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sldIdLst>
    <p:sldId id="256" r:id="rId2"/>
    <p:sldId id="295" r:id="rId3"/>
    <p:sldId id="257" r:id="rId4"/>
    <p:sldId id="258" r:id="rId5"/>
    <p:sldId id="259" r:id="rId6"/>
    <p:sldId id="260" r:id="rId7"/>
    <p:sldId id="315" r:id="rId8"/>
    <p:sldId id="316" r:id="rId9"/>
    <p:sldId id="261" r:id="rId10"/>
    <p:sldId id="296" r:id="rId11"/>
    <p:sldId id="298" r:id="rId12"/>
    <p:sldId id="299" r:id="rId13"/>
    <p:sldId id="297" r:id="rId14"/>
    <p:sldId id="305" r:id="rId15"/>
    <p:sldId id="317" r:id="rId16"/>
    <p:sldId id="303" r:id="rId17"/>
    <p:sldId id="301" r:id="rId18"/>
    <p:sldId id="306" r:id="rId19"/>
    <p:sldId id="307" r:id="rId20"/>
    <p:sldId id="262" r:id="rId21"/>
    <p:sldId id="263" r:id="rId22"/>
    <p:sldId id="308" r:id="rId23"/>
    <p:sldId id="264" r:id="rId24"/>
    <p:sldId id="265" r:id="rId25"/>
    <p:sldId id="319" r:id="rId26"/>
    <p:sldId id="320" r:id="rId27"/>
    <p:sldId id="321" r:id="rId28"/>
    <p:sldId id="311" r:id="rId29"/>
    <p:sldId id="266" r:id="rId30"/>
    <p:sldId id="267" r:id="rId31"/>
    <p:sldId id="268" r:id="rId32"/>
    <p:sldId id="312" r:id="rId33"/>
    <p:sldId id="269" r:id="rId34"/>
    <p:sldId id="270" r:id="rId35"/>
    <p:sldId id="271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4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322" r:id="rId56"/>
    <p:sldId id="323" r:id="rId57"/>
    <p:sldId id="324" r:id="rId58"/>
    <p:sldId id="325" r:id="rId59"/>
    <p:sldId id="326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90" autoAdjust="0"/>
  </p:normalViewPr>
  <p:slideViewPr>
    <p:cSldViewPr>
      <p:cViewPr varScale="1">
        <p:scale>
          <a:sx n="45" d="100"/>
          <a:sy n="45" d="100"/>
        </p:scale>
        <p:origin x="-139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03A55D-D472-4692-8636-15F263C5AAE3}" type="datetimeFigureOut">
              <a:rPr lang="ar-IQ" smtClean="0"/>
              <a:t>08/06/1442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389A8EC-3A2C-433C-A46D-A936F8FEC3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3724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23 of 91
Ashok KattaCarbohydrate Chemistry
The straight chain structure
C
C
H2OH
=O
H
H OH
CHO H
CH OH
CH OH
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0178-0DE8-4212-99EA-1C8819ECD4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1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27 of 91
Ashok KattaCarbohydrate Chemistry
Haworth projection formula of fructose
OCH2OH CH2OH
OH
OH
OH
OC C
CH2OH
C
CH2OH
H
OH
CHO H
CH OH
CH
O
CH2OH
C
CH2OH
=O
CHO H
CH OH
CH OH
D - Fructose
Furanose
Î±-D-Fructofuranose
(Fisher structure)
Î±- D-Fructofuranose
(Hworth structure)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0178-0DE8-4212-99EA-1C8819ECD4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1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9A8EC-3A2C-433C-A46D-A936F8FEC3E4}" type="slidenum">
              <a:rPr lang="ar-IQ" smtClean="0"/>
              <a:t>26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260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362200"/>
            <a:ext cx="5114778" cy="1101248"/>
          </a:xfrm>
        </p:spPr>
        <p:txBody>
          <a:bodyPr/>
          <a:lstStyle/>
          <a:p>
            <a:r>
              <a:rPr lang="en-US" dirty="0" err="1" smtClean="0"/>
              <a:t>Dr.Najlaa</a:t>
            </a:r>
            <a:r>
              <a:rPr lang="en-US" dirty="0" smtClean="0"/>
              <a:t>   </a:t>
            </a:r>
            <a:r>
              <a:rPr lang="en-US" dirty="0" err="1" smtClean="0"/>
              <a:t>Qassim</a:t>
            </a:r>
            <a:r>
              <a:rPr lang="en-US" dirty="0" smtClean="0"/>
              <a:t>                  </a:t>
            </a:r>
            <a:endParaRPr lang="ar-IQ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91766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err="1" smtClean="0"/>
              <a:t>cARBOHYDRATE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069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7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1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5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-65314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7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lyceraldehyde - Alchetron, The Free Social Encyclopedi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2" y="2209800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56" y="4267200"/>
            <a:ext cx="2938462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228601"/>
            <a:ext cx="55245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2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37338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L-Glucose: Uses, Characteristics_Chemical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438398"/>
            <a:ext cx="38481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nnose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43434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6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ملف:DL-Galactose num.svg - ويكيبيدي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5616572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Enantiomers</a:t>
            </a: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Enantiomers</a:t>
            </a:r>
            <a:r>
              <a:rPr lang="en-US" dirty="0"/>
              <a:t> are chiral molecules that are mirror images of one another. Furthermore, the molecules are non-superimposable on one another. </a:t>
            </a:r>
            <a:endParaRPr lang="ar-IQ" dirty="0"/>
          </a:p>
        </p:txBody>
      </p:sp>
      <p:pic>
        <p:nvPicPr>
          <p:cNvPr id="1026" name="Picture 2" descr="C:\Users\JAD\Desktop\downloa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4648200" cy="28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9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yranose vs Furanose- Know The Sugar Cyclization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5" name="AutoShape 4" descr="Pyranose vs Furanose- Know The Sugar Cyclization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6" name="AutoShape 6" descr="Pyranose vs Furanose- Know The Sugar Cyclization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7178" name="Picture 10" descr="Pyranose vs Furanose- Know The Sugar Cyc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4" y="312738"/>
            <a:ext cx="7715250" cy="60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olved: Why Would Alpha Glucose Be More Stable Than Beta G... | Chegg.com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5" name="AutoShape 4" descr="Solved: Why Would Alpha Glucose Be More Stable Than Beta G... | Chegg.com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6096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4724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5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019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9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457200"/>
            <a:ext cx="4876800" cy="1362384"/>
          </a:xfrm>
        </p:spPr>
        <p:txBody>
          <a:bodyPr/>
          <a:lstStyle/>
          <a:p>
            <a:endParaRPr lang="ar-IQ" dirty="0" smtClean="0"/>
          </a:p>
          <a:p>
            <a:r>
              <a:rPr lang="en-US" sz="2800" dirty="0" smtClean="0"/>
              <a:t> PENTOSE  SUGER </a:t>
            </a:r>
            <a:endParaRPr lang="ar-IQ" sz="2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6672263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2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495800"/>
            <a:ext cx="7239000" cy="159057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>
              <a:buFont typeface="Wingdings 2"/>
              <a:buNone/>
            </a:pPr>
            <a:r>
              <a:rPr lang="en-US" dirty="0" smtClean="0"/>
              <a:t>It can subdivided into</a:t>
            </a:r>
          </a:p>
          <a:p>
            <a:pPr marL="0" indent="0" algn="l">
              <a:buFont typeface="Wingdings 2"/>
              <a:buNone/>
            </a:pPr>
            <a:r>
              <a:rPr lang="en-US" dirty="0" smtClean="0"/>
              <a:t>Disaccharide</a:t>
            </a:r>
            <a:r>
              <a:rPr lang="ar-IQ" dirty="0" smtClean="0"/>
              <a:t>   </a:t>
            </a:r>
          </a:p>
          <a:p>
            <a:pPr marL="0" indent="0" algn="l">
              <a:buFont typeface="Wingdings 2"/>
              <a:buNone/>
            </a:pPr>
            <a:r>
              <a:rPr lang="ar-IQ" dirty="0" smtClean="0"/>
              <a:t>    </a:t>
            </a:r>
            <a:r>
              <a:rPr lang="en-US" dirty="0" err="1" smtClean="0"/>
              <a:t>Trisaccharide</a:t>
            </a:r>
            <a:r>
              <a:rPr lang="en-US" dirty="0" smtClean="0"/>
              <a:t>  example  </a:t>
            </a:r>
            <a:r>
              <a:rPr lang="en-US" dirty="0" err="1" smtClean="0"/>
              <a:t>maltotriose</a:t>
            </a:r>
            <a:r>
              <a:rPr lang="en-US" dirty="0" smtClean="0"/>
              <a:t> </a:t>
            </a:r>
          </a:p>
          <a:p>
            <a:pPr marL="0" indent="0" algn="l">
              <a:buFont typeface="Wingdings 2"/>
              <a:buNone/>
            </a:pPr>
            <a:r>
              <a:rPr lang="en-US" dirty="0" err="1" smtClean="0"/>
              <a:t>Tetrasaccharide</a:t>
            </a:r>
            <a:endParaRPr lang="en-US" dirty="0" smtClean="0"/>
          </a:p>
          <a:p>
            <a:pPr marL="0" indent="0" algn="l">
              <a:buFont typeface="Wingdings 2"/>
              <a:buNone/>
            </a:pPr>
            <a:r>
              <a:rPr lang="en-US" dirty="0" smtClean="0"/>
              <a:t> </a:t>
            </a:r>
            <a:r>
              <a:rPr lang="en-US" dirty="0" err="1" smtClean="0"/>
              <a:t>Penta</a:t>
            </a:r>
            <a:r>
              <a:rPr lang="en-US" dirty="0" smtClean="0"/>
              <a:t> saccharide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201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36" y="3434444"/>
            <a:ext cx="5410200" cy="30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0"/>
            <a:ext cx="5791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3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1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26" y="4343400"/>
            <a:ext cx="5029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eroyuy\Pictures\Gundam\81cfa85agw1ed76u9n4o7j20yk67ru0x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7924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B(1-4)</a:t>
            </a:r>
            <a:r>
              <a:rPr lang="en-US" dirty="0" err="1" smtClean="0"/>
              <a:t>glycosidic</a:t>
            </a:r>
            <a:r>
              <a:rPr lang="en-US" dirty="0" smtClean="0"/>
              <a:t> bond</a:t>
            </a:r>
            <a:endParaRPr lang="ar-IQ" dirty="0"/>
          </a:p>
        </p:txBody>
      </p:sp>
      <p:sp>
        <p:nvSpPr>
          <p:cNvPr id="4" name="AutoShape 2" descr="Production and application of chitin in: Physical Sciences Reviews Volume 1  Issue 9 (2016)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92333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7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parin uses, heparin mechanism of action, heparin dosage &amp; side eff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2390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5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3643</TotalTime>
  <Words>32</Words>
  <Application>Microsoft Office PowerPoint</Application>
  <PresentationFormat>On-screen Show (4:3)</PresentationFormat>
  <Paragraphs>17</Paragraphs>
  <Slides>59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Enantiomers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B(1-4)glycosidic bond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</dc:creator>
  <cp:lastModifiedBy>DR.Ahmed Saker</cp:lastModifiedBy>
  <cp:revision>30</cp:revision>
  <dcterms:created xsi:type="dcterms:W3CDTF">2006-08-16T00:00:00Z</dcterms:created>
  <dcterms:modified xsi:type="dcterms:W3CDTF">2021-01-21T23:49:26Z</dcterms:modified>
</cp:coreProperties>
</file>