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66" r:id="rId3"/>
    <p:sldId id="269" r:id="rId4"/>
    <p:sldId id="258" r:id="rId5"/>
    <p:sldId id="270" r:id="rId6"/>
    <p:sldId id="274" r:id="rId7"/>
    <p:sldId id="275" r:id="rId8"/>
    <p:sldId id="276" r:id="rId9"/>
    <p:sldId id="277" r:id="rId10"/>
    <p:sldId id="281" r:id="rId11"/>
    <p:sldId id="282" r:id="rId12"/>
    <p:sldId id="284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79" y="-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0232AEE-C8B1-4240-9DD9-C535CBE4B7A7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DF1F73E-9848-4BB4-A10E-D02C040CDBE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48036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1F73E-9848-4BB4-A10E-D02C040CDBEC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4365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1F73E-9848-4BB4-A10E-D02C040CDBEC}" type="slidenum">
              <a:rPr lang="ar-IQ" smtClean="0"/>
              <a:t>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07104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1F73E-9848-4BB4-A10E-D02C040CDBEC}" type="slidenum">
              <a:rPr lang="ar-IQ" smtClean="0"/>
              <a:t>12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5344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Biochemistry </a:t>
            </a:r>
            <a:br>
              <a:rPr lang="en-US" dirty="0" smtClean="0"/>
            </a:br>
            <a:r>
              <a:rPr lang="en-US" dirty="0" smtClean="0"/>
              <a:t>d</a:t>
            </a:r>
            <a:r>
              <a:rPr lang="en-US" cap="none" dirty="0" smtClean="0"/>
              <a:t>r</a:t>
            </a:r>
            <a:r>
              <a:rPr lang="en-US" dirty="0" smtClean="0"/>
              <a:t>. </a:t>
            </a:r>
            <a:r>
              <a:rPr lang="en-US" dirty="0" err="1" smtClean="0"/>
              <a:t>nalaa</a:t>
            </a:r>
            <a:r>
              <a:rPr lang="en-US" dirty="0" smtClean="0"/>
              <a:t>   </a:t>
            </a:r>
            <a:r>
              <a:rPr lang="en-US" dirty="0" err="1" smtClean="0"/>
              <a:t>qassim</a:t>
            </a:r>
            <a:r>
              <a:rPr lang="en-US" dirty="0" smtClean="0"/>
              <a:t>   </a:t>
            </a:r>
            <a:r>
              <a:rPr lang="en-US" dirty="0" err="1" smtClean="0"/>
              <a:t>muftin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2542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05000" y="152400"/>
            <a:ext cx="5321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en-US" b="1" dirty="0">
                <a:solidFill>
                  <a:srgbClr val="006600"/>
                </a:solidFill>
                <a:latin typeface="Comic Sans MS" pitchFamily="66" charset="0"/>
              </a:rPr>
              <a:t>Characteristic Bio-membranes and Organelles</a:t>
            </a:r>
            <a:r>
              <a:rPr lang="en-US" altLang="en-US" b="1" dirty="0"/>
              <a:t> </a:t>
            </a:r>
            <a:endParaRPr lang="en-US" altLang="en-US" dirty="0"/>
          </a:p>
        </p:txBody>
      </p:sp>
      <p:pic>
        <p:nvPicPr>
          <p:cNvPr id="6" name="Picture 6" descr="membra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16383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nucle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24" y="1338854"/>
            <a:ext cx="1457325" cy="1025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mitochondr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2" y="2563019"/>
            <a:ext cx="14668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chloroplas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33" y="3938588"/>
            <a:ext cx="146685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49"/>
          <p:cNvSpPr txBox="1">
            <a:spLocks noChangeArrowheads="1"/>
          </p:cNvSpPr>
          <p:nvPr/>
        </p:nvSpPr>
        <p:spPr bwMode="auto">
          <a:xfrm>
            <a:off x="6765925" y="3160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Text Box 51"/>
          <p:cNvSpPr txBox="1">
            <a:spLocks noChangeArrowheads="1"/>
          </p:cNvSpPr>
          <p:nvPr/>
        </p:nvSpPr>
        <p:spPr bwMode="auto">
          <a:xfrm>
            <a:off x="1905000" y="607796"/>
            <a:ext cx="6248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dirty="0" smtClean="0">
                <a:latin typeface="Comic Sans MS" pitchFamily="66" charset="0"/>
              </a:rPr>
              <a:t>Cell membrane A </a:t>
            </a:r>
            <a:r>
              <a:rPr lang="en-US" altLang="en-US" sz="1600" b="1" dirty="0">
                <a:latin typeface="Comic Sans MS" pitchFamily="66" charset="0"/>
              </a:rPr>
              <a:t>lipid/protein/carbohydrate complex, providing a barrier and containing transport and signaling systems. </a:t>
            </a:r>
          </a:p>
          <a:p>
            <a:pPr eaLnBrk="1" hangingPunct="1"/>
            <a:endParaRPr lang="en-US" altLang="en-US" sz="1600" b="1" dirty="0">
              <a:latin typeface="Comic Sans MS" pitchFamily="66" charset="0"/>
            </a:endParaRPr>
          </a:p>
        </p:txBody>
      </p:sp>
      <p:sp>
        <p:nvSpPr>
          <p:cNvPr id="12" name="Text Box 53"/>
          <p:cNvSpPr txBox="1">
            <a:spLocks noChangeArrowheads="1"/>
          </p:cNvSpPr>
          <p:nvPr/>
        </p:nvSpPr>
        <p:spPr bwMode="auto">
          <a:xfrm>
            <a:off x="541687" y="34432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Text Box 52"/>
          <p:cNvSpPr txBox="1">
            <a:spLocks noGrp="1" noChangeArrowheads="1"/>
          </p:cNvSpPr>
          <p:nvPr>
            <p:ph idx="1"/>
          </p:nvPr>
        </p:nvSpPr>
        <p:spPr bwMode="auto">
          <a:xfrm>
            <a:off x="1866900" y="1236285"/>
            <a:ext cx="75209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Nucleus</a:t>
            </a:r>
            <a:r>
              <a:rPr lang="en-US" altLang="en-US" sz="1600" b="1" dirty="0">
                <a:latin typeface="Comic Sans MS" pitchFamily="66" charset="0"/>
              </a:rPr>
              <a:t/>
            </a:r>
            <a:br>
              <a:rPr lang="en-US" altLang="en-US" sz="1600" b="1" dirty="0">
                <a:latin typeface="Comic Sans MS" pitchFamily="66" charset="0"/>
              </a:rPr>
            </a:br>
            <a:r>
              <a:rPr lang="en-US" altLang="en-US" sz="1600" b="1" dirty="0">
                <a:latin typeface="Comic Sans MS" pitchFamily="66" charset="0"/>
              </a:rPr>
              <a:t>Double membrane surrounding the chromosomes and the nucleolus. Pores allow specific communication with the cytoplasm.  The nucleolus is a site for synthesis of RNA making up the ribosome</a:t>
            </a:r>
          </a:p>
        </p:txBody>
      </p:sp>
      <p:sp>
        <p:nvSpPr>
          <p:cNvPr id="14" name="Text Box 50"/>
          <p:cNvSpPr txBox="1">
            <a:spLocks noChangeArrowheads="1"/>
          </p:cNvSpPr>
          <p:nvPr/>
        </p:nvSpPr>
        <p:spPr bwMode="auto">
          <a:xfrm>
            <a:off x="1866900" y="2379663"/>
            <a:ext cx="70104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i="1" dirty="0">
                <a:solidFill>
                  <a:srgbClr val="006600"/>
                </a:solidFill>
              </a:rPr>
              <a:t>  </a:t>
            </a:r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Mitochondrion</a:t>
            </a:r>
          </a:p>
          <a:p>
            <a:pPr eaLnBrk="1" hangingPunct="1"/>
            <a:r>
              <a:rPr lang="en-US" altLang="en-US" sz="1600" b="1" dirty="0">
                <a:latin typeface="Comic Sans MS" pitchFamily="66" charset="0"/>
              </a:rPr>
              <a:t>Surrounded by a double membrane with a series of folds</a:t>
            </a:r>
          </a:p>
          <a:p>
            <a:pPr eaLnBrk="1" hangingPunct="1"/>
            <a:r>
              <a:rPr lang="en-US" altLang="en-US" sz="1600" b="1" dirty="0">
                <a:latin typeface="Comic Sans MS" pitchFamily="66" charset="0"/>
              </a:rPr>
              <a:t>called cristae. Functions in energy production through metabolism. Contains its own DNA, and is believed to have originated as a captured bacterium. </a:t>
            </a:r>
          </a:p>
          <a:p>
            <a:pPr eaLnBrk="1" hangingPunct="1"/>
            <a:endParaRPr lang="en-US" altLang="en-US" sz="1600" b="1" dirty="0">
              <a:latin typeface="Comic Sans MS" pitchFamily="66" charset="0"/>
            </a:endParaRPr>
          </a:p>
        </p:txBody>
      </p:sp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1695450" y="3827866"/>
            <a:ext cx="6980237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Chloroplasts (plastids)</a:t>
            </a:r>
            <a:r>
              <a:rPr lang="en-US" altLang="en-US" sz="1600" b="1" dirty="0">
                <a:latin typeface="Comic Sans MS" pitchFamily="66" charset="0"/>
              </a:rPr>
              <a:t/>
            </a:r>
            <a:br>
              <a:rPr lang="en-US" altLang="en-US" sz="1600" b="1" dirty="0">
                <a:latin typeface="Comic Sans MS" pitchFamily="66" charset="0"/>
              </a:rPr>
            </a:br>
            <a:r>
              <a:rPr lang="en-US" altLang="en-US" sz="1600" b="1" dirty="0">
                <a:latin typeface="Comic Sans MS" pitchFamily="66" charset="0"/>
              </a:rPr>
              <a:t>Surrounded by a double membrane, containing stacked thylakoid membranes. Responsible for photosynthesis, the trapping of light energy for the synthesis of sugars. Contains DNA, and like mitochondria is believed to have originated as a captured bacterium. </a:t>
            </a:r>
          </a:p>
          <a:p>
            <a:pPr eaLnBrk="1" hangingPunct="1"/>
            <a:endParaRPr lang="en-US" altLang="en-US" sz="16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4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564397"/>
            <a:ext cx="7520940" cy="1035803"/>
          </a:xfrm>
        </p:spPr>
        <p:txBody>
          <a:bodyPr>
            <a:normAutofit fontScale="32500" lnSpcReduction="20000"/>
          </a:bodyPr>
          <a:lstStyle/>
          <a:p>
            <a:pPr rtl="0" fontAlgn="base"/>
            <a:r>
              <a:rPr lang="en-US" b="0" dirty="0"/>
              <a:t>. </a:t>
            </a:r>
            <a:endParaRPr lang="ar-IQ" b="0" dirty="0"/>
          </a:p>
          <a:p>
            <a:pPr rtl="0" fontAlgn="base"/>
            <a:r>
              <a:rPr lang="en-US" b="0" dirty="0"/>
              <a:t>                        </a:t>
            </a:r>
            <a:endParaRPr lang="ar-IQ" b="0" dirty="0"/>
          </a:p>
          <a:p>
            <a:pPr rtl="0" eaLnBrk="0" fontAlgn="base" hangingPunct="0"/>
            <a:r>
              <a:rPr lang="en-US" b="0" dirty="0"/>
              <a:t> </a:t>
            </a:r>
            <a:endParaRPr lang="ar-IQ" b="0" dirty="0"/>
          </a:p>
          <a:p>
            <a:pPr rtl="0" fontAlgn="base"/>
            <a:r>
              <a:rPr lang="en-US" b="0" dirty="0"/>
              <a:t>                       </a:t>
            </a:r>
            <a:endParaRPr lang="ar-IQ" b="0" dirty="0"/>
          </a:p>
          <a:p>
            <a:pPr rtl="0" fontAlgn="base"/>
            <a:r>
              <a:rPr lang="en-US" b="0" dirty="0"/>
              <a:t>                        </a:t>
            </a:r>
            <a:endParaRPr lang="ar-IQ" b="0" dirty="0"/>
          </a:p>
          <a:p>
            <a:pPr rtl="0" fontAlgn="base"/>
            <a:r>
              <a:rPr lang="en-US" b="0" dirty="0"/>
              <a:t>                    </a:t>
            </a:r>
            <a:endParaRPr lang="ar-IQ" b="0" dirty="0"/>
          </a:p>
          <a:p>
            <a:endParaRPr lang="ar-IQ" dirty="0"/>
          </a:p>
        </p:txBody>
      </p:sp>
      <p:pic>
        <p:nvPicPr>
          <p:cNvPr id="4" name="Picture 51" descr="rough_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381000"/>
            <a:ext cx="14287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1" descr="rough_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533401"/>
            <a:ext cx="14287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1"/>
          <p:cNvSpPr txBox="1">
            <a:spLocks noChangeArrowheads="1"/>
          </p:cNvSpPr>
          <p:nvPr/>
        </p:nvSpPr>
        <p:spPr bwMode="auto">
          <a:xfrm>
            <a:off x="1752600" y="381000"/>
            <a:ext cx="70104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Rough endoplasmic reticulum (RER)</a:t>
            </a:r>
            <a:r>
              <a:rPr lang="en-US" altLang="en-US" sz="1600" b="1" dirty="0">
                <a:latin typeface="Comic Sans MS" pitchFamily="66" charset="0"/>
              </a:rPr>
              <a:t/>
            </a:r>
            <a:br>
              <a:rPr lang="en-US" altLang="en-US" sz="1600" b="1" dirty="0">
                <a:latin typeface="Comic Sans MS" pitchFamily="66" charset="0"/>
              </a:rPr>
            </a:br>
            <a:r>
              <a:rPr lang="en-US" altLang="en-US" sz="1600" b="1" dirty="0">
                <a:latin typeface="Comic Sans MS" pitchFamily="66" charset="0"/>
              </a:rPr>
              <a:t>A network of interconnected membranes forming channels within the cell. Covered with ribosomes (causing the "rough" appearance) which are in the process of synthesizing proteins for secretion or localization in membranes.</a:t>
            </a:r>
          </a:p>
        </p:txBody>
      </p:sp>
      <p:pic>
        <p:nvPicPr>
          <p:cNvPr id="8" name="Picture 54" descr="smooth_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0" y="2238052"/>
            <a:ext cx="13906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83"/>
          <p:cNvSpPr txBox="1">
            <a:spLocks noChangeArrowheads="1"/>
          </p:cNvSpPr>
          <p:nvPr/>
        </p:nvSpPr>
        <p:spPr bwMode="auto">
          <a:xfrm>
            <a:off x="1752600" y="1676400"/>
            <a:ext cx="6324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Ribosomes</a:t>
            </a:r>
            <a:r>
              <a:rPr lang="en-US" altLang="en-US" sz="1600" b="1" dirty="0">
                <a:latin typeface="Comic Sans MS" pitchFamily="66" charset="0"/>
              </a:rPr>
              <a:t/>
            </a:r>
            <a:br>
              <a:rPr lang="en-US" altLang="en-US" sz="1600" b="1" dirty="0">
                <a:latin typeface="Comic Sans MS" pitchFamily="66" charset="0"/>
              </a:rPr>
            </a:br>
            <a:r>
              <a:rPr lang="en-US" altLang="en-US" sz="1600" b="1" dirty="0">
                <a:latin typeface="Comic Sans MS" pitchFamily="66" charset="0"/>
              </a:rPr>
              <a:t>Protein and RNA complex responsible for protein synthesis</a:t>
            </a:r>
          </a:p>
        </p:txBody>
      </p:sp>
      <p:sp>
        <p:nvSpPr>
          <p:cNvPr id="10" name="Text Box 84"/>
          <p:cNvSpPr txBox="1">
            <a:spLocks noChangeArrowheads="1"/>
          </p:cNvSpPr>
          <p:nvPr/>
        </p:nvSpPr>
        <p:spPr bwMode="auto">
          <a:xfrm>
            <a:off x="1591159" y="2262591"/>
            <a:ext cx="71628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Smooth endoplasmic reticulum (SER)</a:t>
            </a:r>
            <a:r>
              <a:rPr lang="en-US" altLang="en-US" sz="1600" b="1" dirty="0">
                <a:latin typeface="Comic Sans MS" pitchFamily="66" charset="0"/>
              </a:rPr>
              <a:t/>
            </a:r>
            <a:br>
              <a:rPr lang="en-US" altLang="en-US" sz="1600" b="1" dirty="0">
                <a:latin typeface="Comic Sans MS" pitchFamily="66" charset="0"/>
              </a:rPr>
            </a:br>
            <a:r>
              <a:rPr lang="en-US" altLang="en-US" sz="1600" b="1" dirty="0">
                <a:latin typeface="Comic Sans MS" pitchFamily="66" charset="0"/>
              </a:rPr>
              <a:t>A network of interconnected membranes forming channels within the cell. A site for synthesis and metabolism of lipids. Also contains enzymes for detoxifying chemicals including drugs and pesticides</a:t>
            </a:r>
            <a:r>
              <a:rPr lang="en-US" altLang="en-US" sz="1600" dirty="0">
                <a:latin typeface="Comic Sans MS" pitchFamily="66" charset="0"/>
              </a:rPr>
              <a:t>. </a:t>
            </a:r>
          </a:p>
        </p:txBody>
      </p:sp>
      <p:pic>
        <p:nvPicPr>
          <p:cNvPr id="11" name="Picture 57" descr="golg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1" y="3581401"/>
            <a:ext cx="14573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86"/>
          <p:cNvSpPr txBox="1">
            <a:spLocks noChangeArrowheads="1"/>
          </p:cNvSpPr>
          <p:nvPr/>
        </p:nvSpPr>
        <p:spPr bwMode="auto">
          <a:xfrm>
            <a:off x="1654444" y="3471863"/>
            <a:ext cx="70866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Golgi apparatus</a:t>
            </a:r>
            <a:r>
              <a:rPr lang="en-US" altLang="en-US" sz="1600" b="1" dirty="0">
                <a:latin typeface="Comic Sans MS" pitchFamily="66" charset="0"/>
              </a:rPr>
              <a:t/>
            </a:r>
            <a:br>
              <a:rPr lang="en-US" altLang="en-US" sz="1600" b="1" dirty="0">
                <a:latin typeface="Comic Sans MS" pitchFamily="66" charset="0"/>
              </a:rPr>
            </a:br>
            <a:r>
              <a:rPr lang="en-US" altLang="en-US" sz="1600" b="1" dirty="0">
                <a:latin typeface="Comic Sans MS" pitchFamily="66" charset="0"/>
              </a:rPr>
              <a:t>A series of stacked membranes. Vesicles (small membrane surrounded bags) carry materials from the RER to the Golgi apparatus. Vesicles move between the stacks while the proteins are "processed" to a mature form. Vesicles then carry newly formed membrane and secreted proteins to their final destinations including secretion or membrane localization. </a:t>
            </a:r>
          </a:p>
          <a:p>
            <a:pPr eaLnBrk="1" hangingPunct="1"/>
            <a:endParaRPr lang="en-US" altLang="en-US" sz="1600" b="1" dirty="0">
              <a:latin typeface="Comic Sans MS" pitchFamily="66" charset="0"/>
            </a:endParaRPr>
          </a:p>
        </p:txBody>
      </p:sp>
      <p:pic>
        <p:nvPicPr>
          <p:cNvPr id="13" name="Picture 60" descr="lysosom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1" y="5257800"/>
            <a:ext cx="1200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87"/>
          <p:cNvSpPr txBox="1">
            <a:spLocks noChangeArrowheads="1"/>
          </p:cNvSpPr>
          <p:nvPr/>
        </p:nvSpPr>
        <p:spPr bwMode="auto">
          <a:xfrm>
            <a:off x="1548700" y="5410200"/>
            <a:ext cx="70866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i="1" dirty="0" err="1">
                <a:solidFill>
                  <a:srgbClr val="006600"/>
                </a:solidFill>
                <a:latin typeface="Comic Sans MS" pitchFamily="66" charset="0"/>
              </a:rPr>
              <a:t>Lysosymes</a:t>
            </a:r>
            <a:r>
              <a:rPr lang="en-US" altLang="en-US" sz="1600" b="1" dirty="0">
                <a:latin typeface="Comic Sans MS" pitchFamily="66" charset="0"/>
              </a:rPr>
              <a:t/>
            </a:r>
            <a:br>
              <a:rPr lang="en-US" altLang="en-US" sz="1600" b="1" dirty="0">
                <a:latin typeface="Comic Sans MS" pitchFamily="66" charset="0"/>
              </a:rPr>
            </a:br>
            <a:r>
              <a:rPr lang="en-US" altLang="en-US" sz="1600" b="1" dirty="0">
                <a:latin typeface="Comic Sans MS" pitchFamily="66" charset="0"/>
              </a:rPr>
              <a:t>A membrane bound organelle that is responsible for degrading proteins and membranes in the cell, and also helps degrade materials ingested by the cell. </a:t>
            </a:r>
          </a:p>
          <a:p>
            <a:pPr eaLnBrk="1" hangingPunct="1"/>
            <a:endParaRPr lang="en-US" altLang="en-US" sz="16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9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vacuol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43643" cy="631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1447800" y="201478"/>
            <a:ext cx="64770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Vacuoles</a:t>
            </a:r>
            <a:r>
              <a:rPr lang="en-US" altLang="en-US" sz="1600" b="1" dirty="0">
                <a:latin typeface="Comic Sans MS" pitchFamily="66" charset="0"/>
              </a:rPr>
              <a:t/>
            </a:r>
            <a:br>
              <a:rPr lang="en-US" altLang="en-US" sz="1600" b="1" dirty="0">
                <a:latin typeface="Comic Sans MS" pitchFamily="66" charset="0"/>
              </a:rPr>
            </a:br>
            <a:r>
              <a:rPr lang="en-US" altLang="en-US" sz="1600" b="1" dirty="0">
                <a:latin typeface="Comic Sans MS" pitchFamily="66" charset="0"/>
              </a:rPr>
              <a:t>Membrane surrounded "bags" that contain water and storage materials in plants</a:t>
            </a:r>
            <a:r>
              <a:rPr lang="en-US" altLang="en-US" sz="1600" dirty="0"/>
              <a:t>. </a:t>
            </a:r>
          </a:p>
          <a:p>
            <a:pPr eaLnBrk="1" hangingPunct="1"/>
            <a:endParaRPr lang="en-US" altLang="en-US" sz="1600" dirty="0"/>
          </a:p>
        </p:txBody>
      </p:sp>
      <p:pic>
        <p:nvPicPr>
          <p:cNvPr id="6" name="Picture 8" descr="peroxiso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182956"/>
            <a:ext cx="11144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1524000" y="1252080"/>
            <a:ext cx="57150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Peroxisomes or </a:t>
            </a:r>
            <a:r>
              <a:rPr lang="en-US" altLang="en-US" sz="1600" b="1" i="1" dirty="0" err="1">
                <a:solidFill>
                  <a:srgbClr val="006600"/>
                </a:solidFill>
                <a:latin typeface="Comic Sans MS" pitchFamily="66" charset="0"/>
              </a:rPr>
              <a:t>Microbodies</a:t>
            </a:r>
            <a:r>
              <a:rPr lang="en-US" altLang="en-US" sz="1600" b="1" dirty="0">
                <a:latin typeface="Comic Sans MS" pitchFamily="66" charset="0"/>
              </a:rPr>
              <a:t/>
            </a:r>
            <a:br>
              <a:rPr lang="en-US" altLang="en-US" sz="1600" b="1" dirty="0">
                <a:latin typeface="Comic Sans MS" pitchFamily="66" charset="0"/>
              </a:rPr>
            </a:br>
            <a:r>
              <a:rPr lang="en-US" altLang="en-US" sz="1600" b="1" dirty="0">
                <a:latin typeface="Comic Sans MS" pitchFamily="66" charset="0"/>
              </a:rPr>
              <a:t>Produce and degrade hydrogen peroxide, a toxic compound that can be produced during metabolism</a:t>
            </a:r>
            <a:r>
              <a:rPr lang="en-US" altLang="en-US" sz="1600" dirty="0"/>
              <a:t>. </a:t>
            </a:r>
          </a:p>
          <a:p>
            <a:pPr eaLnBrk="1" hangingPunct="1"/>
            <a:endParaRPr lang="en-US" altLang="en-US" sz="1600" dirty="0"/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1524000" y="2266304"/>
            <a:ext cx="6499225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Cell wall</a:t>
            </a:r>
            <a:r>
              <a:rPr lang="en-US" altLang="en-US" sz="1600" b="1" dirty="0">
                <a:latin typeface="Comic Sans MS" pitchFamily="66" charset="0"/>
              </a:rPr>
              <a:t/>
            </a:r>
            <a:br>
              <a:rPr lang="en-US" altLang="en-US" sz="1600" b="1" dirty="0">
                <a:latin typeface="Comic Sans MS" pitchFamily="66" charset="0"/>
              </a:rPr>
            </a:br>
            <a:r>
              <a:rPr lang="en-US" altLang="en-US" sz="1600" b="1" dirty="0">
                <a:latin typeface="Comic Sans MS" pitchFamily="66" charset="0"/>
              </a:rPr>
              <a:t>Plants have a rigid cell wall in addition to their cell membranes</a:t>
            </a:r>
          </a:p>
          <a:p>
            <a:pPr eaLnBrk="1" hangingPunct="1"/>
            <a:endParaRPr lang="en-US" altLang="en-US" sz="1600" b="1" dirty="0">
              <a:latin typeface="Comic Sans MS" pitchFamily="66" charset="0"/>
            </a:endParaRPr>
          </a:p>
          <a:p>
            <a:pPr eaLnBrk="1" hangingPunct="1"/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Cytoplasm</a:t>
            </a:r>
            <a:r>
              <a:rPr lang="en-US" altLang="en-US" sz="1600" b="1" dirty="0">
                <a:latin typeface="Comic Sans MS" pitchFamily="66" charset="0"/>
              </a:rPr>
              <a:t/>
            </a:r>
            <a:br>
              <a:rPr lang="en-US" altLang="en-US" sz="1600" b="1" dirty="0">
                <a:latin typeface="Comic Sans MS" pitchFamily="66" charset="0"/>
              </a:rPr>
            </a:br>
            <a:r>
              <a:rPr lang="en-US" altLang="en-US" sz="1600" b="1" dirty="0">
                <a:latin typeface="Comic Sans MS" pitchFamily="66" charset="0"/>
              </a:rPr>
              <a:t>enclosed by the plasma membrane, liquid portion called cytosol </a:t>
            </a:r>
          </a:p>
          <a:p>
            <a:pPr eaLnBrk="1" hangingPunct="1"/>
            <a:r>
              <a:rPr lang="en-US" altLang="en-US" sz="1600" b="1" dirty="0">
                <a:latin typeface="Comic Sans MS" pitchFamily="66" charset="0"/>
              </a:rPr>
              <a:t>and it houses the membranous organelles.</a:t>
            </a:r>
          </a:p>
          <a:p>
            <a:pPr eaLnBrk="1" hangingPunct="1"/>
            <a:endParaRPr lang="en-US" altLang="en-US" sz="1600" b="1" dirty="0">
              <a:latin typeface="Comic Sans MS" pitchFamily="66" charset="0"/>
            </a:endParaRPr>
          </a:p>
        </p:txBody>
      </p:sp>
      <p:pic>
        <p:nvPicPr>
          <p:cNvPr id="9" name="Picture 31" descr="ch1_cytoskelet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9" y="3917156"/>
            <a:ext cx="15906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33"/>
          <p:cNvSpPr txBox="1">
            <a:spLocks noChangeArrowheads="1"/>
          </p:cNvSpPr>
          <p:nvPr/>
        </p:nvSpPr>
        <p:spPr bwMode="auto">
          <a:xfrm>
            <a:off x="1828800" y="4069704"/>
            <a:ext cx="62484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006600"/>
                </a:solidFill>
                <a:latin typeface="Comic Sans MS" pitchFamily="66" charset="0"/>
              </a:rPr>
              <a:t>Cytoskeleton</a:t>
            </a:r>
          </a:p>
          <a:p>
            <a:pPr eaLnBrk="1" hangingPunct="1"/>
            <a:r>
              <a:rPr lang="en-US" altLang="en-US" sz="1600" b="1" dirty="0">
                <a:latin typeface="Comic Sans MS" pitchFamily="66" charset="0"/>
              </a:rPr>
              <a:t>Arrays of protein filaments in the cytosol. Gives the cell its shape and provides basis for movement. </a:t>
            </a:r>
          </a:p>
          <a:p>
            <a:pPr eaLnBrk="1" hangingPunct="1"/>
            <a:r>
              <a:rPr lang="en-US" altLang="en-US" sz="1600" b="1" dirty="0">
                <a:latin typeface="Comic Sans MS" pitchFamily="66" charset="0"/>
              </a:rPr>
              <a:t>E.g. microtubules and microfilaments. </a:t>
            </a:r>
          </a:p>
        </p:txBody>
      </p:sp>
    </p:spTree>
    <p:extLst>
      <p:ext uri="{BB962C8B-B14F-4D97-AF65-F5344CB8AC3E}">
        <p14:creationId xmlns:p14="http://schemas.microsoft.com/office/powerpoint/2010/main" val="100965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eaLnBrk="1" hangingPunct="1"/>
            <a:r>
              <a:rPr lang="en-US" altLang="zh-TW" sz="3200" dirty="0" smtClean="0"/>
              <a:t>Cells are composed of:</a:t>
            </a:r>
          </a:p>
          <a:p>
            <a:pPr lvl="1" algn="l" rtl="0" eaLnBrk="1" hangingPunct="1"/>
            <a:r>
              <a:rPr lang="en-US" altLang="zh-TW" sz="3200" dirty="0" smtClean="0"/>
              <a:t>Small molecules</a:t>
            </a:r>
          </a:p>
          <a:p>
            <a:pPr lvl="1" algn="l" rtl="0" eaLnBrk="1" hangingPunct="1"/>
            <a:r>
              <a:rPr lang="en-US" altLang="zh-TW" sz="3200" dirty="0" smtClean="0"/>
              <a:t>Macromolecules</a:t>
            </a:r>
          </a:p>
          <a:p>
            <a:pPr lvl="1" algn="l" rtl="0" eaLnBrk="1" hangingPunct="1"/>
            <a:r>
              <a:rPr lang="en-US" altLang="zh-TW" sz="3200" dirty="0" smtClean="0"/>
              <a:t>organelles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Biomolecules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5345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166403"/>
              </p:ext>
            </p:extLst>
          </p:nvPr>
        </p:nvGraphicFramePr>
        <p:xfrm>
          <a:off x="685800" y="762000"/>
          <a:ext cx="7561262" cy="4323054"/>
        </p:xfrm>
        <a:graphic>
          <a:graphicData uri="http://schemas.openxmlformats.org/drawingml/2006/table">
            <a:tbl>
              <a:tblPr/>
              <a:tblGrid>
                <a:gridCol w="2519362"/>
                <a:gridCol w="2522538"/>
                <a:gridCol w="251936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ar-IQ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charset="-12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Percent of Total Cell Weight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Number of Types of Each Molecules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Water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70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Inorganic ions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20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Sugars and precursors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200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Amino acids and precursors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0.4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100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Nucleotides and precursors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0.4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200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Lipids and precursors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50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Other small molecules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0.2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~200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Macromolecules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22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charset="-120"/>
                        </a:rPr>
                        <a:t>~5000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75"/>
          <p:cNvSpPr txBox="1">
            <a:spLocks noChangeArrowheads="1"/>
          </p:cNvSpPr>
          <p:nvPr/>
        </p:nvSpPr>
        <p:spPr bwMode="auto">
          <a:xfrm>
            <a:off x="762000" y="304800"/>
            <a:ext cx="6580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z="2000" dirty="0"/>
              <a:t>The Approximate Chemical Composition of Bacterial Cell</a:t>
            </a:r>
          </a:p>
        </p:txBody>
      </p:sp>
    </p:spTree>
    <p:extLst>
      <p:ext uri="{BB962C8B-B14F-4D97-AF65-F5344CB8AC3E}">
        <p14:creationId xmlns:p14="http://schemas.microsoft.com/office/powerpoint/2010/main" val="1742784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7886700" cy="4375677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altLang="zh-TW" sz="2800" dirty="0" smtClean="0"/>
              <a:t>Expect for water, most of the molecules found in the cell are </a:t>
            </a:r>
            <a:r>
              <a:rPr lang="en-US" altLang="zh-TW" sz="2800" dirty="0" smtClean="0">
                <a:solidFill>
                  <a:srgbClr val="FF0000"/>
                </a:solidFill>
              </a:rPr>
              <a:t>macromolecules</a:t>
            </a:r>
            <a:r>
              <a:rPr lang="en-US" altLang="zh-TW" sz="2800" dirty="0" smtClean="0"/>
              <a:t>, can be classified into </a:t>
            </a:r>
            <a:r>
              <a:rPr lang="en-US" altLang="zh-TW" sz="2800" dirty="0" smtClean="0">
                <a:solidFill>
                  <a:srgbClr val="FF0000"/>
                </a:solidFill>
              </a:rPr>
              <a:t>four</a:t>
            </a:r>
            <a:r>
              <a:rPr lang="en-US" altLang="zh-TW" sz="2800" dirty="0" smtClean="0"/>
              <a:t> different categories:</a:t>
            </a:r>
          </a:p>
          <a:p>
            <a:pPr lvl="1" algn="l" rtl="0" eaLnBrk="1" hangingPunct="1"/>
            <a:r>
              <a:rPr lang="en-US" altLang="zh-TW" sz="2800" dirty="0" smtClean="0"/>
              <a:t>Lipids</a:t>
            </a:r>
          </a:p>
          <a:p>
            <a:pPr lvl="1" algn="l" rtl="0" eaLnBrk="1" hangingPunct="1"/>
            <a:r>
              <a:rPr lang="en-US" altLang="zh-TW" sz="2800" dirty="0" smtClean="0"/>
              <a:t>Carbohydrates</a:t>
            </a:r>
          </a:p>
          <a:p>
            <a:pPr lvl="1" algn="l" rtl="0" eaLnBrk="1" hangingPunct="1"/>
            <a:r>
              <a:rPr lang="en-US" altLang="zh-TW" sz="2800" dirty="0" smtClean="0"/>
              <a:t>Proteins</a:t>
            </a:r>
          </a:p>
          <a:p>
            <a:pPr lvl="1" algn="l" rtl="0" eaLnBrk="1" hangingPunct="1"/>
            <a:r>
              <a:rPr lang="en-US" altLang="zh-TW" sz="2800" dirty="0" smtClean="0"/>
              <a:t>Nucleic acids</a:t>
            </a:r>
          </a:p>
        </p:txBody>
      </p:sp>
    </p:spTree>
    <p:extLst>
      <p:ext uri="{BB962C8B-B14F-4D97-AF65-F5344CB8AC3E}">
        <p14:creationId xmlns:p14="http://schemas.microsoft.com/office/powerpoint/2010/main" val="729229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l" rtl="0" eaLnBrk="1" hangingPunct="1">
              <a:defRPr/>
            </a:pPr>
            <a:r>
              <a:rPr lang="en-US" sz="2400" dirty="0" smtClean="0">
                <a:latin typeface="Comic Sans MS" panose="030F0702030302020204" pitchFamily="66" charset="0"/>
              </a:rPr>
              <a:t>Biochemistry is the application of chemistry to the study of biological processes at the cellular and molecular level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  <a:endParaRPr lang="en-US" sz="1000" dirty="0" smtClean="0">
              <a:latin typeface="Comic Sans MS" panose="030F0702030302020204" pitchFamily="66" charset="0"/>
            </a:endParaRPr>
          </a:p>
          <a:p>
            <a:pPr marL="609600" indent="-609600" algn="just" rtl="0" eaLnBrk="1" hangingPunct="1">
              <a:defRPr/>
            </a:pPr>
            <a:r>
              <a:rPr lang="en-US" sz="2400" dirty="0" smtClean="0">
                <a:latin typeface="Comic Sans MS" panose="030F0702030302020204" pitchFamily="66" charset="0"/>
              </a:rPr>
              <a:t> It emerged as a distinct discipline around the </a:t>
            </a:r>
            <a:r>
              <a:rPr lang="en-US" sz="2400" dirty="0" smtClean="0">
                <a:latin typeface="Comic Sans MS" panose="030F0702030302020204" pitchFamily="66" charset="0"/>
              </a:rPr>
              <a:t>beginning of </a:t>
            </a:r>
            <a:r>
              <a:rPr lang="en-US" sz="2400" dirty="0" smtClean="0">
                <a:latin typeface="Comic Sans MS" panose="030F0702030302020204" pitchFamily="66" charset="0"/>
              </a:rPr>
              <a:t>the 20th century when scientists combined chemistry, physiology and biology to investigate the chemistry of living systems by: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pPr marL="609600" indent="-609600" eaLnBrk="1" hangingPunct="1">
              <a:buFontTx/>
              <a:buNone/>
              <a:defRPr/>
            </a:pPr>
            <a:endParaRPr lang="en-US" sz="1200" dirty="0" smtClean="0">
              <a:latin typeface="Comic Sans MS" panose="030F0702030302020204" pitchFamily="66" charset="0"/>
            </a:endParaRP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990600" lvl="1" indent="-533400" eaLnBrk="1" hangingPunct="1">
              <a:spcBef>
                <a:spcPct val="0"/>
              </a:spcBef>
              <a:buFontTx/>
              <a:buAutoNum type="alphaUcPeriod"/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990600" lvl="1" indent="-533400" eaLnBrk="1" hangingPunct="1">
              <a:spcBef>
                <a:spcPct val="0"/>
              </a:spcBef>
              <a:buFontTx/>
              <a:buAutoNum type="alphaUcPeriod"/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 smtClean="0">
                <a:latin typeface="Comic Sans MS" pitchFamily="66" charset="0"/>
              </a:rPr>
              <a:t>What is Biochemistry</a:t>
            </a: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098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4525963"/>
          </a:xfrm>
        </p:spPr>
        <p:txBody>
          <a:bodyPr/>
          <a:lstStyle/>
          <a:p>
            <a:pPr marL="990600" lvl="1" indent="-533400" algn="l" rtl="0" eaLnBrk="1" hangingPunct="1">
              <a:buFontTx/>
              <a:buAutoNum type="alphaUcPeriod"/>
            </a:pPr>
            <a:r>
              <a:rPr lang="en-US" altLang="en-US" sz="2000" dirty="0" smtClean="0">
                <a:latin typeface="+mj-lt"/>
              </a:rPr>
              <a:t>Studying the structure and behavior of the complex molecules found in biological material and</a:t>
            </a:r>
          </a:p>
          <a:p>
            <a:pPr marL="990600" lvl="1" indent="-533400" algn="l" rtl="0"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sz="2000" dirty="0" smtClean="0">
                <a:latin typeface="+mj-lt"/>
              </a:rPr>
              <a:t>the ways these molecules interact to form cells, tissues and whole organism</a:t>
            </a:r>
          </a:p>
          <a:p>
            <a:pPr marL="990600" lvl="1" indent="-533400" algn="l" rtl="0"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sz="2000" dirty="0" smtClean="0">
                <a:latin typeface="+mj-lt"/>
              </a:rPr>
              <a:t>Biochemistry has become the foundation for understanding all biological processes. It has provided explanations for the causes of many diseases in humans, animals and plants." </a:t>
            </a:r>
          </a:p>
          <a:p>
            <a:pPr algn="l" rtl="0"/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659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685800"/>
            <a:ext cx="7696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Biochemistry can be subdivided </a:t>
            </a:r>
            <a:r>
              <a:rPr lang="en-US" altLang="zh-TW" dirty="0" smtClean="0">
                <a:solidFill>
                  <a:srgbClr val="FF0000"/>
                </a:solidFill>
              </a:rPr>
              <a:t>three</a:t>
            </a:r>
            <a:r>
              <a:rPr lang="en-US" altLang="zh-TW" dirty="0" smtClean="0"/>
              <a:t> principal areas</a:t>
            </a:r>
            <a:endParaRPr lang="en-US" altLang="zh-TW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839686"/>
            <a:ext cx="76962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1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400" dirty="0" smtClean="0">
                <a:latin typeface="Arial Black" pitchFamily="34" charset="0"/>
              </a:rPr>
              <a:t>Structural chemistry</a:t>
            </a:r>
          </a:p>
          <a:p>
            <a:pPr algn="l"/>
            <a:r>
              <a:rPr lang="en-US" altLang="zh-TW" sz="2400" dirty="0" smtClean="0">
                <a:latin typeface="Arial Black" pitchFamily="34" charset="0"/>
              </a:rPr>
              <a:t>Metabolism</a:t>
            </a:r>
          </a:p>
          <a:p>
            <a:pPr algn="l"/>
            <a:r>
              <a:rPr lang="en-US" altLang="zh-TW" sz="2400" dirty="0" smtClean="0">
                <a:latin typeface="Arial Black" pitchFamily="34" charset="0"/>
              </a:rPr>
              <a:t>The chemistry of processes and substances that store and transmit biological information </a:t>
            </a:r>
            <a:r>
              <a:rPr lang="en-US" altLang="zh-TW" sz="2400" dirty="0" smtClean="0">
                <a:solidFill>
                  <a:srgbClr val="FF00FF"/>
                </a:solidFill>
                <a:latin typeface="Arial Black" pitchFamily="34" charset="0"/>
              </a:rPr>
              <a:t>(molecular genetics</a:t>
            </a:r>
            <a:r>
              <a:rPr lang="en-US" altLang="zh-TW" dirty="0" smtClean="0">
                <a:solidFill>
                  <a:srgbClr val="FF00FF"/>
                </a:solidFill>
              </a:rPr>
              <a:t>)</a:t>
            </a:r>
            <a:endParaRPr lang="en-US" altLang="zh-TW" dirty="0" smtClean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2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100629"/>
            <a:ext cx="7520940" cy="270972"/>
          </a:xfrm>
        </p:spPr>
        <p:txBody>
          <a:bodyPr>
            <a:noAutofit/>
          </a:bodyPr>
          <a:lstStyle/>
          <a:p>
            <a:pPr algn="l" rtl="0" eaLnBrk="1" hangingPunct="1"/>
            <a:r>
              <a:rPr lang="en-US" altLang="zh-TW" sz="1800" dirty="0" smtClean="0">
                <a:latin typeface="Arial Rounded MT Bold" pitchFamily="34" charset="0"/>
              </a:rPr>
              <a:t>The cell is the fundamental unit of </a:t>
            </a:r>
            <a:r>
              <a:rPr lang="en-US" altLang="zh-TW" sz="1800" dirty="0" smtClean="0">
                <a:latin typeface="Arial Rounded MT Bold" pitchFamily="34" charset="0"/>
              </a:rPr>
              <a:t>life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>
                <a:latin typeface="Comic Sans MS" pitchFamily="66" charset="0"/>
              </a:rPr>
              <a:t>Principles of Biochemistry</a:t>
            </a:r>
            <a:r>
              <a:rPr lang="en-US" altLang="en-US" dirty="0" smtClean="0"/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1524000"/>
            <a:ext cx="81534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r" defTabSz="914400" rtl="1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altLang="en-US" sz="2000" dirty="0" smtClean="0">
                <a:latin typeface="Comic Sans MS" pitchFamily="66" charset="0"/>
              </a:rPr>
              <a:t>Cells (basic structural units of living organisms) are highly organized and constant source of energy is required to maintain the ordered state.</a:t>
            </a:r>
          </a:p>
          <a:p>
            <a:pPr algn="l" rtl="0"/>
            <a:r>
              <a:rPr lang="en-AU" altLang="en-US" sz="2000" dirty="0"/>
              <a:t>The cell is the basic unit of all living things, and all organisms are composed of one or more cells. </a:t>
            </a:r>
            <a:endParaRPr lang="en-US" altLang="en-US" sz="2000" dirty="0" smtClean="0">
              <a:latin typeface="Comic Sans MS" pitchFamily="66" charset="0"/>
            </a:endParaRPr>
          </a:p>
          <a:p>
            <a:pPr algn="l" rtl="0"/>
            <a:endParaRPr lang="en-US" altLang="en-US" sz="900" dirty="0" smtClean="0">
              <a:latin typeface="Comic Sans MS" pitchFamily="66" charset="0"/>
            </a:endParaRPr>
          </a:p>
          <a:p>
            <a:pPr algn="l" rtl="0"/>
            <a:r>
              <a:rPr lang="en-US" altLang="en-US" sz="2000" dirty="0" smtClean="0">
                <a:latin typeface="Comic Sans MS" pitchFamily="66" charset="0"/>
              </a:rPr>
              <a:t> Living processes contains thousands of chemical reactions. Precise regulation and integration of these </a:t>
            </a:r>
            <a:r>
              <a:rPr lang="en-US" altLang="en-US" sz="2000" dirty="0">
                <a:latin typeface="Comic Sans MS" pitchFamily="66" charset="0"/>
              </a:rPr>
              <a:t>reactions</a:t>
            </a:r>
            <a:r>
              <a:rPr lang="en-US" altLang="en-US" sz="2000" dirty="0" smtClean="0">
                <a:latin typeface="Comic Sans MS" pitchFamily="66" charset="0"/>
              </a:rPr>
              <a:t> are required to maintain life</a:t>
            </a:r>
          </a:p>
          <a:p>
            <a:pPr algn="l" rtl="0"/>
            <a:endParaRPr lang="en-US" altLang="en-US" sz="900" dirty="0" smtClean="0">
              <a:latin typeface="Comic Sans MS" pitchFamily="66" charset="0"/>
            </a:endParaRPr>
          </a:p>
          <a:p>
            <a:pPr algn="l" rtl="0"/>
            <a:r>
              <a:rPr lang="en-US" altLang="en-US" sz="2000" dirty="0" smtClean="0">
                <a:latin typeface="Comic Sans MS" pitchFamily="66" charset="0"/>
              </a:rPr>
              <a:t>Certain important </a:t>
            </a:r>
            <a:r>
              <a:rPr lang="en-US" altLang="en-US" sz="2000" dirty="0">
                <a:latin typeface="Comic Sans MS" pitchFamily="66" charset="0"/>
              </a:rPr>
              <a:t>reactions</a:t>
            </a:r>
            <a:r>
              <a:rPr lang="en-US" altLang="en-US" sz="2000" dirty="0" smtClean="0">
                <a:latin typeface="Comic Sans MS" pitchFamily="66" charset="0"/>
              </a:rPr>
              <a:t> E.g. Glycolysis is found in almost all organisms.</a:t>
            </a:r>
          </a:p>
          <a:p>
            <a:pPr algn="l" rtl="0"/>
            <a:endParaRPr lang="en-US" altLang="en-US" sz="900" dirty="0" smtClean="0">
              <a:latin typeface="Comic Sans MS" pitchFamily="66" charset="0"/>
            </a:endParaRPr>
          </a:p>
          <a:p>
            <a:pPr algn="l" rtl="0"/>
            <a:r>
              <a:rPr lang="en-US" altLang="en-US" sz="2000" dirty="0" smtClean="0">
                <a:latin typeface="Comic Sans MS" pitchFamily="66" charset="0"/>
              </a:rPr>
              <a:t>All organisms use the same type of molecules: CHO, proteins, lipids &amp; nucleic acids.</a:t>
            </a:r>
          </a:p>
          <a:p>
            <a:pPr algn="l" rtl="0"/>
            <a:r>
              <a:rPr lang="en-US" altLang="en-US" sz="2000" dirty="0" smtClean="0">
                <a:latin typeface="Comic Sans MS" pitchFamily="66" charset="0"/>
              </a:rPr>
              <a:t>Instructions for growth, reproduction and developments for each organism is encoded  in their DNA</a:t>
            </a:r>
            <a:r>
              <a:rPr lang="en-US" altLang="en-US" sz="2000" dirty="0" smtClean="0"/>
              <a:t> </a:t>
            </a:r>
          </a:p>
          <a:p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6638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Cells May be Prokaryotic or</a:t>
            </a:r>
            <a:br>
              <a:rPr lang="en-US" altLang="en-US" sz="2800" dirty="0" smtClean="0"/>
            </a:br>
            <a:r>
              <a:rPr lang="en-US" altLang="en-US" sz="2800" dirty="0" smtClean="0"/>
              <a:t>Eukaryotic</a:t>
            </a:r>
            <a:endParaRPr lang="en-US" altLang="en-US" sz="28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143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1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r" defTabSz="914400" rtl="1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altLang="en-US" sz="2000" dirty="0" smtClean="0">
                <a:latin typeface="Comic Sans MS" pitchFamily="66" charset="0"/>
              </a:rPr>
              <a:t>Prokaryotes include bacteria &amp; lack a nucleus or membrane-bound structures called organelles</a:t>
            </a:r>
          </a:p>
          <a:p>
            <a:pPr algn="l" rtl="0"/>
            <a:endParaRPr lang="en-US" altLang="en-US" sz="2000" dirty="0" smtClean="0">
              <a:latin typeface="Comic Sans MS" pitchFamily="66" charset="0"/>
            </a:endParaRPr>
          </a:p>
          <a:p>
            <a:pPr algn="l" rtl="0"/>
            <a:r>
              <a:rPr lang="en-US" altLang="en-US" sz="2000" dirty="0" smtClean="0">
                <a:latin typeface="Comic Sans MS" pitchFamily="66" charset="0"/>
              </a:rPr>
              <a:t>Eukaryotes include most other cells &amp; have a nucleus and membrane-bound organelles (plants, fungi, &amp; animals)</a:t>
            </a:r>
            <a:endParaRPr lang="en-US" altLang="en-US" sz="20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1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rocaryo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3122613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nimal-Ce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33400"/>
            <a:ext cx="3810000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57200" y="4648200"/>
            <a:ext cx="55784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>
                <a:latin typeface="Comic Sans MS" pitchFamily="66" charset="0"/>
              </a:rPr>
              <a:t>Nucleoid region contains the DNA</a:t>
            </a:r>
          </a:p>
          <a:p>
            <a:pPr eaLnBrk="1" hangingPunct="1"/>
            <a:r>
              <a:rPr lang="en-US" altLang="en-US" sz="1600">
                <a:latin typeface="Comic Sans MS" pitchFamily="66" charset="0"/>
              </a:rPr>
              <a:t>•Cell membrane &amp; cell wall</a:t>
            </a:r>
          </a:p>
          <a:p>
            <a:pPr eaLnBrk="1" hangingPunct="1"/>
            <a:r>
              <a:rPr lang="en-US" altLang="en-US" sz="1600">
                <a:latin typeface="Comic Sans MS" pitchFamily="66" charset="0"/>
              </a:rPr>
              <a:t>• Contain ribosomes (no membrane) </a:t>
            </a:r>
          </a:p>
          <a:p>
            <a:pPr eaLnBrk="1" hangingPunct="1"/>
            <a:r>
              <a:rPr lang="en-US" altLang="en-US" sz="1600">
                <a:latin typeface="Comic Sans MS" pitchFamily="66" charset="0"/>
              </a:rPr>
              <a:t>to make proteins in</a:t>
            </a:r>
          </a:p>
          <a:p>
            <a:pPr eaLnBrk="1" hangingPunct="1"/>
            <a:r>
              <a:rPr lang="en-US" altLang="en-US" sz="1600">
                <a:latin typeface="Comic Sans MS" pitchFamily="66" charset="0"/>
              </a:rPr>
              <a:t>their cytoplasm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5227707" y="4478923"/>
            <a:ext cx="3406140" cy="1733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dirty="0">
                <a:latin typeface="Comic Sans MS" pitchFamily="66" charset="0"/>
              </a:rPr>
              <a:t>Contain 3 basic cell structures:</a:t>
            </a:r>
          </a:p>
          <a:p>
            <a:pPr algn="l"/>
            <a:r>
              <a:rPr lang="en-US" altLang="en-US" dirty="0">
                <a:latin typeface="Comic Sans MS" pitchFamily="66" charset="0"/>
              </a:rPr>
              <a:t>• Nucleus</a:t>
            </a:r>
          </a:p>
          <a:p>
            <a:pPr algn="l"/>
            <a:r>
              <a:rPr lang="en-US" altLang="en-US" dirty="0">
                <a:latin typeface="Comic Sans MS" pitchFamily="66" charset="0"/>
              </a:rPr>
              <a:t>• Cell Membrane</a:t>
            </a:r>
          </a:p>
          <a:p>
            <a:pPr algn="l"/>
            <a:r>
              <a:rPr lang="en-US" altLang="en-US" dirty="0">
                <a:latin typeface="Comic Sans MS" pitchFamily="66" charset="0"/>
              </a:rPr>
              <a:t>• Cytoplasm with organelles</a:t>
            </a:r>
          </a:p>
          <a:p>
            <a:pPr eaLnBrk="1" hangingPunct="1"/>
            <a:endParaRPr lang="en-US" alt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25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381000"/>
            <a:ext cx="752094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spcAft>
                <a:spcPts val="0"/>
              </a:spcAft>
              <a:defRPr/>
            </a:pPr>
            <a:r>
              <a:rPr lang="en-US" b="1" i="1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Prokaryotic Cell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organisms made of prokaryotic cells are called prokaryotes e.g. bacteria and cyanobacteria.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These cells lack a membrane bound nucleus.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hereditary material (DNA) is found in cytoplasm.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These cells lack membrane bound organelles.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Ribosome’s are of small size in and freely scattered cytoplasm.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Cellulose is absent in cell wall, rather it is made up of </a:t>
            </a:r>
            <a:r>
              <a:rPr lang="en-US" sz="1200" dirty="0" err="1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peptido</a:t>
            </a: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-glycan or murrain.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These cells are simple and of smaller size (average diameter 0.5 – 10 nm)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  <a:defRPr/>
            </a:pPr>
            <a:endParaRPr lang="en-AU" sz="12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spcAft>
                <a:spcPts val="0"/>
              </a:spcAft>
              <a:defRPr/>
            </a:pPr>
            <a:r>
              <a:rPr lang="en-US" sz="1200" b="1" i="1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Eukaryotic Cell</a:t>
            </a:r>
            <a:endParaRPr lang="en-AU" sz="12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organisms made of Eukaryotic cells are called Eukaryotes, e.g. animals, plants fungi and </a:t>
            </a:r>
            <a:r>
              <a:rPr lang="en-US" sz="1200" dirty="0" err="1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protista</a:t>
            </a: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These cells have a membrane bound nucleus; and hereditary material is found inside the nucleus.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These cells have membrane bound organelles.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Ribosome’s are of large size and are present in endoplasmic reticulum free in cytoplasm.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Cellulose is present in cell wall of plant cells. The cell wall of most of fungi is composed of chitin.</a:t>
            </a:r>
            <a:endParaRPr lang="en-AU" sz="1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These cells are complex and of larger size (Average diameter 10-100nm</a:t>
            </a:r>
            <a:r>
              <a:rPr lang="en-US" dirty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A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4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altLang="zh-TW" dirty="0"/>
              <a:t>Eukaryotic </a:t>
            </a:r>
            <a:r>
              <a:rPr lang="en-US" altLang="zh-TW" dirty="0" smtClean="0"/>
              <a:t>cell </a:t>
            </a:r>
            <a:endParaRPr lang="en-US" altLang="zh-TW" dirty="0"/>
          </a:p>
          <a:p>
            <a:pPr lvl="1" algn="l"/>
            <a:r>
              <a:rPr lang="en-US" altLang="zh-TW" dirty="0">
                <a:solidFill>
                  <a:srgbClr val="3333CC"/>
                </a:solidFill>
              </a:rPr>
              <a:t>animal cells</a:t>
            </a:r>
            <a:r>
              <a:rPr lang="en-US" altLang="zh-TW" dirty="0"/>
              <a:t> </a:t>
            </a:r>
          </a:p>
          <a:p>
            <a:pPr lvl="1" algn="l"/>
            <a:r>
              <a:rPr lang="en-US" altLang="zh-TW" dirty="0">
                <a:solidFill>
                  <a:srgbClr val="3333CC"/>
                </a:solidFill>
              </a:rPr>
              <a:t>plant cells </a:t>
            </a:r>
            <a:r>
              <a:rPr lang="en-US" altLang="zh-TW" dirty="0">
                <a:solidFill>
                  <a:srgbClr val="FF0000"/>
                </a:solidFill>
              </a:rPr>
              <a:t>(chloroplasts and cell walls)</a:t>
            </a:r>
            <a:endParaRPr lang="en-US" altLang="zh-TW" dirty="0"/>
          </a:p>
          <a:p>
            <a:pPr algn="l"/>
            <a:endParaRPr lang="ar-IQ" dirty="0"/>
          </a:p>
        </p:txBody>
      </p:sp>
      <p:pic>
        <p:nvPicPr>
          <p:cNvPr id="4" name="Picture 4" descr="Animal-Cell"/>
          <p:cNvPicPr>
            <a:picLocks noChangeAspect="1" noChangeArrowheads="1"/>
          </p:cNvPicPr>
          <p:nvPr/>
        </p:nvPicPr>
        <p:blipFill>
          <a:blip r:embed="rId2">
            <a:lum bright="8000"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3429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753px-Plant_cell_structure"/>
          <p:cNvPicPr>
            <a:picLocks noChangeAspect="1" noChangeArrowheads="1"/>
          </p:cNvPicPr>
          <p:nvPr/>
        </p:nvPicPr>
        <p:blipFill>
          <a:blip r:embed="rId3">
            <a:lum bright="-24000" contras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81200"/>
            <a:ext cx="3505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5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557</TotalTime>
  <Words>742</Words>
  <Application>Microsoft Office PowerPoint</Application>
  <PresentationFormat>On-screen Show (4:3)</PresentationFormat>
  <Paragraphs>124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Angles</vt:lpstr>
      <vt:lpstr>Biochemistry  dr. nalaa   qassim   muftin</vt:lpstr>
      <vt:lpstr>What is Biochemistry </vt:lpstr>
      <vt:lpstr>PowerPoint Presentation</vt:lpstr>
      <vt:lpstr>PowerPoint Presentation</vt:lpstr>
      <vt:lpstr>Principles of Biochemistry </vt:lpstr>
      <vt:lpstr>Cells May be Prokaryotic or Eukaryotic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Biomolecules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DR.Ahmed Saker</cp:lastModifiedBy>
  <cp:revision>14</cp:revision>
  <dcterms:created xsi:type="dcterms:W3CDTF">2006-08-16T00:00:00Z</dcterms:created>
  <dcterms:modified xsi:type="dcterms:W3CDTF">2020-12-20T01:12:50Z</dcterms:modified>
</cp:coreProperties>
</file>