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3F387-863E-456D-87F3-DAEABE1AB43C}" type="datetimeFigureOut">
              <a:rPr lang="en-US" smtClean="0"/>
              <a:pPr/>
              <a:t>3/20/2020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F4E17-33A9-44B8-B944-5693874798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3F387-863E-456D-87F3-DAEABE1AB43C}" type="datetimeFigureOut">
              <a:rPr lang="en-US" smtClean="0"/>
              <a:pPr/>
              <a:t>3/20/2020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F4E17-33A9-44B8-B944-5693874798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3F387-863E-456D-87F3-DAEABE1AB43C}" type="datetimeFigureOut">
              <a:rPr lang="en-US" smtClean="0"/>
              <a:pPr/>
              <a:t>3/20/2020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F4E17-33A9-44B8-B944-5693874798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3F387-863E-456D-87F3-DAEABE1AB43C}" type="datetimeFigureOut">
              <a:rPr lang="en-US" smtClean="0"/>
              <a:pPr/>
              <a:t>3/20/2020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F4E17-33A9-44B8-B944-5693874798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3F387-863E-456D-87F3-DAEABE1AB43C}" type="datetimeFigureOut">
              <a:rPr lang="en-US" smtClean="0"/>
              <a:pPr/>
              <a:t>3/20/2020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F4E17-33A9-44B8-B944-5693874798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3F387-863E-456D-87F3-DAEABE1AB43C}" type="datetimeFigureOut">
              <a:rPr lang="en-US" smtClean="0"/>
              <a:pPr/>
              <a:t>3/20/2020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F4E17-33A9-44B8-B944-5693874798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3F387-863E-456D-87F3-DAEABE1AB43C}" type="datetimeFigureOut">
              <a:rPr lang="en-US" smtClean="0"/>
              <a:pPr/>
              <a:t>3/20/2020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F4E17-33A9-44B8-B944-5693874798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3F387-863E-456D-87F3-DAEABE1AB43C}" type="datetimeFigureOut">
              <a:rPr lang="en-US" smtClean="0"/>
              <a:pPr/>
              <a:t>3/20/2020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F4E17-33A9-44B8-B944-5693874798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3F387-863E-456D-87F3-DAEABE1AB43C}" type="datetimeFigureOut">
              <a:rPr lang="en-US" smtClean="0"/>
              <a:pPr/>
              <a:t>3/20/2020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F4E17-33A9-44B8-B944-5693874798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3F387-863E-456D-87F3-DAEABE1AB43C}" type="datetimeFigureOut">
              <a:rPr lang="en-US" smtClean="0"/>
              <a:pPr/>
              <a:t>3/20/2020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F4E17-33A9-44B8-B944-5693874798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3F387-863E-456D-87F3-DAEABE1AB43C}" type="datetimeFigureOut">
              <a:rPr lang="en-US" smtClean="0"/>
              <a:pPr/>
              <a:t>3/20/2020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0DF4E17-33A9-44B8-B944-5693874798A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9A3F387-863E-456D-87F3-DAEABE1AB43C}" type="datetimeFigureOut">
              <a:rPr lang="en-US" smtClean="0"/>
              <a:pPr/>
              <a:t>3/20/2020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0DF4E17-33A9-44B8-B944-5693874798A2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localhost/fortran/If_then_else_construct.htm" TargetMode="External"/><Relationship Id="rId2" Type="http://schemas.openxmlformats.org/officeDocument/2006/relationships/hyperlink" Target="http://localhost/fortran/If_then_construct.htm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localhost/fortran/nested_select_case_construct.htm" TargetMode="External"/><Relationship Id="rId5" Type="http://schemas.openxmlformats.org/officeDocument/2006/relationships/hyperlink" Target="http://localhost/fortran/select_case_construct.htm" TargetMode="External"/><Relationship Id="rId4" Type="http://schemas.openxmlformats.org/officeDocument/2006/relationships/hyperlink" Target="http://localhost/fortran/nested_if_construct.htm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219200" y="3496270"/>
            <a:ext cx="662982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i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</a:rPr>
              <a:t>Fortran ─ Decisions</a:t>
            </a:r>
            <a:endParaRPr lang="en-US" sz="5400" b="1" i="1" dirty="0">
              <a:ln>
                <a:solidFill>
                  <a:schemeClr val="tx1"/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057400" y="5334000"/>
            <a:ext cx="531748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i="1" cap="none" spc="0" dirty="0" smtClean="0">
                <a:ln w="10541" cmpd="sng">
                  <a:solidFill>
                    <a:srgbClr val="002060"/>
                  </a:solidFill>
                  <a:prstDash val="solid"/>
                </a:ln>
                <a:solidFill>
                  <a:srgbClr val="FF0000"/>
                </a:solidFill>
              </a:rPr>
              <a:t>Omar L. </a:t>
            </a:r>
            <a:r>
              <a:rPr lang="en-US" sz="5400" b="1" i="1" cap="none" spc="0" dirty="0" err="1" smtClean="0">
                <a:ln w="10541" cmpd="sng">
                  <a:solidFill>
                    <a:srgbClr val="002060"/>
                  </a:solidFill>
                  <a:prstDash val="solid"/>
                </a:ln>
                <a:solidFill>
                  <a:srgbClr val="FF0000"/>
                </a:solidFill>
              </a:rPr>
              <a:t>Khaled</a:t>
            </a:r>
            <a:endParaRPr lang="en-US" sz="5400" b="1" i="1" cap="none" spc="0" dirty="0">
              <a:ln w="10541" cmpd="sng">
                <a:solidFill>
                  <a:srgbClr val="002060"/>
                </a:solidFill>
                <a:prstDash val="solid"/>
              </a:ln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90800" y="304800"/>
            <a:ext cx="4357603" cy="63094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500" b="1" i="1" dirty="0"/>
              <a:t>Fortran ─ Decisions</a:t>
            </a:r>
          </a:p>
        </p:txBody>
      </p:sp>
      <p:sp>
        <p:nvSpPr>
          <p:cNvPr id="3" name="Rectangle 2"/>
          <p:cNvSpPr/>
          <p:nvPr/>
        </p:nvSpPr>
        <p:spPr>
          <a:xfrm>
            <a:off x="76200" y="838200"/>
            <a:ext cx="88392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i="1" dirty="0"/>
              <a:t>Fortran provides the following types of decision making constructs.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28600" y="1447799"/>
          <a:ext cx="8686800" cy="4891764"/>
        </p:xfrm>
        <a:graphic>
          <a:graphicData uri="http://schemas.openxmlformats.org/drawingml/2006/table">
            <a:tbl>
              <a:tblPr>
                <a:tableStyleId>{D03447BB-5D67-496B-8E87-E561075AD55C}</a:tableStyleId>
              </a:tblPr>
              <a:tblGrid>
                <a:gridCol w="2749035"/>
                <a:gridCol w="5937765"/>
              </a:tblGrid>
              <a:tr h="214206">
                <a:tc>
                  <a:txBody>
                    <a:bodyPr/>
                    <a:lstStyle/>
                    <a:p>
                      <a:pPr marL="6858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/>
                        <a:t>Statement</a:t>
                      </a:r>
                      <a:endParaRPr lang="en-US" sz="2000" i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239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/>
                        <a:t>Description</a:t>
                      </a:r>
                      <a:endParaRPr lang="en-US" sz="2000" i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0" marR="0" marT="0" marB="0" anchor="ctr"/>
                </a:tc>
              </a:tr>
              <a:tr h="1091462">
                <a:tc>
                  <a:txBody>
                    <a:bodyPr/>
                    <a:lstStyle/>
                    <a:p>
                      <a:pPr marL="6858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i="1" u="none" strike="noStrike" dirty="0">
                          <a:ln>
                            <a:noFill/>
                          </a:ln>
                          <a:effectLst/>
                          <a:hlinkClick r:id="rId2"/>
                        </a:rPr>
                        <a:t>If… then construct</a:t>
                      </a:r>
                      <a:endParaRPr lang="en-US" sz="2000" b="1" i="1" u="none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0" marR="0" marT="0" marB="0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72390" marR="36195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/>
                        <a:t>An if… then… end if statement consists of a logical expression followed by one or more statements.</a:t>
                      </a:r>
                      <a:endParaRPr lang="en-US" sz="2000" i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0" marR="0" marT="0" marB="0" anchor="ctr"/>
                </a:tc>
              </a:tr>
              <a:tr h="904133">
                <a:tc>
                  <a:txBody>
                    <a:bodyPr/>
                    <a:lstStyle/>
                    <a:p>
                      <a:pPr marL="6858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i="1" u="none" strike="noStrike" dirty="0">
                          <a:hlinkClick r:id="rId3"/>
                        </a:rPr>
                        <a:t>If… then...else construct</a:t>
                      </a:r>
                      <a:endParaRPr lang="en-US" sz="2000" b="1" i="1" u="none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0" marR="0" marT="0" marB="0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7239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/>
                        <a:t>An if… then statement can be followed by an optional </a:t>
                      </a:r>
                      <a:r>
                        <a:rPr lang="en-US" sz="2000" dirty="0" smtClean="0"/>
                        <a:t>else statement</a:t>
                      </a:r>
                      <a:r>
                        <a:rPr lang="en-US" sz="2000" dirty="0"/>
                        <a:t>, which executes when the logical expression is false.</a:t>
                      </a:r>
                      <a:endParaRPr lang="en-US" sz="2000" i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0" marR="0" marT="0" marB="0" anchor="ctr"/>
                </a:tc>
              </a:tr>
              <a:tr h="762000">
                <a:tc>
                  <a:txBody>
                    <a:bodyPr/>
                    <a:lstStyle/>
                    <a:p>
                      <a:pPr marL="6858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i="1" u="none" strike="noStrike" dirty="0">
                          <a:hlinkClick r:id="rId4"/>
                        </a:rPr>
                        <a:t>nested if construct</a:t>
                      </a:r>
                      <a:endParaRPr lang="en-US" sz="2000" b="1" i="1" u="none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0" marR="0" marT="0" marB="0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6477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/>
                        <a:t>You can use one if or else if statement inside another if or </a:t>
                      </a:r>
                      <a:r>
                        <a:rPr lang="en-US" sz="2000" dirty="0" smtClean="0"/>
                        <a:t>else if </a:t>
                      </a:r>
                      <a:r>
                        <a:rPr lang="en-US" sz="2000" dirty="0"/>
                        <a:t>statement(s).</a:t>
                      </a:r>
                      <a:endParaRPr lang="en-US" sz="2000" i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0" marR="0" marT="0" marB="0" anchor="ctr"/>
                </a:tc>
              </a:tr>
              <a:tr h="1091462">
                <a:tc>
                  <a:txBody>
                    <a:bodyPr/>
                    <a:lstStyle/>
                    <a:p>
                      <a:pPr marL="6858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i="1" u="none" strike="noStrike" dirty="0">
                          <a:hlinkClick r:id="rId5"/>
                        </a:rPr>
                        <a:t>select case construct</a:t>
                      </a:r>
                      <a:endParaRPr lang="en-US" sz="2000" b="1" i="1" u="none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0" marR="0" marT="0" marB="0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64770" marR="52705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/>
                        <a:t>A select case statement allows a variable to be tested for equality against a list of values.</a:t>
                      </a:r>
                      <a:endParaRPr lang="en-US" sz="2000" i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0" marR="0" marT="0" marB="0" anchor="ctr"/>
                </a:tc>
              </a:tr>
              <a:tr h="727640">
                <a:tc>
                  <a:txBody>
                    <a:bodyPr/>
                    <a:lstStyle/>
                    <a:p>
                      <a:pPr marL="6858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i="1" u="none" strike="noStrike" dirty="0">
                          <a:hlinkClick r:id="rId6"/>
                        </a:rPr>
                        <a:t>nested select case construct</a:t>
                      </a:r>
                      <a:endParaRPr lang="en-US" sz="2000" b="1" i="1" u="none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0" marR="0" marT="0" marB="0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64770" marR="36195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/>
                        <a:t>You can use one select case statement inside another select case statement(s).</a:t>
                      </a:r>
                      <a:endParaRPr lang="en-US" sz="2000" i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4600" y="381000"/>
            <a:ext cx="4010329" cy="63094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500" b="1" i="1" dirty="0"/>
              <a:t>If…then Construct</a:t>
            </a:r>
          </a:p>
        </p:txBody>
      </p:sp>
      <p:sp>
        <p:nvSpPr>
          <p:cNvPr id="34817" name="Rectangle 1"/>
          <p:cNvSpPr>
            <a:spLocks noChangeArrowheads="1"/>
          </p:cNvSpPr>
          <p:nvPr/>
        </p:nvSpPr>
        <p:spPr bwMode="auto">
          <a:xfrm>
            <a:off x="228600" y="1066800"/>
            <a:ext cx="3849131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Syntax : </a:t>
            </a:r>
            <a:endParaRPr kumimoji="0" lang="en-US" sz="24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if (logical expression) then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statement</a:t>
            </a:r>
            <a:endParaRPr kumimoji="0" lang="en-US" sz="24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end if</a:t>
            </a:r>
            <a:endParaRPr kumimoji="0" lang="en-US" sz="24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4818" name="Rectangle 2"/>
          <p:cNvSpPr>
            <a:spLocks noChangeArrowheads="1"/>
          </p:cNvSpPr>
          <p:nvPr/>
        </p:nvSpPr>
        <p:spPr bwMode="auto">
          <a:xfrm>
            <a:off x="152400" y="3114553"/>
            <a:ext cx="4191000" cy="33624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47591" tIns="38088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498600" algn="l"/>
                <a:tab pos="1544638" algn="l"/>
              </a:tabLst>
            </a:pPr>
            <a:r>
              <a:rPr kumimoji="0" lang="en-US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Example</a:t>
            </a:r>
          </a:p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498600" algn="l"/>
                <a:tab pos="1544638" algn="l"/>
              </a:tabLst>
            </a:pP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program </a:t>
            </a:r>
            <a:r>
              <a:rPr kumimoji="0" lang="en-US" sz="2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ifProg</a:t>
            </a:r>
            <a:endParaRPr kumimoji="0" lang="en-US" sz="24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498600" algn="l"/>
                <a:tab pos="1544638" algn="l"/>
              </a:tabLst>
            </a:pP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implicit none	</a:t>
            </a:r>
            <a:endParaRPr kumimoji="0" lang="en-US" sz="24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498600" algn="l"/>
                <a:tab pos="1544638" algn="l"/>
              </a:tabLst>
            </a:pP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integer :: a = 10		</a:t>
            </a:r>
          </a:p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498600" algn="l"/>
                <a:tab pos="1544638" algn="l"/>
              </a:tabLst>
            </a:pP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if (a &lt; 20 ) then	</a:t>
            </a:r>
          </a:p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498600" algn="l"/>
                <a:tab pos="1544638" algn="l"/>
              </a:tabLst>
            </a:pP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print*, "a is less than 20"</a:t>
            </a:r>
            <a:endParaRPr kumimoji="0" lang="en-US" sz="24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498600" algn="l"/>
                <a:tab pos="1544638" algn="l"/>
              </a:tabLst>
            </a:pP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end if</a:t>
            </a:r>
            <a:endParaRPr kumimoji="0" lang="en-US" sz="24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498600" algn="l"/>
                <a:tab pos="1544638" algn="l"/>
              </a:tabLst>
            </a:pP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print*, "value of a is ", a </a:t>
            </a:r>
          </a:p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498600" algn="l"/>
                <a:tab pos="1544638" algn="l"/>
              </a:tabLst>
            </a:pP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end program </a:t>
            </a:r>
            <a:r>
              <a:rPr kumimoji="0" lang="en-US" sz="2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ifProg</a:t>
            </a:r>
            <a:endParaRPr kumimoji="0" lang="en-US" sz="24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4819" name="Rectangle 3"/>
          <p:cNvSpPr>
            <a:spLocks noChangeArrowheads="1"/>
          </p:cNvSpPr>
          <p:nvPr/>
        </p:nvSpPr>
        <p:spPr bwMode="auto">
          <a:xfrm>
            <a:off x="4724400" y="3048000"/>
            <a:ext cx="4419600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46200" algn="l"/>
              </a:tabLst>
            </a:pPr>
            <a:r>
              <a:rPr kumimoji="0" lang="en-US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Example </a:t>
            </a:r>
            <a:endParaRPr kumimoji="0" lang="en-US" sz="24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46200" algn="l"/>
              </a:tabLst>
            </a:pP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program </a:t>
            </a:r>
            <a:r>
              <a:rPr kumimoji="0" lang="en-US" sz="2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markGradeA</a:t>
            </a: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46200" algn="l"/>
              </a:tabLst>
            </a:pP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implicit none</a:t>
            </a:r>
            <a:endParaRPr kumimoji="0" lang="en-US" sz="24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46200" algn="l"/>
              </a:tabLst>
            </a:pP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real :: marks	</a:t>
            </a:r>
            <a:endParaRPr kumimoji="0" lang="en-US" sz="24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46200" algn="l"/>
              </a:tabLst>
            </a:pP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marks = 90.4	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46200" algn="l"/>
              </a:tabLst>
            </a:pP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if (marks &gt; 90.0) then</a:t>
            </a:r>
            <a:endParaRPr kumimoji="0" lang="en-US" sz="24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46200" algn="l"/>
              </a:tabLst>
            </a:pP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print *, " Grade A"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46200" algn="l"/>
              </a:tabLst>
            </a:pP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end if</a:t>
            </a:r>
            <a:endParaRPr kumimoji="0" lang="en-US" sz="24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46200" algn="l"/>
              </a:tabLst>
            </a:pP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end program </a:t>
            </a:r>
            <a:r>
              <a:rPr kumimoji="0" lang="en-US" sz="2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markGradeA</a:t>
            </a:r>
            <a:endParaRPr kumimoji="0" lang="en-US" sz="24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641852" y="685800"/>
            <a:ext cx="5673348" cy="630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5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If… then… else Construct</a:t>
            </a:r>
            <a:endParaRPr kumimoji="0" lang="en-US" sz="35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81000" y="1295400"/>
            <a:ext cx="139621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i="1" dirty="0" smtClean="0"/>
              <a:t>Syntax : </a:t>
            </a:r>
            <a:endParaRPr lang="en-US" sz="2400" b="1" i="1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341869" y="1752600"/>
            <a:ext cx="3849131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if (logical expression) then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statement</a:t>
            </a:r>
            <a:endParaRPr kumimoji="0" lang="en-US" sz="24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else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other statement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end if</a:t>
            </a:r>
            <a:endParaRPr kumimoji="0" lang="en-US" sz="24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4114800" y="2438400"/>
            <a:ext cx="4648200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498600" algn="l"/>
                <a:tab pos="1660525" algn="l"/>
              </a:tabLst>
            </a:pPr>
            <a:r>
              <a:rPr kumimoji="0" lang="en-US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Example</a:t>
            </a:r>
            <a:endParaRPr kumimoji="0" lang="en-US" sz="24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498600" algn="l"/>
                <a:tab pos="1660525" algn="l"/>
              </a:tabLst>
            </a:pP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program </a:t>
            </a:r>
            <a:r>
              <a:rPr kumimoji="0" lang="en-US" sz="2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io</a:t>
            </a:r>
            <a:endParaRPr kumimoji="0" lang="en-US" sz="24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498600" algn="l"/>
                <a:tab pos="1660525" algn="l"/>
              </a:tabLst>
            </a:pP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implicit none	</a:t>
            </a:r>
            <a:endParaRPr kumimoji="0" lang="en-US" sz="24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498600" algn="l"/>
                <a:tab pos="1660525" algn="l"/>
              </a:tabLst>
            </a:pP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integer :: a = 100		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498600" algn="l"/>
                <a:tab pos="1660525" algn="l"/>
              </a:tabLst>
            </a:pP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if (a &lt; 20 ) then	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498600" algn="l"/>
                <a:tab pos="1660525" algn="l"/>
              </a:tabLst>
            </a:pP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print*, "a is less than 20"</a:t>
            </a:r>
            <a:endParaRPr kumimoji="0" lang="en-US" sz="24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498600" algn="l"/>
                <a:tab pos="1660525" algn="l"/>
              </a:tabLst>
            </a:pP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else</a:t>
            </a:r>
            <a:endParaRPr kumimoji="0" lang="en-US" sz="24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498600" algn="l"/>
                <a:tab pos="1660525" algn="l"/>
              </a:tabLst>
            </a:pP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print*, "a is not less than 20"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498600" algn="l"/>
                <a:tab pos="1660525" algn="l"/>
              </a:tabLst>
            </a:pP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end if</a:t>
            </a:r>
            <a:endParaRPr kumimoji="0" lang="en-US" sz="24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498600" algn="l"/>
                <a:tab pos="1660525" algn="l"/>
              </a:tabLst>
            </a:pP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print*, "value of a is ", a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498600" algn="l"/>
                <a:tab pos="1660525" algn="l"/>
              </a:tabLst>
            </a:pP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end program </a:t>
            </a:r>
            <a:r>
              <a:rPr kumimoji="0" lang="en-US" sz="2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io</a:t>
            </a:r>
            <a:endParaRPr kumimoji="0" lang="en-US" sz="24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62270" y="533400"/>
            <a:ext cx="5552930" cy="63094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500" b="1" i="1" dirty="0" smtClean="0"/>
              <a:t>if...else if...else Statement</a:t>
            </a:r>
            <a:endParaRPr lang="en-US" sz="3500" b="1" i="1" dirty="0"/>
          </a:p>
        </p:txBody>
      </p:sp>
      <p:sp>
        <p:nvSpPr>
          <p:cNvPr id="3" name="Rectangle 2"/>
          <p:cNvSpPr/>
          <p:nvPr/>
        </p:nvSpPr>
        <p:spPr>
          <a:xfrm>
            <a:off x="76200" y="1219200"/>
            <a:ext cx="139621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i="1" dirty="0" smtClean="0"/>
              <a:t>Syntax : </a:t>
            </a:r>
            <a:endParaRPr lang="en-US" sz="2400" b="1" dirty="0"/>
          </a:p>
        </p:txBody>
      </p:sp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76200" y="1600200"/>
            <a:ext cx="3762568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[name:]</a:t>
            </a:r>
            <a:endParaRPr kumimoji="0" lang="en-US" sz="240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if (logical exp.1) then</a:t>
            </a:r>
            <a:endParaRPr kumimoji="0" lang="en-US" sz="240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! block 1</a:t>
            </a:r>
            <a:endParaRPr kumimoji="0" lang="en-US" sz="240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else if (logical exp.2) then</a:t>
            </a:r>
            <a:endParaRPr kumimoji="0" lang="en-US" sz="240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! block 2</a:t>
            </a:r>
            <a:endParaRPr kumimoji="0" lang="en-US" sz="240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else if (logical exp.3) then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block 3</a:t>
            </a:r>
            <a:endParaRPr kumimoji="0" lang="en-US" sz="240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else block 4</a:t>
            </a:r>
            <a:endParaRPr kumimoji="0" lang="en-US" sz="240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end if [name]</a:t>
            </a:r>
            <a:endParaRPr kumimoji="0" lang="en-US" sz="240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4038600" y="1600200"/>
            <a:ext cx="5105400" cy="5201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27075" algn="l"/>
              </a:tabLst>
            </a:pPr>
            <a:r>
              <a:rPr kumimoji="0" lang="en-US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Example</a:t>
            </a:r>
            <a:endParaRPr kumimoji="0" lang="en-US" sz="24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27075" algn="l"/>
              </a:tabLst>
            </a:pPr>
            <a:r>
              <a:rPr kumimoji="0" lang="en-US" sz="2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program </a:t>
            </a:r>
            <a:r>
              <a:rPr kumimoji="0" lang="en-US" sz="22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io</a:t>
            </a:r>
            <a:endParaRPr kumimoji="0" lang="en-US" sz="22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27075" algn="l"/>
              </a:tabLst>
            </a:pPr>
            <a:r>
              <a:rPr kumimoji="0" lang="en-US" sz="2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implicit none	</a:t>
            </a:r>
            <a:endParaRPr kumimoji="0" lang="en-US" sz="22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27075" algn="l"/>
              </a:tabLst>
            </a:pPr>
            <a:r>
              <a:rPr kumimoji="0" lang="en-US" sz="2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integer :: a = 100		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27075" algn="l"/>
              </a:tabLst>
            </a:pPr>
            <a:r>
              <a:rPr kumimoji="0" lang="en-US" sz="2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if( a == 10 ) then	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27075" algn="l"/>
              </a:tabLst>
            </a:pPr>
            <a:r>
              <a:rPr kumimoji="0" lang="en-US" sz="2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print*, "Value of a is 10"</a:t>
            </a:r>
            <a:endParaRPr kumimoji="0" lang="en-US" sz="22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27075" algn="l"/>
              </a:tabLst>
            </a:pPr>
            <a:r>
              <a:rPr kumimoji="0" lang="en-US" sz="2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else if( a == 20 ) then	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27075" algn="l"/>
              </a:tabLst>
            </a:pPr>
            <a:r>
              <a:rPr kumimoji="0" lang="en-US" sz="2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print*, "Value of a is 20"</a:t>
            </a:r>
            <a:endParaRPr kumimoji="0" lang="en-US" sz="22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27075" algn="l"/>
              </a:tabLst>
            </a:pPr>
            <a:r>
              <a:rPr kumimoji="0" lang="en-US" sz="2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else if( a == 30 ) then	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27075" algn="l"/>
              </a:tabLst>
            </a:pPr>
            <a:r>
              <a:rPr kumimoji="0" lang="en-US" sz="2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print*, "Value of a is 30"</a:t>
            </a:r>
            <a:endParaRPr kumimoji="0" lang="en-US" sz="22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27075" algn="l"/>
              </a:tabLst>
            </a:pPr>
            <a:r>
              <a:rPr kumimoji="0" lang="en-US" sz="2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else	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27075" algn="l"/>
              </a:tabLst>
            </a:pPr>
            <a:r>
              <a:rPr kumimoji="0" lang="en-US" sz="2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print*, "None of the values is matching"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27075" algn="l"/>
              </a:tabLst>
            </a:pPr>
            <a:r>
              <a:rPr kumimoji="0" lang="en-US" sz="2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end if</a:t>
            </a:r>
            <a:endParaRPr kumimoji="0" lang="en-US" sz="22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27075" algn="l"/>
              </a:tabLst>
            </a:pPr>
            <a:r>
              <a:rPr kumimoji="0" lang="en-US" sz="2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print*, "exact value of a is ", a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27075" algn="l"/>
              </a:tabLst>
            </a:pPr>
            <a:r>
              <a:rPr kumimoji="0" lang="en-US" sz="2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end program </a:t>
            </a:r>
            <a:r>
              <a:rPr kumimoji="0" lang="en-US" sz="22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io</a:t>
            </a:r>
            <a:endParaRPr kumimoji="0" lang="en-US" sz="22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09800" y="762000"/>
            <a:ext cx="4724050" cy="63094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500" b="1" i="1" dirty="0" smtClean="0"/>
              <a:t>Select Case Construct</a:t>
            </a:r>
            <a:endParaRPr lang="en-US" sz="3500" b="1" i="1" dirty="0"/>
          </a:p>
        </p:txBody>
      </p:sp>
      <p:sp>
        <p:nvSpPr>
          <p:cNvPr id="3" name="Rectangle 2"/>
          <p:cNvSpPr/>
          <p:nvPr/>
        </p:nvSpPr>
        <p:spPr>
          <a:xfrm>
            <a:off x="3709814" y="1600200"/>
            <a:ext cx="116698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i="1" dirty="0" smtClean="0"/>
              <a:t>Syntax</a:t>
            </a:r>
            <a:endParaRPr lang="en-US" sz="2400" i="1" dirty="0"/>
          </a:p>
        </p:txBody>
      </p:sp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2232272" y="2234148"/>
            <a:ext cx="4701928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04838" algn="l"/>
              </a:tabLst>
            </a:pP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[name:] select case (expression)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04838" algn="l"/>
              </a:tabLst>
            </a:pP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case (selector1)</a:t>
            </a:r>
            <a:endParaRPr kumimoji="0" lang="en-US" sz="24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04838" algn="l"/>
              </a:tabLst>
            </a:pP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! some statements</a:t>
            </a:r>
            <a:endParaRPr kumimoji="0" lang="en-US" sz="24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04838" algn="l"/>
              </a:tabLst>
            </a:pP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...	case (selector2)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04838" algn="l"/>
              </a:tabLst>
            </a:pP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other statements</a:t>
            </a:r>
            <a:endParaRPr kumimoji="0" lang="en-US" sz="24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04838" algn="l"/>
              </a:tabLst>
            </a:pP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...</a:t>
            </a:r>
            <a:endParaRPr kumimoji="0" lang="en-US" sz="24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04838" algn="l"/>
              </a:tabLst>
            </a:pP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case default</a:t>
            </a:r>
            <a:endParaRPr kumimoji="0" lang="en-US" sz="24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04838" algn="l"/>
              </a:tabLst>
            </a:pP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! more statements</a:t>
            </a:r>
            <a:endParaRPr kumimoji="0" lang="en-US" sz="24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04838" algn="l"/>
              </a:tabLst>
            </a:pP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...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04838" algn="l"/>
              </a:tabLst>
            </a:pP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end select [name]</a:t>
            </a: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0" y="609600"/>
            <a:ext cx="9144000" cy="58169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06425" algn="l"/>
              </a:tabLst>
            </a:pPr>
            <a:r>
              <a:rPr kumimoji="0" lang="en-US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The following rules apply to a select statement:</a:t>
            </a:r>
            <a:endParaRPr kumimoji="0" lang="en-US" sz="24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Tx/>
              <a:buFont typeface="Wingdings" pitchFamily="2" charset="2"/>
              <a:buChar char="v"/>
              <a:tabLst>
                <a:tab pos="606425" algn="l"/>
              </a:tabLst>
            </a:pPr>
            <a:r>
              <a:rPr kumimoji="0" lang="en-US" sz="240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The logical expression used in a select statement could be logical, character, or integer (but not real) expression.</a:t>
            </a:r>
            <a:endParaRPr kumimoji="0" lang="en-US" sz="240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FFC000"/>
              </a:buClr>
              <a:buSzTx/>
              <a:buFont typeface="Wingdings" pitchFamily="2" charset="2"/>
              <a:buChar char="v"/>
              <a:tabLst>
                <a:tab pos="606425" algn="l"/>
              </a:tabLst>
            </a:pPr>
            <a:r>
              <a:rPr kumimoji="0" lang="en-US" sz="240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You can have any number of case statements within a select. Each case is followed by the value to be compared to and could be logical, character, or integer (but not real) expression and determines which statements are executed.</a:t>
            </a:r>
            <a:endParaRPr kumimoji="0" lang="en-US" sz="240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B050"/>
              </a:buClr>
              <a:buSzTx/>
              <a:buFont typeface="Wingdings" pitchFamily="2" charset="2"/>
              <a:buChar char="v"/>
              <a:tabLst>
                <a:tab pos="606425" algn="l"/>
              </a:tabLst>
            </a:pPr>
            <a:r>
              <a:rPr kumimoji="0" lang="en-US" sz="240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The constant-expression for a case, must be the same data type as the variable in the select, and it must be a constant or a literal.</a:t>
            </a:r>
            <a:endParaRPr kumimoji="0" lang="en-US" sz="240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70C0"/>
              </a:buClr>
              <a:buSzTx/>
              <a:buFont typeface="Wingdings" pitchFamily="2" charset="2"/>
              <a:buChar char="v"/>
              <a:tabLst>
                <a:tab pos="606425" algn="l"/>
              </a:tabLst>
            </a:pPr>
            <a:r>
              <a:rPr kumimoji="0" lang="en-US" sz="240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When the variable being selected on, is equal to a case, the statements following that case will execute until the next case statement is reached.</a:t>
            </a:r>
            <a:endParaRPr kumimoji="0" lang="en-US" sz="240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7030A0"/>
              </a:buClr>
              <a:buSzTx/>
              <a:buFont typeface="Wingdings" pitchFamily="2" charset="2"/>
              <a:buChar char="v"/>
              <a:tabLst>
                <a:tab pos="606425" algn="l"/>
              </a:tabLst>
            </a:pPr>
            <a:r>
              <a:rPr kumimoji="0" lang="en-US" sz="240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The case default block is executed if the expression in select case (expression) does not match any of the selectors.</a:t>
            </a:r>
            <a:endParaRPr kumimoji="0" lang="en-US" sz="240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71848" y="226159"/>
            <a:ext cx="3890552" cy="65556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28738" algn="l"/>
              </a:tabLst>
            </a:pPr>
            <a:r>
              <a:rPr kumimoji="0" lang="en-US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Example</a:t>
            </a:r>
            <a:endParaRPr kumimoji="0" lang="en-US" sz="24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28738" algn="l"/>
              </a:tabLst>
            </a:pPr>
            <a:r>
              <a:rPr kumimoji="0" lang="en-US" sz="2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program </a:t>
            </a:r>
            <a:r>
              <a:rPr kumimoji="0" lang="en-US" sz="22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io</a:t>
            </a:r>
            <a:endParaRPr kumimoji="0" lang="en-US" sz="22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28738" algn="l"/>
              </a:tabLst>
            </a:pPr>
            <a:r>
              <a:rPr kumimoji="0" lang="en-US" sz="2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implicit none	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28738" algn="l"/>
              </a:tabLst>
            </a:pPr>
            <a:r>
              <a:rPr kumimoji="0" lang="en-US" sz="2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character :: grade = 'B'</a:t>
            </a:r>
            <a:endParaRPr kumimoji="0" lang="en-US" sz="22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28738" algn="l"/>
              </a:tabLst>
            </a:pPr>
            <a:r>
              <a:rPr kumimoji="0" lang="en-US" sz="2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select case (grade)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28738" algn="l"/>
              </a:tabLst>
            </a:pPr>
            <a:r>
              <a:rPr kumimoji="0" lang="en-US" sz="2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case ('A')</a:t>
            </a:r>
            <a:endParaRPr kumimoji="0" lang="en-US" sz="22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28738" algn="l"/>
              </a:tabLst>
            </a:pPr>
            <a:r>
              <a:rPr kumimoji="0" lang="en-US" sz="2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print*, "Excellent!"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28738" algn="l"/>
              </a:tabLst>
            </a:pPr>
            <a:r>
              <a:rPr kumimoji="0" lang="en-US" sz="2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case ('B')</a:t>
            </a:r>
            <a:endParaRPr kumimoji="0" lang="en-US" sz="22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28738" algn="l"/>
              </a:tabLst>
            </a:pPr>
            <a:r>
              <a:rPr kumimoji="0" lang="en-US" sz="2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case ('C')</a:t>
            </a:r>
            <a:endParaRPr kumimoji="0" lang="en-US" sz="22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28738" algn="l"/>
              </a:tabLst>
            </a:pPr>
            <a:r>
              <a:rPr kumimoji="0" lang="en-US" sz="2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print*, "Well done"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28738" algn="l"/>
              </a:tabLst>
            </a:pPr>
            <a:r>
              <a:rPr kumimoji="0" lang="en-US" sz="2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case ('D')</a:t>
            </a:r>
            <a:endParaRPr kumimoji="0" lang="en-US" sz="22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28738" algn="l"/>
              </a:tabLst>
            </a:pPr>
            <a:r>
              <a:rPr kumimoji="0" lang="en-US" sz="2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print*, "You passed"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28738" algn="l"/>
              </a:tabLst>
            </a:pPr>
            <a:r>
              <a:rPr kumimoji="0" lang="en-US" sz="2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case ('F')</a:t>
            </a:r>
            <a:endParaRPr kumimoji="0" lang="en-US" sz="22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28738" algn="l"/>
              </a:tabLst>
            </a:pPr>
            <a:r>
              <a:rPr kumimoji="0" lang="en-US" sz="2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print*, "Better try again"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28738" algn="l"/>
              </a:tabLst>
            </a:pPr>
            <a:r>
              <a:rPr kumimoji="0" lang="en-US" sz="2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case default</a:t>
            </a:r>
            <a:endParaRPr kumimoji="0" lang="en-US" sz="22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28738" algn="l"/>
              </a:tabLst>
            </a:pPr>
            <a:r>
              <a:rPr kumimoji="0" lang="en-US" sz="2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print*, "Invalid grade"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28738" algn="l"/>
              </a:tabLst>
            </a:pPr>
            <a:r>
              <a:rPr kumimoji="0" lang="en-US" sz="2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end select</a:t>
            </a:r>
            <a:endParaRPr kumimoji="0" lang="en-US" sz="22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28738" algn="l"/>
              </a:tabLst>
            </a:pPr>
            <a:r>
              <a:rPr kumimoji="0" lang="en-US" sz="2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print*, "Your grade is ", grade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28738" algn="l"/>
              </a:tabLst>
            </a:pPr>
            <a:r>
              <a:rPr kumimoji="0" lang="en-US" sz="2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end program </a:t>
            </a:r>
            <a:r>
              <a:rPr kumimoji="0" lang="en-US" sz="22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io</a:t>
            </a:r>
            <a:endParaRPr kumimoji="0" lang="en-US" sz="22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4800600" y="-6029"/>
            <a:ext cx="3592796" cy="68640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147591" tIns="92046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28738" algn="l"/>
              </a:tabLst>
            </a:pPr>
            <a:r>
              <a:rPr kumimoji="0" lang="en-US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Example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28738" algn="l"/>
              </a:tabLst>
            </a:pPr>
            <a:r>
              <a:rPr kumimoji="0" lang="en-US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program </a:t>
            </a:r>
            <a:r>
              <a:rPr kumimoji="0" lang="en-US" sz="2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io</a:t>
            </a:r>
            <a:endParaRPr kumimoji="0" lang="en-US" sz="20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28738" algn="l"/>
              </a:tabLst>
            </a:pPr>
            <a:r>
              <a:rPr kumimoji="0" lang="en-US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implicit none	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28738" algn="l"/>
              </a:tabLst>
            </a:pPr>
            <a:r>
              <a:rPr kumimoji="0" lang="en-US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integer :: marks = 78</a:t>
            </a:r>
            <a:endParaRPr kumimoji="0" lang="en-US" sz="20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28738" algn="l"/>
              </a:tabLst>
            </a:pPr>
            <a:r>
              <a:rPr kumimoji="0" lang="en-US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select case (marks)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28738" algn="l"/>
              </a:tabLst>
            </a:pPr>
            <a:r>
              <a:rPr kumimoji="0" lang="en-US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case (91:100)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28738" algn="l"/>
              </a:tabLst>
            </a:pPr>
            <a:r>
              <a:rPr kumimoji="0" lang="en-US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print*, "Excellent!"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28738" algn="l"/>
              </a:tabLst>
            </a:pPr>
            <a:r>
              <a:rPr kumimoji="0" lang="en-US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case (81:90)</a:t>
            </a:r>
            <a:endParaRPr kumimoji="0" lang="en-US" sz="20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28738" algn="l"/>
              </a:tabLst>
            </a:pPr>
            <a:r>
              <a:rPr kumimoji="0" lang="en-US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print*, "Very good!"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28738" algn="l"/>
              </a:tabLst>
            </a:pPr>
            <a:r>
              <a:rPr kumimoji="0" lang="en-US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case (71:80)</a:t>
            </a:r>
            <a:endParaRPr kumimoji="0" lang="en-US" sz="20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28738" algn="l"/>
              </a:tabLst>
            </a:pPr>
            <a:r>
              <a:rPr kumimoji="0" lang="en-US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print*, "Well done!"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28738" algn="l"/>
              </a:tabLst>
            </a:pPr>
            <a:r>
              <a:rPr kumimoji="0" lang="en-US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case (61:70)</a:t>
            </a:r>
            <a:endParaRPr kumimoji="0" lang="en-US" sz="20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28738" algn="l"/>
              </a:tabLst>
            </a:pPr>
            <a:r>
              <a:rPr kumimoji="0" lang="en-US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print*, "Not bad!"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28738" algn="l"/>
              </a:tabLst>
            </a:pPr>
            <a:r>
              <a:rPr kumimoji="0" lang="en-US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case (41:60)</a:t>
            </a:r>
            <a:endParaRPr kumimoji="0" lang="en-US" sz="20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28738" algn="l"/>
              </a:tabLst>
            </a:pPr>
            <a:r>
              <a:rPr kumimoji="0" lang="en-US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print*, "You passed!"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28738" algn="l"/>
              </a:tabLst>
            </a:pPr>
            <a:r>
              <a:rPr kumimoji="0" lang="en-US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case (:40)</a:t>
            </a:r>
            <a:endParaRPr kumimoji="0" lang="en-US" sz="20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28738" algn="l"/>
              </a:tabLst>
            </a:pPr>
            <a:r>
              <a:rPr kumimoji="0" lang="en-US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print*, "Better try again!"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28738" algn="l"/>
              </a:tabLst>
            </a:pPr>
            <a:r>
              <a:rPr kumimoji="0" lang="en-US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case default</a:t>
            </a:r>
            <a:endParaRPr kumimoji="0" lang="en-US" sz="20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28738" algn="l"/>
              </a:tabLst>
            </a:pPr>
            <a:r>
              <a:rPr kumimoji="0" lang="en-US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print*, "Invalid marks"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28738" algn="l"/>
              </a:tabLst>
            </a:pPr>
            <a:r>
              <a:rPr kumimoji="0" lang="en-US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end select</a:t>
            </a:r>
            <a:endParaRPr kumimoji="0" lang="en-US" sz="20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28738" algn="l"/>
              </a:tabLst>
            </a:pPr>
            <a:r>
              <a:rPr kumimoji="0" lang="en-US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print*, "Your marks is ", marks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28738" algn="l"/>
              </a:tabLst>
            </a:pPr>
            <a:r>
              <a:rPr kumimoji="0" lang="en-US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end program </a:t>
            </a:r>
            <a:r>
              <a:rPr kumimoji="0" lang="en-US" sz="2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io</a:t>
            </a:r>
            <a:endParaRPr kumimoji="0" lang="en-US" sz="20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47800" y="2514600"/>
            <a:ext cx="6394251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The end of lec.2</a:t>
            </a:r>
            <a:endParaRPr lang="en-US" sz="66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103</TotalTime>
  <Words>428</Words>
  <Application>Microsoft Office PowerPoint</Application>
  <PresentationFormat>On-screen Show (4:3)</PresentationFormat>
  <Paragraphs>143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Flow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omar</dc:creator>
  <cp:lastModifiedBy>omar</cp:lastModifiedBy>
  <cp:revision>12</cp:revision>
  <dcterms:created xsi:type="dcterms:W3CDTF">2020-03-14T15:15:13Z</dcterms:created>
  <dcterms:modified xsi:type="dcterms:W3CDTF">2020-03-20T11:10:41Z</dcterms:modified>
</cp:coreProperties>
</file>