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A3F387-863E-456D-87F3-DAEABE1AB43C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DF4E17-33A9-44B8-B944-5693874798A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1352" y="3352800"/>
            <a:ext cx="78530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</a:rPr>
              <a:t>Introduction to Fortran</a:t>
            </a:r>
            <a:endParaRPr lang="en-US" sz="5400" b="1" i="1" cap="none" spc="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5334000"/>
            <a:ext cx="5317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</a:rPr>
              <a:t>Omar L. </a:t>
            </a:r>
            <a:r>
              <a:rPr lang="en-US" sz="5400" b="1" i="1" cap="none" spc="0" dirty="0" err="1" smtClean="0">
                <a:ln w="10541" cmpd="sng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</a:rPr>
              <a:t>Khaled</a:t>
            </a:r>
            <a:endParaRPr lang="en-US" sz="5400" b="1" i="1" cap="none" spc="0" dirty="0">
              <a:ln w="10541" cmpd="sng">
                <a:solidFill>
                  <a:srgbClr val="00206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762000"/>
            <a:ext cx="623696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/>
              <a:t>variables naming Conditions</a:t>
            </a: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28600" y="1905000"/>
            <a:ext cx="8686801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Variable name must begin with a letter (not number or symbol) .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q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Variable name can’t include a space between the sentence and instead that the program use the underscore (F95 , F_95).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Tx/>
              <a:buFont typeface="Wingdings" pitchFamily="2" charset="2"/>
              <a:buChar char="q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Variable name should not overtake 30 characters .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SzTx/>
              <a:buFont typeface="Wingdings" pitchFamily="2" charset="2"/>
              <a:buChar char="q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Fortran is sensitive to characters case , not distinguishing between the case of large or small letters (A = 6, a = 6).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0" y="588258"/>
            <a:ext cx="255557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/>
              <a:t>Data types </a:t>
            </a: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52399" y="1143000"/>
            <a:ext cx="8763001" cy="334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Integer : ( -1 , 0 , 1 )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Real : (1.4 , -1.4 , 1.4e2 . 1.4e-2)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Complex :  (real numbers ) and (imaginary part ) == Z = X  + Yi, for example : Complex ( 2.0 , -1.0 ) === 2.0 – 1.0i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Logical : (. true . and . false .)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Characters : (‘signal quotes’ , “double quotes” )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495800"/>
            <a:ext cx="1173719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/>
              <a:t>Note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52400" y="5105400"/>
            <a:ext cx="883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(c , j , k , l , m , n ) are integers and the rest are real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Ø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! ) this symbol is use to add a note on the program steps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Tx/>
              <a:buFont typeface="Wingdings" pitchFamily="2" charset="2"/>
              <a:buChar char="Ø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&amp; ) this symbol is use to continue the line , for example : Cos ( alpha ) = b*b – c*c - &amp; 2*b*c*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cos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gama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698390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/>
              <a:t>Arithmetic operation in Fortran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066800"/>
          <a:ext cx="8381998" cy="344805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305603"/>
                <a:gridCol w="3801809"/>
                <a:gridCol w="2274586"/>
              </a:tblGrid>
              <a:tr h="573122">
                <a:tc>
                  <a:txBody>
                    <a:bodyPr/>
                    <a:lstStyle/>
                    <a:p>
                      <a:pPr marL="145415" marR="141605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/>
                        <a:t>Example</a:t>
                      </a:r>
                      <a:endParaRPr lang="en-US" sz="2400" b="1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0510" marR="26416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/>
                        <a:t>Result</a:t>
                      </a:r>
                      <a:endParaRPr lang="en-US" sz="2400" b="1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7960" marR="184785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/>
                        <a:t>Symbol</a:t>
                      </a:r>
                      <a:endParaRPr lang="en-US" sz="2400" b="1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576228">
                <a:tc>
                  <a:txBody>
                    <a:bodyPr/>
                    <a:lstStyle/>
                    <a:p>
                      <a:pPr marL="145415" marR="14033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/>
                        <a:t>2**3</a:t>
                      </a:r>
                      <a:endParaRPr lang="en-US" sz="2400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0510" marR="26479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/>
                        <a:t>Raise to power</a:t>
                      </a:r>
                      <a:endParaRPr lang="en-US" sz="2400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7325" marR="18478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/>
                        <a:t>**</a:t>
                      </a:r>
                      <a:endParaRPr lang="en-US" sz="2400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573122">
                <a:tc>
                  <a:txBody>
                    <a:bodyPr/>
                    <a:lstStyle/>
                    <a:p>
                      <a:pPr marL="145415" marR="14033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/>
                        <a:t>2*3</a:t>
                      </a:r>
                      <a:endParaRPr lang="en-US" sz="2400" i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0510" marR="26352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/>
                        <a:t>Multiply</a:t>
                      </a:r>
                      <a:endParaRPr lang="en-US" sz="2400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/>
                        <a:t>*</a:t>
                      </a:r>
                      <a:endParaRPr lang="en-US" sz="2400" i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576228">
                <a:tc>
                  <a:txBody>
                    <a:bodyPr/>
                    <a:lstStyle/>
                    <a:p>
                      <a:pPr marL="145415" marR="14033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/>
                        <a:t>2/3</a:t>
                      </a:r>
                      <a:endParaRPr lang="en-US" sz="2400" i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0510" marR="26479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/>
                        <a:t>Divide</a:t>
                      </a:r>
                      <a:endParaRPr lang="en-US" sz="2400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75" marR="0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/>
                        <a:t>/</a:t>
                      </a:r>
                      <a:endParaRPr lang="en-US" sz="2400" i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573122">
                <a:tc>
                  <a:txBody>
                    <a:bodyPr/>
                    <a:lstStyle/>
                    <a:p>
                      <a:pPr marL="145415" marR="13906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/>
                        <a:t>2+3</a:t>
                      </a:r>
                      <a:endParaRPr lang="en-US" sz="2400" i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0510" marR="26479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/>
                        <a:t>addition</a:t>
                      </a:r>
                      <a:endParaRPr lang="en-US" sz="2400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" marR="0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/>
                        <a:t>+</a:t>
                      </a:r>
                      <a:endParaRPr lang="en-US" sz="2400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576228">
                <a:tc>
                  <a:txBody>
                    <a:bodyPr/>
                    <a:lstStyle/>
                    <a:p>
                      <a:pPr marL="145415" marR="138430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/>
                        <a:t>2-3</a:t>
                      </a:r>
                      <a:endParaRPr lang="en-US" sz="2400" i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9875" marR="264795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/>
                        <a:t>subtraction</a:t>
                      </a:r>
                      <a:endParaRPr lang="en-US" sz="2400" i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" marR="0" algn="ctr">
                        <a:lnSpc>
                          <a:spcPts val="15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/>
                        <a:t>-</a:t>
                      </a:r>
                      <a:endParaRPr lang="en-US" sz="2400" i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07428" y="4724400"/>
            <a:ext cx="868417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/>
              <a:t>Priorities of Math Operations in Fortran</a:t>
            </a:r>
            <a:endParaRPr lang="en-US" sz="3500" i="1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04800" y="5410200"/>
            <a:ext cx="39645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67627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Arches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v"/>
              <a:tabLst>
                <a:tab pos="676275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powers (from right to left) 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53000" y="5410130"/>
            <a:ext cx="419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Font typeface="Wingdings" pitchFamily="2" charset="2"/>
              <a:buChar char="v"/>
            </a:pPr>
            <a:r>
              <a:rPr lang="en-US" sz="2400" i="1" dirty="0" smtClean="0"/>
              <a:t>Multiplication </a:t>
            </a:r>
            <a:r>
              <a:rPr lang="en-US" sz="2400" i="1" dirty="0"/>
              <a:t>and division </a:t>
            </a:r>
            <a:endParaRPr lang="en-US" sz="2400" i="1" dirty="0" smtClean="0"/>
          </a:p>
          <a:p>
            <a:pPr>
              <a:lnSpc>
                <a:spcPct val="150000"/>
              </a:lnSpc>
              <a:buClr>
                <a:srgbClr val="7030A0"/>
              </a:buClr>
              <a:buFont typeface="Wingdings" pitchFamily="2" charset="2"/>
              <a:buChar char="v"/>
            </a:pPr>
            <a:r>
              <a:rPr lang="en-US" sz="2400" i="1" dirty="0" smtClean="0"/>
              <a:t>Addition </a:t>
            </a:r>
            <a:r>
              <a:rPr lang="en-US" sz="2400" i="1" dirty="0"/>
              <a:t>and subtraction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533400"/>
            <a:ext cx="401949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/>
              <a:t>Input and Output </a:t>
            </a: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1143000"/>
            <a:ext cx="60003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Char char="q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Input : input list , read*,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00000"/>
              <a:buFont typeface="Wingdings" pitchFamily="2" charset="2"/>
              <a:buChar char="q"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Output : print*, result list or write (*,*)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209800"/>
            <a:ext cx="2971800" cy="419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92738" y="2362200"/>
            <a:ext cx="2531462" cy="390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Example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Program bug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Real :: a , b , c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Read *, b , c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=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b+c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print *, a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 program bug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95800" y="2209800"/>
            <a:ext cx="4419600" cy="426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258065" y="2209800"/>
            <a:ext cx="4733535" cy="4195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18968" tIns="131721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Example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Program sum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! Example of program structure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Implicit none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  <a:p>
            <a:r>
              <a:rPr lang="en-US" sz="2400" i="1" dirty="0"/>
              <a:t>Real :: answer , x , y</a:t>
            </a:r>
          </a:p>
          <a:p>
            <a:r>
              <a:rPr lang="en-US" sz="2400" i="1" dirty="0"/>
              <a:t>Print *, ‘enter two numbers’ </a:t>
            </a:r>
            <a:endParaRPr lang="en-US" sz="2400" i="1" dirty="0" smtClean="0"/>
          </a:p>
          <a:p>
            <a:r>
              <a:rPr lang="en-US" sz="2400" i="1" dirty="0" smtClean="0"/>
              <a:t>Read </a:t>
            </a:r>
            <a:r>
              <a:rPr lang="en-US" sz="2400" i="1" dirty="0"/>
              <a:t>*, x</a:t>
            </a:r>
          </a:p>
          <a:p>
            <a:r>
              <a:rPr lang="en-US" sz="2400" i="1" dirty="0"/>
              <a:t>Read *, y </a:t>
            </a:r>
            <a:endParaRPr lang="en-US" sz="2400" i="1" dirty="0" smtClean="0"/>
          </a:p>
          <a:p>
            <a:r>
              <a:rPr lang="en-US" sz="2400" i="1" dirty="0" smtClean="0"/>
              <a:t>Answer </a:t>
            </a:r>
            <a:r>
              <a:rPr lang="en-US" sz="2400" i="1" dirty="0"/>
              <a:t>= </a:t>
            </a:r>
            <a:r>
              <a:rPr lang="en-US" sz="2400" i="1" dirty="0" err="1"/>
              <a:t>x+y</a:t>
            </a:r>
            <a:endParaRPr lang="en-US" sz="2400" i="1" dirty="0"/>
          </a:p>
          <a:p>
            <a:r>
              <a:rPr lang="en-US" sz="2400" i="1" dirty="0"/>
              <a:t>Print *, ‘ the total is ‘ , answer </a:t>
            </a:r>
            <a:endParaRPr lang="en-US" sz="2400" i="1" dirty="0" smtClean="0"/>
          </a:p>
          <a:p>
            <a:r>
              <a:rPr lang="en-US" sz="2400" i="1" dirty="0" smtClean="0"/>
              <a:t>End </a:t>
            </a:r>
            <a:r>
              <a:rPr lang="en-US" sz="2400" i="1" dirty="0"/>
              <a:t>program </a:t>
            </a:r>
            <a:r>
              <a:rPr lang="en-US" sz="2400" i="1" dirty="0" smtClean="0"/>
              <a:t>sum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609600"/>
            <a:ext cx="6854120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i="1" dirty="0"/>
              <a:t>Routing &amp; Remainder functions</a:t>
            </a: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28600" y="1447800"/>
            <a:ext cx="8610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floor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Round toward negative infinity ( - ∞ ) : floor ( -3.4) = -4 , floor ( 3.4 ) = 3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C0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Converts any number to an integer :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(0.3)=0 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(-0.3)=0 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(3.9)=3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nint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Round to nearest integer :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nint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(5.9)=6 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nint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(-5.9)=-6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real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Convert number to real : real(-1.5)=-1.5000 , real(8)=8.000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Modulus after division : mod(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a,b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a-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(a/b)*b ::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mod(4,2)=0 , mod(9,4)=1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Tx/>
              <a:buFont typeface="Wingdings" pitchFamily="2" charset="2"/>
              <a:buChar char="v"/>
              <a:tabLst>
                <a:tab pos="876300" algn="l"/>
              </a:tabLst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modulo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Remainder after division : modulo(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a,b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)== a-floor(a/b)*b   :: modulo(8,10)=8 , modulo(-1,20)=-1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479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omar</dc:creator>
  <cp:lastModifiedBy>omar</cp:lastModifiedBy>
  <cp:revision>5</cp:revision>
  <dcterms:created xsi:type="dcterms:W3CDTF">2020-03-14T15:15:13Z</dcterms:created>
  <dcterms:modified xsi:type="dcterms:W3CDTF">2020-03-14T15:59:45Z</dcterms:modified>
</cp:coreProperties>
</file>