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sldIdLst>
    <p:sldId id="265" r:id="rId2"/>
    <p:sldId id="259" r:id="rId3"/>
    <p:sldId id="257" r:id="rId4"/>
    <p:sldId id="258" r:id="rId5"/>
    <p:sldId id="260" r:id="rId6"/>
    <p:sldId id="263" r:id="rId7"/>
    <p:sldId id="262" r:id="rId8"/>
    <p:sldId id="264" r:id="rId9"/>
    <p:sldId id="261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286BF"/>
    <a:srgbClr val="FF6600"/>
    <a:srgbClr val="FF3300"/>
    <a:srgbClr val="EECF12"/>
    <a:srgbClr val="F790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D40AD30-F341-44FB-9CF6-ACCBFB0CC0E4}" type="datetimeFigureOut">
              <a:rPr lang="ar-IQ" smtClean="0"/>
              <a:t>18/10/1442</a:t>
            </a:fld>
            <a:endParaRPr lang="ar-IQ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21A4FFC-0001-4EDA-8E43-D881566F2DE2}" type="slidenum">
              <a:rPr lang="ar-IQ" smtClean="0"/>
              <a:t>‹#›</a:t>
            </a:fld>
            <a:endParaRPr lang="ar-IQ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1A4FFC-0001-4EDA-8E43-D881566F2DE2}" type="slidenum">
              <a:rPr lang="ar-IQ" smtClean="0"/>
              <a:t>2</a:t>
            </a:fld>
            <a:endParaRPr lang="ar-IQ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18/10/1442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18/10/1442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18/10/1442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18/10/1442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18/10/1442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18/10/1442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18/10/1442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18/10/1442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18/10/1442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18/10/1442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18/10/1442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18/10/1442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5.png" /><Relationship Id="rId4" Type="http://schemas.openxmlformats.org/officeDocument/2006/relationships/image" Target="../media/image4.png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6334472" cy="1800199"/>
          </a:xfrm>
        </p:spPr>
        <p:txBody>
          <a:bodyPr>
            <a:normAutofit fontScale="90000"/>
          </a:bodyPr>
          <a:lstStyle/>
          <a:p>
            <a:r>
              <a:rPr lang="ar-IQ" dirty="0"/>
              <a:t>مراجعة </a:t>
            </a:r>
            <a:r>
              <a:rPr lang="ar-IQ" dirty="0" err="1"/>
              <a:t>الايزومرات</a:t>
            </a:r>
            <a:r>
              <a:rPr lang="ar-IQ" dirty="0"/>
              <a:t> الترابطية  </a:t>
            </a:r>
            <a:br>
              <a:rPr lang="ar-IQ" dirty="0"/>
            </a:br>
            <a:r>
              <a:rPr lang="ar-IQ" dirty="0"/>
              <a:t> مختبر الكيمياء اللاعضوية </a:t>
            </a:r>
            <a:br>
              <a:rPr lang="ar-IQ" dirty="0"/>
            </a:br>
            <a:r>
              <a:rPr lang="ar-IQ" dirty="0"/>
              <a:t> مرحلة ثالثة(التعليم </a:t>
            </a:r>
            <a:r>
              <a:rPr lang="ar-IQ" dirty="0" err="1"/>
              <a:t>الألكتروني</a:t>
            </a:r>
            <a:r>
              <a:rPr lang="ar-IQ" dirty="0"/>
              <a:t> </a:t>
            </a:r>
            <a:r>
              <a:rPr lang="ar-IQ" dirty="0" err="1"/>
              <a:t>)</a:t>
            </a:r>
            <a:br>
              <a:rPr lang="ar-IQ" dirty="0"/>
            </a:br>
            <a:r>
              <a:rPr lang="ar-IQ" dirty="0"/>
              <a:t> </a:t>
            </a:r>
          </a:p>
        </p:txBody>
      </p:sp>
      <p:pic>
        <p:nvPicPr>
          <p:cNvPr id="4" name="Pictur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9" t="15124" r="2185" b="15792"/>
          <a:stretch/>
        </p:blipFill>
        <p:spPr bwMode="auto">
          <a:xfrm>
            <a:off x="683568" y="3573016"/>
            <a:ext cx="7992888" cy="2883179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ctangle 5"/>
          <p:cNvSpPr/>
          <p:nvPr/>
        </p:nvSpPr>
        <p:spPr>
          <a:xfrm>
            <a:off x="1115616" y="2204865"/>
            <a:ext cx="50405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3200" b="1" dirty="0">
                <a:solidFill>
                  <a:srgbClr val="00B050"/>
                </a:solidFill>
              </a:rPr>
              <a:t>صباحي / </a:t>
            </a:r>
            <a:r>
              <a:rPr lang="ar-IQ" sz="3200" b="1" dirty="0" err="1">
                <a:solidFill>
                  <a:srgbClr val="00B050"/>
                </a:solidFill>
              </a:rPr>
              <a:t>أ.</a:t>
            </a:r>
            <a:r>
              <a:rPr lang="ar-IQ" sz="3200" b="1" dirty="0">
                <a:solidFill>
                  <a:srgbClr val="00B050"/>
                </a:solidFill>
              </a:rPr>
              <a:t> </a:t>
            </a:r>
            <a:r>
              <a:rPr lang="ar-IQ" sz="3200" b="1" dirty="0" err="1">
                <a:solidFill>
                  <a:srgbClr val="00B050"/>
                </a:solidFill>
              </a:rPr>
              <a:t>م.</a:t>
            </a:r>
            <a:r>
              <a:rPr lang="ar-IQ" sz="3200" b="1" dirty="0">
                <a:solidFill>
                  <a:srgbClr val="00B050"/>
                </a:solidFill>
              </a:rPr>
              <a:t> ايناس زهير الهاشمي </a:t>
            </a:r>
          </a:p>
          <a:p>
            <a:pPr algn="ctr"/>
            <a:r>
              <a:rPr lang="ar-IQ" sz="3200" b="1" dirty="0">
                <a:solidFill>
                  <a:srgbClr val="00B050"/>
                </a:solidFill>
              </a:rPr>
              <a:t>               </a:t>
            </a:r>
            <a:r>
              <a:rPr lang="ar-IQ" sz="3200" b="1" dirty="0" err="1">
                <a:solidFill>
                  <a:srgbClr val="00B050"/>
                </a:solidFill>
              </a:rPr>
              <a:t>م .م .</a:t>
            </a:r>
            <a:r>
              <a:rPr lang="ar-IQ" sz="3200" b="1" dirty="0">
                <a:solidFill>
                  <a:srgbClr val="00B050"/>
                </a:solidFill>
              </a:rPr>
              <a:t> يسرى جليل </a:t>
            </a:r>
          </a:p>
        </p:txBody>
      </p:sp>
      <p:pic>
        <p:nvPicPr>
          <p:cNvPr id="7" name="Picture 2" descr="Chemistry4ever - Posts | Facebook"/>
          <p:cNvPicPr>
            <a:picLocks noChangeAspect="1" noChangeArrowheads="1"/>
          </p:cNvPicPr>
          <p:nvPr/>
        </p:nvPicPr>
        <p:blipFill>
          <a:blip r:embed="rId3" cstate="print"/>
          <a:srcRect t="11631"/>
          <a:stretch>
            <a:fillRect/>
          </a:stretch>
        </p:blipFill>
        <p:spPr bwMode="auto">
          <a:xfrm>
            <a:off x="6732240" y="260648"/>
            <a:ext cx="2063874" cy="3096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Linkage Isomers</a:t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836712"/>
            <a:ext cx="8568952" cy="5760640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800" dirty="0"/>
              <a:t>Linkage isomer appears when the ligand has two different   atoms having the ability to coordinate (i.e., the ligand has more than one donor atom); the coordination will be between the metal and the ligand via one of the two atoms and other isomer via the other atom for the same ligand, as follows:</a:t>
            </a:r>
          </a:p>
          <a:p>
            <a:pPr algn="l" eaLnBrk="0" fontAlgn="base" hangingPunct="0">
              <a:buNone/>
            </a:pPr>
            <a:r>
              <a:rPr lang="de-DE" sz="2800" dirty="0">
                <a:solidFill>
                  <a:srgbClr val="FF3300"/>
                </a:solidFill>
              </a:rPr>
              <a:t>bonding via N nitro-</a:t>
            </a:r>
            <a:br>
              <a:rPr lang="de-DE" sz="2800" dirty="0">
                <a:solidFill>
                  <a:srgbClr val="FF3300"/>
                </a:solidFill>
              </a:rPr>
            </a:br>
            <a:r>
              <a:rPr lang="de-DE" sz="2800" dirty="0">
                <a:solidFill>
                  <a:srgbClr val="FF3300"/>
                </a:solidFill>
              </a:rPr>
              <a:t>bonding via O  nitrito-</a:t>
            </a:r>
            <a:endParaRPr lang="en-US" sz="2800" dirty="0">
              <a:solidFill>
                <a:srgbClr val="FF3300"/>
              </a:solidFill>
            </a:endParaRPr>
          </a:p>
          <a:p>
            <a:pPr algn="l" eaLnBrk="0" fontAlgn="base" hangingPunct="0">
              <a:buNone/>
            </a:pPr>
            <a:r>
              <a:rPr lang="de-DE" sz="2800" dirty="0">
                <a:solidFill>
                  <a:schemeClr val="tx2">
                    <a:lumMod val="75000"/>
                  </a:schemeClr>
                </a:solidFill>
              </a:rPr>
              <a:t>bonding via S → thiocyanato-</a:t>
            </a:r>
            <a:br>
              <a:rPr lang="de-DE" sz="28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de-DE" sz="2800" dirty="0">
                <a:solidFill>
                  <a:schemeClr val="tx2">
                    <a:lumMod val="75000"/>
                  </a:schemeClr>
                </a:solidFill>
              </a:rPr>
              <a:t>bonding via N → isothiocyanato-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  <a:p>
            <a:pPr algn="l">
              <a:buNone/>
            </a:pPr>
            <a:r>
              <a:rPr lang="de-DE" sz="2800" dirty="0">
                <a:solidFill>
                  <a:schemeClr val="accent3">
                    <a:lumMod val="50000"/>
                  </a:schemeClr>
                </a:solidFill>
              </a:rPr>
              <a:t>bonding via C → cyano-</a:t>
            </a:r>
            <a:br>
              <a:rPr lang="de-DE" sz="28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de-DE" sz="2800" dirty="0">
                <a:solidFill>
                  <a:schemeClr val="accent3">
                    <a:lumMod val="50000"/>
                  </a:schemeClr>
                </a:solidFill>
              </a:rPr>
              <a:t>bonding via N → isocyano-</a:t>
            </a:r>
            <a:endParaRPr lang="en-US" sz="2800" dirty="0">
              <a:solidFill>
                <a:schemeClr val="accent3">
                  <a:lumMod val="50000"/>
                </a:schemeClr>
              </a:solidFill>
            </a:endParaRPr>
          </a:p>
          <a:p>
            <a:pPr algn="l">
              <a:buNone/>
            </a:pPr>
            <a:endParaRPr lang="ar-IQ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501008"/>
            <a:ext cx="2160240" cy="803214"/>
          </a:xfrm>
          <a:prstGeom prst="rect">
            <a:avLst/>
          </a:prstGeom>
          <a:solidFill>
            <a:srgbClr val="F7903B"/>
          </a:solidFill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509120"/>
            <a:ext cx="1960240" cy="7592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</p:pic>
      <p:pic>
        <p:nvPicPr>
          <p:cNvPr id="6" name="Picture 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589240"/>
            <a:ext cx="1872208" cy="6480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pPr lvl="0" algn="l"/>
            <a:r>
              <a:rPr lang="en-US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Linkage nature depends on several factors:</a:t>
            </a:r>
            <a:br>
              <a:rPr lang="en-US" sz="4000" dirty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pPr marL="514350" lvl="0" indent="-514350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Reaction temperature.</a:t>
            </a:r>
            <a:endParaRPr lang="en-US" sz="28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514350" lvl="0" indent="-514350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Method of adding the reacted materials.</a:t>
            </a:r>
            <a:endParaRPr lang="en-US" sz="28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514350" lvl="0" indent="-514350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 of the reaction (adding the ligand in an acidic or alkaline or neutral).</a:t>
            </a:r>
            <a:endParaRPr lang="en-US" sz="28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514350" lvl="0" indent="-514350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Metal nature and type, for instance the first transitional elements prefer linkage through nitrogen atom, while the second transitional elements prefer linkage via sulfur of oxygen.</a:t>
            </a:r>
            <a:endParaRPr lang="en-US" sz="28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l"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220886"/>
          </a:xfrm>
        </p:spPr>
        <p:txBody>
          <a:bodyPr>
            <a:noAutofit/>
          </a:bodyPr>
          <a:lstStyle/>
          <a:p>
            <a:pPr algn="r"/>
            <a:r>
              <a:rPr lang="ar-IQ" sz="3200" b="1" dirty="0"/>
              <a:t>طلابنا الاعزاء في هذا الموضوع سوف يكون مركب اولي </a:t>
            </a:r>
            <a:r>
              <a:rPr lang="en-US" sz="3200" b="1" dirty="0"/>
              <a:t>starting material  </a:t>
            </a:r>
            <a:r>
              <a:rPr lang="ar-IQ" sz="3200" b="1" dirty="0"/>
              <a:t> محضر هو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pPr algn="l">
              <a:buNone/>
            </a:pPr>
            <a:r>
              <a:rPr lang="en-US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Pentaamminechlorocobalt(III) chloride </a:t>
            </a:r>
            <a:r>
              <a:rPr lang="ar-IQ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algn="l">
              <a:buNone/>
            </a:pPr>
            <a:r>
              <a:rPr lang="en-US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[Co(NH</a:t>
            </a:r>
            <a:r>
              <a:rPr lang="en-US" b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en-US" b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lang="en-US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Cl]Cl</a:t>
            </a:r>
            <a:r>
              <a:rPr lang="en-US" b="1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ar-IQ" b="1" dirty="0"/>
              <a:t> </a:t>
            </a:r>
            <a:endParaRPr lang="ar-IQ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284984"/>
            <a:ext cx="1511935" cy="149987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79512" y="5013176"/>
            <a:ext cx="8784976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3200" b="1" dirty="0">
                <a:solidFill>
                  <a:srgbClr val="7030A0"/>
                </a:solidFill>
              </a:rPr>
              <a:t>من هذا المركب سوف يتم تحضير معقدين من نوع ايزومرات ترابطية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363272" cy="980728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Preparation  of  Nitropentaamminecobalt(III) chloride [Co(NH</a:t>
            </a:r>
            <a:r>
              <a:rPr lang="en-US" sz="28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en-US" sz="28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</a:t>
            </a:r>
            <a:r>
              <a:rPr lang="en-US" sz="28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]Cl</a:t>
            </a:r>
            <a:r>
              <a:rPr lang="en-US" sz="2800" b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endParaRPr lang="ar-IQ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435280" cy="5877272"/>
          </a:xfrm>
          <a:ln>
            <a:noFill/>
          </a:ln>
        </p:spPr>
        <p:txBody>
          <a:bodyPr>
            <a:noAutofit/>
          </a:bodyPr>
          <a:lstStyle/>
          <a:p>
            <a:pPr marL="0" lv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Procedure:</a:t>
            </a:r>
            <a:endParaRPr lang="en-US" sz="18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182563" lvl="0" indent="-182563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Dissolve (1.25g) of the </a:t>
            </a:r>
            <a:r>
              <a:rPr lang="en-US" sz="1800" b="1" dirty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purple chloropentaaminecobalt(III) chloride complex </a:t>
            </a: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that is previously prepared in (10ml) of distilled water in Erlenmeyer flask.</a:t>
            </a:r>
            <a:endParaRPr lang="en-US" sz="18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182563" lvl="0" indent="-182563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Add (1ml) of the 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concentrated Ammonia</a:t>
            </a: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then heat the contents with continuous stir for not less than (5) minutes. using water bath </a:t>
            </a:r>
            <a:r>
              <a:rPr lang="en-US" sz="1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at 50</a:t>
            </a:r>
            <a:r>
              <a:rPr lang="en-US" sz="1800" b="1" baseline="300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lang="en-US" sz="1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18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182563" lvl="0" indent="-182563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Filter the resulted hot mixture, and neglect the sediment to get rid of insoluble part of chloropentaaminecobalt(III) chloride .</a:t>
            </a:r>
            <a:endParaRPr lang="en-US" sz="18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182563" lvl="0" indent="-182563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Cool down the filtrate at lab. Temperature, and </a:t>
            </a:r>
            <a:r>
              <a:rPr lang="en-US" sz="1800" b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acidize it </a:t>
            </a: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using diluted </a:t>
            </a:r>
            <a:r>
              <a:rPr lang="en-US" sz="1800" b="1" dirty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HCl (2M) drop wise.</a:t>
            </a:r>
            <a:endParaRPr lang="en-US" sz="1800" b="1" dirty="0">
              <a:solidFill>
                <a:srgbClr val="00B05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182563" lvl="0" indent="-182563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Weight (1.5g) of </a:t>
            </a:r>
            <a:r>
              <a:rPr lang="en-US" sz="1800" b="1" dirty="0">
                <a:solidFill>
                  <a:srgbClr val="0033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sodium nitrite NaNO</a:t>
            </a:r>
            <a:r>
              <a:rPr lang="en-US" sz="1800" b="1" baseline="-30000" dirty="0">
                <a:solidFill>
                  <a:srgbClr val="0033C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and add it partially, you will notice after minutes of finishing the addition </a:t>
            </a:r>
            <a:r>
              <a:rPr lang="en-US" sz="1800" b="1" u="sng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red precipitation  </a:t>
            </a: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formation, leave the mixture </a:t>
            </a:r>
            <a:r>
              <a:rPr lang="en-US" sz="1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at lab. Temperature for not less than (5) minutes to complete precipitation</a:t>
            </a: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18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182563" lvl="0" indent="-182563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r>
              <a:rPr lang="en-US" sz="1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Heat</a:t>
            </a: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the mixture to dissolve the red precipitation, if did not completely dissolved; get rid of insoluble by filtration.</a:t>
            </a:r>
            <a:endParaRPr lang="en-US" sz="18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182563" lvl="0" indent="-182563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Slowly add to the filtrate the concentrated HCl drop wise for not less than 30 minutes.</a:t>
            </a:r>
            <a:endParaRPr lang="en-US" sz="18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182563" lvl="0" indent="-182563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Cool down the mixture using icy bath, you notice </a:t>
            </a:r>
            <a:r>
              <a:rPr lang="en-US" sz="1800" b="1" dirty="0">
                <a:solidFill>
                  <a:srgbClr val="EECF1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yellowish brown precipitation</a:t>
            </a: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collect it by filtration.</a:t>
            </a:r>
            <a:endParaRPr lang="en-US" sz="18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274638" lvl="0" indent="-274638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r>
              <a:rPr lang="en-US" sz="1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Dry the precipitation by oven, weight it, calculate its ratio, and draw its structure.</a:t>
            </a:r>
            <a:endParaRPr lang="en-US" sz="18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l"/>
            <a:endParaRPr lang="ar-IQ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006" b="11376"/>
          <a:stretch/>
        </p:blipFill>
        <p:spPr bwMode="auto">
          <a:xfrm>
            <a:off x="6732240" y="3140968"/>
            <a:ext cx="2411760" cy="331236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80920" cy="5649491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>
                <a:solidFill>
                  <a:srgbClr val="FF0000"/>
                </a:solidFill>
              </a:rPr>
              <a:t>Reaction equation:</a:t>
            </a:r>
            <a:endParaRPr lang="en-US" dirty="0">
              <a:solidFill>
                <a:srgbClr val="FF0000"/>
              </a:solidFill>
            </a:endParaRPr>
          </a:p>
          <a:p>
            <a:pPr algn="ctr" rtl="0">
              <a:buNone/>
            </a:pPr>
            <a:r>
              <a:rPr lang="en-US" b="1" dirty="0"/>
              <a:t>[Co(NH</a:t>
            </a:r>
            <a:r>
              <a:rPr lang="en-US" b="1" baseline="-25000" dirty="0"/>
              <a:t>3</a:t>
            </a:r>
            <a:r>
              <a:rPr lang="en-US" b="1" dirty="0"/>
              <a:t>)</a:t>
            </a:r>
            <a:r>
              <a:rPr lang="en-US" b="1" baseline="-25000" dirty="0"/>
              <a:t>5</a:t>
            </a:r>
            <a:r>
              <a:rPr lang="en-US" b="1" dirty="0"/>
              <a:t>Cl]Cl</a:t>
            </a:r>
            <a:r>
              <a:rPr lang="en-US" b="1" baseline="-25000" dirty="0"/>
              <a:t>2</a:t>
            </a:r>
            <a:r>
              <a:rPr lang="en-US" b="1" dirty="0"/>
              <a:t> + H</a:t>
            </a:r>
            <a:r>
              <a:rPr lang="en-US" b="1" baseline="-25000" dirty="0"/>
              <a:t>2</a:t>
            </a:r>
            <a:r>
              <a:rPr lang="en-US" b="1" dirty="0"/>
              <a:t>O + NH</a:t>
            </a:r>
            <a:r>
              <a:rPr lang="en-US" b="1" baseline="-25000" dirty="0"/>
              <a:t>3 </a:t>
            </a:r>
            <a:r>
              <a:rPr lang="en-US" b="1" dirty="0"/>
              <a:t>+ HCl</a:t>
            </a:r>
            <a:r>
              <a:rPr lang="en-US" b="1" baseline="-25000" dirty="0"/>
              <a:t>dil.</a:t>
            </a:r>
            <a:r>
              <a:rPr lang="en-US" b="1" dirty="0"/>
              <a:t> + NaNO</a:t>
            </a:r>
            <a:r>
              <a:rPr lang="en-US" b="1" baseline="-25000" dirty="0"/>
              <a:t>2</a:t>
            </a:r>
          </a:p>
          <a:p>
            <a:pPr algn="ctr" rtl="0">
              <a:buNone/>
            </a:pPr>
            <a:endParaRPr lang="en-US" dirty="0"/>
          </a:p>
          <a:p>
            <a:pPr algn="ctr" rtl="0">
              <a:buNone/>
            </a:pPr>
            <a:r>
              <a:rPr lang="en-US" b="1" dirty="0"/>
              <a:t>[Co(NH</a:t>
            </a:r>
            <a:r>
              <a:rPr lang="en-US" b="1" baseline="-25000" dirty="0"/>
              <a:t>3</a:t>
            </a:r>
            <a:r>
              <a:rPr lang="en-US" b="1" dirty="0"/>
              <a:t>)</a:t>
            </a:r>
            <a:r>
              <a:rPr lang="en-US" b="1" baseline="-25000" dirty="0"/>
              <a:t>5</a:t>
            </a:r>
            <a:r>
              <a:rPr lang="en-US" b="1" dirty="0"/>
              <a:t>(NO</a:t>
            </a:r>
            <a:r>
              <a:rPr lang="en-US" b="1" baseline="-25000" dirty="0"/>
              <a:t>2</a:t>
            </a:r>
            <a:r>
              <a:rPr lang="en-US" b="1" dirty="0"/>
              <a:t>)]Cl</a:t>
            </a:r>
            <a:r>
              <a:rPr lang="en-US" b="1" baseline="-25000" dirty="0"/>
              <a:t>2 </a:t>
            </a:r>
            <a:r>
              <a:rPr lang="en-US" b="1" dirty="0"/>
              <a:t>+ NaCl + NH</a:t>
            </a:r>
            <a:r>
              <a:rPr lang="en-US" b="1" baseline="-25000" dirty="0"/>
              <a:t>4</a:t>
            </a:r>
            <a:r>
              <a:rPr lang="en-US" b="1" dirty="0"/>
              <a:t>Cl</a:t>
            </a:r>
            <a:r>
              <a:rPr lang="en-US" b="1" baseline="-25000" dirty="0"/>
              <a:t> </a:t>
            </a:r>
            <a:r>
              <a:rPr lang="en-US" b="1" dirty="0"/>
              <a:t>+ H</a:t>
            </a:r>
            <a:r>
              <a:rPr lang="en-US" b="1" baseline="-25000" dirty="0"/>
              <a:t>2</a:t>
            </a:r>
            <a:r>
              <a:rPr lang="en-US" b="1" dirty="0"/>
              <a:t>O   </a:t>
            </a:r>
            <a:endParaRPr lang="en-US" dirty="0"/>
          </a:p>
          <a:p>
            <a:pPr algn="l">
              <a:buNone/>
            </a:pPr>
            <a:r>
              <a:rPr lang="en-US" b="1" dirty="0">
                <a:solidFill>
                  <a:srgbClr val="FF0000"/>
                </a:solidFill>
              </a:rPr>
              <a:t>Questions:</a:t>
            </a:r>
            <a:endParaRPr lang="en-US" dirty="0">
              <a:solidFill>
                <a:srgbClr val="FF0000"/>
              </a:solidFill>
            </a:endParaRPr>
          </a:p>
          <a:p>
            <a:pPr marL="514350" lvl="0" indent="-514350" algn="l" rtl="0">
              <a:buFont typeface="+mj-lt"/>
              <a:buAutoNum type="arabicParenR"/>
            </a:pPr>
            <a:r>
              <a:rPr lang="en-US" dirty="0"/>
              <a:t>What is the medium used for </a:t>
            </a:r>
          </a:p>
          <a:p>
            <a:pPr marL="514350" lvl="0" indent="-514350" algn="l" rtl="0">
              <a:buNone/>
            </a:pPr>
            <a:r>
              <a:rPr lang="en-US" dirty="0"/>
              <a:t>preparing the isomer?</a:t>
            </a:r>
          </a:p>
          <a:p>
            <a:pPr marL="514350" lvl="0" indent="-514350" algn="l" rtl="0">
              <a:buFont typeface="+mj-lt"/>
              <a:buAutoNum type="arabicParenR"/>
            </a:pPr>
            <a:r>
              <a:rPr lang="en-US" dirty="0"/>
              <a:t>What is the reason behind using</a:t>
            </a:r>
          </a:p>
          <a:p>
            <a:pPr marL="514350" lvl="0" indent="-514350" algn="l" rtl="0">
              <a:buNone/>
            </a:pPr>
            <a:r>
              <a:rPr lang="en-US" dirty="0"/>
              <a:t> water bath at 50</a:t>
            </a:r>
            <a:r>
              <a:rPr lang="en-US" baseline="30000" dirty="0"/>
              <a:t>o</a:t>
            </a:r>
            <a:r>
              <a:rPr lang="en-US" dirty="0"/>
              <a:t>C in the second step?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355976" y="1556792"/>
            <a:ext cx="0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936104"/>
          </a:xfrm>
          <a:solidFill>
            <a:srgbClr val="FF6600"/>
          </a:solidFill>
        </p:spPr>
        <p:txBody>
          <a:bodyPr>
            <a:noAutofit/>
          </a:bodyPr>
          <a:lstStyle/>
          <a:p>
            <a:r>
              <a:rPr lang="en-US" sz="2800" b="1" dirty="0"/>
              <a:t>Preparation of  Nitritopentaamminecobalt(III) chloride [Co(NH</a:t>
            </a:r>
            <a:r>
              <a:rPr lang="en-US" sz="2800" b="1" baseline="-25000" dirty="0"/>
              <a:t>3</a:t>
            </a:r>
            <a:r>
              <a:rPr lang="en-US" sz="2800" b="1" dirty="0"/>
              <a:t>)</a:t>
            </a:r>
            <a:r>
              <a:rPr lang="en-US" sz="2800" b="1" baseline="-25000" dirty="0"/>
              <a:t>5</a:t>
            </a:r>
            <a:r>
              <a:rPr lang="en-US" sz="2800" b="1" dirty="0"/>
              <a:t>ONO]Cl</a:t>
            </a:r>
            <a:r>
              <a:rPr lang="en-US" sz="2800" b="1" baseline="-25000" dirty="0"/>
              <a:t>2</a:t>
            </a:r>
            <a:endParaRPr lang="ar-IQ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32500" lnSpcReduction="20000"/>
          </a:bodyPr>
          <a:lstStyle/>
          <a:p>
            <a:pPr marL="274638" lvl="0" indent="-274638" algn="l" rtl="0">
              <a:buFont typeface="+mj-lt"/>
              <a:buAutoNum type="arabicParenR"/>
            </a:pPr>
            <a:endParaRPr lang="en-US" dirty="0"/>
          </a:p>
          <a:p>
            <a:pPr marL="274638" indent="-274638" algn="l" rtl="0">
              <a:buNone/>
            </a:pPr>
            <a:r>
              <a:rPr lang="en-US" sz="62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Procedure:</a:t>
            </a:r>
            <a:endParaRPr lang="en-US" sz="6200" b="1" dirty="0"/>
          </a:p>
          <a:p>
            <a:pPr marL="274638" lvl="0" indent="-274638" algn="l" rtl="0">
              <a:buFont typeface="+mj-lt"/>
              <a:buAutoNum type="arabicParenR"/>
            </a:pPr>
            <a:r>
              <a:rPr lang="en-US" sz="5500" b="1" dirty="0"/>
              <a:t>Dissolve (1.25g) of the </a:t>
            </a:r>
            <a:r>
              <a:rPr lang="en-US" sz="5500" b="1" dirty="0">
                <a:solidFill>
                  <a:srgbClr val="7030A0"/>
                </a:solidFill>
              </a:rPr>
              <a:t>purple chloro pentaaminecobalt(III) chloride complex </a:t>
            </a:r>
            <a:r>
              <a:rPr lang="en-US" sz="5500" b="1" dirty="0"/>
              <a:t>that previously prepared in a warm mixture consists of (20) ml of distilled water and </a:t>
            </a:r>
            <a:r>
              <a:rPr lang="en-US" sz="55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(4.5ml) of concentrated ammonia </a:t>
            </a:r>
            <a:r>
              <a:rPr lang="en-US" sz="5500" b="1" dirty="0"/>
              <a:t>in an Erlenmeyer flask. </a:t>
            </a:r>
          </a:p>
          <a:p>
            <a:pPr marL="274638" lvl="0" indent="-274638" algn="l" rtl="0">
              <a:buFont typeface="+mj-lt"/>
              <a:buAutoNum type="arabicParenR"/>
            </a:pPr>
            <a:r>
              <a:rPr lang="en-US" sz="5500" b="1" dirty="0"/>
              <a:t>Filter the solution to get rid of insoluble chloropentaaminecobalt(III) chloride.</a:t>
            </a:r>
          </a:p>
          <a:p>
            <a:pPr marL="274638" lvl="0" indent="-274638" algn="l" rtl="0">
              <a:buFont typeface="+mj-lt"/>
              <a:buAutoNum type="arabicParenR"/>
            </a:pPr>
            <a:r>
              <a:rPr lang="en-US" sz="5500" b="1" dirty="0">
                <a:solidFill>
                  <a:schemeClr val="accent2">
                    <a:lumMod val="75000"/>
                  </a:schemeClr>
                </a:solidFill>
              </a:rPr>
              <a:t>Neutralize</a:t>
            </a:r>
            <a:r>
              <a:rPr lang="en-US" sz="5500" b="1" dirty="0"/>
              <a:t>  the filtrate </a:t>
            </a:r>
            <a:r>
              <a:rPr lang="en-US" sz="5500" b="1" dirty="0">
                <a:solidFill>
                  <a:schemeClr val="accent2">
                    <a:lumMod val="75000"/>
                  </a:schemeClr>
                </a:solidFill>
              </a:rPr>
              <a:t>by adding diluted HCl (2M) drop wise</a:t>
            </a:r>
            <a:r>
              <a:rPr lang="en-US" sz="5500" b="1" dirty="0"/>
              <a:t>, and neglect the precipitation.</a:t>
            </a:r>
          </a:p>
          <a:p>
            <a:pPr marL="274638" lvl="0" indent="-274638" algn="l" rtl="0">
              <a:buFont typeface="+mj-lt"/>
              <a:buAutoNum type="arabicParenR"/>
            </a:pPr>
            <a:r>
              <a:rPr lang="en-US" sz="5500" b="1" dirty="0"/>
              <a:t>Weight (1.2g) of </a:t>
            </a:r>
            <a:r>
              <a:rPr lang="en-US" sz="5500" b="1" dirty="0">
                <a:solidFill>
                  <a:srgbClr val="0033CC"/>
                </a:solidFill>
              </a:rPr>
              <a:t>sodium nitrite NaNO</a:t>
            </a:r>
            <a:r>
              <a:rPr lang="en-US" sz="5500" b="1" baseline="-25000" dirty="0">
                <a:solidFill>
                  <a:srgbClr val="0033CC"/>
                </a:solidFill>
              </a:rPr>
              <a:t>2</a:t>
            </a:r>
            <a:r>
              <a:rPr lang="en-US" sz="5500" b="1" dirty="0"/>
              <a:t>, dissolve it in the solution with continuous stir.</a:t>
            </a:r>
          </a:p>
          <a:p>
            <a:pPr marL="274638" lvl="0" indent="-274638" algn="l" rtl="0">
              <a:buFont typeface="+mj-lt"/>
              <a:buAutoNum type="arabicParenR"/>
            </a:pPr>
            <a:r>
              <a:rPr lang="en-US" sz="5500" b="1" dirty="0"/>
              <a:t>Add to the product (1.2ml) of HCl (6M).</a:t>
            </a:r>
          </a:p>
          <a:p>
            <a:pPr marL="274638" lvl="0" indent="-274638" algn="l" rtl="0">
              <a:buFont typeface="+mj-lt"/>
              <a:buAutoNum type="arabicParenR"/>
            </a:pPr>
            <a:r>
              <a:rPr lang="en-US" sz="5500" b="1" dirty="0">
                <a:solidFill>
                  <a:srgbClr val="FF0000"/>
                </a:solidFill>
              </a:rPr>
              <a:t>Leave the mixture</a:t>
            </a:r>
            <a:r>
              <a:rPr lang="en-US" sz="5500" b="1" dirty="0"/>
              <a:t> aside to cool down to room temperature for not less </a:t>
            </a:r>
            <a:r>
              <a:rPr lang="en-US" sz="5500" b="1" dirty="0">
                <a:solidFill>
                  <a:srgbClr val="FF0000"/>
                </a:solidFill>
              </a:rPr>
              <a:t>than (15) minutes</a:t>
            </a:r>
            <a:r>
              <a:rPr lang="en-US" sz="5500" b="1" dirty="0"/>
              <a:t>, so reddish </a:t>
            </a:r>
            <a:r>
              <a:rPr lang="en-US" sz="5500" b="1" dirty="0">
                <a:solidFill>
                  <a:srgbClr val="FF6600"/>
                </a:solidFill>
              </a:rPr>
              <a:t>orange precipitation </a:t>
            </a:r>
            <a:r>
              <a:rPr lang="en-US" sz="5500" b="1" dirty="0"/>
              <a:t>will be formed.</a:t>
            </a:r>
          </a:p>
          <a:p>
            <a:pPr marL="274638" lvl="0" indent="-274638" algn="l" rtl="0">
              <a:buFont typeface="+mj-lt"/>
              <a:buAutoNum type="arabicParenR"/>
            </a:pPr>
            <a:r>
              <a:rPr lang="en-US" sz="5500" b="1" dirty="0"/>
              <a:t>Filter the solution and wash the precipitation with (5ml) of cold distilled water.</a:t>
            </a:r>
          </a:p>
          <a:p>
            <a:pPr marL="274638" lvl="0" indent="-274638" algn="l" rtl="0">
              <a:buFont typeface="+mj-lt"/>
              <a:buAutoNum type="arabicParenR"/>
              <a:tabLst>
                <a:tab pos="274638" algn="l"/>
              </a:tabLst>
            </a:pPr>
            <a:r>
              <a:rPr lang="en-US" sz="5500" b="1" dirty="0"/>
              <a:t>Dry the sediment by oven at 60</a:t>
            </a:r>
            <a:r>
              <a:rPr lang="en-US" sz="5500" b="1" baseline="30000" dirty="0"/>
              <a:t>o</a:t>
            </a:r>
            <a:r>
              <a:rPr lang="en-US" sz="5500" b="1" dirty="0"/>
              <a:t>C for not less than 1 hr., weight it and calculate its ratio.</a:t>
            </a:r>
          </a:p>
          <a:p>
            <a:pPr algn="l"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09" b="5859"/>
          <a:stretch/>
        </p:blipFill>
        <p:spPr bwMode="auto">
          <a:xfrm>
            <a:off x="6660232" y="3140968"/>
            <a:ext cx="2232248" cy="352839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19256" cy="5937523"/>
          </a:xfrm>
        </p:spPr>
        <p:txBody>
          <a:bodyPr>
            <a:normAutofit fontScale="92500" lnSpcReduction="10000"/>
          </a:bodyPr>
          <a:lstStyle/>
          <a:p>
            <a:pPr algn="l" rtl="0">
              <a:buNone/>
            </a:pPr>
            <a:r>
              <a:rPr lang="en-US" b="1" dirty="0">
                <a:solidFill>
                  <a:srgbClr val="FF0000"/>
                </a:solidFill>
              </a:rPr>
              <a:t>Reaction equation:</a:t>
            </a:r>
            <a:endParaRPr lang="en-US" dirty="0">
              <a:solidFill>
                <a:srgbClr val="FF0000"/>
              </a:solidFill>
            </a:endParaRPr>
          </a:p>
          <a:p>
            <a:pPr algn="ctr" rtl="0">
              <a:buNone/>
            </a:pPr>
            <a:r>
              <a:rPr lang="en-US" dirty="0"/>
              <a:t>[</a:t>
            </a:r>
            <a:r>
              <a:rPr lang="en-US" b="1" dirty="0"/>
              <a:t>Co(NH</a:t>
            </a:r>
            <a:r>
              <a:rPr lang="en-US" b="1" baseline="-25000" dirty="0"/>
              <a:t>3</a:t>
            </a:r>
            <a:r>
              <a:rPr lang="en-US" b="1" dirty="0"/>
              <a:t>)</a:t>
            </a:r>
            <a:r>
              <a:rPr lang="en-US" b="1" baseline="-25000" dirty="0"/>
              <a:t>5</a:t>
            </a:r>
            <a:r>
              <a:rPr lang="en-US" b="1" dirty="0"/>
              <a:t>Cl]Cl</a:t>
            </a:r>
            <a:r>
              <a:rPr lang="en-US" b="1" baseline="-25000" dirty="0"/>
              <a:t>2</a:t>
            </a:r>
            <a:r>
              <a:rPr lang="en-US" b="1" dirty="0"/>
              <a:t> + (H</a:t>
            </a:r>
            <a:r>
              <a:rPr lang="en-US" b="1" baseline="-25000" dirty="0"/>
              <a:t>2</a:t>
            </a:r>
            <a:r>
              <a:rPr lang="en-US" b="1" dirty="0"/>
              <a:t>O+NH</a:t>
            </a:r>
            <a:r>
              <a:rPr lang="en-US" b="1" baseline="-25000" dirty="0"/>
              <a:t>3</a:t>
            </a:r>
            <a:r>
              <a:rPr lang="en-US" b="1" dirty="0"/>
              <a:t>)</a:t>
            </a:r>
            <a:r>
              <a:rPr lang="en-US" b="1" baseline="-25000" dirty="0"/>
              <a:t>mixture</a:t>
            </a:r>
            <a:r>
              <a:rPr lang="en-US" b="1" dirty="0"/>
              <a:t>+ HCl</a:t>
            </a:r>
            <a:r>
              <a:rPr lang="en-US" b="1" baseline="-25000" dirty="0"/>
              <a:t>dil.</a:t>
            </a:r>
            <a:r>
              <a:rPr lang="en-US" b="1" dirty="0"/>
              <a:t>+ NaNO</a:t>
            </a:r>
            <a:r>
              <a:rPr lang="en-US" b="1" baseline="-25000" dirty="0"/>
              <a:t>2</a:t>
            </a:r>
          </a:p>
          <a:p>
            <a:pPr algn="ctr" rtl="0">
              <a:buNone/>
            </a:pPr>
            <a:r>
              <a:rPr lang="en-US" b="1" dirty="0"/>
              <a:t> </a:t>
            </a:r>
          </a:p>
          <a:p>
            <a:pPr algn="ctr" rtl="0">
              <a:buNone/>
            </a:pPr>
            <a:r>
              <a:rPr lang="en-US" b="1" dirty="0"/>
              <a:t>[Co(NH</a:t>
            </a:r>
            <a:r>
              <a:rPr lang="en-US" b="1" baseline="-25000" dirty="0"/>
              <a:t>3</a:t>
            </a:r>
            <a:r>
              <a:rPr lang="en-US" b="1" dirty="0"/>
              <a:t>)</a:t>
            </a:r>
            <a:r>
              <a:rPr lang="en-US" b="1" baseline="-25000" dirty="0"/>
              <a:t>5</a:t>
            </a:r>
            <a:r>
              <a:rPr lang="en-US" b="1" dirty="0"/>
              <a:t>(ONO)]Cl</a:t>
            </a:r>
            <a:r>
              <a:rPr lang="en-US" b="1" baseline="-25000" dirty="0"/>
              <a:t>2</a:t>
            </a:r>
            <a:r>
              <a:rPr lang="en-US" b="1" dirty="0"/>
              <a:t> + NaCl + NH</a:t>
            </a:r>
            <a:r>
              <a:rPr lang="en-US" b="1" baseline="-25000" dirty="0"/>
              <a:t>4</a:t>
            </a:r>
            <a:r>
              <a:rPr lang="en-US" b="1" dirty="0"/>
              <a:t>Cl</a:t>
            </a:r>
            <a:r>
              <a:rPr lang="en-US" b="1" baseline="-25000" dirty="0"/>
              <a:t> </a:t>
            </a:r>
            <a:r>
              <a:rPr lang="en-US" b="1" dirty="0"/>
              <a:t>+ H</a:t>
            </a:r>
            <a:r>
              <a:rPr lang="en-US" b="1" baseline="-25000" dirty="0"/>
              <a:t>2</a:t>
            </a:r>
            <a:r>
              <a:rPr lang="en-US" b="1" dirty="0"/>
              <a:t>O </a:t>
            </a:r>
          </a:p>
          <a:p>
            <a:pPr algn="l">
              <a:buNone/>
            </a:pPr>
            <a:r>
              <a:rPr lang="en-US" b="1" dirty="0">
                <a:solidFill>
                  <a:srgbClr val="FF0000"/>
                </a:solidFill>
              </a:rPr>
              <a:t>Questions:</a:t>
            </a:r>
            <a:endParaRPr lang="en-US" dirty="0">
              <a:solidFill>
                <a:srgbClr val="FF0000"/>
              </a:solidFill>
            </a:endParaRPr>
          </a:p>
          <a:p>
            <a:pPr marL="514350" lvl="0" indent="-514350" algn="l" rtl="0">
              <a:buFont typeface="+mj-lt"/>
              <a:buAutoNum type="arabicParenR"/>
            </a:pPr>
            <a:r>
              <a:rPr lang="en-US" dirty="0"/>
              <a:t>What is the reason behind using the following:</a:t>
            </a:r>
          </a:p>
          <a:p>
            <a:pPr marL="514350" indent="-514350" algn="l" rtl="0">
              <a:buFont typeface="+mj-lt"/>
              <a:buAutoNum type="alphaUcPeriod"/>
            </a:pPr>
            <a:r>
              <a:rPr lang="en-US" dirty="0"/>
              <a:t>Warm mixture of concentrated </a:t>
            </a:r>
          </a:p>
          <a:p>
            <a:pPr marL="514350" indent="-514350" algn="l" rtl="0">
              <a:buNone/>
            </a:pPr>
            <a:r>
              <a:rPr lang="en-US" dirty="0"/>
              <a:t>      ammonia and water.</a:t>
            </a:r>
          </a:p>
          <a:p>
            <a:pPr marL="514350" indent="-514350" algn="l" rtl="0">
              <a:buNone/>
            </a:pPr>
            <a:r>
              <a:rPr lang="en-US" dirty="0"/>
              <a:t>B.  Sodium nitrite.</a:t>
            </a:r>
          </a:p>
          <a:p>
            <a:pPr marL="514350" indent="-514350" algn="l" rtl="0">
              <a:buAutoNum type="arabicParenR" startAt="2"/>
            </a:pPr>
            <a:r>
              <a:rPr lang="en-US" dirty="0"/>
              <a:t>Compare between  [Co(NH</a:t>
            </a:r>
            <a:r>
              <a:rPr lang="en-US" baseline="-25000" dirty="0"/>
              <a:t>3</a:t>
            </a:r>
            <a:r>
              <a:rPr lang="en-US" dirty="0"/>
              <a:t>)</a:t>
            </a:r>
            <a:r>
              <a:rPr lang="en-US" baseline="-25000" dirty="0"/>
              <a:t>5</a:t>
            </a:r>
            <a:r>
              <a:rPr lang="en-US" dirty="0"/>
              <a:t>(NO</a:t>
            </a:r>
            <a:r>
              <a:rPr lang="en-US" baseline="-25000" dirty="0"/>
              <a:t>2</a:t>
            </a:r>
            <a:r>
              <a:rPr lang="en-US" dirty="0"/>
              <a:t>)]Cl</a:t>
            </a:r>
            <a:r>
              <a:rPr lang="en-US" baseline="-25000" dirty="0"/>
              <a:t>2</a:t>
            </a:r>
            <a:r>
              <a:rPr lang="en-US" dirty="0"/>
              <a:t> </a:t>
            </a:r>
          </a:p>
          <a:p>
            <a:pPr marL="514350" indent="-514350" algn="l" rtl="0">
              <a:buNone/>
            </a:pPr>
            <a:r>
              <a:rPr lang="en-US" dirty="0"/>
              <a:t>      and [Co(NH</a:t>
            </a:r>
            <a:r>
              <a:rPr lang="en-US" baseline="-25000" dirty="0"/>
              <a:t>3</a:t>
            </a:r>
            <a:r>
              <a:rPr lang="en-US" dirty="0"/>
              <a:t>)</a:t>
            </a:r>
            <a:r>
              <a:rPr lang="en-US" baseline="-25000" dirty="0"/>
              <a:t>5</a:t>
            </a:r>
            <a:r>
              <a:rPr lang="en-US" dirty="0"/>
              <a:t>(ONO)]Cl</a:t>
            </a:r>
            <a:r>
              <a:rPr lang="en-US" baseline="-25000" dirty="0"/>
              <a:t>2</a:t>
            </a:r>
            <a:r>
              <a:rPr lang="en-US" dirty="0"/>
              <a:t>.</a:t>
            </a:r>
          </a:p>
          <a:p>
            <a:pPr algn="l">
              <a:buNone/>
            </a:pPr>
            <a:endParaRPr lang="ar-IQ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932040" y="1196752"/>
            <a:ext cx="0" cy="4947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>
                <a:solidFill>
                  <a:srgbClr val="FF0000"/>
                </a:solidFill>
              </a:rPr>
              <a:t>ماهو ناتج المعادلتين .علما ممكن ان تستفاد من معلومات النظري ؟؟؟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2CoCl</a:t>
            </a:r>
            <a:r>
              <a:rPr lang="en-US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Arial" pitchFamily="34" charset="0"/>
                <a:ea typeface="SymbolMT"/>
                <a:cs typeface="Cambria Math" pitchFamily="18" charset="0"/>
              </a:rPr>
              <a:t>⋅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6H</a:t>
            </a:r>
            <a:r>
              <a:rPr lang="en-US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O(s) + 2NH</a:t>
            </a:r>
            <a:r>
              <a:rPr lang="en-US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Cl(s) + 10NH</a:t>
            </a:r>
            <a:r>
              <a:rPr lang="en-US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(aq) + H</a:t>
            </a:r>
            <a:r>
              <a:rPr lang="en-US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lang="en-US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(aq) + 3H</a:t>
            </a:r>
            <a:r>
              <a:rPr lang="en-US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O(l) </a:t>
            </a:r>
            <a:r>
              <a:rPr lang="en-US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charcoal     </a:t>
            </a:r>
          </a:p>
          <a:p>
            <a:pPr marL="514350" lvl="0" indent="-514350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endParaRPr lang="en-US" sz="2800" u="sng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514350" lvl="0" indent="-514350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endParaRPr lang="en-US" sz="28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514350" lvl="0" indent="-514350" algn="l" rtl="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</a:pP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2CoCl</a:t>
            </a:r>
            <a:r>
              <a:rPr lang="en-US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Arial" pitchFamily="34" charset="0"/>
                <a:ea typeface="SymbolMT"/>
                <a:cs typeface="Cambria Math" pitchFamily="18" charset="0"/>
              </a:rPr>
              <a:t>⋅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6H</a:t>
            </a:r>
            <a:r>
              <a:rPr lang="en-US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O(s) + 2NH</a:t>
            </a:r>
            <a:r>
              <a:rPr lang="en-US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Cl(s) + 8NH</a:t>
            </a:r>
            <a:r>
              <a:rPr lang="en-US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(aq) + H</a:t>
            </a:r>
            <a:r>
              <a:rPr lang="en-US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lang="en-US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(aq) + 3H</a:t>
            </a:r>
            <a:r>
              <a:rPr lang="en-US" baseline="-30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O(l) </a:t>
            </a:r>
            <a:r>
              <a:rPr lang="en-US" dirty="0">
                <a:latin typeface="Times New Roman" pitchFamily="18" charset="0"/>
                <a:ea typeface="SymbolMT"/>
                <a:cs typeface="Times New Roman" pitchFamily="18" charset="0"/>
              </a:rPr>
              <a:t>→</a:t>
            </a:r>
            <a:endParaRPr lang="en-US" sz="28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283968" y="2564904"/>
            <a:ext cx="172819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miley Face 9"/>
          <p:cNvSpPr/>
          <p:nvPr/>
        </p:nvSpPr>
        <p:spPr>
          <a:xfrm>
            <a:off x="2771800" y="4869160"/>
            <a:ext cx="3938736" cy="1202432"/>
          </a:xfrm>
          <a:prstGeom prst="smileyFace">
            <a:avLst>
              <a:gd name="adj" fmla="val 4653"/>
            </a:avLst>
          </a:prstGeom>
          <a:solidFill>
            <a:srgbClr val="F286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1" name="TextBox 10"/>
          <p:cNvSpPr txBox="1"/>
          <p:nvPr/>
        </p:nvSpPr>
        <p:spPr>
          <a:xfrm>
            <a:off x="4499993" y="5013176"/>
            <a:ext cx="504055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400" b="1" dirty="0">
                <a:solidFill>
                  <a:srgbClr val="0033CC"/>
                </a:solidFill>
              </a:rPr>
              <a:t>?</a:t>
            </a:r>
            <a:endParaRPr lang="ar-IQ" sz="4400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740</Words>
  <Application>Microsoft Office PowerPoint</Application>
  <PresentationFormat>عرض على الشاشة (4:3)</PresentationFormat>
  <Paragraphs>66</Paragraphs>
  <Slides>9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سمة Office</vt:lpstr>
      <vt:lpstr>مراجعة الايزومرات الترابطية    مختبر الكيمياء اللاعضوية   مرحلة ثالثة(التعليم الألكتروني )  </vt:lpstr>
      <vt:lpstr>Linkage Isomers </vt:lpstr>
      <vt:lpstr>Linkage nature depends on several factors: </vt:lpstr>
      <vt:lpstr>طلابنا الاعزاء في هذا الموضوع سوف يكون مركب اولي starting material   محضر هو :</vt:lpstr>
      <vt:lpstr>Preparation  of  Nitropentaamminecobalt(III) chloride [Co(NH3)5NO2]Cl2</vt:lpstr>
      <vt:lpstr>عرض تقديمي في PowerPoint</vt:lpstr>
      <vt:lpstr>Preparation of  Nitritopentaamminecobalt(III) chloride [Co(NH3)5ONO]Cl2</vt:lpstr>
      <vt:lpstr>عرض تقديمي في PowerPoint</vt:lpstr>
      <vt:lpstr>ماهو ناتج المعادلتين .علما ممكن ان تستفاد من معلومات النظري ؟؟؟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enas</dc:creator>
  <cp:lastModifiedBy>مستخدم غير معروف</cp:lastModifiedBy>
  <cp:revision>14</cp:revision>
  <dcterms:created xsi:type="dcterms:W3CDTF">2020-06-04T21:15:45Z</dcterms:created>
  <dcterms:modified xsi:type="dcterms:W3CDTF">2021-05-29T11:21:05Z</dcterms:modified>
</cp:coreProperties>
</file>