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1" r:id="rId4"/>
    <p:sldId id="263"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3B984C4-920E-4DFC-BFB2-14974BF8AA68}">
          <p14:sldIdLst>
            <p14:sldId id="257"/>
            <p14:sldId id="259"/>
            <p14:sldId id="261"/>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34C9EA-2577-4631-A373-18BC2B0576CF}" type="datetimeFigureOut">
              <a:rPr lang="en-US" smtClean="0"/>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4F3B-8151-4517-9D0F-BECC9BC4A148}" type="slidenum">
              <a:rPr lang="en-US" smtClean="0"/>
              <a:t>‹#›</a:t>
            </a:fld>
            <a:endParaRPr lang="en-US"/>
          </a:p>
        </p:txBody>
      </p:sp>
    </p:spTree>
    <p:extLst>
      <p:ext uri="{BB962C8B-B14F-4D97-AF65-F5344CB8AC3E}">
        <p14:creationId xmlns:p14="http://schemas.microsoft.com/office/powerpoint/2010/main" val="3134873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34C9EA-2577-4631-A373-18BC2B0576CF}" type="datetimeFigureOut">
              <a:rPr lang="en-US" smtClean="0"/>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4F3B-8151-4517-9D0F-BECC9BC4A148}" type="slidenum">
              <a:rPr lang="en-US" smtClean="0"/>
              <a:t>‹#›</a:t>
            </a:fld>
            <a:endParaRPr lang="en-US"/>
          </a:p>
        </p:txBody>
      </p:sp>
    </p:spTree>
    <p:extLst>
      <p:ext uri="{BB962C8B-B14F-4D97-AF65-F5344CB8AC3E}">
        <p14:creationId xmlns:p14="http://schemas.microsoft.com/office/powerpoint/2010/main" val="3228071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34C9EA-2577-4631-A373-18BC2B0576CF}" type="datetimeFigureOut">
              <a:rPr lang="en-US" smtClean="0"/>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4F3B-8151-4517-9D0F-BECC9BC4A148}" type="slidenum">
              <a:rPr lang="en-US" smtClean="0"/>
              <a:t>‹#›</a:t>
            </a:fld>
            <a:endParaRPr lang="en-US"/>
          </a:p>
        </p:txBody>
      </p:sp>
    </p:spTree>
    <p:extLst>
      <p:ext uri="{BB962C8B-B14F-4D97-AF65-F5344CB8AC3E}">
        <p14:creationId xmlns:p14="http://schemas.microsoft.com/office/powerpoint/2010/main" val="1928212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34C9EA-2577-4631-A373-18BC2B0576CF}" type="datetimeFigureOut">
              <a:rPr lang="en-US" smtClean="0"/>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4F3B-8151-4517-9D0F-BECC9BC4A148}" type="slidenum">
              <a:rPr lang="en-US" smtClean="0"/>
              <a:t>‹#›</a:t>
            </a:fld>
            <a:endParaRPr lang="en-US"/>
          </a:p>
        </p:txBody>
      </p:sp>
    </p:spTree>
    <p:extLst>
      <p:ext uri="{BB962C8B-B14F-4D97-AF65-F5344CB8AC3E}">
        <p14:creationId xmlns:p14="http://schemas.microsoft.com/office/powerpoint/2010/main" val="1166304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34C9EA-2577-4631-A373-18BC2B0576CF}" type="datetimeFigureOut">
              <a:rPr lang="en-US" smtClean="0"/>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4F3B-8151-4517-9D0F-BECC9BC4A148}" type="slidenum">
              <a:rPr lang="en-US" smtClean="0"/>
              <a:t>‹#›</a:t>
            </a:fld>
            <a:endParaRPr lang="en-US"/>
          </a:p>
        </p:txBody>
      </p:sp>
    </p:spTree>
    <p:extLst>
      <p:ext uri="{BB962C8B-B14F-4D97-AF65-F5344CB8AC3E}">
        <p14:creationId xmlns:p14="http://schemas.microsoft.com/office/powerpoint/2010/main" val="200244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34C9EA-2577-4631-A373-18BC2B0576CF}" type="datetimeFigureOut">
              <a:rPr lang="en-US" smtClean="0"/>
              <a:t>5/23/2021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4F3B-8151-4517-9D0F-BECC9BC4A148}" type="slidenum">
              <a:rPr lang="en-US" smtClean="0"/>
              <a:t>‹#›</a:t>
            </a:fld>
            <a:endParaRPr lang="en-US"/>
          </a:p>
        </p:txBody>
      </p:sp>
    </p:spTree>
    <p:extLst>
      <p:ext uri="{BB962C8B-B14F-4D97-AF65-F5344CB8AC3E}">
        <p14:creationId xmlns:p14="http://schemas.microsoft.com/office/powerpoint/2010/main" val="961351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34C9EA-2577-4631-A373-18BC2B0576CF}" type="datetimeFigureOut">
              <a:rPr lang="en-US" smtClean="0"/>
              <a:t>5/23/2021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5F4F3B-8151-4517-9D0F-BECC9BC4A148}" type="slidenum">
              <a:rPr lang="en-US" smtClean="0"/>
              <a:t>‹#›</a:t>
            </a:fld>
            <a:endParaRPr lang="en-US"/>
          </a:p>
        </p:txBody>
      </p:sp>
    </p:spTree>
    <p:extLst>
      <p:ext uri="{BB962C8B-B14F-4D97-AF65-F5344CB8AC3E}">
        <p14:creationId xmlns:p14="http://schemas.microsoft.com/office/powerpoint/2010/main" val="1436086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34C9EA-2577-4631-A373-18BC2B0576CF}" type="datetimeFigureOut">
              <a:rPr lang="en-US" smtClean="0"/>
              <a:t>5/23/2021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5F4F3B-8151-4517-9D0F-BECC9BC4A148}" type="slidenum">
              <a:rPr lang="en-US" smtClean="0"/>
              <a:t>‹#›</a:t>
            </a:fld>
            <a:endParaRPr lang="en-US"/>
          </a:p>
        </p:txBody>
      </p:sp>
    </p:spTree>
    <p:extLst>
      <p:ext uri="{BB962C8B-B14F-4D97-AF65-F5344CB8AC3E}">
        <p14:creationId xmlns:p14="http://schemas.microsoft.com/office/powerpoint/2010/main" val="526427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34C9EA-2577-4631-A373-18BC2B0576CF}" type="datetimeFigureOut">
              <a:rPr lang="en-US" smtClean="0"/>
              <a:t>5/23/2021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5F4F3B-8151-4517-9D0F-BECC9BC4A148}" type="slidenum">
              <a:rPr lang="en-US" smtClean="0"/>
              <a:t>‹#›</a:t>
            </a:fld>
            <a:endParaRPr lang="en-US"/>
          </a:p>
        </p:txBody>
      </p:sp>
    </p:spTree>
    <p:extLst>
      <p:ext uri="{BB962C8B-B14F-4D97-AF65-F5344CB8AC3E}">
        <p14:creationId xmlns:p14="http://schemas.microsoft.com/office/powerpoint/2010/main" val="3448211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34C9EA-2577-4631-A373-18BC2B0576CF}" type="datetimeFigureOut">
              <a:rPr lang="en-US" smtClean="0"/>
              <a:t>5/23/2021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4F3B-8151-4517-9D0F-BECC9BC4A148}" type="slidenum">
              <a:rPr lang="en-US" smtClean="0"/>
              <a:t>‹#›</a:t>
            </a:fld>
            <a:endParaRPr lang="en-US"/>
          </a:p>
        </p:txBody>
      </p:sp>
    </p:spTree>
    <p:extLst>
      <p:ext uri="{BB962C8B-B14F-4D97-AF65-F5344CB8AC3E}">
        <p14:creationId xmlns:p14="http://schemas.microsoft.com/office/powerpoint/2010/main" val="3124596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34C9EA-2577-4631-A373-18BC2B0576CF}" type="datetimeFigureOut">
              <a:rPr lang="en-US" smtClean="0"/>
              <a:t>5/23/2021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4F3B-8151-4517-9D0F-BECC9BC4A148}" type="slidenum">
              <a:rPr lang="en-US" smtClean="0"/>
              <a:t>‹#›</a:t>
            </a:fld>
            <a:endParaRPr lang="en-US"/>
          </a:p>
        </p:txBody>
      </p:sp>
    </p:spTree>
    <p:extLst>
      <p:ext uri="{BB962C8B-B14F-4D97-AF65-F5344CB8AC3E}">
        <p14:creationId xmlns:p14="http://schemas.microsoft.com/office/powerpoint/2010/main" val="129717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34C9EA-2577-4631-A373-18BC2B0576CF}" type="datetimeFigureOut">
              <a:rPr lang="en-US" smtClean="0"/>
              <a:t>5/23/2021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4F3B-8151-4517-9D0F-BECC9BC4A148}" type="slidenum">
              <a:rPr lang="en-US" smtClean="0"/>
              <a:t>‹#›</a:t>
            </a:fld>
            <a:endParaRPr lang="en-US"/>
          </a:p>
        </p:txBody>
      </p:sp>
    </p:spTree>
    <p:extLst>
      <p:ext uri="{BB962C8B-B14F-4D97-AF65-F5344CB8AC3E}">
        <p14:creationId xmlns:p14="http://schemas.microsoft.com/office/powerpoint/2010/main" val="948360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7992888" cy="1080120"/>
          </a:xfrm>
        </p:spPr>
        <p:txBody>
          <a:bodyPr>
            <a:normAutofit fontScale="90000"/>
          </a:bodyPr>
          <a:lstStyle/>
          <a:p>
            <a:pPr rtl="0"/>
            <a:r>
              <a:rPr lang="en-US" sz="6600" dirty="0" smtClean="0"/>
              <a:t/>
            </a:r>
            <a:br>
              <a:rPr lang="en-US" sz="6600" dirty="0" smtClean="0"/>
            </a:br>
            <a:endParaRPr lang="ar-IQ" sz="2700" dirty="0"/>
          </a:p>
        </p:txBody>
      </p:sp>
      <p:sp>
        <p:nvSpPr>
          <p:cNvPr id="3" name="Content Placeholder 2"/>
          <p:cNvSpPr>
            <a:spLocks noGrp="1"/>
          </p:cNvSpPr>
          <p:nvPr>
            <p:ph idx="1"/>
          </p:nvPr>
        </p:nvSpPr>
        <p:spPr>
          <a:xfrm>
            <a:off x="457200" y="908720"/>
            <a:ext cx="8229600" cy="5616624"/>
          </a:xfrm>
        </p:spPr>
        <p:txBody>
          <a:bodyPr>
            <a:normAutofit fontScale="40000" lnSpcReduction="20000"/>
          </a:bodyPr>
          <a:lstStyle/>
          <a:p>
            <a:pPr marL="182563" indent="-182563" algn="l" rtl="0"/>
            <a:r>
              <a:rPr lang="en-US" sz="4500" b="1" u="sng" dirty="0" smtClean="0">
                <a:solidFill>
                  <a:srgbClr val="FF0000"/>
                </a:solidFill>
              </a:rPr>
              <a:t>Theory</a:t>
            </a:r>
            <a:r>
              <a:rPr lang="en-US" sz="4500" b="1" dirty="0" smtClean="0"/>
              <a:t>:</a:t>
            </a:r>
          </a:p>
          <a:p>
            <a:pPr marL="182563" indent="-182563" algn="l" rtl="0">
              <a:buNone/>
              <a:tabLst>
                <a:tab pos="92075" algn="l"/>
              </a:tabLst>
            </a:pPr>
            <a:r>
              <a:rPr lang="en-US" sz="4500" b="1" dirty="0" smtClean="0"/>
              <a:t>Carbonate ion (</a:t>
            </a:r>
            <a:r>
              <a:rPr lang="en-US" sz="6000" b="1" dirty="0" smtClean="0"/>
              <a:t>co</a:t>
            </a:r>
            <a:r>
              <a:rPr lang="en-US" sz="4500" b="1" baseline="-25000" dirty="0" smtClean="0"/>
              <a:t>3</a:t>
            </a:r>
            <a:r>
              <a:rPr lang="en-US" sz="4500" b="1" dirty="0" smtClean="0"/>
              <a:t>)</a:t>
            </a:r>
            <a:r>
              <a:rPr lang="en-US" sz="4500" b="1" baseline="-25000" dirty="0" smtClean="0"/>
              <a:t> </a:t>
            </a:r>
            <a:r>
              <a:rPr lang="en-US" sz="4500" b="1" baseline="30000" dirty="0" smtClean="0"/>
              <a:t>2-</a:t>
            </a:r>
            <a:r>
              <a:rPr lang="en-US" sz="2400" b="1" dirty="0" smtClean="0"/>
              <a:t>  </a:t>
            </a:r>
            <a:r>
              <a:rPr lang="en-US" sz="4500" b="1" dirty="0" smtClean="0"/>
              <a:t>is considered one of the bidentate ligands due to two coordination connection with the central metal, which is a plane regular molecule whose structure:</a:t>
            </a:r>
          </a:p>
          <a:p>
            <a:pPr marL="182563" indent="-182563" algn="l" rtl="0">
              <a:buNone/>
              <a:tabLst>
                <a:tab pos="92075" algn="l"/>
              </a:tabLst>
            </a:pPr>
            <a:r>
              <a:rPr lang="en-US" sz="4500" b="1" dirty="0" smtClean="0"/>
              <a:t>In this ion, carbon associates with oxygen atom by </a:t>
            </a:r>
            <a:r>
              <a:rPr lang="en-US" sz="4500" b="1" u="sng" dirty="0" smtClean="0">
                <a:solidFill>
                  <a:srgbClr val="FF0000"/>
                </a:solidFill>
              </a:rPr>
              <a:t>π</a:t>
            </a:r>
            <a:r>
              <a:rPr lang="en-US" sz="4500" b="1" dirty="0" smtClean="0"/>
              <a:t> double bond and with two oxygen atoms by </a:t>
            </a:r>
            <a:r>
              <a:rPr lang="en-US" sz="4500" b="1" u="sng" dirty="0" smtClean="0">
                <a:solidFill>
                  <a:srgbClr val="FF0000"/>
                </a:solidFill>
              </a:rPr>
              <a:t>σ</a:t>
            </a:r>
            <a:r>
              <a:rPr lang="en-US" sz="4500" b="1" dirty="0" smtClean="0"/>
              <a:t> single bond, as each atom has one negative charge by which it coordinates with the metal ion. The complex is </a:t>
            </a:r>
            <a:r>
              <a:rPr lang="en-US" sz="4500" b="1" u="sng" dirty="0" smtClean="0">
                <a:solidFill>
                  <a:srgbClr val="003300"/>
                </a:solidFill>
              </a:rPr>
              <a:t>olive green powder</a:t>
            </a:r>
            <a:r>
              <a:rPr lang="en-US" sz="4500" b="1" dirty="0" smtClean="0"/>
              <a:t>, </a:t>
            </a:r>
            <a:r>
              <a:rPr lang="en-US" sz="4500" b="1" u="sng" dirty="0" smtClean="0">
                <a:solidFill>
                  <a:srgbClr val="009900"/>
                </a:solidFill>
              </a:rPr>
              <a:t>does not dissolve in water</a:t>
            </a:r>
            <a:r>
              <a:rPr lang="en-US" sz="4500" b="1" dirty="0" smtClean="0"/>
              <a:t>, </a:t>
            </a:r>
            <a:r>
              <a:rPr lang="en-US" sz="4500" b="1" u="sng" dirty="0" smtClean="0">
                <a:solidFill>
                  <a:srgbClr val="333300"/>
                </a:solidFill>
              </a:rPr>
              <a:t>stable when it is dry </a:t>
            </a:r>
            <a:r>
              <a:rPr lang="en-US" sz="4500" b="1" dirty="0" smtClean="0"/>
              <a:t>and </a:t>
            </a:r>
            <a:r>
              <a:rPr lang="en-US" sz="4500" b="1" u="sng" dirty="0" smtClean="0">
                <a:solidFill>
                  <a:srgbClr val="00FF00"/>
                </a:solidFill>
              </a:rPr>
              <a:t>decomposes at 93</a:t>
            </a:r>
            <a:r>
              <a:rPr lang="en-US" sz="4500" b="1" u="sng" baseline="30000" dirty="0" smtClean="0">
                <a:solidFill>
                  <a:srgbClr val="00FF00"/>
                </a:solidFill>
              </a:rPr>
              <a:t>o</a:t>
            </a:r>
            <a:r>
              <a:rPr lang="en-US" sz="4500" b="1" u="sng" dirty="0" smtClean="0">
                <a:solidFill>
                  <a:srgbClr val="00FF00"/>
                </a:solidFill>
              </a:rPr>
              <a:t>C without melting</a:t>
            </a:r>
            <a:r>
              <a:rPr lang="en-US" sz="4500" b="1" dirty="0" smtClean="0"/>
              <a:t>.</a:t>
            </a:r>
          </a:p>
          <a:p>
            <a:pPr marL="182563" indent="-182563" algn="l" rtl="0"/>
            <a:r>
              <a:rPr lang="en-US" sz="4500" b="1" u="sng" dirty="0" smtClean="0">
                <a:solidFill>
                  <a:srgbClr val="FF0000"/>
                </a:solidFill>
              </a:rPr>
              <a:t>Procedure</a:t>
            </a:r>
            <a:r>
              <a:rPr lang="en-US" sz="4500" b="1" dirty="0" smtClean="0"/>
              <a:t>:</a:t>
            </a:r>
          </a:p>
          <a:p>
            <a:pPr marL="182563" lvl="0" indent="-182563" algn="l" rtl="0">
              <a:buFont typeface="+mj-lt"/>
              <a:buAutoNum type="arabicPeriod"/>
            </a:pPr>
            <a:r>
              <a:rPr lang="en-US" sz="4500" b="1" dirty="0" smtClean="0"/>
              <a:t>Dissolve (1.5g) of aqueous cobalt nitrate (Co(NO</a:t>
            </a:r>
            <a:r>
              <a:rPr lang="en-US" sz="4500" b="1" baseline="-25000" dirty="0" smtClean="0"/>
              <a:t>3</a:t>
            </a:r>
            <a:r>
              <a:rPr lang="en-US" sz="4500" b="1" dirty="0" smtClean="0"/>
              <a:t>)</a:t>
            </a:r>
            <a:r>
              <a:rPr lang="en-US" sz="4500" b="1" baseline="-25000" dirty="0" smtClean="0"/>
              <a:t>2</a:t>
            </a:r>
            <a:r>
              <a:rPr lang="en-US" sz="4500" b="1" dirty="0" smtClean="0"/>
              <a:t>·6H</a:t>
            </a:r>
            <a:r>
              <a:rPr lang="en-US" sz="4500" b="1" baseline="-25000" dirty="0" smtClean="0"/>
              <a:t>2</a:t>
            </a:r>
            <a:r>
              <a:rPr lang="en-US" sz="4500" b="1" dirty="0" smtClean="0"/>
              <a:t>O) in (2.5ml) of distilled water, and then add (0.5ml) of Hydrogen peroxide (30%).</a:t>
            </a:r>
          </a:p>
          <a:p>
            <a:pPr marL="182563" lvl="0" indent="-182563" algn="l" rtl="0">
              <a:buFont typeface="+mj-lt"/>
              <a:buAutoNum type="arabicPeriod"/>
            </a:pPr>
            <a:r>
              <a:rPr lang="en-US" sz="4500" b="1" dirty="0" smtClean="0"/>
              <a:t>In another packer, dissolve (1g) of sodium carbonate (NaHCO</a:t>
            </a:r>
            <a:r>
              <a:rPr lang="en-US" sz="4500" b="1" baseline="-25000" dirty="0" smtClean="0"/>
              <a:t>3</a:t>
            </a:r>
            <a:r>
              <a:rPr lang="en-US" sz="4500" b="1" dirty="0" smtClean="0"/>
              <a:t>) in (7.5ml) of distilled water (if did not completely dissolved, heat the solution until completely dissolves).</a:t>
            </a:r>
          </a:p>
          <a:p>
            <a:pPr marL="182563" lvl="0" indent="-182563" algn="l" rtl="0">
              <a:buFont typeface="+mj-lt"/>
              <a:buAutoNum type="arabicPeriod"/>
            </a:pPr>
            <a:r>
              <a:rPr lang="en-US" sz="4500" b="1" dirty="0" smtClean="0"/>
              <a:t>Cool down the solution prepared in step (2) using icy bath until it reach 0</a:t>
            </a:r>
            <a:r>
              <a:rPr lang="en-US" sz="4500" b="1" baseline="30000" dirty="0" smtClean="0"/>
              <a:t>o</a:t>
            </a:r>
            <a:r>
              <a:rPr lang="en-US" sz="4500" b="1" dirty="0" smtClean="0"/>
              <a:t>C, then add the solution prepared in step (1) drop wise throughout (10) minutes. with continuous stirring, continue stir for (30) mints. keeping the mixture in the icy bath (0</a:t>
            </a:r>
            <a:r>
              <a:rPr lang="en-US" sz="4500" b="1" baseline="30000" dirty="0" smtClean="0"/>
              <a:t>o</a:t>
            </a:r>
            <a:r>
              <a:rPr lang="en-US" sz="4500" b="1" dirty="0" smtClean="0"/>
              <a:t>C).</a:t>
            </a:r>
          </a:p>
          <a:p>
            <a:pPr marL="182563" lvl="0" indent="-182563" algn="l" rtl="0">
              <a:buFont typeface="+mj-lt"/>
              <a:buAutoNum type="arabicPeriod"/>
            </a:pPr>
            <a:r>
              <a:rPr lang="en-US" sz="4500" b="1" dirty="0" smtClean="0"/>
              <a:t>Filter the formed dark green precipitation, wash it with ethanol, and then dry the precipitation  (be careful not to leave any humidity as it would be decomposed into black solid material.</a:t>
            </a:r>
          </a:p>
          <a:p>
            <a:pPr marL="182563" lvl="0" indent="-182563" algn="l" rtl="0">
              <a:buFont typeface="+mj-lt"/>
              <a:buAutoNum type="arabicPeriod"/>
            </a:pPr>
            <a:r>
              <a:rPr lang="en-US" sz="4500" b="1" dirty="0" smtClean="0"/>
              <a:t>Calculate the ratio of the resulted complex.   </a:t>
            </a:r>
          </a:p>
          <a:p>
            <a:pPr marL="514350" indent="-514350" algn="l">
              <a:buFont typeface="+mj-lt"/>
              <a:buAutoNum type="arabicPeriod"/>
            </a:pPr>
            <a:endParaRPr lang="ar-IQ" dirty="0"/>
          </a:p>
        </p:txBody>
      </p:sp>
      <p:sp>
        <p:nvSpPr>
          <p:cNvPr id="4" name="Rectangle 3"/>
          <p:cNvSpPr/>
          <p:nvPr/>
        </p:nvSpPr>
        <p:spPr>
          <a:xfrm>
            <a:off x="0" y="260648"/>
            <a:ext cx="8820472" cy="400110"/>
          </a:xfrm>
          <a:prstGeom prst="rect">
            <a:avLst/>
          </a:prstGeom>
        </p:spPr>
        <p:txBody>
          <a:bodyPr wrap="square">
            <a:spAutoFit/>
          </a:bodyPr>
          <a:lstStyle/>
          <a:p>
            <a:r>
              <a:rPr lang="en-US" sz="2000" b="1" dirty="0" smtClean="0">
                <a:solidFill>
                  <a:schemeClr val="bg2">
                    <a:lumMod val="10000"/>
                  </a:schemeClr>
                </a:solidFill>
              </a:rPr>
              <a:t>Preparation of Sodium </a:t>
            </a:r>
            <a:r>
              <a:rPr lang="en-US" sz="2000" b="1" dirty="0" err="1" smtClean="0">
                <a:solidFill>
                  <a:schemeClr val="bg2">
                    <a:lumMod val="10000"/>
                  </a:schemeClr>
                </a:solidFill>
              </a:rPr>
              <a:t>Tricarbonatocobaltate</a:t>
            </a:r>
            <a:r>
              <a:rPr lang="en-US" sz="2000" b="1" dirty="0" smtClean="0">
                <a:solidFill>
                  <a:schemeClr val="bg2">
                    <a:lumMod val="10000"/>
                  </a:schemeClr>
                </a:solidFill>
              </a:rPr>
              <a:t>(III) Trihydrate     Na</a:t>
            </a:r>
            <a:r>
              <a:rPr lang="en-US" sz="2000" b="1" baseline="-25000" dirty="0" smtClean="0">
                <a:solidFill>
                  <a:schemeClr val="bg2">
                    <a:lumMod val="10000"/>
                  </a:schemeClr>
                </a:solidFill>
              </a:rPr>
              <a:t>3</a:t>
            </a:r>
            <a:r>
              <a:rPr lang="en-US" sz="2000" b="1" dirty="0" smtClean="0">
                <a:solidFill>
                  <a:schemeClr val="bg2">
                    <a:lumMod val="10000"/>
                  </a:schemeClr>
                </a:solidFill>
              </a:rPr>
              <a:t>[Co(CO</a:t>
            </a:r>
            <a:r>
              <a:rPr lang="en-US" sz="2000" b="1" baseline="-25000" dirty="0" smtClean="0">
                <a:solidFill>
                  <a:schemeClr val="bg2">
                    <a:lumMod val="10000"/>
                  </a:schemeClr>
                </a:solidFill>
              </a:rPr>
              <a:t>3</a:t>
            </a:r>
            <a:r>
              <a:rPr lang="en-US" sz="2000" b="1" dirty="0" smtClean="0">
                <a:solidFill>
                  <a:schemeClr val="bg2">
                    <a:lumMod val="10000"/>
                  </a:schemeClr>
                </a:solidFill>
              </a:rPr>
              <a:t>)</a:t>
            </a:r>
            <a:r>
              <a:rPr lang="en-US" sz="2000" b="1" baseline="-25000" dirty="0" smtClean="0">
                <a:solidFill>
                  <a:schemeClr val="bg2">
                    <a:lumMod val="10000"/>
                  </a:schemeClr>
                </a:solidFill>
              </a:rPr>
              <a:t>3</a:t>
            </a:r>
            <a:r>
              <a:rPr lang="en-US" sz="2000" b="1" dirty="0" smtClean="0">
                <a:solidFill>
                  <a:schemeClr val="bg2">
                    <a:lumMod val="10000"/>
                  </a:schemeClr>
                </a:solidFill>
              </a:rPr>
              <a:t>].3H</a:t>
            </a:r>
            <a:r>
              <a:rPr lang="en-US" sz="2000" b="1" baseline="-25000" dirty="0" smtClean="0">
                <a:solidFill>
                  <a:schemeClr val="bg2">
                    <a:lumMod val="10000"/>
                  </a:schemeClr>
                </a:solidFill>
              </a:rPr>
              <a:t>2</a:t>
            </a:r>
            <a:r>
              <a:rPr lang="en-US" sz="2000" b="1" dirty="0" smtClean="0">
                <a:solidFill>
                  <a:schemeClr val="bg2">
                    <a:lumMod val="10000"/>
                  </a:schemeClr>
                </a:solidFill>
              </a:rPr>
              <a:t>O</a:t>
            </a:r>
            <a:endParaRPr lang="ar-IQ" sz="2000" b="1" dirty="0">
              <a:solidFill>
                <a:schemeClr val="bg2">
                  <a:lumMod val="10000"/>
                </a:schemeClr>
              </a:solidFill>
            </a:endParaRPr>
          </a:p>
        </p:txBody>
      </p:sp>
    </p:spTree>
    <p:extLst>
      <p:ext uri="{BB962C8B-B14F-4D97-AF65-F5344CB8AC3E}">
        <p14:creationId xmlns:p14="http://schemas.microsoft.com/office/powerpoint/2010/main" val="443317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enas\Desktop\٢٠٢١٠٥١٨_١٥٤٠٥٦.jpg"/>
          <p:cNvPicPr>
            <a:picLocks noGrp="1" noChangeAspect="1" noChangeArrowheads="1"/>
          </p:cNvPicPr>
          <p:nvPr>
            <p:ph idx="1"/>
          </p:nvPr>
        </p:nvPicPr>
        <p:blipFill>
          <a:blip r:embed="rId2" cstate="print"/>
          <a:srcRect l="12376" r="22000" b="7280"/>
          <a:stretch>
            <a:fillRect/>
          </a:stretch>
        </p:blipFill>
        <p:spPr bwMode="auto">
          <a:xfrm>
            <a:off x="179512" y="-27384"/>
            <a:ext cx="8783960" cy="6597352"/>
          </a:xfrm>
          <a:prstGeom prst="rect">
            <a:avLst/>
          </a:prstGeom>
          <a:noFill/>
        </p:spPr>
      </p:pic>
      <p:pic>
        <p:nvPicPr>
          <p:cNvPr id="28675" name="Picture 3" descr="C:\Users\enas\Desktop\images (1).jpg"/>
          <p:cNvPicPr>
            <a:picLocks noChangeAspect="1" noChangeArrowheads="1"/>
          </p:cNvPicPr>
          <p:nvPr/>
        </p:nvPicPr>
        <p:blipFill>
          <a:blip r:embed="rId3" cstate="print"/>
          <a:srcRect l="13040" t="16400" b="16401"/>
          <a:stretch>
            <a:fillRect/>
          </a:stretch>
        </p:blipFill>
        <p:spPr bwMode="auto">
          <a:xfrm>
            <a:off x="179512" y="2060848"/>
            <a:ext cx="900607" cy="1008112"/>
          </a:xfrm>
          <a:prstGeom prst="rect">
            <a:avLst/>
          </a:prstGeom>
          <a:noFill/>
        </p:spPr>
      </p:pic>
      <p:pic>
        <p:nvPicPr>
          <p:cNvPr id="28676" name="Picture 4" descr="C:\Users\enas\Desktop\HTB17lhoKFXXXXbfXFXXq6xXFXXXa.jpg"/>
          <p:cNvPicPr>
            <a:picLocks noChangeAspect="1" noChangeArrowheads="1"/>
          </p:cNvPicPr>
          <p:nvPr/>
        </p:nvPicPr>
        <p:blipFill>
          <a:blip r:embed="rId4" cstate="print"/>
          <a:srcRect l="21021" r="21020" b="23540"/>
          <a:stretch>
            <a:fillRect/>
          </a:stretch>
        </p:blipFill>
        <p:spPr bwMode="auto">
          <a:xfrm>
            <a:off x="323528" y="3933056"/>
            <a:ext cx="720080" cy="1080120"/>
          </a:xfrm>
          <a:prstGeom prst="rect">
            <a:avLst/>
          </a:prstGeom>
          <a:noFill/>
        </p:spPr>
      </p:pic>
    </p:spTree>
    <p:extLst>
      <p:ext uri="{BB962C8B-B14F-4D97-AF65-F5344CB8AC3E}">
        <p14:creationId xmlns:p14="http://schemas.microsoft.com/office/powerpoint/2010/main" val="2514616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8640960" cy="5937523"/>
          </a:xfrm>
        </p:spPr>
        <p:txBody>
          <a:bodyPr>
            <a:normAutofit lnSpcReduction="10000"/>
          </a:bodyPr>
          <a:lstStyle/>
          <a:p>
            <a:pPr algn="l" rtl="0"/>
            <a:r>
              <a:rPr lang="en-US" b="1" dirty="0" smtClean="0"/>
              <a:t>Reaction Equation:</a:t>
            </a:r>
            <a:endParaRPr lang="en-US" dirty="0" smtClean="0"/>
          </a:p>
          <a:p>
            <a:pPr algn="l" rtl="0">
              <a:buNone/>
            </a:pPr>
            <a:r>
              <a:rPr lang="en-US" b="1" dirty="0" smtClean="0"/>
              <a:t>Co(NO</a:t>
            </a:r>
            <a:r>
              <a:rPr lang="en-US" b="1" baseline="-25000" dirty="0" smtClean="0"/>
              <a:t>3</a:t>
            </a:r>
            <a:r>
              <a:rPr lang="en-US" b="1" dirty="0" smtClean="0"/>
              <a:t>)</a:t>
            </a:r>
            <a:r>
              <a:rPr lang="en-US" b="1" baseline="-25000" dirty="0" smtClean="0"/>
              <a:t>2</a:t>
            </a:r>
            <a:r>
              <a:rPr lang="en-US" b="1" dirty="0" smtClean="0"/>
              <a:t>.6H</a:t>
            </a:r>
            <a:r>
              <a:rPr lang="en-US" b="1" baseline="-25000" dirty="0" smtClean="0"/>
              <a:t>2</a:t>
            </a:r>
            <a:r>
              <a:rPr lang="en-US" b="1" dirty="0" smtClean="0"/>
              <a:t>O + H</a:t>
            </a:r>
            <a:r>
              <a:rPr lang="en-US" b="1" baseline="-25000" dirty="0" smtClean="0"/>
              <a:t>2</a:t>
            </a:r>
            <a:r>
              <a:rPr lang="en-US" b="1" dirty="0" smtClean="0"/>
              <a:t>O</a:t>
            </a:r>
            <a:r>
              <a:rPr lang="en-US" b="1" baseline="-25000" dirty="0" smtClean="0"/>
              <a:t>2 </a:t>
            </a:r>
            <a:r>
              <a:rPr lang="en-US" b="1" dirty="0" smtClean="0"/>
              <a:t>+ 10NaHCO</a:t>
            </a:r>
            <a:r>
              <a:rPr lang="en-US" b="1" baseline="-25000" dirty="0" smtClean="0"/>
              <a:t>3</a:t>
            </a:r>
            <a:r>
              <a:rPr lang="en-US" b="1" dirty="0" smtClean="0"/>
              <a:t>  </a:t>
            </a:r>
            <a:r>
              <a:rPr lang="en-US" b="1" dirty="0" smtClean="0">
                <a:sym typeface="Symbol"/>
              </a:rPr>
              <a:t></a:t>
            </a:r>
            <a:r>
              <a:rPr lang="en-US" b="1" dirty="0" smtClean="0"/>
              <a:t> 2Na</a:t>
            </a:r>
            <a:r>
              <a:rPr lang="en-US" b="1" baseline="-25000" dirty="0" smtClean="0"/>
              <a:t>3</a:t>
            </a:r>
            <a:r>
              <a:rPr lang="en-US" b="1" dirty="0" smtClean="0"/>
              <a:t>[Co(CO</a:t>
            </a:r>
            <a:r>
              <a:rPr lang="en-US" b="1" baseline="-25000" dirty="0" smtClean="0"/>
              <a:t>3</a:t>
            </a:r>
            <a:r>
              <a:rPr lang="en-US" b="1" dirty="0" smtClean="0"/>
              <a:t>)</a:t>
            </a:r>
            <a:r>
              <a:rPr lang="en-US" b="1" baseline="-25000" dirty="0" smtClean="0"/>
              <a:t>3</a:t>
            </a:r>
            <a:r>
              <a:rPr lang="en-US" b="1" dirty="0" smtClean="0"/>
              <a:t>].3H</a:t>
            </a:r>
            <a:r>
              <a:rPr lang="en-US" b="1" baseline="-25000" dirty="0" smtClean="0"/>
              <a:t>2</a:t>
            </a:r>
            <a:r>
              <a:rPr lang="en-US" b="1" dirty="0" smtClean="0"/>
              <a:t>O + 4NaNO</a:t>
            </a:r>
            <a:r>
              <a:rPr lang="en-US" b="1" baseline="-25000" dirty="0" smtClean="0"/>
              <a:t>3</a:t>
            </a:r>
            <a:r>
              <a:rPr lang="en-US" b="1" dirty="0" smtClean="0"/>
              <a:t> + 4CO</a:t>
            </a:r>
            <a:r>
              <a:rPr lang="en-US" b="1" baseline="-25000" dirty="0" smtClean="0"/>
              <a:t>2</a:t>
            </a:r>
            <a:r>
              <a:rPr lang="en-US" b="1" dirty="0" smtClean="0"/>
              <a:t> + 12H</a:t>
            </a:r>
            <a:r>
              <a:rPr lang="en-US" b="1" baseline="-25000" dirty="0" smtClean="0"/>
              <a:t>2</a:t>
            </a:r>
            <a:r>
              <a:rPr lang="en-US" b="1" dirty="0" smtClean="0"/>
              <a:t>O</a:t>
            </a:r>
            <a:endParaRPr lang="en-US" dirty="0" smtClean="0"/>
          </a:p>
          <a:p>
            <a:pPr algn="l">
              <a:buNone/>
            </a:pPr>
            <a:r>
              <a:rPr lang="ar-IQ" b="1" dirty="0" smtClean="0"/>
              <a:t>   </a:t>
            </a:r>
            <a:r>
              <a:rPr lang="en-US" b="1" dirty="0" smtClean="0"/>
              <a:t>Questions:</a:t>
            </a:r>
            <a:endParaRPr lang="en-US" dirty="0" smtClean="0"/>
          </a:p>
          <a:p>
            <a:pPr algn="l">
              <a:buNone/>
            </a:pPr>
            <a:r>
              <a:rPr lang="en-US" dirty="0" smtClean="0"/>
              <a:t>-Why hydrogen peroxide and sodium bicarbonate are added?</a:t>
            </a:r>
          </a:p>
          <a:p>
            <a:pPr lvl="0" algn="l">
              <a:buNone/>
            </a:pPr>
            <a:r>
              <a:rPr lang="en-US" dirty="0" smtClean="0"/>
              <a:t> -Why we wash using ethanol and then using </a:t>
            </a:r>
            <a:endParaRPr lang="ar-IQ" dirty="0" smtClean="0"/>
          </a:p>
          <a:p>
            <a:pPr lvl="0" algn="l">
              <a:buNone/>
            </a:pPr>
            <a:r>
              <a:rPr lang="en-US" dirty="0" smtClean="0"/>
              <a:t>ether?</a:t>
            </a:r>
          </a:p>
          <a:p>
            <a:pPr lvl="0" algn="l">
              <a:buNone/>
            </a:pPr>
            <a:r>
              <a:rPr lang="en-US" dirty="0" smtClean="0"/>
              <a:t>- Is there complex optical isomers ? </a:t>
            </a:r>
          </a:p>
          <a:p>
            <a:pPr lvl="0" algn="l">
              <a:buNone/>
            </a:pPr>
            <a:r>
              <a:rPr lang="en-US" dirty="0" smtClean="0"/>
              <a:t>Explain ?</a:t>
            </a:r>
          </a:p>
          <a:p>
            <a:pPr lvl="0" algn="l">
              <a:buNone/>
            </a:pPr>
            <a:r>
              <a:rPr lang="en-US" dirty="0" smtClean="0"/>
              <a:t> </a:t>
            </a:r>
          </a:p>
          <a:p>
            <a:pPr algn="l">
              <a:buNone/>
            </a:pPr>
            <a:endParaRPr lang="ar-IQ" dirty="0"/>
          </a:p>
        </p:txBody>
      </p:sp>
      <p:sp>
        <p:nvSpPr>
          <p:cNvPr id="6146" name="AutoShape 2" descr="ÙØªÙØ¬Ø© Ø¨Ø­Ø« Ø§ÙØµÙØ± Ø¹Ù Na3[Co(CO3)3].3H2O COMPLEXES"/>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dirty="0"/>
          </a:p>
        </p:txBody>
      </p:sp>
      <p:pic>
        <p:nvPicPr>
          <p:cNvPr id="6150" name="Picture 6" descr="ÙØªÙØ¬Ø© Ø¨Ø­Ø« Ø§ÙØµÙØ± Ø¹Ù Na3[Co(CO3)3].3H2O COMPLEXES"/>
          <p:cNvPicPr>
            <a:picLocks noChangeAspect="1" noChangeArrowheads="1"/>
          </p:cNvPicPr>
          <p:nvPr/>
        </p:nvPicPr>
        <p:blipFill>
          <a:blip r:embed="rId2" cstate="print"/>
          <a:srcRect/>
          <a:stretch>
            <a:fillRect/>
          </a:stretch>
        </p:blipFill>
        <p:spPr bwMode="auto">
          <a:xfrm>
            <a:off x="7020272" y="4293096"/>
            <a:ext cx="1728192" cy="1512167"/>
          </a:xfrm>
          <a:prstGeom prst="rect">
            <a:avLst/>
          </a:prstGeom>
          <a:noFill/>
        </p:spPr>
      </p:pic>
      <p:sp>
        <p:nvSpPr>
          <p:cNvPr id="6148" name="AutoShape 4" descr="ÙØªÙØ¬Ø© Ø¨Ø­Ø« Ø§ÙØµÙØ± Ø¹Ù Na3[Co(CO3)3].3H2O COMPLEXES"/>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dirty="0"/>
          </a:p>
        </p:txBody>
      </p:sp>
    </p:spTree>
    <p:extLst>
      <p:ext uri="{BB962C8B-B14F-4D97-AF65-F5344CB8AC3E}">
        <p14:creationId xmlns:p14="http://schemas.microsoft.com/office/powerpoint/2010/main" val="2256112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084982"/>
          </a:xfrm>
        </p:spPr>
        <p:txBody>
          <a:bodyPr>
            <a:normAutofit fontScale="90000"/>
          </a:bodyPr>
          <a:lstStyle/>
          <a:p>
            <a:r>
              <a:rPr lang="en-US" b="1" dirty="0" smtClean="0"/>
              <a:t/>
            </a:r>
            <a:br>
              <a:rPr lang="en-US" b="1" dirty="0" smtClean="0"/>
            </a:br>
            <a:r>
              <a:rPr lang="ar-IQ" dirty="0" smtClean="0"/>
              <a:t> ماهي العلاقة بين المركبين اللذين في الصورتين , مبينا الاسم باللغة العربية والأنكليزية لهما  ؟</a:t>
            </a:r>
            <a:r>
              <a:rPr lang="en-US" dirty="0" smtClean="0"/>
              <a:t/>
            </a:r>
            <a:br>
              <a:rPr lang="en-US" dirty="0" smtClean="0"/>
            </a:br>
            <a:r>
              <a:rPr lang="ar-IQ" dirty="0" smtClean="0"/>
              <a:t> </a:t>
            </a:r>
            <a:endParaRPr lang="ar-IQ" dirty="0"/>
          </a:p>
        </p:txBody>
      </p:sp>
      <p:pic>
        <p:nvPicPr>
          <p:cNvPr id="4" name="Picture 6" descr="ÙØªÙØ¬Ø© Ø¨Ø­Ø« Ø§ÙØµÙØ± Ø¹Ù Na3[Co(CO3)3].3H2O COMPLEXES"/>
          <p:cNvPicPr>
            <a:picLocks noChangeAspect="1" noChangeArrowheads="1"/>
          </p:cNvPicPr>
          <p:nvPr/>
        </p:nvPicPr>
        <p:blipFill>
          <a:blip r:embed="rId2" cstate="print"/>
          <a:srcRect/>
          <a:stretch>
            <a:fillRect/>
          </a:stretch>
        </p:blipFill>
        <p:spPr bwMode="auto">
          <a:xfrm>
            <a:off x="5076056" y="1916832"/>
            <a:ext cx="3456384" cy="3672408"/>
          </a:xfrm>
          <a:prstGeom prst="rect">
            <a:avLst/>
          </a:prstGeom>
          <a:noFill/>
        </p:spPr>
      </p:pic>
      <p:pic>
        <p:nvPicPr>
          <p:cNvPr id="9220" name="Picture 4" descr="ÙØªÙØ¬Ø© Ø¨Ø­Ø« Ø§ÙØµÙØ± Ø¹Ù CoCO3  MSDS"/>
          <p:cNvPicPr>
            <a:picLocks noChangeAspect="1" noChangeArrowheads="1"/>
          </p:cNvPicPr>
          <p:nvPr/>
        </p:nvPicPr>
        <p:blipFill>
          <a:blip r:embed="rId3" cstate="print"/>
          <a:srcRect/>
          <a:stretch>
            <a:fillRect/>
          </a:stretch>
        </p:blipFill>
        <p:spPr bwMode="auto">
          <a:xfrm>
            <a:off x="683568" y="1916832"/>
            <a:ext cx="3619500" cy="3672408"/>
          </a:xfrm>
          <a:prstGeom prst="rect">
            <a:avLst/>
          </a:prstGeom>
          <a:noFill/>
        </p:spPr>
      </p:pic>
      <p:sp>
        <p:nvSpPr>
          <p:cNvPr id="7" name="TextBox 6"/>
          <p:cNvSpPr txBox="1"/>
          <p:nvPr/>
        </p:nvSpPr>
        <p:spPr>
          <a:xfrm>
            <a:off x="5148064" y="2852936"/>
            <a:ext cx="2952328" cy="461665"/>
          </a:xfrm>
          <a:prstGeom prst="rect">
            <a:avLst/>
          </a:prstGeom>
          <a:noFill/>
        </p:spPr>
        <p:txBody>
          <a:bodyPr wrap="square" rtlCol="1">
            <a:spAutoFit/>
          </a:bodyPr>
          <a:lstStyle/>
          <a:p>
            <a:r>
              <a:rPr lang="en-US" sz="2400" b="1" dirty="0" smtClean="0">
                <a:solidFill>
                  <a:srgbClr val="FF0000"/>
                </a:solidFill>
              </a:rPr>
              <a:t>Na</a:t>
            </a:r>
            <a:r>
              <a:rPr lang="en-US" sz="2400" b="1" baseline="-25000" dirty="0" smtClean="0">
                <a:solidFill>
                  <a:srgbClr val="FF0000"/>
                </a:solidFill>
              </a:rPr>
              <a:t>3</a:t>
            </a:r>
            <a:r>
              <a:rPr lang="en-US" sz="2400" b="1" dirty="0" smtClean="0">
                <a:solidFill>
                  <a:srgbClr val="FF0000"/>
                </a:solidFill>
              </a:rPr>
              <a:t>[Co(CO</a:t>
            </a:r>
            <a:r>
              <a:rPr lang="en-US" sz="2400" b="1" baseline="-25000" dirty="0" smtClean="0">
                <a:solidFill>
                  <a:srgbClr val="FF0000"/>
                </a:solidFill>
              </a:rPr>
              <a:t>3</a:t>
            </a:r>
            <a:r>
              <a:rPr lang="en-US" sz="2400" b="1" dirty="0" smtClean="0">
                <a:solidFill>
                  <a:srgbClr val="FF0000"/>
                </a:solidFill>
              </a:rPr>
              <a:t>)</a:t>
            </a:r>
            <a:r>
              <a:rPr lang="en-US" sz="2400" b="1" baseline="-25000" dirty="0" smtClean="0">
                <a:solidFill>
                  <a:srgbClr val="FF0000"/>
                </a:solidFill>
              </a:rPr>
              <a:t>3</a:t>
            </a:r>
            <a:r>
              <a:rPr lang="en-US" sz="2400" b="1" dirty="0" smtClean="0">
                <a:solidFill>
                  <a:srgbClr val="FF0000"/>
                </a:solidFill>
              </a:rPr>
              <a:t>].3H</a:t>
            </a:r>
            <a:r>
              <a:rPr lang="en-US" sz="2400" b="1" baseline="-25000" dirty="0" smtClean="0">
                <a:solidFill>
                  <a:srgbClr val="FF0000"/>
                </a:solidFill>
              </a:rPr>
              <a:t>2</a:t>
            </a:r>
            <a:r>
              <a:rPr lang="en-US" sz="2400" b="1" dirty="0" smtClean="0">
                <a:solidFill>
                  <a:srgbClr val="FF0000"/>
                </a:solidFill>
              </a:rPr>
              <a:t>O</a:t>
            </a:r>
            <a:r>
              <a:rPr lang="en-US" sz="2400" dirty="0" smtClean="0">
                <a:solidFill>
                  <a:srgbClr val="FF0000"/>
                </a:solidFill>
              </a:rPr>
              <a:t>  </a:t>
            </a:r>
            <a:endParaRPr lang="ar-IQ" sz="2400" dirty="0">
              <a:solidFill>
                <a:srgbClr val="FF0000"/>
              </a:solidFill>
            </a:endParaRPr>
          </a:p>
        </p:txBody>
      </p:sp>
    </p:spTree>
    <p:extLst>
      <p:ext uri="{BB962C8B-B14F-4D97-AF65-F5344CB8AC3E}">
        <p14:creationId xmlns:p14="http://schemas.microsoft.com/office/powerpoint/2010/main" val="1176041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332</Words>
  <Application>Microsoft Office PowerPoint</Application>
  <PresentationFormat>On-screen Show (4:3)</PresentationFormat>
  <Paragraphs>22</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 </vt:lpstr>
      <vt:lpstr>PowerPoint Presentation</vt:lpstr>
      <vt:lpstr>PowerPoint Presentation</vt:lpstr>
      <vt:lpstr>  ماهي العلاقة بين المركبين اللذين في الصورتين , مبينا الاسم باللغة العربية والأنكليزية لهما  ؟  </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win10</dc:creator>
  <cp:lastModifiedBy>win10</cp:lastModifiedBy>
  <cp:revision>5</cp:revision>
  <dcterms:created xsi:type="dcterms:W3CDTF">2021-05-23T16:06:33Z</dcterms:created>
  <dcterms:modified xsi:type="dcterms:W3CDTF">2021-05-23T16:12:12Z</dcterms:modified>
</cp:coreProperties>
</file>