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8071D7-7A21-4186-B98F-799700BAF914}" type="datetimeFigureOut">
              <a:rPr lang="ar-IQ" smtClean="0"/>
              <a:pPr/>
              <a:t>28/10/1442</a:t>
            </a:fld>
            <a:endParaRPr lang="ar-IQ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1B7E1D-FC74-4A70-8BDC-206E08294C8F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06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B7E1D-FC74-4A70-8BDC-206E08294C8F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28/10/1442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6334472" cy="1800199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مراجعة الايزومرات </a:t>
            </a:r>
            <a:br>
              <a:rPr lang="ar-IQ" dirty="0" smtClean="0"/>
            </a:br>
            <a:r>
              <a:rPr lang="ar-IQ" dirty="0" smtClean="0"/>
              <a:t> مختبر الكيمياء اللاعضوية </a:t>
            </a:r>
            <a:br>
              <a:rPr lang="ar-IQ" dirty="0" smtClean="0"/>
            </a:br>
            <a:r>
              <a:rPr lang="ar-IQ" dirty="0" smtClean="0"/>
              <a:t> مرحلة ثالثة(التعليم </a:t>
            </a:r>
            <a:r>
              <a:rPr lang="ar-IQ" dirty="0" err="1" smtClean="0"/>
              <a:t>الألكتروني</a:t>
            </a:r>
            <a:r>
              <a:rPr lang="ar-IQ" dirty="0" smtClean="0"/>
              <a:t> </a:t>
            </a:r>
            <a:r>
              <a:rPr lang="ar-IQ" dirty="0" err="1" smtClean="0"/>
              <a:t>)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5124" r="2185" b="15792"/>
          <a:stretch/>
        </p:blipFill>
        <p:spPr bwMode="auto">
          <a:xfrm>
            <a:off x="683568" y="3573016"/>
            <a:ext cx="7992888" cy="28831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2204865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00B050"/>
                </a:solidFill>
              </a:rPr>
              <a:t>صباحي / </a:t>
            </a:r>
            <a:r>
              <a:rPr lang="ar-IQ" sz="2800" b="1" dirty="0" err="1" smtClean="0">
                <a:solidFill>
                  <a:srgbClr val="00B050"/>
                </a:solidFill>
              </a:rPr>
              <a:t>أ.</a:t>
            </a:r>
            <a:r>
              <a:rPr lang="ar-IQ" sz="2800" b="1" dirty="0" smtClean="0">
                <a:solidFill>
                  <a:srgbClr val="00B050"/>
                </a:solidFill>
              </a:rPr>
              <a:t> </a:t>
            </a:r>
            <a:r>
              <a:rPr lang="ar-IQ" sz="2800" b="1" dirty="0" err="1" smtClean="0">
                <a:solidFill>
                  <a:srgbClr val="00B050"/>
                </a:solidFill>
              </a:rPr>
              <a:t>م.</a:t>
            </a:r>
            <a:r>
              <a:rPr lang="ar-IQ" sz="2800" b="1" dirty="0" smtClean="0">
                <a:solidFill>
                  <a:srgbClr val="00B050"/>
                </a:solidFill>
              </a:rPr>
              <a:t> ايناس زهير الهاشمي </a:t>
            </a:r>
          </a:p>
          <a:p>
            <a:pPr algn="ctr"/>
            <a:r>
              <a:rPr lang="ar-IQ" sz="2800" b="1" dirty="0" smtClean="0">
                <a:solidFill>
                  <a:srgbClr val="00B050"/>
                </a:solidFill>
              </a:rPr>
              <a:t>               </a:t>
            </a:r>
            <a:r>
              <a:rPr lang="ar-IQ" sz="2800" b="1" dirty="0" err="1" smtClean="0">
                <a:solidFill>
                  <a:srgbClr val="00B050"/>
                </a:solidFill>
              </a:rPr>
              <a:t>م .م .</a:t>
            </a:r>
            <a:r>
              <a:rPr lang="ar-IQ" sz="2800" b="1" dirty="0" smtClean="0">
                <a:solidFill>
                  <a:srgbClr val="00B050"/>
                </a:solidFill>
              </a:rPr>
              <a:t> يسرى جليل </a:t>
            </a:r>
            <a:endParaRPr lang="ar-IQ" sz="2800" b="1" dirty="0" smtClean="0">
              <a:solidFill>
                <a:srgbClr val="00B050"/>
              </a:solidFill>
            </a:endParaRPr>
          </a:p>
          <a:p>
            <a:pPr algn="ctr"/>
            <a:r>
              <a:rPr lang="ar-IQ" sz="2800" b="1" dirty="0" smtClean="0">
                <a:solidFill>
                  <a:srgbClr val="00B050"/>
                </a:solidFill>
              </a:rPr>
              <a:t>م. بيادر فاضل عباس</a:t>
            </a:r>
            <a:endParaRPr lang="ar-IQ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Chemistry4ever - Posts | Facebook"/>
          <p:cNvPicPr>
            <a:picLocks noChangeAspect="1" noChangeArrowheads="1"/>
          </p:cNvPicPr>
          <p:nvPr/>
        </p:nvPicPr>
        <p:blipFill>
          <a:blip r:embed="rId3" cstate="print"/>
          <a:srcRect t="11631"/>
          <a:stretch>
            <a:fillRect/>
          </a:stretch>
        </p:blipFill>
        <p:spPr bwMode="auto">
          <a:xfrm>
            <a:off x="6732240" y="260648"/>
            <a:ext cx="206387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5688632"/>
          </a:xfrm>
        </p:spPr>
        <p:txBody>
          <a:bodyPr>
            <a:normAutofit/>
          </a:bodyPr>
          <a:lstStyle/>
          <a:p>
            <a:pPr marL="182563"/>
            <a:r>
              <a:rPr lang="ar-IQ" sz="4000" b="1" dirty="0" smtClean="0"/>
              <a:t>يتضمن تحضير: </a:t>
            </a:r>
            <a:br>
              <a:rPr lang="ar-IQ" sz="4000" b="1" dirty="0" smtClean="0"/>
            </a:b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ar-IQ" sz="3600" dirty="0" smtClean="0"/>
              <a:t>  1) </a:t>
            </a:r>
            <a:r>
              <a:rPr lang="ar-IQ" sz="3600" b="1" dirty="0" smtClean="0"/>
              <a:t>أيزومرات هندسية</a:t>
            </a:r>
            <a:r>
              <a:rPr lang="en-US" sz="3600" b="1" dirty="0" smtClean="0"/>
              <a:t>(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Geometrical Isomers)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Potassium trans-</a:t>
            </a:r>
            <a:r>
              <a:rPr lang="en-US" sz="3200" b="1" dirty="0" err="1" smtClean="0">
                <a:solidFill>
                  <a:srgbClr val="FF0000"/>
                </a:solidFill>
              </a:rPr>
              <a:t>dioxalato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diaqua</a:t>
            </a:r>
            <a:r>
              <a:rPr lang="en-US" sz="3200" b="1" dirty="0" smtClean="0">
                <a:solidFill>
                  <a:srgbClr val="FF0000"/>
                </a:solidFill>
              </a:rPr>
              <a:t> chromate(III) </a:t>
            </a:r>
            <a:r>
              <a:rPr lang="ar-IQ" sz="3200" b="1" dirty="0" smtClean="0">
                <a:solidFill>
                  <a:srgbClr val="FF0000"/>
                </a:solidFill>
              </a:rPr>
              <a:t/>
            </a:r>
            <a:br>
              <a:rPr lang="ar-IQ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dihydrate</a:t>
            </a:r>
            <a:r>
              <a:rPr lang="en-US" sz="3200" b="1" dirty="0" smtClean="0">
                <a:solidFill>
                  <a:srgbClr val="FF0000"/>
                </a:solidFill>
              </a:rPr>
              <a:t> , trans-K[Cr(C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(H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O)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].2H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O. </a:t>
            </a:r>
            <a:r>
              <a:rPr lang="en-US" sz="3200" b="1" dirty="0" smtClean="0">
                <a:solidFill>
                  <a:srgbClr val="006600"/>
                </a:solidFill>
              </a:rPr>
              <a:t>&amp;</a:t>
            </a:r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ar-IQ" sz="3200" b="1" dirty="0" smtClean="0">
                <a:solidFill>
                  <a:srgbClr val="FF0000"/>
                </a:solidFill>
              </a:rPr>
              <a:t/>
            </a:r>
            <a:br>
              <a:rPr lang="ar-IQ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Potassium </a:t>
            </a:r>
            <a:r>
              <a:rPr lang="en-US" sz="3200" b="1" dirty="0" err="1" smtClean="0">
                <a:solidFill>
                  <a:srgbClr val="0000FF"/>
                </a:solidFill>
              </a:rPr>
              <a:t>cis-dioxalatodiaquachromate</a:t>
            </a:r>
            <a:r>
              <a:rPr lang="en-US" sz="3200" b="1" dirty="0" smtClean="0">
                <a:solidFill>
                  <a:srgbClr val="0000FF"/>
                </a:solidFill>
              </a:rPr>
              <a:t>(III) </a:t>
            </a:r>
            <a:r>
              <a:rPr lang="en-US" sz="3200" b="1" dirty="0" err="1" smtClean="0">
                <a:solidFill>
                  <a:srgbClr val="0000FF"/>
                </a:solidFill>
              </a:rPr>
              <a:t>dihydrate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Cis</a:t>
            </a:r>
            <a:r>
              <a:rPr lang="en-US" sz="3200" b="1" dirty="0" smtClean="0">
                <a:solidFill>
                  <a:srgbClr val="0000FF"/>
                </a:solidFill>
              </a:rPr>
              <a:t>-K[Cr(C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(H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O)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].2H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</a:rPr>
              <a:t>O) . 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ar-IQ" sz="3600" b="1" dirty="0" smtClean="0"/>
              <a:t> 2)  وأيزومرات ترابطية </a:t>
            </a:r>
            <a:r>
              <a:rPr lang="en-US" sz="3600" b="1" dirty="0" smtClean="0"/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Linkage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Isomers)</a:t>
            </a:r>
            <a:endParaRPr lang="ar-IQ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5496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392488" cy="936104"/>
          </a:xfrm>
          <a:noFill/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Preparation of Potassium </a:t>
            </a:r>
            <a:r>
              <a:rPr lang="en-US" sz="2000" dirty="0" err="1" smtClean="0">
                <a:solidFill>
                  <a:srgbClr val="002060"/>
                </a:solidFill>
              </a:rPr>
              <a:t>cis</a:t>
            </a:r>
            <a:r>
              <a:rPr lang="en-US" sz="2000" dirty="0" smtClean="0">
                <a:solidFill>
                  <a:srgbClr val="002060"/>
                </a:solidFill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</a:rPr>
              <a:t>dioxalatodiaquachromate</a:t>
            </a:r>
            <a:r>
              <a:rPr lang="en-US" sz="2000" dirty="0" smtClean="0">
                <a:solidFill>
                  <a:srgbClr val="002060"/>
                </a:solidFill>
              </a:rPr>
              <a:t>(III) </a:t>
            </a:r>
            <a:r>
              <a:rPr lang="en-US" sz="2000" dirty="0" err="1" smtClean="0">
                <a:solidFill>
                  <a:srgbClr val="002060"/>
                </a:solidFill>
              </a:rPr>
              <a:t>dihydrate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Cis</a:t>
            </a:r>
            <a:r>
              <a:rPr lang="en-US" sz="2000" dirty="0" smtClean="0">
                <a:solidFill>
                  <a:srgbClr val="002060"/>
                </a:solidFill>
              </a:rPr>
              <a:t>-K[Cr(C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  <a:r>
              <a:rPr lang="en-US" sz="2000" baseline="-25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(H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O)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].2H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 .</a:t>
            </a:r>
            <a:endParaRPr lang="ar-IQ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392488" cy="479715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 Mix (12g) of aqueous oxalic acid with (4g) of potassium dichromate, grind the mixture using ceramic mortar, and continue gridding until you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get homogeneous mixture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.     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 Moisten a ceramic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bowl with distilled   water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and put the mixture powder and cover it with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watch glass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82563" indent="-182563" algn="l" rtl="0">
              <a:buFont typeface="+mj-lt"/>
              <a:buAutoNum type="arabicParenR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 Add to Put the ceramic bowl on a quiet hot and wait for a small period, as a rapid and continuous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reaction will start leading to form a dark and heavy liquid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add to the dark liquid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(20ml) of ethanol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</a:rPr>
              <a:t>crush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contains using a metal spoon until it solidify.</a:t>
            </a:r>
          </a:p>
          <a:p>
            <a:pPr marL="182563" lvl="0" indent="-182563" algn="l" rtl="0">
              <a:buFont typeface="+mj-lt"/>
              <a:buAutoNum type="arabicParenR"/>
              <a:tabLst>
                <a:tab pos="274638" algn="l"/>
              </a:tabLst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  Filter the solution to get granular crystals represents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cis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isomer.</a:t>
            </a:r>
          </a:p>
          <a:p>
            <a:pPr marL="182563" lvl="0" indent="-182563" algn="l" rtl="0">
              <a:buFont typeface="+mj-lt"/>
              <a:buAutoNum type="arabicParenR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 Weight the precipitation  (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cis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complex) and calculate the ratio.</a:t>
            </a:r>
          </a:p>
          <a:p>
            <a:endParaRPr lang="ar-IQ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320480" cy="936104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 algn="ctr" rtl="0"/>
            <a:r>
              <a:rPr lang="en-US" sz="1800" dirty="0" smtClean="0">
                <a:solidFill>
                  <a:srgbClr val="FF0000"/>
                </a:solidFill>
              </a:rPr>
              <a:t>Preparation of  Potassium trans-</a:t>
            </a:r>
            <a:r>
              <a:rPr lang="en-US" sz="1800" dirty="0" err="1" smtClean="0">
                <a:solidFill>
                  <a:srgbClr val="FF0000"/>
                </a:solidFill>
              </a:rPr>
              <a:t>dioxala</a:t>
            </a:r>
            <a:r>
              <a:rPr lang="en-US" sz="1800" b="0" dirty="0" err="1" smtClean="0">
                <a:solidFill>
                  <a:srgbClr val="FF0000"/>
                </a:solidFill>
              </a:rPr>
              <a:t>to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err="1" smtClean="0">
                <a:solidFill>
                  <a:srgbClr val="FF0000"/>
                </a:solidFill>
              </a:rPr>
              <a:t>diaqua</a:t>
            </a:r>
            <a:r>
              <a:rPr lang="en-US" sz="1800" b="0" dirty="0" smtClean="0">
                <a:solidFill>
                  <a:srgbClr val="FF0000"/>
                </a:solidFill>
              </a:rPr>
              <a:t> chromate(III) </a:t>
            </a:r>
            <a:r>
              <a:rPr lang="en-US" sz="1800" b="0" dirty="0" err="1" smtClean="0">
                <a:solidFill>
                  <a:srgbClr val="FF0000"/>
                </a:solidFill>
              </a:rPr>
              <a:t>dihydrate</a:t>
            </a:r>
            <a:r>
              <a:rPr lang="en-US" sz="1800" b="0" dirty="0" smtClean="0">
                <a:solidFill>
                  <a:srgbClr val="FF0000"/>
                </a:solidFill>
              </a:rPr>
              <a:t> trans-K[Cr(C</a:t>
            </a:r>
            <a:r>
              <a:rPr lang="en-US" sz="1800" b="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b="0" dirty="0" smtClean="0">
                <a:solidFill>
                  <a:srgbClr val="FF0000"/>
                </a:solidFill>
              </a:rPr>
              <a:t>O</a:t>
            </a:r>
            <a:r>
              <a:rPr lang="en-US" sz="1800" b="0" baseline="-25000" dirty="0" smtClean="0">
                <a:solidFill>
                  <a:srgbClr val="FF0000"/>
                </a:solidFill>
              </a:rPr>
              <a:t>4</a:t>
            </a:r>
            <a:r>
              <a:rPr lang="en-US" sz="1800" b="0" dirty="0" smtClean="0">
                <a:solidFill>
                  <a:srgbClr val="FF0000"/>
                </a:solidFill>
              </a:rPr>
              <a:t>)</a:t>
            </a:r>
            <a:r>
              <a:rPr lang="en-US" sz="1800" b="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b="0" dirty="0" smtClean="0">
                <a:solidFill>
                  <a:srgbClr val="FF0000"/>
                </a:solidFill>
              </a:rPr>
              <a:t>(H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O)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].2H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O 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355976" cy="47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Mix (12g) of aqueous oxalic acid with </a:t>
            </a:r>
            <a:r>
              <a:rPr lang="en-US" sz="1800" b="1" u="sng" dirty="0" smtClean="0">
                <a:solidFill>
                  <a:srgbClr val="FF0000"/>
                </a:solidFill>
              </a:rPr>
              <a:t>least quantity of hot distilled water </a:t>
            </a:r>
            <a:r>
              <a:rPr lang="en-US" sz="1800" b="1" dirty="0" smtClean="0">
                <a:solidFill>
                  <a:srgbClr val="FF0000"/>
                </a:solidFill>
              </a:rPr>
              <a:t>in a backer, and </a:t>
            </a:r>
            <a:r>
              <a:rPr lang="en-US" sz="1800" b="1" u="sng" dirty="0" smtClean="0">
                <a:solidFill>
                  <a:srgbClr val="FF0000"/>
                </a:solidFill>
              </a:rPr>
              <a:t>dissolve</a:t>
            </a:r>
            <a:r>
              <a:rPr lang="en-US" sz="1800" b="1" dirty="0" smtClean="0">
                <a:solidFill>
                  <a:srgbClr val="FF0000"/>
                </a:solidFill>
              </a:rPr>
              <a:t> (4g) of potassium dichromate in </a:t>
            </a:r>
            <a:r>
              <a:rPr lang="en-US" sz="1800" b="1" u="sng" dirty="0" smtClean="0">
                <a:solidFill>
                  <a:srgbClr val="FF0000"/>
                </a:solidFill>
              </a:rPr>
              <a:t>least quantity of hot distilled water </a:t>
            </a:r>
            <a:r>
              <a:rPr lang="en-US" sz="1800" b="1" dirty="0" smtClean="0">
                <a:solidFill>
                  <a:srgbClr val="FF0000"/>
                </a:solidFill>
              </a:rPr>
              <a:t>in another backer. 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u="sng" dirty="0" smtClean="0">
                <a:solidFill>
                  <a:srgbClr val="FF0000"/>
                </a:solidFill>
              </a:rPr>
              <a:t>Add dichromate solution to oxalic </a:t>
            </a:r>
            <a:r>
              <a:rPr lang="en-US" sz="1800" b="1" dirty="0" smtClean="0">
                <a:solidFill>
                  <a:srgbClr val="FF0000"/>
                </a:solidFill>
              </a:rPr>
              <a:t>solution and </a:t>
            </a:r>
            <a:r>
              <a:rPr lang="en-US" sz="1800" b="1" u="sng" dirty="0" smtClean="0">
                <a:solidFill>
                  <a:srgbClr val="FF0000"/>
                </a:solidFill>
              </a:rPr>
              <a:t>cover </a:t>
            </a:r>
            <a:r>
              <a:rPr lang="en-US" sz="1800" b="1" dirty="0" smtClean="0">
                <a:solidFill>
                  <a:srgbClr val="FF0000"/>
                </a:solidFill>
              </a:rPr>
              <a:t>the backer with watch glass after each addition and </a:t>
            </a:r>
            <a:r>
              <a:rPr lang="en-US" sz="1800" b="1" u="sng" dirty="0" smtClean="0">
                <a:solidFill>
                  <a:srgbClr val="FF0000"/>
                </a:solidFill>
              </a:rPr>
              <a:t>stir</a:t>
            </a:r>
            <a:r>
              <a:rPr lang="en-US" sz="1800" b="1" dirty="0" smtClean="0">
                <a:solidFill>
                  <a:srgbClr val="FF0000"/>
                </a:solidFill>
              </a:rPr>
              <a:t> to continue the reaction, and then </a:t>
            </a:r>
            <a:r>
              <a:rPr lang="en-US" sz="1800" b="1" u="sng" dirty="0" smtClean="0">
                <a:solidFill>
                  <a:srgbClr val="FF0000"/>
                </a:solidFill>
              </a:rPr>
              <a:t>leave</a:t>
            </a:r>
            <a:r>
              <a:rPr lang="en-US" sz="1800" b="1" dirty="0" smtClean="0">
                <a:solidFill>
                  <a:srgbClr val="FF0000"/>
                </a:solidFill>
              </a:rPr>
              <a:t> the solution </a:t>
            </a:r>
            <a:r>
              <a:rPr lang="en-US" sz="1800" b="1" u="sng" dirty="0" smtClean="0">
                <a:solidFill>
                  <a:srgbClr val="FF0000"/>
                </a:solidFill>
              </a:rPr>
              <a:t>to cool down for (24) hrs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Filter the solution, wash the crystals with (5ml) of distilled water, and then with ethanol to get trans isomer.</a:t>
            </a:r>
          </a:p>
          <a:p>
            <a:pPr marL="274638" lvl="0" indent="-274638" algn="l" rtl="0">
              <a:buFont typeface="+mj-lt"/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Dry the formed precipitation , and calculate the ratio of the complex.</a:t>
            </a:r>
          </a:p>
          <a:p>
            <a:pPr algn="l">
              <a:buNone/>
            </a:pPr>
            <a:endParaRPr lang="ar-IQ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dirty="0" smtClean="0">
                <a:solidFill>
                  <a:srgbClr val="7030A0"/>
                </a:solidFill>
              </a:rPr>
              <a:t>اعد الرسم و أرسله لنا ؟؟؟؟</a:t>
            </a:r>
            <a:br>
              <a:rPr lang="ar-IQ" dirty="0" smtClean="0">
                <a:solidFill>
                  <a:srgbClr val="7030A0"/>
                </a:solidFill>
              </a:rPr>
            </a:br>
            <a:endParaRPr lang="ar-IQ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624736" cy="324036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5" name="Smiley Face 4"/>
          <p:cNvSpPr/>
          <p:nvPr/>
        </p:nvSpPr>
        <p:spPr>
          <a:xfrm>
            <a:off x="4788024" y="836712"/>
            <a:ext cx="4104456" cy="2016224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ايهم اكثر استقرارا ؟ 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79512" y="692696"/>
            <a:ext cx="4176464" cy="2232248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CC00CC"/>
                </a:solidFill>
              </a:rPr>
              <a:t>قارن بين جزيئات الماء داخل وخارج الكرة التناسقية ؟</a:t>
            </a:r>
            <a:endParaRPr lang="ar-IQ" sz="28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/>
              <a:t>Reaction equation:</a:t>
            </a:r>
            <a:endParaRPr lang="en-US" dirty="0" smtClean="0"/>
          </a:p>
          <a:p>
            <a:pPr algn="l" rtl="0">
              <a:buNone/>
            </a:pPr>
            <a:r>
              <a:rPr lang="en-US" sz="2800" b="1" dirty="0" smtClean="0"/>
              <a:t>K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Cr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7</a:t>
            </a:r>
            <a:r>
              <a:rPr lang="en-US" sz="2800" b="1" dirty="0" smtClean="0"/>
              <a:t> + 7H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.2H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</a:t>
            </a:r>
            <a:r>
              <a:rPr lang="en-US" sz="2800" b="1" dirty="0" smtClean="0">
                <a:sym typeface="Symbol"/>
              </a:rPr>
              <a:t></a:t>
            </a:r>
            <a:r>
              <a:rPr lang="en-US" sz="2800" b="1" dirty="0" smtClean="0"/>
              <a:t> 2Cis-K[Cr(C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].2H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 </a:t>
            </a:r>
          </a:p>
          <a:p>
            <a:pPr algn="l" rtl="0">
              <a:buNone/>
            </a:pPr>
            <a:r>
              <a:rPr lang="en-US" sz="2800" b="1" dirty="0" smtClean="0"/>
              <a:t>                                                                  +13H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+6CO</a:t>
            </a:r>
            <a:r>
              <a:rPr lang="en-US" sz="2800" b="1" baseline="-25000" dirty="0" smtClean="0"/>
              <a:t>2</a:t>
            </a:r>
            <a:r>
              <a:rPr lang="en-US" sz="2800" b="1" dirty="0" smtClean="0">
                <a:sym typeface="Symbol"/>
              </a:rPr>
              <a:t></a:t>
            </a:r>
            <a:endParaRPr lang="en-US" sz="2800" dirty="0" smtClean="0">
              <a:sym typeface="Symbol"/>
            </a:endParaRPr>
          </a:p>
          <a:p>
            <a:pPr algn="l" rtl="0">
              <a:buNone/>
            </a:pPr>
            <a:endParaRPr lang="en-US" sz="2800" b="1" dirty="0" smtClean="0">
              <a:sym typeface="Symbol"/>
            </a:endParaRPr>
          </a:p>
          <a:p>
            <a:pPr algn="l" rtl="0">
              <a:buNone/>
            </a:pPr>
            <a:r>
              <a:rPr lang="en-US" b="1" dirty="0" smtClean="0"/>
              <a:t>Questions:</a:t>
            </a:r>
            <a:endParaRPr lang="en-US" dirty="0" smtClean="0"/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 smtClean="0"/>
              <a:t>What is the purpose of using oxalic acid and potassium dichromate?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 smtClean="0"/>
              <a:t>What is the shape and color of the produced crystals? and what is the reaction type and preparation  method?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 smtClean="0"/>
              <a:t>Compare between trans-K[Cr(C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</a:t>
            </a:r>
            <a:r>
              <a:rPr lang="en-US" dirty="0" smtClean="0"/>
              <a:t>].2H</a:t>
            </a:r>
            <a:r>
              <a:rPr lang="en-US" baseline="-25000" dirty="0" smtClean="0"/>
              <a:t>2</a:t>
            </a:r>
            <a:r>
              <a:rPr lang="en-US" dirty="0" smtClean="0"/>
              <a:t>O and </a:t>
            </a:r>
            <a:r>
              <a:rPr lang="en-US" dirty="0" err="1" smtClean="0"/>
              <a:t>Cis</a:t>
            </a:r>
            <a:r>
              <a:rPr lang="en-US" dirty="0" smtClean="0"/>
              <a:t>-K[Cr(C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</a:t>
            </a:r>
            <a:r>
              <a:rPr lang="en-US" dirty="0" smtClean="0"/>
              <a:t>].2H</a:t>
            </a:r>
            <a:r>
              <a:rPr lang="en-US" baseline="-25000" dirty="0" smtClean="0"/>
              <a:t>2</a:t>
            </a:r>
            <a:r>
              <a:rPr lang="en-US" dirty="0" smtClean="0"/>
              <a:t>O.?</a:t>
            </a:r>
          </a:p>
          <a:p>
            <a:pPr marL="514350" lvl="0" indent="-514350" algn="l" rtl="0">
              <a:buFont typeface="+mj-lt"/>
              <a:buAutoNum type="arabicParenR"/>
            </a:pPr>
            <a:r>
              <a:rPr lang="en-US" dirty="0" smtClean="0"/>
              <a:t>Write down the oxidation and reduction equations for both complexes.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19256" cy="45719"/>
          </a:xfrm>
        </p:spPr>
        <p:txBody>
          <a:bodyPr>
            <a:normAutofit fontScale="90000"/>
          </a:bodyPr>
          <a:lstStyle/>
          <a:p>
            <a:pPr marL="742950" indent="-742950" algn="r">
              <a:tabLst>
                <a:tab pos="1082675" algn="l"/>
              </a:tabLst>
            </a:pP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14338" name="Picture 2" descr="Ø­Ø§ÙØ¶ Ø§ÙØ§ÙØ³Ø§ÙÙÙ oxalic acid ÙÙ ÙØ±ÙØ¨ Ø¹Ø¶ÙÙ... - Ø§ÙÙÙÙÙØ§Ø¡ ÙÙ Ø®Ø¯ÙØªÙÙ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12368" cy="1800200"/>
          </a:xfrm>
          <a:prstGeom prst="rect">
            <a:avLst/>
          </a:prstGeom>
          <a:noFill/>
        </p:spPr>
      </p:pic>
      <p:pic>
        <p:nvPicPr>
          <p:cNvPr id="14340" name="Picture 4" descr="Ø­ÙØ¶ Ø§ÙØ£ÙØ³Ø§ÙÙÙ (Ø­ÙØ¶ Ø§ÙØ£ÙÙØ³Ø§ÙÙÙ) Oxalic Acid â ÙØµØ§Ø¯Ø± Ø§ÙÙÙÙÙØ§Ø¡"/>
          <p:cNvPicPr>
            <a:picLocks noChangeAspect="1" noChangeArrowheads="1"/>
          </p:cNvPicPr>
          <p:nvPr/>
        </p:nvPicPr>
        <p:blipFill>
          <a:blip r:embed="rId3" cstate="print"/>
          <a:srcRect b="7407"/>
          <a:stretch>
            <a:fillRect/>
          </a:stretch>
        </p:blipFill>
        <p:spPr bwMode="auto">
          <a:xfrm>
            <a:off x="395536" y="3501008"/>
            <a:ext cx="3312368" cy="1872208"/>
          </a:xfrm>
          <a:prstGeom prst="rect">
            <a:avLst/>
          </a:prstGeom>
          <a:noFill/>
        </p:spPr>
      </p:pic>
      <p:sp>
        <p:nvSpPr>
          <p:cNvPr id="14342" name="AutoShape 6" descr="Ø«ÙØ§Ø¦Ù ÙØ±ÙÙØ§Øª Ø§ÙØ¨ÙØªØ§Ø³ÙÙÙ - ÙÙÙÙØ¨ÙØ¯ÙØ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4344" name="AutoShape 8" descr="Ø«ÙØ§Ø¦Ù ÙØ±ÙÙØ§Øª Ø§ÙØ¨ÙØªØ§Ø³ÙÙÙ - ÙÙÙÙØ¨ÙØ¯ÙØ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4346" name="Picture 10" descr="Ø«ÙØ§Ø¦Ù ÙØ±ÙÙØ§Øª Ø§ÙØ¨ÙØªØ§Ø³ÙÙÙ - ÙÙÙÙØ¨ÙØ¯ÙØ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915816" cy="172819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4348" name="Picture 12" descr="Ø«ÙØ§Ø¦Ù ÙØ±ÙÙØ§Øª Ø§ÙØ£ÙÙÙÙÙÙ - ÙÙÙÙØ¨ÙØ¯ÙØ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2952328" cy="194421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99592" y="548681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ar-IQ" sz="3200" b="1" dirty="0" err="1" smtClean="0">
                <a:solidFill>
                  <a:srgbClr val="006600"/>
                </a:solidFill>
              </a:rPr>
              <a:t>ملاحظات :</a:t>
            </a:r>
            <a:endParaRPr lang="ar-IQ" sz="3200" b="1" dirty="0" smtClean="0">
              <a:solidFill>
                <a:srgbClr val="006600"/>
              </a:solidFill>
            </a:endParaRPr>
          </a:p>
          <a:p>
            <a:pPr marL="457200" indent="-361950">
              <a:buFont typeface="Wingdings" pitchFamily="2" charset="2"/>
              <a:buChar char="v"/>
              <a:tabLst>
                <a:tab pos="95250" algn="l"/>
              </a:tabLst>
            </a:pPr>
            <a:r>
              <a:rPr lang="ar-IQ" sz="2400" b="1" dirty="0" smtClean="0"/>
              <a:t>  المواد الاولية متشابهة  في التجربتين </a:t>
            </a:r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 smtClean="0"/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 smtClean="0"/>
          </a:p>
          <a:p>
            <a:pPr marL="457200" indent="-457200">
              <a:buFont typeface="Wingdings" pitchFamily="2" charset="2"/>
              <a:buChar char="v"/>
            </a:pPr>
            <a:endParaRPr lang="ar-IQ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1772816"/>
            <a:ext cx="1408867" cy="1323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IQ" sz="8000" dirty="0" smtClean="0"/>
              <a:t> </a:t>
            </a:r>
            <a:r>
              <a:rPr lang="ar-IQ" sz="8000" dirty="0" err="1" smtClean="0"/>
              <a:t>+</a:t>
            </a:r>
            <a:r>
              <a:rPr lang="ar-IQ" sz="8000" dirty="0" smtClean="0"/>
              <a:t>  </a:t>
            </a:r>
            <a:endParaRPr lang="ar-IQ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IQ" sz="2800" b="1" dirty="0" smtClean="0"/>
              <a:t> نوع التفاعل </a:t>
            </a:r>
            <a:r>
              <a:rPr lang="ar-IQ" sz="2800" b="1" dirty="0" err="1" smtClean="0"/>
              <a:t>يختلف </a:t>
            </a:r>
            <a:r>
              <a:rPr lang="ar-IQ" sz="2800" b="1" dirty="0" smtClean="0"/>
              <a:t>( بين نوع التفاعل في كل </a:t>
            </a:r>
            <a:r>
              <a:rPr lang="ar-IQ" sz="2800" b="1" dirty="0" err="1" smtClean="0"/>
              <a:t>تجربة  ؟</a:t>
            </a:r>
            <a:r>
              <a:rPr lang="ar-IQ" sz="2800" b="1" dirty="0" smtClean="0"/>
              <a:t> </a:t>
            </a:r>
            <a:r>
              <a:rPr lang="ar-IQ" dirty="0" err="1" smtClean="0"/>
              <a:t>)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ar-IQ" dirty="0" smtClean="0">
                <a:solidFill>
                  <a:srgbClr val="000000"/>
                </a:solidFill>
              </a:rPr>
              <a:t>ظروف التفاعل من حيث درجة </a:t>
            </a:r>
            <a:r>
              <a:rPr lang="ar-IQ" dirty="0" err="1" smtClean="0">
                <a:solidFill>
                  <a:srgbClr val="000000"/>
                </a:solidFill>
              </a:rPr>
              <a:t>الحرارة </a:t>
            </a:r>
            <a:r>
              <a:rPr lang="ar-IQ" dirty="0" smtClean="0">
                <a:solidFill>
                  <a:srgbClr val="000000"/>
                </a:solidFill>
              </a:rPr>
              <a:t>, اي بمعنى عندما قرأت طريقة العمل اي تفاعل كان تسخين وأي تفاعل كان يتم في درجة حرارة </a:t>
            </a:r>
            <a:r>
              <a:rPr lang="ar-IQ" dirty="0" err="1" smtClean="0">
                <a:solidFill>
                  <a:srgbClr val="000000"/>
                </a:solidFill>
              </a:rPr>
              <a:t>الغرفة  ؟</a:t>
            </a:r>
            <a:r>
              <a:rPr lang="ar-IQ" dirty="0" smtClean="0">
                <a:solidFill>
                  <a:srgbClr val="000000"/>
                </a:solidFill>
              </a:rPr>
              <a:t>  </a:t>
            </a:r>
            <a:endParaRPr lang="ar-IQ" dirty="0">
              <a:solidFill>
                <a:srgbClr val="00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7704" y="1340768"/>
            <a:ext cx="56074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600" b="1" dirty="0" smtClean="0">
                <a:solidFill>
                  <a:srgbClr val="FFC000"/>
                </a:solidFill>
              </a:rPr>
              <a:t>انتبه الى المذيب لتجد </a:t>
            </a:r>
            <a:r>
              <a:rPr lang="ar-IQ" sz="3600" b="1" dirty="0" err="1" smtClean="0">
                <a:solidFill>
                  <a:srgbClr val="FFC000"/>
                </a:solidFill>
              </a:rPr>
              <a:t>الجواب  ؟؟؟</a:t>
            </a:r>
            <a:endParaRPr lang="ar-IQ" sz="3600" b="1" dirty="0">
              <a:solidFill>
                <a:srgbClr val="FFC0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67544" y="4293096"/>
            <a:ext cx="7920880" cy="2088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u="sng" dirty="0" err="1" smtClean="0">
                <a:solidFill>
                  <a:srgbClr val="FF0000"/>
                </a:solidFill>
              </a:rPr>
              <a:t>انتبه</a:t>
            </a:r>
            <a:r>
              <a:rPr lang="ar-IQ" sz="2800" b="1" dirty="0" err="1" smtClean="0">
                <a:solidFill>
                  <a:srgbClr val="FF0000"/>
                </a:solidFill>
              </a:rPr>
              <a:t>!</a:t>
            </a:r>
            <a:r>
              <a:rPr lang="ar-IQ" sz="2800" b="1" dirty="0" smtClean="0">
                <a:solidFill>
                  <a:srgbClr val="FF0000"/>
                </a:solidFill>
              </a:rPr>
              <a:t>  استخدام ماء مقطر ساخن لإذابة حامض </a:t>
            </a:r>
            <a:r>
              <a:rPr lang="ar-IQ" sz="2800" b="1" dirty="0" err="1" smtClean="0">
                <a:solidFill>
                  <a:srgbClr val="FF0000"/>
                </a:solidFill>
              </a:rPr>
              <a:t>الاوكزاليك</a:t>
            </a:r>
            <a:r>
              <a:rPr lang="ar-IQ" sz="2800" b="1" dirty="0" smtClean="0">
                <a:solidFill>
                  <a:srgbClr val="FF0000"/>
                </a:solidFill>
              </a:rPr>
              <a:t>  </a:t>
            </a:r>
            <a:r>
              <a:rPr lang="ar-IQ" sz="2800" b="1" dirty="0" err="1" smtClean="0">
                <a:solidFill>
                  <a:srgbClr val="FF0000"/>
                </a:solidFill>
              </a:rPr>
              <a:t>.</a:t>
            </a:r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2800" b="1" dirty="0" err="1" smtClean="0">
                <a:solidFill>
                  <a:srgbClr val="FFC000"/>
                </a:solidFill>
              </a:rPr>
              <a:t>لواستمر</a:t>
            </a:r>
            <a:r>
              <a:rPr lang="ar-IQ" sz="2800" b="1" dirty="0" smtClean="0">
                <a:solidFill>
                  <a:srgbClr val="FFC000"/>
                </a:solidFill>
              </a:rPr>
              <a:t> الدوام لعرفت اننا في كل تجربة عند وجود هذا الحامض او احد املاحة نحتاج ماء حار او حرارة بسيطة </a:t>
            </a:r>
            <a:r>
              <a:rPr lang="ar-IQ" sz="2800" b="1" dirty="0" err="1" smtClean="0">
                <a:solidFill>
                  <a:srgbClr val="FFC000"/>
                </a:solidFill>
              </a:rPr>
              <a:t>للاذابة</a:t>
            </a:r>
            <a:r>
              <a:rPr lang="ar-IQ" sz="2800" b="1" dirty="0" smtClean="0">
                <a:solidFill>
                  <a:srgbClr val="FFC000"/>
                </a:solidFill>
              </a:rPr>
              <a:t> </a:t>
            </a:r>
            <a:r>
              <a:rPr lang="ar-IQ" sz="2800" b="1" dirty="0" err="1" smtClean="0">
                <a:solidFill>
                  <a:srgbClr val="FFC000"/>
                </a:solidFill>
              </a:rPr>
              <a:t>.</a:t>
            </a:r>
            <a:r>
              <a:rPr lang="ar-IQ" sz="2800" b="1" dirty="0" smtClean="0">
                <a:solidFill>
                  <a:srgbClr val="FFC000"/>
                </a:solidFill>
              </a:rPr>
              <a:t> </a:t>
            </a:r>
            <a:endParaRPr lang="ar-IQ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IQ" dirty="0" smtClean="0"/>
              <a:t>لو استمر الدوام كنت وجدت بنفسك انة معقد الترانس يتحول الى السز بفعل الحرارة ...(نحتفظ برواسب لنواتج  الطلاب من اعوام )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سمة Office</vt:lpstr>
      <vt:lpstr>مراجعة الايزومرات   مختبر الكيمياء اللاعضوية   مرحلة ثالثة(التعليم الألكتروني )  </vt:lpstr>
      <vt:lpstr>يتضمن تحضير:     1) أيزومرات هندسية(Geometrical Isomers)   Potassium trans-dioxalato diaqua chromate(III)  dihydrate , trans-K[Cr(C2O4)2(H2O)2].2H2O. &amp;     Potassium cis-dioxalatodiaquachromate(III) dihydrate Cis-K[Cr(C2O4)2(H2O)2].2H2O) .          2)  وأيزومرات ترابطية (Linkage Isomers)</vt:lpstr>
      <vt:lpstr>PowerPoint Presentation</vt:lpstr>
      <vt:lpstr>اعد الرسم و أرسله لنا ؟؟؟؟ </vt:lpstr>
      <vt:lpstr>PowerPoint Presentation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الايزومرات   مختبر الكيمياء اللاعضوية   مرحلة ثالثة(التعليم الألكتروني )  </dc:title>
  <dc:creator>JAD</dc:creator>
  <cp:lastModifiedBy>Maher</cp:lastModifiedBy>
  <cp:revision>1</cp:revision>
  <dcterms:modified xsi:type="dcterms:W3CDTF">2021-06-08T22:56:04Z</dcterms:modified>
</cp:coreProperties>
</file>