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0" d="100"/>
          <a:sy n="50" d="100"/>
        </p:scale>
        <p:origin x="-90" y="-4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C3E5724-51FF-4F88-AC6E-6581919C9E04}"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00ED11-8128-45BB-9418-1BC3440BB9C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3E5724-51FF-4F88-AC6E-6581919C9E04}"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00ED11-8128-45BB-9418-1BC3440BB9C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3E5724-51FF-4F88-AC6E-6581919C9E04}"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00ED11-8128-45BB-9418-1BC3440BB9C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3E5724-51FF-4F88-AC6E-6581919C9E04}"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00ED11-8128-45BB-9418-1BC3440BB9C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3E5724-51FF-4F88-AC6E-6581919C9E04}" type="datetimeFigureOut">
              <a:rPr lang="en-US" smtClean="0"/>
              <a:pPr/>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00ED11-8128-45BB-9418-1BC3440BB9C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C3E5724-51FF-4F88-AC6E-6581919C9E04}" type="datetimeFigureOut">
              <a:rPr lang="en-US" smtClean="0"/>
              <a:pPr/>
              <a:t>9/15/2021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00ED11-8128-45BB-9418-1BC3440BB9C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C3E5724-51FF-4F88-AC6E-6581919C9E04}" type="datetimeFigureOut">
              <a:rPr lang="en-US" smtClean="0"/>
              <a:pPr/>
              <a:t>9/15/2021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00ED11-8128-45BB-9418-1BC3440BB9C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3E5724-51FF-4F88-AC6E-6581919C9E04}" type="datetimeFigureOut">
              <a:rPr lang="en-US" smtClean="0"/>
              <a:pPr/>
              <a:t>9/15/2021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00ED11-8128-45BB-9418-1BC3440BB9C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3E5724-51FF-4F88-AC6E-6581919C9E04}" type="datetimeFigureOut">
              <a:rPr lang="en-US" smtClean="0"/>
              <a:pPr/>
              <a:t>9/15/2021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00ED11-8128-45BB-9418-1BC3440BB9C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3E5724-51FF-4F88-AC6E-6581919C9E04}" type="datetimeFigureOut">
              <a:rPr lang="en-US" smtClean="0"/>
              <a:pPr/>
              <a:t>9/15/2021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00ED11-8128-45BB-9418-1BC3440BB9C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3E5724-51FF-4F88-AC6E-6581919C9E04}" type="datetimeFigureOut">
              <a:rPr lang="en-US" smtClean="0"/>
              <a:pPr/>
              <a:t>9/15/2021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00ED11-8128-45BB-9418-1BC3440BB9C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3E5724-51FF-4F88-AC6E-6581919C9E04}" type="datetimeFigureOut">
              <a:rPr lang="en-US" smtClean="0"/>
              <a:pPr/>
              <a:t>9/15/2021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00ED11-8128-45BB-9418-1BC3440BB9C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7030A0"/>
                </a:solidFill>
                <a:latin typeface="Arial Black" pitchFamily="34" charset="0"/>
              </a:rPr>
              <a:t>Lec2:Microscopic techniques</a:t>
            </a:r>
            <a:endParaRPr lang="en-US" dirty="0">
              <a:solidFill>
                <a:srgbClr val="7030A0"/>
              </a:solidFill>
              <a:latin typeface="Arial Black" pitchFamily="34" charset="0"/>
            </a:endParaRPr>
          </a:p>
        </p:txBody>
      </p:sp>
      <p:sp>
        <p:nvSpPr>
          <p:cNvPr id="3" name="Subtitle 2"/>
          <p:cNvSpPr>
            <a:spLocks noGrp="1"/>
          </p:cNvSpPr>
          <p:nvPr>
            <p:ph type="subTitle" idx="1"/>
          </p:nvPr>
        </p:nvSpPr>
        <p:spPr/>
        <p:txBody>
          <a:bodyPr>
            <a:normAutofit/>
          </a:bodyPr>
          <a:lstStyle/>
          <a:p>
            <a:r>
              <a:rPr lang="en-US" sz="4000" b="1" dirty="0" smtClean="0">
                <a:solidFill>
                  <a:srgbClr val="FF0000"/>
                </a:solidFill>
                <a:latin typeface="Arial Black" pitchFamily="34" charset="0"/>
              </a:rPr>
              <a:t>Electron </a:t>
            </a:r>
            <a:r>
              <a:rPr lang="en-US" sz="4000" b="1" dirty="0" smtClean="0">
                <a:solidFill>
                  <a:srgbClr val="FF0000"/>
                </a:solidFill>
                <a:latin typeface="Arial Black" pitchFamily="34" charset="0"/>
              </a:rPr>
              <a:t>Microscopic techniques </a:t>
            </a:r>
            <a:r>
              <a:rPr lang="en-US" sz="4000" b="1" dirty="0" smtClean="0">
                <a:solidFill>
                  <a:srgbClr val="FF0000"/>
                </a:solidFill>
                <a:latin typeface="Arial Black" pitchFamily="34" charset="0"/>
              </a:rPr>
              <a:t>(EM)</a:t>
            </a:r>
            <a:endParaRPr lang="en-US" sz="4000" dirty="0">
              <a:latin typeface="Arial Black"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IQ" b="1" dirty="0" smtClean="0"/>
              <a:t/>
            </a:r>
            <a:br>
              <a:rPr lang="ar-IQ" b="1" dirty="0" smtClean="0"/>
            </a:br>
            <a:r>
              <a:rPr lang="en-US" b="1" dirty="0" smtClean="0">
                <a:solidFill>
                  <a:srgbClr val="FF0000"/>
                </a:solidFill>
                <a:latin typeface="Arial Black" pitchFamily="34" charset="0"/>
              </a:rPr>
              <a:t>Advantages of using </a:t>
            </a:r>
            <a:r>
              <a:rPr lang="en-US" b="1" dirty="0" err="1" smtClean="0">
                <a:solidFill>
                  <a:srgbClr val="FF0000"/>
                </a:solidFill>
                <a:latin typeface="Arial Black" pitchFamily="34" charset="0"/>
              </a:rPr>
              <a:t>confocal</a:t>
            </a:r>
            <a:r>
              <a:rPr lang="en-US" b="1" dirty="0" smtClean="0">
                <a:solidFill>
                  <a:srgbClr val="FF0000"/>
                </a:solidFill>
                <a:latin typeface="Arial Black" pitchFamily="34" charset="0"/>
              </a:rPr>
              <a:t> microscope </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r>
              <a:rPr lang="en-US" dirty="0" err="1" smtClean="0">
                <a:solidFill>
                  <a:srgbClr val="00B0F0"/>
                </a:solidFill>
                <a:latin typeface="Arial Black" pitchFamily="34" charset="0"/>
              </a:rPr>
              <a:t>Confocal</a:t>
            </a:r>
            <a:r>
              <a:rPr lang="en-US" dirty="0" smtClean="0">
                <a:solidFill>
                  <a:srgbClr val="00B0F0"/>
                </a:solidFill>
                <a:latin typeface="Arial Black" pitchFamily="34" charset="0"/>
              </a:rPr>
              <a:t> microscopy offers several advantages over conventional wide field optical microscopy</a:t>
            </a:r>
            <a:r>
              <a:rPr lang="en-US" dirty="0" smtClean="0">
                <a:latin typeface="Arial Black" pitchFamily="34" charset="0"/>
              </a:rPr>
              <a:t>:</a:t>
            </a:r>
          </a:p>
          <a:p>
            <a:pPr lvl="0"/>
            <a:r>
              <a:rPr lang="en-US" dirty="0" smtClean="0">
                <a:solidFill>
                  <a:srgbClr val="00B050"/>
                </a:solidFill>
                <a:latin typeface="Arial Black" pitchFamily="34" charset="0"/>
              </a:rPr>
              <a:t>sections from thick specimens. The ability to control depth of field, elimination or reduction of background information away from the focal plane.</a:t>
            </a:r>
          </a:p>
          <a:p>
            <a:pPr lvl="0"/>
            <a:r>
              <a:rPr lang="en-US" dirty="0" smtClean="0">
                <a:latin typeface="Arial Black" pitchFamily="34" charset="0"/>
              </a:rPr>
              <a:t> </a:t>
            </a:r>
            <a:r>
              <a:rPr lang="en-US" dirty="0" smtClean="0">
                <a:solidFill>
                  <a:srgbClr val="7030A0"/>
                </a:solidFill>
                <a:latin typeface="Arial Black" pitchFamily="34" charset="0"/>
              </a:rPr>
              <a:t>The capability to collect serial optical</a:t>
            </a:r>
          </a:p>
          <a:p>
            <a:endParaRPr lang="en-US" dirty="0">
              <a:latin typeface="Arial Black"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7" y="228600"/>
          <a:ext cx="9144006" cy="7097535"/>
        </p:xfrm>
        <a:graphic>
          <a:graphicData uri="http://schemas.openxmlformats.org/drawingml/2006/table">
            <a:tbl>
              <a:tblPr/>
              <a:tblGrid>
                <a:gridCol w="4572003"/>
                <a:gridCol w="4572003"/>
              </a:tblGrid>
              <a:tr h="334031">
                <a:tc>
                  <a:txBody>
                    <a:bodyPr/>
                    <a:lstStyle/>
                    <a:p>
                      <a:pPr marL="0" marR="0" algn="ctr">
                        <a:spcBef>
                          <a:spcPts val="0"/>
                        </a:spcBef>
                        <a:spcAft>
                          <a:spcPts val="0"/>
                        </a:spcAft>
                      </a:pPr>
                      <a:r>
                        <a:rPr lang="en-US" sz="2400" b="1" dirty="0">
                          <a:solidFill>
                            <a:srgbClr val="FF0000"/>
                          </a:solidFill>
                          <a:latin typeface="Arial Black" pitchFamily="34" charset="0"/>
                          <a:ea typeface="Times New Roman"/>
                        </a:rPr>
                        <a:t>Transmission Electron Microscope (TEM) </a:t>
                      </a:r>
                      <a:endParaRPr lang="en-US" sz="2400" dirty="0">
                        <a:solidFill>
                          <a:srgbClr val="FF0000"/>
                        </a:solidFill>
                        <a:latin typeface="Arial Black" pitchFamily="34" charset="0"/>
                        <a:ea typeface="Times New Roman"/>
                      </a:endParaRPr>
                    </a:p>
                  </a:txBody>
                  <a:tcPr marL="35323" marR="35323" marT="35323" marB="35323" anchor="ctr">
                    <a:lnL>
                      <a:noFill/>
                    </a:lnL>
                    <a:lnR>
                      <a:noFill/>
                    </a:lnR>
                    <a:lnT>
                      <a:noFill/>
                    </a:lnT>
                    <a:lnB>
                      <a:noFill/>
                    </a:lnB>
                    <a:solidFill>
                      <a:srgbClr val="F3F3F3"/>
                    </a:solidFill>
                  </a:tcPr>
                </a:tc>
                <a:tc>
                  <a:txBody>
                    <a:bodyPr/>
                    <a:lstStyle/>
                    <a:p>
                      <a:pPr marL="0" marR="0" algn="ctr">
                        <a:spcBef>
                          <a:spcPts val="0"/>
                        </a:spcBef>
                        <a:spcAft>
                          <a:spcPts val="0"/>
                        </a:spcAft>
                      </a:pPr>
                      <a:r>
                        <a:rPr lang="en-US" sz="2400" b="1" dirty="0">
                          <a:solidFill>
                            <a:srgbClr val="FF0000"/>
                          </a:solidFill>
                          <a:latin typeface="Arial Black" pitchFamily="34" charset="0"/>
                          <a:ea typeface="Times New Roman"/>
                        </a:rPr>
                        <a:t>Scanning Electron Microscope (SEM)</a:t>
                      </a:r>
                      <a:endParaRPr lang="en-US" sz="2400" dirty="0">
                        <a:solidFill>
                          <a:srgbClr val="FF0000"/>
                        </a:solidFill>
                        <a:latin typeface="Arial Black" pitchFamily="34" charset="0"/>
                        <a:ea typeface="Times New Roman"/>
                      </a:endParaRPr>
                    </a:p>
                  </a:txBody>
                  <a:tcPr marL="35323" marR="35323" marT="35323" marB="35323" anchor="ctr">
                    <a:lnL>
                      <a:noFill/>
                    </a:lnL>
                    <a:lnR>
                      <a:noFill/>
                    </a:lnR>
                    <a:lnT>
                      <a:noFill/>
                    </a:lnT>
                    <a:lnB>
                      <a:noFill/>
                    </a:lnB>
                    <a:solidFill>
                      <a:srgbClr val="F3F3F3"/>
                    </a:solidFill>
                  </a:tcPr>
                </a:tc>
              </a:tr>
              <a:tr h="6295369">
                <a:tc>
                  <a:txBody>
                    <a:bodyPr/>
                    <a:lstStyle/>
                    <a:p>
                      <a:pPr marL="342900" marR="0" lvl="0" indent="-342900" rtl="0">
                        <a:spcBef>
                          <a:spcPts val="0"/>
                        </a:spcBef>
                        <a:spcAft>
                          <a:spcPts val="0"/>
                        </a:spcAft>
                        <a:buSzPts val="1000"/>
                        <a:buFont typeface="Symbol"/>
                        <a:buChar char=""/>
                        <a:tabLst>
                          <a:tab pos="228600" algn="l"/>
                          <a:tab pos="457200" algn="l"/>
                        </a:tabLst>
                      </a:pPr>
                      <a:endParaRPr lang="ar-IQ" sz="1600" dirty="0" smtClean="0">
                        <a:solidFill>
                          <a:schemeClr val="tx1"/>
                        </a:solidFill>
                        <a:latin typeface="Arial Black" pitchFamily="34" charset="0"/>
                        <a:ea typeface="Times New Roman"/>
                      </a:endParaRPr>
                    </a:p>
                    <a:p>
                      <a:pPr marL="342900" marR="0" lvl="0" indent="-342900" rtl="0">
                        <a:spcBef>
                          <a:spcPts val="0"/>
                        </a:spcBef>
                        <a:spcAft>
                          <a:spcPts val="0"/>
                        </a:spcAft>
                        <a:buSzPts val="1000"/>
                        <a:buFont typeface="Symbol"/>
                        <a:buChar char=""/>
                        <a:tabLst>
                          <a:tab pos="228600" algn="l"/>
                          <a:tab pos="457200" algn="l"/>
                        </a:tabLst>
                      </a:pPr>
                      <a:endParaRPr lang="ar-IQ" sz="1600" dirty="0" smtClean="0">
                        <a:solidFill>
                          <a:schemeClr val="tx1"/>
                        </a:solidFill>
                        <a:latin typeface="Arial Black" pitchFamily="34" charset="0"/>
                        <a:ea typeface="Times New Roman"/>
                      </a:endParaRPr>
                    </a:p>
                    <a:p>
                      <a:pPr marL="342900" marR="0" lvl="0" indent="-342900" rtl="0">
                        <a:spcBef>
                          <a:spcPts val="0"/>
                        </a:spcBef>
                        <a:spcAft>
                          <a:spcPts val="0"/>
                        </a:spcAft>
                        <a:buSzPts val="1000"/>
                        <a:buFont typeface="Symbol"/>
                        <a:buChar char=""/>
                        <a:tabLst>
                          <a:tab pos="228600" algn="l"/>
                          <a:tab pos="457200" algn="l"/>
                        </a:tabLst>
                      </a:pPr>
                      <a:r>
                        <a:rPr lang="en-US" sz="1600" dirty="0" smtClean="0">
                          <a:solidFill>
                            <a:schemeClr val="tx1"/>
                          </a:solidFill>
                          <a:latin typeface="Arial Black" pitchFamily="34" charset="0"/>
                          <a:ea typeface="Times New Roman"/>
                        </a:rPr>
                        <a:t>Pass </a:t>
                      </a:r>
                      <a:r>
                        <a:rPr lang="en-US" sz="1600" dirty="0">
                          <a:solidFill>
                            <a:schemeClr val="tx1"/>
                          </a:solidFill>
                          <a:latin typeface="Arial Black" pitchFamily="34" charset="0"/>
                          <a:ea typeface="Times New Roman"/>
                        </a:rPr>
                        <a:t>a beam of electrons through the specimen. The electrons that pass through the specimen are detected on a fluorescent screen on which the image is displayed.</a:t>
                      </a:r>
                      <a:br>
                        <a:rPr lang="en-US" sz="1600" dirty="0">
                          <a:solidFill>
                            <a:schemeClr val="tx1"/>
                          </a:solidFill>
                          <a:latin typeface="Arial Black" pitchFamily="34" charset="0"/>
                          <a:ea typeface="Times New Roman"/>
                        </a:rPr>
                      </a:br>
                      <a:r>
                        <a:rPr lang="en-US" sz="1600" dirty="0">
                          <a:solidFill>
                            <a:schemeClr val="tx1"/>
                          </a:solidFill>
                          <a:latin typeface="Arial Black" pitchFamily="34" charset="0"/>
                          <a:ea typeface="Times New Roman"/>
                        </a:rPr>
                        <a:t>   </a:t>
                      </a:r>
                    </a:p>
                    <a:p>
                      <a:pPr marL="342900" marR="0" lvl="0" indent="-342900">
                        <a:spcBef>
                          <a:spcPts val="0"/>
                        </a:spcBef>
                        <a:spcAft>
                          <a:spcPts val="0"/>
                        </a:spcAft>
                        <a:buSzPts val="1000"/>
                        <a:buFont typeface="Symbol"/>
                        <a:buChar char=""/>
                        <a:tabLst>
                          <a:tab pos="228600" algn="l"/>
                          <a:tab pos="457200" algn="l"/>
                        </a:tabLst>
                      </a:pPr>
                      <a:r>
                        <a:rPr lang="en-US" sz="1600" dirty="0">
                          <a:solidFill>
                            <a:schemeClr val="tx1"/>
                          </a:solidFill>
                          <a:latin typeface="Arial Black" pitchFamily="34" charset="0"/>
                          <a:ea typeface="Times New Roman"/>
                        </a:rPr>
                        <a:t>Thin sections of specimen are needed for transmission electron microscopy as the electrons have to pass through the specimen for the image to be produced.</a:t>
                      </a:r>
                      <a:br>
                        <a:rPr lang="en-US" sz="1600" dirty="0">
                          <a:solidFill>
                            <a:schemeClr val="tx1"/>
                          </a:solidFill>
                          <a:latin typeface="Arial Black" pitchFamily="34" charset="0"/>
                          <a:ea typeface="Times New Roman"/>
                        </a:rPr>
                      </a:br>
                      <a:r>
                        <a:rPr lang="en-US" sz="1600" dirty="0">
                          <a:solidFill>
                            <a:schemeClr val="tx1"/>
                          </a:solidFill>
                          <a:latin typeface="Arial Black" pitchFamily="34" charset="0"/>
                          <a:ea typeface="Times New Roman"/>
                        </a:rPr>
                        <a:t>   </a:t>
                      </a:r>
                    </a:p>
                    <a:p>
                      <a:pPr marL="342900" marR="0" lvl="0" indent="-342900">
                        <a:spcBef>
                          <a:spcPts val="0"/>
                        </a:spcBef>
                        <a:spcAft>
                          <a:spcPts val="0"/>
                        </a:spcAft>
                        <a:buSzPts val="1000"/>
                        <a:buFont typeface="Symbol"/>
                        <a:buChar char=""/>
                        <a:tabLst>
                          <a:tab pos="228600" algn="l"/>
                          <a:tab pos="457200" algn="l"/>
                        </a:tabLst>
                      </a:pPr>
                      <a:r>
                        <a:rPr lang="en-US" sz="1600" dirty="0">
                          <a:solidFill>
                            <a:schemeClr val="tx1"/>
                          </a:solidFill>
                          <a:latin typeface="Arial Black" pitchFamily="34" charset="0"/>
                          <a:ea typeface="Times New Roman"/>
                        </a:rPr>
                        <a:t> This is the most common form of electron microscope and has the best resolution  </a:t>
                      </a:r>
                    </a:p>
                    <a:p>
                      <a:pPr marL="0" marR="0">
                        <a:spcBef>
                          <a:spcPts val="0"/>
                        </a:spcBef>
                        <a:spcAft>
                          <a:spcPts val="0"/>
                        </a:spcAft>
                        <a:tabLst>
                          <a:tab pos="228600" algn="l"/>
                        </a:tabLst>
                      </a:pPr>
                      <a:r>
                        <a:rPr lang="en-US" sz="1600" dirty="0">
                          <a:solidFill>
                            <a:schemeClr val="tx1"/>
                          </a:solidFill>
                          <a:latin typeface="Arial Black" pitchFamily="34" charset="0"/>
                          <a:ea typeface="Times New Roman"/>
                        </a:rPr>
                        <a:t>  </a:t>
                      </a:r>
                    </a:p>
                    <a:p>
                      <a:pPr marL="0" marR="0">
                        <a:spcBef>
                          <a:spcPts val="0"/>
                        </a:spcBef>
                        <a:spcAft>
                          <a:spcPts val="0"/>
                        </a:spcAft>
                      </a:pPr>
                      <a:r>
                        <a:rPr lang="en-US" sz="1600" dirty="0">
                          <a:solidFill>
                            <a:schemeClr val="tx1"/>
                          </a:solidFill>
                          <a:latin typeface="Arial Black" pitchFamily="34" charset="0"/>
                        </a:rPr>
                        <a:t/>
                      </a:r>
                      <a:br>
                        <a:rPr lang="en-US" sz="1600" dirty="0">
                          <a:solidFill>
                            <a:schemeClr val="tx1"/>
                          </a:solidFill>
                          <a:latin typeface="Arial Black" pitchFamily="34" charset="0"/>
                        </a:rPr>
                      </a:br>
                      <a:endParaRPr lang="en-US" sz="1600" dirty="0">
                        <a:solidFill>
                          <a:schemeClr val="tx1"/>
                        </a:solidFill>
                        <a:latin typeface="Arial Black" pitchFamily="34" charset="0"/>
                        <a:ea typeface="Times New Roman"/>
                      </a:endParaRPr>
                    </a:p>
                  </a:txBody>
                  <a:tcPr marL="35323" marR="35323" marT="35323" marB="35323">
                    <a:lnL>
                      <a:noFill/>
                    </a:lnL>
                    <a:lnR>
                      <a:noFill/>
                    </a:lnR>
                    <a:lnT>
                      <a:noFill/>
                    </a:lnT>
                    <a:lnB>
                      <a:noFill/>
                    </a:lnB>
                  </a:tcPr>
                </a:tc>
                <a:tc>
                  <a:txBody>
                    <a:bodyPr/>
                    <a:lstStyle/>
                    <a:p>
                      <a:pPr marL="342900" marR="0" lvl="0" indent="-342900" rtl="0">
                        <a:spcBef>
                          <a:spcPts val="0"/>
                        </a:spcBef>
                        <a:spcAft>
                          <a:spcPts val="0"/>
                        </a:spcAft>
                        <a:buSzPts val="1000"/>
                        <a:buFont typeface="Symbol"/>
                        <a:buChar char=""/>
                        <a:tabLst>
                          <a:tab pos="2743200" algn="ctr"/>
                          <a:tab pos="5486400" algn="r"/>
                          <a:tab pos="457200" algn="l"/>
                          <a:tab pos="2743200" algn="ctr"/>
                          <a:tab pos="5486400" algn="r"/>
                        </a:tabLst>
                      </a:pPr>
                      <a:r>
                        <a:rPr lang="en-US" sz="1600" dirty="0">
                          <a:solidFill>
                            <a:schemeClr val="tx1"/>
                          </a:solidFill>
                          <a:latin typeface="Arial Black" pitchFamily="34" charset="0"/>
                          <a:ea typeface="Times New Roman"/>
                        </a:rPr>
                        <a:t>Pass a beam of electrons over the surface of the specimen in the form of a ‘scanning’ beam</a:t>
                      </a:r>
                      <a:r>
                        <a:rPr lang="en-US" sz="1600" dirty="0" smtClean="0">
                          <a:solidFill>
                            <a:schemeClr val="tx1"/>
                          </a:solidFill>
                          <a:latin typeface="Arial Black" pitchFamily="34" charset="0"/>
                          <a:ea typeface="Times New Roman"/>
                        </a:rPr>
                        <a:t>. </a:t>
                      </a:r>
                      <a:endParaRPr lang="en-US" sz="1600" dirty="0">
                        <a:solidFill>
                          <a:schemeClr val="tx1"/>
                        </a:solidFill>
                        <a:latin typeface="Arial Black" pitchFamily="34" charset="0"/>
                        <a:ea typeface="Times New Roman"/>
                      </a:endParaRPr>
                    </a:p>
                    <a:p>
                      <a:pPr marL="342900" marR="0" lvl="0" indent="-342900">
                        <a:spcBef>
                          <a:spcPts val="0"/>
                        </a:spcBef>
                        <a:spcAft>
                          <a:spcPts val="0"/>
                        </a:spcAft>
                        <a:buSzPts val="1000"/>
                        <a:buFont typeface="Symbol"/>
                        <a:buChar char=""/>
                        <a:tabLst>
                          <a:tab pos="2743200" algn="ctr"/>
                          <a:tab pos="5486400" algn="r"/>
                          <a:tab pos="457200" algn="l"/>
                          <a:tab pos="2743200" algn="ctr"/>
                          <a:tab pos="5486400" algn="r"/>
                        </a:tabLst>
                      </a:pPr>
                      <a:r>
                        <a:rPr lang="en-US" sz="1600" dirty="0">
                          <a:solidFill>
                            <a:schemeClr val="tx1"/>
                          </a:solidFill>
                          <a:latin typeface="Arial Black" pitchFamily="34" charset="0"/>
                          <a:ea typeface="Times New Roman"/>
                        </a:rPr>
                        <a:t>Electrons are reflected off the surface of the specimen as it has been previously coated in heavy metals</a:t>
                      </a:r>
                      <a:r>
                        <a:rPr lang="en-US" sz="1600" dirty="0" smtClean="0">
                          <a:solidFill>
                            <a:schemeClr val="tx1"/>
                          </a:solidFill>
                          <a:latin typeface="Arial Black" pitchFamily="34" charset="0"/>
                          <a:ea typeface="Times New Roman"/>
                        </a:rPr>
                        <a:t>. </a:t>
                      </a:r>
                      <a:endParaRPr lang="en-US" sz="1600" dirty="0">
                        <a:solidFill>
                          <a:schemeClr val="tx1"/>
                        </a:solidFill>
                        <a:latin typeface="Arial Black" pitchFamily="34" charset="0"/>
                        <a:ea typeface="Times New Roman"/>
                      </a:endParaRPr>
                    </a:p>
                    <a:p>
                      <a:pPr marL="342900" marR="0" lvl="0" indent="-342900">
                        <a:spcBef>
                          <a:spcPts val="0"/>
                        </a:spcBef>
                        <a:spcAft>
                          <a:spcPts val="0"/>
                        </a:spcAft>
                        <a:buSzPts val="1000"/>
                        <a:buFont typeface="Symbol"/>
                        <a:buChar char=""/>
                        <a:tabLst>
                          <a:tab pos="2743200" algn="ctr"/>
                          <a:tab pos="5486400" algn="r"/>
                          <a:tab pos="457200" algn="l"/>
                          <a:tab pos="2743200" algn="ctr"/>
                          <a:tab pos="5486400" algn="r"/>
                        </a:tabLst>
                      </a:pPr>
                      <a:r>
                        <a:rPr lang="en-US" sz="1600" dirty="0">
                          <a:solidFill>
                            <a:schemeClr val="tx1"/>
                          </a:solidFill>
                          <a:latin typeface="Arial Black" pitchFamily="34" charset="0"/>
                          <a:ea typeface="Times New Roman"/>
                        </a:rPr>
                        <a:t>It is these reflected electron beams that are focused of the fluorescent screen in order to make up the image. </a:t>
                      </a:r>
                    </a:p>
                    <a:p>
                      <a:pPr marL="342900" marR="0" lvl="0" indent="-342900">
                        <a:spcBef>
                          <a:spcPts val="0"/>
                        </a:spcBef>
                        <a:spcAft>
                          <a:spcPts val="0"/>
                        </a:spcAft>
                        <a:buSzPts val="1000"/>
                        <a:buFont typeface="Symbol"/>
                        <a:buChar char=""/>
                        <a:tabLst>
                          <a:tab pos="2743200" algn="ctr"/>
                          <a:tab pos="5486400" algn="r"/>
                          <a:tab pos="457200" algn="l"/>
                          <a:tab pos="2743200" algn="ctr"/>
                          <a:tab pos="5486400" algn="r"/>
                        </a:tabLst>
                      </a:pPr>
                      <a:r>
                        <a:rPr lang="en-US" sz="1600" dirty="0">
                          <a:solidFill>
                            <a:schemeClr val="tx1"/>
                          </a:solidFill>
                          <a:latin typeface="Arial Black" pitchFamily="34" charset="0"/>
                          <a:ea typeface="Times New Roman"/>
                        </a:rPr>
                        <a:t>Larger, thicker structures can thus be seen under the SEM as the electrons do not have to pass through the sample in order to form the image.  This gives excellent 3-dimensional images of surfaces</a:t>
                      </a:r>
                      <a:br>
                        <a:rPr lang="en-US" sz="1600" dirty="0">
                          <a:solidFill>
                            <a:schemeClr val="tx1"/>
                          </a:solidFill>
                          <a:latin typeface="Arial Black" pitchFamily="34" charset="0"/>
                          <a:ea typeface="Times New Roman"/>
                        </a:rPr>
                      </a:br>
                      <a:r>
                        <a:rPr lang="en-US" sz="1600" dirty="0">
                          <a:solidFill>
                            <a:schemeClr val="tx1"/>
                          </a:solidFill>
                          <a:latin typeface="Arial Black" pitchFamily="34" charset="0"/>
                          <a:ea typeface="Times New Roman"/>
                        </a:rPr>
                        <a:t>  </a:t>
                      </a:r>
                    </a:p>
                    <a:p>
                      <a:pPr marL="342900" marR="0" lvl="0" indent="-342900">
                        <a:spcBef>
                          <a:spcPts val="0"/>
                        </a:spcBef>
                        <a:spcAft>
                          <a:spcPts val="0"/>
                        </a:spcAft>
                        <a:buSzPts val="1000"/>
                        <a:buFont typeface="Symbol"/>
                        <a:buChar char=""/>
                        <a:tabLst>
                          <a:tab pos="2743200" algn="ctr"/>
                          <a:tab pos="5486400" algn="r"/>
                          <a:tab pos="457200" algn="l"/>
                          <a:tab pos="2743200" algn="ctr"/>
                          <a:tab pos="5486400" algn="r"/>
                        </a:tabLst>
                      </a:pPr>
                      <a:r>
                        <a:rPr lang="en-US" sz="1600" dirty="0">
                          <a:solidFill>
                            <a:schemeClr val="tx1"/>
                          </a:solidFill>
                          <a:latin typeface="Arial Black" pitchFamily="34" charset="0"/>
                          <a:ea typeface="Times New Roman"/>
                        </a:rPr>
                        <a:t>However the resolution of the SEM is lower than that of the TEM. </a:t>
                      </a:r>
                    </a:p>
                    <a:p>
                      <a:pPr marL="0" marR="0" algn="ctr">
                        <a:spcBef>
                          <a:spcPts val="0"/>
                        </a:spcBef>
                        <a:spcAft>
                          <a:spcPts val="0"/>
                        </a:spcAft>
                      </a:pPr>
                      <a:r>
                        <a:rPr lang="en-US" sz="1600" dirty="0">
                          <a:solidFill>
                            <a:schemeClr val="tx1"/>
                          </a:solidFill>
                          <a:latin typeface="Arial Black" pitchFamily="34" charset="0"/>
                          <a:ea typeface="Times New Roman"/>
                        </a:rPr>
                        <a:t>    </a:t>
                      </a:r>
                    </a:p>
                    <a:p>
                      <a:pPr marL="0" marR="0">
                        <a:spcBef>
                          <a:spcPts val="0"/>
                        </a:spcBef>
                        <a:spcAft>
                          <a:spcPts val="0"/>
                        </a:spcAft>
                      </a:pPr>
                      <a:r>
                        <a:rPr lang="en-US" sz="1600" dirty="0">
                          <a:solidFill>
                            <a:schemeClr val="tx1"/>
                          </a:solidFill>
                          <a:latin typeface="Arial Black" pitchFamily="34" charset="0"/>
                          <a:ea typeface="Times New Roman"/>
                        </a:rPr>
                        <a:t>        </a:t>
                      </a:r>
                    </a:p>
                  </a:txBody>
                  <a:tcPr marL="35323" marR="35323" marT="35323" marB="35323" anchor="ctr">
                    <a:lnL>
                      <a:noFill/>
                    </a:lnL>
                    <a:lnR>
                      <a:noFill/>
                    </a:lnR>
                    <a:lnT>
                      <a:noFill/>
                    </a:lnT>
                    <a:lnB>
                      <a:noFill/>
                    </a:lnB>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US" dirty="0" smtClean="0"/>
          </a:p>
          <a:p>
            <a:endParaRPr lang="en-US" dirty="0"/>
          </a:p>
        </p:txBody>
      </p:sp>
      <p:graphicFrame>
        <p:nvGraphicFramePr>
          <p:cNvPr id="4" name="Table 3"/>
          <p:cNvGraphicFramePr>
            <a:graphicFrameLocks noGrp="1"/>
          </p:cNvGraphicFramePr>
          <p:nvPr/>
        </p:nvGraphicFramePr>
        <p:xfrm>
          <a:off x="304800" y="533399"/>
          <a:ext cx="8001000" cy="6070600"/>
        </p:xfrm>
        <a:graphic>
          <a:graphicData uri="http://schemas.openxmlformats.org/drawingml/2006/table">
            <a:tbl>
              <a:tblPr/>
              <a:tblGrid>
                <a:gridCol w="4000500"/>
                <a:gridCol w="4000500"/>
              </a:tblGrid>
              <a:tr h="660400">
                <a:tc>
                  <a:txBody>
                    <a:bodyPr/>
                    <a:lstStyle/>
                    <a:p>
                      <a:pPr marL="0" marR="0" algn="ctr">
                        <a:spcBef>
                          <a:spcPts val="0"/>
                        </a:spcBef>
                        <a:spcAft>
                          <a:spcPts val="0"/>
                        </a:spcAft>
                      </a:pPr>
                      <a:r>
                        <a:rPr lang="en-US" sz="2000" b="1" dirty="0">
                          <a:solidFill>
                            <a:srgbClr val="FF0000"/>
                          </a:solidFill>
                          <a:latin typeface="Arial Black" pitchFamily="34" charset="0"/>
                          <a:ea typeface="Times New Roman"/>
                        </a:rPr>
                        <a:t>Light Microscope</a:t>
                      </a:r>
                      <a:endParaRPr lang="en-US" sz="2000" dirty="0">
                        <a:solidFill>
                          <a:srgbClr val="FF0000"/>
                        </a:solidFill>
                        <a:latin typeface="Arial Black" pitchFamily="34" charset="0"/>
                        <a:ea typeface="Times New Roman"/>
                      </a:endParaRPr>
                    </a:p>
                  </a:txBody>
                  <a:tcPr marL="38100" marR="38100" marT="38100" marB="38100" anchor="ctr">
                    <a:lnL>
                      <a:noFill/>
                    </a:lnL>
                    <a:lnR>
                      <a:noFill/>
                    </a:lnR>
                    <a:lnT>
                      <a:noFill/>
                    </a:lnT>
                    <a:lnB>
                      <a:noFill/>
                    </a:lnB>
                    <a:solidFill>
                      <a:srgbClr val="F3F3F3"/>
                    </a:solidFill>
                  </a:tcPr>
                </a:tc>
                <a:tc>
                  <a:txBody>
                    <a:bodyPr/>
                    <a:lstStyle/>
                    <a:p>
                      <a:pPr marL="0" marR="0" algn="ctr">
                        <a:spcBef>
                          <a:spcPts val="0"/>
                        </a:spcBef>
                        <a:spcAft>
                          <a:spcPts val="0"/>
                        </a:spcAft>
                      </a:pPr>
                      <a:r>
                        <a:rPr lang="en-US" sz="2000" b="1" dirty="0">
                          <a:solidFill>
                            <a:srgbClr val="FF0000"/>
                          </a:solidFill>
                          <a:latin typeface="Arial Black" pitchFamily="34" charset="0"/>
                          <a:ea typeface="Times New Roman"/>
                        </a:rPr>
                        <a:t>Electron Microscope</a:t>
                      </a:r>
                      <a:endParaRPr lang="en-US" sz="2000" dirty="0">
                        <a:solidFill>
                          <a:srgbClr val="FF0000"/>
                        </a:solidFill>
                        <a:latin typeface="Arial Black" pitchFamily="34" charset="0"/>
                        <a:ea typeface="Times New Roman"/>
                      </a:endParaRPr>
                    </a:p>
                  </a:txBody>
                  <a:tcPr marL="38100" marR="38100" marT="38100" marB="38100" anchor="ctr">
                    <a:lnL>
                      <a:noFill/>
                    </a:lnL>
                    <a:lnR>
                      <a:noFill/>
                    </a:lnR>
                    <a:lnT>
                      <a:noFill/>
                    </a:lnT>
                    <a:lnB>
                      <a:noFill/>
                    </a:lnB>
                    <a:solidFill>
                      <a:srgbClr val="F3F3F3"/>
                    </a:solidFill>
                  </a:tcPr>
                </a:tc>
              </a:tr>
              <a:tr h="660400">
                <a:tc>
                  <a:txBody>
                    <a:bodyPr/>
                    <a:lstStyle/>
                    <a:p>
                      <a:pPr marL="0" marR="0" algn="ctr">
                        <a:spcBef>
                          <a:spcPts val="0"/>
                        </a:spcBef>
                        <a:spcAft>
                          <a:spcPts val="0"/>
                        </a:spcAft>
                      </a:pPr>
                      <a:r>
                        <a:rPr lang="en-US" sz="2000" dirty="0">
                          <a:latin typeface="Arial Black" pitchFamily="34" charset="0"/>
                          <a:ea typeface="Times New Roman"/>
                        </a:rPr>
                        <a:t>Cheap to purchase </a:t>
                      </a:r>
                    </a:p>
                  </a:txBody>
                  <a:tcPr marL="38100" marR="38100" marT="38100" marB="38100" anchor="ctr">
                    <a:lnL>
                      <a:noFill/>
                    </a:lnL>
                    <a:lnR>
                      <a:noFill/>
                    </a:lnR>
                    <a:lnT>
                      <a:noFill/>
                    </a:lnT>
                    <a:lnB>
                      <a:noFill/>
                    </a:lnB>
                  </a:tcPr>
                </a:tc>
                <a:tc>
                  <a:txBody>
                    <a:bodyPr/>
                    <a:lstStyle/>
                    <a:p>
                      <a:pPr marL="0" marR="0" algn="ctr">
                        <a:spcBef>
                          <a:spcPts val="0"/>
                        </a:spcBef>
                        <a:spcAft>
                          <a:spcPts val="0"/>
                        </a:spcAft>
                      </a:pPr>
                      <a:r>
                        <a:rPr lang="en-US" sz="2000">
                          <a:latin typeface="Arial Black" pitchFamily="34" charset="0"/>
                          <a:ea typeface="Times New Roman"/>
                        </a:rPr>
                        <a:t>Expensive to buy </a:t>
                      </a:r>
                    </a:p>
                  </a:txBody>
                  <a:tcPr marL="38100" marR="38100" marT="38100" marB="38100" anchor="ctr">
                    <a:lnL>
                      <a:noFill/>
                    </a:lnL>
                    <a:lnR>
                      <a:noFill/>
                    </a:lnR>
                    <a:lnT>
                      <a:noFill/>
                    </a:lnT>
                    <a:lnB>
                      <a:noFill/>
                    </a:lnB>
                  </a:tcPr>
                </a:tc>
              </a:tr>
              <a:tr h="660400">
                <a:tc>
                  <a:txBody>
                    <a:bodyPr/>
                    <a:lstStyle/>
                    <a:p>
                      <a:pPr marL="0" marR="0" algn="ctr">
                        <a:spcBef>
                          <a:spcPts val="0"/>
                        </a:spcBef>
                        <a:spcAft>
                          <a:spcPts val="0"/>
                        </a:spcAft>
                      </a:pPr>
                      <a:r>
                        <a:rPr lang="en-US" sz="2000" dirty="0">
                          <a:latin typeface="Arial Black" pitchFamily="34" charset="0"/>
                          <a:ea typeface="Times New Roman"/>
                        </a:rPr>
                        <a:t>Cheap to operate.</a:t>
                      </a:r>
                    </a:p>
                  </a:txBody>
                  <a:tcPr marL="38100" marR="38100" marT="38100" marB="38100" anchor="ctr">
                    <a:lnL>
                      <a:noFill/>
                    </a:lnL>
                    <a:lnR>
                      <a:noFill/>
                    </a:lnR>
                    <a:lnT>
                      <a:noFill/>
                    </a:lnT>
                    <a:lnB>
                      <a:noFill/>
                    </a:lnB>
                  </a:tcPr>
                </a:tc>
                <a:tc>
                  <a:txBody>
                    <a:bodyPr/>
                    <a:lstStyle/>
                    <a:p>
                      <a:pPr marL="0" marR="0" algn="ctr">
                        <a:spcBef>
                          <a:spcPts val="0"/>
                        </a:spcBef>
                        <a:spcAft>
                          <a:spcPts val="0"/>
                        </a:spcAft>
                      </a:pPr>
                      <a:r>
                        <a:rPr lang="en-US" sz="2000">
                          <a:latin typeface="Arial Black" pitchFamily="34" charset="0"/>
                          <a:ea typeface="Times New Roman"/>
                        </a:rPr>
                        <a:t>Expensive to produce electron beam.</a:t>
                      </a:r>
                    </a:p>
                  </a:txBody>
                  <a:tcPr marL="38100" marR="38100" marT="38100" marB="38100" anchor="ctr">
                    <a:lnL>
                      <a:noFill/>
                    </a:lnL>
                    <a:lnR>
                      <a:noFill/>
                    </a:lnR>
                    <a:lnT>
                      <a:noFill/>
                    </a:lnT>
                    <a:lnB>
                      <a:noFill/>
                    </a:lnB>
                  </a:tcPr>
                </a:tc>
              </a:tr>
              <a:tr h="660400">
                <a:tc>
                  <a:txBody>
                    <a:bodyPr/>
                    <a:lstStyle/>
                    <a:p>
                      <a:pPr marL="0" marR="0" algn="ctr">
                        <a:spcBef>
                          <a:spcPts val="0"/>
                        </a:spcBef>
                        <a:spcAft>
                          <a:spcPts val="0"/>
                        </a:spcAft>
                      </a:pPr>
                      <a:r>
                        <a:rPr lang="en-US" sz="2000" dirty="0">
                          <a:latin typeface="Arial Black" pitchFamily="34" charset="0"/>
                          <a:ea typeface="Times New Roman"/>
                        </a:rPr>
                        <a:t>Small and portable.</a:t>
                      </a:r>
                    </a:p>
                  </a:txBody>
                  <a:tcPr marL="38100" marR="38100" marT="38100" marB="38100" anchor="ctr">
                    <a:lnL>
                      <a:noFill/>
                    </a:lnL>
                    <a:lnR>
                      <a:noFill/>
                    </a:lnR>
                    <a:lnT>
                      <a:noFill/>
                    </a:lnT>
                    <a:lnB>
                      <a:noFill/>
                    </a:lnB>
                  </a:tcPr>
                </a:tc>
                <a:tc>
                  <a:txBody>
                    <a:bodyPr/>
                    <a:lstStyle/>
                    <a:p>
                      <a:pPr marL="0" marR="0" algn="ctr">
                        <a:spcBef>
                          <a:spcPts val="0"/>
                        </a:spcBef>
                        <a:spcAft>
                          <a:spcPts val="0"/>
                        </a:spcAft>
                      </a:pPr>
                      <a:r>
                        <a:rPr lang="en-US" sz="2000" dirty="0">
                          <a:latin typeface="Arial Black" pitchFamily="34" charset="0"/>
                          <a:ea typeface="Times New Roman"/>
                        </a:rPr>
                        <a:t>Large and requires special rooms.</a:t>
                      </a:r>
                    </a:p>
                  </a:txBody>
                  <a:tcPr marL="38100" marR="38100" marT="38100" marB="38100" anchor="ctr">
                    <a:lnL>
                      <a:noFill/>
                    </a:lnL>
                    <a:lnR>
                      <a:noFill/>
                    </a:lnR>
                    <a:lnT>
                      <a:noFill/>
                    </a:lnT>
                    <a:lnB>
                      <a:noFill/>
                    </a:lnB>
                  </a:tcPr>
                </a:tc>
              </a:tr>
              <a:tr h="660400">
                <a:tc>
                  <a:txBody>
                    <a:bodyPr/>
                    <a:lstStyle/>
                    <a:p>
                      <a:pPr marL="0" marR="0" algn="ctr">
                        <a:spcBef>
                          <a:spcPts val="0"/>
                        </a:spcBef>
                        <a:spcAft>
                          <a:spcPts val="0"/>
                        </a:spcAft>
                      </a:pPr>
                      <a:r>
                        <a:rPr lang="en-US" sz="2000" dirty="0">
                          <a:latin typeface="Arial Black" pitchFamily="34" charset="0"/>
                          <a:ea typeface="Times New Roman"/>
                        </a:rPr>
                        <a:t>Simple and easy sample preparation.</a:t>
                      </a:r>
                    </a:p>
                  </a:txBody>
                  <a:tcPr marL="38100" marR="38100" marT="38100" marB="38100" anchor="ctr">
                    <a:lnL>
                      <a:noFill/>
                    </a:lnL>
                    <a:lnR>
                      <a:noFill/>
                    </a:lnR>
                    <a:lnT>
                      <a:noFill/>
                    </a:lnT>
                    <a:lnB>
                      <a:noFill/>
                    </a:lnB>
                  </a:tcPr>
                </a:tc>
                <a:tc>
                  <a:txBody>
                    <a:bodyPr/>
                    <a:lstStyle/>
                    <a:p>
                      <a:pPr marL="0" marR="0" algn="ctr">
                        <a:spcBef>
                          <a:spcPts val="0"/>
                        </a:spcBef>
                        <a:spcAft>
                          <a:spcPts val="0"/>
                        </a:spcAft>
                      </a:pPr>
                      <a:r>
                        <a:rPr lang="en-US" sz="2000" dirty="0">
                          <a:latin typeface="Arial Black" pitchFamily="34" charset="0"/>
                          <a:ea typeface="Times New Roman"/>
                        </a:rPr>
                        <a:t>Lengthy and complex sample prep.</a:t>
                      </a:r>
                    </a:p>
                  </a:txBody>
                  <a:tcPr marL="38100" marR="38100" marT="38100" marB="38100" anchor="ctr">
                    <a:lnL>
                      <a:noFill/>
                    </a:lnL>
                    <a:lnR>
                      <a:noFill/>
                    </a:lnR>
                    <a:lnT>
                      <a:noFill/>
                    </a:lnT>
                    <a:lnB>
                      <a:noFill/>
                    </a:lnB>
                  </a:tcPr>
                </a:tc>
              </a:tr>
              <a:tr h="660400">
                <a:tc>
                  <a:txBody>
                    <a:bodyPr/>
                    <a:lstStyle/>
                    <a:p>
                      <a:pPr marL="0" marR="0" algn="ctr">
                        <a:spcBef>
                          <a:spcPts val="0"/>
                        </a:spcBef>
                        <a:spcAft>
                          <a:spcPts val="0"/>
                        </a:spcAft>
                      </a:pPr>
                      <a:r>
                        <a:rPr lang="en-US" sz="2000">
                          <a:latin typeface="Arial Black" pitchFamily="34" charset="0"/>
                          <a:ea typeface="Times New Roman"/>
                        </a:rPr>
                        <a:t>Material rarely distorted by preparation.</a:t>
                      </a:r>
                    </a:p>
                  </a:txBody>
                  <a:tcPr marL="38100" marR="38100" marT="38100" marB="38100" anchor="ctr">
                    <a:lnL>
                      <a:noFill/>
                    </a:lnL>
                    <a:lnR>
                      <a:noFill/>
                    </a:lnR>
                    <a:lnT>
                      <a:noFill/>
                    </a:lnT>
                    <a:lnB>
                      <a:noFill/>
                    </a:lnB>
                  </a:tcPr>
                </a:tc>
                <a:tc>
                  <a:txBody>
                    <a:bodyPr/>
                    <a:lstStyle/>
                    <a:p>
                      <a:pPr marL="0" marR="0" algn="ctr">
                        <a:spcBef>
                          <a:spcPts val="0"/>
                        </a:spcBef>
                        <a:spcAft>
                          <a:spcPts val="0"/>
                        </a:spcAft>
                      </a:pPr>
                      <a:r>
                        <a:rPr lang="en-US" sz="2000" dirty="0">
                          <a:latin typeface="Arial Black" pitchFamily="34" charset="0"/>
                          <a:ea typeface="Times New Roman"/>
                        </a:rPr>
                        <a:t>Preparation distorts material.</a:t>
                      </a:r>
                    </a:p>
                  </a:txBody>
                  <a:tcPr marL="38100" marR="38100" marT="38100" marB="38100" anchor="ctr">
                    <a:lnL>
                      <a:noFill/>
                    </a:lnL>
                    <a:lnR>
                      <a:noFill/>
                    </a:lnR>
                    <a:lnT>
                      <a:noFill/>
                    </a:lnT>
                    <a:lnB>
                      <a:noFill/>
                    </a:lnB>
                  </a:tcPr>
                </a:tc>
              </a:tr>
              <a:tr h="660400">
                <a:tc>
                  <a:txBody>
                    <a:bodyPr/>
                    <a:lstStyle/>
                    <a:p>
                      <a:pPr marL="0" marR="0" algn="ctr">
                        <a:spcBef>
                          <a:spcPts val="0"/>
                        </a:spcBef>
                        <a:spcAft>
                          <a:spcPts val="0"/>
                        </a:spcAft>
                      </a:pPr>
                      <a:r>
                        <a:rPr lang="en-US" sz="2000">
                          <a:latin typeface="Arial Black" pitchFamily="34" charset="0"/>
                          <a:ea typeface="Times New Roman"/>
                        </a:rPr>
                        <a:t>Vacuum is not required.</a:t>
                      </a:r>
                    </a:p>
                  </a:txBody>
                  <a:tcPr marL="38100" marR="38100" marT="38100" marB="38100" anchor="ctr">
                    <a:lnL>
                      <a:noFill/>
                    </a:lnL>
                    <a:lnR>
                      <a:noFill/>
                    </a:lnR>
                    <a:lnT>
                      <a:noFill/>
                    </a:lnT>
                    <a:lnB>
                      <a:noFill/>
                    </a:lnB>
                  </a:tcPr>
                </a:tc>
                <a:tc>
                  <a:txBody>
                    <a:bodyPr/>
                    <a:lstStyle/>
                    <a:p>
                      <a:pPr marL="0" marR="0" algn="ctr">
                        <a:spcBef>
                          <a:spcPts val="0"/>
                        </a:spcBef>
                        <a:spcAft>
                          <a:spcPts val="0"/>
                        </a:spcAft>
                      </a:pPr>
                      <a:r>
                        <a:rPr lang="en-US" sz="2000" dirty="0">
                          <a:latin typeface="Arial Black" pitchFamily="34" charset="0"/>
                          <a:ea typeface="Times New Roman"/>
                        </a:rPr>
                        <a:t>Vacuum is required.</a:t>
                      </a:r>
                    </a:p>
                  </a:txBody>
                  <a:tcPr marL="38100" marR="38100" marT="38100" marB="38100" anchor="ctr">
                    <a:lnL>
                      <a:noFill/>
                    </a:lnL>
                    <a:lnR>
                      <a:noFill/>
                    </a:lnR>
                    <a:lnT>
                      <a:noFill/>
                    </a:lnT>
                    <a:lnB>
                      <a:noFill/>
                    </a:lnB>
                  </a:tcPr>
                </a:tc>
              </a:tr>
              <a:tr h="660400">
                <a:tc>
                  <a:txBody>
                    <a:bodyPr/>
                    <a:lstStyle/>
                    <a:p>
                      <a:pPr marL="0" marR="0" algn="ctr">
                        <a:spcBef>
                          <a:spcPts val="0"/>
                        </a:spcBef>
                        <a:spcAft>
                          <a:spcPts val="0"/>
                        </a:spcAft>
                      </a:pPr>
                      <a:r>
                        <a:rPr lang="en-US" sz="2000" dirty="0">
                          <a:latin typeface="Arial Black" pitchFamily="34" charset="0"/>
                          <a:ea typeface="Times New Roman"/>
                        </a:rPr>
                        <a:t>Natural color of sample maintained.</a:t>
                      </a:r>
                    </a:p>
                  </a:txBody>
                  <a:tcPr marL="38100" marR="38100" marT="38100" marB="38100" anchor="ctr">
                    <a:lnL>
                      <a:noFill/>
                    </a:lnL>
                    <a:lnR>
                      <a:noFill/>
                    </a:lnR>
                    <a:lnT>
                      <a:noFill/>
                    </a:lnT>
                    <a:lnB>
                      <a:noFill/>
                    </a:lnB>
                  </a:tcPr>
                </a:tc>
                <a:tc>
                  <a:txBody>
                    <a:bodyPr/>
                    <a:lstStyle/>
                    <a:p>
                      <a:pPr marL="0" marR="0" algn="ctr">
                        <a:spcBef>
                          <a:spcPts val="0"/>
                        </a:spcBef>
                        <a:spcAft>
                          <a:spcPts val="0"/>
                        </a:spcAft>
                      </a:pPr>
                      <a:r>
                        <a:rPr lang="en-US" sz="2000" dirty="0">
                          <a:latin typeface="Arial Black" pitchFamily="34" charset="0"/>
                          <a:ea typeface="Times New Roman"/>
                        </a:rPr>
                        <a:t>All images in black and white.</a:t>
                      </a:r>
                    </a:p>
                  </a:txBody>
                  <a:tcPr marL="38100" marR="38100" marT="38100" marB="38100" anchor="ctr">
                    <a:lnL>
                      <a:noFill/>
                    </a:lnL>
                    <a:lnR>
                      <a:noFill/>
                    </a:lnR>
                    <a:lnT>
                      <a:noFill/>
                    </a:lnT>
                    <a:lnB>
                      <a:noFill/>
                    </a:lnB>
                  </a:tcPr>
                </a:tc>
              </a:tr>
              <a:tr h="660400">
                <a:tc>
                  <a:txBody>
                    <a:bodyPr/>
                    <a:lstStyle/>
                    <a:p>
                      <a:endParaRPr lang="en-US" dirty="0"/>
                    </a:p>
                  </a:txBody>
                  <a:tcPr marL="38100" marR="38100" marT="38100" marB="38100" anchor="ctr">
                    <a:lnL>
                      <a:noFill/>
                    </a:lnL>
                    <a:lnR>
                      <a:noFill/>
                    </a:lnR>
                    <a:lnT>
                      <a:noFill/>
                    </a:lnT>
                    <a:lnB>
                      <a:noFill/>
                    </a:lnB>
                  </a:tcPr>
                </a:tc>
                <a:tc>
                  <a:txBody>
                    <a:bodyPr/>
                    <a:lstStyle/>
                    <a:p>
                      <a:pPr marL="0" marR="0" algn="l">
                        <a:spcBef>
                          <a:spcPts val="0"/>
                        </a:spcBef>
                        <a:spcAft>
                          <a:spcPts val="0"/>
                        </a:spcAft>
                      </a:pPr>
                      <a:endParaRPr lang="en-US" sz="1200" dirty="0">
                        <a:latin typeface="Times New Roman"/>
                        <a:ea typeface="Times New Roman"/>
                      </a:endParaRPr>
                    </a:p>
                  </a:txBody>
                  <a:tcPr marL="38100" marR="38100" marT="38100" marB="38100" anchor="ctr">
                    <a:lnL>
                      <a:noFill/>
                    </a:lnL>
                    <a:lnR>
                      <a:noFill/>
                    </a:lnR>
                    <a:lnT>
                      <a:noFill/>
                    </a:lnT>
                    <a:lnB>
                      <a:noFill/>
                    </a:lnB>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2020-2021</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a:solidFill>
                  <a:srgbClr val="FF0000"/>
                </a:solidFill>
                <a:latin typeface="Arial Black" pitchFamily="34" charset="0"/>
              </a:rPr>
              <a:t>Electron microscopy (EM) is an electron beam which is focused into a small probe across the surface of </a:t>
            </a:r>
            <a:r>
              <a:rPr lang="en-US" sz="3000" dirty="0" smtClean="0">
                <a:solidFill>
                  <a:srgbClr val="FF0000"/>
                </a:solidFill>
                <a:latin typeface="Arial Black" pitchFamily="34" charset="0"/>
              </a:rPr>
              <a:t>a specimen</a:t>
            </a:r>
            <a:r>
              <a:rPr lang="en-US" sz="3000" dirty="0" smtClean="0">
                <a:latin typeface="Arial Black" pitchFamily="34" charset="0"/>
              </a:rPr>
              <a:t>. The</a:t>
            </a:r>
            <a:r>
              <a:rPr lang="en-US" sz="2800" dirty="0" smtClean="0">
                <a:latin typeface="Arial Black" pitchFamily="34" charset="0"/>
              </a:rPr>
              <a:t> </a:t>
            </a:r>
            <a:r>
              <a:rPr lang="en-US" sz="3000" dirty="0" smtClean="0">
                <a:latin typeface="Arial Black" pitchFamily="34" charset="0"/>
              </a:rPr>
              <a:t>first</a:t>
            </a:r>
            <a:r>
              <a:rPr lang="en-US" dirty="0" smtClean="0">
                <a:latin typeface="Arial Black" pitchFamily="34" charset="0"/>
              </a:rPr>
              <a:t> </a:t>
            </a:r>
            <a:r>
              <a:rPr lang="en-US" dirty="0">
                <a:latin typeface="Arial Black" pitchFamily="34" charset="0"/>
              </a:rPr>
              <a:t>electromagnetic lens was developed in 1926 by Hans Busch. Electron microscope follows the same principle of compound microscope, but uses electrons beam as an illumination source instead of light.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14400"/>
          </a:xfrm>
        </p:spPr>
        <p:txBody>
          <a:bodyPr>
            <a:noAutofit/>
          </a:bodyPr>
          <a:lstStyle/>
          <a:p>
            <a:r>
              <a:rPr lang="en-US" sz="2800" dirty="0" smtClean="0"/>
              <a:t/>
            </a:r>
            <a:br>
              <a:rPr lang="en-US" sz="2800" dirty="0" smtClean="0"/>
            </a:br>
            <a:r>
              <a:rPr lang="en-US" sz="2800" dirty="0" smtClean="0">
                <a:solidFill>
                  <a:srgbClr val="FF0000"/>
                </a:solidFill>
                <a:latin typeface="Arial Black" pitchFamily="34" charset="0"/>
              </a:rPr>
              <a:t>Electron </a:t>
            </a:r>
            <a:r>
              <a:rPr lang="en-US" sz="2800" dirty="0">
                <a:solidFill>
                  <a:srgbClr val="FF0000"/>
                </a:solidFill>
                <a:latin typeface="Arial Black" pitchFamily="34" charset="0"/>
              </a:rPr>
              <a:t>microscopes allow biologists to explore cells in more details </a:t>
            </a:r>
            <a:r>
              <a:rPr lang="en-US" sz="2800" dirty="0"/>
              <a:t/>
            </a:r>
            <a:br>
              <a:rPr lang="en-US" sz="2800" dirty="0"/>
            </a:br>
            <a:endParaRPr lang="en-US" sz="2800" dirty="0"/>
          </a:p>
        </p:txBody>
      </p:sp>
      <p:sp>
        <p:nvSpPr>
          <p:cNvPr id="3" name="Content Placeholder 2"/>
          <p:cNvSpPr>
            <a:spLocks noGrp="1"/>
          </p:cNvSpPr>
          <p:nvPr>
            <p:ph idx="1"/>
          </p:nvPr>
        </p:nvSpPr>
        <p:spPr/>
        <p:txBody>
          <a:bodyPr>
            <a:normAutofit fontScale="92500" lnSpcReduction="10000"/>
          </a:bodyPr>
          <a:lstStyle/>
          <a:p>
            <a:r>
              <a:rPr lang="en-US" dirty="0">
                <a:latin typeface="Arial Black" pitchFamily="34" charset="0"/>
              </a:rPr>
              <a:t>To observe the organelles such as: Mitochondria, </a:t>
            </a:r>
            <a:r>
              <a:rPr lang="en-US" dirty="0" err="1">
                <a:latin typeface="Arial Black" pitchFamily="34" charset="0"/>
              </a:rPr>
              <a:t>Ribosomes</a:t>
            </a:r>
            <a:r>
              <a:rPr lang="en-US" dirty="0">
                <a:latin typeface="Arial Black" pitchFamily="34" charset="0"/>
              </a:rPr>
              <a:t>, Endoplasmic reticulum (ER), Golgi apparatus and </a:t>
            </a:r>
            <a:r>
              <a:rPr lang="en-US" dirty="0" err="1">
                <a:latin typeface="Arial Black" pitchFamily="34" charset="0"/>
              </a:rPr>
              <a:t>Lysosomes</a:t>
            </a:r>
            <a:r>
              <a:rPr lang="en-US" dirty="0">
                <a:latin typeface="Arial Black" pitchFamily="34" charset="0"/>
              </a:rPr>
              <a:t>.</a:t>
            </a:r>
          </a:p>
          <a:p>
            <a:r>
              <a:rPr lang="en-US" dirty="0">
                <a:latin typeface="Arial Black" pitchFamily="34" charset="0"/>
              </a:rPr>
              <a:t>Heavy metals (such as lead) are used to stain cells prior to examine via EM. The stain is more visible in organelles than in the surrounding cytoplasm. Defects in a cell’s organelles are easily seen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700" dirty="0" smtClean="0">
                <a:latin typeface="Arial Black" pitchFamily="34" charset="0"/>
              </a:rPr>
              <a:t/>
            </a:r>
            <a:br>
              <a:rPr lang="en-US" sz="2700" dirty="0" smtClean="0">
                <a:latin typeface="Arial Black" pitchFamily="34" charset="0"/>
              </a:rPr>
            </a:br>
            <a:r>
              <a:rPr lang="en-US" sz="2700" dirty="0">
                <a:latin typeface="Arial Black" pitchFamily="34" charset="0"/>
              </a:rPr>
              <a:t/>
            </a:r>
            <a:br>
              <a:rPr lang="en-US" sz="2700" dirty="0">
                <a:latin typeface="Arial Black" pitchFamily="34" charset="0"/>
              </a:rPr>
            </a:br>
            <a:r>
              <a:rPr lang="en-US" sz="2700" dirty="0" smtClean="0">
                <a:latin typeface="Arial Black" pitchFamily="34" charset="0"/>
              </a:rPr>
              <a:t/>
            </a:r>
            <a:br>
              <a:rPr lang="en-US" sz="2700" dirty="0" smtClean="0">
                <a:latin typeface="Arial Black" pitchFamily="34" charset="0"/>
              </a:rPr>
            </a:br>
            <a:r>
              <a:rPr lang="en-US" sz="2700" dirty="0" smtClean="0">
                <a:solidFill>
                  <a:srgbClr val="002060"/>
                </a:solidFill>
                <a:latin typeface="Arial Black" pitchFamily="34" charset="0"/>
              </a:rPr>
              <a:t>Electron </a:t>
            </a:r>
            <a:r>
              <a:rPr lang="en-US" sz="2700" dirty="0">
                <a:solidFill>
                  <a:srgbClr val="002060"/>
                </a:solidFill>
                <a:latin typeface="Arial Black" pitchFamily="34" charset="0"/>
              </a:rPr>
              <a:t>microscopes are used in the </a:t>
            </a:r>
            <a:r>
              <a:rPr lang="en-US" sz="2700" dirty="0">
                <a:solidFill>
                  <a:srgbClr val="FF0000"/>
                </a:solidFill>
                <a:latin typeface="Arial Black" pitchFamily="34" charset="0"/>
              </a:rPr>
              <a:t>scientific laboratories and many industries</a:t>
            </a:r>
            <a:r>
              <a:rPr lang="en-US" sz="2700" dirty="0">
                <a:solidFill>
                  <a:srgbClr val="002060"/>
                </a:solidFill>
                <a:latin typeface="Arial Black" pitchFamily="34" charset="0"/>
              </a:rPr>
              <a:t>, such as </a:t>
            </a:r>
            <a:r>
              <a:rPr lang="en-US" sz="2700" dirty="0">
                <a:solidFill>
                  <a:srgbClr val="0070C0"/>
                </a:solidFill>
                <a:latin typeface="Arial Black" pitchFamily="34" charset="0"/>
              </a:rPr>
              <a:t>forensics, nanotechnology and mining</a:t>
            </a:r>
            <a:r>
              <a:rPr lang="en-US" sz="2700" dirty="0">
                <a:solidFill>
                  <a:srgbClr val="002060"/>
                </a:solidFill>
                <a:latin typeface="Arial Black" pitchFamily="34" charset="0"/>
              </a:rPr>
              <a:t>.</a:t>
            </a:r>
            <a:r>
              <a:rPr lang="en-US" dirty="0"/>
              <a:t/>
            </a:r>
            <a:br>
              <a:rPr lang="en-US" dirty="0"/>
            </a:br>
            <a:r>
              <a:rPr lang="en-US" b="1" dirty="0"/>
              <a:t> </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b="1" dirty="0">
                <a:latin typeface="Arial Black" pitchFamily="34" charset="0"/>
              </a:rPr>
              <a:t>Disadvantages of electron microscopes</a:t>
            </a:r>
            <a:endParaRPr lang="en-US" dirty="0">
              <a:latin typeface="Arial Black" pitchFamily="34" charset="0"/>
            </a:endParaRPr>
          </a:p>
          <a:p>
            <a:r>
              <a:rPr lang="en-US" dirty="0">
                <a:solidFill>
                  <a:srgbClr val="7030A0"/>
                </a:solidFill>
                <a:latin typeface="Arial Black" pitchFamily="34" charset="0"/>
              </a:rPr>
              <a:t>1- It is a large machines </a:t>
            </a:r>
          </a:p>
          <a:p>
            <a:r>
              <a:rPr lang="en-US" dirty="0">
                <a:solidFill>
                  <a:srgbClr val="7030A0"/>
                </a:solidFill>
                <a:latin typeface="Arial Black" pitchFamily="34" charset="0"/>
              </a:rPr>
              <a:t>2- Training is required</a:t>
            </a:r>
          </a:p>
          <a:p>
            <a:r>
              <a:rPr lang="en-US" dirty="0">
                <a:solidFill>
                  <a:srgbClr val="7030A0"/>
                </a:solidFill>
                <a:latin typeface="Arial Black" pitchFamily="34" charset="0"/>
              </a:rPr>
              <a:t>3- It is very expensive</a:t>
            </a:r>
          </a:p>
          <a:p>
            <a:r>
              <a:rPr lang="en-US" dirty="0">
                <a:solidFill>
                  <a:srgbClr val="7030A0"/>
                </a:solidFill>
                <a:latin typeface="Arial Black" pitchFamily="34" charset="0"/>
              </a:rPr>
              <a:t>4- Specimens are required a lot of preparation. </a:t>
            </a:r>
          </a:p>
          <a:p>
            <a:r>
              <a:rPr lang="en-US" dirty="0">
                <a:solidFill>
                  <a:srgbClr val="7030A0"/>
                </a:solidFill>
                <a:latin typeface="Arial Black" pitchFamily="34" charset="0"/>
              </a:rPr>
              <a:t>5- The specimens are mounted in plastic, which means that only dead cells can be viewed.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solidFill>
                  <a:srgbClr val="FF0000"/>
                </a:solidFill>
                <a:latin typeface="Arial Black" pitchFamily="34" charset="0"/>
              </a:rPr>
              <a:t>There are two types of electron microscopes</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pPr lvl="0" algn="just"/>
            <a:r>
              <a:rPr lang="en-US" sz="3000" b="1" dirty="0" smtClean="0">
                <a:solidFill>
                  <a:srgbClr val="7030A0"/>
                </a:solidFill>
                <a:latin typeface="Arial Black" pitchFamily="34" charset="0"/>
              </a:rPr>
              <a:t>Scanning electron microscope (SEM) </a:t>
            </a:r>
            <a:endParaRPr lang="en-US" sz="3000" dirty="0" smtClean="0">
              <a:solidFill>
                <a:srgbClr val="7030A0"/>
              </a:solidFill>
              <a:latin typeface="Arial Black" pitchFamily="34" charset="0"/>
            </a:endParaRPr>
          </a:p>
          <a:p>
            <a:pPr algn="just"/>
            <a:r>
              <a:rPr lang="en-US" sz="3000" dirty="0" smtClean="0">
                <a:latin typeface="Arial Black" pitchFamily="34" charset="0"/>
              </a:rPr>
              <a:t> The mode of action for the SEM is similar to compound microscope however, an electron beams behave like waves which focus via using a magnetic field rather than uses of ordinary lenses. </a:t>
            </a:r>
            <a:r>
              <a:rPr lang="en-US" sz="3000" dirty="0" smtClean="0">
                <a:solidFill>
                  <a:srgbClr val="00B050"/>
                </a:solidFill>
                <a:latin typeface="Arial Black" pitchFamily="34" charset="0"/>
              </a:rPr>
              <a:t>Metallic coating is required for the biological specimens</a:t>
            </a:r>
            <a:r>
              <a:rPr lang="en-US" sz="3000" dirty="0" smtClean="0">
                <a:latin typeface="Arial Black" pitchFamily="34" charset="0"/>
              </a:rPr>
              <a:t>. The electron microscopes are used to achieve up to </a:t>
            </a:r>
            <a:r>
              <a:rPr lang="en-US" sz="3000" dirty="0" smtClean="0">
                <a:solidFill>
                  <a:srgbClr val="002060"/>
                </a:solidFill>
                <a:latin typeface="Arial Black" pitchFamily="34" charset="0"/>
              </a:rPr>
              <a:t>100,000x magnification and more than 1000 x resolution than the light microscope.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B0F0"/>
                </a:solidFill>
                <a:latin typeface="Arial Black" pitchFamily="34" charset="0"/>
              </a:rPr>
              <a:t/>
            </a:r>
            <a:br>
              <a:rPr lang="en-US" b="1" dirty="0" smtClean="0">
                <a:solidFill>
                  <a:srgbClr val="00B0F0"/>
                </a:solidFill>
                <a:latin typeface="Arial Black" pitchFamily="34" charset="0"/>
              </a:rPr>
            </a:br>
            <a:r>
              <a:rPr lang="en-US" sz="4900" b="1" dirty="0" smtClean="0">
                <a:solidFill>
                  <a:srgbClr val="00B0F0"/>
                </a:solidFill>
                <a:latin typeface="Arial Black" pitchFamily="34" charset="0"/>
              </a:rPr>
              <a:t>Components of the SEM</a:t>
            </a:r>
            <a:r>
              <a:rPr lang="en-US" dirty="0" smtClean="0">
                <a:solidFill>
                  <a:srgbClr val="00B0F0"/>
                </a:solidFill>
                <a:latin typeface="Arial Black" pitchFamily="34" charset="0"/>
              </a:rPr>
              <a:t/>
            </a:r>
            <a:br>
              <a:rPr lang="en-US" dirty="0" smtClean="0">
                <a:solidFill>
                  <a:srgbClr val="00B0F0"/>
                </a:solidFill>
                <a:latin typeface="Arial Black" pitchFamily="34" charset="0"/>
              </a:rPr>
            </a:br>
            <a:endParaRPr lang="en-US" dirty="0">
              <a:solidFill>
                <a:srgbClr val="00B0F0"/>
              </a:solidFill>
              <a:latin typeface="Arial Black" pitchFamily="34" charset="0"/>
            </a:endParaRPr>
          </a:p>
        </p:txBody>
      </p:sp>
      <p:sp>
        <p:nvSpPr>
          <p:cNvPr id="3" name="Content Placeholder 2"/>
          <p:cNvSpPr>
            <a:spLocks noGrp="1"/>
          </p:cNvSpPr>
          <p:nvPr>
            <p:ph idx="1"/>
          </p:nvPr>
        </p:nvSpPr>
        <p:spPr/>
        <p:txBody>
          <a:bodyPr>
            <a:normAutofit fontScale="85000" lnSpcReduction="10000"/>
          </a:bodyPr>
          <a:lstStyle/>
          <a:p>
            <a:r>
              <a:rPr lang="en-US" sz="3300" dirty="0" smtClean="0">
                <a:solidFill>
                  <a:srgbClr val="00B050"/>
                </a:solidFill>
                <a:latin typeface="Arial Black" pitchFamily="34" charset="0"/>
              </a:rPr>
              <a:t>1- Lens: It is an electrical field and are not the optical materials (like glass</a:t>
            </a:r>
          </a:p>
          <a:p>
            <a:r>
              <a:rPr lang="en-US" sz="3300" dirty="0" smtClean="0">
                <a:solidFill>
                  <a:srgbClr val="00B050"/>
                </a:solidFill>
                <a:latin typeface="Arial Black" pitchFamily="34" charset="0"/>
              </a:rPr>
              <a:t>Electron optics: </a:t>
            </a:r>
          </a:p>
          <a:p>
            <a:r>
              <a:rPr lang="en-US" sz="3300" dirty="0" smtClean="0">
                <a:solidFill>
                  <a:srgbClr val="00B050"/>
                </a:solidFill>
                <a:latin typeface="Arial Black" pitchFamily="34" charset="0"/>
              </a:rPr>
              <a:t>a- Condenser lens: It is focusing the electron beam to the objective lens. </a:t>
            </a:r>
          </a:p>
          <a:p>
            <a:r>
              <a:rPr lang="en-US" sz="3300" dirty="0" smtClean="0">
                <a:solidFill>
                  <a:srgbClr val="00B050"/>
                </a:solidFill>
                <a:latin typeface="Arial Black" pitchFamily="34" charset="0"/>
              </a:rPr>
              <a:t>b- Objective lens:  It is responsible for size of electron beam impinging on sample surface</a:t>
            </a:r>
          </a:p>
          <a:p>
            <a:r>
              <a:rPr lang="en-US" sz="3300" dirty="0" smtClean="0">
                <a:solidFill>
                  <a:srgbClr val="00B050"/>
                </a:solidFill>
                <a:latin typeface="Arial Black" pitchFamily="34" charset="0"/>
              </a:rPr>
              <a:t>2- Electron beam.</a:t>
            </a:r>
          </a:p>
          <a:p>
            <a:r>
              <a:rPr lang="en-US" sz="3300" dirty="0" smtClean="0">
                <a:solidFill>
                  <a:srgbClr val="00B050"/>
                </a:solidFill>
                <a:latin typeface="Arial Black" pitchFamily="34" charset="0"/>
              </a:rPr>
              <a:t>3- Transducers (detectors).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latin typeface="Arial Black" pitchFamily="34" charset="0"/>
              </a:rPr>
              <a:t>2- Transmission Electron Microscope: </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US" b="1" dirty="0" smtClean="0">
                <a:latin typeface="Arial Black" pitchFamily="34" charset="0"/>
              </a:rPr>
              <a:t> </a:t>
            </a:r>
            <a:r>
              <a:rPr lang="en-US" dirty="0" smtClean="0">
                <a:latin typeface="Arial Black" pitchFamily="34" charset="0"/>
              </a:rPr>
              <a:t>In transmission electron microscopy (TEM), a beam of highly focused electrons are directed toward a thinned sample (&lt;200 nm). Normally no scanning required helps the high resolution, compared to SEM. </a:t>
            </a:r>
          </a:p>
          <a:p>
            <a:r>
              <a:rPr lang="en-US" b="1" dirty="0" smtClean="0">
                <a:latin typeface="Arial Black" pitchFamily="34" charset="0"/>
              </a:rPr>
              <a:t>Advantages:</a:t>
            </a:r>
            <a:endParaRPr lang="en-US" dirty="0" smtClean="0">
              <a:latin typeface="Arial Black" pitchFamily="34" charset="0"/>
            </a:endParaRPr>
          </a:p>
          <a:p>
            <a:r>
              <a:rPr lang="en-US" dirty="0" smtClean="0">
                <a:solidFill>
                  <a:srgbClr val="FF0000"/>
                </a:solidFill>
                <a:latin typeface="Arial Black" pitchFamily="34" charset="0"/>
              </a:rPr>
              <a:t>1- TEMs offer the most powerful magnification, potentially over one million times or more</a:t>
            </a:r>
          </a:p>
          <a:p>
            <a:r>
              <a:rPr lang="en-US" dirty="0" smtClean="0">
                <a:solidFill>
                  <a:srgbClr val="FF0000"/>
                </a:solidFill>
                <a:latin typeface="Arial Black" pitchFamily="34" charset="0"/>
              </a:rPr>
              <a:t>2</a:t>
            </a:r>
            <a:r>
              <a:rPr lang="en-US" b="1" dirty="0" smtClean="0">
                <a:solidFill>
                  <a:srgbClr val="FF0000"/>
                </a:solidFill>
                <a:latin typeface="Arial Black" pitchFamily="34" charset="0"/>
              </a:rPr>
              <a:t>- </a:t>
            </a:r>
            <a:r>
              <a:rPr lang="en-US" dirty="0" smtClean="0">
                <a:solidFill>
                  <a:srgbClr val="FF0000"/>
                </a:solidFill>
                <a:latin typeface="Arial Black" pitchFamily="34" charset="0"/>
              </a:rPr>
              <a:t>Direct imaging of crystalline lattice. </a:t>
            </a:r>
          </a:p>
          <a:p>
            <a:r>
              <a:rPr lang="en-US" dirty="0" smtClean="0">
                <a:solidFill>
                  <a:srgbClr val="FF0000"/>
                </a:solidFill>
                <a:latin typeface="Arial Black" pitchFamily="34" charset="0"/>
              </a:rPr>
              <a:t>3- No metallic stain-coating is needed, thus convenient for structural imaging of organic materials.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dirty="0" smtClean="0"/>
              <a:t/>
            </a:r>
            <a:br>
              <a:rPr lang="en-US" sz="2400" dirty="0" smtClean="0"/>
            </a:br>
            <a:r>
              <a:rPr lang="en-US" sz="2400" dirty="0" smtClean="0">
                <a:solidFill>
                  <a:srgbClr val="FF0000"/>
                </a:solidFill>
                <a:latin typeface="Arial Black" pitchFamily="34" charset="0"/>
              </a:rPr>
              <a:t>4- Images are high-quality and detailed.</a:t>
            </a:r>
            <a:br>
              <a:rPr lang="en-US" sz="2400" dirty="0" smtClean="0">
                <a:solidFill>
                  <a:srgbClr val="FF0000"/>
                </a:solidFill>
                <a:latin typeface="Arial Black" pitchFamily="34" charset="0"/>
              </a:rPr>
            </a:br>
            <a:r>
              <a:rPr lang="en-US" sz="2400" dirty="0" smtClean="0">
                <a:solidFill>
                  <a:srgbClr val="002060"/>
                </a:solidFill>
                <a:latin typeface="Arial Black" pitchFamily="34" charset="0"/>
              </a:rPr>
              <a:t>5- Electrons can only travel through a vacuum, so the specimen must be completely dehydrated.</a:t>
            </a:r>
            <a:r>
              <a:rPr lang="en-US" sz="2400" dirty="0" smtClean="0">
                <a:solidFill>
                  <a:srgbClr val="002060"/>
                </a:solidFill>
              </a:rPr>
              <a:t/>
            </a:r>
            <a:br>
              <a:rPr lang="en-US" sz="2400" dirty="0" smtClean="0">
                <a:solidFill>
                  <a:srgbClr val="002060"/>
                </a:solidFill>
              </a:rPr>
            </a:br>
            <a:endParaRPr lang="en-US" sz="2400" dirty="0">
              <a:solidFill>
                <a:srgbClr val="002060"/>
              </a:solidFill>
            </a:endParaRPr>
          </a:p>
        </p:txBody>
      </p:sp>
      <p:sp>
        <p:nvSpPr>
          <p:cNvPr id="3" name="Content Placeholder 2"/>
          <p:cNvSpPr>
            <a:spLocks noGrp="1"/>
          </p:cNvSpPr>
          <p:nvPr>
            <p:ph idx="1"/>
          </p:nvPr>
        </p:nvSpPr>
        <p:spPr/>
        <p:txBody>
          <a:bodyPr>
            <a:normAutofit fontScale="77500" lnSpcReduction="20000"/>
          </a:bodyPr>
          <a:lstStyle/>
          <a:p>
            <a:r>
              <a:rPr lang="en-US" dirty="0" smtClean="0">
                <a:solidFill>
                  <a:srgbClr val="00B050"/>
                </a:solidFill>
                <a:latin typeface="Arial Black" pitchFamily="34" charset="0"/>
              </a:rPr>
              <a:t>6- Electrons have poor penetrating ability which the image contrast results when electrons are scattered by the specimen. </a:t>
            </a:r>
            <a:r>
              <a:rPr lang="en-US" dirty="0" smtClean="0">
                <a:latin typeface="Arial Black" pitchFamily="34" charset="0"/>
              </a:rPr>
              <a:t>Therefore specimens are usually “stained” with a coat of heavy metal (uranium, osmium, and tungsten) to increase scattering ability.</a:t>
            </a:r>
          </a:p>
          <a:p>
            <a:r>
              <a:rPr lang="en-US" b="1" dirty="0" smtClean="0">
                <a:solidFill>
                  <a:srgbClr val="0070C0"/>
                </a:solidFill>
                <a:latin typeface="Arial Black" pitchFamily="34" charset="0"/>
              </a:rPr>
              <a:t>Disadvantages:</a:t>
            </a:r>
            <a:endParaRPr lang="en-US" dirty="0" smtClean="0">
              <a:solidFill>
                <a:srgbClr val="0070C0"/>
              </a:solidFill>
              <a:latin typeface="Arial Black" pitchFamily="34" charset="0"/>
            </a:endParaRPr>
          </a:p>
          <a:p>
            <a:pPr lvl="0"/>
            <a:r>
              <a:rPr lang="en-US" dirty="0" smtClean="0">
                <a:solidFill>
                  <a:srgbClr val="7030A0"/>
                </a:solidFill>
                <a:latin typeface="Arial Black" pitchFamily="34" charset="0"/>
              </a:rPr>
              <a:t>TEMs are large and very expensive</a:t>
            </a:r>
          </a:p>
          <a:p>
            <a:pPr lvl="0"/>
            <a:r>
              <a:rPr lang="en-US" dirty="0" smtClean="0">
                <a:solidFill>
                  <a:srgbClr val="7030A0"/>
                </a:solidFill>
                <a:latin typeface="Arial Black" pitchFamily="34" charset="0"/>
              </a:rPr>
              <a:t>Images are black and white</a:t>
            </a:r>
          </a:p>
          <a:p>
            <a:pPr lvl="0"/>
            <a:r>
              <a:rPr lang="en-US" dirty="0" smtClean="0">
                <a:solidFill>
                  <a:srgbClr val="7030A0"/>
                </a:solidFill>
                <a:latin typeface="Arial Black" pitchFamily="34" charset="0"/>
              </a:rPr>
              <a:t>The preparation is limited to</a:t>
            </a:r>
            <a:r>
              <a:rPr lang="en-US" b="1" dirty="0" smtClean="0">
                <a:solidFill>
                  <a:srgbClr val="7030A0"/>
                </a:solidFill>
                <a:latin typeface="Arial Black" pitchFamily="34" charset="0"/>
              </a:rPr>
              <a:t> </a:t>
            </a:r>
            <a:r>
              <a:rPr lang="en-US" dirty="0" smtClean="0">
                <a:solidFill>
                  <a:srgbClr val="7030A0"/>
                </a:solidFill>
                <a:latin typeface="Arial Black" pitchFamily="34" charset="0"/>
              </a:rPr>
              <a:t>an electron-transparent sample (due to the conductivity or electron density, and sample thickness).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Arial Black" pitchFamily="34" charset="0"/>
              </a:rPr>
              <a:t/>
            </a:r>
            <a:br>
              <a:rPr lang="en-US" b="1" dirty="0" smtClean="0">
                <a:latin typeface="Arial Black" pitchFamily="34" charset="0"/>
              </a:rPr>
            </a:br>
            <a:r>
              <a:rPr lang="en-US" b="1" dirty="0" smtClean="0">
                <a:latin typeface="Arial Black" pitchFamily="34" charset="0"/>
              </a:rPr>
              <a:t>New Techniques in Microscopy:</a:t>
            </a:r>
            <a:r>
              <a:rPr lang="en-US" dirty="0" smtClean="0">
                <a:latin typeface="Arial Black" pitchFamily="34" charset="0"/>
              </a:rPr>
              <a:t/>
            </a:r>
            <a:br>
              <a:rPr lang="en-US" dirty="0" smtClean="0">
                <a:latin typeface="Arial Black" pitchFamily="34" charset="0"/>
              </a:rPr>
            </a:br>
            <a:endParaRPr lang="en-US" dirty="0">
              <a:latin typeface="Arial Black" pitchFamily="34" charset="0"/>
            </a:endParaRPr>
          </a:p>
        </p:txBody>
      </p:sp>
      <p:sp>
        <p:nvSpPr>
          <p:cNvPr id="3" name="Content Placeholder 2"/>
          <p:cNvSpPr>
            <a:spLocks noGrp="1"/>
          </p:cNvSpPr>
          <p:nvPr>
            <p:ph idx="1"/>
          </p:nvPr>
        </p:nvSpPr>
        <p:spPr/>
        <p:txBody>
          <a:bodyPr>
            <a:normAutofit fontScale="55000" lnSpcReduction="20000"/>
          </a:bodyPr>
          <a:lstStyle/>
          <a:p>
            <a:pPr lvl="0"/>
            <a:r>
              <a:rPr lang="en-US" sz="5100" b="1" dirty="0" err="1" smtClean="0">
                <a:solidFill>
                  <a:srgbClr val="FF0000"/>
                </a:solidFill>
                <a:latin typeface="Arial Black" pitchFamily="34" charset="0"/>
              </a:rPr>
              <a:t>Confocal</a:t>
            </a:r>
            <a:r>
              <a:rPr lang="en-US" sz="5100" b="1" dirty="0" smtClean="0">
                <a:solidFill>
                  <a:srgbClr val="FF0000"/>
                </a:solidFill>
                <a:latin typeface="Arial Black" pitchFamily="34" charset="0"/>
              </a:rPr>
              <a:t> Microscopy (</a:t>
            </a:r>
            <a:r>
              <a:rPr lang="en-US" sz="5100" b="1" dirty="0" err="1" smtClean="0">
                <a:solidFill>
                  <a:srgbClr val="FF0000"/>
                </a:solidFill>
                <a:latin typeface="Arial Black" pitchFamily="34" charset="0"/>
              </a:rPr>
              <a:t>Confocal</a:t>
            </a:r>
            <a:r>
              <a:rPr lang="en-US" sz="5100" b="1" dirty="0" smtClean="0">
                <a:solidFill>
                  <a:srgbClr val="FF0000"/>
                </a:solidFill>
                <a:latin typeface="Arial Black" pitchFamily="34" charset="0"/>
              </a:rPr>
              <a:t> Scanning Laser Microscope)</a:t>
            </a:r>
            <a:endParaRPr lang="en-US" sz="5100" dirty="0" smtClean="0">
              <a:solidFill>
                <a:srgbClr val="FF0000"/>
              </a:solidFill>
              <a:latin typeface="Arial Black" pitchFamily="34" charset="0"/>
            </a:endParaRPr>
          </a:p>
          <a:p>
            <a:r>
              <a:rPr lang="en-US" sz="3800" dirty="0" smtClean="0">
                <a:latin typeface="Arial Black" pitchFamily="34" charset="0"/>
              </a:rPr>
              <a:t> Laser scanning </a:t>
            </a:r>
            <a:r>
              <a:rPr lang="en-US" sz="3800" dirty="0" err="1" smtClean="0">
                <a:latin typeface="Arial Black" pitchFamily="34" charset="0"/>
              </a:rPr>
              <a:t>confocal</a:t>
            </a:r>
            <a:r>
              <a:rPr lang="en-US" sz="3800" dirty="0" smtClean="0">
                <a:latin typeface="Arial Black" pitchFamily="34" charset="0"/>
              </a:rPr>
              <a:t> microscopy is an invaluable tool for a wide range of investigations in the biological and medical sciences for imaging thin optical sections in living and fixed specimens ranging in thickness up to 100 micrometers. The basic concept of </a:t>
            </a:r>
            <a:r>
              <a:rPr lang="en-US" sz="3800" dirty="0" err="1" smtClean="0">
                <a:latin typeface="Arial Black" pitchFamily="34" charset="0"/>
              </a:rPr>
              <a:t>confocal</a:t>
            </a:r>
            <a:r>
              <a:rPr lang="en-US" sz="3800" dirty="0" smtClean="0">
                <a:latin typeface="Arial Black" pitchFamily="34" charset="0"/>
              </a:rPr>
              <a:t> microscopy was originally developed by Marvin </a:t>
            </a:r>
            <a:r>
              <a:rPr lang="en-US" sz="3800" dirty="0" err="1" smtClean="0">
                <a:latin typeface="Arial Black" pitchFamily="34" charset="0"/>
              </a:rPr>
              <a:t>Minsky</a:t>
            </a:r>
            <a:r>
              <a:rPr lang="en-US" sz="3800" dirty="0" smtClean="0">
                <a:latin typeface="Arial Black" pitchFamily="34" charset="0"/>
              </a:rPr>
              <a:t> in the mid-1950s (patented in 1961) when he was a postdoctoral student at Harvard University as </a:t>
            </a:r>
            <a:r>
              <a:rPr lang="en-US" sz="3800" dirty="0" err="1" smtClean="0">
                <a:latin typeface="Arial Black" pitchFamily="34" charset="0"/>
              </a:rPr>
              <a:t>Minsky</a:t>
            </a:r>
            <a:r>
              <a:rPr lang="en-US" sz="3800" dirty="0" smtClean="0">
                <a:latin typeface="Arial Black" pitchFamily="34" charset="0"/>
              </a:rPr>
              <a:t> wanted to image neural networks in unstained preparations of brain tissue. The basic key to the </a:t>
            </a:r>
            <a:r>
              <a:rPr lang="en-US" sz="3800" dirty="0" err="1" smtClean="0">
                <a:latin typeface="Arial Black" pitchFamily="34" charset="0"/>
              </a:rPr>
              <a:t>confocal</a:t>
            </a:r>
            <a:r>
              <a:rPr lang="en-US" sz="3800" dirty="0" smtClean="0">
                <a:latin typeface="Arial Black" pitchFamily="34" charset="0"/>
              </a:rPr>
              <a:t> approach is the use of spatial filtering techniques to eliminate out-of-focus light or glare in specimens whose thickness exceeds the immediate plane of focus</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TotalTime>
  <Words>800</Words>
  <Application>Microsoft Office PowerPoint</Application>
  <PresentationFormat>On-screen Show (4:3)</PresentationFormat>
  <Paragraphs>75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Lec2:Microscopic techniques</vt:lpstr>
      <vt:lpstr>2020-2021</vt:lpstr>
      <vt:lpstr> Electron microscopes allow biologists to explore cells in more details  </vt:lpstr>
      <vt:lpstr>   Electron microscopes are used in the scientific laboratories and many industries, such as forensics, nanotechnology and mining.   </vt:lpstr>
      <vt:lpstr> There are two types of electron microscopes </vt:lpstr>
      <vt:lpstr> Components of the SEM </vt:lpstr>
      <vt:lpstr> 2- Transmission Electron Microscope:  </vt:lpstr>
      <vt:lpstr> 4- Images are high-quality and detailed. 5- Electrons can only travel through a vacuum, so the specimen must be completely dehydrated. </vt:lpstr>
      <vt:lpstr> New Techniques in Microscopy: </vt:lpstr>
      <vt:lpstr> Advantages of using confocal microscope  </vt:lpstr>
      <vt:lpstr>Slide 11</vt:lpstr>
      <vt:lpstr>Slide 12</vt:lpstr>
    </vt:vector>
  </TitlesOfParts>
  <Company>Enjoy My Fine Releases.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Lec2:Microscopic techniques</dc:title>
  <dc:creator>DR.Ahmed Saker 2o1O</dc:creator>
  <cp:lastModifiedBy>DR.Ahmed Saker 2o1O</cp:lastModifiedBy>
  <cp:revision>6</cp:revision>
  <dcterms:created xsi:type="dcterms:W3CDTF">2020-12-15T16:53:06Z</dcterms:created>
  <dcterms:modified xsi:type="dcterms:W3CDTF">2021-09-15T18:10:23Z</dcterms:modified>
</cp:coreProperties>
</file>