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0058" autoAdjust="0"/>
    <p:restoredTop sz="94660"/>
  </p:normalViewPr>
  <p:slideViewPr>
    <p:cSldViewPr>
      <p:cViewPr>
        <p:scale>
          <a:sx n="69" d="100"/>
          <a:sy n="69" d="100"/>
        </p:scale>
        <p:origin x="-1638" y="-3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1D8BD707-D9CF-40AE-B4C6-C98DA3205C09}" type="datetimeFigureOut">
              <a:rPr lang="en-US" smtClean="0"/>
              <a:pPr/>
              <a:t>4/13/2020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4/13/2020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4/13/2020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4/13/2020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4/13/2020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4/13/2020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4/13/2020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D8BD707-D9CF-40AE-B4C6-C98DA3205C09}" type="datetimeFigureOut">
              <a:rPr lang="en-US" smtClean="0"/>
              <a:pPr/>
              <a:t>4/13/2020</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audio" Target="../media/audio1.wav"/><Relationship Id="rId1" Type="http://schemas.openxmlformats.org/officeDocument/2006/relationships/audio" Target="file:///C:\Users\Dr%20Nada1\Desktop\Lec1.M.T.pptx256.wav" TargetMode="Externa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1"/>
            <a:ext cx="7772400" cy="1695450"/>
          </a:xfrm>
        </p:spPr>
        <p:txBody>
          <a:bodyPr>
            <a:normAutofit fontScale="90000"/>
          </a:bodyPr>
          <a:lstStyle/>
          <a:p>
            <a:r>
              <a:rPr lang="en-US" dirty="0" smtClean="0"/>
              <a:t/>
            </a:r>
            <a:br>
              <a:rPr lang="en-US" dirty="0" smtClean="0"/>
            </a:br>
            <a:r>
              <a:rPr lang="en-US" dirty="0" smtClean="0"/>
              <a:t>Lec1:</a:t>
            </a:r>
            <a:r>
              <a:rPr lang="en-US" b="1" dirty="0" smtClean="0"/>
              <a:t>Introduction to the Microscope</a:t>
            </a: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sz="4400" b="1" dirty="0" smtClean="0">
                <a:solidFill>
                  <a:srgbClr val="FF0000"/>
                </a:solidFill>
                <a:latin typeface="Arial Black" pitchFamily="34" charset="0"/>
              </a:rPr>
              <a:t>What Is Microscope?</a:t>
            </a:r>
            <a:endParaRPr lang="en-US" sz="4400" dirty="0" smtClean="0">
              <a:solidFill>
                <a:srgbClr val="FF0000"/>
              </a:solidFill>
              <a:latin typeface="Arial Black" pitchFamily="34" charset="0"/>
            </a:endParaRPr>
          </a:p>
          <a:p>
            <a:endParaRPr lang="en-US" dirty="0">
              <a:latin typeface="Arial Black" pitchFamily="34" charset="0"/>
            </a:endParaRPr>
          </a:p>
        </p:txBody>
      </p:sp>
      <p:pic>
        <p:nvPicPr>
          <p:cNvPr id="5" name="Lec1.M.T.pptx256.wav">
            <a:hlinkClick r:id="" action="ppaction://media"/>
          </p:cNvPr>
          <p:cNvPicPr>
            <a:picLocks noRot="1" noChangeAspect="1"/>
          </p:cNvPicPr>
          <p:nvPr>
            <a:audioFile r:link="rId1"/>
          </p:nvPr>
        </p:nvPicPr>
        <p:blipFill>
          <a:blip r:embed="rId4"/>
          <a:stretch>
            <a:fillRect/>
          </a:stretch>
        </p:blipFill>
        <p:spPr>
          <a:xfrm>
            <a:off x="8610600" y="6324600"/>
            <a:ext cx="304800" cy="304800"/>
          </a:xfrm>
          <a:prstGeom prst="rect">
            <a:avLst/>
          </a:prstGeom>
        </p:spPr>
      </p:pic>
      <p:pic>
        <p:nvPicPr>
          <p:cNvPr id="6" name="Recorded Sound">
            <a:hlinkClick r:id="" action="ppaction://media"/>
          </p:cNvPr>
          <p:cNvPicPr>
            <a:picLocks noRot="1" noChangeAspect="1"/>
          </p:cNvPicPr>
          <p:nvPr>
            <a:wavAudioFile r:embed="rId2" name="Recorded Sound"/>
          </p:nvPr>
        </p:nvPicPr>
        <p:blipFill>
          <a:blip r:embed="rId5"/>
          <a:stretch>
            <a:fillRect/>
          </a:stretch>
        </p:blipFill>
        <p:spPr>
          <a:xfrm>
            <a:off x="4419600" y="3276600"/>
            <a:ext cx="304800" cy="304800"/>
          </a:xfrm>
          <a:prstGeom prst="rect">
            <a:avLst/>
          </a:prstGeom>
        </p:spPr>
      </p:pic>
    </p:spTree>
  </p:cSld>
  <p:clrMapOvr>
    <a:masterClrMapping/>
  </p:clrMapOvr>
  <p:transition advTm="2684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5"/>
                </p:tgtEl>
              </p:cMediaNode>
            </p:audi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1" presetClass="mediacall" presetSubtype="0" fill="hold" nodeType="clickEffect">
                                  <p:stCondLst>
                                    <p:cond delay="0"/>
                                  </p:stCondLst>
                                  <p:childTnLst>
                                    <p:cmd type="call" cmd="playFrom(0.0)">
                                      <p:cBhvr>
                                        <p:cTn id="12" dur="1" fill="hold"/>
                                        <p:tgtEl>
                                          <p:spTgt spid="6"/>
                                        </p:tgtEl>
                                      </p:cBhvr>
                                    </p:cmd>
                                  </p:childTnLst>
                                </p:cTn>
                              </p:par>
                            </p:childTnLst>
                          </p:cTn>
                        </p:par>
                      </p:childTnLst>
                    </p:cTn>
                  </p:par>
                </p:childTnLst>
              </p:cTn>
              <p:nextCondLst>
                <p:cond evt="onClick" delay="0">
                  <p:tgtEl>
                    <p:spTgt spid="6"/>
                  </p:tgtEl>
                </p:cond>
              </p:nextCondLst>
            </p:seq>
            <p:audio>
              <p:cMediaNode>
                <p:cTn id="13"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337048"/>
          </a:xfrm>
        </p:spPr>
        <p:txBody>
          <a:bodyPr>
            <a:normAutofit fontScale="77500" lnSpcReduction="20000"/>
          </a:bodyPr>
          <a:lstStyle/>
          <a:p>
            <a:r>
              <a:rPr lang="en-US" sz="2600" b="1" dirty="0" smtClean="0"/>
              <a:t>Using the Microscope</a:t>
            </a:r>
            <a:endParaRPr lang="en-US" sz="2600" dirty="0" smtClean="0"/>
          </a:p>
          <a:p>
            <a:r>
              <a:rPr lang="en-US" sz="2600" dirty="0" smtClean="0"/>
              <a:t>The proper way to focus a microscope is to start with the lowest power objective lens first and while looking from the side, put the lens down as close to the specimen as possible without touching it. Now, look through the eyepiece lens and </a:t>
            </a:r>
            <a:r>
              <a:rPr lang="en-US" sz="2600" b="1" dirty="0" smtClean="0"/>
              <a:t>focus upward only </a:t>
            </a:r>
            <a:r>
              <a:rPr lang="en-US" sz="2600" dirty="0" smtClean="0"/>
              <a:t>until the image is sharp. If you can't get it in focus, repeat the process again.</a:t>
            </a:r>
          </a:p>
          <a:p>
            <a:pPr algn="just"/>
            <a:r>
              <a:rPr lang="en-US" sz="2600" dirty="0" smtClean="0"/>
              <a:t>Once the image is sharp with the low power lens, you should be able to simply click in the next power lens and do minor adjustments with the focus knob. If your microscope has a fine focus adjustment, turning it a little bit should be all that's necessary. Continue with subsequent objective lenses and fine focus each time.</a:t>
            </a:r>
          </a:p>
          <a:p>
            <a:r>
              <a:rPr lang="en-US" sz="2600" b="1" dirty="0" smtClean="0"/>
              <a:t>Using High Power</a:t>
            </a:r>
            <a:endParaRPr lang="en-US" sz="2600" dirty="0" smtClean="0"/>
          </a:p>
          <a:p>
            <a:r>
              <a:rPr lang="en-US" sz="2600" b="1" dirty="0" smtClean="0"/>
              <a:t> Rotate to 40x objective</a:t>
            </a:r>
            <a:r>
              <a:rPr lang="en-US" sz="2600" dirty="0" smtClean="0"/>
              <a:t>, locate desired portion of specimen in the center of the field. Refocus very carefully so that the specimen is focused as sharply as possible. </a:t>
            </a:r>
            <a:r>
              <a:rPr lang="en-US" sz="2600" b="1" dirty="0" smtClean="0"/>
              <a:t>(Do not alter focus for the Following steps)</a:t>
            </a:r>
            <a:r>
              <a:rPr lang="en-US" sz="2600" dirty="0" smtClean="0"/>
              <a:t> Partially rotate so that 40x and 100x objectives include the specimen.</a:t>
            </a:r>
          </a:p>
          <a:p>
            <a:r>
              <a:rPr lang="en-US" dirty="0" smtClean="0"/>
              <a:t>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337048"/>
          </a:xfrm>
        </p:spPr>
        <p:txBody>
          <a:bodyPr>
            <a:normAutofit fontScale="62500" lnSpcReduction="20000"/>
          </a:bodyPr>
          <a:lstStyle/>
          <a:p>
            <a:pPr lvl="0"/>
            <a:r>
              <a:rPr lang="en-US" dirty="0" smtClean="0"/>
              <a:t>Place a small drop of oil on the slide in the center of the lighted area. (Take care not to drop on the stage.) Put the small drop of oil directly over the area of the specimen to be examined.</a:t>
            </a:r>
          </a:p>
          <a:p>
            <a:r>
              <a:rPr lang="en-US" dirty="0" smtClean="0"/>
              <a:t> </a:t>
            </a:r>
          </a:p>
          <a:p>
            <a:pPr lvl="0"/>
            <a:r>
              <a:rPr lang="en-US" dirty="0" smtClean="0"/>
              <a:t>Rotate so that the </a:t>
            </a:r>
            <a:r>
              <a:rPr lang="en-US" b="1" dirty="0" smtClean="0"/>
              <a:t>100x oil immersion objective touches the oil </a:t>
            </a:r>
            <a:r>
              <a:rPr lang="en-US" dirty="0" smtClean="0"/>
              <a:t>and clicks into place. Focus </a:t>
            </a:r>
            <a:r>
              <a:rPr lang="en-US" b="1" dirty="0" smtClean="0"/>
              <a:t>only </a:t>
            </a:r>
            <a:r>
              <a:rPr lang="en-US" dirty="0" smtClean="0"/>
              <a:t>with fine focus. Hopefully, the specimen will come into focus easily. Do not change focus dramatically.</a:t>
            </a:r>
          </a:p>
          <a:p>
            <a:r>
              <a:rPr lang="en-US" b="1" dirty="0" smtClean="0"/>
              <a:t>Clean up: </a:t>
            </a:r>
            <a:r>
              <a:rPr lang="en-US" dirty="0" smtClean="0"/>
              <a:t>When you have finished for the day, wipe the 100x oil immersion objective carefully with lens paper to remove all oil. Wipe oil from the slide thoroughly with a Kim wipe</a:t>
            </a:r>
            <a:r>
              <a:rPr lang="ar-SA" dirty="0" smtClean="0"/>
              <a:t>.</a:t>
            </a:r>
            <a:endParaRPr lang="en-US" dirty="0" smtClean="0"/>
          </a:p>
          <a:p>
            <a:r>
              <a:rPr lang="en-US" b="1" dirty="0" smtClean="0"/>
              <a:t> </a:t>
            </a:r>
            <a:endParaRPr lang="en-US" dirty="0" smtClean="0"/>
          </a:p>
          <a:p>
            <a:r>
              <a:rPr lang="en-US" b="1" dirty="0" smtClean="0"/>
              <a:t>Types of Light Microscope</a:t>
            </a:r>
            <a:endParaRPr lang="en-US" dirty="0" smtClean="0"/>
          </a:p>
          <a:p>
            <a:r>
              <a:rPr lang="en-US" dirty="0" smtClean="0"/>
              <a:t>There are a variety </a:t>
            </a:r>
            <a:r>
              <a:rPr lang="en-US" b="1" dirty="0" smtClean="0"/>
              <a:t>of light microscopes</a:t>
            </a:r>
            <a:r>
              <a:rPr lang="en-US" b="1" i="1" dirty="0" smtClean="0"/>
              <a:t> </a:t>
            </a:r>
            <a:r>
              <a:rPr lang="en-US" dirty="0" smtClean="0"/>
              <a:t>mostly employed in Microbiology:</a:t>
            </a:r>
          </a:p>
          <a:p>
            <a:pPr lvl="0"/>
            <a:r>
              <a:rPr lang="en-US" dirty="0" smtClean="0"/>
              <a:t>Bright-field</a:t>
            </a:r>
          </a:p>
          <a:p>
            <a:pPr lvl="0"/>
            <a:r>
              <a:rPr lang="en-US" dirty="0" smtClean="0"/>
              <a:t>Dark-field</a:t>
            </a:r>
          </a:p>
          <a:p>
            <a:pPr lvl="0"/>
            <a:r>
              <a:rPr lang="en-US" dirty="0" smtClean="0"/>
              <a:t>Phase-contrast</a:t>
            </a:r>
          </a:p>
          <a:p>
            <a:pPr lvl="0"/>
            <a:r>
              <a:rPr lang="en-US" dirty="0" smtClean="0"/>
              <a:t>Fluorescence</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337048"/>
          </a:xfrm>
        </p:spPr>
        <p:txBody>
          <a:bodyPr>
            <a:normAutofit fontScale="92500" lnSpcReduction="10000"/>
          </a:bodyPr>
          <a:lstStyle/>
          <a:p>
            <a:pPr algn="just"/>
            <a:r>
              <a:rPr lang="en-US" sz="2200" b="1" dirty="0" smtClean="0"/>
              <a:t>1-The Bright-field Microscope </a:t>
            </a:r>
            <a:endParaRPr lang="en-US" sz="2200" dirty="0" smtClean="0"/>
          </a:p>
          <a:p>
            <a:pPr algn="just"/>
            <a:r>
              <a:rPr lang="en-US" sz="2200" dirty="0" smtClean="0"/>
              <a:t> Called the ordinary microscope because it forms a dark image against a brighter background.</a:t>
            </a:r>
            <a:r>
              <a:rPr lang="en-US" sz="2200" b="1" i="1" dirty="0" smtClean="0"/>
              <a:t> </a:t>
            </a:r>
            <a:r>
              <a:rPr lang="en-US" sz="2200" dirty="0" smtClean="0"/>
              <a:t>Image should remain in focus when objectives are changed.</a:t>
            </a:r>
          </a:p>
          <a:p>
            <a:pPr algn="just"/>
            <a:r>
              <a:rPr lang="en-US" sz="2200" dirty="0" smtClean="0"/>
              <a:t> The objective lens forms an enlarged real image within the microscope and the eyepiece lens further magnifies this primarily image. Upon looking in the microscope, the enlarged specimen image</a:t>
            </a:r>
          </a:p>
          <a:p>
            <a:pPr algn="just"/>
            <a:r>
              <a:rPr lang="ar-SA" sz="2200" b="1" dirty="0" smtClean="0"/>
              <a:t>)</a:t>
            </a:r>
            <a:r>
              <a:rPr lang="ar-SA" sz="2200" dirty="0" smtClean="0"/>
              <a:t> </a:t>
            </a:r>
            <a:r>
              <a:rPr lang="en-US" sz="2200" b="1" dirty="0" smtClean="0"/>
              <a:t>Virtual image</a:t>
            </a:r>
            <a:r>
              <a:rPr lang="ar-SA" sz="2200" b="1" dirty="0" smtClean="0"/>
              <a:t>(</a:t>
            </a:r>
            <a:r>
              <a:rPr lang="ar-SA" sz="2200" b="1" i="1" dirty="0" smtClean="0"/>
              <a:t> </a:t>
            </a:r>
            <a:r>
              <a:rPr lang="en-US" sz="2200" dirty="0" smtClean="0"/>
              <a:t>appears to lie just beyond the stage about 25 cm away.</a:t>
            </a:r>
          </a:p>
          <a:p>
            <a:pPr algn="just"/>
            <a:r>
              <a:rPr lang="en-US" sz="2200" dirty="0" smtClean="0"/>
              <a:t>Total magnification is calculated by multiplying the objective and eyepiece magnification together.</a:t>
            </a:r>
          </a:p>
          <a:p>
            <a:r>
              <a:rPr lang="en-US" sz="2200" b="1" dirty="0" smtClean="0"/>
              <a:t>Three factors determine the quality of an optical image:</a:t>
            </a:r>
            <a:endParaRPr lang="en-US" sz="2200" dirty="0" smtClean="0"/>
          </a:p>
          <a:p>
            <a:r>
              <a:rPr lang="en-US" sz="2200" dirty="0" smtClean="0"/>
              <a:t>a. Magnification</a:t>
            </a:r>
          </a:p>
          <a:p>
            <a:r>
              <a:rPr lang="en-US" sz="2200" dirty="0" smtClean="0"/>
              <a:t>b. Resolution</a:t>
            </a:r>
          </a:p>
          <a:p>
            <a:r>
              <a:rPr lang="en-US" sz="2200" dirty="0" smtClean="0"/>
              <a:t>c. Contrast.</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413248"/>
          </a:xfrm>
        </p:spPr>
        <p:txBody>
          <a:bodyPr>
            <a:normAutofit fontScale="55000" lnSpcReduction="20000"/>
          </a:bodyPr>
          <a:lstStyle/>
          <a:p>
            <a:r>
              <a:rPr lang="en-US" dirty="0" smtClean="0"/>
              <a:t> </a:t>
            </a:r>
            <a:r>
              <a:rPr lang="en-US" b="1" dirty="0" smtClean="0"/>
              <a:t>Magnification </a:t>
            </a:r>
            <a:r>
              <a:rPr lang="en-US" dirty="0" smtClean="0"/>
              <a:t>is the apparent increase in size affected by a convex lens.</a:t>
            </a:r>
          </a:p>
          <a:p>
            <a:r>
              <a:rPr lang="en-US" dirty="0" smtClean="0"/>
              <a:t>A compound microscope uses two sets of lenses, with differing focal lengths, to facilitate magnification.</a:t>
            </a:r>
          </a:p>
          <a:p>
            <a:r>
              <a:rPr lang="en-US" dirty="0" smtClean="0"/>
              <a:t>The total magnification achieved by the lens array is the product of each individual lens.</a:t>
            </a:r>
          </a:p>
          <a:p>
            <a:r>
              <a:rPr lang="en-US" dirty="0" smtClean="0"/>
              <a:t> </a:t>
            </a:r>
            <a:r>
              <a:rPr lang="en-US" b="1" dirty="0" smtClean="0"/>
              <a:t>Magnification (total) </a:t>
            </a:r>
            <a:r>
              <a:rPr lang="en-US" dirty="0" smtClean="0"/>
              <a:t>= </a:t>
            </a:r>
            <a:r>
              <a:rPr lang="en-US" b="1" dirty="0" smtClean="0"/>
              <a:t>magnification (obj. lens) </a:t>
            </a:r>
            <a:r>
              <a:rPr lang="en-US" dirty="0" smtClean="0"/>
              <a:t>x </a:t>
            </a:r>
            <a:r>
              <a:rPr lang="en-US" b="1" dirty="0" smtClean="0"/>
              <a:t>magnification (</a:t>
            </a:r>
            <a:r>
              <a:rPr lang="en-US" b="1" dirty="0" err="1" smtClean="0"/>
              <a:t>ocu</a:t>
            </a:r>
            <a:r>
              <a:rPr lang="en-US" b="1" dirty="0" smtClean="0"/>
              <a:t>. lens)</a:t>
            </a:r>
            <a:endParaRPr lang="en-US" dirty="0" smtClean="0"/>
          </a:p>
          <a:p>
            <a:r>
              <a:rPr lang="en-US" dirty="0" smtClean="0"/>
              <a:t>Example: </a:t>
            </a:r>
            <a:r>
              <a:rPr lang="en-US" b="1" dirty="0" err="1" smtClean="0"/>
              <a:t>Mag</a:t>
            </a:r>
            <a:r>
              <a:rPr lang="en-US" b="1" dirty="0" smtClean="0"/>
              <a:t> (</a:t>
            </a:r>
            <a:r>
              <a:rPr lang="en-US" b="1" dirty="0" err="1" smtClean="0"/>
              <a:t>obj</a:t>
            </a:r>
            <a:r>
              <a:rPr lang="en-US" b="1" dirty="0" smtClean="0"/>
              <a:t>) = 40X and </a:t>
            </a:r>
            <a:r>
              <a:rPr lang="en-US" b="1" dirty="0" err="1" smtClean="0"/>
              <a:t>Mag</a:t>
            </a:r>
            <a:r>
              <a:rPr lang="en-US" b="1" dirty="0" smtClean="0"/>
              <a:t> (ocular) = 10X</a:t>
            </a:r>
            <a:endParaRPr lang="en-US" dirty="0" smtClean="0"/>
          </a:p>
          <a:p>
            <a:r>
              <a:rPr lang="en-US" dirty="0" smtClean="0"/>
              <a:t>Then </a:t>
            </a:r>
            <a:r>
              <a:rPr lang="en-US" b="1" dirty="0" err="1" smtClean="0"/>
              <a:t>Mag</a:t>
            </a:r>
            <a:r>
              <a:rPr lang="en-US" b="1" dirty="0" smtClean="0"/>
              <a:t> (total) = (40X) (10X) = 400X.                                     </a:t>
            </a:r>
            <a:endParaRPr lang="en-US" dirty="0" smtClean="0"/>
          </a:p>
          <a:p>
            <a:r>
              <a:rPr lang="en-US" b="1" dirty="0" smtClean="0"/>
              <a:t> </a:t>
            </a:r>
            <a:r>
              <a:rPr lang="en-US" dirty="0" smtClean="0"/>
              <a:t>It is much easier to make two lenses with average magnifying powers and put them together in a compound microscope than to make a single lens with a very high magnifying power.</a:t>
            </a:r>
          </a:p>
          <a:p>
            <a:r>
              <a:rPr lang="en-US" dirty="0" smtClean="0"/>
              <a:t>Compound microscopes are usually designed to give a highest possible magnification of only 1,000-1,500X.</a:t>
            </a:r>
          </a:p>
          <a:p>
            <a:r>
              <a:rPr lang="en-US" b="1" dirty="0" smtClean="0"/>
              <a:t>Resolution</a:t>
            </a:r>
            <a:endParaRPr lang="en-US" dirty="0" smtClean="0"/>
          </a:p>
          <a:p>
            <a:r>
              <a:rPr lang="en-US" dirty="0" smtClean="0"/>
              <a:t>The most important part of the microscope is the objective, which must produce a clear image, not just a magnified one.</a:t>
            </a:r>
          </a:p>
          <a:p>
            <a:r>
              <a:rPr lang="en-US" dirty="0" smtClean="0"/>
              <a:t> </a:t>
            </a:r>
          </a:p>
          <a:p>
            <a:r>
              <a:rPr lang="en-US" b="1" dirty="0" smtClean="0"/>
              <a:t>Resolution</a:t>
            </a:r>
            <a:r>
              <a:rPr lang="en-US" b="1" i="1" dirty="0" smtClean="0"/>
              <a:t> </a:t>
            </a:r>
            <a:r>
              <a:rPr lang="en-US" dirty="0" smtClean="0"/>
              <a:t>is the ability to separate points (in other words, to observe fine detail).</a:t>
            </a:r>
          </a:p>
          <a:p>
            <a:r>
              <a:rPr lang="en-US" dirty="0" smtClean="0"/>
              <a:t>or the ability of a lens to distinguish between small objects that are close together.</a:t>
            </a:r>
          </a:p>
          <a:p>
            <a:r>
              <a:rPr lang="en-US" dirty="0" smtClean="0"/>
              <a:t> </a:t>
            </a:r>
          </a:p>
          <a:p>
            <a:r>
              <a:rPr lang="en-US" b="1" dirty="0" smtClean="0"/>
              <a:t>Resolution is not the same thing as magnification.</a:t>
            </a:r>
            <a:endParaRPr lang="en-US" dirty="0" smtClean="0"/>
          </a:p>
          <a:p>
            <a:r>
              <a:rPr lang="en-US" dirty="0" smtClean="0"/>
              <a:t>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337048"/>
          </a:xfrm>
        </p:spPr>
        <p:txBody>
          <a:bodyPr>
            <a:normAutofit fontScale="40000" lnSpcReduction="20000"/>
          </a:bodyPr>
          <a:lstStyle/>
          <a:p>
            <a:r>
              <a:rPr lang="en-US" sz="4500" dirty="0" smtClean="0"/>
              <a:t>One of the ways to increase the resolution of an image is to increase the amount of light that enters the objective lens by using </a:t>
            </a:r>
            <a:r>
              <a:rPr lang="en-US" sz="4500" b="1" dirty="0" smtClean="0"/>
              <a:t>immersion oil.</a:t>
            </a:r>
            <a:endParaRPr lang="en-US" sz="4500" dirty="0" smtClean="0"/>
          </a:p>
          <a:p>
            <a:r>
              <a:rPr lang="en-US" sz="4500" dirty="0" smtClean="0"/>
              <a:t>We have already discussed Refraction, that is the deflection of a light ray that occurs when it passes between substances that have different densities.</a:t>
            </a:r>
          </a:p>
          <a:p>
            <a:r>
              <a:rPr lang="en-US" sz="4500" dirty="0" smtClean="0"/>
              <a:t>A convex lens exploits refraction to focus light at a specific point.</a:t>
            </a:r>
          </a:p>
          <a:p>
            <a:r>
              <a:rPr lang="en-US" sz="4500" dirty="0" smtClean="0"/>
              <a:t>However not all refraction results in the convergence of light, in many cases, the rays of diverge, which results in an overall decrease in the intensity of light.</a:t>
            </a:r>
          </a:p>
          <a:p>
            <a:r>
              <a:rPr lang="en-US" sz="4000" dirty="0" smtClean="0"/>
              <a:t>This typically occurs as light passes through the air, in the space between the specimen and the objective lens.</a:t>
            </a:r>
          </a:p>
          <a:p>
            <a:r>
              <a:rPr lang="en-US" sz="4000" dirty="0" smtClean="0"/>
              <a:t> Immersion oil (with a density closer to glass) can be used to reduce the refraction of light rays (compared to air) and allows more light to enter the objective. This improves resolution. Only the highest power (100X) objective on the microscope is designed for use with immersion oil. </a:t>
            </a:r>
            <a:r>
              <a:rPr lang="en-US" sz="4000" b="1" dirty="0" smtClean="0"/>
              <a:t>DO NOT USE OIL WITH THE LOWER POWER (10X AND 40X) OBJECTIVES.</a:t>
            </a:r>
            <a:endParaRPr lang="en-US" sz="4000" dirty="0" smtClean="0"/>
          </a:p>
          <a:p>
            <a:r>
              <a:rPr lang="en-US" sz="4000" dirty="0" smtClean="0"/>
              <a:t>Another way to increase resolution of an image is to decrease the wavelength of light that is used to illuminate the specimen (use blue light instead of white light).</a:t>
            </a:r>
          </a:p>
          <a:p>
            <a:r>
              <a:rPr lang="en-US" sz="3800" dirty="0" smtClean="0"/>
              <a:t> </a:t>
            </a:r>
          </a:p>
          <a:p>
            <a:r>
              <a:rPr lang="en-US" dirty="0" smtClean="0"/>
              <a:t>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337048"/>
          </a:xfrm>
        </p:spPr>
        <p:txBody>
          <a:bodyPr>
            <a:normAutofit fontScale="62500" lnSpcReduction="20000"/>
          </a:bodyPr>
          <a:lstStyle/>
          <a:p>
            <a:r>
              <a:rPr lang="en-US" b="1" dirty="0" smtClean="0"/>
              <a:t>Contrast</a:t>
            </a:r>
            <a:endParaRPr lang="en-US" dirty="0" smtClean="0"/>
          </a:p>
          <a:p>
            <a:r>
              <a:rPr lang="en-US" dirty="0" smtClean="0"/>
              <a:t> </a:t>
            </a:r>
          </a:p>
          <a:p>
            <a:r>
              <a:rPr lang="en-US" dirty="0" smtClean="0"/>
              <a:t>Microbes are composed of water, nucleic acids, proteins, and lipids. Most appear colorless against a colorless background when observed using bright field microscopy. Therefore in order to see them, we must devise a way to increase the contrast.</a:t>
            </a:r>
          </a:p>
          <a:p>
            <a:r>
              <a:rPr lang="en-US" dirty="0" smtClean="0"/>
              <a:t>Direct staining of the microorganisms and Indirect (negative) staining of the background In order to stain a specimen, it must first be fixed to the slide and chemically altered.</a:t>
            </a:r>
          </a:p>
          <a:p>
            <a:r>
              <a:rPr lang="en-US" dirty="0" smtClean="0"/>
              <a:t>This results in the death of a specimen.</a:t>
            </a:r>
          </a:p>
          <a:p>
            <a:r>
              <a:rPr lang="en-US" dirty="0" smtClean="0"/>
              <a:t> </a:t>
            </a:r>
            <a:r>
              <a:rPr lang="en-US" b="1" dirty="0" smtClean="0"/>
              <a:t>Additional microscopic techniques have been developed to increase contrast of living microorganisms:-</a:t>
            </a:r>
            <a:endParaRPr lang="en-US" dirty="0" smtClean="0"/>
          </a:p>
          <a:p>
            <a:r>
              <a:rPr lang="en-US" b="1" dirty="0" smtClean="0"/>
              <a:t> Dark-field microscopy</a:t>
            </a:r>
            <a:r>
              <a:rPr lang="en-US" b="1" i="1" dirty="0" smtClean="0"/>
              <a:t> </a:t>
            </a:r>
            <a:endParaRPr lang="en-US" dirty="0" smtClean="0"/>
          </a:p>
          <a:p>
            <a:r>
              <a:rPr lang="en-US" dirty="0" smtClean="0"/>
              <a:t> is one such technique that is often used to observe living, unstained cells and organisms.</a:t>
            </a:r>
          </a:p>
          <a:p>
            <a:r>
              <a:rPr lang="en-US" dirty="0" smtClean="0"/>
              <a:t> Dark field microscopes illuminate the sample in such a way that </a:t>
            </a:r>
            <a:r>
              <a:rPr lang="en-US" dirty="0" err="1" smtClean="0"/>
              <a:t>unreflected</a:t>
            </a:r>
            <a:r>
              <a:rPr lang="en-US" dirty="0" smtClean="0"/>
              <a:t>, and </a:t>
            </a:r>
            <a:r>
              <a:rPr lang="en-US" dirty="0" err="1" smtClean="0"/>
              <a:t>unrefracted</a:t>
            </a:r>
            <a:r>
              <a:rPr lang="en-US" dirty="0" smtClean="0"/>
              <a:t> light does not enter the objective, only light that has been reflected/refracted by the specimen passes through the objective and forms the image. This results in a specimen that is brilliantly illuminated on a dark field, The field surrounding the specimen appears black.</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b="1" dirty="0" smtClean="0"/>
              <a:t>Phase-contrast microscopes</a:t>
            </a:r>
            <a:r>
              <a:rPr lang="en-US" b="1" i="1" dirty="0" smtClean="0"/>
              <a:t> </a:t>
            </a:r>
            <a:endParaRPr lang="en-US" dirty="0" smtClean="0"/>
          </a:p>
          <a:p>
            <a:r>
              <a:rPr lang="en-US" b="1" dirty="0" smtClean="0"/>
              <a:t> </a:t>
            </a:r>
            <a:r>
              <a:rPr lang="en-US" dirty="0" smtClean="0"/>
              <a:t>Convert slight differences in refractive index and density into variations in light intensity.</a:t>
            </a:r>
          </a:p>
          <a:p>
            <a:r>
              <a:rPr lang="en-US" b="1" dirty="0" smtClean="0"/>
              <a:t>Fluorescence microscopy </a:t>
            </a:r>
            <a:endParaRPr lang="en-US" dirty="0" smtClean="0"/>
          </a:p>
          <a:p>
            <a:r>
              <a:rPr lang="en-US" dirty="0" smtClean="0"/>
              <a:t>Specimens are treated with dye molecules called </a:t>
            </a:r>
            <a:r>
              <a:rPr lang="en-US" dirty="0" err="1" smtClean="0"/>
              <a:t>fluorochromes</a:t>
            </a:r>
            <a:r>
              <a:rPr lang="en-US" dirty="0" smtClean="0"/>
              <a:t> which brightly fluoresce when exposed to light of a specific wavelength.</a:t>
            </a:r>
          </a:p>
          <a:p>
            <a:r>
              <a:rPr lang="en-US" b="1" dirty="0" smtClean="0"/>
              <a:t> </a:t>
            </a:r>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Homework question</a:t>
            </a:r>
          </a:p>
          <a:p>
            <a:r>
              <a:rPr lang="en-US" dirty="0" smtClean="0"/>
              <a:t>What's the name of microscope uses in most clinical laboratories and why it is favored more than the others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848600" cy="5998536"/>
          </a:xfrm>
        </p:spPr>
        <p:txBody>
          <a:bodyPr>
            <a:normAutofit/>
          </a:bodyPr>
          <a:lstStyle/>
          <a:p>
            <a:r>
              <a:rPr lang="en-US" b="1" dirty="0" smtClean="0">
                <a:solidFill>
                  <a:schemeClr val="accent1"/>
                </a:solidFill>
              </a:rPr>
              <a:t>It is an instrument which deals with too small organisms that they cannot be seen distinctly with the naked eye</a:t>
            </a:r>
          </a:p>
          <a:p>
            <a:pPr algn="just"/>
            <a:r>
              <a:rPr lang="en-US" sz="2000" dirty="0" smtClean="0"/>
              <a:t>Microscopes provide the observer with enhanced </a:t>
            </a:r>
            <a:r>
              <a:rPr lang="en-US" sz="2000" b="1" dirty="0" smtClean="0">
                <a:solidFill>
                  <a:srgbClr val="FF0000"/>
                </a:solidFill>
              </a:rPr>
              <a:t>resolution</a:t>
            </a:r>
            <a:r>
              <a:rPr lang="en-US" sz="2000" dirty="0" smtClean="0"/>
              <a:t> (ability to observe two nearby objects as distinct objects), </a:t>
            </a:r>
            <a:r>
              <a:rPr lang="en-US" sz="2000" b="1" dirty="0" smtClean="0">
                <a:solidFill>
                  <a:srgbClr val="FF0000"/>
                </a:solidFill>
              </a:rPr>
              <a:t>contrast</a:t>
            </a:r>
            <a:r>
              <a:rPr lang="en-US" sz="2000" dirty="0" smtClean="0"/>
              <a:t> (ability to detect different regions of the specimen on the basis of intensity or color) and </a:t>
            </a:r>
            <a:r>
              <a:rPr lang="en-US" sz="2000" b="1" dirty="0" smtClean="0">
                <a:solidFill>
                  <a:srgbClr val="FF0000"/>
                </a:solidFill>
              </a:rPr>
              <a:t>magnification</a:t>
            </a:r>
            <a:r>
              <a:rPr lang="en-US" sz="2000" dirty="0" smtClean="0"/>
              <a:t> (ability to make small objects visible).</a:t>
            </a:r>
          </a:p>
          <a:p>
            <a:pPr algn="just"/>
            <a:r>
              <a:rPr lang="en-US" sz="1700" dirty="0" smtClean="0">
                <a:latin typeface="Arial Black" pitchFamily="34" charset="0"/>
                <a:cs typeface="Times New Roman" pitchFamily="18" charset="0"/>
              </a:rPr>
              <a:t>The human eye can resolve objects of the order of </a:t>
            </a:r>
            <a:r>
              <a:rPr lang="en-US" sz="1700" b="1" dirty="0" smtClean="0">
                <a:latin typeface="Arial Black" pitchFamily="34" charset="0"/>
                <a:cs typeface="Times New Roman" pitchFamily="18" charset="0"/>
              </a:rPr>
              <a:t>0.1 mm</a:t>
            </a:r>
            <a:r>
              <a:rPr lang="en-US" sz="1700" dirty="0" smtClean="0">
                <a:latin typeface="Arial Black" pitchFamily="34" charset="0"/>
                <a:cs typeface="Times New Roman" pitchFamily="18" charset="0"/>
              </a:rPr>
              <a:t>, while the light microscope can resolve objects on the order of </a:t>
            </a:r>
            <a:r>
              <a:rPr lang="en-US" sz="1700" b="1" dirty="0" smtClean="0">
                <a:latin typeface="Arial Black" pitchFamily="34" charset="0"/>
                <a:cs typeface="Times New Roman" pitchFamily="18" charset="0"/>
              </a:rPr>
              <a:t>0.2</a:t>
            </a:r>
            <a:r>
              <a:rPr lang="en-US" sz="1700" dirty="0" smtClean="0">
                <a:latin typeface="Arial Black" pitchFamily="34" charset="0"/>
                <a:cs typeface="Times New Roman" pitchFamily="18" charset="0"/>
              </a:rPr>
              <a:t> </a:t>
            </a:r>
            <a:r>
              <a:rPr lang="en-US" sz="1700" b="1" dirty="0" smtClean="0">
                <a:latin typeface="Arial Black" pitchFamily="34" charset="0"/>
                <a:cs typeface="Times New Roman" pitchFamily="18" charset="0"/>
              </a:rPr>
              <a:t>µm </a:t>
            </a:r>
            <a:r>
              <a:rPr lang="en-US" sz="1700" dirty="0" smtClean="0">
                <a:latin typeface="Arial Black" pitchFamily="34" charset="0"/>
                <a:cs typeface="Times New Roman" pitchFamily="18" charset="0"/>
              </a:rPr>
              <a:t>(200 nm) with a magnification of </a:t>
            </a:r>
            <a:r>
              <a:rPr lang="en-US" sz="1700" b="1" dirty="0" smtClean="0">
                <a:latin typeface="Arial Black" pitchFamily="34" charset="0"/>
                <a:cs typeface="Times New Roman" pitchFamily="18" charset="0"/>
              </a:rPr>
              <a:t>1000</a:t>
            </a:r>
            <a:r>
              <a:rPr lang="en-US" sz="1700" dirty="0" smtClean="0">
                <a:latin typeface="Arial Black" pitchFamily="34" charset="0"/>
                <a:cs typeface="Times New Roman" pitchFamily="18" charset="0"/>
              </a:rPr>
              <a:t>. The transmission electron microscope, can resolve objects on the order of 0.1nm (</a:t>
            </a:r>
            <a:r>
              <a:rPr lang="en-US" sz="1700" b="1" dirty="0" smtClean="0">
                <a:latin typeface="Arial Black" pitchFamily="34" charset="0"/>
                <a:cs typeface="Times New Roman" pitchFamily="18" charset="0"/>
              </a:rPr>
              <a:t>100 A</a:t>
            </a:r>
            <a:r>
              <a:rPr lang="en-US" sz="1700" dirty="0" smtClean="0">
                <a:latin typeface="Arial Black" pitchFamily="34" charset="0"/>
                <a:cs typeface="Times New Roman" pitchFamily="18" charset="0"/>
              </a:rPr>
              <a:t> ˚ units)</a:t>
            </a:r>
            <a:r>
              <a:rPr lang="en-US" dirty="0" smtClean="0">
                <a:latin typeface="Arial Black" pitchFamily="34" charset="0"/>
              </a:rPr>
              <a:t>. </a:t>
            </a:r>
            <a:endParaRPr lang="en-US" dirty="0">
              <a:latin typeface="Arial Black"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33400"/>
            <a:ext cx="8183880" cy="5501640"/>
          </a:xfrm>
        </p:spPr>
        <p:txBody>
          <a:bodyPr>
            <a:normAutofit fontScale="90000"/>
          </a:bodyPr>
          <a:lstStyle/>
          <a:p>
            <a:r>
              <a:rPr lang="en-US" sz="2400" dirty="0" smtClean="0">
                <a:latin typeface="Times New Roman" pitchFamily="18" charset="0"/>
                <a:cs typeface="Times New Roman" pitchFamily="18" charset="0"/>
              </a:rPr>
              <a:t>For example, their typical linear dimensions are:</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Animal cell (20–30 µm), a red blood cell (7.8 µm ), a mitochondrion (2–5µm), a nucleus (3-10 µm), </a:t>
            </a:r>
            <a:r>
              <a:rPr lang="en-US" sz="2400" dirty="0" err="1" smtClean="0">
                <a:latin typeface="Times New Roman" pitchFamily="18" charset="0"/>
                <a:cs typeface="Times New Roman" pitchFamily="18" charset="0"/>
              </a:rPr>
              <a:t>microvilli</a:t>
            </a:r>
            <a:r>
              <a:rPr lang="en-US" sz="2400" dirty="0" smtClean="0">
                <a:latin typeface="Times New Roman" pitchFamily="18" charset="0"/>
                <a:cs typeface="Times New Roman" pitchFamily="18" charset="0"/>
              </a:rPr>
              <a:t> (1 µm), a cell membrane (10 nm), a microfilament (8–10 nm), a bacterium </a:t>
            </a:r>
            <a:r>
              <a:rPr lang="ar-SA" sz="24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0.5-5 µm) and a virus (10–100 nm)</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Credit for the first microscope is usually given to Zacharias Jansen, in</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Middleburg, Holland, around the year 1595.</a:t>
            </a: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t> </a:t>
            </a:r>
            <a:r>
              <a:rPr lang="en-US" sz="2800" dirty="0" smtClean="0">
                <a:solidFill>
                  <a:srgbClr val="FF0000"/>
                </a:solidFill>
              </a:rPr>
              <a:t>Microscope History</a:t>
            </a:r>
            <a:br>
              <a:rPr lang="en-US" sz="2800" dirty="0" smtClean="0">
                <a:solidFill>
                  <a:srgbClr val="FF0000"/>
                </a:solidFill>
              </a:rPr>
            </a:br>
            <a:r>
              <a:rPr lang="en-US" sz="2000" dirty="0" smtClean="0"/>
              <a:t> • 1000AD – The first vision aid was invented (inventor unknown) called a reading stone. It was ;a glass sphere that magnified when laid on top of reading materials. </a:t>
            </a:r>
            <a:br>
              <a:rPr lang="en-US" sz="2000" dirty="0" smtClean="0"/>
            </a:br>
            <a:r>
              <a:rPr lang="en-US" sz="1800" dirty="0" smtClean="0"/>
              <a:t> • 1284 - Italian, </a:t>
            </a:r>
            <a:r>
              <a:rPr lang="en-US" sz="1800" dirty="0" err="1" smtClean="0"/>
              <a:t>Salvino</a:t>
            </a:r>
            <a:r>
              <a:rPr lang="en-US" sz="1800" dirty="0" smtClean="0"/>
              <a:t> </a:t>
            </a:r>
            <a:r>
              <a:rPr lang="en-US" sz="1800" dirty="0" err="1" smtClean="0"/>
              <a:t>D'Armate</a:t>
            </a:r>
            <a:r>
              <a:rPr lang="en-US" sz="1800" dirty="0" smtClean="0"/>
              <a:t> is credited with inventing the first wearable eye glasses.</a:t>
            </a:r>
            <a:br>
              <a:rPr lang="en-US" sz="1800" dirty="0" smtClean="0"/>
            </a:br>
            <a:r>
              <a:rPr lang="en-US" sz="2000" dirty="0" smtClean="0"/>
              <a:t/>
            </a:r>
            <a:br>
              <a:rPr lang="en-US" sz="2000" dirty="0" smtClean="0"/>
            </a:br>
            <a:r>
              <a:rPr lang="en-US" sz="2000" dirty="0" smtClean="0">
                <a:latin typeface="Times New Roman" pitchFamily="18" charset="0"/>
                <a:cs typeface="Times New Roman" pitchFamily="18" charset="0"/>
              </a:rPr>
              <a:t> </a:t>
            </a:r>
            <a:br>
              <a:rPr lang="en-US" sz="2000" dirty="0" smtClean="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184648"/>
          </a:xfrm>
        </p:spPr>
        <p:txBody>
          <a:bodyPr>
            <a:normAutofit fontScale="55000" lnSpcReduction="20000"/>
          </a:bodyPr>
          <a:lstStyle/>
          <a:p>
            <a:r>
              <a:rPr lang="en-US" sz="3300" dirty="0" smtClean="0"/>
              <a:t>• </a:t>
            </a:r>
            <a:r>
              <a:rPr lang="en-US" sz="3300" b="1" dirty="0" smtClean="0"/>
              <a:t>1590 </a:t>
            </a:r>
            <a:r>
              <a:rPr lang="en-US" sz="3300" dirty="0" smtClean="0"/>
              <a:t>– Two Dutch eye glass makers, </a:t>
            </a:r>
            <a:r>
              <a:rPr lang="en-US" sz="3300" dirty="0" err="1" smtClean="0"/>
              <a:t>Zaccharias</a:t>
            </a:r>
            <a:r>
              <a:rPr lang="en-US" sz="3300" dirty="0" smtClean="0"/>
              <a:t> Janssen and son Hans Janssen experimented with multiple lenses placed in a tube. The </a:t>
            </a:r>
            <a:r>
              <a:rPr lang="en-US" sz="3300" dirty="0" err="1" smtClean="0"/>
              <a:t>Janssens</a:t>
            </a:r>
            <a:r>
              <a:rPr lang="en-US" sz="3300" dirty="0" smtClean="0"/>
              <a:t> observed that viewed objects in front of the tube appeared greatly enlarged, creating both the forerunner of the compound microscope and the telescope.</a:t>
            </a:r>
          </a:p>
          <a:p>
            <a:r>
              <a:rPr lang="en-US" sz="3300" dirty="0" smtClean="0"/>
              <a:t>• </a:t>
            </a:r>
            <a:r>
              <a:rPr lang="en-US" sz="3300" b="1" dirty="0" smtClean="0"/>
              <a:t>1665 </a:t>
            </a:r>
            <a:r>
              <a:rPr lang="en-US" sz="3300" dirty="0" smtClean="0"/>
              <a:t>– English physicist, Robert Hooke looked at a sliver of cork through a microscope lens and noticed some "pores" or "cells" in it.</a:t>
            </a:r>
          </a:p>
          <a:p>
            <a:r>
              <a:rPr lang="en-US" sz="3300" dirty="0" smtClean="0"/>
              <a:t>• </a:t>
            </a:r>
            <a:r>
              <a:rPr lang="en-US" sz="3300" b="1" dirty="0" smtClean="0"/>
              <a:t>1674 </a:t>
            </a:r>
            <a:r>
              <a:rPr lang="en-US" sz="3300" dirty="0" smtClean="0"/>
              <a:t>– Anton van Leeuwenhoek built a simple microscope with only one lens to examine blood, yeast, insects and many other tiny objects. Leeuwenhoek was the first person to describe bacteria.</a:t>
            </a:r>
          </a:p>
          <a:p>
            <a:r>
              <a:rPr lang="en-US" sz="3300" dirty="0" smtClean="0"/>
              <a:t>• </a:t>
            </a:r>
            <a:r>
              <a:rPr lang="en-US" sz="3300" b="1" dirty="0" smtClean="0"/>
              <a:t>18th century </a:t>
            </a:r>
            <a:r>
              <a:rPr lang="en-US" sz="3300" dirty="0" smtClean="0"/>
              <a:t>– Technical innovations improved microscopes, leading to microscopy becoming popular among scientists. Lenses combining two types of glass reduced the "chromatic effect" the disturbing halos resulting from differences in refraction of light.</a:t>
            </a:r>
          </a:p>
          <a:p>
            <a:r>
              <a:rPr lang="en-US" sz="3300" dirty="0" smtClean="0"/>
              <a:t>• </a:t>
            </a:r>
            <a:r>
              <a:rPr lang="en-US" sz="3300" b="1" dirty="0" smtClean="0"/>
              <a:t>1830 </a:t>
            </a:r>
            <a:r>
              <a:rPr lang="en-US" sz="3300" dirty="0" smtClean="0"/>
              <a:t>– Joseph Jackson Lister</a:t>
            </a:r>
            <a:r>
              <a:rPr lang="ar-SA" sz="3300" dirty="0" smtClean="0"/>
              <a:t>:</a:t>
            </a:r>
            <a:r>
              <a:rPr lang="en-US" sz="3300" dirty="0" smtClean="0"/>
              <a:t> reduces spherical aberration or the "chromatic effect" by showing that several weak lenses used together at certain distances gave good magnification without blurring the image. This was the prototype for the compound microscope.</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260848"/>
          </a:xfrm>
        </p:spPr>
        <p:txBody>
          <a:bodyPr>
            <a:normAutofit fontScale="55000" lnSpcReduction="20000"/>
          </a:bodyPr>
          <a:lstStyle/>
          <a:p>
            <a:r>
              <a:rPr lang="en-US" sz="3300" dirty="0" smtClean="0"/>
              <a:t>• </a:t>
            </a:r>
            <a:r>
              <a:rPr lang="en-US" sz="3300" b="1" dirty="0" smtClean="0"/>
              <a:t>1872 </a:t>
            </a:r>
            <a:r>
              <a:rPr lang="en-US" sz="3300" dirty="0" smtClean="0"/>
              <a:t>– Ernst </a:t>
            </a:r>
            <a:r>
              <a:rPr lang="en-US" sz="3300" dirty="0" err="1" smtClean="0"/>
              <a:t>Abbe</a:t>
            </a:r>
            <a:r>
              <a:rPr lang="en-US" sz="3300" dirty="0" smtClean="0"/>
              <a:t> wrote a mathematical formula called the "</a:t>
            </a:r>
            <a:r>
              <a:rPr lang="en-US" sz="3300" dirty="0" err="1" smtClean="0"/>
              <a:t>Abbe</a:t>
            </a:r>
            <a:r>
              <a:rPr lang="en-US" sz="3300" dirty="0" smtClean="0"/>
              <a:t> Sine Condition". His formula provided calculations that allowed for the maximum resolution in microscopes possible.</a:t>
            </a:r>
          </a:p>
          <a:p>
            <a:r>
              <a:rPr lang="en-US" sz="3300" dirty="0" smtClean="0"/>
              <a:t>• </a:t>
            </a:r>
            <a:r>
              <a:rPr lang="en-US" sz="3300" b="1" dirty="0" smtClean="0"/>
              <a:t>1903 </a:t>
            </a:r>
            <a:r>
              <a:rPr lang="en-US" sz="3300" dirty="0" smtClean="0"/>
              <a:t>– Richard Zsigmondy developed the ultra microscope that could study objects below the wavelength of light. He won the Nobel Prize in Chemistry in 1925.</a:t>
            </a:r>
          </a:p>
          <a:p>
            <a:r>
              <a:rPr lang="en-US" sz="3300" dirty="0" smtClean="0"/>
              <a:t>• </a:t>
            </a:r>
            <a:r>
              <a:rPr lang="en-US" sz="3300" b="1" dirty="0" smtClean="0"/>
              <a:t>1932 </a:t>
            </a:r>
            <a:r>
              <a:rPr lang="en-US" sz="3300" dirty="0" smtClean="0"/>
              <a:t>– Frits Zernike invented the phase-contrast microscope that allowed for the study of colorless and transparent biological materials for which he won the Nobel Prize in Physics in 1953.</a:t>
            </a:r>
          </a:p>
          <a:p>
            <a:r>
              <a:rPr lang="en-US" sz="3300" dirty="0" smtClean="0"/>
              <a:t>• </a:t>
            </a:r>
            <a:r>
              <a:rPr lang="en-US" sz="3300" b="1" dirty="0" smtClean="0"/>
              <a:t>1931 </a:t>
            </a:r>
            <a:r>
              <a:rPr lang="en-US" sz="3300" dirty="0" smtClean="0"/>
              <a:t>– Ernst Ruska co-invented the electron microscope for which he won the Nobel Prize in Physics in 1986. An electron microscope depends on electrons rather than light to view an object, electrons are speeded up in a vacuum until their wavelength is extremely short, only one hundred thousandth that of white light. Electron microscopes make it possible to view objects as small as the diameter of an atom.</a:t>
            </a:r>
          </a:p>
          <a:p>
            <a:r>
              <a:rPr lang="en-US" sz="3300" dirty="0" smtClean="0"/>
              <a:t>• </a:t>
            </a:r>
            <a:r>
              <a:rPr lang="en-US" sz="3300" b="1" dirty="0" smtClean="0"/>
              <a:t>1981 </a:t>
            </a:r>
            <a:r>
              <a:rPr lang="en-US" sz="3300" dirty="0" smtClean="0"/>
              <a:t>– </a:t>
            </a:r>
            <a:r>
              <a:rPr lang="en-US" sz="3300" dirty="0" err="1" smtClean="0"/>
              <a:t>Gerd</a:t>
            </a:r>
            <a:r>
              <a:rPr lang="en-US" sz="3300" dirty="0" smtClean="0"/>
              <a:t> Binnig and Heinrich Rohrer invented the scanning tunneling mi</a:t>
            </a:r>
          </a:p>
          <a:p>
            <a:r>
              <a:rPr lang="en-US" sz="3300" dirty="0" err="1" smtClean="0"/>
              <a:t>roscope</a:t>
            </a:r>
            <a:r>
              <a:rPr lang="en-US" sz="3300" dirty="0" smtClean="0"/>
              <a:t> that gives three-dimensional images of objects down to the atomic level. Binnig and Rohrer won the Nobel Prize in Physics in 1986. </a:t>
            </a:r>
          </a:p>
          <a:p>
            <a:r>
              <a:rPr lang="en-US" sz="3300" dirty="0" smtClean="0"/>
              <a:t>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337048"/>
          </a:xfrm>
        </p:spPr>
        <p:txBody>
          <a:bodyPr>
            <a:normAutofit/>
          </a:bodyPr>
          <a:lstStyle/>
          <a:p>
            <a:r>
              <a:rPr lang="en-US" sz="1700" b="1" dirty="0" smtClean="0"/>
              <a:t>Microscope Types</a:t>
            </a:r>
            <a:endParaRPr lang="en-US" sz="1700" dirty="0" smtClean="0"/>
          </a:p>
          <a:p>
            <a:r>
              <a:rPr lang="en-US" sz="1700" b="1" dirty="0" smtClean="0"/>
              <a:t>1. Compound Microscope </a:t>
            </a:r>
            <a:endParaRPr lang="en-US" sz="1700" dirty="0" smtClean="0"/>
          </a:p>
          <a:p>
            <a:r>
              <a:rPr lang="en-US" sz="1700" dirty="0" smtClean="0"/>
              <a:t>Compound microscopes are light illuminated. The image seen with this type of microscope is </a:t>
            </a:r>
            <a:r>
              <a:rPr lang="en-US" sz="1700" b="1" dirty="0" smtClean="0"/>
              <a:t>two dimensional</a:t>
            </a:r>
            <a:r>
              <a:rPr lang="en-US" sz="1700" dirty="0" smtClean="0"/>
              <a:t>. This microscope is the most commonly used. You can view individual cells, even living ones. It has high magnification. However, it has a low resolution.</a:t>
            </a:r>
          </a:p>
          <a:p>
            <a:pPr>
              <a:buNone/>
            </a:pPr>
            <a:r>
              <a:rPr lang="en-US" sz="1700" b="1" dirty="0" smtClean="0"/>
              <a:t>2. Dissecting Microscope </a:t>
            </a:r>
            <a:r>
              <a:rPr lang="en-US" sz="1700" dirty="0" smtClean="0"/>
              <a:t>(also called </a:t>
            </a:r>
            <a:r>
              <a:rPr lang="en-US" sz="1700" b="1" dirty="0" smtClean="0"/>
              <a:t>stereo microscope</a:t>
            </a:r>
            <a:r>
              <a:rPr lang="en-US" sz="1700" dirty="0" smtClean="0"/>
              <a:t>)  </a:t>
            </a:r>
          </a:p>
          <a:p>
            <a:r>
              <a:rPr lang="en-US" sz="1700" b="1" dirty="0" smtClean="0"/>
              <a:t> </a:t>
            </a:r>
            <a:r>
              <a:rPr lang="en-US" sz="1700" dirty="0" smtClean="0"/>
              <a:t>A dissecting microscope is light illuminated. The image that appears is </a:t>
            </a:r>
            <a:r>
              <a:rPr lang="en-US" sz="1700" b="1" dirty="0" smtClean="0"/>
              <a:t>three dimensional</a:t>
            </a:r>
            <a:r>
              <a:rPr lang="en-US" sz="1700" dirty="0" smtClean="0"/>
              <a:t>. It is used for dissection to get a better look at the larger specimen. You cannot see individual cells because it has a low magnification. </a:t>
            </a:r>
          </a:p>
          <a:p>
            <a:r>
              <a:rPr lang="en-US" sz="1700" b="1" dirty="0" smtClean="0"/>
              <a:t> </a:t>
            </a:r>
            <a:r>
              <a:rPr lang="en-US" sz="1800" b="1" dirty="0" smtClean="0"/>
              <a:t>3. Scanning Electron Microscope (SEM) </a:t>
            </a:r>
            <a:endParaRPr lang="en-US" sz="1800" dirty="0" smtClean="0"/>
          </a:p>
          <a:p>
            <a:r>
              <a:rPr lang="en-US" sz="1800" b="1" dirty="0" smtClean="0"/>
              <a:t> </a:t>
            </a:r>
            <a:r>
              <a:rPr lang="en-US" sz="1800" dirty="0" smtClean="0"/>
              <a:t>SEM use electron illumination. The image is seen in 3-D. It has </a:t>
            </a:r>
            <a:r>
              <a:rPr lang="en-US" sz="1800" b="1" dirty="0" smtClean="0"/>
              <a:t>high magnification</a:t>
            </a:r>
            <a:r>
              <a:rPr lang="en-US" sz="1800" dirty="0" smtClean="0"/>
              <a:t> and </a:t>
            </a:r>
            <a:r>
              <a:rPr lang="en-US" sz="1800" b="1" dirty="0" smtClean="0"/>
              <a:t>high resolution</a:t>
            </a:r>
            <a:r>
              <a:rPr lang="en-US" sz="1800" dirty="0" smtClean="0"/>
              <a:t>. The specimen is coated in gold and the electrons bounce off to give you an exterior view of the specimen. The pictures are in black and white.</a:t>
            </a:r>
          </a:p>
          <a:p>
            <a:endParaRPr lang="en-US" sz="17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337048"/>
          </a:xfrm>
        </p:spPr>
        <p:txBody>
          <a:bodyPr>
            <a:normAutofit fontScale="85000" lnSpcReduction="20000"/>
          </a:bodyPr>
          <a:lstStyle/>
          <a:p>
            <a:r>
              <a:rPr lang="en-US" sz="2400" b="1" dirty="0" smtClean="0"/>
              <a:t>4. Transmission Electron Microscope (TEM) </a:t>
            </a:r>
            <a:endParaRPr lang="en-US" sz="2400" dirty="0" smtClean="0"/>
          </a:p>
          <a:p>
            <a:r>
              <a:rPr lang="en-US" sz="2400" dirty="0" smtClean="0"/>
              <a:t> TEM is electron illuminated. This gives a </a:t>
            </a:r>
            <a:r>
              <a:rPr lang="en-US" sz="2400" b="1" dirty="0" smtClean="0"/>
              <a:t>2-D view</a:t>
            </a:r>
            <a:r>
              <a:rPr lang="en-US" sz="2400" dirty="0" smtClean="0"/>
              <a:t>. Thin slices of specimen are obtained. The electron beams pass through it. It has high magnification and high resolution.</a:t>
            </a:r>
          </a:p>
          <a:p>
            <a:r>
              <a:rPr lang="en-US" sz="2400" b="1" dirty="0" smtClean="0"/>
              <a:t>The Light Microscope (Optical Microscope) </a:t>
            </a:r>
            <a:endParaRPr lang="en-US" sz="2400" dirty="0" smtClean="0"/>
          </a:p>
          <a:p>
            <a:r>
              <a:rPr lang="en-US" sz="2400" b="1" dirty="0" smtClean="0"/>
              <a:t> </a:t>
            </a:r>
            <a:r>
              <a:rPr lang="en-US" sz="2400" dirty="0" smtClean="0"/>
              <a:t>Our eyes cannot focus on objects nearer than about 25 cm or 10 inches. We overcome this limitation by using a convex lens as a simple magnifier (or microscope) and holding it close to the object.</a:t>
            </a:r>
          </a:p>
          <a:p>
            <a:r>
              <a:rPr lang="en-US" sz="2100" dirty="0" smtClean="0"/>
              <a:t> Because microbiology deals with too small organisms they cannot be seen distinctly with the unaided eye, the microscope is essential. The </a:t>
            </a:r>
            <a:r>
              <a:rPr lang="en-US" sz="2100" b="1" dirty="0" smtClean="0"/>
              <a:t>light microscope</a:t>
            </a:r>
            <a:r>
              <a:rPr lang="en-US" sz="2100" b="1" i="1" dirty="0" smtClean="0"/>
              <a:t> </a:t>
            </a:r>
            <a:r>
              <a:rPr lang="en-US" sz="2100" dirty="0" smtClean="0"/>
              <a:t>is the </a:t>
            </a:r>
            <a:r>
              <a:rPr lang="en-US" sz="2100" b="1" dirty="0" smtClean="0"/>
              <a:t>single one of the most important research tool</a:t>
            </a:r>
            <a:r>
              <a:rPr lang="en-US" sz="2100" b="1" i="1" dirty="0" smtClean="0"/>
              <a:t> </a:t>
            </a:r>
            <a:r>
              <a:rPr lang="en-US" sz="2100" dirty="0" smtClean="0"/>
              <a:t>that microbiologists have ever had.</a:t>
            </a:r>
          </a:p>
          <a:p>
            <a:r>
              <a:rPr lang="en-US" sz="2400" dirty="0" smtClean="0"/>
              <a:t>The </a:t>
            </a:r>
            <a:r>
              <a:rPr lang="en-US" sz="2400" b="1" dirty="0" smtClean="0"/>
              <a:t>light microscope</a:t>
            </a:r>
            <a:r>
              <a:rPr lang="en-US" sz="2400" b="1" i="1" dirty="0" smtClean="0"/>
              <a:t> </a:t>
            </a:r>
            <a:r>
              <a:rPr lang="en-US" sz="2400" dirty="0" smtClean="0"/>
              <a:t>is an optical instrument which operates on the principal that light energy will pass through and around a suitably thin object, and with the aid of lenses form a magnified impression on the visual sensory layer of the eye.</a:t>
            </a:r>
          </a:p>
          <a:p>
            <a:pPr>
              <a:buNone/>
            </a:pPr>
            <a:r>
              <a:rPr lang="en-US" sz="2100" b="1" dirty="0" smtClean="0"/>
              <a:t> </a:t>
            </a:r>
            <a:endParaRPr lang="en-US" sz="2100"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337048"/>
          </a:xfrm>
        </p:spPr>
        <p:txBody>
          <a:bodyPr>
            <a:normAutofit fontScale="62500" lnSpcReduction="20000"/>
          </a:bodyPr>
          <a:lstStyle/>
          <a:p>
            <a:r>
              <a:rPr lang="en-US" b="1" dirty="0" smtClean="0"/>
              <a:t>In order to know how the microscope works we must first have a basic understanding about how lenses bend and focus light to form images.</a:t>
            </a:r>
            <a:endParaRPr lang="en-US" dirty="0" smtClean="0"/>
          </a:p>
          <a:p>
            <a:r>
              <a:rPr lang="en-US" b="1" dirty="0" smtClean="0"/>
              <a:t> </a:t>
            </a:r>
            <a:endParaRPr lang="en-US" dirty="0" smtClean="0"/>
          </a:p>
          <a:p>
            <a:pPr lvl="0"/>
            <a:r>
              <a:rPr lang="en-US" dirty="0" smtClean="0"/>
              <a:t>When light energy passes from one medium to another (i.e. AIR and GLASS) the light rays are bent at the point of interface. This process is called </a:t>
            </a:r>
            <a:r>
              <a:rPr lang="en-US" b="1" dirty="0" smtClean="0"/>
              <a:t>refraction.</a:t>
            </a:r>
            <a:endParaRPr lang="en-US" dirty="0" smtClean="0"/>
          </a:p>
          <a:p>
            <a:pPr lvl="0"/>
            <a:r>
              <a:rPr lang="en-US" dirty="0" smtClean="0"/>
              <a:t>The measure of how greatly a substance slows the velocity of light is called the </a:t>
            </a:r>
            <a:r>
              <a:rPr lang="en-US" b="1" dirty="0" smtClean="0"/>
              <a:t>refractive index</a:t>
            </a:r>
            <a:endParaRPr lang="en-US" dirty="0" smtClean="0"/>
          </a:p>
          <a:p>
            <a:pPr lvl="0"/>
            <a:r>
              <a:rPr lang="en-US" dirty="0" smtClean="0"/>
              <a:t>The direction and magnitude of bending is determined by the refractive indexes of the two media forming the interface.</a:t>
            </a:r>
          </a:p>
          <a:p>
            <a:pPr lvl="0"/>
            <a:r>
              <a:rPr lang="en-US" dirty="0" smtClean="0"/>
              <a:t>As parallel rays of light encounter a convex lens, they are slowed and bent towards the normal path.</a:t>
            </a:r>
          </a:p>
          <a:p>
            <a:pPr lvl="0"/>
            <a:r>
              <a:rPr lang="en-US" dirty="0" smtClean="0"/>
              <a:t>The point at which these rays converge is called the </a:t>
            </a:r>
            <a:r>
              <a:rPr lang="en-US" b="1" dirty="0" smtClean="0"/>
              <a:t>focal point</a:t>
            </a:r>
            <a:endParaRPr lang="en-US" dirty="0" smtClean="0"/>
          </a:p>
          <a:p>
            <a:pPr lvl="0"/>
            <a:r>
              <a:rPr lang="en-US" dirty="0" smtClean="0"/>
              <a:t>The distance between the center of the lens and the focal point is called the </a:t>
            </a:r>
            <a:r>
              <a:rPr lang="en-US" b="1" dirty="0" smtClean="0"/>
              <a:t>focal length</a:t>
            </a:r>
            <a:r>
              <a:rPr lang="en-US" b="1" i="1" dirty="0" smtClean="0"/>
              <a:t>.</a:t>
            </a:r>
            <a:endParaRPr lang="en-US" dirty="0" smtClean="0"/>
          </a:p>
          <a:p>
            <a:pPr lvl="0"/>
            <a:r>
              <a:rPr lang="en-US" dirty="0" smtClean="0"/>
              <a:t>The strength of a lens is directly related to its focal length. A lens with a short focal length has a greater capacity for magnification than a lens with a longer focal length.</a:t>
            </a:r>
            <a:endParaRPr lang="en-US"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337048"/>
          </a:xfrm>
        </p:spPr>
        <p:txBody>
          <a:bodyPr>
            <a:normAutofit fontScale="70000" lnSpcReduction="20000"/>
          </a:bodyPr>
          <a:lstStyle/>
          <a:p>
            <a:r>
              <a:rPr lang="en-US" b="1" dirty="0" smtClean="0"/>
              <a:t>Anatomy of a compound Microscope</a:t>
            </a:r>
            <a:endParaRPr lang="en-US" dirty="0" smtClean="0"/>
          </a:p>
          <a:p>
            <a:r>
              <a:rPr lang="en-US" dirty="0" smtClean="0"/>
              <a:t>1. lamp (light source)</a:t>
            </a:r>
          </a:p>
          <a:p>
            <a:r>
              <a:rPr lang="en-US" dirty="0" smtClean="0"/>
              <a:t>2. </a:t>
            </a:r>
            <a:r>
              <a:rPr lang="en-US" dirty="0" err="1" smtClean="0"/>
              <a:t>Substage</a:t>
            </a:r>
            <a:r>
              <a:rPr lang="en-US" dirty="0" smtClean="0"/>
              <a:t> Condenser: Used to vary the intensity of light. </a:t>
            </a:r>
          </a:p>
          <a:p>
            <a:r>
              <a:rPr lang="en-US" dirty="0" smtClean="0"/>
              <a:t>3. </a:t>
            </a:r>
            <a:r>
              <a:rPr lang="en-US" dirty="0" err="1" smtClean="0"/>
              <a:t>Diaphram</a:t>
            </a:r>
            <a:r>
              <a:rPr lang="ar-SA" dirty="0" smtClean="0"/>
              <a:t>:</a:t>
            </a:r>
            <a:r>
              <a:rPr lang="en-US" dirty="0" smtClean="0"/>
              <a:t> Modulates the amount of light that passes through the slide.</a:t>
            </a:r>
          </a:p>
          <a:p>
            <a:r>
              <a:rPr lang="en-US" dirty="0" smtClean="0"/>
              <a:t>4. Stage and microscope slide with specimen</a:t>
            </a:r>
          </a:p>
          <a:p>
            <a:r>
              <a:rPr lang="en-US" dirty="0" smtClean="0"/>
              <a:t>5. Objective lenses (usually 10X, 40X, and 100X) on revolving nosepiece</a:t>
            </a:r>
          </a:p>
          <a:p>
            <a:r>
              <a:rPr lang="en-US" dirty="0" smtClean="0"/>
              <a:t>6. Body tube</a:t>
            </a:r>
          </a:p>
          <a:p>
            <a:r>
              <a:rPr lang="en-US" dirty="0" smtClean="0"/>
              <a:t>7. Ocular lens (usually 10X)</a:t>
            </a:r>
          </a:p>
          <a:p>
            <a:r>
              <a:rPr lang="en-US" dirty="0" smtClean="0"/>
              <a:t> </a:t>
            </a:r>
            <a:r>
              <a:rPr lang="en-US" b="1" dirty="0" smtClean="0"/>
              <a:t>Microscope Care</a:t>
            </a:r>
            <a:endParaRPr lang="en-US" dirty="0" smtClean="0"/>
          </a:p>
          <a:p>
            <a:r>
              <a:rPr lang="en-US" dirty="0" smtClean="0"/>
              <a:t>• Always carry with 2 hands</a:t>
            </a:r>
          </a:p>
          <a:p>
            <a:r>
              <a:rPr lang="en-US" dirty="0" smtClean="0"/>
              <a:t>• Never touch the lenses with your fingers.</a:t>
            </a:r>
          </a:p>
          <a:p>
            <a:r>
              <a:rPr lang="en-US" dirty="0" smtClean="0"/>
              <a:t>• Only use lens paper for cleaning</a:t>
            </a:r>
          </a:p>
          <a:p>
            <a:r>
              <a:rPr lang="en-US" b="1" dirty="0" smtClean="0"/>
              <a:t>When you are finished with your "scope", rotate the nosepiece so that it's on the low power objective, roll the stage down to lowest level</a:t>
            </a:r>
            <a:endParaRPr lang="en-US" dirty="0" smtClean="0"/>
          </a:p>
          <a:p>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58</TotalTime>
  <Words>1070</Words>
  <Application>Microsoft Office PowerPoint</Application>
  <PresentationFormat>On-screen Show (4:3)</PresentationFormat>
  <Paragraphs>121</Paragraphs>
  <Slides>17</Slides>
  <Notes>0</Notes>
  <HiddenSlides>0</HiddenSlides>
  <MMClips>2</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Aspect</vt:lpstr>
      <vt:lpstr> Lec1:Introduction to the Microscope </vt:lpstr>
      <vt:lpstr>Slide 2</vt:lpstr>
      <vt:lpstr>For example, their typical linear dimensions are: Animal cell (20–30 µm), a red blood cell (7.8 µm ), a mitochondrion (2–5µm), a nucleus (3-10 µm), microvilli (1 µm), a cell membrane (10 nm), a microfilament (8–10 nm), a bacterium )0.5-5 µm) and a virus (10–100 nm)   • Credit for the first microscope is usually given to Zacharias Jansen, in Middleburg, Holland, around the year 1595.  Microscope History  • 1000AD – The first vision aid was invented (inventor unknown) called a reading stone. It was ;a glass sphere that magnified when laid on top of reading materials.   • 1284 - Italian, Salvino D'Armate is credited with inventing the first wearable eye glasses.    </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Lec1:Introduction to the Microscope </dc:title>
  <dc:creator>Dr Nada1</dc:creator>
  <cp:lastModifiedBy>DR.Ahmed Saker 2o1O</cp:lastModifiedBy>
  <cp:revision>7</cp:revision>
  <dcterms:created xsi:type="dcterms:W3CDTF">2006-08-16T00:00:00Z</dcterms:created>
  <dcterms:modified xsi:type="dcterms:W3CDTF">2020-04-12T22:53:57Z</dcterms:modified>
</cp:coreProperties>
</file>