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82" r:id="rId5"/>
    <p:sldId id="260" r:id="rId6"/>
    <p:sldId id="284" r:id="rId7"/>
    <p:sldId id="261" r:id="rId8"/>
    <p:sldId id="262" r:id="rId9"/>
    <p:sldId id="263" r:id="rId10"/>
    <p:sldId id="285" r:id="rId11"/>
    <p:sldId id="265" r:id="rId12"/>
    <p:sldId id="266" r:id="rId13"/>
    <p:sldId id="268" r:id="rId14"/>
    <p:sldId id="269" r:id="rId15"/>
    <p:sldId id="289" r:id="rId16"/>
    <p:sldId id="270" r:id="rId17"/>
    <p:sldId id="272" r:id="rId18"/>
    <p:sldId id="273" r:id="rId19"/>
    <p:sldId id="286" r:id="rId20"/>
    <p:sldId id="274" r:id="rId21"/>
    <p:sldId id="290" r:id="rId22"/>
    <p:sldId id="275" r:id="rId23"/>
    <p:sldId id="291" r:id="rId24"/>
    <p:sldId id="276" r:id="rId25"/>
    <p:sldId id="292" r:id="rId26"/>
    <p:sldId id="277" r:id="rId27"/>
    <p:sldId id="278" r:id="rId28"/>
    <p:sldId id="293" r:id="rId29"/>
    <p:sldId id="279" r:id="rId30"/>
    <p:sldId id="294" r:id="rId31"/>
    <p:sldId id="287" r:id="rId32"/>
    <p:sldId id="295" r:id="rId33"/>
    <p:sldId id="288" r:id="rId34"/>
    <p:sldId id="296" r:id="rId35"/>
    <p:sldId id="280" r:id="rId3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5" d="100"/>
          <a:sy n="65" d="100"/>
        </p:scale>
        <p:origin x="1458"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466594" y="243662"/>
            <a:ext cx="4210811" cy="574675"/>
          </a:xfrm>
          <a:prstGeom prst="rect">
            <a:avLst/>
          </a:prstGeom>
        </p:spPr>
        <p:txBody>
          <a:bodyPr wrap="square" lIns="0" tIns="0" rIns="0" bIns="0">
            <a:spAutoFit/>
          </a:bodyPr>
          <a:lstStyle>
            <a:lvl1pPr>
              <a:defRPr sz="3600" b="1" i="0">
                <a:solidFill>
                  <a:srgbClr val="001F5F"/>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1F5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1F5F"/>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1F5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1220895"/>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815209" y="243662"/>
            <a:ext cx="3513581" cy="574675"/>
          </a:xfrm>
          <a:prstGeom prst="rect">
            <a:avLst/>
          </a:prstGeom>
        </p:spPr>
        <p:txBody>
          <a:bodyPr wrap="square" lIns="0" tIns="0" rIns="0" bIns="0">
            <a:spAutoFit/>
          </a:bodyPr>
          <a:lstStyle>
            <a:lvl1pPr>
              <a:defRPr sz="3600" b="0" i="0">
                <a:solidFill>
                  <a:srgbClr val="001F5F"/>
                </a:solidFill>
                <a:latin typeface="Arial"/>
                <a:cs typeface="Arial"/>
              </a:defRPr>
            </a:lvl1pPr>
          </a:lstStyle>
          <a:p>
            <a:endParaRPr/>
          </a:p>
        </p:txBody>
      </p:sp>
      <p:sp>
        <p:nvSpPr>
          <p:cNvPr id="3" name="Holder 3"/>
          <p:cNvSpPr>
            <a:spLocks noGrp="1"/>
          </p:cNvSpPr>
          <p:nvPr>
            <p:ph type="body" idx="1"/>
          </p:nvPr>
        </p:nvSpPr>
        <p:spPr>
          <a:xfrm>
            <a:off x="546303" y="1511630"/>
            <a:ext cx="8051393" cy="27698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9/15/2021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www.physicalgeography.net/physgeoglos/p.html#precipitation" TargetMode="External"/><Relationship Id="rId3" Type="http://schemas.openxmlformats.org/officeDocument/2006/relationships/hyperlink" Target="http://www.physicalgeography.net/physgeoglos/a.html#atmosphere" TargetMode="External"/><Relationship Id="rId7" Type="http://schemas.openxmlformats.org/officeDocument/2006/relationships/hyperlink" Target="http://www.physicalgeography.net/physgeoglos/a.html#altocumulus_clouds"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http://www.physicalgeography.net/physgeoglos/c.html#cirrostratus_clouds" TargetMode="External"/><Relationship Id="rId5" Type="http://schemas.openxmlformats.org/officeDocument/2006/relationships/hyperlink" Target="http://www.physicalgeography.net/physgeoglos/c.html#cirrus_clouds" TargetMode="External"/><Relationship Id="rId10" Type="http://schemas.openxmlformats.org/officeDocument/2006/relationships/hyperlink" Target="http://www.physicalgeography.net/physgeoglos/c.html#cumulonimbus_cloud" TargetMode="External"/><Relationship Id="rId4" Type="http://schemas.openxmlformats.org/officeDocument/2006/relationships/hyperlink" Target="http://www.physicalgeography.net/physgeoglos/a.html#air_mass" TargetMode="External"/><Relationship Id="rId9" Type="http://schemas.openxmlformats.org/officeDocument/2006/relationships/hyperlink" Target="http://www.physicalgeography.net/physgeoglos/c.html#cumulus_clou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r.wikipedia.org/wiki/%D8%AC%D8%A8%D9%87%D8%A9_%D8%A8%D8%A7%D8%B1%D8%AF%D8%A9" TargetMode="External"/><Relationship Id="rId7" Type="http://schemas.openxmlformats.org/officeDocument/2006/relationships/image" Target="../media/image13.jpg"/><Relationship Id="rId2" Type="http://schemas.openxmlformats.org/officeDocument/2006/relationships/hyperlink" Target="https://ar.wikipedia.org/wiki/%D8%B9%D9%84%D9%85_%D8%A7%D9%84%D8%A3%D8%B1%D8%B5%D8%A7%D8%AF_%D8%A7%D9%84%D8%AC%D9%88%D9%8A%D8%A9" TargetMode="External"/><Relationship Id="rId1" Type="http://schemas.openxmlformats.org/officeDocument/2006/relationships/slideLayout" Target="../slideLayouts/slideLayout2.xml"/><Relationship Id="rId6" Type="http://schemas.openxmlformats.org/officeDocument/2006/relationships/hyperlink" Target="https://ar.wikipedia.org/wiki/%D9%85%D9%86%D8%AE%D9%81%D8%B6_%D8%AC%D9%88%D9%8A" TargetMode="External"/><Relationship Id="rId5" Type="http://schemas.openxmlformats.org/officeDocument/2006/relationships/hyperlink" Target="https://ar.wikipedia.org/wiki/%D8%AC%D8%A8%D9%87%D8%A9_%D9%85%D9%82%D9%81%D9%84%D8%A9#cite_note-2" TargetMode="External"/><Relationship Id="rId4" Type="http://schemas.openxmlformats.org/officeDocument/2006/relationships/hyperlink" Target="https://ar.wikipedia.org/wiki/%D8%AC%D8%A8%D9%87%D8%A9_%D8%AF%D8%A7%D9%81%D8%A6%D8%A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www.thoughtco.com/precipitation-types-3444529" TargetMode="Externa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ww2010.atmos.uiuc.edu/(Gh)/wwhlpr/cirrostratus.rxml?hret=/guides/mtr/af/frnts/ofdef.rxml" TargetMode="External"/><Relationship Id="rId2" Type="http://schemas.openxmlformats.org/officeDocument/2006/relationships/hyperlink" Target="http://ww2010.atmos.uiuc.edu/(Gh)/wwhlpr/cirrus.rxml?hret=/guides/mtr/af/frnts/ofdef.rxml" TargetMode="External"/><Relationship Id="rId1" Type="http://schemas.openxmlformats.org/officeDocument/2006/relationships/slideLayout" Target="../slideLayouts/slideLayout4.xml"/><Relationship Id="rId6" Type="http://schemas.openxmlformats.org/officeDocument/2006/relationships/hyperlink" Target="http://ww2010.atmos.uiuc.edu/(Gh)/wwhlpr/fair_cumulus.rxml?hret=/guides/mtr/af/frnts/ofdef.rxml" TargetMode="External"/><Relationship Id="rId5" Type="http://schemas.openxmlformats.org/officeDocument/2006/relationships/hyperlink" Target="http://ww2010.atmos.uiuc.edu/(Gh)/wwhlpr/cumulonimbus.rxml?hret=/guides/mtr/af/frnts/ofdef.rxml" TargetMode="External"/><Relationship Id="rId4" Type="http://schemas.openxmlformats.org/officeDocument/2006/relationships/hyperlink" Target="http://ww2010.atmos.uiuc.edu/(Gh)/wwhlpr/nimbostratus.rxml?hret=/guides/mtr/af/frnts/ofdef.rx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windows2universe.org/earth/Atmosphere/tstorm/warm_front.html" TargetMode="External"/><Relationship Id="rId2" Type="http://schemas.openxmlformats.org/officeDocument/2006/relationships/hyperlink" Target="https://www.windows2universe.org/earth/Atmosphere/tstorm/cold_front.html"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windows2universe.org/earth/Atmosphere/wind.html" TargetMode="External"/><Relationship Id="rId4" Type="http://schemas.openxmlformats.org/officeDocument/2006/relationships/hyperlink" Target="https://www.windows2universe.org/earth/Atmosphere/front.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indows2universe.org/earth/Atmosphere/weather.html" TargetMode="External"/><Relationship Id="rId2" Type="http://schemas.openxmlformats.org/officeDocument/2006/relationships/hyperlink" Target="https://www.windows2universe.org/earth/Atmosphere/temperature.html" TargetMode="Externa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hysicalgeography.net/physgeoglos/f.html#front"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www.physicalgeography.net/physgeoglos/f.html#frontal_lifti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924" y="0"/>
            <a:ext cx="9144000" cy="6857999"/>
          </a:xfrm>
          <a:prstGeom prst="rect">
            <a:avLst/>
          </a:prstGeom>
          <a:blipFill>
            <a:blip r:embed="rId2" cstate="print"/>
            <a:stretch>
              <a:fillRect/>
            </a:stretch>
          </a:blipFill>
        </p:spPr>
        <p:txBody>
          <a:bodyPr wrap="square" lIns="0" tIns="0" rIns="0" bIns="0" rtlCol="0"/>
          <a:lstStyle/>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sz="2800" dirty="0" smtClean="0">
                <a:solidFill>
                  <a:schemeClr val="bg2">
                    <a:lumMod val="10000"/>
                  </a:schemeClr>
                </a:solidFill>
                <a:latin typeface="Times New Roman" panose="02020603050405020304" pitchFamily="18" charset="0"/>
                <a:cs typeface="Times New Roman" panose="02020603050405020304" pitchFamily="18" charset="0"/>
              </a:rPr>
              <a:t>MUSTANSIRIYAH </a:t>
            </a:r>
            <a:r>
              <a:rPr lang="en-US" sz="2800" dirty="0">
                <a:solidFill>
                  <a:schemeClr val="bg2">
                    <a:lumMod val="10000"/>
                  </a:schemeClr>
                </a:solidFill>
                <a:latin typeface="Times New Roman" panose="02020603050405020304" pitchFamily="18" charset="0"/>
                <a:cs typeface="Times New Roman" panose="02020603050405020304" pitchFamily="18" charset="0"/>
              </a:rPr>
              <a:t>UNIVERSITY </a:t>
            </a:r>
            <a:endParaRPr lang="en-GB" sz="2800" dirty="0">
              <a:solidFill>
                <a:schemeClr val="bg2">
                  <a:lumMod val="10000"/>
                </a:schemeClr>
              </a:solidFill>
              <a:latin typeface="Times New Roman" panose="02020603050405020304" pitchFamily="18" charset="0"/>
              <a:cs typeface="Times New Roman" panose="02020603050405020304" pitchFamily="18" charset="0"/>
            </a:endParaRPr>
          </a:p>
          <a:p>
            <a:pPr algn="ctr"/>
            <a:r>
              <a:rPr lang="en-US" sz="2800" dirty="0">
                <a:solidFill>
                  <a:schemeClr val="bg2">
                    <a:lumMod val="10000"/>
                  </a:schemeClr>
                </a:solidFill>
                <a:latin typeface="Times New Roman" panose="02020603050405020304" pitchFamily="18" charset="0"/>
                <a:cs typeface="Times New Roman" panose="02020603050405020304" pitchFamily="18" charset="0"/>
              </a:rPr>
              <a:t>COLLEGE OF SCIENCES</a:t>
            </a:r>
            <a:endParaRPr lang="en-GB" sz="2800" dirty="0">
              <a:solidFill>
                <a:schemeClr val="bg2">
                  <a:lumMod val="10000"/>
                </a:schemeClr>
              </a:solidFill>
              <a:latin typeface="Times New Roman" panose="02020603050405020304" pitchFamily="18" charset="0"/>
              <a:cs typeface="Times New Roman" panose="02020603050405020304" pitchFamily="18" charset="0"/>
            </a:endParaRPr>
          </a:p>
          <a:p>
            <a:pPr algn="ctr"/>
            <a:r>
              <a:rPr lang="en-US" sz="2800" dirty="0">
                <a:solidFill>
                  <a:schemeClr val="bg2">
                    <a:lumMod val="10000"/>
                  </a:schemeClr>
                </a:solidFill>
                <a:latin typeface="Times New Roman" panose="02020603050405020304" pitchFamily="18" charset="0"/>
                <a:cs typeface="Times New Roman" panose="02020603050405020304" pitchFamily="18" charset="0"/>
              </a:rPr>
              <a:t>ATMOSPHERIC SCIENCES DEPARTMENT </a:t>
            </a:r>
            <a:endParaRPr lang="en-GB" sz="2800" dirty="0">
              <a:solidFill>
                <a:schemeClr val="bg2">
                  <a:lumMod val="10000"/>
                </a:schemeClr>
              </a:solidFill>
              <a:latin typeface="Times New Roman" panose="02020603050405020304" pitchFamily="18" charset="0"/>
              <a:cs typeface="Times New Roman" panose="02020603050405020304" pitchFamily="18" charset="0"/>
            </a:endParaRPr>
          </a:p>
          <a:p>
            <a:pPr algn="ctr"/>
            <a:r>
              <a:rPr lang="en-US" sz="2800" b="1" dirty="0">
                <a:solidFill>
                  <a:schemeClr val="bg2">
                    <a:lumMod val="10000"/>
                  </a:schemeClr>
                </a:solidFill>
                <a:latin typeface="Times New Roman" panose="02020603050405020304" pitchFamily="18" charset="0"/>
                <a:cs typeface="Times New Roman" panose="02020603050405020304" pitchFamily="18" charset="0"/>
              </a:rPr>
              <a:t>2019-2020 </a:t>
            </a:r>
            <a:endParaRPr lang="en-GB" sz="2800" b="1" dirty="0">
              <a:solidFill>
                <a:schemeClr val="bg2">
                  <a:lumMod val="10000"/>
                </a:schemeClr>
              </a:solidFill>
              <a:latin typeface="Times New Roman" panose="02020603050405020304" pitchFamily="18" charset="0"/>
              <a:cs typeface="Times New Roman" panose="02020603050405020304" pitchFamily="18" charset="0"/>
            </a:endParaRPr>
          </a:p>
          <a:p>
            <a:pPr marL="12700" algn="ctr">
              <a:lnSpc>
                <a:spcPct val="100000"/>
              </a:lnSpc>
              <a:spcBef>
                <a:spcPts val="95"/>
              </a:spcBef>
            </a:pPr>
            <a:r>
              <a:rPr lang="en-GB" sz="2800" spc="-5" dirty="0" err="1" smtClean="0">
                <a:solidFill>
                  <a:schemeClr val="bg2">
                    <a:lumMod val="10000"/>
                  </a:schemeClr>
                </a:solidFill>
                <a:cs typeface="Calibri"/>
              </a:rPr>
              <a:t>Dr.Jasim</a:t>
            </a:r>
            <a:r>
              <a:rPr lang="en-GB" sz="2800" spc="-5" dirty="0" smtClean="0">
                <a:solidFill>
                  <a:schemeClr val="bg2">
                    <a:lumMod val="10000"/>
                  </a:schemeClr>
                </a:solidFill>
                <a:cs typeface="Calibri"/>
              </a:rPr>
              <a:t> </a:t>
            </a:r>
            <a:r>
              <a:rPr lang="en-GB" sz="2800" spc="-5" dirty="0" err="1">
                <a:solidFill>
                  <a:schemeClr val="bg2">
                    <a:lumMod val="10000"/>
                  </a:schemeClr>
                </a:solidFill>
                <a:cs typeface="Calibri"/>
              </a:rPr>
              <a:t>hameed</a:t>
            </a:r>
            <a:endParaRPr lang="en-GB" sz="2800" dirty="0">
              <a:solidFill>
                <a:schemeClr val="bg2">
                  <a:lumMod val="10000"/>
                </a:schemeClr>
              </a:solidFill>
              <a:cs typeface="Calibri"/>
            </a:endParaRPr>
          </a:p>
          <a:p>
            <a:pPr algn="ctr"/>
            <a:r>
              <a:rPr lang="en-US" sz="2800" b="1" cap="small" dirty="0" err="1" smtClean="0">
                <a:solidFill>
                  <a:schemeClr val="bg2">
                    <a:lumMod val="10000"/>
                  </a:schemeClr>
                </a:solidFill>
                <a:latin typeface="Times New Roman" panose="02020603050405020304" pitchFamily="18" charset="0"/>
                <a:cs typeface="Times New Roman" panose="02020603050405020304" pitchFamily="18" charset="0"/>
              </a:rPr>
              <a:t>therid</a:t>
            </a:r>
            <a:r>
              <a:rPr lang="en-US" sz="2800" b="1" cap="small" dirty="0" smtClean="0">
                <a:solidFill>
                  <a:schemeClr val="bg2">
                    <a:lumMod val="10000"/>
                  </a:schemeClr>
                </a:solidFill>
                <a:latin typeface="Times New Roman" panose="02020603050405020304" pitchFamily="18" charset="0"/>
                <a:cs typeface="Times New Roman" panose="02020603050405020304" pitchFamily="18" charset="0"/>
              </a:rPr>
              <a:t> stage </a:t>
            </a:r>
            <a:endParaRPr lang="en-US" sz="2800" b="1" cap="small"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object 4"/>
          <p:cNvSpPr txBox="1"/>
          <p:nvPr/>
        </p:nvSpPr>
        <p:spPr>
          <a:xfrm>
            <a:off x="1536572" y="4415104"/>
            <a:ext cx="7066915" cy="1120775"/>
          </a:xfrm>
          <a:prstGeom prst="rect">
            <a:avLst/>
          </a:prstGeom>
        </p:spPr>
        <p:txBody>
          <a:bodyPr vert="horz" wrap="square" lIns="0" tIns="12700" rIns="0" bIns="0" rtlCol="0">
            <a:spAutoFit/>
          </a:bodyPr>
          <a:lstStyle/>
          <a:p>
            <a:pPr marR="5080" algn="r">
              <a:lnSpc>
                <a:spcPts val="4310"/>
              </a:lnSpc>
              <a:spcBef>
                <a:spcPts val="100"/>
              </a:spcBef>
            </a:pPr>
            <a:r>
              <a:rPr sz="3600" b="1" spc="-15" dirty="0">
                <a:solidFill>
                  <a:srgbClr val="001F5F"/>
                </a:solidFill>
                <a:latin typeface="Arial"/>
                <a:cs typeface="Arial"/>
              </a:rPr>
              <a:t>F</a:t>
            </a:r>
            <a:r>
              <a:rPr sz="3600" b="1" spc="-15" dirty="0">
                <a:solidFill>
                  <a:srgbClr val="001F5F"/>
                </a:solidFill>
                <a:latin typeface="Calibri"/>
                <a:cs typeface="Calibri"/>
              </a:rPr>
              <a:t>ronts, </a:t>
            </a:r>
            <a:r>
              <a:rPr sz="3600" b="1" spc="-10" dirty="0">
                <a:solidFill>
                  <a:srgbClr val="001F5F"/>
                </a:solidFill>
                <a:latin typeface="Calibri"/>
                <a:cs typeface="Calibri"/>
              </a:rPr>
              <a:t>Formation, Identification</a:t>
            </a:r>
            <a:r>
              <a:rPr sz="3600" b="1" spc="35" dirty="0">
                <a:solidFill>
                  <a:srgbClr val="001F5F"/>
                </a:solidFill>
                <a:latin typeface="Calibri"/>
                <a:cs typeface="Calibri"/>
              </a:rPr>
              <a:t> </a:t>
            </a:r>
            <a:r>
              <a:rPr sz="3600" b="1" dirty="0">
                <a:solidFill>
                  <a:srgbClr val="001F5F"/>
                </a:solidFill>
                <a:latin typeface="Calibri"/>
                <a:cs typeface="Calibri"/>
              </a:rPr>
              <a:t>and</a:t>
            </a:r>
            <a:endParaRPr sz="3600" dirty="0">
              <a:latin typeface="Calibri"/>
              <a:cs typeface="Calibri"/>
            </a:endParaRPr>
          </a:p>
          <a:p>
            <a:pPr marR="6350" algn="r">
              <a:lnSpc>
                <a:spcPts val="4310"/>
              </a:lnSpc>
            </a:pPr>
            <a:r>
              <a:rPr sz="3600" b="1" spc="-20" dirty="0">
                <a:solidFill>
                  <a:srgbClr val="001F5F"/>
                </a:solidFill>
                <a:latin typeface="Calibri"/>
                <a:cs typeface="Calibri"/>
              </a:rPr>
              <a:t>Frontal</a:t>
            </a:r>
            <a:r>
              <a:rPr sz="3600" b="1" spc="-60" dirty="0">
                <a:solidFill>
                  <a:srgbClr val="001F5F"/>
                </a:solidFill>
                <a:latin typeface="Calibri"/>
                <a:cs typeface="Calibri"/>
              </a:rPr>
              <a:t> </a:t>
            </a:r>
            <a:r>
              <a:rPr sz="3600" b="1" spc="-25" dirty="0">
                <a:solidFill>
                  <a:srgbClr val="001F5F"/>
                </a:solidFill>
                <a:latin typeface="Calibri"/>
                <a:cs typeface="Calibri"/>
              </a:rPr>
              <a:t>Weather</a:t>
            </a:r>
            <a:endParaRPr sz="3600" dirty="0">
              <a:latin typeface="Calibri"/>
              <a:cs typeface="Calibri"/>
            </a:endParaRPr>
          </a:p>
        </p:txBody>
      </p:sp>
      <p:sp>
        <p:nvSpPr>
          <p:cNvPr id="8" name="Rectangle 10"/>
          <p:cNvSpPr>
            <a:spLocks noChangeArrowheads="1"/>
          </p:cNvSpPr>
          <p:nvPr/>
        </p:nvSpPr>
        <p:spPr bwMode="auto">
          <a:xfrm>
            <a:off x="1785055" y="36493"/>
            <a:ext cx="5126404" cy="135421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smtClean="0">
                <a:latin typeface="Times New Roman" panose="02020603050405020304" pitchFamily="18" charset="0"/>
                <a:cs typeface="Times New Roman" panose="02020603050405020304" pitchFamily="18" charset="0"/>
              </a:rPr>
              <a:t>Atmospheric forecasting</a:t>
            </a:r>
            <a:endParaRPr lang="en-US" altLang="en-US" sz="3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38520" y="1247775"/>
            <a:ext cx="239776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1F5F"/>
                </a:solidFill>
                <a:latin typeface="Arial"/>
                <a:cs typeface="Arial"/>
              </a:rPr>
              <a:t>2D view </a:t>
            </a:r>
            <a:r>
              <a:rPr sz="2400" dirty="0">
                <a:solidFill>
                  <a:srgbClr val="001F5F"/>
                </a:solidFill>
                <a:latin typeface="Arial"/>
                <a:cs typeface="Arial"/>
              </a:rPr>
              <a:t>of</a:t>
            </a:r>
            <a:r>
              <a:rPr sz="2400" spc="-35" dirty="0">
                <a:solidFill>
                  <a:srgbClr val="001F5F"/>
                </a:solidFill>
                <a:latin typeface="Arial"/>
                <a:cs typeface="Arial"/>
              </a:rPr>
              <a:t> </a:t>
            </a:r>
            <a:r>
              <a:rPr sz="2400" spc="-5" dirty="0">
                <a:solidFill>
                  <a:srgbClr val="001F5F"/>
                </a:solidFill>
                <a:latin typeface="Arial"/>
                <a:cs typeface="Arial"/>
              </a:rPr>
              <a:t>Fronts</a:t>
            </a:r>
            <a:endParaRPr sz="2400" dirty="0">
              <a:latin typeface="Arial"/>
              <a:cs typeface="Arial"/>
            </a:endParaRPr>
          </a:p>
        </p:txBody>
      </p:sp>
      <p:sp>
        <p:nvSpPr>
          <p:cNvPr id="4" name="object 4"/>
          <p:cNvSpPr/>
          <p:nvPr/>
        </p:nvSpPr>
        <p:spPr>
          <a:xfrm>
            <a:off x="5179822" y="1849756"/>
            <a:ext cx="3945636" cy="3816096"/>
          </a:xfrm>
          <a:prstGeom prst="rect">
            <a:avLst/>
          </a:prstGeom>
          <a:blipFill>
            <a:blip r:embed="rId2" cstate="print"/>
            <a:stretch>
              <a:fillRect/>
            </a:stretch>
          </a:blipFill>
        </p:spPr>
        <p:txBody>
          <a:bodyPr wrap="square" lIns="0" tIns="0" rIns="0" bIns="0" rtlCol="0"/>
          <a:lstStyle/>
          <a:p>
            <a:endParaRPr/>
          </a:p>
        </p:txBody>
      </p:sp>
      <p:sp>
        <p:nvSpPr>
          <p:cNvPr id="6" name="Title 5"/>
          <p:cNvSpPr>
            <a:spLocks noGrp="1"/>
          </p:cNvSpPr>
          <p:nvPr>
            <p:ph type="title"/>
          </p:nvPr>
        </p:nvSpPr>
        <p:spPr>
          <a:xfrm>
            <a:off x="381000" y="253941"/>
            <a:ext cx="8686800" cy="2769989"/>
          </a:xfrm>
        </p:spPr>
        <p:txBody>
          <a:bodyPr/>
          <a:lstStyle/>
          <a:p>
            <a:r>
              <a:rPr lang="en-GB" dirty="0"/>
              <a:t>Air Masses and Frontal Transitional Zones</a:t>
            </a:r>
            <a:br>
              <a:rPr lang="en-GB" dirty="0"/>
            </a:br>
            <a:endParaRPr lang="en-GB" dirty="0"/>
          </a:p>
        </p:txBody>
      </p:sp>
      <p:sp>
        <p:nvSpPr>
          <p:cNvPr id="8" name="Rectangle 7"/>
          <p:cNvSpPr/>
          <p:nvPr/>
        </p:nvSpPr>
        <p:spPr>
          <a:xfrm>
            <a:off x="76200" y="1443356"/>
            <a:ext cx="5045964" cy="5016758"/>
          </a:xfrm>
          <a:prstGeom prst="rect">
            <a:avLst/>
          </a:prstGeom>
          <a:solidFill>
            <a:schemeClr val="accent6">
              <a:lumMod val="20000"/>
              <a:lumOff val="80000"/>
            </a:schemeClr>
          </a:solidFill>
        </p:spPr>
        <p:txBody>
          <a:bodyPr wrap="square">
            <a:spAutoFit/>
          </a:bodyPr>
          <a:lstStyle/>
          <a:p>
            <a:pPr algn="just"/>
            <a:r>
              <a:rPr lang="en-GB" sz="2000" dirty="0" smtClean="0">
                <a:latin typeface="Adobe Caslon Pro" panose="0205050205050A020403" pitchFamily="18" charset="0"/>
              </a:rPr>
              <a:t>An air mass is a large body of air of relatively similar temperature and humidity characteristics covering thousands of square </a:t>
            </a:r>
            <a:r>
              <a:rPr lang="en-GB" sz="2000" dirty="0" err="1" smtClean="0">
                <a:latin typeface="Adobe Caslon Pro" panose="0205050205050A020403" pitchFamily="18" charset="0"/>
              </a:rPr>
              <a:t>kilometers</a:t>
            </a:r>
            <a:r>
              <a:rPr lang="en-GB" sz="2000" dirty="0" smtClean="0">
                <a:latin typeface="Adobe Caslon Pro" panose="0205050205050A020403" pitchFamily="18" charset="0"/>
              </a:rPr>
              <a:t>. Typically, air masses are classified according to the characteristics of their source region or area of formation. A source region can have one of four temperature attributes: </a:t>
            </a:r>
            <a:r>
              <a:rPr lang="en-GB" sz="2000" b="1" dirty="0" smtClean="0">
                <a:latin typeface="Adobe Caslon Pro" panose="0205050205050A020403" pitchFamily="18" charset="0"/>
              </a:rPr>
              <a:t>equatorial, tropical, polar or arctic. Air masses</a:t>
            </a:r>
            <a:r>
              <a:rPr lang="en-GB" sz="2000" dirty="0" smtClean="0">
                <a:latin typeface="Adobe Caslon Pro" panose="0205050205050A020403" pitchFamily="18" charset="0"/>
              </a:rPr>
              <a:t> are also classified as being either continental or maritime in terms of moisture characteristics. Combining these two categories, several possibilities are commonly found associated with North America: maritime polar (</a:t>
            </a:r>
            <a:r>
              <a:rPr lang="en-GB" sz="2000" dirty="0" err="1" smtClean="0">
                <a:latin typeface="Adobe Caslon Pro" panose="0205050205050A020403" pitchFamily="18" charset="0"/>
              </a:rPr>
              <a:t>mP</a:t>
            </a:r>
            <a:r>
              <a:rPr lang="en-GB" sz="2000" dirty="0" smtClean="0">
                <a:latin typeface="Adobe Caslon Pro" panose="0205050205050A020403" pitchFamily="18" charset="0"/>
              </a:rPr>
              <a:t>), continental polar (</a:t>
            </a:r>
            <a:r>
              <a:rPr lang="en-GB" sz="2000" dirty="0" err="1" smtClean="0">
                <a:latin typeface="Adobe Caslon Pro" panose="0205050205050A020403" pitchFamily="18" charset="0"/>
              </a:rPr>
              <a:t>cP</a:t>
            </a:r>
            <a:r>
              <a:rPr lang="en-GB" sz="2000" dirty="0" smtClean="0">
                <a:latin typeface="Adobe Caslon Pro" panose="0205050205050A020403" pitchFamily="18" charset="0"/>
              </a:rPr>
              <a:t>), maritime tropical (</a:t>
            </a:r>
            <a:r>
              <a:rPr lang="en-GB" sz="2000" dirty="0" err="1" smtClean="0">
                <a:latin typeface="Adobe Caslon Pro" panose="0205050205050A020403" pitchFamily="18" charset="0"/>
              </a:rPr>
              <a:t>mT</a:t>
            </a:r>
            <a:r>
              <a:rPr lang="en-GB" sz="2000" dirty="0" smtClean="0">
                <a:latin typeface="Adobe Caslon Pro" panose="0205050205050A020403" pitchFamily="18" charset="0"/>
              </a:rPr>
              <a:t>), continental tropical (</a:t>
            </a:r>
            <a:r>
              <a:rPr lang="en-GB" sz="2000" dirty="0" err="1" smtClean="0">
                <a:latin typeface="Adobe Caslon Pro" panose="0205050205050A020403" pitchFamily="18" charset="0"/>
              </a:rPr>
              <a:t>cT</a:t>
            </a:r>
            <a:r>
              <a:rPr lang="en-GB" sz="2000" dirty="0" smtClean="0">
                <a:latin typeface="Adobe Caslon Pro" panose="0205050205050A020403" pitchFamily="18" charset="0"/>
              </a:rPr>
              <a:t>), and continental arctic (A). </a:t>
            </a:r>
            <a:endParaRPr lang="en-GB" sz="2000" dirty="0">
              <a:latin typeface="Adobe Caslon Pro" panose="0205050205050A020403" pitchFamily="18" charset="0"/>
            </a:endParaRPr>
          </a:p>
        </p:txBody>
      </p:sp>
    </p:spTree>
    <p:extLst>
      <p:ext uri="{BB962C8B-B14F-4D97-AF65-F5344CB8AC3E}">
        <p14:creationId xmlns:p14="http://schemas.microsoft.com/office/powerpoint/2010/main" val="303451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1182" y="235711"/>
            <a:ext cx="2421890" cy="574040"/>
          </a:xfrm>
          <a:prstGeom prst="rect">
            <a:avLst/>
          </a:prstGeom>
        </p:spPr>
        <p:txBody>
          <a:bodyPr vert="horz" wrap="square" lIns="0" tIns="12700" rIns="0" bIns="0" rtlCol="0">
            <a:spAutoFit/>
          </a:bodyPr>
          <a:lstStyle/>
          <a:p>
            <a:pPr marL="12700">
              <a:lnSpc>
                <a:spcPct val="100000"/>
              </a:lnSpc>
              <a:spcBef>
                <a:spcPts val="100"/>
              </a:spcBef>
            </a:pPr>
            <a:r>
              <a:rPr spc="-35" dirty="0"/>
              <a:t>Warm</a:t>
            </a:r>
            <a:r>
              <a:rPr spc="-90" dirty="0"/>
              <a:t> </a:t>
            </a:r>
            <a:r>
              <a:rPr dirty="0"/>
              <a:t>Front</a:t>
            </a:r>
          </a:p>
        </p:txBody>
      </p:sp>
      <p:sp>
        <p:nvSpPr>
          <p:cNvPr id="3" name="object 3"/>
          <p:cNvSpPr txBox="1"/>
          <p:nvPr/>
        </p:nvSpPr>
        <p:spPr>
          <a:xfrm>
            <a:off x="152400" y="1295400"/>
            <a:ext cx="4622800" cy="4538037"/>
          </a:xfrm>
          <a:prstGeom prst="rect">
            <a:avLst/>
          </a:prstGeom>
        </p:spPr>
        <p:txBody>
          <a:bodyPr vert="horz" wrap="square" lIns="0" tIns="40005" rIns="0" bIns="0" rtlCol="0">
            <a:spAutoFit/>
          </a:bodyPr>
          <a:lstStyle/>
          <a:p>
            <a:pPr marL="355600" marR="5715" indent="-343535" algn="just">
              <a:lnSpc>
                <a:spcPct val="90000"/>
              </a:lnSpc>
              <a:spcBef>
                <a:spcPts val="315"/>
              </a:spcBef>
              <a:buFont typeface="Wingdings"/>
              <a:buChar char=""/>
              <a:tabLst>
                <a:tab pos="356235" algn="l"/>
              </a:tabLst>
            </a:pPr>
            <a:r>
              <a:rPr lang="en-GB" spc="-5" dirty="0">
                <a:solidFill>
                  <a:srgbClr val="001F5F"/>
                </a:solidFill>
                <a:latin typeface="Adobe Caslon Pro" panose="0205050205050A020403" pitchFamily="18" charset="0"/>
                <a:cs typeface="Arial"/>
              </a:rPr>
              <a:t>A warm front is the transition zone in the atmosphere where an advancing warm subtropical, moist air mass replaces a retreating cold, dry polar air mass. On a weather map, a warm front is drawn as a solid red line with half-circles. The position of the half-circles shows the direction of frontal movement. Warm fronts move about 10 </a:t>
            </a:r>
            <a:r>
              <a:rPr lang="en-GB" spc="-5" dirty="0" err="1">
                <a:solidFill>
                  <a:srgbClr val="001F5F"/>
                </a:solidFill>
                <a:latin typeface="Adobe Caslon Pro" panose="0205050205050A020403" pitchFamily="18" charset="0"/>
                <a:cs typeface="Arial"/>
              </a:rPr>
              <a:t>kilometers</a:t>
            </a:r>
            <a:r>
              <a:rPr lang="en-GB" spc="-5" dirty="0">
                <a:solidFill>
                  <a:srgbClr val="001F5F"/>
                </a:solidFill>
                <a:latin typeface="Adobe Caslon Pro" panose="0205050205050A020403" pitchFamily="18" charset="0"/>
                <a:cs typeface="Arial"/>
              </a:rPr>
              <a:t> per hour in a northeast direction. This is less than half the speed of a cold </a:t>
            </a:r>
            <a:r>
              <a:rPr lang="en-GB" spc="-5" dirty="0" smtClean="0">
                <a:solidFill>
                  <a:srgbClr val="001F5F"/>
                </a:solidFill>
                <a:latin typeface="Adobe Caslon Pro" panose="0205050205050A020403" pitchFamily="18" charset="0"/>
                <a:cs typeface="Arial"/>
              </a:rPr>
              <a:t>front</a:t>
            </a:r>
          </a:p>
          <a:p>
            <a:pPr marL="355600" marR="5715" indent="-343535" algn="just">
              <a:lnSpc>
                <a:spcPct val="90000"/>
              </a:lnSpc>
              <a:spcBef>
                <a:spcPts val="315"/>
              </a:spcBef>
              <a:buFont typeface="Wingdings"/>
              <a:buChar char=""/>
              <a:tabLst>
                <a:tab pos="356235" algn="l"/>
              </a:tabLst>
            </a:pPr>
            <a:r>
              <a:rPr sz="1800" spc="-20" dirty="0" smtClean="0">
                <a:solidFill>
                  <a:srgbClr val="001F5F"/>
                </a:solidFill>
                <a:latin typeface="Adobe Caslon Pro" panose="0205050205050A020403" pitchFamily="18" charset="0"/>
                <a:cs typeface="Arial"/>
              </a:rPr>
              <a:t>Warm </a:t>
            </a:r>
            <a:r>
              <a:rPr sz="1800" spc="-5" dirty="0">
                <a:solidFill>
                  <a:srgbClr val="001F5F"/>
                </a:solidFill>
                <a:latin typeface="Adobe Caslon Pro" panose="0205050205050A020403" pitchFamily="18" charset="0"/>
                <a:cs typeface="Arial"/>
              </a:rPr>
              <a:t>fronts </a:t>
            </a:r>
            <a:r>
              <a:rPr sz="1800" dirty="0">
                <a:solidFill>
                  <a:srgbClr val="001F5F"/>
                </a:solidFill>
                <a:latin typeface="Adobe Caslon Pro" panose="0205050205050A020403" pitchFamily="18" charset="0"/>
                <a:cs typeface="Arial"/>
              </a:rPr>
              <a:t>are </a:t>
            </a:r>
            <a:r>
              <a:rPr sz="1800" spc="-5" dirty="0">
                <a:solidFill>
                  <a:srgbClr val="001F5F"/>
                </a:solidFill>
                <a:latin typeface="Adobe Caslon Pro" panose="0205050205050A020403" pitchFamily="18" charset="0"/>
                <a:cs typeface="Arial"/>
              </a:rPr>
              <a:t>usually </a:t>
            </a:r>
            <a:r>
              <a:rPr sz="1800" spc="-10" dirty="0">
                <a:solidFill>
                  <a:srgbClr val="001F5F"/>
                </a:solidFill>
                <a:latin typeface="Adobe Caslon Pro" panose="0205050205050A020403" pitchFamily="18" charset="0"/>
                <a:cs typeface="Arial"/>
              </a:rPr>
              <a:t>as  </a:t>
            </a:r>
            <a:r>
              <a:rPr sz="1800" spc="-5" dirty="0">
                <a:solidFill>
                  <a:srgbClr val="001F5F"/>
                </a:solidFill>
                <a:latin typeface="Adobe Caslon Pro" panose="0205050205050A020403" pitchFamily="18" charset="0"/>
                <a:cs typeface="Arial"/>
              </a:rPr>
              <a:t>sociated </a:t>
            </a:r>
            <a:r>
              <a:rPr sz="1800" spc="-10" dirty="0">
                <a:solidFill>
                  <a:srgbClr val="001F5F"/>
                </a:solidFill>
                <a:latin typeface="Adobe Caslon Pro" panose="0205050205050A020403" pitchFamily="18" charset="0"/>
                <a:cs typeface="Arial"/>
              </a:rPr>
              <a:t>with </a:t>
            </a:r>
            <a:r>
              <a:rPr sz="1800" spc="-5" dirty="0">
                <a:solidFill>
                  <a:srgbClr val="001F5F"/>
                </a:solidFill>
                <a:latin typeface="Adobe Caslon Pro" panose="0205050205050A020403" pitchFamily="18" charset="0"/>
                <a:cs typeface="Arial"/>
              </a:rPr>
              <a:t>maritime </a:t>
            </a:r>
            <a:r>
              <a:rPr sz="1800" spc="-5" dirty="0" smtClean="0">
                <a:solidFill>
                  <a:srgbClr val="001F5F"/>
                </a:solidFill>
                <a:latin typeface="Adobe Caslon Pro" panose="0205050205050A020403" pitchFamily="18" charset="0"/>
                <a:cs typeface="Arial"/>
              </a:rPr>
              <a:t>tropical </a:t>
            </a:r>
            <a:r>
              <a:rPr sz="1800" dirty="0">
                <a:solidFill>
                  <a:srgbClr val="001F5F"/>
                </a:solidFill>
                <a:latin typeface="Adobe Caslon Pro" panose="0205050205050A020403" pitchFamily="18" charset="0"/>
                <a:cs typeface="Arial"/>
              </a:rPr>
              <a:t>(mT) </a:t>
            </a:r>
            <a:r>
              <a:rPr sz="1800" spc="-5" dirty="0">
                <a:solidFill>
                  <a:srgbClr val="001F5F"/>
                </a:solidFill>
                <a:latin typeface="Adobe Caslon Pro" panose="0205050205050A020403" pitchFamily="18" charset="0"/>
                <a:cs typeface="Arial"/>
              </a:rPr>
              <a:t>air “glides” over cooler  air positioned over</a:t>
            </a:r>
            <a:r>
              <a:rPr sz="1800" spc="45" dirty="0">
                <a:solidFill>
                  <a:srgbClr val="001F5F"/>
                </a:solidFill>
                <a:latin typeface="Adobe Caslon Pro" panose="0205050205050A020403" pitchFamily="18" charset="0"/>
                <a:cs typeface="Arial"/>
              </a:rPr>
              <a:t> </a:t>
            </a:r>
            <a:r>
              <a:rPr sz="1800" spc="-5" dirty="0">
                <a:solidFill>
                  <a:srgbClr val="001F5F"/>
                </a:solidFill>
                <a:latin typeface="Adobe Caslon Pro" panose="0205050205050A020403" pitchFamily="18" charset="0"/>
                <a:cs typeface="Arial"/>
              </a:rPr>
              <a:t>land.</a:t>
            </a:r>
            <a:endParaRPr sz="1800" dirty="0">
              <a:latin typeface="Adobe Caslon Pro" panose="0205050205050A020403" pitchFamily="18" charset="0"/>
              <a:cs typeface="Arial"/>
            </a:endParaRPr>
          </a:p>
          <a:p>
            <a:pPr marL="355600" marR="5080" indent="-343535" algn="just">
              <a:lnSpc>
                <a:spcPts val="1939"/>
              </a:lnSpc>
              <a:buFont typeface="Wingdings"/>
              <a:buChar char=""/>
              <a:tabLst>
                <a:tab pos="356235" algn="l"/>
              </a:tabLst>
            </a:pPr>
            <a:r>
              <a:rPr sz="1800" dirty="0" smtClean="0">
                <a:solidFill>
                  <a:srgbClr val="001F5F"/>
                </a:solidFill>
                <a:latin typeface="Adobe Caslon Pro" panose="0205050205050A020403" pitchFamily="18" charset="0"/>
                <a:cs typeface="Arial"/>
              </a:rPr>
              <a:t>The </a:t>
            </a:r>
            <a:r>
              <a:rPr sz="1800" spc="-5" dirty="0">
                <a:solidFill>
                  <a:srgbClr val="001F5F"/>
                </a:solidFill>
                <a:latin typeface="Adobe Caslon Pro" panose="0205050205050A020403" pitchFamily="18" charset="0"/>
                <a:cs typeface="Arial"/>
              </a:rPr>
              <a:t>boundaries separating </a:t>
            </a:r>
            <a:r>
              <a:rPr sz="1800" dirty="0" smtClean="0">
                <a:solidFill>
                  <a:srgbClr val="001F5F"/>
                </a:solidFill>
                <a:latin typeface="Adobe Caslon Pro" panose="0205050205050A020403" pitchFamily="18" charset="0"/>
                <a:cs typeface="Arial"/>
              </a:rPr>
              <a:t>th</a:t>
            </a:r>
            <a:r>
              <a:rPr sz="1800" spc="-5" dirty="0" smtClean="0">
                <a:solidFill>
                  <a:srgbClr val="001F5F"/>
                </a:solidFill>
                <a:latin typeface="Adobe Caslon Pro" panose="0205050205050A020403" pitchFamily="18" charset="0"/>
                <a:cs typeface="Arial"/>
              </a:rPr>
              <a:t>ese </a:t>
            </a:r>
            <a:r>
              <a:rPr sz="1800" spc="-5" dirty="0">
                <a:solidFill>
                  <a:srgbClr val="001F5F"/>
                </a:solidFill>
                <a:latin typeface="Adobe Caslon Pro" panose="0205050205050A020403" pitchFamily="18" charset="0"/>
                <a:cs typeface="Arial"/>
              </a:rPr>
              <a:t>air masses have </a:t>
            </a:r>
            <a:r>
              <a:rPr sz="1800" dirty="0">
                <a:solidFill>
                  <a:srgbClr val="001F5F"/>
                </a:solidFill>
                <a:latin typeface="Adobe Caslon Pro" panose="0205050205050A020403" pitchFamily="18" charset="0"/>
                <a:cs typeface="Arial"/>
              </a:rPr>
              <a:t>very  </a:t>
            </a:r>
            <a:r>
              <a:rPr sz="1800" spc="-5" dirty="0">
                <a:solidFill>
                  <a:srgbClr val="001F5F"/>
                </a:solidFill>
                <a:latin typeface="Adobe Caslon Pro" panose="0205050205050A020403" pitchFamily="18" charset="0"/>
                <a:cs typeface="Arial"/>
              </a:rPr>
              <a:t>gradual slopes that average </a:t>
            </a:r>
            <a:r>
              <a:rPr sz="1800" spc="-10" dirty="0" smtClean="0">
                <a:solidFill>
                  <a:srgbClr val="001F5F"/>
                </a:solidFill>
                <a:latin typeface="Adobe Caslon Pro" panose="0205050205050A020403" pitchFamily="18" charset="0"/>
                <a:cs typeface="Arial"/>
              </a:rPr>
              <a:t>a</a:t>
            </a:r>
            <a:r>
              <a:rPr lang="en-GB" sz="1800" spc="-10" dirty="0" smtClean="0">
                <a:solidFill>
                  <a:srgbClr val="001F5F"/>
                </a:solidFill>
                <a:latin typeface="Adobe Caslon Pro" panose="0205050205050A020403" pitchFamily="18" charset="0"/>
                <a:cs typeface="Arial"/>
              </a:rPr>
              <a:t>b</a:t>
            </a:r>
            <a:r>
              <a:rPr sz="1800" spc="-10" dirty="0" smtClean="0">
                <a:solidFill>
                  <a:srgbClr val="001F5F"/>
                </a:solidFill>
                <a:latin typeface="Adobe Caslon Pro" panose="0205050205050A020403" pitchFamily="18" charset="0"/>
                <a:cs typeface="Arial"/>
              </a:rPr>
              <a:t>out</a:t>
            </a:r>
            <a:r>
              <a:rPr sz="1800" dirty="0" smtClean="0">
                <a:solidFill>
                  <a:srgbClr val="001F5F"/>
                </a:solidFill>
                <a:latin typeface="Adobe Caslon Pro" panose="0205050205050A020403" pitchFamily="18" charset="0"/>
                <a:cs typeface="Arial"/>
              </a:rPr>
              <a:t> </a:t>
            </a:r>
            <a:r>
              <a:rPr sz="1800" spc="-10" dirty="0">
                <a:solidFill>
                  <a:srgbClr val="001F5F"/>
                </a:solidFill>
                <a:latin typeface="Adobe Caslon Pro" panose="0205050205050A020403" pitchFamily="18" charset="0"/>
                <a:cs typeface="Arial"/>
              </a:rPr>
              <a:t>1:200</a:t>
            </a:r>
            <a:endParaRPr sz="1800" dirty="0">
              <a:latin typeface="Adobe Caslon Pro" panose="0205050205050A020403" pitchFamily="18" charset="0"/>
              <a:cs typeface="Arial"/>
            </a:endParaRPr>
          </a:p>
          <a:p>
            <a:pPr marL="355600" marR="6985" indent="-343535" algn="just">
              <a:lnSpc>
                <a:spcPts val="1939"/>
              </a:lnSpc>
              <a:buFont typeface="Wingdings"/>
              <a:buChar char=""/>
              <a:tabLst>
                <a:tab pos="356235" algn="l"/>
              </a:tabLst>
            </a:pPr>
            <a:r>
              <a:rPr sz="1800" spc="-5" dirty="0" smtClean="0">
                <a:solidFill>
                  <a:srgbClr val="001F5F"/>
                </a:solidFill>
                <a:latin typeface="Adobe Caslon Pro" panose="0205050205050A020403" pitchFamily="18" charset="0"/>
                <a:cs typeface="Arial"/>
              </a:rPr>
              <a:t>This </a:t>
            </a:r>
            <a:r>
              <a:rPr sz="1800" spc="-5" dirty="0">
                <a:solidFill>
                  <a:srgbClr val="001F5F"/>
                </a:solidFill>
                <a:latin typeface="Adobe Caslon Pro" panose="0205050205050A020403" pitchFamily="18" charset="0"/>
                <a:cs typeface="Arial"/>
              </a:rPr>
              <a:t>rising of </a:t>
            </a:r>
            <a:r>
              <a:rPr sz="1800" spc="-10" dirty="0">
                <a:solidFill>
                  <a:srgbClr val="001F5F"/>
                </a:solidFill>
                <a:latin typeface="Adobe Caslon Pro" panose="0205050205050A020403" pitchFamily="18" charset="0"/>
                <a:cs typeface="Arial"/>
              </a:rPr>
              <a:t>warm </a:t>
            </a:r>
            <a:r>
              <a:rPr sz="1800" spc="-5" dirty="0">
                <a:solidFill>
                  <a:srgbClr val="001F5F"/>
                </a:solidFill>
                <a:latin typeface="Adobe Caslon Pro" panose="0205050205050A020403" pitchFamily="18" charset="0"/>
                <a:cs typeface="Arial"/>
              </a:rPr>
              <a:t>air </a:t>
            </a:r>
            <a:r>
              <a:rPr sz="1800" dirty="0">
                <a:solidFill>
                  <a:srgbClr val="001F5F"/>
                </a:solidFill>
                <a:latin typeface="Adobe Caslon Pro" panose="0205050205050A020403" pitchFamily="18" charset="0"/>
                <a:cs typeface="Arial"/>
              </a:rPr>
              <a:t>over  </a:t>
            </a:r>
            <a:r>
              <a:rPr sz="1800" spc="-5" dirty="0">
                <a:solidFill>
                  <a:srgbClr val="001F5F"/>
                </a:solidFill>
                <a:latin typeface="Adobe Caslon Pro" panose="0205050205050A020403" pitchFamily="18" charset="0"/>
                <a:cs typeface="Arial"/>
              </a:rPr>
              <a:t>cold, called</a:t>
            </a:r>
            <a:r>
              <a:rPr sz="1800" spc="20" dirty="0">
                <a:solidFill>
                  <a:srgbClr val="001F5F"/>
                </a:solidFill>
                <a:latin typeface="Adobe Caslon Pro" panose="0205050205050A020403" pitchFamily="18" charset="0"/>
                <a:cs typeface="Arial"/>
              </a:rPr>
              <a:t> </a:t>
            </a:r>
            <a:r>
              <a:rPr sz="1800" b="1" spc="-5" dirty="0">
                <a:solidFill>
                  <a:srgbClr val="001F5F"/>
                </a:solidFill>
                <a:latin typeface="Adobe Caslon Pro" panose="0205050205050A020403" pitchFamily="18" charset="0"/>
                <a:cs typeface="Arial"/>
              </a:rPr>
              <a:t>overrunning</a:t>
            </a:r>
            <a:endParaRPr sz="1800" dirty="0">
              <a:latin typeface="Adobe Caslon Pro" panose="0205050205050A020403" pitchFamily="18" charset="0"/>
              <a:cs typeface="Arial"/>
            </a:endParaRPr>
          </a:p>
        </p:txBody>
      </p:sp>
      <p:sp>
        <p:nvSpPr>
          <p:cNvPr id="4" name="object 4"/>
          <p:cNvSpPr/>
          <p:nvPr/>
        </p:nvSpPr>
        <p:spPr>
          <a:xfrm>
            <a:off x="5207000" y="1628647"/>
            <a:ext cx="3901440" cy="384251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57800" y="1290826"/>
            <a:ext cx="3886200" cy="274777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24400" y="4267200"/>
            <a:ext cx="4238244" cy="23622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026666" y="349376"/>
            <a:ext cx="5379720" cy="513715"/>
          </a:xfrm>
          <a:prstGeom prst="rect">
            <a:avLst/>
          </a:prstGeom>
        </p:spPr>
        <p:txBody>
          <a:bodyPr vert="horz" wrap="square" lIns="0" tIns="12700" rIns="0" bIns="0" rtlCol="0">
            <a:spAutoFit/>
          </a:bodyPr>
          <a:lstStyle/>
          <a:p>
            <a:pPr marL="12700">
              <a:lnSpc>
                <a:spcPct val="100000"/>
              </a:lnSpc>
              <a:spcBef>
                <a:spcPts val="100"/>
              </a:spcBef>
            </a:pPr>
            <a:r>
              <a:rPr sz="3200" spc="-5" dirty="0"/>
              <a:t>Clouds Pattern </a:t>
            </a:r>
            <a:r>
              <a:rPr sz="3200" dirty="0"/>
              <a:t>in </a:t>
            </a:r>
            <a:r>
              <a:rPr sz="3200" spc="-30" dirty="0"/>
              <a:t>Warm</a:t>
            </a:r>
            <a:r>
              <a:rPr sz="3200" spc="-70" dirty="0"/>
              <a:t> </a:t>
            </a:r>
            <a:r>
              <a:rPr sz="3200" spc="-5" dirty="0"/>
              <a:t>Front</a:t>
            </a:r>
            <a:endParaRPr sz="3200"/>
          </a:p>
        </p:txBody>
      </p:sp>
      <p:sp>
        <p:nvSpPr>
          <p:cNvPr id="5" name="Rectangle 4"/>
          <p:cNvSpPr/>
          <p:nvPr/>
        </p:nvSpPr>
        <p:spPr>
          <a:xfrm>
            <a:off x="144526" y="1447800"/>
            <a:ext cx="4275074" cy="4524315"/>
          </a:xfrm>
          <a:prstGeom prst="rect">
            <a:avLst/>
          </a:prstGeom>
          <a:solidFill>
            <a:schemeClr val="tx2">
              <a:lumMod val="20000"/>
              <a:lumOff val="80000"/>
            </a:schemeClr>
          </a:solidFill>
        </p:spPr>
        <p:txBody>
          <a:bodyPr wrap="square">
            <a:spAutoFit/>
          </a:bodyPr>
          <a:lstStyle/>
          <a:p>
            <a:pPr algn="justLow"/>
            <a:r>
              <a:rPr lang="en-GB" dirty="0" smtClean="0">
                <a:latin typeface="Adobe Caslon Pro" panose="0205050205050A020403" pitchFamily="18" charset="0"/>
              </a:rPr>
              <a:t>The formation of clouds and precipitation ahead of the frontal zone is caused by gradual frontal lifting. High altitude cirrus, cirrostratus and middle altitude altostratus clouds are found well in advance of the front. About 600 </a:t>
            </a:r>
            <a:r>
              <a:rPr lang="en-GB" dirty="0" err="1" smtClean="0">
                <a:latin typeface="Adobe Caslon Pro" panose="0205050205050A020403" pitchFamily="18" charset="0"/>
              </a:rPr>
              <a:t>kilometers</a:t>
            </a:r>
            <a:r>
              <a:rPr lang="en-GB" dirty="0" smtClean="0">
                <a:latin typeface="Adobe Caslon Pro" panose="0205050205050A020403" pitchFamily="18" charset="0"/>
              </a:rPr>
              <a:t> ahead of the front, nimbostratus clouds occur. These clouds produce precipitation in the form of snow or rain. Between the nimbostratus clouds and the surface location of the warm front, low altitude stratus clouds are found. Finally, a few hundred </a:t>
            </a:r>
            <a:r>
              <a:rPr lang="en-GB" dirty="0" err="1" smtClean="0">
                <a:latin typeface="Adobe Caslon Pro" panose="0205050205050A020403" pitchFamily="18" charset="0"/>
              </a:rPr>
              <a:t>kilometers</a:t>
            </a:r>
            <a:r>
              <a:rPr lang="en-GB" dirty="0" smtClean="0">
                <a:latin typeface="Adobe Caslon Pro" panose="0205050205050A020403" pitchFamily="18" charset="0"/>
              </a:rPr>
              <a:t> behind the front scattered stratocumulus are common in the lower troposphere. Table 7r-2 describes some of the weather conditions associated with a warm front.</a:t>
            </a:r>
            <a:endParaRPr lang="en-GB" dirty="0">
              <a:latin typeface="Adobe Caslon Pro" panose="0205050205050A0204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8285" y="263474"/>
            <a:ext cx="6109335" cy="514350"/>
          </a:xfrm>
          <a:prstGeom prst="rect">
            <a:avLst/>
          </a:prstGeom>
        </p:spPr>
        <p:txBody>
          <a:bodyPr vert="horz" wrap="square" lIns="0" tIns="13335" rIns="0" bIns="0" rtlCol="0">
            <a:spAutoFit/>
          </a:bodyPr>
          <a:lstStyle/>
          <a:p>
            <a:pPr marL="12700">
              <a:lnSpc>
                <a:spcPct val="100000"/>
              </a:lnSpc>
              <a:spcBef>
                <a:spcPts val="105"/>
              </a:spcBef>
            </a:pPr>
            <a:r>
              <a:rPr sz="3200" spc="-5" dirty="0"/>
              <a:t>Identification and Frontal</a:t>
            </a:r>
            <a:r>
              <a:rPr sz="3200" spc="-20" dirty="0"/>
              <a:t> </a:t>
            </a:r>
            <a:r>
              <a:rPr sz="3200" spc="-15" dirty="0"/>
              <a:t>Weather</a:t>
            </a:r>
            <a:endParaRPr sz="3200" dirty="0"/>
          </a:p>
        </p:txBody>
      </p:sp>
      <p:sp>
        <p:nvSpPr>
          <p:cNvPr id="3" name="object 3"/>
          <p:cNvSpPr/>
          <p:nvPr/>
        </p:nvSpPr>
        <p:spPr>
          <a:xfrm>
            <a:off x="0" y="1860537"/>
            <a:ext cx="2325370" cy="575945"/>
          </a:xfrm>
          <a:custGeom>
            <a:avLst/>
            <a:gdLst/>
            <a:ahLst/>
            <a:cxnLst/>
            <a:rect l="l" t="t" r="r" b="b"/>
            <a:pathLst>
              <a:path w="2325370" h="575944">
                <a:moveTo>
                  <a:pt x="0" y="575322"/>
                </a:moveTo>
                <a:lnTo>
                  <a:pt x="2325116" y="575322"/>
                </a:lnTo>
                <a:lnTo>
                  <a:pt x="2325116" y="0"/>
                </a:lnTo>
                <a:lnTo>
                  <a:pt x="0" y="0"/>
                </a:lnTo>
                <a:lnTo>
                  <a:pt x="0" y="575322"/>
                </a:lnTo>
                <a:close/>
              </a:path>
            </a:pathLst>
          </a:custGeom>
          <a:solidFill>
            <a:srgbClr val="4AACC5">
              <a:alpha val="19999"/>
            </a:srgbClr>
          </a:solidFill>
        </p:spPr>
        <p:txBody>
          <a:bodyPr wrap="square" lIns="0" tIns="0" rIns="0" bIns="0" rtlCol="0"/>
          <a:lstStyle/>
          <a:p>
            <a:endParaRPr/>
          </a:p>
        </p:txBody>
      </p:sp>
      <p:sp>
        <p:nvSpPr>
          <p:cNvPr id="4" name="object 4"/>
          <p:cNvSpPr/>
          <p:nvPr/>
        </p:nvSpPr>
        <p:spPr>
          <a:xfrm>
            <a:off x="2325116" y="1860537"/>
            <a:ext cx="2256790" cy="575945"/>
          </a:xfrm>
          <a:custGeom>
            <a:avLst/>
            <a:gdLst/>
            <a:ahLst/>
            <a:cxnLst/>
            <a:rect l="l" t="t" r="r" b="b"/>
            <a:pathLst>
              <a:path w="2256790" h="575944">
                <a:moveTo>
                  <a:pt x="0" y="575322"/>
                </a:moveTo>
                <a:lnTo>
                  <a:pt x="2256662" y="575322"/>
                </a:lnTo>
                <a:lnTo>
                  <a:pt x="2256662" y="0"/>
                </a:lnTo>
                <a:lnTo>
                  <a:pt x="0" y="0"/>
                </a:lnTo>
                <a:lnTo>
                  <a:pt x="0" y="575322"/>
                </a:lnTo>
                <a:close/>
              </a:path>
            </a:pathLst>
          </a:custGeom>
          <a:solidFill>
            <a:srgbClr val="4AACC5">
              <a:alpha val="19999"/>
            </a:srgbClr>
          </a:solidFill>
        </p:spPr>
        <p:txBody>
          <a:bodyPr wrap="square" lIns="0" tIns="0" rIns="0" bIns="0" rtlCol="0"/>
          <a:lstStyle/>
          <a:p>
            <a:endParaRPr/>
          </a:p>
        </p:txBody>
      </p:sp>
      <p:sp>
        <p:nvSpPr>
          <p:cNvPr id="5" name="object 5"/>
          <p:cNvSpPr/>
          <p:nvPr/>
        </p:nvSpPr>
        <p:spPr>
          <a:xfrm>
            <a:off x="4581778" y="1860537"/>
            <a:ext cx="2393950" cy="575945"/>
          </a:xfrm>
          <a:custGeom>
            <a:avLst/>
            <a:gdLst/>
            <a:ahLst/>
            <a:cxnLst/>
            <a:rect l="l" t="t" r="r" b="b"/>
            <a:pathLst>
              <a:path w="2393950" h="575944">
                <a:moveTo>
                  <a:pt x="0" y="575322"/>
                </a:moveTo>
                <a:lnTo>
                  <a:pt x="2393442" y="575322"/>
                </a:lnTo>
                <a:lnTo>
                  <a:pt x="2393442" y="0"/>
                </a:lnTo>
                <a:lnTo>
                  <a:pt x="0" y="0"/>
                </a:lnTo>
                <a:lnTo>
                  <a:pt x="0" y="575322"/>
                </a:lnTo>
                <a:close/>
              </a:path>
            </a:pathLst>
          </a:custGeom>
          <a:solidFill>
            <a:srgbClr val="4AACC5">
              <a:alpha val="19999"/>
            </a:srgbClr>
          </a:solidFill>
        </p:spPr>
        <p:txBody>
          <a:bodyPr wrap="square" lIns="0" tIns="0" rIns="0" bIns="0" rtlCol="0"/>
          <a:lstStyle/>
          <a:p>
            <a:endParaRPr/>
          </a:p>
        </p:txBody>
      </p:sp>
      <p:sp>
        <p:nvSpPr>
          <p:cNvPr id="6" name="object 6"/>
          <p:cNvSpPr/>
          <p:nvPr/>
        </p:nvSpPr>
        <p:spPr>
          <a:xfrm>
            <a:off x="6975220" y="1860537"/>
            <a:ext cx="2169160" cy="575945"/>
          </a:xfrm>
          <a:custGeom>
            <a:avLst/>
            <a:gdLst/>
            <a:ahLst/>
            <a:cxnLst/>
            <a:rect l="l" t="t" r="r" b="b"/>
            <a:pathLst>
              <a:path w="2169159" h="575944">
                <a:moveTo>
                  <a:pt x="0" y="575322"/>
                </a:moveTo>
                <a:lnTo>
                  <a:pt x="2168779" y="575322"/>
                </a:lnTo>
                <a:lnTo>
                  <a:pt x="2168779" y="0"/>
                </a:lnTo>
                <a:lnTo>
                  <a:pt x="0" y="0"/>
                </a:lnTo>
                <a:lnTo>
                  <a:pt x="0" y="575322"/>
                </a:lnTo>
                <a:close/>
              </a:path>
            </a:pathLst>
          </a:custGeom>
          <a:solidFill>
            <a:srgbClr val="4AACC5">
              <a:alpha val="19999"/>
            </a:srgbClr>
          </a:solidFill>
        </p:spPr>
        <p:txBody>
          <a:bodyPr wrap="square" lIns="0" tIns="0" rIns="0" bIns="0" rtlCol="0"/>
          <a:lstStyle/>
          <a:p>
            <a:endParaRPr/>
          </a:p>
        </p:txBody>
      </p:sp>
      <p:sp>
        <p:nvSpPr>
          <p:cNvPr id="7" name="object 7"/>
          <p:cNvSpPr/>
          <p:nvPr/>
        </p:nvSpPr>
        <p:spPr>
          <a:xfrm>
            <a:off x="0" y="2939414"/>
            <a:ext cx="2325370" cy="1470660"/>
          </a:xfrm>
          <a:custGeom>
            <a:avLst/>
            <a:gdLst/>
            <a:ahLst/>
            <a:cxnLst/>
            <a:rect l="l" t="t" r="r" b="b"/>
            <a:pathLst>
              <a:path w="2325370" h="1470660">
                <a:moveTo>
                  <a:pt x="0" y="1470279"/>
                </a:moveTo>
                <a:lnTo>
                  <a:pt x="2325116" y="1470279"/>
                </a:lnTo>
                <a:lnTo>
                  <a:pt x="2325116" y="0"/>
                </a:lnTo>
                <a:lnTo>
                  <a:pt x="0" y="0"/>
                </a:lnTo>
                <a:lnTo>
                  <a:pt x="0" y="1470279"/>
                </a:lnTo>
                <a:close/>
              </a:path>
            </a:pathLst>
          </a:custGeom>
          <a:solidFill>
            <a:srgbClr val="4AACC5">
              <a:alpha val="19999"/>
            </a:srgbClr>
          </a:solidFill>
        </p:spPr>
        <p:txBody>
          <a:bodyPr wrap="square" lIns="0" tIns="0" rIns="0" bIns="0" rtlCol="0"/>
          <a:lstStyle/>
          <a:p>
            <a:endParaRPr/>
          </a:p>
        </p:txBody>
      </p:sp>
      <p:sp>
        <p:nvSpPr>
          <p:cNvPr id="8" name="object 8"/>
          <p:cNvSpPr/>
          <p:nvPr/>
        </p:nvSpPr>
        <p:spPr>
          <a:xfrm>
            <a:off x="2325116" y="2939414"/>
            <a:ext cx="2256790" cy="1470660"/>
          </a:xfrm>
          <a:custGeom>
            <a:avLst/>
            <a:gdLst/>
            <a:ahLst/>
            <a:cxnLst/>
            <a:rect l="l" t="t" r="r" b="b"/>
            <a:pathLst>
              <a:path w="2256790" h="1470660">
                <a:moveTo>
                  <a:pt x="0" y="1470279"/>
                </a:moveTo>
                <a:lnTo>
                  <a:pt x="2256662" y="1470279"/>
                </a:lnTo>
                <a:lnTo>
                  <a:pt x="2256662" y="0"/>
                </a:lnTo>
                <a:lnTo>
                  <a:pt x="0" y="0"/>
                </a:lnTo>
                <a:lnTo>
                  <a:pt x="0" y="1470279"/>
                </a:lnTo>
                <a:close/>
              </a:path>
            </a:pathLst>
          </a:custGeom>
          <a:solidFill>
            <a:srgbClr val="4AACC5">
              <a:alpha val="19999"/>
            </a:srgbClr>
          </a:solidFill>
        </p:spPr>
        <p:txBody>
          <a:bodyPr wrap="square" lIns="0" tIns="0" rIns="0" bIns="0" rtlCol="0"/>
          <a:lstStyle/>
          <a:p>
            <a:endParaRPr/>
          </a:p>
        </p:txBody>
      </p:sp>
      <p:sp>
        <p:nvSpPr>
          <p:cNvPr id="9" name="object 9"/>
          <p:cNvSpPr/>
          <p:nvPr/>
        </p:nvSpPr>
        <p:spPr>
          <a:xfrm>
            <a:off x="4581778" y="2939414"/>
            <a:ext cx="2393950" cy="1470660"/>
          </a:xfrm>
          <a:custGeom>
            <a:avLst/>
            <a:gdLst/>
            <a:ahLst/>
            <a:cxnLst/>
            <a:rect l="l" t="t" r="r" b="b"/>
            <a:pathLst>
              <a:path w="2393950" h="1470660">
                <a:moveTo>
                  <a:pt x="0" y="1470279"/>
                </a:moveTo>
                <a:lnTo>
                  <a:pt x="2393442" y="1470279"/>
                </a:lnTo>
                <a:lnTo>
                  <a:pt x="2393442" y="0"/>
                </a:lnTo>
                <a:lnTo>
                  <a:pt x="0" y="0"/>
                </a:lnTo>
                <a:lnTo>
                  <a:pt x="0" y="1470279"/>
                </a:lnTo>
                <a:close/>
              </a:path>
            </a:pathLst>
          </a:custGeom>
          <a:solidFill>
            <a:srgbClr val="4AACC5">
              <a:alpha val="19999"/>
            </a:srgbClr>
          </a:solidFill>
        </p:spPr>
        <p:txBody>
          <a:bodyPr wrap="square" lIns="0" tIns="0" rIns="0" bIns="0" rtlCol="0"/>
          <a:lstStyle/>
          <a:p>
            <a:endParaRPr/>
          </a:p>
        </p:txBody>
      </p:sp>
      <p:sp>
        <p:nvSpPr>
          <p:cNvPr id="10" name="object 10"/>
          <p:cNvSpPr/>
          <p:nvPr/>
        </p:nvSpPr>
        <p:spPr>
          <a:xfrm>
            <a:off x="6975220" y="2939414"/>
            <a:ext cx="2169160" cy="1470660"/>
          </a:xfrm>
          <a:custGeom>
            <a:avLst/>
            <a:gdLst/>
            <a:ahLst/>
            <a:cxnLst/>
            <a:rect l="l" t="t" r="r" b="b"/>
            <a:pathLst>
              <a:path w="2169159" h="1470660">
                <a:moveTo>
                  <a:pt x="0" y="1470279"/>
                </a:moveTo>
                <a:lnTo>
                  <a:pt x="2168779" y="1470279"/>
                </a:lnTo>
                <a:lnTo>
                  <a:pt x="2168779" y="0"/>
                </a:lnTo>
                <a:lnTo>
                  <a:pt x="0" y="0"/>
                </a:lnTo>
                <a:lnTo>
                  <a:pt x="0" y="1470279"/>
                </a:lnTo>
                <a:close/>
              </a:path>
            </a:pathLst>
          </a:custGeom>
          <a:solidFill>
            <a:srgbClr val="4AACC5">
              <a:alpha val="19999"/>
            </a:srgbClr>
          </a:solidFill>
        </p:spPr>
        <p:txBody>
          <a:bodyPr wrap="square" lIns="0" tIns="0" rIns="0" bIns="0" rtlCol="0"/>
          <a:lstStyle/>
          <a:p>
            <a:endParaRPr/>
          </a:p>
        </p:txBody>
      </p:sp>
      <p:sp>
        <p:nvSpPr>
          <p:cNvPr id="11" name="object 11"/>
          <p:cNvSpPr/>
          <p:nvPr/>
        </p:nvSpPr>
        <p:spPr>
          <a:xfrm>
            <a:off x="0" y="5683872"/>
            <a:ext cx="2325370" cy="604520"/>
          </a:xfrm>
          <a:custGeom>
            <a:avLst/>
            <a:gdLst/>
            <a:ahLst/>
            <a:cxnLst/>
            <a:rect l="l" t="t" r="r" b="b"/>
            <a:pathLst>
              <a:path w="2325370" h="604520">
                <a:moveTo>
                  <a:pt x="0" y="604088"/>
                </a:moveTo>
                <a:lnTo>
                  <a:pt x="2325116" y="604088"/>
                </a:lnTo>
                <a:lnTo>
                  <a:pt x="2325116" y="0"/>
                </a:lnTo>
                <a:lnTo>
                  <a:pt x="0" y="0"/>
                </a:lnTo>
                <a:lnTo>
                  <a:pt x="0" y="604088"/>
                </a:lnTo>
                <a:close/>
              </a:path>
            </a:pathLst>
          </a:custGeom>
          <a:solidFill>
            <a:srgbClr val="4AACC5">
              <a:alpha val="19999"/>
            </a:srgbClr>
          </a:solidFill>
        </p:spPr>
        <p:txBody>
          <a:bodyPr wrap="square" lIns="0" tIns="0" rIns="0" bIns="0" rtlCol="0"/>
          <a:lstStyle/>
          <a:p>
            <a:endParaRPr/>
          </a:p>
        </p:txBody>
      </p:sp>
      <p:sp>
        <p:nvSpPr>
          <p:cNvPr id="12" name="object 12"/>
          <p:cNvSpPr/>
          <p:nvPr/>
        </p:nvSpPr>
        <p:spPr>
          <a:xfrm>
            <a:off x="2325116" y="5683872"/>
            <a:ext cx="2256790" cy="604520"/>
          </a:xfrm>
          <a:custGeom>
            <a:avLst/>
            <a:gdLst/>
            <a:ahLst/>
            <a:cxnLst/>
            <a:rect l="l" t="t" r="r" b="b"/>
            <a:pathLst>
              <a:path w="2256790" h="604520">
                <a:moveTo>
                  <a:pt x="0" y="604088"/>
                </a:moveTo>
                <a:lnTo>
                  <a:pt x="2256662" y="604088"/>
                </a:lnTo>
                <a:lnTo>
                  <a:pt x="2256662" y="0"/>
                </a:lnTo>
                <a:lnTo>
                  <a:pt x="0" y="0"/>
                </a:lnTo>
                <a:lnTo>
                  <a:pt x="0" y="604088"/>
                </a:lnTo>
                <a:close/>
              </a:path>
            </a:pathLst>
          </a:custGeom>
          <a:solidFill>
            <a:srgbClr val="4AACC5">
              <a:alpha val="19999"/>
            </a:srgbClr>
          </a:solidFill>
        </p:spPr>
        <p:txBody>
          <a:bodyPr wrap="square" lIns="0" tIns="0" rIns="0" bIns="0" rtlCol="0"/>
          <a:lstStyle/>
          <a:p>
            <a:endParaRPr/>
          </a:p>
        </p:txBody>
      </p:sp>
      <p:sp>
        <p:nvSpPr>
          <p:cNvPr id="13" name="object 13"/>
          <p:cNvSpPr/>
          <p:nvPr/>
        </p:nvSpPr>
        <p:spPr>
          <a:xfrm>
            <a:off x="4581778" y="5683872"/>
            <a:ext cx="2393950" cy="604520"/>
          </a:xfrm>
          <a:custGeom>
            <a:avLst/>
            <a:gdLst/>
            <a:ahLst/>
            <a:cxnLst/>
            <a:rect l="l" t="t" r="r" b="b"/>
            <a:pathLst>
              <a:path w="2393950" h="604520">
                <a:moveTo>
                  <a:pt x="0" y="604088"/>
                </a:moveTo>
                <a:lnTo>
                  <a:pt x="2393442" y="604088"/>
                </a:lnTo>
                <a:lnTo>
                  <a:pt x="2393442" y="0"/>
                </a:lnTo>
                <a:lnTo>
                  <a:pt x="0" y="0"/>
                </a:lnTo>
                <a:lnTo>
                  <a:pt x="0" y="604088"/>
                </a:lnTo>
                <a:close/>
              </a:path>
            </a:pathLst>
          </a:custGeom>
          <a:solidFill>
            <a:srgbClr val="4AACC5">
              <a:alpha val="19999"/>
            </a:srgbClr>
          </a:solidFill>
        </p:spPr>
        <p:txBody>
          <a:bodyPr wrap="square" lIns="0" tIns="0" rIns="0" bIns="0" rtlCol="0"/>
          <a:lstStyle/>
          <a:p>
            <a:endParaRPr/>
          </a:p>
        </p:txBody>
      </p:sp>
      <p:sp>
        <p:nvSpPr>
          <p:cNvPr id="14" name="object 14"/>
          <p:cNvSpPr/>
          <p:nvPr/>
        </p:nvSpPr>
        <p:spPr>
          <a:xfrm>
            <a:off x="6975220" y="5683872"/>
            <a:ext cx="2169160" cy="604520"/>
          </a:xfrm>
          <a:custGeom>
            <a:avLst/>
            <a:gdLst/>
            <a:ahLst/>
            <a:cxnLst/>
            <a:rect l="l" t="t" r="r" b="b"/>
            <a:pathLst>
              <a:path w="2169159" h="604520">
                <a:moveTo>
                  <a:pt x="0" y="604088"/>
                </a:moveTo>
                <a:lnTo>
                  <a:pt x="2168779" y="604088"/>
                </a:lnTo>
                <a:lnTo>
                  <a:pt x="2168779" y="0"/>
                </a:lnTo>
                <a:lnTo>
                  <a:pt x="0" y="0"/>
                </a:lnTo>
                <a:lnTo>
                  <a:pt x="0" y="604088"/>
                </a:lnTo>
                <a:close/>
              </a:path>
            </a:pathLst>
          </a:custGeom>
          <a:solidFill>
            <a:srgbClr val="4AACC5">
              <a:alpha val="19999"/>
            </a:srgbClr>
          </a:solidFill>
        </p:spPr>
        <p:txBody>
          <a:bodyPr wrap="square" lIns="0" tIns="0" rIns="0" bIns="0" rtlCol="0"/>
          <a:lstStyle/>
          <a:p>
            <a:endParaRPr/>
          </a:p>
        </p:txBody>
      </p:sp>
      <p:sp>
        <p:nvSpPr>
          <p:cNvPr id="15" name="object 15"/>
          <p:cNvSpPr/>
          <p:nvPr/>
        </p:nvSpPr>
        <p:spPr>
          <a:xfrm>
            <a:off x="0" y="1860550"/>
            <a:ext cx="9144000" cy="0"/>
          </a:xfrm>
          <a:custGeom>
            <a:avLst/>
            <a:gdLst/>
            <a:ahLst/>
            <a:cxnLst/>
            <a:rect l="l" t="t" r="r" b="b"/>
            <a:pathLst>
              <a:path w="9144000">
                <a:moveTo>
                  <a:pt x="0" y="0"/>
                </a:moveTo>
                <a:lnTo>
                  <a:pt x="9144000" y="0"/>
                </a:lnTo>
              </a:path>
            </a:pathLst>
          </a:custGeom>
          <a:ln w="12700">
            <a:solidFill>
              <a:srgbClr val="4AACC5"/>
            </a:solidFill>
          </a:ln>
        </p:spPr>
        <p:txBody>
          <a:bodyPr wrap="square" lIns="0" tIns="0" rIns="0" bIns="0" rtlCol="0"/>
          <a:lstStyle/>
          <a:p>
            <a:endParaRPr/>
          </a:p>
        </p:txBody>
      </p:sp>
      <p:sp>
        <p:nvSpPr>
          <p:cNvPr id="16" name="object 16"/>
          <p:cNvSpPr/>
          <p:nvPr/>
        </p:nvSpPr>
        <p:spPr>
          <a:xfrm>
            <a:off x="0" y="1069466"/>
            <a:ext cx="9144000" cy="0"/>
          </a:xfrm>
          <a:custGeom>
            <a:avLst/>
            <a:gdLst/>
            <a:ahLst/>
            <a:cxnLst/>
            <a:rect l="l" t="t" r="r" b="b"/>
            <a:pathLst>
              <a:path w="9144000">
                <a:moveTo>
                  <a:pt x="0" y="0"/>
                </a:moveTo>
                <a:lnTo>
                  <a:pt x="9144000" y="0"/>
                </a:lnTo>
              </a:path>
            </a:pathLst>
          </a:custGeom>
          <a:ln w="12700">
            <a:solidFill>
              <a:srgbClr val="4AACC5"/>
            </a:solidFill>
          </a:ln>
        </p:spPr>
        <p:txBody>
          <a:bodyPr wrap="square" lIns="0" tIns="0" rIns="0" bIns="0" rtlCol="0"/>
          <a:lstStyle/>
          <a:p>
            <a:endParaRPr/>
          </a:p>
        </p:txBody>
      </p:sp>
      <p:sp>
        <p:nvSpPr>
          <p:cNvPr id="17" name="object 17"/>
          <p:cNvSpPr/>
          <p:nvPr/>
        </p:nvSpPr>
        <p:spPr>
          <a:xfrm>
            <a:off x="0" y="6857998"/>
            <a:ext cx="9144000" cy="0"/>
          </a:xfrm>
          <a:custGeom>
            <a:avLst/>
            <a:gdLst/>
            <a:ahLst/>
            <a:cxnLst/>
            <a:rect l="l" t="t" r="r" b="b"/>
            <a:pathLst>
              <a:path w="9144000">
                <a:moveTo>
                  <a:pt x="0" y="0"/>
                </a:moveTo>
                <a:lnTo>
                  <a:pt x="9144000" y="0"/>
                </a:lnTo>
              </a:path>
            </a:pathLst>
          </a:custGeom>
          <a:ln w="12700">
            <a:solidFill>
              <a:srgbClr val="4AACC5"/>
            </a:solidFill>
          </a:ln>
        </p:spPr>
        <p:txBody>
          <a:bodyPr wrap="square" lIns="0" tIns="0" rIns="0" bIns="0" rtlCol="0"/>
          <a:lstStyle/>
          <a:p>
            <a:endParaRPr/>
          </a:p>
        </p:txBody>
      </p:sp>
      <p:sp>
        <p:nvSpPr>
          <p:cNvPr id="18" name="object 18"/>
          <p:cNvSpPr txBox="1"/>
          <p:nvPr/>
        </p:nvSpPr>
        <p:spPr>
          <a:xfrm>
            <a:off x="646277" y="1098296"/>
            <a:ext cx="3649979" cy="1032510"/>
          </a:xfrm>
          <a:prstGeom prst="rect">
            <a:avLst/>
          </a:prstGeom>
        </p:spPr>
        <p:txBody>
          <a:bodyPr vert="horz" wrap="square" lIns="0" tIns="12700" rIns="0" bIns="0" rtlCol="0">
            <a:spAutoFit/>
          </a:bodyPr>
          <a:lstStyle/>
          <a:p>
            <a:pPr marL="78105" marR="5080" indent="-20320">
              <a:lnSpc>
                <a:spcPct val="100000"/>
              </a:lnSpc>
              <a:spcBef>
                <a:spcPts val="100"/>
              </a:spcBef>
              <a:tabLst>
                <a:tab pos="1979295" algn="l"/>
              </a:tabLst>
            </a:pPr>
            <a:r>
              <a:rPr sz="1800" b="1" spc="-10" dirty="0">
                <a:latin typeface="Malgun Gothic"/>
                <a:cs typeface="Malgun Gothic"/>
              </a:rPr>
              <a:t>Weather	</a:t>
            </a:r>
            <a:r>
              <a:rPr sz="1800" b="1" spc="-5" dirty="0">
                <a:latin typeface="Malgun Gothic"/>
                <a:cs typeface="Malgun Gothic"/>
              </a:rPr>
              <a:t>Before</a:t>
            </a:r>
            <a:r>
              <a:rPr sz="1800" b="1" spc="-55" dirty="0">
                <a:latin typeface="Malgun Gothic"/>
                <a:cs typeface="Malgun Gothic"/>
              </a:rPr>
              <a:t> </a:t>
            </a:r>
            <a:r>
              <a:rPr sz="1800" b="1" spc="-10" dirty="0">
                <a:latin typeface="Malgun Gothic"/>
                <a:cs typeface="Malgun Gothic"/>
              </a:rPr>
              <a:t>Passage  </a:t>
            </a:r>
            <a:r>
              <a:rPr sz="1800" b="1" spc="-5" dirty="0">
                <a:latin typeface="Malgun Gothic"/>
                <a:cs typeface="Malgun Gothic"/>
              </a:rPr>
              <a:t>Element</a:t>
            </a:r>
            <a:endParaRPr sz="1800">
              <a:latin typeface="Malgun Gothic"/>
              <a:cs typeface="Malgun Gothic"/>
            </a:endParaRPr>
          </a:p>
          <a:p>
            <a:pPr marL="12700">
              <a:lnSpc>
                <a:spcPct val="100000"/>
              </a:lnSpc>
              <a:spcBef>
                <a:spcPts val="1925"/>
              </a:spcBef>
              <a:tabLst>
                <a:tab pos="2290445" algn="l"/>
              </a:tabLst>
            </a:pPr>
            <a:r>
              <a:rPr sz="1400" spc="-20" dirty="0">
                <a:latin typeface="Malgun Gothic"/>
                <a:cs typeface="Malgun Gothic"/>
              </a:rPr>
              <a:t>Temperature	</a:t>
            </a:r>
            <a:r>
              <a:rPr sz="1400" spc="-5" dirty="0">
                <a:latin typeface="Malgun Gothic"/>
                <a:cs typeface="Malgun Gothic"/>
              </a:rPr>
              <a:t>Cool or</a:t>
            </a:r>
            <a:r>
              <a:rPr sz="1400" spc="-35" dirty="0">
                <a:latin typeface="Malgun Gothic"/>
                <a:cs typeface="Malgun Gothic"/>
              </a:rPr>
              <a:t> </a:t>
            </a:r>
            <a:r>
              <a:rPr sz="1400" spc="-5" dirty="0">
                <a:latin typeface="Malgun Gothic"/>
                <a:cs typeface="Malgun Gothic"/>
              </a:rPr>
              <a:t>Cold</a:t>
            </a:r>
            <a:endParaRPr sz="1400">
              <a:latin typeface="Malgun Gothic"/>
              <a:cs typeface="Malgun Gothic"/>
            </a:endParaRPr>
          </a:p>
        </p:txBody>
      </p:sp>
      <p:sp>
        <p:nvSpPr>
          <p:cNvPr id="19" name="object 19"/>
          <p:cNvSpPr txBox="1"/>
          <p:nvPr/>
        </p:nvSpPr>
        <p:spPr>
          <a:xfrm>
            <a:off x="5336794" y="1098296"/>
            <a:ext cx="3484245" cy="1032510"/>
          </a:xfrm>
          <a:prstGeom prst="rect">
            <a:avLst/>
          </a:prstGeom>
        </p:spPr>
        <p:txBody>
          <a:bodyPr vert="horz" wrap="square" lIns="0" tIns="12700" rIns="0" bIns="0" rtlCol="0">
            <a:spAutoFit/>
          </a:bodyPr>
          <a:lstStyle/>
          <a:p>
            <a:pPr marL="12700" marR="5080" indent="57785">
              <a:lnSpc>
                <a:spcPct val="100000"/>
              </a:lnSpc>
              <a:spcBef>
                <a:spcPts val="100"/>
              </a:spcBef>
              <a:tabLst>
                <a:tab pos="1976755" algn="l"/>
              </a:tabLst>
            </a:pPr>
            <a:r>
              <a:rPr sz="1800" b="1" spc="-5" dirty="0">
                <a:latin typeface="Malgun Gothic"/>
                <a:cs typeface="Malgun Gothic"/>
              </a:rPr>
              <a:t>During	</a:t>
            </a:r>
            <a:r>
              <a:rPr sz="1800" b="1" spc="5" dirty="0">
                <a:latin typeface="Malgun Gothic"/>
                <a:cs typeface="Malgun Gothic"/>
              </a:rPr>
              <a:t>After</a:t>
            </a:r>
            <a:r>
              <a:rPr sz="1800" b="1" spc="-100" dirty="0">
                <a:latin typeface="Malgun Gothic"/>
                <a:cs typeface="Malgun Gothic"/>
              </a:rPr>
              <a:t> </a:t>
            </a:r>
            <a:r>
              <a:rPr sz="1800" b="1" spc="-10" dirty="0">
                <a:latin typeface="Malgun Gothic"/>
                <a:cs typeface="Malgun Gothic"/>
              </a:rPr>
              <a:t>Passage  Passage</a:t>
            </a:r>
            <a:endParaRPr sz="1800">
              <a:latin typeface="Malgun Gothic"/>
              <a:cs typeface="Malgun Gothic"/>
            </a:endParaRPr>
          </a:p>
          <a:p>
            <a:pPr marL="200025">
              <a:lnSpc>
                <a:spcPct val="100000"/>
              </a:lnSpc>
              <a:spcBef>
                <a:spcPts val="1925"/>
              </a:spcBef>
              <a:tabLst>
                <a:tab pos="2406650" algn="l"/>
              </a:tabLst>
            </a:pPr>
            <a:r>
              <a:rPr sz="1400" dirty="0">
                <a:latin typeface="Malgun Gothic"/>
                <a:cs typeface="Malgun Gothic"/>
              </a:rPr>
              <a:t>Rising	</a:t>
            </a:r>
            <a:r>
              <a:rPr sz="1400" spc="-10" dirty="0">
                <a:latin typeface="Malgun Gothic"/>
                <a:cs typeface="Malgun Gothic"/>
              </a:rPr>
              <a:t>Warmer</a:t>
            </a:r>
            <a:endParaRPr sz="1400">
              <a:latin typeface="Malgun Gothic"/>
              <a:cs typeface="Malgun Gothic"/>
            </a:endParaRPr>
          </a:p>
        </p:txBody>
      </p:sp>
      <p:sp>
        <p:nvSpPr>
          <p:cNvPr id="20" name="object 20"/>
          <p:cNvSpPr txBox="1"/>
          <p:nvPr/>
        </p:nvSpPr>
        <p:spPr>
          <a:xfrm>
            <a:off x="897737" y="2466594"/>
            <a:ext cx="52768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algun Gothic"/>
                <a:cs typeface="Malgun Gothic"/>
              </a:rPr>
              <a:t>W</a:t>
            </a:r>
            <a:r>
              <a:rPr sz="1400" spc="-5" dirty="0">
                <a:latin typeface="Malgun Gothic"/>
                <a:cs typeface="Malgun Gothic"/>
              </a:rPr>
              <a:t>i</a:t>
            </a:r>
            <a:r>
              <a:rPr sz="1400" spc="5" dirty="0">
                <a:latin typeface="Malgun Gothic"/>
                <a:cs typeface="Malgun Gothic"/>
              </a:rPr>
              <a:t>n</a:t>
            </a:r>
            <a:r>
              <a:rPr sz="1400" spc="-10" dirty="0">
                <a:latin typeface="Malgun Gothic"/>
                <a:cs typeface="Malgun Gothic"/>
              </a:rPr>
              <a:t>d</a:t>
            </a:r>
            <a:r>
              <a:rPr sz="1400" dirty="0">
                <a:latin typeface="Malgun Gothic"/>
                <a:cs typeface="Malgun Gothic"/>
              </a:rPr>
              <a:t>s</a:t>
            </a:r>
            <a:endParaRPr sz="1400">
              <a:latin typeface="Malgun Gothic"/>
              <a:cs typeface="Malgun Gothic"/>
            </a:endParaRPr>
          </a:p>
        </p:txBody>
      </p:sp>
      <p:sp>
        <p:nvSpPr>
          <p:cNvPr id="21" name="object 21"/>
          <p:cNvSpPr txBox="1"/>
          <p:nvPr/>
        </p:nvSpPr>
        <p:spPr>
          <a:xfrm>
            <a:off x="2741167" y="2466594"/>
            <a:ext cx="142557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algun Gothic"/>
                <a:cs typeface="Malgun Gothic"/>
              </a:rPr>
              <a:t>East </a:t>
            </a:r>
            <a:r>
              <a:rPr sz="1400" spc="-5" dirty="0">
                <a:latin typeface="Malgun Gothic"/>
                <a:cs typeface="Malgun Gothic"/>
              </a:rPr>
              <a:t>or</a:t>
            </a:r>
            <a:r>
              <a:rPr sz="1400" spc="-70" dirty="0">
                <a:latin typeface="Malgun Gothic"/>
                <a:cs typeface="Malgun Gothic"/>
              </a:rPr>
              <a:t> </a:t>
            </a:r>
            <a:r>
              <a:rPr sz="1400" dirty="0">
                <a:latin typeface="Malgun Gothic"/>
                <a:cs typeface="Malgun Gothic"/>
              </a:rPr>
              <a:t>southeast</a:t>
            </a:r>
            <a:endParaRPr sz="1400">
              <a:latin typeface="Malgun Gothic"/>
              <a:cs typeface="Malgun Gothic"/>
            </a:endParaRPr>
          </a:p>
        </p:txBody>
      </p:sp>
      <p:sp>
        <p:nvSpPr>
          <p:cNvPr id="22" name="object 22"/>
          <p:cNvSpPr txBox="1"/>
          <p:nvPr/>
        </p:nvSpPr>
        <p:spPr>
          <a:xfrm>
            <a:off x="5446521" y="2466594"/>
            <a:ext cx="663575" cy="239395"/>
          </a:xfrm>
          <a:prstGeom prst="rect">
            <a:avLst/>
          </a:prstGeom>
        </p:spPr>
        <p:txBody>
          <a:bodyPr vert="horz" wrap="square" lIns="0" tIns="13335" rIns="0" bIns="0" rtlCol="0">
            <a:spAutoFit/>
          </a:bodyPr>
          <a:lstStyle/>
          <a:p>
            <a:pPr marL="12700">
              <a:lnSpc>
                <a:spcPct val="100000"/>
              </a:lnSpc>
              <a:spcBef>
                <a:spcPts val="105"/>
              </a:spcBef>
            </a:pPr>
            <a:r>
              <a:rPr sz="1400" spc="-110" dirty="0">
                <a:latin typeface="Malgun Gothic"/>
                <a:cs typeface="Malgun Gothic"/>
              </a:rPr>
              <a:t>V</a:t>
            </a:r>
            <a:r>
              <a:rPr sz="1400" dirty="0">
                <a:latin typeface="Malgun Gothic"/>
                <a:cs typeface="Malgun Gothic"/>
              </a:rPr>
              <a:t>ariable</a:t>
            </a:r>
            <a:endParaRPr sz="1400">
              <a:latin typeface="Malgun Gothic"/>
              <a:cs typeface="Malgun Gothic"/>
            </a:endParaRPr>
          </a:p>
        </p:txBody>
      </p:sp>
      <p:sp>
        <p:nvSpPr>
          <p:cNvPr id="23" name="object 23"/>
          <p:cNvSpPr txBox="1"/>
          <p:nvPr/>
        </p:nvSpPr>
        <p:spPr>
          <a:xfrm>
            <a:off x="7246366" y="2466594"/>
            <a:ext cx="1626870"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Malgun Gothic"/>
                <a:cs typeface="Malgun Gothic"/>
              </a:rPr>
              <a:t>South or</a:t>
            </a:r>
            <a:r>
              <a:rPr sz="1400" spc="-35" dirty="0">
                <a:latin typeface="Malgun Gothic"/>
                <a:cs typeface="Malgun Gothic"/>
              </a:rPr>
              <a:t> </a:t>
            </a:r>
            <a:r>
              <a:rPr sz="1400" spc="-5" dirty="0">
                <a:latin typeface="Malgun Gothic"/>
                <a:cs typeface="Malgun Gothic"/>
              </a:rPr>
              <a:t>Southwest</a:t>
            </a:r>
            <a:endParaRPr sz="1400">
              <a:latin typeface="Malgun Gothic"/>
              <a:cs typeface="Malgun Gothic"/>
            </a:endParaRPr>
          </a:p>
        </p:txBody>
      </p:sp>
      <p:sp>
        <p:nvSpPr>
          <p:cNvPr id="24" name="object 24"/>
          <p:cNvSpPr txBox="1"/>
          <p:nvPr/>
        </p:nvSpPr>
        <p:spPr>
          <a:xfrm>
            <a:off x="646277" y="2970022"/>
            <a:ext cx="103060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Malgun Gothic"/>
                <a:cs typeface="Malgun Gothic"/>
              </a:rPr>
              <a:t>Precipitation</a:t>
            </a:r>
            <a:endParaRPr sz="1400">
              <a:latin typeface="Malgun Gothic"/>
              <a:cs typeface="Malgun Gothic"/>
            </a:endParaRPr>
          </a:p>
        </p:txBody>
      </p:sp>
      <p:sp>
        <p:nvSpPr>
          <p:cNvPr id="25" name="object 25"/>
          <p:cNvSpPr txBox="1"/>
          <p:nvPr/>
        </p:nvSpPr>
        <p:spPr>
          <a:xfrm>
            <a:off x="2404110" y="2970022"/>
            <a:ext cx="1985010" cy="1092835"/>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Malgun Gothic"/>
                <a:cs typeface="Malgun Gothic"/>
              </a:rPr>
              <a:t>Light-to-moderate </a:t>
            </a:r>
            <a:r>
              <a:rPr sz="1400" spc="-5" dirty="0">
                <a:latin typeface="Malgun Gothic"/>
                <a:cs typeface="Malgun Gothic"/>
              </a:rPr>
              <a:t>rain,  </a:t>
            </a:r>
            <a:r>
              <a:rPr sz="1400" spc="-15" dirty="0">
                <a:latin typeface="Malgun Gothic"/>
                <a:cs typeface="Malgun Gothic"/>
              </a:rPr>
              <a:t>snow, </a:t>
            </a:r>
            <a:r>
              <a:rPr sz="1400" spc="-5" dirty="0">
                <a:latin typeface="Malgun Gothic"/>
                <a:cs typeface="Malgun Gothic"/>
              </a:rPr>
              <a:t>or freezing </a:t>
            </a:r>
            <a:r>
              <a:rPr sz="1400" dirty="0">
                <a:latin typeface="Malgun Gothic"/>
                <a:cs typeface="Malgun Gothic"/>
              </a:rPr>
              <a:t>rain</a:t>
            </a:r>
            <a:r>
              <a:rPr sz="1400" spc="-70" dirty="0">
                <a:latin typeface="Malgun Gothic"/>
                <a:cs typeface="Malgun Gothic"/>
              </a:rPr>
              <a:t> </a:t>
            </a:r>
            <a:r>
              <a:rPr sz="1400" spc="-5" dirty="0">
                <a:latin typeface="Malgun Gothic"/>
                <a:cs typeface="Malgun Gothic"/>
              </a:rPr>
              <a:t>in  </a:t>
            </a:r>
            <a:r>
              <a:rPr sz="1400" spc="-25" dirty="0">
                <a:latin typeface="Malgun Gothic"/>
                <a:cs typeface="Malgun Gothic"/>
              </a:rPr>
              <a:t>winter.</a:t>
            </a:r>
            <a:endParaRPr sz="1400">
              <a:latin typeface="Malgun Gothic"/>
              <a:cs typeface="Malgun Gothic"/>
            </a:endParaRPr>
          </a:p>
          <a:p>
            <a:pPr marL="12700" marR="179705">
              <a:lnSpc>
                <a:spcPct val="100000"/>
              </a:lnSpc>
            </a:pPr>
            <a:r>
              <a:rPr sz="1400" dirty="0">
                <a:latin typeface="Malgun Gothic"/>
                <a:cs typeface="Malgun Gothic"/>
              </a:rPr>
              <a:t>Heavy rain </a:t>
            </a:r>
            <a:r>
              <a:rPr sz="1400" spc="-5" dirty="0">
                <a:latin typeface="Malgun Gothic"/>
                <a:cs typeface="Malgun Gothic"/>
              </a:rPr>
              <a:t>possible</a:t>
            </a:r>
            <a:r>
              <a:rPr sz="1400" spc="-95" dirty="0">
                <a:latin typeface="Malgun Gothic"/>
                <a:cs typeface="Malgun Gothic"/>
              </a:rPr>
              <a:t> </a:t>
            </a:r>
            <a:r>
              <a:rPr sz="1400" spc="-5" dirty="0">
                <a:latin typeface="Malgun Gothic"/>
                <a:cs typeface="Malgun Gothic"/>
              </a:rPr>
              <a:t>in  </a:t>
            </a:r>
            <a:r>
              <a:rPr sz="1400" spc="-20" dirty="0">
                <a:latin typeface="Malgun Gothic"/>
                <a:cs typeface="Malgun Gothic"/>
              </a:rPr>
              <a:t>summer.</a:t>
            </a:r>
            <a:endParaRPr sz="1400">
              <a:latin typeface="Malgun Gothic"/>
              <a:cs typeface="Malgun Gothic"/>
            </a:endParaRPr>
          </a:p>
        </p:txBody>
      </p:sp>
      <p:sp>
        <p:nvSpPr>
          <p:cNvPr id="26" name="object 26"/>
          <p:cNvSpPr txBox="1"/>
          <p:nvPr/>
        </p:nvSpPr>
        <p:spPr>
          <a:xfrm>
            <a:off x="5403850" y="2970022"/>
            <a:ext cx="750570" cy="452755"/>
          </a:xfrm>
          <a:prstGeom prst="rect">
            <a:avLst/>
          </a:prstGeom>
        </p:spPr>
        <p:txBody>
          <a:bodyPr vert="horz" wrap="square" lIns="0" tIns="13335" rIns="0" bIns="0" rtlCol="0">
            <a:spAutoFit/>
          </a:bodyPr>
          <a:lstStyle/>
          <a:p>
            <a:pPr marL="12700" marR="5080" indent="25400">
              <a:lnSpc>
                <a:spcPct val="100000"/>
              </a:lnSpc>
              <a:spcBef>
                <a:spcPts val="105"/>
              </a:spcBef>
            </a:pPr>
            <a:r>
              <a:rPr sz="1400" dirty="0">
                <a:latin typeface="Malgun Gothic"/>
                <a:cs typeface="Malgun Gothic"/>
              </a:rPr>
              <a:t>None </a:t>
            </a:r>
            <a:r>
              <a:rPr sz="1400" spc="-5" dirty="0">
                <a:latin typeface="Malgun Gothic"/>
                <a:cs typeface="Malgun Gothic"/>
              </a:rPr>
              <a:t>or  light</a:t>
            </a:r>
            <a:r>
              <a:rPr sz="1400" spc="-65" dirty="0">
                <a:latin typeface="Malgun Gothic"/>
                <a:cs typeface="Malgun Gothic"/>
              </a:rPr>
              <a:t> </a:t>
            </a:r>
            <a:r>
              <a:rPr sz="1400" spc="-5" dirty="0">
                <a:latin typeface="Malgun Gothic"/>
                <a:cs typeface="Malgun Gothic"/>
              </a:rPr>
              <a:t>rain</a:t>
            </a:r>
            <a:endParaRPr sz="1400">
              <a:latin typeface="Malgun Gothic"/>
              <a:cs typeface="Malgun Gothic"/>
            </a:endParaRPr>
          </a:p>
        </p:txBody>
      </p:sp>
      <p:sp>
        <p:nvSpPr>
          <p:cNvPr id="27" name="object 27"/>
          <p:cNvSpPr txBox="1"/>
          <p:nvPr/>
        </p:nvSpPr>
        <p:spPr>
          <a:xfrm>
            <a:off x="7563357" y="2970022"/>
            <a:ext cx="993775" cy="879475"/>
          </a:xfrm>
          <a:prstGeom prst="rect">
            <a:avLst/>
          </a:prstGeom>
        </p:spPr>
        <p:txBody>
          <a:bodyPr vert="horz" wrap="square" lIns="0" tIns="13335" rIns="0" bIns="0" rtlCol="0">
            <a:spAutoFit/>
          </a:bodyPr>
          <a:lstStyle/>
          <a:p>
            <a:pPr marL="12700" marR="5080" indent="-1905" algn="ctr">
              <a:lnSpc>
                <a:spcPct val="100000"/>
              </a:lnSpc>
              <a:spcBef>
                <a:spcPts val="105"/>
              </a:spcBef>
            </a:pPr>
            <a:r>
              <a:rPr sz="1400" dirty="0">
                <a:latin typeface="Malgun Gothic"/>
                <a:cs typeface="Malgun Gothic"/>
              </a:rPr>
              <a:t>None,  </a:t>
            </a:r>
            <a:r>
              <a:rPr sz="1400" spc="-5" dirty="0">
                <a:latin typeface="Malgun Gothic"/>
                <a:cs typeface="Malgun Gothic"/>
              </a:rPr>
              <a:t>o</a:t>
            </a:r>
            <a:r>
              <a:rPr sz="1400" spc="-10" dirty="0">
                <a:latin typeface="Malgun Gothic"/>
                <a:cs typeface="Malgun Gothic"/>
              </a:rPr>
              <a:t>c</a:t>
            </a:r>
            <a:r>
              <a:rPr sz="1400" dirty="0">
                <a:latin typeface="Malgun Gothic"/>
                <a:cs typeface="Malgun Gothic"/>
              </a:rPr>
              <a:t>casi</a:t>
            </a:r>
            <a:r>
              <a:rPr sz="1400" spc="-5" dirty="0">
                <a:latin typeface="Malgun Gothic"/>
                <a:cs typeface="Malgun Gothic"/>
              </a:rPr>
              <a:t>on</a:t>
            </a:r>
            <a:r>
              <a:rPr sz="1400" dirty="0">
                <a:latin typeface="Malgun Gothic"/>
                <a:cs typeface="Malgun Gothic"/>
              </a:rPr>
              <a:t>a</a:t>
            </a:r>
            <a:r>
              <a:rPr sz="1400" spc="-5" dirty="0">
                <a:latin typeface="Malgun Gothic"/>
                <a:cs typeface="Malgun Gothic"/>
              </a:rPr>
              <a:t>l</a:t>
            </a:r>
            <a:r>
              <a:rPr sz="1400" dirty="0">
                <a:latin typeface="Malgun Gothic"/>
                <a:cs typeface="Malgun Gothic"/>
              </a:rPr>
              <a:t>ly  showers </a:t>
            </a:r>
            <a:r>
              <a:rPr sz="1400" spc="-5" dirty="0">
                <a:latin typeface="Malgun Gothic"/>
                <a:cs typeface="Malgun Gothic"/>
              </a:rPr>
              <a:t>in  </a:t>
            </a:r>
            <a:r>
              <a:rPr sz="1400" dirty="0">
                <a:latin typeface="Malgun Gothic"/>
                <a:cs typeface="Malgun Gothic"/>
              </a:rPr>
              <a:t>summer</a:t>
            </a:r>
            <a:endParaRPr sz="1400">
              <a:latin typeface="Malgun Gothic"/>
              <a:cs typeface="Malgun Gothic"/>
            </a:endParaRPr>
          </a:p>
        </p:txBody>
      </p:sp>
      <p:sp>
        <p:nvSpPr>
          <p:cNvPr id="28" name="object 28"/>
          <p:cNvSpPr txBox="1"/>
          <p:nvPr/>
        </p:nvSpPr>
        <p:spPr>
          <a:xfrm>
            <a:off x="873353" y="4440427"/>
            <a:ext cx="5772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Malgun Gothic"/>
                <a:cs typeface="Malgun Gothic"/>
              </a:rPr>
              <a:t>Clouds</a:t>
            </a:r>
            <a:endParaRPr sz="1400">
              <a:latin typeface="Malgun Gothic"/>
              <a:cs typeface="Malgun Gothic"/>
            </a:endParaRPr>
          </a:p>
        </p:txBody>
      </p:sp>
      <p:sp>
        <p:nvSpPr>
          <p:cNvPr id="29" name="object 29"/>
          <p:cNvSpPr txBox="1"/>
          <p:nvPr/>
        </p:nvSpPr>
        <p:spPr>
          <a:xfrm>
            <a:off x="2404110" y="4440427"/>
            <a:ext cx="1740535" cy="1093470"/>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Malgun Gothic"/>
                <a:cs typeface="Malgun Gothic"/>
              </a:rPr>
              <a:t>Cirrus, cirrostratus,  stratus, nimbostratus  Cumulonimbus </a:t>
            </a:r>
            <a:r>
              <a:rPr sz="1400" dirty="0">
                <a:latin typeface="Malgun Gothic"/>
                <a:cs typeface="Malgun Gothic"/>
              </a:rPr>
              <a:t>when  air </a:t>
            </a:r>
            <a:r>
              <a:rPr sz="1400" spc="-5" dirty="0">
                <a:latin typeface="Malgun Gothic"/>
                <a:cs typeface="Malgun Gothic"/>
              </a:rPr>
              <a:t>is Conditionally  unstable.</a:t>
            </a:r>
            <a:endParaRPr sz="1400">
              <a:latin typeface="Malgun Gothic"/>
              <a:cs typeface="Malgun Gothic"/>
            </a:endParaRPr>
          </a:p>
        </p:txBody>
      </p:sp>
      <p:sp>
        <p:nvSpPr>
          <p:cNvPr id="30" name="object 30"/>
          <p:cNvSpPr txBox="1"/>
          <p:nvPr/>
        </p:nvSpPr>
        <p:spPr>
          <a:xfrm>
            <a:off x="5478526" y="4440427"/>
            <a:ext cx="600710" cy="666750"/>
          </a:xfrm>
          <a:prstGeom prst="rect">
            <a:avLst/>
          </a:prstGeom>
        </p:spPr>
        <p:txBody>
          <a:bodyPr vert="horz" wrap="square" lIns="0" tIns="12700" rIns="0" bIns="0" rtlCol="0">
            <a:spAutoFit/>
          </a:bodyPr>
          <a:lstStyle/>
          <a:p>
            <a:pPr marL="12700" marR="5080" indent="45720" algn="just">
              <a:lnSpc>
                <a:spcPct val="100000"/>
              </a:lnSpc>
              <a:spcBef>
                <a:spcPts val="100"/>
              </a:spcBef>
            </a:pPr>
            <a:r>
              <a:rPr sz="1400" dirty="0">
                <a:latin typeface="Malgun Gothic"/>
                <a:cs typeface="Malgun Gothic"/>
              </a:rPr>
              <a:t>None,  </a:t>
            </a:r>
            <a:r>
              <a:rPr sz="1400" spc="-5" dirty="0">
                <a:latin typeface="Malgun Gothic"/>
                <a:cs typeface="Malgun Gothic"/>
              </a:rPr>
              <a:t>st</a:t>
            </a:r>
            <a:r>
              <a:rPr sz="1400" spc="-10" dirty="0">
                <a:latin typeface="Malgun Gothic"/>
                <a:cs typeface="Malgun Gothic"/>
              </a:rPr>
              <a:t>r</a:t>
            </a:r>
            <a:r>
              <a:rPr sz="1400" dirty="0">
                <a:latin typeface="Malgun Gothic"/>
                <a:cs typeface="Malgun Gothic"/>
              </a:rPr>
              <a:t>atus,  </a:t>
            </a:r>
            <a:r>
              <a:rPr sz="1400" spc="-5" dirty="0">
                <a:latin typeface="Malgun Gothic"/>
                <a:cs typeface="Malgun Gothic"/>
              </a:rPr>
              <a:t>or</a:t>
            </a:r>
            <a:r>
              <a:rPr sz="1400" spc="-45" dirty="0">
                <a:latin typeface="Malgun Gothic"/>
                <a:cs typeface="Malgun Gothic"/>
              </a:rPr>
              <a:t> </a:t>
            </a:r>
            <a:r>
              <a:rPr sz="1400" spc="-5" dirty="0">
                <a:latin typeface="Malgun Gothic"/>
                <a:cs typeface="Malgun Gothic"/>
              </a:rPr>
              <a:t>fog</a:t>
            </a:r>
            <a:endParaRPr sz="1400">
              <a:latin typeface="Malgun Gothic"/>
              <a:cs typeface="Malgun Gothic"/>
            </a:endParaRPr>
          </a:p>
        </p:txBody>
      </p:sp>
      <p:sp>
        <p:nvSpPr>
          <p:cNvPr id="31" name="object 31"/>
          <p:cNvSpPr txBox="1"/>
          <p:nvPr/>
        </p:nvSpPr>
        <p:spPr>
          <a:xfrm>
            <a:off x="7452106" y="4440427"/>
            <a:ext cx="1216025" cy="880110"/>
          </a:xfrm>
          <a:prstGeom prst="rect">
            <a:avLst/>
          </a:prstGeom>
        </p:spPr>
        <p:txBody>
          <a:bodyPr vert="horz" wrap="square" lIns="0" tIns="12700" rIns="0" bIns="0" rtlCol="0">
            <a:spAutoFit/>
          </a:bodyPr>
          <a:lstStyle/>
          <a:p>
            <a:pPr marL="12700" marR="5080" indent="-1270" algn="ctr">
              <a:lnSpc>
                <a:spcPct val="100000"/>
              </a:lnSpc>
              <a:spcBef>
                <a:spcPts val="100"/>
              </a:spcBef>
            </a:pPr>
            <a:r>
              <a:rPr sz="1400" dirty="0">
                <a:latin typeface="Malgun Gothic"/>
                <a:cs typeface="Malgun Gothic"/>
              </a:rPr>
              <a:t>Clearing,  cumulus, </a:t>
            </a:r>
            <a:r>
              <a:rPr sz="1400" spc="-5" dirty="0">
                <a:latin typeface="Malgun Gothic"/>
                <a:cs typeface="Malgun Gothic"/>
              </a:rPr>
              <a:t>or  </a:t>
            </a:r>
            <a:r>
              <a:rPr sz="1400" dirty="0">
                <a:latin typeface="Malgun Gothic"/>
                <a:cs typeface="Malgun Gothic"/>
              </a:rPr>
              <a:t>cumu</a:t>
            </a:r>
            <a:r>
              <a:rPr sz="1400" spc="-5" dirty="0">
                <a:latin typeface="Malgun Gothic"/>
                <a:cs typeface="Malgun Gothic"/>
              </a:rPr>
              <a:t>lo</a:t>
            </a:r>
            <a:r>
              <a:rPr sz="1400" dirty="0">
                <a:latin typeface="Malgun Gothic"/>
                <a:cs typeface="Malgun Gothic"/>
              </a:rPr>
              <a:t>n</a:t>
            </a:r>
            <a:r>
              <a:rPr sz="1400" spc="-5" dirty="0">
                <a:latin typeface="Malgun Gothic"/>
                <a:cs typeface="Malgun Gothic"/>
              </a:rPr>
              <a:t>imbus  in</a:t>
            </a:r>
            <a:r>
              <a:rPr sz="1400" spc="-35" dirty="0">
                <a:latin typeface="Malgun Gothic"/>
                <a:cs typeface="Malgun Gothic"/>
              </a:rPr>
              <a:t> </a:t>
            </a:r>
            <a:r>
              <a:rPr sz="1400" dirty="0">
                <a:latin typeface="Malgun Gothic"/>
                <a:cs typeface="Malgun Gothic"/>
              </a:rPr>
              <a:t>summer</a:t>
            </a:r>
            <a:endParaRPr sz="1400">
              <a:latin typeface="Malgun Gothic"/>
              <a:cs typeface="Malgun Gothic"/>
            </a:endParaRPr>
          </a:p>
        </p:txBody>
      </p:sp>
      <p:sp>
        <p:nvSpPr>
          <p:cNvPr id="32" name="object 32"/>
          <p:cNvSpPr txBox="1"/>
          <p:nvPr/>
        </p:nvSpPr>
        <p:spPr>
          <a:xfrm>
            <a:off x="813917" y="5715101"/>
            <a:ext cx="696595"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Malgun Gothic"/>
                <a:cs typeface="Malgun Gothic"/>
              </a:rPr>
              <a:t>Pressure</a:t>
            </a:r>
            <a:endParaRPr sz="1400">
              <a:latin typeface="Malgun Gothic"/>
              <a:cs typeface="Malgun Gothic"/>
            </a:endParaRPr>
          </a:p>
        </p:txBody>
      </p:sp>
      <p:sp>
        <p:nvSpPr>
          <p:cNvPr id="33" name="object 33"/>
          <p:cNvSpPr txBox="1"/>
          <p:nvPr/>
        </p:nvSpPr>
        <p:spPr>
          <a:xfrm>
            <a:off x="3181857" y="5715101"/>
            <a:ext cx="542290" cy="239395"/>
          </a:xfrm>
          <a:prstGeom prst="rect">
            <a:avLst/>
          </a:prstGeom>
        </p:spPr>
        <p:txBody>
          <a:bodyPr vert="horz" wrap="square" lIns="0" tIns="12700" rIns="0" bIns="0" rtlCol="0">
            <a:spAutoFit/>
          </a:bodyPr>
          <a:lstStyle/>
          <a:p>
            <a:pPr marL="12700">
              <a:lnSpc>
                <a:spcPct val="100000"/>
              </a:lnSpc>
              <a:spcBef>
                <a:spcPts val="100"/>
              </a:spcBef>
            </a:pPr>
            <a:r>
              <a:rPr sz="1400" spc="-65" dirty="0">
                <a:latin typeface="Malgun Gothic"/>
                <a:cs typeface="Malgun Gothic"/>
              </a:rPr>
              <a:t>F</a:t>
            </a:r>
            <a:r>
              <a:rPr sz="1400" dirty="0">
                <a:latin typeface="Malgun Gothic"/>
                <a:cs typeface="Malgun Gothic"/>
              </a:rPr>
              <a:t>al</a:t>
            </a:r>
            <a:r>
              <a:rPr sz="1400" spc="-5" dirty="0">
                <a:latin typeface="Malgun Gothic"/>
                <a:cs typeface="Malgun Gothic"/>
              </a:rPr>
              <a:t>l</a:t>
            </a:r>
            <a:r>
              <a:rPr sz="1400" dirty="0">
                <a:latin typeface="Malgun Gothic"/>
                <a:cs typeface="Malgun Gothic"/>
              </a:rPr>
              <a:t>ing</a:t>
            </a:r>
            <a:endParaRPr sz="1400">
              <a:latin typeface="Malgun Gothic"/>
              <a:cs typeface="Malgun Gothic"/>
            </a:endParaRPr>
          </a:p>
        </p:txBody>
      </p:sp>
      <p:sp>
        <p:nvSpPr>
          <p:cNvPr id="34" name="object 34"/>
          <p:cNvSpPr txBox="1"/>
          <p:nvPr/>
        </p:nvSpPr>
        <p:spPr>
          <a:xfrm>
            <a:off x="5390134" y="5715101"/>
            <a:ext cx="777875" cy="452755"/>
          </a:xfrm>
          <a:prstGeom prst="rect">
            <a:avLst/>
          </a:prstGeom>
        </p:spPr>
        <p:txBody>
          <a:bodyPr vert="horz" wrap="square" lIns="0" tIns="12700" rIns="0" bIns="0" rtlCol="0">
            <a:spAutoFit/>
          </a:bodyPr>
          <a:lstStyle/>
          <a:p>
            <a:pPr marL="12700" marR="5080" indent="116839">
              <a:lnSpc>
                <a:spcPct val="100000"/>
              </a:lnSpc>
              <a:spcBef>
                <a:spcPts val="100"/>
              </a:spcBef>
            </a:pPr>
            <a:r>
              <a:rPr sz="1400" spc="-10" dirty="0">
                <a:latin typeface="Malgun Gothic"/>
                <a:cs typeface="Malgun Gothic"/>
              </a:rPr>
              <a:t>Falling  </a:t>
            </a:r>
            <a:r>
              <a:rPr sz="1400" spc="-5" dirty="0">
                <a:latin typeface="Malgun Gothic"/>
                <a:cs typeface="Malgun Gothic"/>
              </a:rPr>
              <a:t>or</a:t>
            </a:r>
            <a:r>
              <a:rPr sz="1400" spc="-75" dirty="0">
                <a:latin typeface="Malgun Gothic"/>
                <a:cs typeface="Malgun Gothic"/>
              </a:rPr>
              <a:t> </a:t>
            </a:r>
            <a:r>
              <a:rPr sz="1400" spc="-5" dirty="0">
                <a:latin typeface="Malgun Gothic"/>
                <a:cs typeface="Malgun Gothic"/>
              </a:rPr>
              <a:t>steady</a:t>
            </a:r>
            <a:endParaRPr sz="1400">
              <a:latin typeface="Malgun Gothic"/>
              <a:cs typeface="Malgun Gothic"/>
            </a:endParaRPr>
          </a:p>
        </p:txBody>
      </p:sp>
      <p:sp>
        <p:nvSpPr>
          <p:cNvPr id="35" name="object 35"/>
          <p:cNvSpPr txBox="1"/>
          <p:nvPr/>
        </p:nvSpPr>
        <p:spPr>
          <a:xfrm>
            <a:off x="7575550" y="5715101"/>
            <a:ext cx="967740" cy="452755"/>
          </a:xfrm>
          <a:prstGeom prst="rect">
            <a:avLst/>
          </a:prstGeom>
        </p:spPr>
        <p:txBody>
          <a:bodyPr vert="horz" wrap="square" lIns="0" tIns="12700" rIns="0" bIns="0" rtlCol="0">
            <a:spAutoFit/>
          </a:bodyPr>
          <a:lstStyle/>
          <a:p>
            <a:pPr marL="265430" marR="5080" indent="-253365">
              <a:lnSpc>
                <a:spcPct val="100000"/>
              </a:lnSpc>
              <a:spcBef>
                <a:spcPts val="100"/>
              </a:spcBef>
            </a:pPr>
            <a:r>
              <a:rPr sz="1400" spc="-10" dirty="0">
                <a:latin typeface="Malgun Gothic"/>
                <a:cs typeface="Malgun Gothic"/>
              </a:rPr>
              <a:t>Falling</a:t>
            </a:r>
            <a:r>
              <a:rPr sz="1400" spc="-85" dirty="0">
                <a:latin typeface="Malgun Gothic"/>
                <a:cs typeface="Malgun Gothic"/>
              </a:rPr>
              <a:t> </a:t>
            </a:r>
            <a:r>
              <a:rPr sz="1400" dirty="0">
                <a:latin typeface="Malgun Gothic"/>
                <a:cs typeface="Malgun Gothic"/>
              </a:rPr>
              <a:t>then  rising</a:t>
            </a:r>
            <a:endParaRPr sz="1400">
              <a:latin typeface="Malgun Gothic"/>
              <a:cs typeface="Malgun Gothic"/>
            </a:endParaRPr>
          </a:p>
        </p:txBody>
      </p:sp>
      <p:sp>
        <p:nvSpPr>
          <p:cNvPr id="36" name="object 36"/>
          <p:cNvSpPr txBox="1"/>
          <p:nvPr/>
        </p:nvSpPr>
        <p:spPr>
          <a:xfrm>
            <a:off x="781913" y="6319215"/>
            <a:ext cx="7600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Malgun Gothic"/>
                <a:cs typeface="Malgun Gothic"/>
              </a:rPr>
              <a:t>H</a:t>
            </a:r>
            <a:r>
              <a:rPr sz="1400" spc="5" dirty="0">
                <a:latin typeface="Malgun Gothic"/>
                <a:cs typeface="Malgun Gothic"/>
              </a:rPr>
              <a:t>u</a:t>
            </a:r>
            <a:r>
              <a:rPr sz="1400" dirty="0">
                <a:latin typeface="Malgun Gothic"/>
                <a:cs typeface="Malgun Gothic"/>
              </a:rPr>
              <a:t>midity</a:t>
            </a:r>
            <a:endParaRPr sz="1400">
              <a:latin typeface="Malgun Gothic"/>
              <a:cs typeface="Malgun Gothic"/>
            </a:endParaRPr>
          </a:p>
        </p:txBody>
      </p:sp>
      <p:sp>
        <p:nvSpPr>
          <p:cNvPr id="37" name="object 37"/>
          <p:cNvSpPr txBox="1"/>
          <p:nvPr/>
        </p:nvSpPr>
        <p:spPr>
          <a:xfrm>
            <a:off x="2724657" y="6319215"/>
            <a:ext cx="1456055"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Malgun Gothic"/>
                <a:cs typeface="Malgun Gothic"/>
              </a:rPr>
              <a:t>Moderate </a:t>
            </a:r>
            <a:r>
              <a:rPr sz="1400" spc="-10" dirty="0">
                <a:latin typeface="Malgun Gothic"/>
                <a:cs typeface="Malgun Gothic"/>
              </a:rPr>
              <a:t>to</a:t>
            </a:r>
            <a:r>
              <a:rPr sz="1400" spc="-65" dirty="0">
                <a:latin typeface="Malgun Gothic"/>
                <a:cs typeface="Malgun Gothic"/>
              </a:rPr>
              <a:t> </a:t>
            </a:r>
            <a:r>
              <a:rPr sz="1400" dirty="0">
                <a:latin typeface="Malgun Gothic"/>
                <a:cs typeface="Malgun Gothic"/>
              </a:rPr>
              <a:t>high</a:t>
            </a:r>
            <a:endParaRPr sz="1400">
              <a:latin typeface="Malgun Gothic"/>
              <a:cs typeface="Malgun Gothic"/>
            </a:endParaRPr>
          </a:p>
        </p:txBody>
      </p:sp>
      <p:sp>
        <p:nvSpPr>
          <p:cNvPr id="38" name="object 38"/>
          <p:cNvSpPr txBox="1"/>
          <p:nvPr/>
        </p:nvSpPr>
        <p:spPr>
          <a:xfrm>
            <a:off x="5524246" y="6319215"/>
            <a:ext cx="5105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Malgun Gothic"/>
                <a:cs typeface="Malgun Gothic"/>
              </a:rPr>
              <a:t>Ri</a:t>
            </a:r>
            <a:r>
              <a:rPr sz="1400" spc="5" dirty="0">
                <a:latin typeface="Malgun Gothic"/>
                <a:cs typeface="Malgun Gothic"/>
              </a:rPr>
              <a:t>s</a:t>
            </a:r>
            <a:r>
              <a:rPr sz="1400" spc="-5" dirty="0">
                <a:latin typeface="Malgun Gothic"/>
                <a:cs typeface="Malgun Gothic"/>
              </a:rPr>
              <a:t>i</a:t>
            </a:r>
            <a:r>
              <a:rPr sz="1400" spc="5" dirty="0">
                <a:latin typeface="Malgun Gothic"/>
                <a:cs typeface="Malgun Gothic"/>
              </a:rPr>
              <a:t>n</a:t>
            </a:r>
            <a:r>
              <a:rPr sz="1400" dirty="0">
                <a:latin typeface="Malgun Gothic"/>
                <a:cs typeface="Malgun Gothic"/>
              </a:rPr>
              <a:t>g</a:t>
            </a:r>
            <a:endParaRPr sz="1400">
              <a:latin typeface="Malgun Gothic"/>
              <a:cs typeface="Malgun Gothic"/>
            </a:endParaRPr>
          </a:p>
        </p:txBody>
      </p:sp>
      <p:sp>
        <p:nvSpPr>
          <p:cNvPr id="39" name="object 39"/>
          <p:cNvSpPr txBox="1"/>
          <p:nvPr/>
        </p:nvSpPr>
        <p:spPr>
          <a:xfrm>
            <a:off x="7255509" y="6319215"/>
            <a:ext cx="1608455" cy="452755"/>
          </a:xfrm>
          <a:prstGeom prst="rect">
            <a:avLst/>
          </a:prstGeom>
        </p:spPr>
        <p:txBody>
          <a:bodyPr vert="horz" wrap="square" lIns="0" tIns="12700" rIns="0" bIns="0" rtlCol="0">
            <a:spAutoFit/>
          </a:bodyPr>
          <a:lstStyle/>
          <a:p>
            <a:pPr marL="477520" marR="5080" indent="-464820">
              <a:lnSpc>
                <a:spcPct val="100000"/>
              </a:lnSpc>
              <a:spcBef>
                <a:spcPts val="100"/>
              </a:spcBef>
            </a:pPr>
            <a:r>
              <a:rPr sz="1400" spc="-5" dirty="0">
                <a:latin typeface="Malgun Gothic"/>
                <a:cs typeface="Malgun Gothic"/>
              </a:rPr>
              <a:t>High, particularly in  </a:t>
            </a:r>
            <a:r>
              <a:rPr sz="1400" dirty="0">
                <a:latin typeface="Malgun Gothic"/>
                <a:cs typeface="Malgun Gothic"/>
              </a:rPr>
              <a:t>summer</a:t>
            </a:r>
            <a:endParaRPr sz="1400">
              <a:latin typeface="Malgun Gothic"/>
              <a:cs typeface="Malgun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6882" y="211658"/>
            <a:ext cx="2648585" cy="635000"/>
          </a:xfrm>
          <a:prstGeom prst="rect">
            <a:avLst/>
          </a:prstGeom>
        </p:spPr>
        <p:txBody>
          <a:bodyPr vert="horz" wrap="square" lIns="0" tIns="12065" rIns="0" bIns="0" rtlCol="0">
            <a:spAutoFit/>
          </a:bodyPr>
          <a:lstStyle/>
          <a:p>
            <a:pPr marL="12700">
              <a:lnSpc>
                <a:spcPct val="100000"/>
              </a:lnSpc>
              <a:spcBef>
                <a:spcPts val="95"/>
              </a:spcBef>
            </a:pPr>
            <a:r>
              <a:rPr sz="4000" spc="-5" dirty="0"/>
              <a:t>Cold</a:t>
            </a:r>
            <a:r>
              <a:rPr sz="4000" spc="-70" dirty="0"/>
              <a:t> </a:t>
            </a:r>
            <a:r>
              <a:rPr sz="4000" spc="-5" dirty="0"/>
              <a:t>Fronts</a:t>
            </a:r>
            <a:endParaRPr sz="4000"/>
          </a:p>
        </p:txBody>
      </p:sp>
      <p:sp>
        <p:nvSpPr>
          <p:cNvPr id="3" name="object 3"/>
          <p:cNvSpPr/>
          <p:nvPr/>
        </p:nvSpPr>
        <p:spPr>
          <a:xfrm>
            <a:off x="5562600" y="1457960"/>
            <a:ext cx="3438144" cy="4267200"/>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152400" y="1457960"/>
            <a:ext cx="5110543" cy="4801314"/>
          </a:xfrm>
          <a:prstGeom prst="rect">
            <a:avLst/>
          </a:prstGeom>
          <a:solidFill>
            <a:schemeClr val="accent1">
              <a:lumMod val="20000"/>
              <a:lumOff val="80000"/>
            </a:schemeClr>
          </a:solidFill>
        </p:spPr>
        <p:txBody>
          <a:bodyPr wrap="square">
            <a:spAutoFit/>
          </a:bodyPr>
          <a:lstStyle/>
          <a:p>
            <a:pPr algn="justLow"/>
            <a:r>
              <a:rPr lang="en-GB" b="0" i="0" dirty="0" smtClean="0">
                <a:solidFill>
                  <a:srgbClr val="333333"/>
                </a:solidFill>
                <a:effectLst/>
                <a:latin typeface="Times New Roman" panose="02020603050405020304" pitchFamily="18" charset="0"/>
              </a:rPr>
              <a:t>A cold front is the transition zone in the </a:t>
            </a:r>
            <a:r>
              <a:rPr lang="en-GB" b="1" i="0" u="none" strike="noStrike" dirty="0" smtClean="0">
                <a:solidFill>
                  <a:srgbClr val="000099"/>
                </a:solidFill>
                <a:effectLst/>
                <a:latin typeface="Times New Roman" panose="02020603050405020304" pitchFamily="18" charset="0"/>
                <a:hlinkClick r:id="rId3"/>
              </a:rPr>
              <a:t>atmosphere</a:t>
            </a:r>
            <a:r>
              <a:rPr lang="en-GB" b="0" i="0" dirty="0" smtClean="0">
                <a:solidFill>
                  <a:srgbClr val="333333"/>
                </a:solidFill>
                <a:effectLst/>
                <a:latin typeface="Times New Roman" panose="02020603050405020304" pitchFamily="18" charset="0"/>
              </a:rPr>
              <a:t> where an advancing cold, dry stable </a:t>
            </a:r>
            <a:r>
              <a:rPr lang="en-GB" b="1" i="0" u="none" strike="noStrike" dirty="0" smtClean="0">
                <a:solidFill>
                  <a:srgbClr val="000099"/>
                </a:solidFill>
                <a:effectLst/>
                <a:latin typeface="Times New Roman" panose="02020603050405020304" pitchFamily="18" charset="0"/>
                <a:hlinkClick r:id="rId4"/>
              </a:rPr>
              <a:t>air mass</a:t>
            </a:r>
            <a:r>
              <a:rPr lang="en-GB" b="0" i="0" dirty="0" smtClean="0">
                <a:solidFill>
                  <a:srgbClr val="333333"/>
                </a:solidFill>
                <a:effectLst/>
                <a:latin typeface="Times New Roman" panose="02020603050405020304" pitchFamily="18" charset="0"/>
              </a:rPr>
              <a:t> displaces a warm, moist unstable subtropical air mass. On a weather map, the cold front is drawn as a solid blue line with triangles. The position of the triangles shows the direction of frontal movement. Cold fronts move between 15 to 50 </a:t>
            </a:r>
            <a:r>
              <a:rPr lang="en-GB" b="0" i="0" dirty="0" err="1" smtClean="0">
                <a:solidFill>
                  <a:srgbClr val="333333"/>
                </a:solidFill>
                <a:effectLst/>
                <a:latin typeface="Times New Roman" panose="02020603050405020304" pitchFamily="18" charset="0"/>
              </a:rPr>
              <a:t>kilometers</a:t>
            </a:r>
            <a:r>
              <a:rPr lang="en-GB" b="0" i="0" dirty="0" smtClean="0">
                <a:solidFill>
                  <a:srgbClr val="333333"/>
                </a:solidFill>
                <a:effectLst/>
                <a:latin typeface="Times New Roman" panose="02020603050405020304" pitchFamily="18" charset="0"/>
              </a:rPr>
              <a:t> per hour in a southeast to east direction. The formation of clouds and precipitation at the frontal zone is caused by frontal lifting. High altitude </a:t>
            </a:r>
            <a:r>
              <a:rPr lang="en-GB" b="1" i="0" u="none" strike="noStrike" dirty="0" smtClean="0">
                <a:solidFill>
                  <a:srgbClr val="000099"/>
                </a:solidFill>
                <a:effectLst/>
                <a:latin typeface="Times New Roman" panose="02020603050405020304" pitchFamily="18" charset="0"/>
                <a:hlinkClick r:id="rId5"/>
              </a:rPr>
              <a:t>cirrus</a:t>
            </a:r>
            <a:r>
              <a:rPr lang="en-GB" b="0" i="0" dirty="0" smtClean="0">
                <a:solidFill>
                  <a:srgbClr val="333333"/>
                </a:solidFill>
                <a:effectLst/>
                <a:latin typeface="Times New Roman" panose="02020603050405020304" pitchFamily="18" charset="0"/>
              </a:rPr>
              <a:t> clouds are found well in advance of the front. Above the surface location of the cold front, high altitude </a:t>
            </a:r>
            <a:r>
              <a:rPr lang="en-GB" b="1" i="0" u="none" strike="noStrike" dirty="0" smtClean="0">
                <a:solidFill>
                  <a:srgbClr val="000099"/>
                </a:solidFill>
                <a:effectLst/>
                <a:latin typeface="Times New Roman" panose="02020603050405020304" pitchFamily="18" charset="0"/>
                <a:hlinkClick r:id="rId6"/>
              </a:rPr>
              <a:t>cirrostratus</a:t>
            </a:r>
            <a:r>
              <a:rPr lang="en-GB" b="0" i="0" dirty="0" smtClean="0">
                <a:solidFill>
                  <a:srgbClr val="333333"/>
                </a:solidFill>
                <a:effectLst/>
                <a:latin typeface="Times New Roman" panose="02020603050405020304" pitchFamily="18" charset="0"/>
              </a:rPr>
              <a:t> and middle </a:t>
            </a:r>
            <a:r>
              <a:rPr lang="en-GB" b="0" i="0" dirty="0" err="1" smtClean="0">
                <a:solidFill>
                  <a:srgbClr val="333333"/>
                </a:solidFill>
                <a:effectLst/>
                <a:latin typeface="Times New Roman" panose="02020603050405020304" pitchFamily="18" charset="0"/>
              </a:rPr>
              <a:t>ltitude</a:t>
            </a:r>
            <a:r>
              <a:rPr lang="en-GB" b="0" i="0" dirty="0" smtClean="0">
                <a:solidFill>
                  <a:srgbClr val="333333"/>
                </a:solidFill>
                <a:effectLst/>
                <a:latin typeface="Times New Roman" panose="02020603050405020304" pitchFamily="18" charset="0"/>
              </a:rPr>
              <a:t> </a:t>
            </a:r>
            <a:r>
              <a:rPr lang="en-GB" b="1" i="0" u="none" strike="noStrike" dirty="0" smtClean="0">
                <a:solidFill>
                  <a:srgbClr val="000099"/>
                </a:solidFill>
                <a:effectLst/>
                <a:latin typeface="Times New Roman" panose="02020603050405020304" pitchFamily="18" charset="0"/>
                <a:hlinkClick r:id="rId7"/>
              </a:rPr>
              <a:t>altocumulus</a:t>
            </a:r>
            <a:r>
              <a:rPr lang="en-GB" b="0" i="0" dirty="0" smtClean="0">
                <a:solidFill>
                  <a:srgbClr val="333333"/>
                </a:solidFill>
                <a:effectLst/>
                <a:latin typeface="Times New Roman" panose="02020603050405020304" pitchFamily="18" charset="0"/>
              </a:rPr>
              <a:t> are common. </a:t>
            </a:r>
            <a:r>
              <a:rPr lang="en-GB" b="1" i="0" u="none" strike="noStrike" dirty="0" smtClean="0">
                <a:solidFill>
                  <a:srgbClr val="000099"/>
                </a:solidFill>
                <a:effectLst/>
                <a:latin typeface="Times New Roman" panose="02020603050405020304" pitchFamily="18" charset="0"/>
                <a:hlinkClick r:id="rId8"/>
              </a:rPr>
              <a:t>Precipitation</a:t>
            </a:r>
            <a:r>
              <a:rPr lang="en-GB" b="0" i="0" dirty="0" smtClean="0">
                <a:solidFill>
                  <a:srgbClr val="333333"/>
                </a:solidFill>
                <a:effectLst/>
                <a:latin typeface="Times New Roman" panose="02020603050405020304" pitchFamily="18" charset="0"/>
              </a:rPr>
              <a:t> is normally found just behind the front where frontal lifting has caused the development of towering </a:t>
            </a:r>
            <a:r>
              <a:rPr lang="en-GB" b="1" i="0" u="none" strike="noStrike" dirty="0" smtClean="0">
                <a:solidFill>
                  <a:srgbClr val="000099"/>
                </a:solidFill>
                <a:effectLst/>
                <a:latin typeface="Times New Roman" panose="02020603050405020304" pitchFamily="18" charset="0"/>
                <a:hlinkClick r:id="rId9"/>
              </a:rPr>
              <a:t>cumulus</a:t>
            </a:r>
            <a:r>
              <a:rPr lang="en-GB" b="0" i="0" dirty="0" smtClean="0">
                <a:solidFill>
                  <a:srgbClr val="333333"/>
                </a:solidFill>
                <a:effectLst/>
                <a:latin typeface="Times New Roman" panose="02020603050405020304" pitchFamily="18" charset="0"/>
              </a:rPr>
              <a:t> and </a:t>
            </a:r>
            <a:r>
              <a:rPr lang="en-GB" b="1" i="0" u="none" strike="noStrike" dirty="0" smtClean="0">
                <a:solidFill>
                  <a:srgbClr val="000099"/>
                </a:solidFill>
                <a:effectLst/>
                <a:latin typeface="Times New Roman" panose="02020603050405020304" pitchFamily="18" charset="0"/>
                <a:hlinkClick r:id="rId10"/>
              </a:rPr>
              <a:t>cumulonimbus</a:t>
            </a:r>
            <a:r>
              <a:rPr lang="en-GB" b="0" i="0" dirty="0" smtClean="0">
                <a:solidFill>
                  <a:srgbClr val="333333"/>
                </a:solidFill>
                <a:effectLst/>
                <a:latin typeface="Times New Roman" panose="02020603050405020304" pitchFamily="18" charset="0"/>
              </a:rPr>
              <a:t> clouds#</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z="4000" spc="-5" dirty="0"/>
              <a:t>Cold</a:t>
            </a:r>
            <a:r>
              <a:rPr sz="4000" spc="-70" dirty="0"/>
              <a:t> </a:t>
            </a:r>
            <a:r>
              <a:rPr sz="4000" spc="-5" dirty="0"/>
              <a:t>Fronts</a:t>
            </a:r>
            <a:endParaRPr sz="4000"/>
          </a:p>
        </p:txBody>
      </p:sp>
      <p:sp>
        <p:nvSpPr>
          <p:cNvPr id="4" name="Text Placeholder 3"/>
          <p:cNvSpPr>
            <a:spLocks noGrp="1"/>
          </p:cNvSpPr>
          <p:nvPr>
            <p:ph type="body" idx="1"/>
          </p:nvPr>
        </p:nvSpPr>
        <p:spPr>
          <a:xfrm>
            <a:off x="228601" y="1511630"/>
            <a:ext cx="5029200" cy="4585871"/>
          </a:xfrm>
        </p:spPr>
        <p:txBody>
          <a:bodyPr/>
          <a:lstStyle/>
          <a:p>
            <a:r>
              <a:rPr lang="ar-IQ" dirty="0"/>
              <a:t/>
            </a:r>
            <a:br>
              <a:rPr lang="ar-IQ" dirty="0"/>
            </a:br>
            <a:r>
              <a:rPr lang="ar-IQ" sz="2000" dirty="0"/>
              <a:t>الجبهة الباردة هي المنطقة الانتقالية في الغلاف الجوي حيث تتسبب الكتلة الهوائية الباردة المستقرة والجافة المتقدمة في إزاحة كتلة هواء شبه استوائية دافئة ورطبة غير مستقرة. على خريطة الطقس ، يتم رسم الجبهة الباردة كخط أزرق صلب مع مثلثات. يُظهر موضع المثلثات اتجاه الحركة الأمامية. تتحرك الجبهات الباردة بين 15 إلى 50 كيلومترًا في الساعة في اتجاه الجنوب الشرقي إلى الشرق. يحدث تكوين الغيوم وهطول الأمطار في المنطقة الأمامية بسبب الرفع الأمامي. تم العثور على السحب المرتفعة المرتفعة مقدما بوقت طويل من الأمام. فوق الموقع الأمامي للجبهة الباردة ، فإن </a:t>
            </a:r>
            <a:r>
              <a:rPr lang="en-US" sz="2000" dirty="0"/>
              <a:t>cirrostratus </a:t>
            </a:r>
            <a:r>
              <a:rPr lang="ar-IQ" sz="2000" dirty="0"/>
              <a:t>على ارتفاعات عالية وخط مرتفع متوسط ​​الارتفاع هو أمر شائع. عادة ما يتم العثور على هطول الأمطار خلف الجبهة مباشرة حيث تسبب الرفع الأمامي في تطوير تراكم شاهق وسحب تراكمية</a:t>
            </a:r>
            <a:endParaRPr lang="en-US" sz="2000" dirty="0"/>
          </a:p>
        </p:txBody>
      </p:sp>
      <p:sp>
        <p:nvSpPr>
          <p:cNvPr id="3" name="object 3"/>
          <p:cNvSpPr/>
          <p:nvPr/>
        </p:nvSpPr>
        <p:spPr>
          <a:xfrm>
            <a:off x="5562600" y="1457960"/>
            <a:ext cx="3438144" cy="4267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9762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8090" y="173482"/>
            <a:ext cx="1607185" cy="513715"/>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Arial"/>
                <a:cs typeface="Arial"/>
              </a:rPr>
              <a:t>Contd…</a:t>
            </a:r>
            <a:endParaRPr sz="3200" dirty="0">
              <a:latin typeface="Arial"/>
              <a:cs typeface="Arial"/>
            </a:endParaRPr>
          </a:p>
        </p:txBody>
      </p:sp>
      <p:sp>
        <p:nvSpPr>
          <p:cNvPr id="3" name="object 3"/>
          <p:cNvSpPr/>
          <p:nvPr/>
        </p:nvSpPr>
        <p:spPr>
          <a:xfrm>
            <a:off x="755904" y="1854707"/>
            <a:ext cx="3276600" cy="43799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81600" y="1854707"/>
            <a:ext cx="3200400" cy="437997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8285" y="249682"/>
            <a:ext cx="6108065" cy="513715"/>
          </a:xfrm>
          <a:prstGeom prst="rect">
            <a:avLst/>
          </a:prstGeom>
        </p:spPr>
        <p:txBody>
          <a:bodyPr vert="horz" wrap="square" lIns="0" tIns="12700" rIns="0" bIns="0" rtlCol="0">
            <a:spAutoFit/>
          </a:bodyPr>
          <a:lstStyle/>
          <a:p>
            <a:pPr marL="12700">
              <a:lnSpc>
                <a:spcPct val="100000"/>
              </a:lnSpc>
              <a:spcBef>
                <a:spcPts val="100"/>
              </a:spcBef>
            </a:pPr>
            <a:r>
              <a:rPr sz="3200" spc="-5" dirty="0"/>
              <a:t>Identification and Frontal</a:t>
            </a:r>
            <a:r>
              <a:rPr sz="3200" spc="-25" dirty="0"/>
              <a:t> </a:t>
            </a:r>
            <a:r>
              <a:rPr sz="3200" spc="-15" dirty="0"/>
              <a:t>Weather</a:t>
            </a:r>
            <a:endParaRPr sz="3200"/>
          </a:p>
        </p:txBody>
      </p:sp>
      <p:sp>
        <p:nvSpPr>
          <p:cNvPr id="3" name="object 3"/>
          <p:cNvSpPr/>
          <p:nvPr/>
        </p:nvSpPr>
        <p:spPr>
          <a:xfrm>
            <a:off x="32703" y="1969146"/>
            <a:ext cx="2325370" cy="654685"/>
          </a:xfrm>
          <a:custGeom>
            <a:avLst/>
            <a:gdLst/>
            <a:ahLst/>
            <a:cxnLst/>
            <a:rect l="l" t="t" r="r" b="b"/>
            <a:pathLst>
              <a:path w="2325370" h="654685">
                <a:moveTo>
                  <a:pt x="0" y="654291"/>
                </a:moveTo>
                <a:lnTo>
                  <a:pt x="2325116" y="654291"/>
                </a:lnTo>
                <a:lnTo>
                  <a:pt x="2325116" y="0"/>
                </a:lnTo>
                <a:lnTo>
                  <a:pt x="0" y="0"/>
                </a:lnTo>
                <a:lnTo>
                  <a:pt x="0" y="654291"/>
                </a:lnTo>
                <a:close/>
              </a:path>
            </a:pathLst>
          </a:custGeom>
          <a:solidFill>
            <a:srgbClr val="4AACC5">
              <a:alpha val="19999"/>
            </a:srgbClr>
          </a:solidFill>
        </p:spPr>
        <p:txBody>
          <a:bodyPr wrap="square" lIns="0" tIns="0" rIns="0" bIns="0" rtlCol="0"/>
          <a:lstStyle/>
          <a:p>
            <a:endParaRPr/>
          </a:p>
        </p:txBody>
      </p:sp>
      <p:sp>
        <p:nvSpPr>
          <p:cNvPr id="4" name="object 4"/>
          <p:cNvSpPr/>
          <p:nvPr/>
        </p:nvSpPr>
        <p:spPr>
          <a:xfrm>
            <a:off x="2325116" y="1969147"/>
            <a:ext cx="2256790" cy="654685"/>
          </a:xfrm>
          <a:custGeom>
            <a:avLst/>
            <a:gdLst/>
            <a:ahLst/>
            <a:cxnLst/>
            <a:rect l="l" t="t" r="r" b="b"/>
            <a:pathLst>
              <a:path w="2256790" h="654685">
                <a:moveTo>
                  <a:pt x="0" y="654291"/>
                </a:moveTo>
                <a:lnTo>
                  <a:pt x="2256662" y="654291"/>
                </a:lnTo>
                <a:lnTo>
                  <a:pt x="2256662" y="0"/>
                </a:lnTo>
                <a:lnTo>
                  <a:pt x="0" y="0"/>
                </a:lnTo>
                <a:lnTo>
                  <a:pt x="0" y="654291"/>
                </a:lnTo>
                <a:close/>
              </a:path>
            </a:pathLst>
          </a:custGeom>
          <a:solidFill>
            <a:srgbClr val="4AACC5">
              <a:alpha val="19999"/>
            </a:srgbClr>
          </a:solidFill>
        </p:spPr>
        <p:txBody>
          <a:bodyPr wrap="square" lIns="0" tIns="0" rIns="0" bIns="0" rtlCol="0"/>
          <a:lstStyle/>
          <a:p>
            <a:endParaRPr/>
          </a:p>
        </p:txBody>
      </p:sp>
      <p:sp>
        <p:nvSpPr>
          <p:cNvPr id="5" name="object 5"/>
          <p:cNvSpPr/>
          <p:nvPr/>
        </p:nvSpPr>
        <p:spPr>
          <a:xfrm>
            <a:off x="4581778" y="1969147"/>
            <a:ext cx="2393950" cy="654685"/>
          </a:xfrm>
          <a:custGeom>
            <a:avLst/>
            <a:gdLst/>
            <a:ahLst/>
            <a:cxnLst/>
            <a:rect l="l" t="t" r="r" b="b"/>
            <a:pathLst>
              <a:path w="2393950" h="654685">
                <a:moveTo>
                  <a:pt x="0" y="654291"/>
                </a:moveTo>
                <a:lnTo>
                  <a:pt x="2393442" y="654291"/>
                </a:lnTo>
                <a:lnTo>
                  <a:pt x="2393442" y="0"/>
                </a:lnTo>
                <a:lnTo>
                  <a:pt x="0" y="0"/>
                </a:lnTo>
                <a:lnTo>
                  <a:pt x="0" y="654291"/>
                </a:lnTo>
                <a:close/>
              </a:path>
            </a:pathLst>
          </a:custGeom>
          <a:solidFill>
            <a:srgbClr val="4AACC5">
              <a:alpha val="19999"/>
            </a:srgbClr>
          </a:solidFill>
        </p:spPr>
        <p:txBody>
          <a:bodyPr wrap="square" lIns="0" tIns="0" rIns="0" bIns="0" rtlCol="0"/>
          <a:lstStyle/>
          <a:p>
            <a:endParaRPr/>
          </a:p>
        </p:txBody>
      </p:sp>
      <p:sp>
        <p:nvSpPr>
          <p:cNvPr id="6" name="object 6"/>
          <p:cNvSpPr/>
          <p:nvPr/>
        </p:nvSpPr>
        <p:spPr>
          <a:xfrm>
            <a:off x="6975220" y="1969147"/>
            <a:ext cx="2169160" cy="654685"/>
          </a:xfrm>
          <a:custGeom>
            <a:avLst/>
            <a:gdLst/>
            <a:ahLst/>
            <a:cxnLst/>
            <a:rect l="l" t="t" r="r" b="b"/>
            <a:pathLst>
              <a:path w="2169159" h="654685">
                <a:moveTo>
                  <a:pt x="0" y="654291"/>
                </a:moveTo>
                <a:lnTo>
                  <a:pt x="2168779" y="654291"/>
                </a:lnTo>
                <a:lnTo>
                  <a:pt x="2168779" y="0"/>
                </a:lnTo>
                <a:lnTo>
                  <a:pt x="0" y="0"/>
                </a:lnTo>
                <a:lnTo>
                  <a:pt x="0" y="654291"/>
                </a:lnTo>
                <a:close/>
              </a:path>
            </a:pathLst>
          </a:custGeom>
          <a:solidFill>
            <a:srgbClr val="4AACC5">
              <a:alpha val="19999"/>
            </a:srgbClr>
          </a:solidFill>
        </p:spPr>
        <p:txBody>
          <a:bodyPr wrap="square" lIns="0" tIns="0" rIns="0" bIns="0" rtlCol="0"/>
          <a:lstStyle/>
          <a:p>
            <a:endParaRPr/>
          </a:p>
        </p:txBody>
      </p:sp>
      <p:sp>
        <p:nvSpPr>
          <p:cNvPr id="7" name="object 7"/>
          <p:cNvSpPr/>
          <p:nvPr/>
        </p:nvSpPr>
        <p:spPr>
          <a:xfrm>
            <a:off x="0" y="3303676"/>
            <a:ext cx="2325370" cy="1226820"/>
          </a:xfrm>
          <a:custGeom>
            <a:avLst/>
            <a:gdLst/>
            <a:ahLst/>
            <a:cxnLst/>
            <a:rect l="l" t="t" r="r" b="b"/>
            <a:pathLst>
              <a:path w="2325370" h="1226820">
                <a:moveTo>
                  <a:pt x="0" y="1226794"/>
                </a:moveTo>
                <a:lnTo>
                  <a:pt x="2325116" y="1226794"/>
                </a:lnTo>
                <a:lnTo>
                  <a:pt x="2325116" y="0"/>
                </a:lnTo>
                <a:lnTo>
                  <a:pt x="0" y="0"/>
                </a:lnTo>
                <a:lnTo>
                  <a:pt x="0" y="1226794"/>
                </a:lnTo>
                <a:close/>
              </a:path>
            </a:pathLst>
          </a:custGeom>
          <a:solidFill>
            <a:srgbClr val="4AACC5">
              <a:alpha val="19999"/>
            </a:srgbClr>
          </a:solidFill>
        </p:spPr>
        <p:txBody>
          <a:bodyPr wrap="square" lIns="0" tIns="0" rIns="0" bIns="0" rtlCol="0"/>
          <a:lstStyle/>
          <a:p>
            <a:endParaRPr/>
          </a:p>
        </p:txBody>
      </p:sp>
      <p:sp>
        <p:nvSpPr>
          <p:cNvPr id="8" name="object 8"/>
          <p:cNvSpPr/>
          <p:nvPr/>
        </p:nvSpPr>
        <p:spPr>
          <a:xfrm>
            <a:off x="2325116" y="3303676"/>
            <a:ext cx="2256790" cy="1226820"/>
          </a:xfrm>
          <a:custGeom>
            <a:avLst/>
            <a:gdLst/>
            <a:ahLst/>
            <a:cxnLst/>
            <a:rect l="l" t="t" r="r" b="b"/>
            <a:pathLst>
              <a:path w="2256790" h="1226820">
                <a:moveTo>
                  <a:pt x="0" y="1226794"/>
                </a:moveTo>
                <a:lnTo>
                  <a:pt x="2256662" y="1226794"/>
                </a:lnTo>
                <a:lnTo>
                  <a:pt x="2256662" y="0"/>
                </a:lnTo>
                <a:lnTo>
                  <a:pt x="0" y="0"/>
                </a:lnTo>
                <a:lnTo>
                  <a:pt x="0" y="1226794"/>
                </a:lnTo>
                <a:close/>
              </a:path>
            </a:pathLst>
          </a:custGeom>
          <a:solidFill>
            <a:srgbClr val="4AACC5">
              <a:alpha val="19999"/>
            </a:srgbClr>
          </a:solidFill>
        </p:spPr>
        <p:txBody>
          <a:bodyPr wrap="square" lIns="0" tIns="0" rIns="0" bIns="0" rtlCol="0"/>
          <a:lstStyle/>
          <a:p>
            <a:endParaRPr/>
          </a:p>
        </p:txBody>
      </p:sp>
      <p:sp>
        <p:nvSpPr>
          <p:cNvPr id="9" name="object 9"/>
          <p:cNvSpPr/>
          <p:nvPr/>
        </p:nvSpPr>
        <p:spPr>
          <a:xfrm>
            <a:off x="4581778" y="3303676"/>
            <a:ext cx="2393950" cy="1226820"/>
          </a:xfrm>
          <a:custGeom>
            <a:avLst/>
            <a:gdLst/>
            <a:ahLst/>
            <a:cxnLst/>
            <a:rect l="l" t="t" r="r" b="b"/>
            <a:pathLst>
              <a:path w="2393950" h="1226820">
                <a:moveTo>
                  <a:pt x="0" y="1226794"/>
                </a:moveTo>
                <a:lnTo>
                  <a:pt x="2393442" y="1226794"/>
                </a:lnTo>
                <a:lnTo>
                  <a:pt x="2393442" y="0"/>
                </a:lnTo>
                <a:lnTo>
                  <a:pt x="0" y="0"/>
                </a:lnTo>
                <a:lnTo>
                  <a:pt x="0" y="1226794"/>
                </a:lnTo>
                <a:close/>
              </a:path>
            </a:pathLst>
          </a:custGeom>
          <a:solidFill>
            <a:srgbClr val="4AACC5">
              <a:alpha val="19999"/>
            </a:srgbClr>
          </a:solidFill>
        </p:spPr>
        <p:txBody>
          <a:bodyPr wrap="square" lIns="0" tIns="0" rIns="0" bIns="0" rtlCol="0"/>
          <a:lstStyle/>
          <a:p>
            <a:endParaRPr/>
          </a:p>
        </p:txBody>
      </p:sp>
      <p:sp>
        <p:nvSpPr>
          <p:cNvPr id="10" name="object 10"/>
          <p:cNvSpPr/>
          <p:nvPr/>
        </p:nvSpPr>
        <p:spPr>
          <a:xfrm>
            <a:off x="6975220" y="3303676"/>
            <a:ext cx="2169160" cy="1226820"/>
          </a:xfrm>
          <a:custGeom>
            <a:avLst/>
            <a:gdLst/>
            <a:ahLst/>
            <a:cxnLst/>
            <a:rect l="l" t="t" r="r" b="b"/>
            <a:pathLst>
              <a:path w="2169159" h="1226820">
                <a:moveTo>
                  <a:pt x="0" y="1226794"/>
                </a:moveTo>
                <a:lnTo>
                  <a:pt x="2168779" y="1226794"/>
                </a:lnTo>
                <a:lnTo>
                  <a:pt x="2168779" y="0"/>
                </a:lnTo>
                <a:lnTo>
                  <a:pt x="0" y="0"/>
                </a:lnTo>
                <a:lnTo>
                  <a:pt x="0" y="1226794"/>
                </a:lnTo>
                <a:close/>
              </a:path>
            </a:pathLst>
          </a:custGeom>
          <a:solidFill>
            <a:srgbClr val="4AACC5">
              <a:alpha val="19999"/>
            </a:srgbClr>
          </a:solidFill>
        </p:spPr>
        <p:txBody>
          <a:bodyPr wrap="square" lIns="0" tIns="0" rIns="0" bIns="0" rtlCol="0"/>
          <a:lstStyle/>
          <a:p>
            <a:endParaRPr/>
          </a:p>
        </p:txBody>
      </p:sp>
      <p:sp>
        <p:nvSpPr>
          <p:cNvPr id="11" name="object 11"/>
          <p:cNvSpPr/>
          <p:nvPr/>
        </p:nvSpPr>
        <p:spPr>
          <a:xfrm>
            <a:off x="0" y="5490768"/>
            <a:ext cx="2325370" cy="687070"/>
          </a:xfrm>
          <a:custGeom>
            <a:avLst/>
            <a:gdLst/>
            <a:ahLst/>
            <a:cxnLst/>
            <a:rect l="l" t="t" r="r" b="b"/>
            <a:pathLst>
              <a:path w="2325370" h="687070">
                <a:moveTo>
                  <a:pt x="0" y="687006"/>
                </a:moveTo>
                <a:lnTo>
                  <a:pt x="2325116" y="687006"/>
                </a:lnTo>
                <a:lnTo>
                  <a:pt x="2325116" y="0"/>
                </a:lnTo>
                <a:lnTo>
                  <a:pt x="0" y="0"/>
                </a:lnTo>
                <a:lnTo>
                  <a:pt x="0" y="687006"/>
                </a:lnTo>
                <a:close/>
              </a:path>
            </a:pathLst>
          </a:custGeom>
          <a:solidFill>
            <a:srgbClr val="4AACC5">
              <a:alpha val="19999"/>
            </a:srgbClr>
          </a:solidFill>
        </p:spPr>
        <p:txBody>
          <a:bodyPr wrap="square" lIns="0" tIns="0" rIns="0" bIns="0" rtlCol="0"/>
          <a:lstStyle/>
          <a:p>
            <a:endParaRPr/>
          </a:p>
        </p:txBody>
      </p:sp>
      <p:sp>
        <p:nvSpPr>
          <p:cNvPr id="12" name="object 12"/>
          <p:cNvSpPr/>
          <p:nvPr/>
        </p:nvSpPr>
        <p:spPr>
          <a:xfrm>
            <a:off x="2325116" y="5490768"/>
            <a:ext cx="2256790" cy="687070"/>
          </a:xfrm>
          <a:custGeom>
            <a:avLst/>
            <a:gdLst/>
            <a:ahLst/>
            <a:cxnLst/>
            <a:rect l="l" t="t" r="r" b="b"/>
            <a:pathLst>
              <a:path w="2256790" h="687070">
                <a:moveTo>
                  <a:pt x="0" y="687006"/>
                </a:moveTo>
                <a:lnTo>
                  <a:pt x="2256662" y="687006"/>
                </a:lnTo>
                <a:lnTo>
                  <a:pt x="2256662" y="0"/>
                </a:lnTo>
                <a:lnTo>
                  <a:pt x="0" y="0"/>
                </a:lnTo>
                <a:lnTo>
                  <a:pt x="0" y="687006"/>
                </a:lnTo>
                <a:close/>
              </a:path>
            </a:pathLst>
          </a:custGeom>
          <a:solidFill>
            <a:srgbClr val="4AACC5">
              <a:alpha val="19999"/>
            </a:srgbClr>
          </a:solidFill>
        </p:spPr>
        <p:txBody>
          <a:bodyPr wrap="square" lIns="0" tIns="0" rIns="0" bIns="0" rtlCol="0"/>
          <a:lstStyle/>
          <a:p>
            <a:endParaRPr/>
          </a:p>
        </p:txBody>
      </p:sp>
      <p:sp>
        <p:nvSpPr>
          <p:cNvPr id="13" name="object 13"/>
          <p:cNvSpPr/>
          <p:nvPr/>
        </p:nvSpPr>
        <p:spPr>
          <a:xfrm>
            <a:off x="4581778" y="5490768"/>
            <a:ext cx="2393950" cy="687070"/>
          </a:xfrm>
          <a:custGeom>
            <a:avLst/>
            <a:gdLst/>
            <a:ahLst/>
            <a:cxnLst/>
            <a:rect l="l" t="t" r="r" b="b"/>
            <a:pathLst>
              <a:path w="2393950" h="687070">
                <a:moveTo>
                  <a:pt x="0" y="687006"/>
                </a:moveTo>
                <a:lnTo>
                  <a:pt x="2393442" y="687006"/>
                </a:lnTo>
                <a:lnTo>
                  <a:pt x="2393442" y="0"/>
                </a:lnTo>
                <a:lnTo>
                  <a:pt x="0" y="0"/>
                </a:lnTo>
                <a:lnTo>
                  <a:pt x="0" y="687006"/>
                </a:lnTo>
                <a:close/>
              </a:path>
            </a:pathLst>
          </a:custGeom>
          <a:solidFill>
            <a:srgbClr val="4AACC5">
              <a:alpha val="19999"/>
            </a:srgbClr>
          </a:solidFill>
        </p:spPr>
        <p:txBody>
          <a:bodyPr wrap="square" lIns="0" tIns="0" rIns="0" bIns="0" rtlCol="0"/>
          <a:lstStyle/>
          <a:p>
            <a:endParaRPr/>
          </a:p>
        </p:txBody>
      </p:sp>
      <p:sp>
        <p:nvSpPr>
          <p:cNvPr id="14" name="object 14"/>
          <p:cNvSpPr/>
          <p:nvPr/>
        </p:nvSpPr>
        <p:spPr>
          <a:xfrm>
            <a:off x="6975220" y="5490768"/>
            <a:ext cx="2169160" cy="687070"/>
          </a:xfrm>
          <a:custGeom>
            <a:avLst/>
            <a:gdLst/>
            <a:ahLst/>
            <a:cxnLst/>
            <a:rect l="l" t="t" r="r" b="b"/>
            <a:pathLst>
              <a:path w="2169159" h="687070">
                <a:moveTo>
                  <a:pt x="0" y="687006"/>
                </a:moveTo>
                <a:lnTo>
                  <a:pt x="2168779" y="687006"/>
                </a:lnTo>
                <a:lnTo>
                  <a:pt x="2168779" y="0"/>
                </a:lnTo>
                <a:lnTo>
                  <a:pt x="0" y="0"/>
                </a:lnTo>
                <a:lnTo>
                  <a:pt x="0" y="687006"/>
                </a:lnTo>
                <a:close/>
              </a:path>
            </a:pathLst>
          </a:custGeom>
          <a:solidFill>
            <a:srgbClr val="4AACC5">
              <a:alpha val="19999"/>
            </a:srgbClr>
          </a:solidFill>
        </p:spPr>
        <p:txBody>
          <a:bodyPr wrap="square" lIns="0" tIns="0" rIns="0" bIns="0" rtlCol="0"/>
          <a:lstStyle/>
          <a:p>
            <a:endParaRPr/>
          </a:p>
        </p:txBody>
      </p:sp>
      <p:sp>
        <p:nvSpPr>
          <p:cNvPr id="15" name="object 15"/>
          <p:cNvSpPr/>
          <p:nvPr/>
        </p:nvSpPr>
        <p:spPr>
          <a:xfrm>
            <a:off x="0" y="1969135"/>
            <a:ext cx="9144000" cy="0"/>
          </a:xfrm>
          <a:custGeom>
            <a:avLst/>
            <a:gdLst/>
            <a:ahLst/>
            <a:cxnLst/>
            <a:rect l="l" t="t" r="r" b="b"/>
            <a:pathLst>
              <a:path w="9144000">
                <a:moveTo>
                  <a:pt x="0" y="0"/>
                </a:moveTo>
                <a:lnTo>
                  <a:pt x="9144000" y="0"/>
                </a:lnTo>
              </a:path>
            </a:pathLst>
          </a:custGeom>
          <a:ln w="12700">
            <a:solidFill>
              <a:srgbClr val="4AACC5"/>
            </a:solidFill>
          </a:ln>
        </p:spPr>
        <p:txBody>
          <a:bodyPr wrap="square" lIns="0" tIns="0" rIns="0" bIns="0" rtlCol="0"/>
          <a:lstStyle/>
          <a:p>
            <a:endParaRPr/>
          </a:p>
        </p:txBody>
      </p:sp>
      <p:sp>
        <p:nvSpPr>
          <p:cNvPr id="16" name="object 16"/>
          <p:cNvSpPr/>
          <p:nvPr/>
        </p:nvSpPr>
        <p:spPr>
          <a:xfrm>
            <a:off x="0" y="1069466"/>
            <a:ext cx="9144000" cy="0"/>
          </a:xfrm>
          <a:custGeom>
            <a:avLst/>
            <a:gdLst/>
            <a:ahLst/>
            <a:cxnLst/>
            <a:rect l="l" t="t" r="r" b="b"/>
            <a:pathLst>
              <a:path w="9144000">
                <a:moveTo>
                  <a:pt x="0" y="0"/>
                </a:moveTo>
                <a:lnTo>
                  <a:pt x="9144000" y="0"/>
                </a:lnTo>
              </a:path>
            </a:pathLst>
          </a:custGeom>
          <a:ln w="12700">
            <a:solidFill>
              <a:srgbClr val="4AACC5"/>
            </a:solidFill>
          </a:ln>
        </p:spPr>
        <p:txBody>
          <a:bodyPr wrap="square" lIns="0" tIns="0" rIns="0" bIns="0" rtlCol="0"/>
          <a:lstStyle/>
          <a:p>
            <a:endParaRPr/>
          </a:p>
        </p:txBody>
      </p:sp>
      <p:sp>
        <p:nvSpPr>
          <p:cNvPr id="17" name="object 17"/>
          <p:cNvSpPr/>
          <p:nvPr/>
        </p:nvSpPr>
        <p:spPr>
          <a:xfrm>
            <a:off x="0" y="6858000"/>
            <a:ext cx="9144000" cy="0"/>
          </a:xfrm>
          <a:custGeom>
            <a:avLst/>
            <a:gdLst/>
            <a:ahLst/>
            <a:cxnLst/>
            <a:rect l="l" t="t" r="r" b="b"/>
            <a:pathLst>
              <a:path w="9144000">
                <a:moveTo>
                  <a:pt x="0" y="0"/>
                </a:moveTo>
                <a:lnTo>
                  <a:pt x="9144000" y="0"/>
                </a:lnTo>
              </a:path>
            </a:pathLst>
          </a:custGeom>
          <a:ln w="12700">
            <a:solidFill>
              <a:srgbClr val="4AACC5"/>
            </a:solidFill>
          </a:ln>
        </p:spPr>
        <p:txBody>
          <a:bodyPr wrap="square" lIns="0" tIns="0" rIns="0" bIns="0" rtlCol="0"/>
          <a:lstStyle/>
          <a:p>
            <a:endParaRPr/>
          </a:p>
        </p:txBody>
      </p:sp>
      <p:sp>
        <p:nvSpPr>
          <p:cNvPr id="18" name="object 18"/>
          <p:cNvSpPr txBox="1"/>
          <p:nvPr/>
        </p:nvSpPr>
        <p:spPr>
          <a:xfrm>
            <a:off x="5336794" y="1098296"/>
            <a:ext cx="3484245" cy="574040"/>
          </a:xfrm>
          <a:prstGeom prst="rect">
            <a:avLst/>
          </a:prstGeom>
        </p:spPr>
        <p:txBody>
          <a:bodyPr vert="horz" wrap="square" lIns="0" tIns="12700" rIns="0" bIns="0" rtlCol="0">
            <a:spAutoFit/>
          </a:bodyPr>
          <a:lstStyle/>
          <a:p>
            <a:pPr marL="12700" marR="5080" indent="57785">
              <a:lnSpc>
                <a:spcPct val="100000"/>
              </a:lnSpc>
              <a:spcBef>
                <a:spcPts val="100"/>
              </a:spcBef>
              <a:tabLst>
                <a:tab pos="1976755" algn="l"/>
              </a:tabLst>
            </a:pPr>
            <a:r>
              <a:rPr sz="1800" b="1" spc="-5" dirty="0">
                <a:latin typeface="Malgun Gothic"/>
                <a:cs typeface="Malgun Gothic"/>
              </a:rPr>
              <a:t>During	</a:t>
            </a:r>
            <a:r>
              <a:rPr sz="1800" b="1" spc="5" dirty="0">
                <a:latin typeface="Malgun Gothic"/>
                <a:cs typeface="Malgun Gothic"/>
              </a:rPr>
              <a:t>After</a:t>
            </a:r>
            <a:r>
              <a:rPr sz="1800" b="1" spc="-100" dirty="0">
                <a:latin typeface="Malgun Gothic"/>
                <a:cs typeface="Malgun Gothic"/>
              </a:rPr>
              <a:t> </a:t>
            </a:r>
            <a:r>
              <a:rPr sz="1800" b="1" spc="-10" dirty="0">
                <a:latin typeface="Malgun Gothic"/>
                <a:cs typeface="Malgun Gothic"/>
              </a:rPr>
              <a:t>Passage  Passage</a:t>
            </a:r>
            <a:endParaRPr sz="1800">
              <a:latin typeface="Malgun Gothic"/>
              <a:cs typeface="Malgun Gothic"/>
            </a:endParaRPr>
          </a:p>
        </p:txBody>
      </p:sp>
      <p:sp>
        <p:nvSpPr>
          <p:cNvPr id="19" name="object 19"/>
          <p:cNvSpPr txBox="1"/>
          <p:nvPr/>
        </p:nvSpPr>
        <p:spPr>
          <a:xfrm>
            <a:off x="646277" y="1098296"/>
            <a:ext cx="3649979" cy="1141095"/>
          </a:xfrm>
          <a:prstGeom prst="rect">
            <a:avLst/>
          </a:prstGeom>
        </p:spPr>
        <p:txBody>
          <a:bodyPr vert="horz" wrap="square" lIns="0" tIns="12700" rIns="0" bIns="0" rtlCol="0">
            <a:spAutoFit/>
          </a:bodyPr>
          <a:lstStyle/>
          <a:p>
            <a:pPr marL="78105" marR="5080" indent="-20320">
              <a:lnSpc>
                <a:spcPct val="100000"/>
              </a:lnSpc>
              <a:spcBef>
                <a:spcPts val="100"/>
              </a:spcBef>
              <a:tabLst>
                <a:tab pos="1979295" algn="l"/>
              </a:tabLst>
            </a:pPr>
            <a:r>
              <a:rPr sz="1800" b="1" spc="-10" dirty="0">
                <a:latin typeface="Malgun Gothic"/>
                <a:cs typeface="Malgun Gothic"/>
              </a:rPr>
              <a:t>Weather	</a:t>
            </a:r>
            <a:r>
              <a:rPr sz="1800" b="1" spc="-5" dirty="0">
                <a:latin typeface="Malgun Gothic"/>
                <a:cs typeface="Malgun Gothic"/>
              </a:rPr>
              <a:t>Before</a:t>
            </a:r>
            <a:r>
              <a:rPr sz="1800" b="1" spc="-55" dirty="0">
                <a:latin typeface="Malgun Gothic"/>
                <a:cs typeface="Malgun Gothic"/>
              </a:rPr>
              <a:t> </a:t>
            </a:r>
            <a:r>
              <a:rPr sz="1800" b="1" spc="-10" dirty="0">
                <a:latin typeface="Malgun Gothic"/>
                <a:cs typeface="Malgun Gothic"/>
              </a:rPr>
              <a:t>Passage  </a:t>
            </a:r>
            <a:r>
              <a:rPr sz="1800" b="1" spc="-5" dirty="0">
                <a:latin typeface="Malgun Gothic"/>
                <a:cs typeface="Malgun Gothic"/>
              </a:rPr>
              <a:t>Element</a:t>
            </a:r>
            <a:endParaRPr sz="1800">
              <a:latin typeface="Malgun Gothic"/>
              <a:cs typeface="Malgun Gothic"/>
            </a:endParaRPr>
          </a:p>
          <a:p>
            <a:pPr>
              <a:lnSpc>
                <a:spcPct val="100000"/>
              </a:lnSpc>
              <a:spcBef>
                <a:spcPts val="60"/>
              </a:spcBef>
            </a:pPr>
            <a:endParaRPr sz="1500">
              <a:latin typeface="Malgun Gothic"/>
              <a:cs typeface="Malgun Gothic"/>
            </a:endParaRPr>
          </a:p>
          <a:p>
            <a:pPr marL="12700">
              <a:lnSpc>
                <a:spcPct val="100000"/>
              </a:lnSpc>
            </a:pPr>
            <a:r>
              <a:rPr sz="1400" spc="-20" dirty="0">
                <a:latin typeface="Malgun Gothic"/>
                <a:cs typeface="Malgun Gothic"/>
              </a:rPr>
              <a:t>Temperature</a:t>
            </a:r>
            <a:endParaRPr sz="1400">
              <a:latin typeface="Malgun Gothic"/>
              <a:cs typeface="Malgun Gothic"/>
            </a:endParaRPr>
          </a:p>
        </p:txBody>
      </p:sp>
      <p:sp>
        <p:nvSpPr>
          <p:cNvPr id="20" name="object 20"/>
          <p:cNvSpPr txBox="1"/>
          <p:nvPr/>
        </p:nvSpPr>
        <p:spPr>
          <a:xfrm>
            <a:off x="3203194" y="1999614"/>
            <a:ext cx="501650" cy="239395"/>
          </a:xfrm>
          <a:prstGeom prst="rect">
            <a:avLst/>
          </a:prstGeom>
        </p:spPr>
        <p:txBody>
          <a:bodyPr vert="horz" wrap="square" lIns="0" tIns="13335" rIns="0" bIns="0" rtlCol="0">
            <a:spAutoFit/>
          </a:bodyPr>
          <a:lstStyle/>
          <a:p>
            <a:pPr marL="12700">
              <a:lnSpc>
                <a:spcPct val="100000"/>
              </a:lnSpc>
              <a:spcBef>
                <a:spcPts val="105"/>
              </a:spcBef>
            </a:pPr>
            <a:r>
              <a:rPr sz="1400" spc="-55" dirty="0">
                <a:latin typeface="Malgun Gothic"/>
                <a:cs typeface="Malgun Gothic"/>
              </a:rPr>
              <a:t>W</a:t>
            </a:r>
            <a:r>
              <a:rPr sz="1400" spc="-5" dirty="0">
                <a:latin typeface="Malgun Gothic"/>
                <a:cs typeface="Malgun Gothic"/>
              </a:rPr>
              <a:t>arm</a:t>
            </a:r>
            <a:endParaRPr sz="1400">
              <a:latin typeface="Malgun Gothic"/>
              <a:cs typeface="Malgun Gothic"/>
            </a:endParaRPr>
          </a:p>
        </p:txBody>
      </p:sp>
      <p:sp>
        <p:nvSpPr>
          <p:cNvPr id="21" name="object 21"/>
          <p:cNvSpPr txBox="1"/>
          <p:nvPr/>
        </p:nvSpPr>
        <p:spPr>
          <a:xfrm>
            <a:off x="5313934" y="1999614"/>
            <a:ext cx="92964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algun Gothic"/>
                <a:cs typeface="Malgun Gothic"/>
              </a:rPr>
              <a:t>Sharp</a:t>
            </a:r>
            <a:r>
              <a:rPr sz="1400" spc="-80" dirty="0">
                <a:latin typeface="Malgun Gothic"/>
                <a:cs typeface="Malgun Gothic"/>
              </a:rPr>
              <a:t> </a:t>
            </a:r>
            <a:r>
              <a:rPr sz="1400" spc="-15" dirty="0">
                <a:latin typeface="Malgun Gothic"/>
                <a:cs typeface="Malgun Gothic"/>
              </a:rPr>
              <a:t>drop</a:t>
            </a:r>
            <a:endParaRPr sz="1400">
              <a:latin typeface="Malgun Gothic"/>
              <a:cs typeface="Malgun Gothic"/>
            </a:endParaRPr>
          </a:p>
        </p:txBody>
      </p:sp>
      <p:sp>
        <p:nvSpPr>
          <p:cNvPr id="22" name="object 22"/>
          <p:cNvSpPr txBox="1"/>
          <p:nvPr/>
        </p:nvSpPr>
        <p:spPr>
          <a:xfrm>
            <a:off x="7782814" y="1999614"/>
            <a:ext cx="55499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algun Gothic"/>
                <a:cs typeface="Malgun Gothic"/>
              </a:rPr>
              <a:t>C</a:t>
            </a:r>
            <a:r>
              <a:rPr sz="1400" spc="-5" dirty="0">
                <a:latin typeface="Malgun Gothic"/>
                <a:cs typeface="Malgun Gothic"/>
              </a:rPr>
              <a:t>older</a:t>
            </a:r>
            <a:endParaRPr sz="1400">
              <a:latin typeface="Malgun Gothic"/>
              <a:cs typeface="Malgun Gothic"/>
            </a:endParaRPr>
          </a:p>
        </p:txBody>
      </p:sp>
      <p:sp>
        <p:nvSpPr>
          <p:cNvPr id="23" name="object 23"/>
          <p:cNvSpPr txBox="1"/>
          <p:nvPr/>
        </p:nvSpPr>
        <p:spPr>
          <a:xfrm>
            <a:off x="897737" y="2654045"/>
            <a:ext cx="52768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algun Gothic"/>
                <a:cs typeface="Malgun Gothic"/>
              </a:rPr>
              <a:t>W</a:t>
            </a:r>
            <a:r>
              <a:rPr sz="1400" spc="-5" dirty="0">
                <a:latin typeface="Malgun Gothic"/>
                <a:cs typeface="Malgun Gothic"/>
              </a:rPr>
              <a:t>i</a:t>
            </a:r>
            <a:r>
              <a:rPr sz="1400" spc="5" dirty="0">
                <a:latin typeface="Malgun Gothic"/>
                <a:cs typeface="Malgun Gothic"/>
              </a:rPr>
              <a:t>n</a:t>
            </a:r>
            <a:r>
              <a:rPr sz="1400" spc="-10" dirty="0">
                <a:latin typeface="Malgun Gothic"/>
                <a:cs typeface="Malgun Gothic"/>
              </a:rPr>
              <a:t>d</a:t>
            </a:r>
            <a:r>
              <a:rPr sz="1400" dirty="0">
                <a:latin typeface="Malgun Gothic"/>
                <a:cs typeface="Malgun Gothic"/>
              </a:rPr>
              <a:t>s</a:t>
            </a:r>
            <a:endParaRPr sz="1400">
              <a:latin typeface="Malgun Gothic"/>
              <a:cs typeface="Malgun Gothic"/>
            </a:endParaRPr>
          </a:p>
        </p:txBody>
      </p:sp>
      <p:sp>
        <p:nvSpPr>
          <p:cNvPr id="24" name="object 24"/>
          <p:cNvSpPr txBox="1"/>
          <p:nvPr/>
        </p:nvSpPr>
        <p:spPr>
          <a:xfrm>
            <a:off x="2649727" y="2654045"/>
            <a:ext cx="1606550"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Malgun Gothic"/>
                <a:cs typeface="Malgun Gothic"/>
              </a:rPr>
              <a:t>South or</a:t>
            </a:r>
            <a:r>
              <a:rPr sz="1400" spc="-55" dirty="0">
                <a:latin typeface="Malgun Gothic"/>
                <a:cs typeface="Malgun Gothic"/>
              </a:rPr>
              <a:t> </a:t>
            </a:r>
            <a:r>
              <a:rPr sz="1400" spc="-5" dirty="0">
                <a:latin typeface="Malgun Gothic"/>
                <a:cs typeface="Malgun Gothic"/>
              </a:rPr>
              <a:t>southwest</a:t>
            </a:r>
            <a:endParaRPr sz="1400">
              <a:latin typeface="Malgun Gothic"/>
              <a:cs typeface="Malgun Gothic"/>
            </a:endParaRPr>
          </a:p>
        </p:txBody>
      </p:sp>
      <p:sp>
        <p:nvSpPr>
          <p:cNvPr id="25" name="object 25"/>
          <p:cNvSpPr txBox="1"/>
          <p:nvPr/>
        </p:nvSpPr>
        <p:spPr>
          <a:xfrm>
            <a:off x="5016753" y="2654045"/>
            <a:ext cx="1524000" cy="239395"/>
          </a:xfrm>
          <a:prstGeom prst="rect">
            <a:avLst/>
          </a:prstGeom>
        </p:spPr>
        <p:txBody>
          <a:bodyPr vert="horz" wrap="square" lIns="0" tIns="13335" rIns="0" bIns="0" rtlCol="0">
            <a:spAutoFit/>
          </a:bodyPr>
          <a:lstStyle/>
          <a:p>
            <a:pPr marL="12700">
              <a:lnSpc>
                <a:spcPct val="100000"/>
              </a:lnSpc>
              <a:spcBef>
                <a:spcPts val="105"/>
              </a:spcBef>
            </a:pPr>
            <a:r>
              <a:rPr sz="1400" spc="-15" dirty="0">
                <a:latin typeface="Malgun Gothic"/>
                <a:cs typeface="Malgun Gothic"/>
              </a:rPr>
              <a:t>Variable </a:t>
            </a:r>
            <a:r>
              <a:rPr sz="1400" dirty="0">
                <a:latin typeface="Malgun Gothic"/>
                <a:cs typeface="Malgun Gothic"/>
              </a:rPr>
              <a:t>and</a:t>
            </a:r>
            <a:r>
              <a:rPr sz="1400" spc="-80" dirty="0">
                <a:latin typeface="Malgun Gothic"/>
                <a:cs typeface="Malgun Gothic"/>
              </a:rPr>
              <a:t> </a:t>
            </a:r>
            <a:r>
              <a:rPr sz="1400" spc="-5" dirty="0">
                <a:latin typeface="Malgun Gothic"/>
                <a:cs typeface="Malgun Gothic"/>
              </a:rPr>
              <a:t>gusty</a:t>
            </a:r>
            <a:endParaRPr sz="1400">
              <a:latin typeface="Malgun Gothic"/>
              <a:cs typeface="Malgun Gothic"/>
            </a:endParaRPr>
          </a:p>
        </p:txBody>
      </p:sp>
      <p:sp>
        <p:nvSpPr>
          <p:cNvPr id="26" name="object 26"/>
          <p:cNvSpPr txBox="1"/>
          <p:nvPr/>
        </p:nvSpPr>
        <p:spPr>
          <a:xfrm>
            <a:off x="7296657" y="2654045"/>
            <a:ext cx="1526540"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Malgun Gothic"/>
                <a:cs typeface="Malgun Gothic"/>
              </a:rPr>
              <a:t>West </a:t>
            </a:r>
            <a:r>
              <a:rPr sz="1400" spc="-5" dirty="0">
                <a:latin typeface="Malgun Gothic"/>
                <a:cs typeface="Malgun Gothic"/>
              </a:rPr>
              <a:t>or</a:t>
            </a:r>
            <a:r>
              <a:rPr sz="1400" spc="-65" dirty="0">
                <a:latin typeface="Malgun Gothic"/>
                <a:cs typeface="Malgun Gothic"/>
              </a:rPr>
              <a:t> </a:t>
            </a:r>
            <a:r>
              <a:rPr sz="1400" dirty="0">
                <a:latin typeface="Malgun Gothic"/>
                <a:cs typeface="Malgun Gothic"/>
              </a:rPr>
              <a:t>northwest</a:t>
            </a:r>
            <a:endParaRPr sz="1400">
              <a:latin typeface="Malgun Gothic"/>
              <a:cs typeface="Malgun Gothic"/>
            </a:endParaRPr>
          </a:p>
        </p:txBody>
      </p:sp>
      <p:sp>
        <p:nvSpPr>
          <p:cNvPr id="27" name="object 27"/>
          <p:cNvSpPr txBox="1"/>
          <p:nvPr/>
        </p:nvSpPr>
        <p:spPr>
          <a:xfrm>
            <a:off x="646277" y="3334257"/>
            <a:ext cx="103060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Malgun Gothic"/>
                <a:cs typeface="Malgun Gothic"/>
              </a:rPr>
              <a:t>Precipitation</a:t>
            </a:r>
            <a:endParaRPr sz="1400">
              <a:latin typeface="Malgun Gothic"/>
              <a:cs typeface="Malgun Gothic"/>
            </a:endParaRPr>
          </a:p>
        </p:txBody>
      </p:sp>
      <p:sp>
        <p:nvSpPr>
          <p:cNvPr id="28" name="object 28"/>
          <p:cNvSpPr txBox="1"/>
          <p:nvPr/>
        </p:nvSpPr>
        <p:spPr>
          <a:xfrm>
            <a:off x="2745994" y="3334257"/>
            <a:ext cx="141414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algun Gothic"/>
                <a:cs typeface="Malgun Gothic"/>
              </a:rPr>
              <a:t>None </a:t>
            </a:r>
            <a:r>
              <a:rPr sz="1400" spc="-5" dirty="0">
                <a:latin typeface="Malgun Gothic"/>
                <a:cs typeface="Malgun Gothic"/>
              </a:rPr>
              <a:t>or</a:t>
            </a:r>
            <a:r>
              <a:rPr sz="1400" spc="-80" dirty="0">
                <a:latin typeface="Malgun Gothic"/>
                <a:cs typeface="Malgun Gothic"/>
              </a:rPr>
              <a:t> </a:t>
            </a:r>
            <a:r>
              <a:rPr sz="1400" spc="-5" dirty="0">
                <a:latin typeface="Malgun Gothic"/>
                <a:cs typeface="Malgun Gothic"/>
              </a:rPr>
              <a:t>showers</a:t>
            </a:r>
            <a:endParaRPr sz="1400">
              <a:latin typeface="Malgun Gothic"/>
              <a:cs typeface="Malgun Gothic"/>
            </a:endParaRPr>
          </a:p>
        </p:txBody>
      </p:sp>
      <p:sp>
        <p:nvSpPr>
          <p:cNvPr id="29" name="object 29"/>
          <p:cNvSpPr txBox="1"/>
          <p:nvPr/>
        </p:nvSpPr>
        <p:spPr>
          <a:xfrm>
            <a:off x="4783582" y="3334257"/>
            <a:ext cx="1990725" cy="666750"/>
          </a:xfrm>
          <a:prstGeom prst="rect">
            <a:avLst/>
          </a:prstGeom>
        </p:spPr>
        <p:txBody>
          <a:bodyPr vert="horz" wrap="square" lIns="0" tIns="13335" rIns="0" bIns="0" rtlCol="0">
            <a:spAutoFit/>
          </a:bodyPr>
          <a:lstStyle/>
          <a:p>
            <a:pPr algn="ctr">
              <a:lnSpc>
                <a:spcPct val="100000"/>
              </a:lnSpc>
              <a:spcBef>
                <a:spcPts val="105"/>
              </a:spcBef>
            </a:pPr>
            <a:r>
              <a:rPr sz="1400" spc="-5" dirty="0">
                <a:latin typeface="Malgun Gothic"/>
                <a:cs typeface="Malgun Gothic"/>
              </a:rPr>
              <a:t>Thunderstorms</a:t>
            </a:r>
            <a:endParaRPr sz="1400">
              <a:latin typeface="Malgun Gothic"/>
              <a:cs typeface="Malgun Gothic"/>
            </a:endParaRPr>
          </a:p>
          <a:p>
            <a:pPr algn="ctr">
              <a:lnSpc>
                <a:spcPct val="100000"/>
              </a:lnSpc>
            </a:pPr>
            <a:r>
              <a:rPr sz="1400" spc="-5" dirty="0">
                <a:latin typeface="Malgun Gothic"/>
                <a:cs typeface="Malgun Gothic"/>
              </a:rPr>
              <a:t>in </a:t>
            </a:r>
            <a:r>
              <a:rPr sz="1400" spc="-20" dirty="0">
                <a:latin typeface="Malgun Gothic"/>
                <a:cs typeface="Malgun Gothic"/>
              </a:rPr>
              <a:t>summer, </a:t>
            </a:r>
            <a:r>
              <a:rPr sz="1400" dirty="0">
                <a:latin typeface="Malgun Gothic"/>
                <a:cs typeface="Malgun Gothic"/>
              </a:rPr>
              <a:t>rain </a:t>
            </a:r>
            <a:r>
              <a:rPr sz="1400" spc="-5" dirty="0">
                <a:latin typeface="Malgun Gothic"/>
                <a:cs typeface="Malgun Gothic"/>
              </a:rPr>
              <a:t>or</a:t>
            </a:r>
            <a:r>
              <a:rPr sz="1400" spc="-20" dirty="0">
                <a:latin typeface="Malgun Gothic"/>
                <a:cs typeface="Malgun Gothic"/>
              </a:rPr>
              <a:t> </a:t>
            </a:r>
            <a:r>
              <a:rPr sz="1400" spc="-5" dirty="0">
                <a:latin typeface="Malgun Gothic"/>
                <a:cs typeface="Malgun Gothic"/>
              </a:rPr>
              <a:t>snow</a:t>
            </a:r>
            <a:endParaRPr sz="1400">
              <a:latin typeface="Malgun Gothic"/>
              <a:cs typeface="Malgun Gothic"/>
            </a:endParaRPr>
          </a:p>
          <a:p>
            <a:pPr algn="ctr">
              <a:lnSpc>
                <a:spcPct val="100000"/>
              </a:lnSpc>
            </a:pPr>
            <a:r>
              <a:rPr sz="1400" dirty="0">
                <a:latin typeface="Malgun Gothic"/>
                <a:cs typeface="Malgun Gothic"/>
              </a:rPr>
              <a:t>in</a:t>
            </a:r>
            <a:r>
              <a:rPr sz="1400" spc="-20" dirty="0">
                <a:latin typeface="Malgun Gothic"/>
                <a:cs typeface="Malgun Gothic"/>
              </a:rPr>
              <a:t> </a:t>
            </a:r>
            <a:r>
              <a:rPr sz="1400" spc="-5" dirty="0">
                <a:latin typeface="Malgun Gothic"/>
                <a:cs typeface="Malgun Gothic"/>
              </a:rPr>
              <a:t>winter</a:t>
            </a:r>
            <a:endParaRPr sz="1400">
              <a:latin typeface="Malgun Gothic"/>
              <a:cs typeface="Malgun Gothic"/>
            </a:endParaRPr>
          </a:p>
        </p:txBody>
      </p:sp>
      <p:sp>
        <p:nvSpPr>
          <p:cNvPr id="30" name="object 30"/>
          <p:cNvSpPr txBox="1"/>
          <p:nvPr/>
        </p:nvSpPr>
        <p:spPr>
          <a:xfrm>
            <a:off x="7715757" y="3334257"/>
            <a:ext cx="68897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Malgun Gothic"/>
                <a:cs typeface="Malgun Gothic"/>
              </a:rPr>
              <a:t>Clea</a:t>
            </a:r>
            <a:r>
              <a:rPr sz="1400" spc="-5" dirty="0">
                <a:latin typeface="Malgun Gothic"/>
                <a:cs typeface="Malgun Gothic"/>
              </a:rPr>
              <a:t>ri</a:t>
            </a:r>
            <a:r>
              <a:rPr sz="1400" spc="5" dirty="0">
                <a:latin typeface="Malgun Gothic"/>
                <a:cs typeface="Malgun Gothic"/>
              </a:rPr>
              <a:t>n</a:t>
            </a:r>
            <a:r>
              <a:rPr sz="1400" dirty="0">
                <a:latin typeface="Malgun Gothic"/>
                <a:cs typeface="Malgun Gothic"/>
              </a:rPr>
              <a:t>g</a:t>
            </a:r>
            <a:endParaRPr sz="1400">
              <a:latin typeface="Malgun Gothic"/>
              <a:cs typeface="Malgun Gothic"/>
            </a:endParaRPr>
          </a:p>
        </p:txBody>
      </p:sp>
      <p:sp>
        <p:nvSpPr>
          <p:cNvPr id="31" name="object 31"/>
          <p:cNvSpPr txBox="1"/>
          <p:nvPr/>
        </p:nvSpPr>
        <p:spPr>
          <a:xfrm>
            <a:off x="873353" y="4561459"/>
            <a:ext cx="5772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Malgun Gothic"/>
                <a:cs typeface="Malgun Gothic"/>
              </a:rPr>
              <a:t>Clouds</a:t>
            </a:r>
            <a:endParaRPr sz="1400">
              <a:latin typeface="Malgun Gothic"/>
              <a:cs typeface="Malgun Gothic"/>
            </a:endParaRPr>
          </a:p>
        </p:txBody>
      </p:sp>
      <p:sp>
        <p:nvSpPr>
          <p:cNvPr id="32" name="object 32"/>
          <p:cNvSpPr txBox="1"/>
          <p:nvPr/>
        </p:nvSpPr>
        <p:spPr>
          <a:xfrm>
            <a:off x="2697226" y="4561459"/>
            <a:ext cx="1513205" cy="452755"/>
          </a:xfrm>
          <a:prstGeom prst="rect">
            <a:avLst/>
          </a:prstGeom>
        </p:spPr>
        <p:txBody>
          <a:bodyPr vert="horz" wrap="square" lIns="0" tIns="12700" rIns="0" bIns="0" rtlCol="0">
            <a:spAutoFit/>
          </a:bodyPr>
          <a:lstStyle/>
          <a:p>
            <a:pPr marL="160020" marR="5080" indent="-147955">
              <a:lnSpc>
                <a:spcPct val="100000"/>
              </a:lnSpc>
              <a:spcBef>
                <a:spcPts val="100"/>
              </a:spcBef>
            </a:pPr>
            <a:r>
              <a:rPr sz="1400" dirty="0">
                <a:latin typeface="Malgun Gothic"/>
                <a:cs typeface="Malgun Gothic"/>
              </a:rPr>
              <a:t>None, cumulus,</a:t>
            </a:r>
            <a:r>
              <a:rPr sz="1400" spc="-95" dirty="0">
                <a:latin typeface="Malgun Gothic"/>
                <a:cs typeface="Malgun Gothic"/>
              </a:rPr>
              <a:t> </a:t>
            </a:r>
            <a:r>
              <a:rPr sz="1400" spc="-5" dirty="0">
                <a:latin typeface="Malgun Gothic"/>
                <a:cs typeface="Malgun Gothic"/>
              </a:rPr>
              <a:t>or  cumulonimbus</a:t>
            </a:r>
            <a:endParaRPr sz="1400">
              <a:latin typeface="Malgun Gothic"/>
              <a:cs typeface="Malgun Gothic"/>
            </a:endParaRPr>
          </a:p>
        </p:txBody>
      </p:sp>
      <p:sp>
        <p:nvSpPr>
          <p:cNvPr id="33" name="object 33"/>
          <p:cNvSpPr txBox="1"/>
          <p:nvPr/>
        </p:nvSpPr>
        <p:spPr>
          <a:xfrm>
            <a:off x="5155438" y="4561459"/>
            <a:ext cx="1245235"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Malgun Gothic"/>
                <a:cs typeface="Malgun Gothic"/>
              </a:rPr>
              <a:t>Cumulonimbus</a:t>
            </a:r>
            <a:endParaRPr sz="1400">
              <a:latin typeface="Malgun Gothic"/>
              <a:cs typeface="Malgun Gothic"/>
            </a:endParaRPr>
          </a:p>
        </p:txBody>
      </p:sp>
      <p:sp>
        <p:nvSpPr>
          <p:cNvPr id="34" name="object 34"/>
          <p:cNvSpPr txBox="1"/>
          <p:nvPr/>
        </p:nvSpPr>
        <p:spPr>
          <a:xfrm>
            <a:off x="7238745" y="4561459"/>
            <a:ext cx="1642745" cy="452755"/>
          </a:xfrm>
          <a:prstGeom prst="rect">
            <a:avLst/>
          </a:prstGeom>
        </p:spPr>
        <p:txBody>
          <a:bodyPr vert="horz" wrap="square" lIns="0" tIns="12700" rIns="0" bIns="0" rtlCol="0">
            <a:spAutoFit/>
          </a:bodyPr>
          <a:lstStyle/>
          <a:p>
            <a:pPr marL="494030" marR="5080" indent="-481965">
              <a:lnSpc>
                <a:spcPct val="100000"/>
              </a:lnSpc>
              <a:spcBef>
                <a:spcPts val="100"/>
              </a:spcBef>
            </a:pPr>
            <a:r>
              <a:rPr sz="1400" dirty="0">
                <a:latin typeface="Malgun Gothic"/>
                <a:cs typeface="Malgun Gothic"/>
              </a:rPr>
              <a:t>None </a:t>
            </a:r>
            <a:r>
              <a:rPr sz="1400" spc="-5" dirty="0">
                <a:latin typeface="Malgun Gothic"/>
                <a:cs typeface="Malgun Gothic"/>
              </a:rPr>
              <a:t>or </a:t>
            </a:r>
            <a:r>
              <a:rPr sz="1400" dirty="0">
                <a:latin typeface="Malgun Gothic"/>
                <a:cs typeface="Malgun Gothic"/>
              </a:rPr>
              <a:t>cumulus</a:t>
            </a:r>
            <a:r>
              <a:rPr sz="1400" spc="-100" dirty="0">
                <a:latin typeface="Malgun Gothic"/>
                <a:cs typeface="Malgun Gothic"/>
              </a:rPr>
              <a:t> </a:t>
            </a:r>
            <a:r>
              <a:rPr sz="1400" dirty="0">
                <a:latin typeface="Malgun Gothic"/>
                <a:cs typeface="Malgun Gothic"/>
              </a:rPr>
              <a:t>in  summer</a:t>
            </a:r>
            <a:endParaRPr sz="1400">
              <a:latin typeface="Malgun Gothic"/>
              <a:cs typeface="Malgun Gothic"/>
            </a:endParaRPr>
          </a:p>
        </p:txBody>
      </p:sp>
      <p:sp>
        <p:nvSpPr>
          <p:cNvPr id="35" name="object 35"/>
          <p:cNvSpPr txBox="1"/>
          <p:nvPr/>
        </p:nvSpPr>
        <p:spPr>
          <a:xfrm>
            <a:off x="813917" y="5521858"/>
            <a:ext cx="696595"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Malgun Gothic"/>
                <a:cs typeface="Malgun Gothic"/>
              </a:rPr>
              <a:t>Pressure</a:t>
            </a:r>
            <a:endParaRPr sz="1400">
              <a:latin typeface="Malgun Gothic"/>
              <a:cs typeface="Malgun Gothic"/>
            </a:endParaRPr>
          </a:p>
        </p:txBody>
      </p:sp>
      <p:sp>
        <p:nvSpPr>
          <p:cNvPr id="36" name="object 36"/>
          <p:cNvSpPr txBox="1"/>
          <p:nvPr/>
        </p:nvSpPr>
        <p:spPr>
          <a:xfrm>
            <a:off x="2718307" y="5521858"/>
            <a:ext cx="147066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Malgun Gothic"/>
                <a:cs typeface="Malgun Gothic"/>
              </a:rPr>
              <a:t>Falling </a:t>
            </a:r>
            <a:r>
              <a:rPr sz="1400" dirty="0">
                <a:latin typeface="Malgun Gothic"/>
                <a:cs typeface="Malgun Gothic"/>
              </a:rPr>
              <a:t>then</a:t>
            </a:r>
            <a:r>
              <a:rPr sz="1400" spc="-75" dirty="0">
                <a:latin typeface="Malgun Gothic"/>
                <a:cs typeface="Malgun Gothic"/>
              </a:rPr>
              <a:t> </a:t>
            </a:r>
            <a:r>
              <a:rPr sz="1400" dirty="0">
                <a:latin typeface="Malgun Gothic"/>
                <a:cs typeface="Malgun Gothic"/>
              </a:rPr>
              <a:t>rising</a:t>
            </a:r>
            <a:endParaRPr sz="1400">
              <a:latin typeface="Malgun Gothic"/>
              <a:cs typeface="Malgun Gothic"/>
            </a:endParaRPr>
          </a:p>
        </p:txBody>
      </p:sp>
      <p:sp>
        <p:nvSpPr>
          <p:cNvPr id="37" name="object 37"/>
          <p:cNvSpPr txBox="1"/>
          <p:nvPr/>
        </p:nvSpPr>
        <p:spPr>
          <a:xfrm>
            <a:off x="5524246" y="5521858"/>
            <a:ext cx="5105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Malgun Gothic"/>
                <a:cs typeface="Malgun Gothic"/>
              </a:rPr>
              <a:t>Ri</a:t>
            </a:r>
            <a:r>
              <a:rPr sz="1400" spc="5" dirty="0">
                <a:latin typeface="Malgun Gothic"/>
                <a:cs typeface="Malgun Gothic"/>
              </a:rPr>
              <a:t>s</a:t>
            </a:r>
            <a:r>
              <a:rPr sz="1400" spc="-5" dirty="0">
                <a:latin typeface="Malgun Gothic"/>
                <a:cs typeface="Malgun Gothic"/>
              </a:rPr>
              <a:t>i</a:t>
            </a:r>
            <a:r>
              <a:rPr sz="1400" spc="5" dirty="0">
                <a:latin typeface="Malgun Gothic"/>
                <a:cs typeface="Malgun Gothic"/>
              </a:rPr>
              <a:t>n</a:t>
            </a:r>
            <a:r>
              <a:rPr sz="1400" dirty="0">
                <a:latin typeface="Malgun Gothic"/>
                <a:cs typeface="Malgun Gothic"/>
              </a:rPr>
              <a:t>g</a:t>
            </a:r>
            <a:endParaRPr sz="1400">
              <a:latin typeface="Malgun Gothic"/>
              <a:cs typeface="Malgun Gothic"/>
            </a:endParaRPr>
          </a:p>
        </p:txBody>
      </p:sp>
      <p:sp>
        <p:nvSpPr>
          <p:cNvPr id="38" name="object 38"/>
          <p:cNvSpPr txBox="1"/>
          <p:nvPr/>
        </p:nvSpPr>
        <p:spPr>
          <a:xfrm>
            <a:off x="7805673" y="5521858"/>
            <a:ext cx="5105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Malgun Gothic"/>
                <a:cs typeface="Malgun Gothic"/>
              </a:rPr>
              <a:t>Ri</a:t>
            </a:r>
            <a:r>
              <a:rPr sz="1400" spc="5" dirty="0">
                <a:latin typeface="Malgun Gothic"/>
                <a:cs typeface="Malgun Gothic"/>
              </a:rPr>
              <a:t>s</a:t>
            </a:r>
            <a:r>
              <a:rPr sz="1400" spc="-5" dirty="0">
                <a:latin typeface="Malgun Gothic"/>
                <a:cs typeface="Malgun Gothic"/>
              </a:rPr>
              <a:t>i</a:t>
            </a:r>
            <a:r>
              <a:rPr sz="1400" spc="5" dirty="0">
                <a:latin typeface="Malgun Gothic"/>
                <a:cs typeface="Malgun Gothic"/>
              </a:rPr>
              <a:t>n</a:t>
            </a:r>
            <a:r>
              <a:rPr sz="1400" dirty="0">
                <a:latin typeface="Malgun Gothic"/>
                <a:cs typeface="Malgun Gothic"/>
              </a:rPr>
              <a:t>g</a:t>
            </a:r>
            <a:endParaRPr sz="1400">
              <a:latin typeface="Malgun Gothic"/>
              <a:cs typeface="Malgun Gothic"/>
            </a:endParaRPr>
          </a:p>
        </p:txBody>
      </p:sp>
      <p:sp>
        <p:nvSpPr>
          <p:cNvPr id="39" name="object 39"/>
          <p:cNvSpPr txBox="1"/>
          <p:nvPr/>
        </p:nvSpPr>
        <p:spPr>
          <a:xfrm>
            <a:off x="781913" y="6208572"/>
            <a:ext cx="76009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Malgun Gothic"/>
                <a:cs typeface="Malgun Gothic"/>
              </a:rPr>
              <a:t>Humidi</a:t>
            </a:r>
            <a:r>
              <a:rPr sz="1400" spc="-10" dirty="0">
                <a:latin typeface="Malgun Gothic"/>
                <a:cs typeface="Malgun Gothic"/>
              </a:rPr>
              <a:t>t</a:t>
            </a:r>
            <a:r>
              <a:rPr sz="1400" dirty="0">
                <a:latin typeface="Malgun Gothic"/>
                <a:cs typeface="Malgun Gothic"/>
              </a:rPr>
              <a:t>y</a:t>
            </a:r>
            <a:endParaRPr sz="1400">
              <a:latin typeface="Malgun Gothic"/>
              <a:cs typeface="Malgun Gothic"/>
            </a:endParaRPr>
          </a:p>
        </p:txBody>
      </p:sp>
      <p:sp>
        <p:nvSpPr>
          <p:cNvPr id="40" name="object 40"/>
          <p:cNvSpPr txBox="1"/>
          <p:nvPr/>
        </p:nvSpPr>
        <p:spPr>
          <a:xfrm>
            <a:off x="2648204" y="6208572"/>
            <a:ext cx="1609090" cy="453390"/>
          </a:xfrm>
          <a:prstGeom prst="rect">
            <a:avLst/>
          </a:prstGeom>
        </p:spPr>
        <p:txBody>
          <a:bodyPr vert="horz" wrap="square" lIns="0" tIns="13335" rIns="0" bIns="0" rtlCol="0">
            <a:spAutoFit/>
          </a:bodyPr>
          <a:lstStyle/>
          <a:p>
            <a:pPr algn="ctr">
              <a:lnSpc>
                <a:spcPct val="100000"/>
              </a:lnSpc>
              <a:spcBef>
                <a:spcPts val="105"/>
              </a:spcBef>
            </a:pPr>
            <a:r>
              <a:rPr sz="1400" dirty="0">
                <a:latin typeface="Malgun Gothic"/>
                <a:cs typeface="Malgun Gothic"/>
              </a:rPr>
              <a:t>High, </a:t>
            </a:r>
            <a:r>
              <a:rPr sz="1400" spc="-5" dirty="0">
                <a:latin typeface="Malgun Gothic"/>
                <a:cs typeface="Malgun Gothic"/>
              </a:rPr>
              <a:t>particularly</a:t>
            </a:r>
            <a:r>
              <a:rPr sz="1400" spc="-35" dirty="0">
                <a:latin typeface="Malgun Gothic"/>
                <a:cs typeface="Malgun Gothic"/>
              </a:rPr>
              <a:t> </a:t>
            </a:r>
            <a:r>
              <a:rPr sz="1400" spc="-5" dirty="0">
                <a:latin typeface="Malgun Gothic"/>
                <a:cs typeface="Malgun Gothic"/>
              </a:rPr>
              <a:t>in</a:t>
            </a:r>
            <a:endParaRPr sz="1400">
              <a:latin typeface="Malgun Gothic"/>
              <a:cs typeface="Malgun Gothic"/>
            </a:endParaRPr>
          </a:p>
          <a:p>
            <a:pPr algn="ctr">
              <a:lnSpc>
                <a:spcPct val="100000"/>
              </a:lnSpc>
            </a:pPr>
            <a:r>
              <a:rPr sz="1400" dirty="0">
                <a:latin typeface="Malgun Gothic"/>
                <a:cs typeface="Malgun Gothic"/>
              </a:rPr>
              <a:t>summer</a:t>
            </a:r>
            <a:endParaRPr sz="1400">
              <a:latin typeface="Malgun Gothic"/>
              <a:cs typeface="Malgun Gothic"/>
            </a:endParaRPr>
          </a:p>
        </p:txBody>
      </p:sp>
      <p:sp>
        <p:nvSpPr>
          <p:cNvPr id="41" name="object 41"/>
          <p:cNvSpPr txBox="1"/>
          <p:nvPr/>
        </p:nvSpPr>
        <p:spPr>
          <a:xfrm>
            <a:off x="5385561" y="6208572"/>
            <a:ext cx="78803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Malgun Gothic"/>
                <a:cs typeface="Malgun Gothic"/>
              </a:rPr>
              <a:t>D</a:t>
            </a:r>
            <a:r>
              <a:rPr sz="1400" spc="-35" dirty="0">
                <a:latin typeface="Malgun Gothic"/>
                <a:cs typeface="Malgun Gothic"/>
              </a:rPr>
              <a:t>r</a:t>
            </a:r>
            <a:r>
              <a:rPr sz="1400" spc="-5" dirty="0">
                <a:latin typeface="Malgun Gothic"/>
                <a:cs typeface="Malgun Gothic"/>
              </a:rPr>
              <a:t>o</a:t>
            </a:r>
            <a:r>
              <a:rPr sz="1400" spc="-10" dirty="0">
                <a:latin typeface="Malgun Gothic"/>
                <a:cs typeface="Malgun Gothic"/>
              </a:rPr>
              <a:t>p</a:t>
            </a:r>
            <a:r>
              <a:rPr sz="1400" spc="-5" dirty="0">
                <a:latin typeface="Malgun Gothic"/>
                <a:cs typeface="Malgun Gothic"/>
              </a:rPr>
              <a:t>pi</a:t>
            </a:r>
            <a:r>
              <a:rPr sz="1400" dirty="0">
                <a:latin typeface="Malgun Gothic"/>
                <a:cs typeface="Malgun Gothic"/>
              </a:rPr>
              <a:t>ng</a:t>
            </a:r>
            <a:endParaRPr sz="1400">
              <a:latin typeface="Malgun Gothic"/>
              <a:cs typeface="Malgun Gothic"/>
            </a:endParaRPr>
          </a:p>
        </p:txBody>
      </p:sp>
      <p:sp>
        <p:nvSpPr>
          <p:cNvPr id="42" name="object 42"/>
          <p:cNvSpPr txBox="1"/>
          <p:nvPr/>
        </p:nvSpPr>
        <p:spPr>
          <a:xfrm>
            <a:off x="7394193" y="6208572"/>
            <a:ext cx="1330960" cy="453390"/>
          </a:xfrm>
          <a:prstGeom prst="rect">
            <a:avLst/>
          </a:prstGeom>
        </p:spPr>
        <p:txBody>
          <a:bodyPr vert="horz" wrap="square" lIns="0" tIns="13335" rIns="0" bIns="0" rtlCol="0">
            <a:spAutoFit/>
          </a:bodyPr>
          <a:lstStyle/>
          <a:p>
            <a:pPr algn="ctr">
              <a:lnSpc>
                <a:spcPct val="100000"/>
              </a:lnSpc>
              <a:spcBef>
                <a:spcPts val="105"/>
              </a:spcBef>
            </a:pPr>
            <a:r>
              <a:rPr sz="1400" spc="-20" dirty="0">
                <a:latin typeface="Malgun Gothic"/>
                <a:cs typeface="Malgun Gothic"/>
              </a:rPr>
              <a:t>Low,</a:t>
            </a:r>
            <a:r>
              <a:rPr sz="1400" spc="-35" dirty="0">
                <a:latin typeface="Malgun Gothic"/>
                <a:cs typeface="Malgun Gothic"/>
              </a:rPr>
              <a:t> </a:t>
            </a:r>
            <a:r>
              <a:rPr sz="1400" spc="-5" dirty="0">
                <a:latin typeface="Malgun Gothic"/>
                <a:cs typeface="Malgun Gothic"/>
              </a:rPr>
              <a:t>particularly</a:t>
            </a:r>
            <a:endParaRPr sz="1400">
              <a:latin typeface="Malgun Gothic"/>
              <a:cs typeface="Malgun Gothic"/>
            </a:endParaRPr>
          </a:p>
          <a:p>
            <a:pPr algn="ctr">
              <a:lnSpc>
                <a:spcPct val="100000"/>
              </a:lnSpc>
            </a:pPr>
            <a:r>
              <a:rPr sz="1400" spc="-5" dirty="0">
                <a:latin typeface="Malgun Gothic"/>
                <a:cs typeface="Malgun Gothic"/>
              </a:rPr>
              <a:t>in</a:t>
            </a:r>
            <a:r>
              <a:rPr sz="1400" spc="-25" dirty="0">
                <a:latin typeface="Malgun Gothic"/>
                <a:cs typeface="Malgun Gothic"/>
              </a:rPr>
              <a:t> </a:t>
            </a:r>
            <a:r>
              <a:rPr sz="1400" spc="-5" dirty="0">
                <a:latin typeface="Malgun Gothic"/>
                <a:cs typeface="Malgun Gothic"/>
              </a:rPr>
              <a:t>winter</a:t>
            </a:r>
            <a:endParaRPr sz="1400">
              <a:latin typeface="Malgun Gothic"/>
              <a:cs typeface="Malgun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2645" y="243662"/>
            <a:ext cx="3379470" cy="574675"/>
          </a:xfrm>
          <a:prstGeom prst="rect">
            <a:avLst/>
          </a:prstGeom>
        </p:spPr>
        <p:txBody>
          <a:bodyPr vert="horz" wrap="square" lIns="0" tIns="12700" rIns="0" bIns="0" rtlCol="0">
            <a:spAutoFit/>
          </a:bodyPr>
          <a:lstStyle/>
          <a:p>
            <a:pPr marL="12700">
              <a:lnSpc>
                <a:spcPct val="100000"/>
              </a:lnSpc>
              <a:spcBef>
                <a:spcPts val="100"/>
              </a:spcBef>
            </a:pPr>
            <a:r>
              <a:rPr dirty="0"/>
              <a:t>Occluded</a:t>
            </a:r>
            <a:r>
              <a:rPr spc="-100" dirty="0"/>
              <a:t> </a:t>
            </a:r>
            <a:r>
              <a:rPr dirty="0"/>
              <a:t>Fronts</a:t>
            </a:r>
          </a:p>
        </p:txBody>
      </p:sp>
      <p:sp>
        <p:nvSpPr>
          <p:cNvPr id="3" name="object 3"/>
          <p:cNvSpPr txBox="1"/>
          <p:nvPr/>
        </p:nvSpPr>
        <p:spPr>
          <a:xfrm>
            <a:off x="132460" y="1205495"/>
            <a:ext cx="8879840" cy="2505814"/>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a:buChar char=""/>
              <a:tabLst>
                <a:tab pos="354965" algn="l"/>
                <a:tab pos="355600" algn="l"/>
              </a:tabLst>
            </a:pPr>
            <a:r>
              <a:rPr lang="en-GB" dirty="0">
                <a:solidFill>
                  <a:srgbClr val="001F5F"/>
                </a:solidFill>
                <a:latin typeface="Adobe Caslon Pro" panose="0205050205050A020403" pitchFamily="18" charset="0"/>
                <a:cs typeface="Arial"/>
              </a:rPr>
              <a:t>Occluded fronts are produced when a fast moving cold front catches and overtakes a slower moving warm front. Two types of occluded fronts are generally recognized. A cold type occluded front occurs when the air behind the front is colder than the air ahead of the front. When the air behind the front is warmer than the air ahead of the front a warm type occluded front is produced. Warm type occlusions are common on the west coast of continents and generally form when maritime polar air collides with continental polar or arctic air. The cross-section diagram in Figure </a:t>
            </a:r>
            <a:r>
              <a:rPr lang="en-GB" dirty="0" smtClean="0">
                <a:solidFill>
                  <a:srgbClr val="001F5F"/>
                </a:solidFill>
                <a:latin typeface="Adobe Caslon Pro" panose="0205050205050A020403" pitchFamily="18" charset="0"/>
                <a:cs typeface="Arial"/>
              </a:rPr>
              <a:t>illustrates </a:t>
            </a:r>
            <a:r>
              <a:rPr lang="en-GB" dirty="0">
                <a:solidFill>
                  <a:srgbClr val="001F5F"/>
                </a:solidFill>
                <a:latin typeface="Adobe Caslon Pro" panose="0205050205050A020403" pitchFamily="18" charset="0"/>
                <a:cs typeface="Arial"/>
              </a:rPr>
              <a:t>a cold type occlusion. Note that in the occlusion process the invading mild moist air that was found behind the warm front has been lifted into the upper troposphere</a:t>
            </a:r>
            <a:r>
              <a:rPr lang="en-GB" dirty="0" smtClean="0">
                <a:solidFill>
                  <a:srgbClr val="001F5F"/>
                </a:solidFill>
                <a:latin typeface="Adobe Caslon Pro" panose="0205050205050A020403" pitchFamily="18" charset="0"/>
                <a:cs typeface="Arial"/>
              </a:rPr>
              <a:t>.</a:t>
            </a:r>
            <a:endParaRPr sz="2600" dirty="0">
              <a:latin typeface="Adobe Caslon Pro" panose="0205050205050A020403" pitchFamily="18" charset="0"/>
              <a:cs typeface="Arial"/>
            </a:endParaRPr>
          </a:p>
        </p:txBody>
      </p:sp>
      <p:sp>
        <p:nvSpPr>
          <p:cNvPr id="4" name="object 4"/>
          <p:cNvSpPr/>
          <p:nvPr/>
        </p:nvSpPr>
        <p:spPr>
          <a:xfrm>
            <a:off x="1072514" y="4098467"/>
            <a:ext cx="6999732" cy="25328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الجبهة </a:t>
            </a:r>
            <a:r>
              <a:rPr lang="ar-SA" dirty="0"/>
              <a:t>الملتحمة </a:t>
            </a:r>
            <a:endParaRPr lang="en-GB" dirty="0"/>
          </a:p>
        </p:txBody>
      </p:sp>
      <p:sp>
        <p:nvSpPr>
          <p:cNvPr id="3" name="Text Placeholder 2"/>
          <p:cNvSpPr>
            <a:spLocks noGrp="1"/>
          </p:cNvSpPr>
          <p:nvPr>
            <p:ph type="body" idx="1"/>
          </p:nvPr>
        </p:nvSpPr>
        <p:spPr>
          <a:xfrm>
            <a:off x="501751" y="1371600"/>
            <a:ext cx="8140496" cy="2215991"/>
          </a:xfrm>
          <a:solidFill>
            <a:schemeClr val="accent5"/>
          </a:solidFill>
        </p:spPr>
        <p:txBody>
          <a:bodyPr/>
          <a:lstStyle/>
          <a:p>
            <a:pPr algn="justLow" rtl="1"/>
            <a:r>
              <a:rPr lang="ar-SA" b="1" dirty="0" smtClean="0"/>
              <a:t>:</a:t>
            </a:r>
            <a:r>
              <a:rPr lang="ar-SA" dirty="0"/>
              <a:t> (أو الجبهة المسدودة) في </a:t>
            </a:r>
            <a:r>
              <a:rPr lang="ar-SA" dirty="0">
                <a:hlinkClick r:id="rId2"/>
              </a:rPr>
              <a:t>علم الأرصاد الجوية</a:t>
            </a:r>
            <a:r>
              <a:rPr lang="ar-SA" dirty="0"/>
              <a:t> هي ظاهرة مناخية تحصل عند قدوم </a:t>
            </a:r>
            <a:r>
              <a:rPr lang="ar-SA" dirty="0">
                <a:hlinkClick r:id="rId3" tooltip="جبهة باردة"/>
              </a:rPr>
              <a:t>جبهة هوائية باردة</a:t>
            </a:r>
            <a:r>
              <a:rPr lang="ar-SA" dirty="0"/>
              <a:t> لتحل محل </a:t>
            </a:r>
            <a:r>
              <a:rPr lang="ar-SA" dirty="0">
                <a:hlinkClick r:id="rId4" tooltip="جبهة دافئة"/>
              </a:rPr>
              <a:t>جبهة دافئة</a:t>
            </a:r>
            <a:r>
              <a:rPr lang="ar-SA" dirty="0"/>
              <a:t>، مما يؤدي إلى حصر الهواء الدافئ (مكان مقفل) لينتقل من المركز إلى الأطراف القريبة من سطح الأرض. يسمى مكان الالتقاء اصطلاحاً باسم النقطة الثلاثية.</a:t>
            </a:r>
            <a:r>
              <a:rPr lang="ar-SA" baseline="30000" dirty="0">
                <a:hlinkClick r:id="rId5"/>
              </a:rPr>
              <a:t>[2]</a:t>
            </a:r>
            <a:endParaRPr lang="ar-SA" dirty="0"/>
          </a:p>
          <a:p>
            <a:pPr algn="justLow" rtl="1"/>
            <a:r>
              <a:rPr lang="ar-SA" dirty="0"/>
              <a:t>تنتشر </a:t>
            </a:r>
            <a:r>
              <a:rPr lang="ar-SA"/>
              <a:t>الجبهات </a:t>
            </a:r>
            <a:r>
              <a:rPr lang="ar-SA" smtClean="0"/>
              <a:t>الملتحمة  </a:t>
            </a:r>
            <a:r>
              <a:rPr lang="ar-SA" dirty="0"/>
              <a:t>في أماكن </a:t>
            </a:r>
            <a:r>
              <a:rPr lang="ar-SA" dirty="0">
                <a:hlinkClick r:id="rId6" tooltip="منخفض جوي"/>
              </a:rPr>
              <a:t>المنخفضات الجوية</a:t>
            </a:r>
            <a:r>
              <a:rPr lang="ar-SA" dirty="0"/>
              <a:t>، وتصنف إلى نوعين:</a:t>
            </a:r>
          </a:p>
          <a:p>
            <a:pPr algn="justLow" rtl="1"/>
            <a:r>
              <a:rPr lang="ar-SA" dirty="0" smtClean="0"/>
              <a:t>جبهة ملتحمة باردة </a:t>
            </a:r>
            <a:r>
              <a:rPr lang="ar-SA" dirty="0"/>
              <a:t>تكون فيها الكتلة الهوائية أبرد من الهواء الموجود في الجبهة الدافئة التي تحل محلها.</a:t>
            </a:r>
          </a:p>
          <a:p>
            <a:pPr algn="justLow" rtl="1"/>
            <a:r>
              <a:rPr lang="ar-SA" dirty="0"/>
              <a:t>جبهة </a:t>
            </a:r>
            <a:r>
              <a:rPr lang="ar-SA" dirty="0" smtClean="0"/>
              <a:t>ملتحمة دافئة </a:t>
            </a:r>
            <a:r>
              <a:rPr lang="ar-SA" dirty="0"/>
              <a:t>تكون فيها الكتلة الهوائية ليست بردجة برودة الهواء الموجود في الجبهة الدافئة التي تحل محلها.</a:t>
            </a:r>
          </a:p>
          <a:p>
            <a:pPr algn="justLow" rtl="1"/>
            <a:endParaRPr lang="en-GB" dirty="0"/>
          </a:p>
        </p:txBody>
      </p:sp>
      <p:sp>
        <p:nvSpPr>
          <p:cNvPr id="4" name="object 2"/>
          <p:cNvSpPr/>
          <p:nvPr/>
        </p:nvSpPr>
        <p:spPr>
          <a:xfrm>
            <a:off x="457200" y="3450622"/>
            <a:ext cx="8001000" cy="2950178"/>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45410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1765" y="211658"/>
            <a:ext cx="2222500" cy="635000"/>
          </a:xfrm>
          <a:prstGeom prst="rect">
            <a:avLst/>
          </a:prstGeom>
        </p:spPr>
        <p:txBody>
          <a:bodyPr vert="horz" wrap="square" lIns="0" tIns="12065" rIns="0" bIns="0" rtlCol="0">
            <a:spAutoFit/>
          </a:bodyPr>
          <a:lstStyle/>
          <a:p>
            <a:pPr marL="12700">
              <a:lnSpc>
                <a:spcPct val="100000"/>
              </a:lnSpc>
              <a:spcBef>
                <a:spcPts val="95"/>
              </a:spcBef>
            </a:pPr>
            <a:r>
              <a:rPr sz="4000" b="1" spc="-10" dirty="0">
                <a:latin typeface="Arial"/>
                <a:cs typeface="Arial"/>
              </a:rPr>
              <a:t>Contents</a:t>
            </a:r>
            <a:endParaRPr sz="4000">
              <a:latin typeface="Arial"/>
              <a:cs typeface="Arial"/>
            </a:endParaRPr>
          </a:p>
        </p:txBody>
      </p:sp>
      <p:sp>
        <p:nvSpPr>
          <p:cNvPr id="3" name="object 3"/>
          <p:cNvSpPr txBox="1"/>
          <p:nvPr/>
        </p:nvSpPr>
        <p:spPr>
          <a:xfrm>
            <a:off x="1554607" y="2014854"/>
            <a:ext cx="4965700" cy="3336811"/>
          </a:xfrm>
          <a:prstGeom prst="rect">
            <a:avLst/>
          </a:prstGeom>
          <a:solidFill>
            <a:schemeClr val="accent5"/>
          </a:solidFill>
        </p:spPr>
        <p:txBody>
          <a:bodyPr vert="horz" wrap="square" lIns="0" tIns="12700" rIns="0" bIns="0" rtlCol="0">
            <a:spAutoFit/>
          </a:bodyPr>
          <a:lstStyle/>
          <a:p>
            <a:pPr marL="382905" indent="-370840">
              <a:lnSpc>
                <a:spcPct val="100000"/>
              </a:lnSpc>
              <a:spcBef>
                <a:spcPts val="100"/>
              </a:spcBef>
              <a:buFont typeface="Wingdings"/>
              <a:buChar char=""/>
              <a:tabLst>
                <a:tab pos="383540" algn="l"/>
              </a:tabLst>
            </a:pPr>
            <a:r>
              <a:rPr sz="3600" dirty="0">
                <a:solidFill>
                  <a:srgbClr val="001F5F"/>
                </a:solidFill>
                <a:latin typeface="Arial"/>
                <a:cs typeface="Arial"/>
              </a:rPr>
              <a:t>Fronts</a:t>
            </a:r>
            <a:endParaRPr sz="3600" dirty="0">
              <a:latin typeface="Arial"/>
              <a:cs typeface="Arial"/>
            </a:endParaRPr>
          </a:p>
          <a:p>
            <a:pPr>
              <a:lnSpc>
                <a:spcPct val="100000"/>
              </a:lnSpc>
              <a:spcBef>
                <a:spcPts val="5"/>
              </a:spcBef>
              <a:buClr>
                <a:srgbClr val="001F5F"/>
              </a:buClr>
              <a:buFont typeface="Wingdings"/>
              <a:buChar char=""/>
            </a:pPr>
            <a:endParaRPr sz="3600" dirty="0">
              <a:latin typeface="Arial"/>
              <a:cs typeface="Arial"/>
            </a:endParaRPr>
          </a:p>
          <a:p>
            <a:pPr marL="382905" indent="-370840">
              <a:lnSpc>
                <a:spcPct val="100000"/>
              </a:lnSpc>
              <a:buFont typeface="Wingdings"/>
              <a:buChar char=""/>
              <a:tabLst>
                <a:tab pos="383540" algn="l"/>
              </a:tabLst>
            </a:pPr>
            <a:r>
              <a:rPr sz="3600" spc="-5" dirty="0">
                <a:solidFill>
                  <a:srgbClr val="001F5F"/>
                </a:solidFill>
                <a:latin typeface="Arial"/>
                <a:cs typeface="Arial"/>
              </a:rPr>
              <a:t>Formation</a:t>
            </a:r>
            <a:endParaRPr sz="3600" dirty="0">
              <a:latin typeface="Arial"/>
              <a:cs typeface="Arial"/>
            </a:endParaRPr>
          </a:p>
          <a:p>
            <a:pPr>
              <a:lnSpc>
                <a:spcPct val="100000"/>
              </a:lnSpc>
              <a:spcBef>
                <a:spcPts val="5"/>
              </a:spcBef>
              <a:buClr>
                <a:srgbClr val="001F5F"/>
              </a:buClr>
              <a:buFont typeface="Wingdings"/>
              <a:buChar char=""/>
            </a:pPr>
            <a:endParaRPr sz="3600" dirty="0">
              <a:latin typeface="Arial"/>
              <a:cs typeface="Arial"/>
            </a:endParaRPr>
          </a:p>
          <a:p>
            <a:pPr marL="382905" indent="-370840">
              <a:lnSpc>
                <a:spcPct val="100000"/>
              </a:lnSpc>
              <a:buFont typeface="Wingdings"/>
              <a:buChar char=""/>
              <a:tabLst>
                <a:tab pos="383540" algn="l"/>
              </a:tabLst>
            </a:pPr>
            <a:r>
              <a:rPr sz="3600" spc="-5" dirty="0">
                <a:solidFill>
                  <a:srgbClr val="001F5F"/>
                </a:solidFill>
                <a:latin typeface="Arial"/>
                <a:cs typeface="Arial"/>
              </a:rPr>
              <a:t>Identification and </a:t>
            </a:r>
            <a:r>
              <a:rPr sz="3600" dirty="0">
                <a:solidFill>
                  <a:srgbClr val="001F5F"/>
                </a:solidFill>
                <a:latin typeface="Arial"/>
                <a:cs typeface="Arial"/>
              </a:rPr>
              <a:t>Frontal</a:t>
            </a:r>
            <a:r>
              <a:rPr sz="3600" spc="20" dirty="0">
                <a:solidFill>
                  <a:srgbClr val="001F5F"/>
                </a:solidFill>
                <a:latin typeface="Arial"/>
                <a:cs typeface="Arial"/>
              </a:rPr>
              <a:t> </a:t>
            </a:r>
            <a:r>
              <a:rPr sz="3600" spc="-10" dirty="0">
                <a:solidFill>
                  <a:srgbClr val="001F5F"/>
                </a:solidFill>
                <a:latin typeface="Arial"/>
                <a:cs typeface="Arial"/>
              </a:rPr>
              <a:t>Weather</a:t>
            </a:r>
            <a:endParaRPr sz="36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6201" y="0"/>
            <a:ext cx="9067799" cy="997709"/>
          </a:xfrm>
          <a:prstGeom prst="rect">
            <a:avLst/>
          </a:prstGeom>
        </p:spPr>
        <p:txBody>
          <a:bodyPr vert="horz" wrap="square" lIns="0" tIns="12700" rIns="0" bIns="0" rtlCol="0">
            <a:spAutoFit/>
          </a:bodyPr>
          <a:lstStyle/>
          <a:p>
            <a:pPr marL="12700">
              <a:lnSpc>
                <a:spcPct val="100000"/>
              </a:lnSpc>
              <a:spcBef>
                <a:spcPts val="100"/>
              </a:spcBef>
            </a:pPr>
            <a:r>
              <a:rPr lang="en-GB" sz="3200" spc="-5" dirty="0"/>
              <a:t>Occluded Front Helps to Generate a Mid-Latitude Cyclone</a:t>
            </a:r>
            <a:endParaRPr sz="3200" dirty="0"/>
          </a:p>
        </p:txBody>
      </p:sp>
      <p:sp>
        <p:nvSpPr>
          <p:cNvPr id="5" name="Rectangle 4"/>
          <p:cNvSpPr/>
          <p:nvPr/>
        </p:nvSpPr>
        <p:spPr>
          <a:xfrm>
            <a:off x="152400" y="1219200"/>
            <a:ext cx="8775955" cy="1200329"/>
          </a:xfrm>
          <a:prstGeom prst="rect">
            <a:avLst/>
          </a:prstGeom>
        </p:spPr>
        <p:txBody>
          <a:bodyPr wrap="square">
            <a:spAutoFit/>
          </a:bodyPr>
          <a:lstStyle/>
          <a:p>
            <a:r>
              <a:rPr lang="en-GB" dirty="0" smtClean="0"/>
              <a:t>when a cold front overtakes a warm front A developing cyclone typically has a preceding warm front (the leading edge of a warm moist air mass) and a faster moving cold front (the leading edge of a colder drier air mass wrapping around the storm). North of the warm front is a mass of cooler air that was in place before the storm even entered the region.</a:t>
            </a:r>
            <a:endParaRPr lang="en-GB" dirty="0"/>
          </a:p>
        </p:txBody>
      </p:sp>
      <p:pic>
        <p:nvPicPr>
          <p:cNvPr id="8" name="Picture 7"/>
          <p:cNvPicPr>
            <a:picLocks noChangeAspect="1"/>
          </p:cNvPicPr>
          <p:nvPr/>
        </p:nvPicPr>
        <p:blipFill>
          <a:blip r:embed="rId2"/>
          <a:stretch>
            <a:fillRect/>
          </a:stretch>
        </p:blipFill>
        <p:spPr>
          <a:xfrm>
            <a:off x="1524000" y="2615620"/>
            <a:ext cx="6553200" cy="35725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6201" y="0"/>
            <a:ext cx="9067799" cy="997709"/>
          </a:xfrm>
          <a:prstGeom prst="rect">
            <a:avLst/>
          </a:prstGeom>
        </p:spPr>
        <p:txBody>
          <a:bodyPr vert="horz" wrap="square" lIns="0" tIns="12700" rIns="0" bIns="0" rtlCol="0">
            <a:spAutoFit/>
          </a:bodyPr>
          <a:lstStyle/>
          <a:p>
            <a:pPr marL="12700">
              <a:lnSpc>
                <a:spcPct val="100000"/>
              </a:lnSpc>
              <a:spcBef>
                <a:spcPts val="100"/>
              </a:spcBef>
            </a:pPr>
            <a:r>
              <a:rPr lang="en-GB" sz="3200" spc="-5" dirty="0"/>
              <a:t>Occluded Front Helps to Generate a Mid-Latitude Cyclone</a:t>
            </a:r>
            <a:endParaRPr sz="3200" dirty="0"/>
          </a:p>
        </p:txBody>
      </p:sp>
      <p:pic>
        <p:nvPicPr>
          <p:cNvPr id="8" name="Picture 7"/>
          <p:cNvPicPr>
            <a:picLocks noChangeAspect="1"/>
          </p:cNvPicPr>
          <p:nvPr/>
        </p:nvPicPr>
        <p:blipFill>
          <a:blip r:embed="rId2"/>
          <a:stretch>
            <a:fillRect/>
          </a:stretch>
        </p:blipFill>
        <p:spPr>
          <a:xfrm>
            <a:off x="381000" y="3285434"/>
            <a:ext cx="6553200" cy="3572566"/>
          </a:xfrm>
          <a:prstGeom prst="rect">
            <a:avLst/>
          </a:prstGeom>
        </p:spPr>
      </p:pic>
      <p:sp>
        <p:nvSpPr>
          <p:cNvPr id="2" name="Rectangle 1"/>
          <p:cNvSpPr/>
          <p:nvPr/>
        </p:nvSpPr>
        <p:spPr>
          <a:xfrm>
            <a:off x="76201" y="997709"/>
            <a:ext cx="8458199" cy="1846659"/>
          </a:xfrm>
          <a:prstGeom prst="rect">
            <a:avLst/>
          </a:prstGeom>
        </p:spPr>
        <p:txBody>
          <a:bodyPr wrap="square">
            <a:spAutoFit/>
          </a:bodyPr>
          <a:lstStyle/>
          <a:p>
            <a:pPr algn="r"/>
            <a:r>
              <a:rPr lang="ar-IQ" dirty="0"/>
              <a:t/>
            </a:r>
            <a:br>
              <a:rPr lang="ar-IQ" dirty="0"/>
            </a:br>
            <a:r>
              <a:rPr lang="ar-IQ" sz="2400" dirty="0">
                <a:solidFill>
                  <a:srgbClr val="222222"/>
                </a:solidFill>
                <a:latin typeface="Noto Naskh Arabic UI"/>
              </a:rPr>
              <a:t>عندما تتفوق جبهة باردة على جبهة دافئة ، يكون للإعصار النامي عادةً جبهة دافئة سابقة (الحافة الأمامية لكتلة هواء رطبة دافئة) وجبهة باردة متحركة أسرع (الحافة الأمامية لكتلة هواء أكثر برودة وبرودة حول العاصفة). إلى الشمال من الجبهة الدافئة كتلة من الهواء البارد كانت موجودة قبل دخول العاصفة إلى المنطقة.</a:t>
            </a:r>
            <a:endParaRPr lang="en-US" sz="2400" dirty="0"/>
          </a:p>
        </p:txBody>
      </p:sp>
    </p:spTree>
    <p:extLst>
      <p:ext uri="{BB962C8B-B14F-4D97-AF65-F5344CB8AC3E}">
        <p14:creationId xmlns:p14="http://schemas.microsoft.com/office/powerpoint/2010/main" val="3221829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5400" y="-5748"/>
            <a:ext cx="9341551" cy="1674817"/>
          </a:xfrm>
          <a:prstGeom prst="rect">
            <a:avLst/>
          </a:prstGeom>
        </p:spPr>
        <p:txBody>
          <a:bodyPr vert="horz" wrap="square" lIns="0" tIns="12700" rIns="0" bIns="0" rtlCol="0">
            <a:spAutoFit/>
          </a:bodyPr>
          <a:lstStyle/>
          <a:p>
            <a:pPr marL="15240" algn="ctr">
              <a:spcBef>
                <a:spcPts val="100"/>
              </a:spcBef>
            </a:pPr>
            <a:r>
              <a:rPr spc="-55" dirty="0"/>
              <a:t>Types </a:t>
            </a:r>
            <a:r>
              <a:rPr spc="-10" dirty="0"/>
              <a:t>of</a:t>
            </a:r>
            <a:r>
              <a:rPr spc="5" dirty="0"/>
              <a:t> </a:t>
            </a:r>
            <a:r>
              <a:rPr spc="-5" dirty="0" smtClean="0"/>
              <a:t>Occlusion</a:t>
            </a:r>
            <a:r>
              <a:rPr lang="en-GB" spc="-5" dirty="0" smtClean="0"/>
              <a:t>- </a:t>
            </a:r>
            <a:br>
              <a:rPr lang="en-GB" spc="-5" dirty="0" smtClean="0"/>
            </a:br>
            <a:r>
              <a:rPr lang="en-GB" spc="-15" dirty="0" smtClean="0">
                <a:solidFill>
                  <a:srgbClr val="FF0000"/>
                </a:solidFill>
              </a:rPr>
              <a:t>Cold-Type </a:t>
            </a:r>
            <a:r>
              <a:rPr lang="en-GB" spc="-5" dirty="0">
                <a:solidFill>
                  <a:srgbClr val="FF0000"/>
                </a:solidFill>
              </a:rPr>
              <a:t>Occluded</a:t>
            </a:r>
            <a:r>
              <a:rPr lang="en-GB" spc="-25" dirty="0">
                <a:solidFill>
                  <a:srgbClr val="FF0000"/>
                </a:solidFill>
              </a:rPr>
              <a:t> </a:t>
            </a:r>
            <a:r>
              <a:rPr lang="en-GB" dirty="0">
                <a:solidFill>
                  <a:srgbClr val="FF0000"/>
                </a:solidFill>
              </a:rPr>
              <a:t>Fronts</a:t>
            </a:r>
            <a:r>
              <a:rPr lang="en-GB" dirty="0"/>
              <a:t/>
            </a:r>
            <a:br>
              <a:rPr lang="en-GB" dirty="0"/>
            </a:br>
            <a:endParaRPr spc="-5" dirty="0"/>
          </a:p>
        </p:txBody>
      </p:sp>
      <p:sp>
        <p:nvSpPr>
          <p:cNvPr id="4" name="object 4"/>
          <p:cNvSpPr/>
          <p:nvPr/>
        </p:nvSpPr>
        <p:spPr>
          <a:xfrm>
            <a:off x="580706" y="2605024"/>
            <a:ext cx="3200020" cy="17998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931920" y="3524280"/>
            <a:ext cx="1225296" cy="50444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467795" y="2873554"/>
            <a:ext cx="3144011" cy="17998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431313" y="4926305"/>
            <a:ext cx="3151631" cy="17145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933444" y="5531333"/>
            <a:ext cx="1223772" cy="50444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40649" y="4496053"/>
            <a:ext cx="2819400" cy="2296668"/>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611806" y="3504946"/>
            <a:ext cx="532193" cy="1395959"/>
          </a:xfrm>
          <a:prstGeom prst="rect">
            <a:avLst/>
          </a:prstGeom>
          <a:blipFill>
            <a:blip r:embed="rId8" cstate="print"/>
            <a:stretch>
              <a:fillRect/>
            </a:stretch>
          </a:blipFill>
        </p:spPr>
        <p:txBody>
          <a:bodyPr wrap="square" lIns="0" tIns="0" rIns="0" bIns="0" rtlCol="0"/>
          <a:lstStyle/>
          <a:p>
            <a:endParaRPr/>
          </a:p>
        </p:txBody>
      </p:sp>
      <p:sp>
        <p:nvSpPr>
          <p:cNvPr id="11" name="Rectangle 10"/>
          <p:cNvSpPr/>
          <p:nvPr/>
        </p:nvSpPr>
        <p:spPr>
          <a:xfrm>
            <a:off x="79024" y="1119346"/>
            <a:ext cx="8534400" cy="1477328"/>
          </a:xfrm>
          <a:prstGeom prst="rect">
            <a:avLst/>
          </a:prstGeom>
        </p:spPr>
        <p:txBody>
          <a:bodyPr wrap="square">
            <a:spAutoFit/>
          </a:bodyPr>
          <a:lstStyle/>
          <a:p>
            <a:r>
              <a:rPr lang="en-GB" dirty="0" smtClean="0"/>
              <a:t>During the formation of an occluded front, the Bergen meteorologists believed that if the</a:t>
            </a:r>
          </a:p>
          <a:p>
            <a:pPr algn="l"/>
            <a:r>
              <a:rPr lang="en-GB" dirty="0" smtClean="0"/>
              <a:t>polar air behind the cold front was colder (and thus denser) than the polar air ahead of the warm front, then this less dense air and the associated warm front would ride up off the ground over the cold front as the occluded front formed. This type of structure is  called a cold-type occlusion.</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5401" y="-5748"/>
            <a:ext cx="9118600" cy="2598147"/>
          </a:xfrm>
          <a:prstGeom prst="rect">
            <a:avLst/>
          </a:prstGeom>
        </p:spPr>
        <p:txBody>
          <a:bodyPr vert="horz" wrap="square" lIns="0" tIns="12700" rIns="0" bIns="0" rtlCol="0">
            <a:spAutoFit/>
          </a:bodyPr>
          <a:lstStyle/>
          <a:p>
            <a:pPr marL="15240" algn="ctr">
              <a:spcBef>
                <a:spcPts val="100"/>
              </a:spcBef>
            </a:pPr>
            <a:r>
              <a:rPr sz="2400" spc="-55" dirty="0"/>
              <a:t>Types </a:t>
            </a:r>
            <a:r>
              <a:rPr sz="2400" spc="-10" dirty="0"/>
              <a:t>of</a:t>
            </a:r>
            <a:r>
              <a:rPr sz="2400" spc="5" dirty="0"/>
              <a:t> </a:t>
            </a:r>
            <a:r>
              <a:rPr sz="2400" spc="-5" dirty="0" smtClean="0"/>
              <a:t>Occlusion</a:t>
            </a:r>
            <a:r>
              <a:rPr lang="en-GB" sz="2400" spc="-5" dirty="0" smtClean="0"/>
              <a:t>- </a:t>
            </a:r>
            <a:br>
              <a:rPr lang="en-GB" sz="2400" spc="-5" dirty="0" smtClean="0"/>
            </a:br>
            <a:r>
              <a:rPr lang="en-GB" sz="2400" spc="-15" dirty="0" smtClean="0">
                <a:solidFill>
                  <a:srgbClr val="FF0000"/>
                </a:solidFill>
              </a:rPr>
              <a:t>Cold-Type </a:t>
            </a:r>
            <a:r>
              <a:rPr lang="en-GB" sz="2400" spc="-5" dirty="0">
                <a:solidFill>
                  <a:srgbClr val="FF0000"/>
                </a:solidFill>
              </a:rPr>
              <a:t>Occluded</a:t>
            </a:r>
            <a:r>
              <a:rPr lang="en-GB" sz="2400" spc="-25" dirty="0">
                <a:solidFill>
                  <a:srgbClr val="FF0000"/>
                </a:solidFill>
              </a:rPr>
              <a:t> </a:t>
            </a:r>
            <a:r>
              <a:rPr lang="en-GB" sz="2400" dirty="0">
                <a:solidFill>
                  <a:srgbClr val="FF0000"/>
                </a:solidFill>
              </a:rPr>
              <a:t>Fronts</a:t>
            </a:r>
            <a:r>
              <a:rPr lang="en-GB" sz="2400" dirty="0"/>
              <a:t/>
            </a:r>
            <a:br>
              <a:rPr lang="en-GB" sz="2400" dirty="0"/>
            </a:br>
            <a:r>
              <a:rPr lang="ar-IQ" sz="2400" dirty="0"/>
              <a:t/>
            </a:r>
            <a:br>
              <a:rPr lang="ar-IQ" sz="2400" dirty="0"/>
            </a:br>
            <a:r>
              <a:rPr lang="ar-IQ" sz="2400" b="0" dirty="0"/>
              <a:t>أثناء تشكيل جبهة </a:t>
            </a:r>
            <a:r>
              <a:rPr lang="ar-IQ" sz="2400" b="0" dirty="0" smtClean="0"/>
              <a:t>ملتحمه، </a:t>
            </a:r>
            <a:r>
              <a:rPr lang="ar-IQ" sz="2400" b="0" dirty="0"/>
              <a:t>يعتقد خبراء الأرصاد الجوية بيرغن أنه إذا كان كان الهواء القطبي خلف الجبهة الباردة أكثر برودة (وبالتالي أكثر كثافة) من الهواء القطبي قبل الجبهة الدافئة ، ثم هذا الهواء الأقل كثافة والجبهة الدافئة المصاحبة سوف ترتفع عن الأرض فوق الجبهة الباردة حيث تشكلت الجبهة المغطاة. هذا النوع من التركيب يسمى </a:t>
            </a:r>
            <a:r>
              <a:rPr lang="ar-IQ" sz="2400" b="0" dirty="0" smtClean="0"/>
              <a:t>الملتحمه من </a:t>
            </a:r>
            <a:r>
              <a:rPr lang="ar-IQ" sz="2400" b="0" dirty="0"/>
              <a:t>النوع البارد.</a:t>
            </a:r>
            <a:endParaRPr sz="2400" spc="-5" dirty="0"/>
          </a:p>
        </p:txBody>
      </p:sp>
      <p:sp>
        <p:nvSpPr>
          <p:cNvPr id="4" name="object 4"/>
          <p:cNvSpPr/>
          <p:nvPr/>
        </p:nvSpPr>
        <p:spPr>
          <a:xfrm>
            <a:off x="580706" y="2605024"/>
            <a:ext cx="3200020" cy="17998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931920" y="3524280"/>
            <a:ext cx="1225296" cy="50444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467795" y="2873554"/>
            <a:ext cx="3144011" cy="17998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431313" y="4926305"/>
            <a:ext cx="3151631" cy="17145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933444" y="5531333"/>
            <a:ext cx="1223772" cy="50444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40649" y="4496053"/>
            <a:ext cx="2819400" cy="2296668"/>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611806" y="3504946"/>
            <a:ext cx="532193" cy="1395959"/>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34090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22089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102927" y="310727"/>
            <a:ext cx="293814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001F5F"/>
                </a:solidFill>
                <a:latin typeface="Arial"/>
                <a:cs typeface="Arial"/>
              </a:rPr>
              <a:t>Warm-Type </a:t>
            </a:r>
            <a:r>
              <a:rPr sz="1800" spc="-5" dirty="0">
                <a:solidFill>
                  <a:srgbClr val="001F5F"/>
                </a:solidFill>
                <a:latin typeface="Arial"/>
                <a:cs typeface="Arial"/>
              </a:rPr>
              <a:t>Occluded</a:t>
            </a:r>
            <a:r>
              <a:rPr sz="1800" spc="-35" dirty="0">
                <a:solidFill>
                  <a:srgbClr val="001F5F"/>
                </a:solidFill>
                <a:latin typeface="Arial"/>
                <a:cs typeface="Arial"/>
              </a:rPr>
              <a:t> </a:t>
            </a:r>
            <a:r>
              <a:rPr sz="1800" dirty="0">
                <a:solidFill>
                  <a:srgbClr val="001F5F"/>
                </a:solidFill>
                <a:latin typeface="Arial"/>
                <a:cs typeface="Arial"/>
              </a:rPr>
              <a:t>Fronts</a:t>
            </a:r>
            <a:endParaRPr sz="1800" dirty="0">
              <a:latin typeface="Arial"/>
              <a:cs typeface="Arial"/>
            </a:endParaRPr>
          </a:p>
        </p:txBody>
      </p:sp>
      <p:sp>
        <p:nvSpPr>
          <p:cNvPr id="4" name="object 4"/>
          <p:cNvSpPr/>
          <p:nvPr/>
        </p:nvSpPr>
        <p:spPr>
          <a:xfrm>
            <a:off x="997966" y="3047300"/>
            <a:ext cx="2942844" cy="1600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14800" y="3713279"/>
            <a:ext cx="1152144" cy="37795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486400" y="2971800"/>
            <a:ext cx="2942843" cy="158953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895600" y="4718873"/>
            <a:ext cx="3362833" cy="1931037"/>
          </a:xfrm>
          <a:prstGeom prst="rect">
            <a:avLst/>
          </a:prstGeom>
          <a:blipFill>
            <a:blip r:embed="rId6" cstate="print"/>
            <a:stretch>
              <a:fillRect/>
            </a:stretch>
          </a:blipFill>
        </p:spPr>
        <p:txBody>
          <a:bodyPr wrap="square" lIns="0" tIns="0" rIns="0" bIns="0" rtlCol="0"/>
          <a:lstStyle/>
          <a:p>
            <a:endParaRPr/>
          </a:p>
        </p:txBody>
      </p:sp>
      <p:sp>
        <p:nvSpPr>
          <p:cNvPr id="8" name="Rectangle 7"/>
          <p:cNvSpPr/>
          <p:nvPr/>
        </p:nvSpPr>
        <p:spPr>
          <a:xfrm>
            <a:off x="196341" y="1165912"/>
            <a:ext cx="8871459" cy="1754326"/>
          </a:xfrm>
          <a:prstGeom prst="rect">
            <a:avLst/>
          </a:prstGeom>
          <a:solidFill>
            <a:schemeClr val="bg2">
              <a:lumMod val="90000"/>
            </a:schemeClr>
          </a:solidFill>
        </p:spPr>
        <p:txBody>
          <a:bodyPr wrap="square">
            <a:spAutoFit/>
          </a:bodyPr>
          <a:lstStyle/>
          <a:p>
            <a:r>
              <a:rPr lang="en-GB" b="0" i="0" dirty="0" smtClean="0">
                <a:solidFill>
                  <a:srgbClr val="282828"/>
                </a:solidFill>
                <a:effectLst/>
                <a:latin typeface="Georgia" panose="02040502050405020303" pitchFamily="18" charset="0"/>
              </a:rPr>
              <a:t>A warm air occlusion or occluded front is less common than a cold occlusion. A warm occlusion occurs as cool air moves rapidly into an area with an existing warm front. The difference from a cold occlusion is that the approaching cool air is not as cold as the retreating </a:t>
            </a:r>
            <a:r>
              <a:rPr lang="en-GB" b="0" i="1" dirty="0" smtClean="0">
                <a:solidFill>
                  <a:srgbClr val="282828"/>
                </a:solidFill>
                <a:effectLst/>
                <a:latin typeface="Georgia" panose="02040502050405020303" pitchFamily="18" charset="0"/>
              </a:rPr>
              <a:t>cold</a:t>
            </a:r>
            <a:r>
              <a:rPr lang="en-GB" b="0" i="0" dirty="0" smtClean="0">
                <a:solidFill>
                  <a:srgbClr val="282828"/>
                </a:solidFill>
                <a:effectLst/>
                <a:latin typeface="Georgia" panose="02040502050405020303" pitchFamily="18" charset="0"/>
              </a:rPr>
              <a:t> air in the existing front. In other words, the fast-moving, incoming air is cold, but not as cold as the air mass ahead of it. </a:t>
            </a:r>
            <a:r>
              <a:rPr lang="en-GB" b="0" i="0" u="none" strike="noStrike" dirty="0" smtClean="0">
                <a:solidFill>
                  <a:srgbClr val="282828"/>
                </a:solidFill>
                <a:effectLst/>
                <a:latin typeface="Georgia" panose="02040502050405020303" pitchFamily="18" charset="0"/>
                <a:hlinkClick r:id="rId7"/>
              </a:rPr>
              <a:t>Precipitation</a:t>
            </a:r>
            <a:r>
              <a:rPr lang="en-GB" b="0" i="0" dirty="0" smtClean="0">
                <a:solidFill>
                  <a:srgbClr val="282828"/>
                </a:solidFill>
                <a:effectLst/>
                <a:latin typeface="Georgia" panose="02040502050405020303" pitchFamily="18" charset="0"/>
              </a:rPr>
              <a:t> can usually be expected when an occluded front passes through an area.</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22089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102927" y="310727"/>
            <a:ext cx="293814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001F5F"/>
                </a:solidFill>
                <a:latin typeface="Arial"/>
                <a:cs typeface="Arial"/>
              </a:rPr>
              <a:t>Warm-Type </a:t>
            </a:r>
            <a:r>
              <a:rPr sz="1800" spc="-5" dirty="0">
                <a:solidFill>
                  <a:srgbClr val="001F5F"/>
                </a:solidFill>
                <a:latin typeface="Arial"/>
                <a:cs typeface="Arial"/>
              </a:rPr>
              <a:t>Occluded</a:t>
            </a:r>
            <a:r>
              <a:rPr sz="1800" spc="-35" dirty="0">
                <a:solidFill>
                  <a:srgbClr val="001F5F"/>
                </a:solidFill>
                <a:latin typeface="Arial"/>
                <a:cs typeface="Arial"/>
              </a:rPr>
              <a:t> </a:t>
            </a:r>
            <a:r>
              <a:rPr sz="1800" dirty="0">
                <a:solidFill>
                  <a:srgbClr val="001F5F"/>
                </a:solidFill>
                <a:latin typeface="Arial"/>
                <a:cs typeface="Arial"/>
              </a:rPr>
              <a:t>Fronts</a:t>
            </a:r>
            <a:endParaRPr sz="1800" dirty="0">
              <a:latin typeface="Arial"/>
              <a:cs typeface="Arial"/>
            </a:endParaRPr>
          </a:p>
        </p:txBody>
      </p:sp>
      <p:sp>
        <p:nvSpPr>
          <p:cNvPr id="4" name="object 4"/>
          <p:cNvSpPr/>
          <p:nvPr/>
        </p:nvSpPr>
        <p:spPr>
          <a:xfrm>
            <a:off x="997966" y="3047300"/>
            <a:ext cx="2942844" cy="1600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14800" y="3713279"/>
            <a:ext cx="1152144" cy="37795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486400" y="2971800"/>
            <a:ext cx="2942843" cy="158953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895600" y="4718873"/>
            <a:ext cx="3362833" cy="1931037"/>
          </a:xfrm>
          <a:prstGeom prst="rect">
            <a:avLst/>
          </a:prstGeom>
          <a:blipFill>
            <a:blip r:embed="rId6" cstate="print"/>
            <a:stretch>
              <a:fillRect/>
            </a:stretch>
          </a:blipFill>
        </p:spPr>
        <p:txBody>
          <a:bodyPr wrap="square" lIns="0" tIns="0" rIns="0" bIns="0" rtlCol="0"/>
          <a:lstStyle/>
          <a:p>
            <a:endParaRPr/>
          </a:p>
        </p:txBody>
      </p:sp>
      <p:sp>
        <p:nvSpPr>
          <p:cNvPr id="8" name="Rectangle 7"/>
          <p:cNvSpPr/>
          <p:nvPr/>
        </p:nvSpPr>
        <p:spPr>
          <a:xfrm>
            <a:off x="196341" y="1165912"/>
            <a:ext cx="8871459" cy="1938992"/>
          </a:xfrm>
          <a:prstGeom prst="rect">
            <a:avLst/>
          </a:prstGeom>
          <a:solidFill>
            <a:schemeClr val="bg2">
              <a:lumMod val="90000"/>
            </a:schemeClr>
          </a:solidFill>
        </p:spPr>
        <p:txBody>
          <a:bodyPr wrap="square">
            <a:spAutoFit/>
          </a:bodyPr>
          <a:lstStyle/>
          <a:p>
            <a:r>
              <a:rPr lang="ar-IQ" sz="2000" dirty="0"/>
              <a:t/>
            </a:r>
            <a:br>
              <a:rPr lang="ar-IQ" sz="2000" dirty="0"/>
            </a:br>
            <a:r>
              <a:rPr lang="ar-IQ" sz="2000" dirty="0"/>
              <a:t>إن </a:t>
            </a:r>
            <a:r>
              <a:rPr lang="ar-IQ" sz="2000" dirty="0" smtClean="0"/>
              <a:t>ملتحمه </a:t>
            </a:r>
            <a:r>
              <a:rPr lang="ar-IQ" sz="2000" dirty="0"/>
              <a:t>الهواء الدافئ أو الجبهة </a:t>
            </a:r>
            <a:r>
              <a:rPr lang="ar-IQ" sz="2000" dirty="0" smtClean="0"/>
              <a:t>الملتحمه أقل </a:t>
            </a:r>
            <a:r>
              <a:rPr lang="ar-IQ" sz="2000" dirty="0"/>
              <a:t>شيوعًا من </a:t>
            </a:r>
            <a:r>
              <a:rPr lang="ar-IQ" sz="2000" dirty="0" smtClean="0"/>
              <a:t>الملتحمه البارد</a:t>
            </a:r>
            <a:r>
              <a:rPr lang="ar-IQ" sz="2000" dirty="0"/>
              <a:t>. </a:t>
            </a:r>
            <a:r>
              <a:rPr lang="ar-IQ" sz="2000" dirty="0" smtClean="0"/>
              <a:t>يحدث الملتحمه الدافئه عندما </a:t>
            </a:r>
            <a:r>
              <a:rPr lang="ar-IQ" sz="2000" dirty="0"/>
              <a:t>يتحرك الهواء البارد بسرعة إلى منطقة ذات جبهة دافئة موجودة. الفرق من </a:t>
            </a:r>
            <a:r>
              <a:rPr lang="ar-IQ" sz="2000" dirty="0" smtClean="0"/>
              <a:t>الملتحمه البارده هو </a:t>
            </a:r>
            <a:r>
              <a:rPr lang="ar-IQ" sz="2000" dirty="0"/>
              <a:t>أن الهواء البارد المقترب ليس باردًا مثل الهواء البارد المتراجع في الجبهة الحالية. وبعبارة أخرى ، الهواء سريع الحركة والوارد بارد ، ولكن ليس باردًا مثل كتلة الهواء أمامه. يمكن توقع هطول الأمطار عادة عندما تمر جبهة </a:t>
            </a:r>
            <a:r>
              <a:rPr lang="ar-IQ" sz="2000" dirty="0" smtClean="0"/>
              <a:t>ملتحمه </a:t>
            </a:r>
            <a:r>
              <a:rPr lang="ar-IQ" sz="2000" dirty="0"/>
              <a:t>عبر منطقة.</a:t>
            </a:r>
            <a:endParaRPr lang="en-GB" sz="2000" dirty="0"/>
          </a:p>
        </p:txBody>
      </p:sp>
    </p:spTree>
    <p:extLst>
      <p:ext uri="{BB962C8B-B14F-4D97-AF65-F5344CB8AC3E}">
        <p14:creationId xmlns:p14="http://schemas.microsoft.com/office/powerpoint/2010/main" val="1489960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7133" y="351282"/>
            <a:ext cx="7871459" cy="391160"/>
          </a:xfrm>
          <a:prstGeom prst="rect">
            <a:avLst/>
          </a:prstGeom>
        </p:spPr>
        <p:txBody>
          <a:bodyPr vert="horz" wrap="square" lIns="0" tIns="12700" rIns="0" bIns="0" rtlCol="0">
            <a:spAutoFit/>
          </a:bodyPr>
          <a:lstStyle/>
          <a:p>
            <a:pPr marL="12700">
              <a:lnSpc>
                <a:spcPct val="100000"/>
              </a:lnSpc>
              <a:spcBef>
                <a:spcPts val="100"/>
              </a:spcBef>
            </a:pPr>
            <a:endParaRPr sz="2400" dirty="0"/>
          </a:p>
        </p:txBody>
      </p:sp>
      <p:graphicFrame>
        <p:nvGraphicFramePr>
          <p:cNvPr id="4" name="Table 3"/>
          <p:cNvGraphicFramePr>
            <a:graphicFrameLocks noGrp="1"/>
          </p:cNvGraphicFramePr>
          <p:nvPr>
            <p:extLst>
              <p:ext uri="{D42A27DB-BD31-4B8C-83A1-F6EECF244321}">
                <p14:modId xmlns:p14="http://schemas.microsoft.com/office/powerpoint/2010/main" val="3991054675"/>
              </p:ext>
            </p:extLst>
          </p:nvPr>
        </p:nvGraphicFramePr>
        <p:xfrm>
          <a:off x="152400" y="1524000"/>
          <a:ext cx="8571638" cy="4581001"/>
        </p:xfrm>
        <a:graphic>
          <a:graphicData uri="http://schemas.openxmlformats.org/drawingml/2006/table">
            <a:tbl>
              <a:tblPr>
                <a:tableStyleId>{5C22544A-7EE6-4342-B048-85BDC9FD1C3A}</a:tableStyleId>
              </a:tblPr>
              <a:tblGrid>
                <a:gridCol w="1586265">
                  <a:extLst>
                    <a:ext uri="{9D8B030D-6E8A-4147-A177-3AD203B41FA5}">
                      <a16:colId xmlns:a16="http://schemas.microsoft.com/office/drawing/2014/main" val="1373191624"/>
                    </a:ext>
                  </a:extLst>
                </a:gridCol>
                <a:gridCol w="2709353">
                  <a:extLst>
                    <a:ext uri="{9D8B030D-6E8A-4147-A177-3AD203B41FA5}">
                      <a16:colId xmlns:a16="http://schemas.microsoft.com/office/drawing/2014/main" val="1826697662"/>
                    </a:ext>
                  </a:extLst>
                </a:gridCol>
                <a:gridCol w="2102435">
                  <a:extLst>
                    <a:ext uri="{9D8B030D-6E8A-4147-A177-3AD203B41FA5}">
                      <a16:colId xmlns:a16="http://schemas.microsoft.com/office/drawing/2014/main" val="2174537085"/>
                    </a:ext>
                  </a:extLst>
                </a:gridCol>
                <a:gridCol w="2173585">
                  <a:extLst>
                    <a:ext uri="{9D8B030D-6E8A-4147-A177-3AD203B41FA5}">
                      <a16:colId xmlns:a16="http://schemas.microsoft.com/office/drawing/2014/main" val="1727234899"/>
                    </a:ext>
                  </a:extLst>
                </a:gridCol>
              </a:tblGrid>
              <a:tr h="412221">
                <a:tc>
                  <a:txBody>
                    <a:bodyPr/>
                    <a:lstStyle/>
                    <a:p>
                      <a:endParaRPr lang="en-GB" sz="1600" dirty="0">
                        <a:latin typeface="Adobe Caslon Pro" panose="0205050205050A020403" pitchFamily="18" charset="0"/>
                      </a:endParaRPr>
                    </a:p>
                  </a:txBody>
                  <a:tcPr marL="25890" marR="25890" marT="12945" marB="12945" anchor="ctr"/>
                </a:tc>
                <a:tc>
                  <a:txBody>
                    <a:bodyPr/>
                    <a:lstStyle/>
                    <a:p>
                      <a:pPr algn="ctr"/>
                      <a:r>
                        <a:rPr lang="en-GB" sz="2400" b="1" dirty="0">
                          <a:latin typeface="Adobe Caslon Pro" panose="0205050205050A020403" pitchFamily="18" charset="0"/>
                        </a:rPr>
                        <a:t>Before Passing</a:t>
                      </a:r>
                    </a:p>
                  </a:txBody>
                  <a:tcPr marL="25890" marR="25890" marT="12945" marB="12945"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b="1" dirty="0" smtClean="0">
                          <a:latin typeface="Adobe Caslon Pro" panose="0205050205050A020403" pitchFamily="18" charset="0"/>
                        </a:rPr>
                        <a:t>While Passing</a:t>
                      </a:r>
                    </a:p>
                  </a:txBody>
                  <a:tcPr marL="25890" marR="25890" marT="12945" marB="12945" anchor="ctr"/>
                </a:tc>
                <a:tc>
                  <a:txBody>
                    <a:bodyPr/>
                    <a:lstStyle/>
                    <a:p>
                      <a:pPr algn="ctr"/>
                      <a:r>
                        <a:rPr lang="en-GB" sz="2400" b="1" dirty="0" smtClean="0">
                          <a:latin typeface="Adobe Caslon Pro" panose="0205050205050A020403" pitchFamily="18" charset="0"/>
                        </a:rPr>
                        <a:t>After Passing</a:t>
                      </a:r>
                    </a:p>
                  </a:txBody>
                  <a:tcPr marL="25890" marR="25890" marT="12945" marB="12945" anchor="ctr"/>
                </a:tc>
                <a:extLst>
                  <a:ext uri="{0D108BD9-81ED-4DB2-BD59-A6C34878D82A}">
                    <a16:rowId xmlns:a16="http://schemas.microsoft.com/office/drawing/2014/main" val="2534063781"/>
                  </a:ext>
                </a:extLst>
              </a:tr>
              <a:tr h="348059">
                <a:tc>
                  <a:txBody>
                    <a:bodyPr/>
                    <a:lstStyle/>
                    <a:p>
                      <a:pPr algn="ctr"/>
                      <a:r>
                        <a:rPr lang="en-GB" sz="2000" b="1" dirty="0">
                          <a:solidFill>
                            <a:srgbClr val="FF0000"/>
                          </a:solidFill>
                        </a:rPr>
                        <a:t>Winds</a:t>
                      </a:r>
                      <a:endParaRPr lang="en-GB" sz="2000" b="1" dirty="0">
                        <a:solidFill>
                          <a:srgbClr val="FF0000"/>
                        </a:solidFill>
                        <a:latin typeface="Adobe Caslon Pro" panose="0205050205050A020403" pitchFamily="18" charset="0"/>
                      </a:endParaRPr>
                    </a:p>
                  </a:txBody>
                  <a:tcPr marL="25890" marR="25890" marT="12945" marB="12945" anchor="ctr"/>
                </a:tc>
                <a:tc>
                  <a:txBody>
                    <a:bodyPr/>
                    <a:lstStyle/>
                    <a:p>
                      <a:pPr algn="ctr"/>
                      <a:r>
                        <a:rPr lang="en-GB" sz="1600" dirty="0"/>
                        <a:t>southeast-south</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t>variable</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t>west to northwest</a:t>
                      </a:r>
                      <a:endParaRPr lang="en-GB" sz="1600" dirty="0">
                        <a:latin typeface="Adobe Caslon Pro" panose="0205050205050A020403" pitchFamily="18" charset="0"/>
                      </a:endParaRPr>
                    </a:p>
                  </a:txBody>
                  <a:tcPr marL="25890" marR="25890" marT="12945" marB="12945" anchor="ctr"/>
                </a:tc>
                <a:extLst>
                  <a:ext uri="{0D108BD9-81ED-4DB2-BD59-A6C34878D82A}">
                    <a16:rowId xmlns:a16="http://schemas.microsoft.com/office/drawing/2014/main" val="566607889"/>
                  </a:ext>
                </a:extLst>
              </a:tr>
              <a:tr h="989677">
                <a:tc>
                  <a:txBody>
                    <a:bodyPr/>
                    <a:lstStyle/>
                    <a:p>
                      <a:pPr algn="ctr"/>
                      <a:r>
                        <a:rPr lang="en-GB" sz="2000" b="1" dirty="0">
                          <a:solidFill>
                            <a:srgbClr val="FF0000"/>
                          </a:solidFill>
                        </a:rPr>
                        <a:t>Temperature</a:t>
                      </a:r>
                      <a:br>
                        <a:rPr lang="en-GB" sz="2000" b="1" dirty="0">
                          <a:solidFill>
                            <a:srgbClr val="FF0000"/>
                          </a:solidFill>
                        </a:rPr>
                      </a:br>
                      <a:r>
                        <a:rPr lang="en-GB" sz="2000" b="1" dirty="0">
                          <a:solidFill>
                            <a:srgbClr val="FF0000"/>
                          </a:solidFill>
                        </a:rPr>
                        <a:t>Cold Type</a:t>
                      </a:r>
                      <a:br>
                        <a:rPr lang="en-GB" sz="2000" b="1" dirty="0">
                          <a:solidFill>
                            <a:srgbClr val="FF0000"/>
                          </a:solidFill>
                        </a:rPr>
                      </a:br>
                      <a:r>
                        <a:rPr lang="en-GB" sz="2000" b="1" dirty="0">
                          <a:solidFill>
                            <a:srgbClr val="FF0000"/>
                          </a:solidFill>
                        </a:rPr>
                        <a:t>Warm Type</a:t>
                      </a:r>
                      <a:endParaRPr lang="en-GB" sz="2000" b="1" dirty="0">
                        <a:solidFill>
                          <a:srgbClr val="FF0000"/>
                        </a:solidFill>
                        <a:latin typeface="Adobe Caslon Pro" panose="0205050205050A020403" pitchFamily="18" charset="0"/>
                      </a:endParaRPr>
                    </a:p>
                  </a:txBody>
                  <a:tcPr marL="25890" marR="25890" marT="12945" marB="12945" anchor="ctr"/>
                </a:tc>
                <a:tc>
                  <a:txBody>
                    <a:bodyPr/>
                    <a:lstStyle/>
                    <a:p>
                      <a:pPr algn="ctr"/>
                      <a:r>
                        <a:rPr lang="en-GB" sz="1600" dirty="0"/>
                        <a:t/>
                      </a:r>
                      <a:br>
                        <a:rPr lang="en-GB" sz="1600" dirty="0"/>
                      </a:br>
                      <a:r>
                        <a:rPr lang="en-GB" sz="1600" dirty="0"/>
                        <a:t>cold-cool</a:t>
                      </a:r>
                      <a:br>
                        <a:rPr lang="en-GB" sz="1600" dirty="0"/>
                      </a:br>
                      <a:r>
                        <a:rPr lang="en-GB" sz="1600" dirty="0"/>
                        <a:t>cold</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t/>
                      </a:r>
                      <a:br>
                        <a:rPr lang="en-GB" sz="1600" dirty="0"/>
                      </a:br>
                      <a:r>
                        <a:rPr lang="en-GB" sz="1600" dirty="0"/>
                        <a:t>dropping</a:t>
                      </a:r>
                      <a:br>
                        <a:rPr lang="en-GB" sz="1600" dirty="0"/>
                      </a:br>
                      <a:r>
                        <a:rPr lang="en-GB" sz="1600" dirty="0"/>
                        <a:t>rising</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t/>
                      </a:r>
                      <a:br>
                        <a:rPr lang="en-GB" sz="1600" dirty="0"/>
                      </a:br>
                      <a:r>
                        <a:rPr lang="en-GB" sz="1600" dirty="0"/>
                        <a:t>colder</a:t>
                      </a:r>
                      <a:br>
                        <a:rPr lang="en-GB" sz="1600" dirty="0"/>
                      </a:br>
                      <a:r>
                        <a:rPr lang="en-GB" sz="1600" dirty="0"/>
                        <a:t>milder</a:t>
                      </a:r>
                      <a:endParaRPr lang="en-GB" sz="1600" dirty="0">
                        <a:latin typeface="Adobe Caslon Pro" panose="0205050205050A020403" pitchFamily="18" charset="0"/>
                      </a:endParaRPr>
                    </a:p>
                  </a:txBody>
                  <a:tcPr marL="25890" marR="25890" marT="12945" marB="12945" anchor="ctr"/>
                </a:tc>
                <a:extLst>
                  <a:ext uri="{0D108BD9-81ED-4DB2-BD59-A6C34878D82A}">
                    <a16:rowId xmlns:a16="http://schemas.microsoft.com/office/drawing/2014/main" val="3701507473"/>
                  </a:ext>
                </a:extLst>
              </a:tr>
              <a:tr h="348059">
                <a:tc>
                  <a:txBody>
                    <a:bodyPr/>
                    <a:lstStyle/>
                    <a:p>
                      <a:pPr algn="ctr"/>
                      <a:r>
                        <a:rPr lang="en-GB" sz="2000" b="1" dirty="0">
                          <a:solidFill>
                            <a:srgbClr val="FF0000"/>
                          </a:solidFill>
                        </a:rPr>
                        <a:t>Pressure</a:t>
                      </a:r>
                      <a:endParaRPr lang="en-GB" sz="2000" b="1" dirty="0">
                        <a:solidFill>
                          <a:srgbClr val="FF0000"/>
                        </a:solidFill>
                        <a:latin typeface="Adobe Caslon Pro" panose="0205050205050A020403" pitchFamily="18" charset="0"/>
                      </a:endParaRPr>
                    </a:p>
                  </a:txBody>
                  <a:tcPr marL="25890" marR="25890" marT="12945" marB="12945" anchor="ctr"/>
                </a:tc>
                <a:tc>
                  <a:txBody>
                    <a:bodyPr/>
                    <a:lstStyle/>
                    <a:p>
                      <a:pPr algn="ctr"/>
                      <a:r>
                        <a:rPr lang="en-GB" sz="1600" dirty="0"/>
                        <a:t>usually falling</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t>low point</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t>usually rising</a:t>
                      </a:r>
                      <a:endParaRPr lang="en-GB" sz="1600" dirty="0">
                        <a:latin typeface="Adobe Caslon Pro" panose="0205050205050A020403" pitchFamily="18" charset="0"/>
                      </a:endParaRPr>
                    </a:p>
                  </a:txBody>
                  <a:tcPr marL="25890" marR="25890" marT="12945" marB="12945" anchor="ctr"/>
                </a:tc>
                <a:extLst>
                  <a:ext uri="{0D108BD9-81ED-4DB2-BD59-A6C34878D82A}">
                    <a16:rowId xmlns:a16="http://schemas.microsoft.com/office/drawing/2014/main" val="2775096527"/>
                  </a:ext>
                </a:extLst>
              </a:tr>
              <a:tr h="540544">
                <a:tc>
                  <a:txBody>
                    <a:bodyPr/>
                    <a:lstStyle/>
                    <a:p>
                      <a:pPr algn="ctr"/>
                      <a:r>
                        <a:rPr lang="en-GB" sz="2000" b="1" dirty="0">
                          <a:solidFill>
                            <a:srgbClr val="FF0000"/>
                          </a:solidFill>
                        </a:rPr>
                        <a:t>Clouds</a:t>
                      </a:r>
                      <a:endParaRPr lang="en-GB" sz="2000" b="1" dirty="0">
                        <a:solidFill>
                          <a:srgbClr val="FF0000"/>
                        </a:solidFill>
                        <a:latin typeface="Adobe Caslon Pro" panose="0205050205050A020403" pitchFamily="18" charset="0"/>
                      </a:endParaRPr>
                    </a:p>
                  </a:txBody>
                  <a:tcPr marL="25890" marR="25890" marT="12945" marB="12945" anchor="ctr"/>
                </a:tc>
                <a:tc>
                  <a:txBody>
                    <a:bodyPr/>
                    <a:lstStyle/>
                    <a:p>
                      <a:pPr algn="ctr"/>
                      <a:r>
                        <a:rPr lang="en-GB" sz="1600" dirty="0"/>
                        <a:t>in order: </a:t>
                      </a:r>
                      <a:r>
                        <a:rPr lang="en-GB" sz="1600" dirty="0">
                          <a:hlinkClick r:id="rId2"/>
                        </a:rPr>
                        <a:t>Ci</a:t>
                      </a:r>
                      <a:r>
                        <a:rPr lang="en-GB" sz="1600" dirty="0"/>
                        <a:t>, </a:t>
                      </a:r>
                      <a:r>
                        <a:rPr lang="en-GB" sz="1600" dirty="0">
                          <a:hlinkClick r:id="rId3"/>
                        </a:rPr>
                        <a:t>Cs</a:t>
                      </a:r>
                      <a:r>
                        <a:rPr lang="en-GB" sz="1600" dirty="0"/>
                        <a:t>, As, </a:t>
                      </a:r>
                      <a:r>
                        <a:rPr lang="en-GB" sz="1600" dirty="0">
                          <a:hlinkClick r:id="rId4"/>
                        </a:rPr>
                        <a:t>Ns</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hlinkClick r:id="rId4"/>
                        </a:rPr>
                        <a:t>Ns</a:t>
                      </a:r>
                      <a:r>
                        <a:rPr lang="en-GB" sz="1600" dirty="0"/>
                        <a:t>, sometimes </a:t>
                      </a:r>
                      <a:r>
                        <a:rPr lang="en-GB" sz="1600" dirty="0" err="1"/>
                        <a:t>Tcu</a:t>
                      </a:r>
                      <a:r>
                        <a:rPr lang="en-GB" sz="1600" dirty="0"/>
                        <a:t> and </a:t>
                      </a:r>
                      <a:r>
                        <a:rPr lang="en-GB" sz="1600" dirty="0" err="1">
                          <a:hlinkClick r:id="rId5"/>
                        </a:rPr>
                        <a:t>Cb</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hlinkClick r:id="rId4"/>
                        </a:rPr>
                        <a:t>Ns</a:t>
                      </a:r>
                      <a:r>
                        <a:rPr lang="en-GB" sz="1600" dirty="0"/>
                        <a:t>, As or scattered </a:t>
                      </a:r>
                      <a:r>
                        <a:rPr lang="en-GB" sz="1600" dirty="0">
                          <a:hlinkClick r:id="rId6"/>
                        </a:rPr>
                        <a:t>Cu</a:t>
                      </a:r>
                      <a:endParaRPr lang="en-GB" sz="1600" dirty="0">
                        <a:latin typeface="Adobe Caslon Pro" panose="0205050205050A020403" pitchFamily="18" charset="0"/>
                      </a:endParaRPr>
                    </a:p>
                  </a:txBody>
                  <a:tcPr marL="25890" marR="25890" marT="12945" marB="12945" anchor="ctr"/>
                </a:tc>
                <a:extLst>
                  <a:ext uri="{0D108BD9-81ED-4DB2-BD59-A6C34878D82A}">
                    <a16:rowId xmlns:a16="http://schemas.microsoft.com/office/drawing/2014/main" val="3546133455"/>
                  </a:ext>
                </a:extLst>
              </a:tr>
              <a:tr h="797191">
                <a:tc>
                  <a:txBody>
                    <a:bodyPr/>
                    <a:lstStyle/>
                    <a:p>
                      <a:pPr algn="ctr"/>
                      <a:r>
                        <a:rPr lang="en-GB" sz="2000" b="1" dirty="0">
                          <a:solidFill>
                            <a:srgbClr val="FF0000"/>
                          </a:solidFill>
                        </a:rPr>
                        <a:t>Precipitation</a:t>
                      </a:r>
                      <a:endParaRPr lang="en-GB" sz="2000" b="1" dirty="0">
                        <a:solidFill>
                          <a:srgbClr val="FF0000"/>
                        </a:solidFill>
                        <a:latin typeface="Adobe Caslon Pro" panose="0205050205050A020403" pitchFamily="18" charset="0"/>
                      </a:endParaRPr>
                    </a:p>
                  </a:txBody>
                  <a:tcPr marL="25890" marR="25890" marT="12945" marB="12945" anchor="ctr"/>
                </a:tc>
                <a:tc>
                  <a:txBody>
                    <a:bodyPr/>
                    <a:lstStyle/>
                    <a:p>
                      <a:pPr algn="ctr"/>
                      <a:r>
                        <a:rPr lang="en-GB" sz="1600" dirty="0"/>
                        <a:t>light, moderate or heavy precipitation</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t>light, moderate or heavy continuous precipitation or showers</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t>light-to-moderate precipitation followed by general clearing</a:t>
                      </a:r>
                      <a:endParaRPr lang="en-GB" sz="1600" dirty="0">
                        <a:latin typeface="Adobe Caslon Pro" panose="0205050205050A020403" pitchFamily="18" charset="0"/>
                      </a:endParaRPr>
                    </a:p>
                  </a:txBody>
                  <a:tcPr marL="25890" marR="25890" marT="12945" marB="12945" anchor="ctr"/>
                </a:tc>
                <a:extLst>
                  <a:ext uri="{0D108BD9-81ED-4DB2-BD59-A6C34878D82A}">
                    <a16:rowId xmlns:a16="http://schemas.microsoft.com/office/drawing/2014/main" val="1391246343"/>
                  </a:ext>
                </a:extLst>
              </a:tr>
              <a:tr h="348059">
                <a:tc>
                  <a:txBody>
                    <a:bodyPr/>
                    <a:lstStyle/>
                    <a:p>
                      <a:pPr algn="ctr"/>
                      <a:r>
                        <a:rPr lang="en-GB" sz="2000" b="1" dirty="0">
                          <a:solidFill>
                            <a:srgbClr val="FF0000"/>
                          </a:solidFill>
                        </a:rPr>
                        <a:t>Visibility</a:t>
                      </a:r>
                      <a:endParaRPr lang="en-GB" sz="2000" b="1" dirty="0">
                        <a:solidFill>
                          <a:srgbClr val="FF0000"/>
                        </a:solidFill>
                        <a:latin typeface="Adobe Caslon Pro" panose="0205050205050A020403" pitchFamily="18" charset="0"/>
                      </a:endParaRPr>
                    </a:p>
                  </a:txBody>
                  <a:tcPr marL="25890" marR="25890" marT="12945" marB="12945" anchor="ctr"/>
                </a:tc>
                <a:tc>
                  <a:txBody>
                    <a:bodyPr/>
                    <a:lstStyle/>
                    <a:p>
                      <a:pPr algn="ctr"/>
                      <a:r>
                        <a:rPr lang="en-GB" sz="1600" dirty="0"/>
                        <a:t>poor in precipitation</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t>poor in precipitation</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t>improving</a:t>
                      </a:r>
                      <a:endParaRPr lang="en-GB" sz="1600" dirty="0">
                        <a:latin typeface="Adobe Caslon Pro" panose="0205050205050A020403" pitchFamily="18" charset="0"/>
                      </a:endParaRPr>
                    </a:p>
                  </a:txBody>
                  <a:tcPr marL="25890" marR="25890" marT="12945" marB="12945" anchor="ctr"/>
                </a:tc>
                <a:extLst>
                  <a:ext uri="{0D108BD9-81ED-4DB2-BD59-A6C34878D82A}">
                    <a16:rowId xmlns:a16="http://schemas.microsoft.com/office/drawing/2014/main" val="4142668638"/>
                  </a:ext>
                </a:extLst>
              </a:tr>
              <a:tr h="797191">
                <a:tc>
                  <a:txBody>
                    <a:bodyPr/>
                    <a:lstStyle/>
                    <a:p>
                      <a:pPr algn="ctr"/>
                      <a:r>
                        <a:rPr lang="en-GB" sz="2000" b="1" dirty="0">
                          <a:solidFill>
                            <a:srgbClr val="FF0000"/>
                          </a:solidFill>
                        </a:rPr>
                        <a:t>Dew Point</a:t>
                      </a:r>
                      <a:endParaRPr lang="en-GB" sz="2000" b="1" dirty="0">
                        <a:solidFill>
                          <a:srgbClr val="FF0000"/>
                        </a:solidFill>
                        <a:latin typeface="Adobe Caslon Pro" panose="0205050205050A020403" pitchFamily="18" charset="0"/>
                      </a:endParaRPr>
                    </a:p>
                  </a:txBody>
                  <a:tcPr marL="25890" marR="25890" marT="12945" marB="12945" anchor="ctr"/>
                </a:tc>
                <a:tc>
                  <a:txBody>
                    <a:bodyPr/>
                    <a:lstStyle/>
                    <a:p>
                      <a:pPr algn="ctr"/>
                      <a:r>
                        <a:rPr lang="en-GB" sz="1600" dirty="0"/>
                        <a:t>steady</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t>usually slight drop, especially if cold-occluded</a:t>
                      </a:r>
                      <a:endParaRPr lang="en-GB" sz="1600" dirty="0">
                        <a:latin typeface="Adobe Caslon Pro" panose="0205050205050A020403" pitchFamily="18" charset="0"/>
                      </a:endParaRPr>
                    </a:p>
                  </a:txBody>
                  <a:tcPr marL="25890" marR="25890" marT="12945" marB="12945" anchor="ctr"/>
                </a:tc>
                <a:tc>
                  <a:txBody>
                    <a:bodyPr/>
                    <a:lstStyle/>
                    <a:p>
                      <a:pPr algn="ctr"/>
                      <a:r>
                        <a:rPr lang="en-GB" sz="1600" dirty="0"/>
                        <a:t>slight drop, although may rise a bit if warm-occluded</a:t>
                      </a:r>
                      <a:endParaRPr lang="en-GB" sz="1600" dirty="0">
                        <a:latin typeface="Adobe Caslon Pro" panose="0205050205050A020403" pitchFamily="18" charset="0"/>
                      </a:endParaRPr>
                    </a:p>
                  </a:txBody>
                  <a:tcPr marL="25890" marR="25890" marT="12945" marB="12945" anchor="ctr"/>
                </a:tc>
                <a:extLst>
                  <a:ext uri="{0D108BD9-81ED-4DB2-BD59-A6C34878D82A}">
                    <a16:rowId xmlns:a16="http://schemas.microsoft.com/office/drawing/2014/main" val="246965014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7145">
              <a:lnSpc>
                <a:spcPct val="100000"/>
              </a:lnSpc>
              <a:spcBef>
                <a:spcPts val="100"/>
              </a:spcBef>
            </a:pPr>
            <a:r>
              <a:rPr dirty="0"/>
              <a:t>Stationary</a:t>
            </a:r>
            <a:r>
              <a:rPr spc="-80" dirty="0"/>
              <a:t> </a:t>
            </a:r>
            <a:r>
              <a:rPr dirty="0"/>
              <a:t>Fronts</a:t>
            </a:r>
          </a:p>
        </p:txBody>
      </p:sp>
      <p:sp>
        <p:nvSpPr>
          <p:cNvPr id="7" name="Rectangle 6"/>
          <p:cNvSpPr/>
          <p:nvPr/>
        </p:nvSpPr>
        <p:spPr>
          <a:xfrm>
            <a:off x="142240" y="1371600"/>
            <a:ext cx="5562600" cy="4524315"/>
          </a:xfrm>
          <a:prstGeom prst="rect">
            <a:avLst/>
          </a:prstGeom>
          <a:solidFill>
            <a:schemeClr val="accent3">
              <a:lumMod val="40000"/>
              <a:lumOff val="60000"/>
            </a:schemeClr>
          </a:solidFill>
        </p:spPr>
        <p:txBody>
          <a:bodyPr wrap="square">
            <a:spAutoFit/>
          </a:bodyPr>
          <a:lstStyle/>
          <a:p>
            <a:pPr algn="justLow"/>
            <a:r>
              <a:rPr lang="en-GB" sz="2400" b="0" i="0" dirty="0" smtClean="0">
                <a:solidFill>
                  <a:srgbClr val="000000"/>
                </a:solidFill>
                <a:effectLst/>
                <a:latin typeface="Adobe Caslon Pro" panose="0205050205050A020403" pitchFamily="18" charset="0"/>
              </a:rPr>
              <a:t>A stationary front forms when a </a:t>
            </a:r>
            <a:r>
              <a:rPr lang="en-GB" sz="2400" b="0" i="0" dirty="0" smtClean="0">
                <a:solidFill>
                  <a:srgbClr val="000000"/>
                </a:solidFill>
                <a:effectLst/>
                <a:latin typeface="Adobe Caslon Pro" panose="0205050205050A020403" pitchFamily="18" charset="0"/>
                <a:hlinkClick r:id="rId2"/>
              </a:rPr>
              <a:t>cold front</a:t>
            </a:r>
            <a:r>
              <a:rPr lang="en-GB" sz="2400" b="0" i="0" dirty="0" smtClean="0">
                <a:solidFill>
                  <a:srgbClr val="000000"/>
                </a:solidFill>
                <a:effectLst/>
                <a:latin typeface="Adobe Caslon Pro" panose="0205050205050A020403" pitchFamily="18" charset="0"/>
              </a:rPr>
              <a:t> or </a:t>
            </a:r>
            <a:r>
              <a:rPr lang="en-GB" sz="2400" b="0" i="0" dirty="0" smtClean="0">
                <a:solidFill>
                  <a:srgbClr val="000000"/>
                </a:solidFill>
                <a:effectLst/>
                <a:latin typeface="Adobe Caslon Pro" panose="0205050205050A020403" pitchFamily="18" charset="0"/>
                <a:hlinkClick r:id="rId3"/>
              </a:rPr>
              <a:t>warm front</a:t>
            </a:r>
            <a:r>
              <a:rPr lang="en-GB" sz="2400" b="0" i="0" dirty="0" smtClean="0">
                <a:solidFill>
                  <a:srgbClr val="000000"/>
                </a:solidFill>
                <a:effectLst/>
                <a:latin typeface="Adobe Caslon Pro" panose="0205050205050A020403" pitchFamily="18" charset="0"/>
              </a:rPr>
              <a:t> stops moving. This happens when two masses of air are pushing against each other but neither is powerful enough to move the other. Winds blowing parallel to the </a:t>
            </a:r>
            <a:r>
              <a:rPr lang="en-GB" sz="2400" b="0" i="0" dirty="0" smtClean="0">
                <a:solidFill>
                  <a:srgbClr val="000000"/>
                </a:solidFill>
                <a:effectLst/>
                <a:latin typeface="Adobe Caslon Pro" panose="0205050205050A020403" pitchFamily="18" charset="0"/>
                <a:hlinkClick r:id="rId4"/>
              </a:rPr>
              <a:t>front</a:t>
            </a:r>
            <a:r>
              <a:rPr lang="en-GB" sz="2400" b="0" i="0" dirty="0" smtClean="0">
                <a:solidFill>
                  <a:srgbClr val="000000"/>
                </a:solidFill>
                <a:effectLst/>
                <a:latin typeface="Adobe Caslon Pro" panose="0205050205050A020403" pitchFamily="18" charset="0"/>
              </a:rPr>
              <a:t> instead of perpendicular can help it stay in place.</a:t>
            </a:r>
          </a:p>
          <a:p>
            <a:pPr algn="justLow"/>
            <a:r>
              <a:rPr lang="en-GB" sz="2400" b="0" i="0" dirty="0" smtClean="0">
                <a:solidFill>
                  <a:srgbClr val="000000"/>
                </a:solidFill>
                <a:effectLst/>
                <a:latin typeface="Adobe Caslon Pro" panose="0205050205050A020403" pitchFamily="18" charset="0"/>
              </a:rPr>
              <a:t>A stationary front may stay put for days.  If the </a:t>
            </a:r>
            <a:r>
              <a:rPr lang="en-GB" sz="2400" b="0" i="0" dirty="0" smtClean="0">
                <a:solidFill>
                  <a:srgbClr val="000000"/>
                </a:solidFill>
                <a:effectLst/>
                <a:latin typeface="Adobe Caslon Pro" panose="0205050205050A020403" pitchFamily="18" charset="0"/>
                <a:hlinkClick r:id="rId5"/>
              </a:rPr>
              <a:t>wind</a:t>
            </a:r>
            <a:r>
              <a:rPr lang="en-GB" sz="2400" b="0" i="0" dirty="0" smtClean="0">
                <a:solidFill>
                  <a:srgbClr val="000000"/>
                </a:solidFill>
                <a:effectLst/>
                <a:latin typeface="Adobe Caslon Pro" panose="0205050205050A020403" pitchFamily="18" charset="0"/>
              </a:rPr>
              <a:t> direction changes the front will start moving again, becoming either a cold or warm front. Or the front may break apart.</a:t>
            </a:r>
          </a:p>
        </p:txBody>
      </p:sp>
      <p:pic>
        <p:nvPicPr>
          <p:cNvPr id="9" name="Picture 8"/>
          <p:cNvPicPr>
            <a:picLocks noChangeAspect="1"/>
          </p:cNvPicPr>
          <p:nvPr/>
        </p:nvPicPr>
        <p:blipFill>
          <a:blip r:embed="rId6"/>
          <a:stretch>
            <a:fillRect/>
          </a:stretch>
        </p:blipFill>
        <p:spPr>
          <a:xfrm>
            <a:off x="5867400" y="1752600"/>
            <a:ext cx="3048000" cy="304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7145">
              <a:lnSpc>
                <a:spcPct val="100000"/>
              </a:lnSpc>
              <a:spcBef>
                <a:spcPts val="100"/>
              </a:spcBef>
            </a:pPr>
            <a:r>
              <a:rPr dirty="0"/>
              <a:t>Stationary</a:t>
            </a:r>
            <a:r>
              <a:rPr spc="-80" dirty="0"/>
              <a:t> </a:t>
            </a:r>
            <a:r>
              <a:rPr dirty="0"/>
              <a:t>Fronts</a:t>
            </a:r>
          </a:p>
        </p:txBody>
      </p:sp>
      <p:sp>
        <p:nvSpPr>
          <p:cNvPr id="7" name="Rectangle 6"/>
          <p:cNvSpPr/>
          <p:nvPr/>
        </p:nvSpPr>
        <p:spPr>
          <a:xfrm>
            <a:off x="275590" y="1295400"/>
            <a:ext cx="5562600" cy="461665"/>
          </a:xfrm>
          <a:prstGeom prst="rect">
            <a:avLst/>
          </a:prstGeom>
          <a:solidFill>
            <a:schemeClr val="accent3">
              <a:lumMod val="40000"/>
              <a:lumOff val="60000"/>
            </a:schemeClr>
          </a:solidFill>
        </p:spPr>
        <p:txBody>
          <a:bodyPr wrap="square">
            <a:spAutoFit/>
          </a:bodyPr>
          <a:lstStyle/>
          <a:p>
            <a:pPr algn="justLow"/>
            <a:endParaRPr lang="en-GB" sz="2400" b="0" i="0" dirty="0" smtClean="0">
              <a:solidFill>
                <a:srgbClr val="000000"/>
              </a:solidFill>
              <a:effectLst/>
              <a:latin typeface="Adobe Caslon Pro" panose="0205050205050A020403" pitchFamily="18" charset="0"/>
            </a:endParaRPr>
          </a:p>
        </p:txBody>
      </p:sp>
      <p:pic>
        <p:nvPicPr>
          <p:cNvPr id="9" name="Picture 8"/>
          <p:cNvPicPr>
            <a:picLocks noChangeAspect="1"/>
          </p:cNvPicPr>
          <p:nvPr/>
        </p:nvPicPr>
        <p:blipFill>
          <a:blip r:embed="rId2"/>
          <a:stretch>
            <a:fillRect/>
          </a:stretch>
        </p:blipFill>
        <p:spPr>
          <a:xfrm>
            <a:off x="5867400" y="1752600"/>
            <a:ext cx="3048000" cy="3048000"/>
          </a:xfrm>
          <a:prstGeom prst="rect">
            <a:avLst/>
          </a:prstGeom>
        </p:spPr>
      </p:pic>
      <p:sp>
        <p:nvSpPr>
          <p:cNvPr id="5" name="Rectangle 4"/>
          <p:cNvSpPr/>
          <p:nvPr/>
        </p:nvSpPr>
        <p:spPr>
          <a:xfrm>
            <a:off x="281836" y="1866359"/>
            <a:ext cx="4572000" cy="3785652"/>
          </a:xfrm>
          <a:prstGeom prst="rect">
            <a:avLst/>
          </a:prstGeom>
        </p:spPr>
        <p:txBody>
          <a:bodyPr>
            <a:spAutoFit/>
          </a:bodyPr>
          <a:lstStyle/>
          <a:p>
            <a:r>
              <a:rPr lang="ar-SA" sz="2400" dirty="0">
                <a:solidFill>
                  <a:srgbClr val="222222"/>
                </a:solidFill>
                <a:latin typeface="inherit"/>
              </a:rPr>
              <a:t>تكون جبهة ثابتة عندما تتوقف جبهة باردة أو جبهة دافئة عن الحركة. يحدث هذا عندما تدفع كتلتان من الهواء ضد بعضهما البعض ولكن لا يكون أي منهما قويًا بما يكفي لتحريك الآخر. الرياح التي تهب بالتوازي مع المقدمة بدلاً من العمودي يمكن أن تساعدها على البقاء في مكانها. قد تبقى الجبهة ثابتة لأيام. إذا تغير اتجاه الرياح ، ستبدأ الجبهة في التحرك مرة أخرى ، لتصبح إما جبهة باردة أو دافئة. أو قد تتفكك الجبهة</a:t>
            </a:r>
            <a:endParaRPr lang="en-US" sz="2400" dirty="0"/>
          </a:p>
        </p:txBody>
      </p:sp>
    </p:spTree>
    <p:extLst>
      <p:ext uri="{BB962C8B-B14F-4D97-AF65-F5344CB8AC3E}">
        <p14:creationId xmlns:p14="http://schemas.microsoft.com/office/powerpoint/2010/main" val="414326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9774" y="339674"/>
            <a:ext cx="7063740" cy="391795"/>
          </a:xfrm>
          <a:prstGeom prst="rect">
            <a:avLst/>
          </a:prstGeom>
        </p:spPr>
        <p:txBody>
          <a:bodyPr vert="horz" wrap="square" lIns="0" tIns="12700" rIns="0" bIns="0" rtlCol="0">
            <a:spAutoFit/>
          </a:bodyPr>
          <a:lstStyle/>
          <a:p>
            <a:pPr marL="12700">
              <a:lnSpc>
                <a:spcPct val="100000"/>
              </a:lnSpc>
              <a:spcBef>
                <a:spcPts val="100"/>
              </a:spcBef>
            </a:pPr>
            <a:r>
              <a:rPr sz="2400" spc="-10" dirty="0"/>
              <a:t>Weather </a:t>
            </a:r>
            <a:r>
              <a:rPr sz="2400" spc="-20" dirty="0"/>
              <a:t>Typically </a:t>
            </a:r>
            <a:r>
              <a:rPr sz="2400" spc="-5" dirty="0"/>
              <a:t>Associated with </a:t>
            </a:r>
            <a:r>
              <a:rPr sz="2400" dirty="0"/>
              <a:t>a </a:t>
            </a:r>
            <a:r>
              <a:rPr sz="2400" spc="-5" dirty="0"/>
              <a:t>stationary</a:t>
            </a:r>
            <a:r>
              <a:rPr sz="2400" spc="-70" dirty="0"/>
              <a:t> </a:t>
            </a:r>
            <a:r>
              <a:rPr sz="2400" dirty="0"/>
              <a:t>Front</a:t>
            </a:r>
            <a:endParaRPr sz="2400"/>
          </a:p>
        </p:txBody>
      </p:sp>
      <p:sp>
        <p:nvSpPr>
          <p:cNvPr id="4" name="Rectangle 3"/>
          <p:cNvSpPr/>
          <p:nvPr/>
        </p:nvSpPr>
        <p:spPr>
          <a:xfrm>
            <a:off x="228600" y="1286474"/>
            <a:ext cx="8915400" cy="2031325"/>
          </a:xfrm>
          <a:prstGeom prst="rect">
            <a:avLst/>
          </a:prstGeom>
        </p:spPr>
        <p:txBody>
          <a:bodyPr wrap="square">
            <a:spAutoFit/>
          </a:bodyPr>
          <a:lstStyle/>
          <a:p>
            <a:r>
              <a:rPr lang="en-GB" b="0" i="0" dirty="0" smtClean="0">
                <a:solidFill>
                  <a:srgbClr val="000000"/>
                </a:solidFill>
                <a:effectLst/>
                <a:latin typeface="Adobe Caslon Pro" panose="0205050205050A020403" pitchFamily="18" charset="0"/>
              </a:rPr>
              <a:t>Because a stationary front marks the boundary between two air masses, there are often differences in air </a:t>
            </a:r>
            <a:r>
              <a:rPr lang="en-GB" b="0" i="0" dirty="0" smtClean="0">
                <a:solidFill>
                  <a:srgbClr val="000000"/>
                </a:solidFill>
                <a:effectLst/>
                <a:latin typeface="Adobe Caslon Pro" panose="0205050205050A020403" pitchFamily="18" charset="0"/>
                <a:hlinkClick r:id="rId2"/>
              </a:rPr>
              <a:t>temperature</a:t>
            </a:r>
            <a:r>
              <a:rPr lang="en-GB" b="0" i="0" dirty="0" smtClean="0">
                <a:solidFill>
                  <a:srgbClr val="000000"/>
                </a:solidFill>
                <a:effectLst/>
                <a:latin typeface="Adobe Caslon Pro" panose="0205050205050A020403" pitchFamily="18" charset="0"/>
              </a:rPr>
              <a:t> and wind on opposite sides of it. The </a:t>
            </a:r>
            <a:r>
              <a:rPr lang="en-GB" b="0" i="0" dirty="0" smtClean="0">
                <a:solidFill>
                  <a:srgbClr val="000000"/>
                </a:solidFill>
                <a:effectLst/>
                <a:latin typeface="Adobe Caslon Pro" panose="0205050205050A020403" pitchFamily="18" charset="0"/>
                <a:hlinkClick r:id="rId3"/>
              </a:rPr>
              <a:t>weather</a:t>
            </a:r>
            <a:r>
              <a:rPr lang="en-GB" b="0" i="0" dirty="0" smtClean="0">
                <a:solidFill>
                  <a:srgbClr val="000000"/>
                </a:solidFill>
                <a:effectLst/>
                <a:latin typeface="Adobe Caslon Pro" panose="0205050205050A020403" pitchFamily="18" charset="0"/>
              </a:rPr>
              <a:t> is often cloudy along a stationary front and rain or snow often falls, especially if the front is in an area of low atmospheric pressure.</a:t>
            </a:r>
          </a:p>
          <a:p>
            <a:r>
              <a:rPr lang="en-GB" b="0" i="0" dirty="0" smtClean="0">
                <a:solidFill>
                  <a:srgbClr val="000000"/>
                </a:solidFill>
                <a:effectLst/>
                <a:latin typeface="Adobe Caslon Pro" panose="0205050205050A020403" pitchFamily="18" charset="0"/>
              </a:rPr>
              <a:t>On a weather map, a stationary front is shown as alternating red semicircles and blue triangles like in the map at the left. The blue triangles point in one direction and the red semicircles point in the opposite direction</a:t>
            </a:r>
            <a:endParaRPr lang="en-GB" dirty="0"/>
          </a:p>
        </p:txBody>
      </p:sp>
      <p:sp>
        <p:nvSpPr>
          <p:cNvPr id="5" name="object 6"/>
          <p:cNvSpPr/>
          <p:nvPr/>
        </p:nvSpPr>
        <p:spPr>
          <a:xfrm>
            <a:off x="2514600" y="3317799"/>
            <a:ext cx="3048000" cy="34290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1138" y="211658"/>
            <a:ext cx="1603375" cy="635000"/>
          </a:xfrm>
          <a:prstGeom prst="rect">
            <a:avLst/>
          </a:prstGeom>
        </p:spPr>
        <p:txBody>
          <a:bodyPr vert="horz" wrap="square" lIns="0" tIns="12065" rIns="0" bIns="0" rtlCol="0">
            <a:spAutoFit/>
          </a:bodyPr>
          <a:lstStyle/>
          <a:p>
            <a:pPr marL="12700">
              <a:lnSpc>
                <a:spcPct val="100000"/>
              </a:lnSpc>
              <a:spcBef>
                <a:spcPts val="95"/>
              </a:spcBef>
            </a:pPr>
            <a:r>
              <a:rPr sz="4000" b="1" spc="-5" dirty="0">
                <a:latin typeface="Arial"/>
                <a:cs typeface="Arial"/>
              </a:rPr>
              <a:t>Fro</a:t>
            </a:r>
            <a:r>
              <a:rPr sz="4000" b="1" spc="-25" dirty="0">
                <a:latin typeface="Arial"/>
                <a:cs typeface="Arial"/>
              </a:rPr>
              <a:t>n</a:t>
            </a:r>
            <a:r>
              <a:rPr sz="4000" b="1" spc="-5" dirty="0">
                <a:latin typeface="Arial"/>
                <a:cs typeface="Arial"/>
              </a:rPr>
              <a:t>ts</a:t>
            </a:r>
            <a:endParaRPr sz="4000">
              <a:latin typeface="Arial"/>
              <a:cs typeface="Arial"/>
            </a:endParaRPr>
          </a:p>
        </p:txBody>
      </p:sp>
      <p:sp>
        <p:nvSpPr>
          <p:cNvPr id="3" name="object 3"/>
          <p:cNvSpPr txBox="1"/>
          <p:nvPr/>
        </p:nvSpPr>
        <p:spPr>
          <a:xfrm>
            <a:off x="186334" y="1809953"/>
            <a:ext cx="8777605" cy="3483610"/>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4965" algn="l"/>
                <a:tab pos="355600" algn="l"/>
              </a:tabLst>
            </a:pPr>
            <a:r>
              <a:rPr sz="1800" spc="-5" dirty="0">
                <a:solidFill>
                  <a:srgbClr val="001F5F"/>
                </a:solidFill>
                <a:latin typeface="Arial"/>
                <a:cs typeface="Arial"/>
              </a:rPr>
              <a:t>Fronts </a:t>
            </a:r>
            <a:r>
              <a:rPr sz="1800" dirty="0">
                <a:solidFill>
                  <a:srgbClr val="001F5F"/>
                </a:solidFill>
                <a:latin typeface="Arial"/>
                <a:cs typeface="Arial"/>
              </a:rPr>
              <a:t>are </a:t>
            </a:r>
            <a:r>
              <a:rPr sz="1800" spc="-10" dirty="0">
                <a:solidFill>
                  <a:srgbClr val="001F5F"/>
                </a:solidFill>
                <a:latin typeface="Arial"/>
                <a:cs typeface="Arial"/>
              </a:rPr>
              <a:t>boundary </a:t>
            </a:r>
            <a:r>
              <a:rPr sz="1800" spc="-5" dirty="0">
                <a:solidFill>
                  <a:srgbClr val="001F5F"/>
                </a:solidFill>
                <a:latin typeface="Arial"/>
                <a:cs typeface="Arial"/>
              </a:rPr>
              <a:t>surfaces that separate air masses </a:t>
            </a:r>
            <a:r>
              <a:rPr sz="1800" dirty="0">
                <a:solidFill>
                  <a:srgbClr val="001F5F"/>
                </a:solidFill>
                <a:latin typeface="Arial"/>
                <a:cs typeface="Arial"/>
              </a:rPr>
              <a:t>of </a:t>
            </a:r>
            <a:r>
              <a:rPr sz="1800" spc="-10" dirty="0">
                <a:solidFill>
                  <a:srgbClr val="001F5F"/>
                </a:solidFill>
                <a:latin typeface="Arial"/>
                <a:cs typeface="Arial"/>
              </a:rPr>
              <a:t>different </a:t>
            </a:r>
            <a:r>
              <a:rPr sz="1800" spc="-5" dirty="0">
                <a:solidFill>
                  <a:srgbClr val="001F5F"/>
                </a:solidFill>
                <a:latin typeface="Arial"/>
                <a:cs typeface="Arial"/>
              </a:rPr>
              <a:t>densities </a:t>
            </a:r>
            <a:r>
              <a:rPr sz="1800" spc="-10" dirty="0">
                <a:solidFill>
                  <a:srgbClr val="001F5F"/>
                </a:solidFill>
                <a:latin typeface="Arial"/>
                <a:cs typeface="Arial"/>
              </a:rPr>
              <a:t>one</a:t>
            </a:r>
            <a:r>
              <a:rPr sz="1800" spc="190" dirty="0">
                <a:solidFill>
                  <a:srgbClr val="001F5F"/>
                </a:solidFill>
                <a:latin typeface="Arial"/>
                <a:cs typeface="Arial"/>
              </a:rPr>
              <a:t> </a:t>
            </a:r>
            <a:r>
              <a:rPr sz="1800" spc="-5" dirty="0">
                <a:solidFill>
                  <a:srgbClr val="001F5F"/>
                </a:solidFill>
                <a:latin typeface="Arial"/>
                <a:cs typeface="Arial"/>
              </a:rPr>
              <a:t>of</a:t>
            </a:r>
            <a:endParaRPr sz="1800" dirty="0">
              <a:latin typeface="Arial"/>
              <a:cs typeface="Arial"/>
            </a:endParaRPr>
          </a:p>
          <a:p>
            <a:pPr marL="354965">
              <a:lnSpc>
                <a:spcPct val="100000"/>
              </a:lnSpc>
              <a:spcBef>
                <a:spcPts val="5"/>
              </a:spcBef>
            </a:pPr>
            <a:r>
              <a:rPr sz="1800" spc="-15" dirty="0">
                <a:solidFill>
                  <a:srgbClr val="001F5F"/>
                </a:solidFill>
                <a:latin typeface="Arial"/>
                <a:cs typeface="Arial"/>
              </a:rPr>
              <a:t>which </a:t>
            </a:r>
            <a:r>
              <a:rPr sz="1800" spc="-5" dirty="0">
                <a:solidFill>
                  <a:srgbClr val="001F5F"/>
                </a:solidFill>
                <a:latin typeface="Arial"/>
                <a:cs typeface="Arial"/>
              </a:rPr>
              <a:t>is usually </a:t>
            </a:r>
            <a:r>
              <a:rPr sz="1800" spc="-10" dirty="0">
                <a:solidFill>
                  <a:srgbClr val="001F5F"/>
                </a:solidFill>
                <a:latin typeface="Arial"/>
                <a:cs typeface="Arial"/>
              </a:rPr>
              <a:t>warmer </a:t>
            </a:r>
            <a:r>
              <a:rPr sz="1800" spc="-5" dirty="0">
                <a:solidFill>
                  <a:srgbClr val="001F5F"/>
                </a:solidFill>
                <a:latin typeface="Arial"/>
                <a:cs typeface="Arial"/>
              </a:rPr>
              <a:t>and contains more moisture than </a:t>
            </a:r>
            <a:r>
              <a:rPr sz="1800" dirty="0">
                <a:solidFill>
                  <a:srgbClr val="001F5F"/>
                </a:solidFill>
                <a:latin typeface="Arial"/>
                <a:cs typeface="Arial"/>
              </a:rPr>
              <a:t>the</a:t>
            </a:r>
            <a:r>
              <a:rPr sz="1800" spc="195" dirty="0">
                <a:solidFill>
                  <a:srgbClr val="001F5F"/>
                </a:solidFill>
                <a:latin typeface="Arial"/>
                <a:cs typeface="Arial"/>
              </a:rPr>
              <a:t> </a:t>
            </a:r>
            <a:r>
              <a:rPr sz="1800" spc="-20" dirty="0">
                <a:solidFill>
                  <a:srgbClr val="001F5F"/>
                </a:solidFill>
                <a:latin typeface="Arial"/>
                <a:cs typeface="Arial"/>
              </a:rPr>
              <a:t>other.</a:t>
            </a:r>
            <a:endParaRPr sz="1800" dirty="0">
              <a:latin typeface="Arial"/>
              <a:cs typeface="Arial"/>
            </a:endParaRPr>
          </a:p>
          <a:p>
            <a:pPr>
              <a:lnSpc>
                <a:spcPct val="100000"/>
              </a:lnSpc>
              <a:spcBef>
                <a:spcPts val="30"/>
              </a:spcBef>
            </a:pPr>
            <a:endParaRPr sz="2600" dirty="0">
              <a:latin typeface="Arial"/>
              <a:cs typeface="Arial"/>
            </a:endParaRPr>
          </a:p>
          <a:p>
            <a:pPr marL="355600" indent="-342900">
              <a:lnSpc>
                <a:spcPct val="100000"/>
              </a:lnSpc>
              <a:spcBef>
                <a:spcPts val="5"/>
              </a:spcBef>
              <a:buFont typeface="Wingdings"/>
              <a:buChar char=""/>
              <a:tabLst>
                <a:tab pos="354965" algn="l"/>
                <a:tab pos="355600" algn="l"/>
              </a:tabLst>
            </a:pPr>
            <a:r>
              <a:rPr sz="1800" dirty="0">
                <a:solidFill>
                  <a:srgbClr val="001F5F"/>
                </a:solidFill>
                <a:latin typeface="Arial"/>
                <a:cs typeface="Arial"/>
              </a:rPr>
              <a:t>The </a:t>
            </a:r>
            <a:r>
              <a:rPr sz="1800" spc="-5" dirty="0">
                <a:solidFill>
                  <a:srgbClr val="001F5F"/>
                </a:solidFill>
                <a:latin typeface="Arial"/>
                <a:cs typeface="Arial"/>
              </a:rPr>
              <a:t>zones that Separate the </a:t>
            </a:r>
            <a:r>
              <a:rPr sz="1800" dirty="0">
                <a:solidFill>
                  <a:srgbClr val="001F5F"/>
                </a:solidFill>
                <a:latin typeface="Arial"/>
                <a:cs typeface="Arial"/>
              </a:rPr>
              <a:t>vast </a:t>
            </a:r>
            <a:r>
              <a:rPr sz="1800" spc="-5" dirty="0">
                <a:solidFill>
                  <a:srgbClr val="001F5F"/>
                </a:solidFill>
                <a:latin typeface="Arial"/>
                <a:cs typeface="Arial"/>
              </a:rPr>
              <a:t>sizes </a:t>
            </a:r>
            <a:r>
              <a:rPr sz="1800" dirty="0">
                <a:solidFill>
                  <a:srgbClr val="001F5F"/>
                </a:solidFill>
                <a:latin typeface="Arial"/>
                <a:cs typeface="Arial"/>
              </a:rPr>
              <a:t>of </a:t>
            </a:r>
            <a:r>
              <a:rPr sz="1800" spc="-5" dirty="0">
                <a:solidFill>
                  <a:srgbClr val="001F5F"/>
                </a:solidFill>
                <a:latin typeface="Arial"/>
                <a:cs typeface="Arial"/>
              </a:rPr>
              <a:t>air</a:t>
            </a:r>
            <a:r>
              <a:rPr sz="1800" spc="25" dirty="0">
                <a:solidFill>
                  <a:srgbClr val="001F5F"/>
                </a:solidFill>
                <a:latin typeface="Arial"/>
                <a:cs typeface="Arial"/>
              </a:rPr>
              <a:t> </a:t>
            </a:r>
            <a:r>
              <a:rPr sz="1800" spc="-5" dirty="0">
                <a:solidFill>
                  <a:srgbClr val="001F5F"/>
                </a:solidFill>
                <a:latin typeface="Arial"/>
                <a:cs typeface="Arial"/>
              </a:rPr>
              <a:t>masses.</a:t>
            </a:r>
            <a:endParaRPr sz="1800" dirty="0">
              <a:latin typeface="Arial"/>
              <a:cs typeface="Arial"/>
            </a:endParaRPr>
          </a:p>
          <a:p>
            <a:pPr>
              <a:lnSpc>
                <a:spcPct val="100000"/>
              </a:lnSpc>
              <a:spcBef>
                <a:spcPts val="30"/>
              </a:spcBef>
              <a:buClr>
                <a:srgbClr val="001F5F"/>
              </a:buClr>
              <a:buFont typeface="Wingdings"/>
              <a:buChar char=""/>
            </a:pPr>
            <a:endParaRPr sz="2600" dirty="0">
              <a:latin typeface="Arial"/>
              <a:cs typeface="Arial"/>
            </a:endParaRPr>
          </a:p>
          <a:p>
            <a:pPr marL="355600" indent="-342900">
              <a:lnSpc>
                <a:spcPct val="100000"/>
              </a:lnSpc>
              <a:buFont typeface="Wingdings"/>
              <a:buChar char=""/>
              <a:tabLst>
                <a:tab pos="354965" algn="l"/>
                <a:tab pos="355600" algn="l"/>
                <a:tab pos="1143000" algn="l"/>
              </a:tabLst>
            </a:pPr>
            <a:r>
              <a:rPr sz="1800" dirty="0">
                <a:solidFill>
                  <a:srgbClr val="001F5F"/>
                </a:solidFill>
                <a:latin typeface="Arial"/>
                <a:cs typeface="Arial"/>
              </a:rPr>
              <a:t>A</a:t>
            </a:r>
            <a:r>
              <a:rPr sz="1800" spc="-105" dirty="0">
                <a:solidFill>
                  <a:srgbClr val="001F5F"/>
                </a:solidFill>
                <a:latin typeface="Arial"/>
                <a:cs typeface="Arial"/>
              </a:rPr>
              <a:t> </a:t>
            </a:r>
            <a:r>
              <a:rPr sz="1800" spc="-5" dirty="0">
                <a:solidFill>
                  <a:srgbClr val="001F5F"/>
                </a:solidFill>
                <a:latin typeface="Arial"/>
                <a:cs typeface="Arial"/>
              </a:rPr>
              <a:t>front	</a:t>
            </a:r>
            <a:r>
              <a:rPr sz="1800" dirty="0">
                <a:solidFill>
                  <a:srgbClr val="001F5F"/>
                </a:solidFill>
                <a:latin typeface="Arial"/>
                <a:cs typeface="Arial"/>
              </a:rPr>
              <a:t>is </a:t>
            </a:r>
            <a:r>
              <a:rPr sz="1800" spc="-5" dirty="0">
                <a:solidFill>
                  <a:srgbClr val="001F5F"/>
                </a:solidFill>
                <a:latin typeface="Arial"/>
                <a:cs typeface="Arial"/>
              </a:rPr>
              <a:t>the transition zone </a:t>
            </a:r>
            <a:r>
              <a:rPr sz="1800" spc="-10" dirty="0">
                <a:solidFill>
                  <a:srgbClr val="001F5F"/>
                </a:solidFill>
                <a:latin typeface="Arial"/>
                <a:cs typeface="Arial"/>
              </a:rPr>
              <a:t>between </a:t>
            </a:r>
            <a:r>
              <a:rPr sz="1800" spc="-15" dirty="0">
                <a:solidFill>
                  <a:srgbClr val="001F5F"/>
                </a:solidFill>
                <a:latin typeface="Arial"/>
                <a:cs typeface="Arial"/>
              </a:rPr>
              <a:t>two </a:t>
            </a:r>
            <a:r>
              <a:rPr sz="1800" spc="-5" dirty="0">
                <a:solidFill>
                  <a:srgbClr val="001F5F"/>
                </a:solidFill>
                <a:latin typeface="Arial"/>
                <a:cs typeface="Arial"/>
              </a:rPr>
              <a:t>air masses of </a:t>
            </a:r>
            <a:r>
              <a:rPr sz="1800" spc="-10" dirty="0">
                <a:solidFill>
                  <a:srgbClr val="001F5F"/>
                </a:solidFill>
                <a:latin typeface="Arial"/>
                <a:cs typeface="Arial"/>
              </a:rPr>
              <a:t>different</a:t>
            </a:r>
            <a:r>
              <a:rPr sz="1800" spc="160" dirty="0">
                <a:solidFill>
                  <a:srgbClr val="001F5F"/>
                </a:solidFill>
                <a:latin typeface="Arial"/>
                <a:cs typeface="Arial"/>
              </a:rPr>
              <a:t> </a:t>
            </a:r>
            <a:r>
              <a:rPr sz="1800" spc="-5" dirty="0">
                <a:solidFill>
                  <a:srgbClr val="001F5F"/>
                </a:solidFill>
                <a:latin typeface="Arial"/>
                <a:cs typeface="Arial"/>
              </a:rPr>
              <a:t>densities.</a:t>
            </a:r>
            <a:endParaRPr sz="1800" dirty="0">
              <a:latin typeface="Arial"/>
              <a:cs typeface="Arial"/>
            </a:endParaRPr>
          </a:p>
          <a:p>
            <a:pPr>
              <a:lnSpc>
                <a:spcPct val="100000"/>
              </a:lnSpc>
              <a:spcBef>
                <a:spcPts val="40"/>
              </a:spcBef>
              <a:buClr>
                <a:srgbClr val="001F5F"/>
              </a:buClr>
              <a:buFont typeface="Wingdings"/>
              <a:buChar char=""/>
            </a:pPr>
            <a:endParaRPr sz="2600" dirty="0">
              <a:latin typeface="Arial"/>
              <a:cs typeface="Arial"/>
            </a:endParaRPr>
          </a:p>
          <a:p>
            <a:pPr marL="354965" marR="5080" indent="-342900">
              <a:lnSpc>
                <a:spcPct val="100000"/>
              </a:lnSpc>
              <a:buFont typeface="Wingdings"/>
              <a:buChar char=""/>
              <a:tabLst>
                <a:tab pos="354965" algn="l"/>
                <a:tab pos="355600" algn="l"/>
              </a:tabLst>
            </a:pPr>
            <a:r>
              <a:rPr sz="1800" spc="-5" dirty="0">
                <a:solidFill>
                  <a:srgbClr val="001F5F"/>
                </a:solidFill>
                <a:latin typeface="Arial"/>
                <a:cs typeface="Arial"/>
              </a:rPr>
              <a:t>Separate air </a:t>
            </a:r>
            <a:r>
              <a:rPr sz="1800" dirty="0">
                <a:solidFill>
                  <a:srgbClr val="001F5F"/>
                </a:solidFill>
                <a:latin typeface="Arial"/>
                <a:cs typeface="Arial"/>
              </a:rPr>
              <a:t>masses </a:t>
            </a:r>
            <a:r>
              <a:rPr sz="1800" spc="-15" dirty="0">
                <a:solidFill>
                  <a:srgbClr val="001F5F"/>
                </a:solidFill>
                <a:latin typeface="Arial"/>
                <a:cs typeface="Arial"/>
              </a:rPr>
              <a:t>with </a:t>
            </a:r>
            <a:r>
              <a:rPr sz="1800" spc="-5" dirty="0">
                <a:solidFill>
                  <a:srgbClr val="001F5F"/>
                </a:solidFill>
                <a:latin typeface="Arial"/>
                <a:cs typeface="Arial"/>
              </a:rPr>
              <a:t>contrasting temperatures. Often, they separate air </a:t>
            </a:r>
            <a:r>
              <a:rPr sz="1800" dirty="0">
                <a:solidFill>
                  <a:srgbClr val="001F5F"/>
                </a:solidFill>
                <a:latin typeface="Arial"/>
                <a:cs typeface="Arial"/>
              </a:rPr>
              <a:t>masse  s </a:t>
            </a:r>
            <a:r>
              <a:rPr sz="1800" spc="-15" dirty="0">
                <a:solidFill>
                  <a:srgbClr val="001F5F"/>
                </a:solidFill>
                <a:latin typeface="Arial"/>
                <a:cs typeface="Arial"/>
              </a:rPr>
              <a:t>with </a:t>
            </a:r>
            <a:r>
              <a:rPr sz="1800" spc="-10" dirty="0">
                <a:solidFill>
                  <a:srgbClr val="001F5F"/>
                </a:solidFill>
                <a:latin typeface="Arial"/>
                <a:cs typeface="Arial"/>
              </a:rPr>
              <a:t>different </a:t>
            </a:r>
            <a:r>
              <a:rPr sz="1800" spc="-5" dirty="0">
                <a:solidFill>
                  <a:srgbClr val="001F5F"/>
                </a:solidFill>
                <a:latin typeface="Arial"/>
                <a:cs typeface="Arial"/>
              </a:rPr>
              <a:t>humidity's as </a:t>
            </a:r>
            <a:r>
              <a:rPr sz="1800" spc="-15" dirty="0">
                <a:solidFill>
                  <a:srgbClr val="001F5F"/>
                </a:solidFill>
                <a:latin typeface="Arial"/>
                <a:cs typeface="Arial"/>
              </a:rPr>
              <a:t>well </a:t>
            </a:r>
            <a:r>
              <a:rPr sz="1800" spc="-5" dirty="0">
                <a:solidFill>
                  <a:srgbClr val="001F5F"/>
                </a:solidFill>
                <a:latin typeface="Arial"/>
                <a:cs typeface="Arial"/>
              </a:rPr>
              <a:t>called</a:t>
            </a:r>
            <a:r>
              <a:rPr sz="1800" spc="170" dirty="0">
                <a:solidFill>
                  <a:srgbClr val="001F5F"/>
                </a:solidFill>
                <a:latin typeface="Arial"/>
                <a:cs typeface="Arial"/>
              </a:rPr>
              <a:t> </a:t>
            </a:r>
            <a:r>
              <a:rPr sz="1800" dirty="0">
                <a:solidFill>
                  <a:srgbClr val="001F5F"/>
                </a:solidFill>
                <a:latin typeface="Arial"/>
                <a:cs typeface="Arial"/>
              </a:rPr>
              <a:t>Fronts.</a:t>
            </a:r>
            <a:endParaRPr sz="1800" dirty="0">
              <a:latin typeface="Arial"/>
              <a:cs typeface="Arial"/>
            </a:endParaRPr>
          </a:p>
          <a:p>
            <a:pPr>
              <a:lnSpc>
                <a:spcPct val="100000"/>
              </a:lnSpc>
              <a:spcBef>
                <a:spcPts val="35"/>
              </a:spcBef>
              <a:buClr>
                <a:srgbClr val="001F5F"/>
              </a:buClr>
              <a:buFont typeface="Wingdings"/>
              <a:buChar char=""/>
            </a:pPr>
            <a:endParaRPr sz="2600" dirty="0">
              <a:latin typeface="Arial"/>
              <a:cs typeface="Arial"/>
            </a:endParaRPr>
          </a:p>
          <a:p>
            <a:pPr marL="355600" indent="-342900">
              <a:lnSpc>
                <a:spcPct val="100000"/>
              </a:lnSpc>
              <a:buFont typeface="Wingdings"/>
              <a:buChar char=""/>
              <a:tabLst>
                <a:tab pos="354965" algn="l"/>
                <a:tab pos="355600" algn="l"/>
              </a:tabLst>
            </a:pPr>
            <a:r>
              <a:rPr sz="1800" dirty="0">
                <a:solidFill>
                  <a:srgbClr val="001F5F"/>
                </a:solidFill>
                <a:latin typeface="Arial"/>
                <a:cs typeface="Arial"/>
              </a:rPr>
              <a:t>Fronts </a:t>
            </a:r>
            <a:r>
              <a:rPr sz="1800" spc="-5" dirty="0">
                <a:solidFill>
                  <a:srgbClr val="001F5F"/>
                </a:solidFill>
                <a:latin typeface="Arial"/>
                <a:cs typeface="Arial"/>
              </a:rPr>
              <a:t>can </a:t>
            </a:r>
            <a:r>
              <a:rPr sz="1800" dirty="0">
                <a:solidFill>
                  <a:srgbClr val="001F5F"/>
                </a:solidFill>
                <a:latin typeface="Arial"/>
                <a:cs typeface="Arial"/>
              </a:rPr>
              <a:t>form </a:t>
            </a:r>
            <a:r>
              <a:rPr sz="1800" spc="-10" dirty="0">
                <a:solidFill>
                  <a:srgbClr val="001F5F"/>
                </a:solidFill>
                <a:latin typeface="Arial"/>
                <a:cs typeface="Arial"/>
              </a:rPr>
              <a:t>between </a:t>
            </a:r>
            <a:r>
              <a:rPr sz="1800" spc="-5" dirty="0">
                <a:solidFill>
                  <a:srgbClr val="001F5F"/>
                </a:solidFill>
                <a:latin typeface="Arial"/>
                <a:cs typeface="Arial"/>
              </a:rPr>
              <a:t>any </a:t>
            </a:r>
            <a:r>
              <a:rPr sz="1800" spc="-15" dirty="0">
                <a:solidFill>
                  <a:srgbClr val="001F5F"/>
                </a:solidFill>
                <a:latin typeface="Arial"/>
                <a:cs typeface="Arial"/>
              </a:rPr>
              <a:t>two </a:t>
            </a:r>
            <a:r>
              <a:rPr sz="1800" spc="-5" dirty="0">
                <a:solidFill>
                  <a:srgbClr val="001F5F"/>
                </a:solidFill>
                <a:latin typeface="Arial"/>
                <a:cs typeface="Arial"/>
              </a:rPr>
              <a:t>contrasting air</a:t>
            </a:r>
            <a:r>
              <a:rPr sz="1800" spc="120" dirty="0">
                <a:solidFill>
                  <a:srgbClr val="001F5F"/>
                </a:solidFill>
                <a:latin typeface="Arial"/>
                <a:cs typeface="Arial"/>
              </a:rPr>
              <a:t> </a:t>
            </a:r>
            <a:r>
              <a:rPr sz="1800" spc="-5" dirty="0">
                <a:solidFill>
                  <a:srgbClr val="001F5F"/>
                </a:solidFill>
                <a:latin typeface="Arial"/>
                <a:cs typeface="Arial"/>
              </a:rPr>
              <a:t>masses.</a:t>
            </a:r>
            <a:endParaRPr sz="18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9774" y="339674"/>
            <a:ext cx="7063740" cy="391795"/>
          </a:xfrm>
          <a:prstGeom prst="rect">
            <a:avLst/>
          </a:prstGeom>
        </p:spPr>
        <p:txBody>
          <a:bodyPr vert="horz" wrap="square" lIns="0" tIns="12700" rIns="0" bIns="0" rtlCol="0">
            <a:spAutoFit/>
          </a:bodyPr>
          <a:lstStyle/>
          <a:p>
            <a:pPr marL="12700">
              <a:lnSpc>
                <a:spcPct val="100000"/>
              </a:lnSpc>
              <a:spcBef>
                <a:spcPts val="100"/>
              </a:spcBef>
            </a:pPr>
            <a:r>
              <a:rPr sz="2400" spc="-10" dirty="0"/>
              <a:t>Weather </a:t>
            </a:r>
            <a:r>
              <a:rPr sz="2400" spc="-20" dirty="0"/>
              <a:t>Typically </a:t>
            </a:r>
            <a:r>
              <a:rPr sz="2400" spc="-5" dirty="0"/>
              <a:t>Associated with </a:t>
            </a:r>
            <a:r>
              <a:rPr sz="2400" dirty="0"/>
              <a:t>a </a:t>
            </a:r>
            <a:r>
              <a:rPr sz="2400" spc="-5" dirty="0"/>
              <a:t>stationary</a:t>
            </a:r>
            <a:r>
              <a:rPr sz="2400" spc="-70" dirty="0"/>
              <a:t> </a:t>
            </a:r>
            <a:r>
              <a:rPr sz="2400" dirty="0"/>
              <a:t>Front</a:t>
            </a:r>
            <a:endParaRPr sz="2400"/>
          </a:p>
        </p:txBody>
      </p:sp>
      <p:sp>
        <p:nvSpPr>
          <p:cNvPr id="5" name="object 6"/>
          <p:cNvSpPr/>
          <p:nvPr/>
        </p:nvSpPr>
        <p:spPr>
          <a:xfrm>
            <a:off x="2514600" y="3317799"/>
            <a:ext cx="3048000" cy="3429000"/>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0" y="914400"/>
            <a:ext cx="8915400" cy="2585323"/>
          </a:xfrm>
          <a:prstGeom prst="rect">
            <a:avLst/>
          </a:prstGeom>
        </p:spPr>
        <p:txBody>
          <a:bodyPr wrap="square">
            <a:spAutoFit/>
          </a:bodyPr>
          <a:lstStyle/>
          <a:p>
            <a:pPr algn="r"/>
            <a:r>
              <a:rPr lang="ar-IQ" dirty="0"/>
              <a:t/>
            </a:r>
            <a:br>
              <a:rPr lang="ar-IQ" dirty="0"/>
            </a:br>
            <a:r>
              <a:rPr lang="ar-IQ" sz="2400" dirty="0">
                <a:solidFill>
                  <a:srgbClr val="222222"/>
                </a:solidFill>
                <a:latin typeface="Noto Naskh Arabic UI"/>
              </a:rPr>
              <a:t>لأن الجبهة الثابتة تحدد الحدود بين كتلتين هوائيتين ، غالبًا ما تكون هناك اختلافات في درجة حرارة الهواء والرياح على جانبيها. غالبًا ما يكون الطقس غائمًا على طول الجبهة الثابتة وغالبًا ما يسقط المطر أو الثلج ، خاصة إذا كانت الجبهة في منطقة ذات ضغط جوي منخفض. على خريطة الطقس ، تظهر جبهة ثابتة على شكل دوائر حمراء متناوبة ومثلثات زرقاء كما هو الحال في الخريطة على اليسار. تشير المثلثات الزرقاء في اتجاه واحد وتشير نصف الدائرة الحمراء إلى الاتجاه المعاكس</a:t>
            </a:r>
            <a:endParaRPr lang="en-US" sz="2400" dirty="0"/>
          </a:p>
        </p:txBody>
      </p:sp>
    </p:spTree>
    <p:extLst>
      <p:ext uri="{BB962C8B-B14F-4D97-AF65-F5344CB8AC3E}">
        <p14:creationId xmlns:p14="http://schemas.microsoft.com/office/powerpoint/2010/main" val="4157497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0697"/>
            <a:ext cx="8534400" cy="1015663"/>
          </a:xfrm>
        </p:spPr>
        <p:txBody>
          <a:bodyPr/>
          <a:lstStyle/>
          <a:p>
            <a:r>
              <a:rPr lang="en-GB" sz="3300" dirty="0">
                <a:solidFill>
                  <a:schemeClr val="tx1"/>
                </a:solidFill>
                <a:latin typeface="Adobe Caslon Pro Bold" panose="0205070206050A020403" pitchFamily="18" charset="0"/>
              </a:rPr>
              <a:t>What Weather Does A Stationary Front Bring?</a:t>
            </a:r>
            <a:br>
              <a:rPr lang="en-GB" sz="3300" dirty="0">
                <a:solidFill>
                  <a:schemeClr val="tx1"/>
                </a:solidFill>
                <a:latin typeface="Adobe Caslon Pro Bold" panose="0205070206050A020403" pitchFamily="18" charset="0"/>
              </a:rPr>
            </a:br>
            <a:endParaRPr lang="en-GB" sz="3300" dirty="0">
              <a:solidFill>
                <a:schemeClr val="tx1"/>
              </a:solidFill>
              <a:latin typeface="Adobe Caslon Pro Bold" panose="0205070206050A020403" pitchFamily="18" charset="0"/>
            </a:endParaRPr>
          </a:p>
        </p:txBody>
      </p:sp>
      <p:sp>
        <p:nvSpPr>
          <p:cNvPr id="4" name="Rectangle 3"/>
          <p:cNvSpPr/>
          <p:nvPr/>
        </p:nvSpPr>
        <p:spPr>
          <a:xfrm>
            <a:off x="172720" y="1143000"/>
            <a:ext cx="8798560" cy="2862322"/>
          </a:xfrm>
          <a:prstGeom prst="rect">
            <a:avLst/>
          </a:prstGeom>
          <a:solidFill>
            <a:schemeClr val="accent1">
              <a:lumMod val="20000"/>
              <a:lumOff val="80000"/>
            </a:schemeClr>
          </a:solidFill>
        </p:spPr>
        <p:txBody>
          <a:bodyPr wrap="square">
            <a:spAutoFit/>
          </a:bodyPr>
          <a:lstStyle/>
          <a:p>
            <a:pPr algn="justLow"/>
            <a:r>
              <a:rPr lang="en-GB" b="1" dirty="0" smtClean="0">
                <a:latin typeface="Adobe Caslon Pro" panose="0205050205050A020403" pitchFamily="18" charset="0"/>
              </a:rPr>
              <a:t>The weather that accompanies a stationary front is not nearly as dormant as the movement of the front itself. It is not uncommon to find winds blowing parallel to the direction of a stationary front.</a:t>
            </a:r>
          </a:p>
          <a:p>
            <a:pPr algn="justLow"/>
            <a:r>
              <a:rPr lang="en-GB" b="1" dirty="0" smtClean="0">
                <a:solidFill>
                  <a:srgbClr val="FF0000"/>
                </a:solidFill>
                <a:latin typeface="Adobe Caslon Pro" panose="0205050205050A020403" pitchFamily="18" charset="0"/>
              </a:rPr>
              <a:t>Another characteristic of a stationary front is the distinct difference in temperature experienced on either side of this "fixed barrier." The mass of air behind the approaching warm front has a much higher temperature than the mass of air behind the approaching cold front.  </a:t>
            </a:r>
          </a:p>
          <a:p>
            <a:pPr algn="justLow"/>
            <a:r>
              <a:rPr lang="en-GB" b="1" dirty="0" smtClean="0">
                <a:solidFill>
                  <a:schemeClr val="accent3">
                    <a:lumMod val="50000"/>
                  </a:schemeClr>
                </a:solidFill>
                <a:latin typeface="Adobe Caslon Pro" panose="0205050205050A020403" pitchFamily="18" charset="0"/>
              </a:rPr>
              <a:t>A stationary front is also often accompanied by overcast and dreary weather with persistent light precipitation that can last for days. This condition usually depends on the amount of moisture present in the air.</a:t>
            </a:r>
          </a:p>
        </p:txBody>
      </p:sp>
      <p:pic>
        <p:nvPicPr>
          <p:cNvPr id="6" name="Picture 5"/>
          <p:cNvPicPr>
            <a:picLocks noChangeAspect="1"/>
          </p:cNvPicPr>
          <p:nvPr/>
        </p:nvPicPr>
        <p:blipFill>
          <a:blip r:embed="rId2"/>
          <a:stretch>
            <a:fillRect/>
          </a:stretch>
        </p:blipFill>
        <p:spPr>
          <a:xfrm>
            <a:off x="1066800" y="4114800"/>
            <a:ext cx="6553200" cy="2567146"/>
          </a:xfrm>
          <a:prstGeom prst="rect">
            <a:avLst/>
          </a:prstGeom>
        </p:spPr>
      </p:pic>
    </p:spTree>
    <p:extLst>
      <p:ext uri="{BB962C8B-B14F-4D97-AF65-F5344CB8AC3E}">
        <p14:creationId xmlns:p14="http://schemas.microsoft.com/office/powerpoint/2010/main" val="1264508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0697"/>
            <a:ext cx="8534400" cy="1015663"/>
          </a:xfrm>
        </p:spPr>
        <p:txBody>
          <a:bodyPr/>
          <a:lstStyle/>
          <a:p>
            <a:r>
              <a:rPr lang="en-GB" sz="3300" dirty="0">
                <a:solidFill>
                  <a:schemeClr val="tx1"/>
                </a:solidFill>
                <a:latin typeface="Adobe Caslon Pro Bold" panose="0205070206050A020403" pitchFamily="18" charset="0"/>
              </a:rPr>
              <a:t>What Weather Does A Stationary Front Bring?</a:t>
            </a:r>
            <a:br>
              <a:rPr lang="en-GB" sz="3300" dirty="0">
                <a:solidFill>
                  <a:schemeClr val="tx1"/>
                </a:solidFill>
                <a:latin typeface="Adobe Caslon Pro Bold" panose="0205070206050A020403" pitchFamily="18" charset="0"/>
              </a:rPr>
            </a:br>
            <a:endParaRPr lang="en-GB" sz="3300" dirty="0">
              <a:solidFill>
                <a:schemeClr val="tx1"/>
              </a:solidFill>
              <a:latin typeface="Adobe Caslon Pro Bold" panose="0205070206050A020403" pitchFamily="18" charset="0"/>
            </a:endParaRPr>
          </a:p>
        </p:txBody>
      </p:sp>
      <p:pic>
        <p:nvPicPr>
          <p:cNvPr id="6" name="Picture 5"/>
          <p:cNvPicPr>
            <a:picLocks noChangeAspect="1"/>
          </p:cNvPicPr>
          <p:nvPr/>
        </p:nvPicPr>
        <p:blipFill>
          <a:blip r:embed="rId2"/>
          <a:stretch>
            <a:fillRect/>
          </a:stretch>
        </p:blipFill>
        <p:spPr>
          <a:xfrm>
            <a:off x="1066800" y="4114800"/>
            <a:ext cx="6553200" cy="2567146"/>
          </a:xfrm>
          <a:prstGeom prst="rect">
            <a:avLst/>
          </a:prstGeom>
        </p:spPr>
      </p:pic>
      <p:sp>
        <p:nvSpPr>
          <p:cNvPr id="3" name="Rectangle 2"/>
          <p:cNvSpPr/>
          <p:nvPr/>
        </p:nvSpPr>
        <p:spPr>
          <a:xfrm>
            <a:off x="0" y="848528"/>
            <a:ext cx="8839200" cy="2954655"/>
          </a:xfrm>
          <a:prstGeom prst="rect">
            <a:avLst/>
          </a:prstGeom>
        </p:spPr>
        <p:txBody>
          <a:bodyPr wrap="square">
            <a:spAutoFit/>
          </a:bodyPr>
          <a:lstStyle/>
          <a:p>
            <a:pPr algn="r"/>
            <a:r>
              <a:rPr lang="ar-IQ" dirty="0"/>
              <a:t/>
            </a:r>
            <a:br>
              <a:rPr lang="ar-IQ" dirty="0"/>
            </a:br>
            <a:r>
              <a:rPr lang="ar-IQ" sz="2400" dirty="0">
                <a:solidFill>
                  <a:srgbClr val="222222"/>
                </a:solidFill>
                <a:latin typeface="Noto Naskh Arabic UI"/>
              </a:rPr>
              <a:t>الطقس المصاحب للجبهة الثابتة ليس خاملًا تقريبًا مثل حركة الجبهة نفسها. ليس من غير المألوف العثور على رياح تهب موازية لاتجاه الجبهة الثابتة. خاصية أخرى للجبهة الثابتة هي الاختلاف الواضح في درجة الحرارة التي يتم اختبارها على جانبي هذا "الحاجز الثابت". كتلة الهواء خلف الجبهة الدافئة تقترب من درجة حرارة أعلى بكثير من كتلة الهواء وراء الجبهة الباردة تقترب. غالبًا ما تكون الجبهة الثابتة مصحوبة بطقس ملبد بالغيوم وكئيب مع هطول مستمر </a:t>
            </a:r>
            <a:r>
              <a:rPr lang="ar-IQ" sz="2400" dirty="0" smtClean="0">
                <a:solidFill>
                  <a:srgbClr val="222222"/>
                </a:solidFill>
                <a:latin typeface="Noto Naskh Arabic UI"/>
              </a:rPr>
              <a:t> </a:t>
            </a:r>
            <a:r>
              <a:rPr lang="ar-IQ" sz="2400" dirty="0">
                <a:solidFill>
                  <a:srgbClr val="222222"/>
                </a:solidFill>
                <a:latin typeface="Noto Naskh Arabic UI"/>
              </a:rPr>
              <a:t>يمكن أن يستمر لأيام. تعتمد هذه الحالة عادةً على كمية الرطوبة الموجودة في الهواء.</a:t>
            </a:r>
            <a:endParaRPr lang="en-US" sz="2400" dirty="0"/>
          </a:p>
        </p:txBody>
      </p:sp>
    </p:spTree>
    <p:extLst>
      <p:ext uri="{BB962C8B-B14F-4D97-AF65-F5344CB8AC3E}">
        <p14:creationId xmlns:p14="http://schemas.microsoft.com/office/powerpoint/2010/main" val="25297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252983" y="1295400"/>
            <a:ext cx="4347591" cy="4708981"/>
          </a:xfrm>
          <a:prstGeom prst="rect">
            <a:avLst/>
          </a:prstGeom>
          <a:solidFill>
            <a:schemeClr val="bg2"/>
          </a:solidFill>
        </p:spPr>
        <p:txBody>
          <a:bodyPr wrap="square">
            <a:spAutoFit/>
          </a:bodyPr>
          <a:lstStyle/>
          <a:p>
            <a:pPr algn="justLow"/>
            <a:r>
              <a:rPr lang="en-GB" sz="2000" dirty="0" smtClean="0">
                <a:latin typeface="Adobe Caslon Pro" panose="0205050205050A020403" pitchFamily="18" charset="0"/>
              </a:rPr>
              <a:t>On occasion, a stationary front can lead to extreme events. When a high percentage of moisture is present in the atmosphere, heavy &amp; persistent rain can lead to flooding in the region along the front.</a:t>
            </a:r>
          </a:p>
          <a:p>
            <a:pPr algn="justLow"/>
            <a:endParaRPr lang="en-GB" sz="2000" dirty="0" smtClean="0">
              <a:latin typeface="Adobe Caslon Pro" panose="0205050205050A020403" pitchFamily="18" charset="0"/>
            </a:endParaRPr>
          </a:p>
          <a:p>
            <a:pPr algn="justLow"/>
            <a:r>
              <a:rPr lang="en-GB" sz="2000" dirty="0" smtClean="0">
                <a:latin typeface="Adobe Caslon Pro" panose="0205050205050A020403" pitchFamily="18" charset="0"/>
              </a:rPr>
              <a:t>Heavy winds called d</a:t>
            </a:r>
            <a:r>
              <a:rPr lang="en-US" sz="2000" dirty="0" err="1" smtClean="0">
                <a:latin typeface="Adobe Caslon Pro" panose="0205050205050A020403" pitchFamily="18" charset="0"/>
              </a:rPr>
              <a:t>erechos</a:t>
            </a:r>
            <a:r>
              <a:rPr lang="en-GB" sz="2000" dirty="0" smtClean="0">
                <a:latin typeface="Adobe Caslon Pro" panose="0205050205050A020403" pitchFamily="18" charset="0"/>
              </a:rPr>
              <a:t> sometimes develop due to strong downdrafts along the border of a stationary front. They can reach speeds of 160 km/h (100 miles per hour), which can cause damage to infrastructure and endanger human life.</a:t>
            </a:r>
            <a:endParaRPr lang="en-GB" sz="2000" dirty="0">
              <a:latin typeface="Adobe Caslon Pro" panose="0205050205050A020403" pitchFamily="18" charset="0"/>
            </a:endParaRPr>
          </a:p>
        </p:txBody>
      </p:sp>
      <p:pic>
        <p:nvPicPr>
          <p:cNvPr id="5" name="Picture 4"/>
          <p:cNvPicPr>
            <a:picLocks noChangeAspect="1"/>
          </p:cNvPicPr>
          <p:nvPr/>
        </p:nvPicPr>
        <p:blipFill>
          <a:blip r:embed="rId2"/>
          <a:stretch>
            <a:fillRect/>
          </a:stretch>
        </p:blipFill>
        <p:spPr>
          <a:xfrm>
            <a:off x="4729903" y="1600200"/>
            <a:ext cx="4414097" cy="3810000"/>
          </a:xfrm>
          <a:prstGeom prst="rect">
            <a:avLst/>
          </a:prstGeom>
        </p:spPr>
      </p:pic>
    </p:spTree>
    <p:extLst>
      <p:ext uri="{BB962C8B-B14F-4D97-AF65-F5344CB8AC3E}">
        <p14:creationId xmlns:p14="http://schemas.microsoft.com/office/powerpoint/2010/main" val="1677381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p:cNvPicPr>
            <a:picLocks noChangeAspect="1"/>
          </p:cNvPicPr>
          <p:nvPr/>
        </p:nvPicPr>
        <p:blipFill>
          <a:blip r:embed="rId2"/>
          <a:stretch>
            <a:fillRect/>
          </a:stretch>
        </p:blipFill>
        <p:spPr>
          <a:xfrm>
            <a:off x="4729903" y="1600200"/>
            <a:ext cx="4414097" cy="3810000"/>
          </a:xfrm>
          <a:prstGeom prst="rect">
            <a:avLst/>
          </a:prstGeom>
        </p:spPr>
      </p:pic>
      <p:sp>
        <p:nvSpPr>
          <p:cNvPr id="3" name="Rectangle 2"/>
          <p:cNvSpPr/>
          <p:nvPr/>
        </p:nvSpPr>
        <p:spPr>
          <a:xfrm>
            <a:off x="186478" y="1143000"/>
            <a:ext cx="4572000" cy="646331"/>
          </a:xfrm>
          <a:prstGeom prst="rect">
            <a:avLst/>
          </a:prstGeom>
        </p:spPr>
        <p:txBody>
          <a:bodyPr>
            <a:spAutoFit/>
          </a:bodyPr>
          <a:lstStyle/>
          <a:p>
            <a:r>
              <a:rPr lang="ar-IQ" dirty="0"/>
              <a:t/>
            </a:r>
            <a:br>
              <a:rPr lang="ar-IQ" dirty="0"/>
            </a:br>
            <a:endParaRPr lang="en-US" dirty="0"/>
          </a:p>
        </p:txBody>
      </p:sp>
      <p:sp>
        <p:nvSpPr>
          <p:cNvPr id="7" name="Rectangle 6"/>
          <p:cNvSpPr/>
          <p:nvPr/>
        </p:nvSpPr>
        <p:spPr>
          <a:xfrm>
            <a:off x="-2443163" y="2689176"/>
            <a:ext cx="4572001" cy="369332"/>
          </a:xfrm>
          <a:prstGeom prst="rect">
            <a:avLst/>
          </a:prstGeom>
        </p:spPr>
        <p:txBody>
          <a:bodyPr>
            <a:spAutoFit/>
          </a:bodyPr>
          <a:lstStyle/>
          <a:p>
            <a:endParaRPr lang="en-US" dirty="0"/>
          </a:p>
        </p:txBody>
      </p:sp>
      <p:sp>
        <p:nvSpPr>
          <p:cNvPr id="8" name="Rectangle 7"/>
          <p:cNvSpPr/>
          <p:nvPr/>
        </p:nvSpPr>
        <p:spPr>
          <a:xfrm>
            <a:off x="186478" y="1123950"/>
            <a:ext cx="4572000" cy="4431983"/>
          </a:xfrm>
          <a:prstGeom prst="rect">
            <a:avLst/>
          </a:prstGeom>
        </p:spPr>
        <p:txBody>
          <a:bodyPr>
            <a:spAutoFit/>
          </a:bodyPr>
          <a:lstStyle/>
          <a:p>
            <a:r>
              <a:rPr lang="ar-IQ" dirty="0"/>
              <a:t/>
            </a:r>
            <a:br>
              <a:rPr lang="ar-IQ" dirty="0"/>
            </a:br>
            <a:r>
              <a:rPr lang="ar-IQ" sz="2400" dirty="0">
                <a:solidFill>
                  <a:srgbClr val="222222"/>
                </a:solidFill>
                <a:latin typeface="Noto Naskh Arabic UI"/>
              </a:rPr>
              <a:t>في بعض الأحيان ، يمكن أن تؤدي الجبهة الثابتة إلى أحداث متطرفة. عند وجود نسبة عالية من الرطوبة في الغلاف الجوي ، يمكن أن تؤدي الأمطار الغزيرة والمستمرة إلى فيضان في المنطقة على طول الجبهة. تتطور الرياح الشديدة التي تسمى </a:t>
            </a:r>
            <a:r>
              <a:rPr lang="en-US" sz="2400" dirty="0" err="1">
                <a:solidFill>
                  <a:srgbClr val="222222"/>
                </a:solidFill>
                <a:latin typeface="Noto Naskh Arabic UI"/>
              </a:rPr>
              <a:t>derechos</a:t>
            </a:r>
            <a:r>
              <a:rPr lang="en-US" sz="2400" dirty="0">
                <a:solidFill>
                  <a:srgbClr val="222222"/>
                </a:solidFill>
                <a:latin typeface="Noto Naskh Arabic UI"/>
              </a:rPr>
              <a:t> </a:t>
            </a:r>
            <a:r>
              <a:rPr lang="ar-IQ" sz="2400" dirty="0">
                <a:solidFill>
                  <a:srgbClr val="222222"/>
                </a:solidFill>
                <a:latin typeface="Noto Naskh Arabic UI"/>
              </a:rPr>
              <a:t>في بعض الأحيان بسبب الانخفاضات القوية على طول حدود الجبهة الثابتة. يمكن أن تصل سرعتها إلى 160 كم / ساعة (100 ميل في الساعة) ، مما قد يتسبب في تلف البنية التحتية ويعرض حياة الإنسان للخطر.</a:t>
            </a:r>
            <a:endParaRPr lang="en-US" sz="2400" dirty="0"/>
          </a:p>
        </p:txBody>
      </p:sp>
    </p:spTree>
    <p:extLst>
      <p:ext uri="{BB962C8B-B14F-4D97-AF65-F5344CB8AC3E}">
        <p14:creationId xmlns:p14="http://schemas.microsoft.com/office/powerpoint/2010/main" val="3565749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643121" y="915746"/>
            <a:ext cx="1818639" cy="574675"/>
          </a:xfrm>
          <a:prstGeom prst="rect">
            <a:avLst/>
          </a:prstGeom>
        </p:spPr>
        <p:txBody>
          <a:bodyPr vert="horz" wrap="square" lIns="0" tIns="12700" rIns="0" bIns="0" rtlCol="0">
            <a:spAutoFit/>
          </a:bodyPr>
          <a:lstStyle/>
          <a:p>
            <a:pPr marL="12700">
              <a:lnSpc>
                <a:spcPct val="100000"/>
              </a:lnSpc>
              <a:spcBef>
                <a:spcPts val="100"/>
              </a:spcBef>
            </a:pPr>
            <a:r>
              <a:rPr spc="-10" dirty="0">
                <a:solidFill>
                  <a:srgbClr val="FFFFFF"/>
                </a:solidFill>
                <a:latin typeface="Calibri"/>
                <a:cs typeface="Calibri"/>
              </a:rPr>
              <a:t>Thanks</a:t>
            </a:r>
            <a:r>
              <a:rPr spc="-90" dirty="0">
                <a:solidFill>
                  <a:srgbClr val="FFFFFF"/>
                </a:solidFill>
                <a:latin typeface="Calibri"/>
                <a:cs typeface="Calibri"/>
              </a:rPr>
              <a:t> </a:t>
            </a:r>
            <a:r>
              <a:rPr dirty="0">
                <a:solidFill>
                  <a:srgbClr val="FFFFFF"/>
                </a:solidFill>
                <a:latin typeface="Wingdings"/>
                <a:cs typeface="Wingdings"/>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1138" y="211658"/>
            <a:ext cx="1603375" cy="635000"/>
          </a:xfrm>
          <a:prstGeom prst="rect">
            <a:avLst/>
          </a:prstGeom>
        </p:spPr>
        <p:txBody>
          <a:bodyPr vert="horz" wrap="square" lIns="0" tIns="12065" rIns="0" bIns="0" rtlCol="0">
            <a:spAutoFit/>
          </a:bodyPr>
          <a:lstStyle/>
          <a:p>
            <a:pPr marL="12700">
              <a:lnSpc>
                <a:spcPct val="100000"/>
              </a:lnSpc>
              <a:spcBef>
                <a:spcPts val="95"/>
              </a:spcBef>
            </a:pPr>
            <a:r>
              <a:rPr sz="4000" b="1" spc="-5" dirty="0">
                <a:latin typeface="Arial"/>
                <a:cs typeface="Arial"/>
              </a:rPr>
              <a:t>Fro</a:t>
            </a:r>
            <a:r>
              <a:rPr sz="4000" b="1" spc="-25" dirty="0">
                <a:latin typeface="Arial"/>
                <a:cs typeface="Arial"/>
              </a:rPr>
              <a:t>n</a:t>
            </a:r>
            <a:r>
              <a:rPr sz="4000" b="1" spc="-5" dirty="0">
                <a:latin typeface="Arial"/>
                <a:cs typeface="Arial"/>
              </a:rPr>
              <a:t>ts</a:t>
            </a:r>
            <a:endParaRPr sz="4000">
              <a:latin typeface="Arial"/>
              <a:cs typeface="Arial"/>
            </a:endParaRPr>
          </a:p>
        </p:txBody>
      </p:sp>
      <p:sp>
        <p:nvSpPr>
          <p:cNvPr id="3" name="object 3"/>
          <p:cNvSpPr txBox="1"/>
          <p:nvPr/>
        </p:nvSpPr>
        <p:spPr>
          <a:xfrm>
            <a:off x="186334" y="1809953"/>
            <a:ext cx="8777605" cy="3175228"/>
          </a:xfrm>
          <a:prstGeom prst="rect">
            <a:avLst/>
          </a:prstGeom>
        </p:spPr>
        <p:txBody>
          <a:bodyPr vert="horz" wrap="square" lIns="0" tIns="12700" rIns="0" bIns="0" rtlCol="0">
            <a:spAutoFit/>
          </a:bodyPr>
          <a:lstStyle/>
          <a:p>
            <a:pPr marL="355600" indent="-342900" algn="r" rtl="1">
              <a:lnSpc>
                <a:spcPct val="100000"/>
              </a:lnSpc>
              <a:spcBef>
                <a:spcPts val="100"/>
              </a:spcBef>
              <a:buFont typeface="Wingdings"/>
              <a:buChar char=""/>
              <a:tabLst>
                <a:tab pos="354965" algn="l"/>
                <a:tab pos="355600" algn="l"/>
              </a:tabLst>
            </a:pPr>
            <a:r>
              <a:rPr lang="ar-SA" spc="-5" dirty="0">
                <a:solidFill>
                  <a:srgbClr val="001F5F"/>
                </a:solidFill>
                <a:latin typeface="Arial"/>
                <a:cs typeface="Arial"/>
              </a:rPr>
              <a:t>الجبهات عبارة عن أسطح حدودية تفصل الكتل الهوائية ذات الكثافات </a:t>
            </a:r>
            <a:r>
              <a:rPr lang="ar-SA" spc="-5" dirty="0" smtClean="0">
                <a:solidFill>
                  <a:srgbClr val="001F5F"/>
                </a:solidFill>
                <a:latin typeface="Arial"/>
                <a:cs typeface="Arial"/>
              </a:rPr>
              <a:t>المختلفة</a:t>
            </a:r>
            <a:r>
              <a:rPr lang="en-GB" spc="-5" dirty="0" smtClean="0">
                <a:solidFill>
                  <a:srgbClr val="001F5F"/>
                </a:solidFill>
                <a:latin typeface="Arial"/>
                <a:cs typeface="Arial"/>
              </a:rPr>
              <a:t> </a:t>
            </a:r>
            <a:r>
              <a:rPr lang="ar-SA" spc="-5" dirty="0" smtClean="0">
                <a:solidFill>
                  <a:srgbClr val="001F5F"/>
                </a:solidFill>
                <a:latin typeface="Arial"/>
                <a:cs typeface="Arial"/>
              </a:rPr>
              <a:t>والتي </a:t>
            </a:r>
            <a:r>
              <a:rPr lang="ar-SA" spc="-5" dirty="0">
                <a:solidFill>
                  <a:srgbClr val="001F5F"/>
                </a:solidFill>
                <a:latin typeface="Arial"/>
                <a:cs typeface="Arial"/>
              </a:rPr>
              <a:t>عادة ما تكون أكثر دفئًا وتحتوي على رطوبة أكثر من الأخرى.</a:t>
            </a:r>
          </a:p>
          <a:p>
            <a:pPr marL="355600" indent="-342900" algn="r" rtl="1">
              <a:lnSpc>
                <a:spcPct val="100000"/>
              </a:lnSpc>
              <a:spcBef>
                <a:spcPts val="100"/>
              </a:spcBef>
              <a:buFont typeface="Wingdings"/>
              <a:buChar char=""/>
              <a:tabLst>
                <a:tab pos="354965" algn="l"/>
                <a:tab pos="355600" algn="l"/>
              </a:tabLst>
            </a:pPr>
            <a:endParaRPr lang="ar-SA" spc="-5" dirty="0">
              <a:solidFill>
                <a:srgbClr val="001F5F"/>
              </a:solidFill>
              <a:latin typeface="Arial"/>
              <a:cs typeface="Arial"/>
            </a:endParaRPr>
          </a:p>
          <a:p>
            <a:pPr marL="355600" indent="-342900" algn="r" rtl="1">
              <a:lnSpc>
                <a:spcPct val="100000"/>
              </a:lnSpc>
              <a:spcBef>
                <a:spcPts val="100"/>
              </a:spcBef>
              <a:buFont typeface="Wingdings"/>
              <a:buChar char=""/>
              <a:tabLst>
                <a:tab pos="354965" algn="l"/>
                <a:tab pos="355600" algn="l"/>
              </a:tabLst>
            </a:pPr>
            <a:r>
              <a:rPr lang="ar-SA" spc="-5" dirty="0">
                <a:solidFill>
                  <a:srgbClr val="001F5F"/>
                </a:solidFill>
                <a:latin typeface="Arial"/>
                <a:cs typeface="Arial"/>
              </a:rPr>
              <a:t>المناطق التي تفصل الأحجام الهائلة للكتل الهوائية.</a:t>
            </a:r>
          </a:p>
          <a:p>
            <a:pPr marL="355600" indent="-342900" algn="r" rtl="1">
              <a:lnSpc>
                <a:spcPct val="100000"/>
              </a:lnSpc>
              <a:spcBef>
                <a:spcPts val="100"/>
              </a:spcBef>
              <a:buFont typeface="Wingdings"/>
              <a:buChar char=""/>
              <a:tabLst>
                <a:tab pos="354965" algn="l"/>
                <a:tab pos="355600" algn="l"/>
              </a:tabLst>
            </a:pPr>
            <a:endParaRPr lang="ar-SA" spc="-5" dirty="0">
              <a:solidFill>
                <a:srgbClr val="001F5F"/>
              </a:solidFill>
              <a:latin typeface="Arial"/>
              <a:cs typeface="Arial"/>
            </a:endParaRPr>
          </a:p>
          <a:p>
            <a:pPr marL="355600" indent="-342900" algn="r" rtl="1">
              <a:lnSpc>
                <a:spcPct val="100000"/>
              </a:lnSpc>
              <a:spcBef>
                <a:spcPts val="100"/>
              </a:spcBef>
              <a:buFont typeface="Wingdings"/>
              <a:buChar char=""/>
              <a:tabLst>
                <a:tab pos="354965" algn="l"/>
                <a:tab pos="355600" algn="l"/>
              </a:tabLst>
            </a:pPr>
            <a:r>
              <a:rPr lang="ar-SA" spc="-5" dirty="0">
                <a:solidFill>
                  <a:srgbClr val="001F5F"/>
                </a:solidFill>
                <a:latin typeface="Arial"/>
                <a:cs typeface="Arial"/>
              </a:rPr>
              <a:t>الجبهة هي المنطقة الانتقالية بين كتلتي هواء بكثافات مختلفة.</a:t>
            </a:r>
          </a:p>
          <a:p>
            <a:pPr marL="355600" indent="-342900" algn="r" rtl="1">
              <a:lnSpc>
                <a:spcPct val="100000"/>
              </a:lnSpc>
              <a:spcBef>
                <a:spcPts val="100"/>
              </a:spcBef>
              <a:buFont typeface="Wingdings"/>
              <a:buChar char=""/>
              <a:tabLst>
                <a:tab pos="354965" algn="l"/>
                <a:tab pos="355600" algn="l"/>
              </a:tabLst>
            </a:pPr>
            <a:endParaRPr lang="ar-SA" spc="-5" dirty="0">
              <a:solidFill>
                <a:srgbClr val="001F5F"/>
              </a:solidFill>
              <a:latin typeface="Arial"/>
              <a:cs typeface="Arial"/>
            </a:endParaRPr>
          </a:p>
          <a:p>
            <a:pPr marL="355600" indent="-342900" algn="r" rtl="1">
              <a:lnSpc>
                <a:spcPct val="100000"/>
              </a:lnSpc>
              <a:spcBef>
                <a:spcPts val="100"/>
              </a:spcBef>
              <a:buFont typeface="Wingdings"/>
              <a:buChar char=""/>
              <a:tabLst>
                <a:tab pos="354965" algn="l"/>
                <a:tab pos="355600" algn="l"/>
              </a:tabLst>
            </a:pPr>
            <a:r>
              <a:rPr lang="ar-SA" spc="-5" dirty="0">
                <a:solidFill>
                  <a:srgbClr val="001F5F"/>
                </a:solidFill>
                <a:latin typeface="Arial"/>
                <a:cs typeface="Arial"/>
              </a:rPr>
              <a:t>فصل الكتل الهوائية بدرجات حرارة متناقضة. في كثير من الأحيان ، يفصلون مجموعات الهواء مع الرطوبة المختلفة وكذلك تسمى الجبهات.</a:t>
            </a:r>
          </a:p>
          <a:p>
            <a:pPr marL="355600" indent="-342900" algn="r" rtl="1">
              <a:lnSpc>
                <a:spcPct val="100000"/>
              </a:lnSpc>
              <a:spcBef>
                <a:spcPts val="100"/>
              </a:spcBef>
              <a:buFont typeface="Wingdings"/>
              <a:buChar char=""/>
              <a:tabLst>
                <a:tab pos="354965" algn="l"/>
                <a:tab pos="355600" algn="l"/>
              </a:tabLst>
            </a:pPr>
            <a:endParaRPr lang="ar-SA" spc="-5" dirty="0">
              <a:solidFill>
                <a:srgbClr val="001F5F"/>
              </a:solidFill>
              <a:latin typeface="Arial"/>
              <a:cs typeface="Arial"/>
            </a:endParaRPr>
          </a:p>
          <a:p>
            <a:pPr marL="355600" indent="-342900" algn="r" rtl="1">
              <a:lnSpc>
                <a:spcPct val="100000"/>
              </a:lnSpc>
              <a:spcBef>
                <a:spcPts val="100"/>
              </a:spcBef>
              <a:buFont typeface="Wingdings"/>
              <a:buChar char=""/>
              <a:tabLst>
                <a:tab pos="354965" algn="l"/>
                <a:tab pos="355600" algn="l"/>
              </a:tabLst>
            </a:pPr>
            <a:r>
              <a:rPr lang="ar-SA" spc="-5" dirty="0">
                <a:solidFill>
                  <a:srgbClr val="001F5F"/>
                </a:solidFill>
                <a:latin typeface="Arial"/>
                <a:cs typeface="Arial"/>
              </a:rPr>
              <a:t>يمكن أن تتكون الجبهات بين أي كتلتي هواء متباينتين.</a:t>
            </a:r>
            <a:endParaRPr sz="1800" dirty="0">
              <a:latin typeface="Arial"/>
              <a:cs typeface="Arial"/>
            </a:endParaRPr>
          </a:p>
        </p:txBody>
      </p:sp>
    </p:spTree>
    <p:extLst>
      <p:ext uri="{BB962C8B-B14F-4D97-AF65-F5344CB8AC3E}">
        <p14:creationId xmlns:p14="http://schemas.microsoft.com/office/powerpoint/2010/main" val="251241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406" y="243662"/>
            <a:ext cx="6858634" cy="574675"/>
          </a:xfrm>
          <a:prstGeom prst="rect">
            <a:avLst/>
          </a:prstGeom>
        </p:spPr>
        <p:txBody>
          <a:bodyPr vert="horz" wrap="square" lIns="0" tIns="12700" rIns="0" bIns="0" rtlCol="0">
            <a:spAutoFit/>
          </a:bodyPr>
          <a:lstStyle/>
          <a:p>
            <a:pPr marL="12700">
              <a:lnSpc>
                <a:spcPct val="100000"/>
              </a:lnSpc>
              <a:spcBef>
                <a:spcPts val="100"/>
              </a:spcBef>
            </a:pPr>
            <a:r>
              <a:rPr b="1" spc="-5" dirty="0">
                <a:latin typeface="Arial"/>
                <a:cs typeface="Arial"/>
              </a:rPr>
              <a:t>Frontal </a:t>
            </a:r>
            <a:r>
              <a:rPr b="1" dirty="0">
                <a:latin typeface="Arial"/>
                <a:cs typeface="Arial"/>
              </a:rPr>
              <a:t>Surface or Frontal</a:t>
            </a:r>
            <a:r>
              <a:rPr b="1" spc="-80" dirty="0">
                <a:latin typeface="Arial"/>
                <a:cs typeface="Arial"/>
              </a:rPr>
              <a:t> </a:t>
            </a:r>
            <a:r>
              <a:rPr b="1" dirty="0">
                <a:latin typeface="Arial"/>
                <a:cs typeface="Arial"/>
              </a:rPr>
              <a:t>Zone</a:t>
            </a:r>
          </a:p>
        </p:txBody>
      </p:sp>
      <p:sp>
        <p:nvSpPr>
          <p:cNvPr id="3" name="object 3"/>
          <p:cNvSpPr txBox="1"/>
          <p:nvPr/>
        </p:nvSpPr>
        <p:spPr>
          <a:xfrm>
            <a:off x="690473" y="1511630"/>
            <a:ext cx="7379334" cy="57467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1F5F"/>
                </a:solidFill>
                <a:latin typeface="Arial"/>
                <a:cs typeface="Arial"/>
              </a:rPr>
              <a:t>The </a:t>
            </a:r>
            <a:r>
              <a:rPr sz="1800" spc="-15" dirty="0">
                <a:solidFill>
                  <a:srgbClr val="001F5F"/>
                </a:solidFill>
                <a:latin typeface="Arial"/>
                <a:cs typeface="Arial"/>
              </a:rPr>
              <a:t>upward </a:t>
            </a:r>
            <a:r>
              <a:rPr sz="1800" spc="-5" dirty="0">
                <a:solidFill>
                  <a:srgbClr val="001F5F"/>
                </a:solidFill>
                <a:latin typeface="Arial"/>
                <a:cs typeface="Arial"/>
              </a:rPr>
              <a:t>extension of </a:t>
            </a:r>
            <a:r>
              <a:rPr sz="1800" dirty="0">
                <a:solidFill>
                  <a:srgbClr val="001F5F"/>
                </a:solidFill>
                <a:latin typeface="Arial"/>
                <a:cs typeface="Arial"/>
              </a:rPr>
              <a:t>a </a:t>
            </a:r>
            <a:r>
              <a:rPr sz="1800" spc="-5" dirty="0">
                <a:solidFill>
                  <a:srgbClr val="001F5F"/>
                </a:solidFill>
                <a:latin typeface="Arial"/>
                <a:cs typeface="Arial"/>
              </a:rPr>
              <a:t>front </a:t>
            </a:r>
            <a:r>
              <a:rPr sz="1800" dirty="0">
                <a:solidFill>
                  <a:srgbClr val="001F5F"/>
                </a:solidFill>
                <a:latin typeface="Arial"/>
                <a:cs typeface="Arial"/>
              </a:rPr>
              <a:t>is </a:t>
            </a:r>
            <a:r>
              <a:rPr sz="1800" spc="-5" dirty="0">
                <a:solidFill>
                  <a:srgbClr val="001F5F"/>
                </a:solidFill>
                <a:latin typeface="Arial"/>
                <a:cs typeface="Arial"/>
              </a:rPr>
              <a:t>referred </a:t>
            </a:r>
            <a:r>
              <a:rPr sz="1800" dirty="0">
                <a:solidFill>
                  <a:srgbClr val="001F5F"/>
                </a:solidFill>
                <a:latin typeface="Arial"/>
                <a:cs typeface="Arial"/>
              </a:rPr>
              <a:t>to </a:t>
            </a:r>
            <a:r>
              <a:rPr sz="1800" spc="-5" dirty="0">
                <a:solidFill>
                  <a:srgbClr val="001F5F"/>
                </a:solidFill>
                <a:latin typeface="Arial"/>
                <a:cs typeface="Arial"/>
              </a:rPr>
              <a:t>as </a:t>
            </a:r>
            <a:r>
              <a:rPr sz="1800" dirty="0">
                <a:solidFill>
                  <a:srgbClr val="001F5F"/>
                </a:solidFill>
                <a:latin typeface="Arial"/>
                <a:cs typeface="Arial"/>
              </a:rPr>
              <a:t>a </a:t>
            </a:r>
            <a:r>
              <a:rPr sz="1800" spc="-5" dirty="0">
                <a:solidFill>
                  <a:srgbClr val="001F5F"/>
                </a:solidFill>
                <a:latin typeface="Arial"/>
                <a:cs typeface="Arial"/>
              </a:rPr>
              <a:t>frontal surface or</a:t>
            </a:r>
            <a:r>
              <a:rPr sz="1800" spc="140" dirty="0">
                <a:solidFill>
                  <a:srgbClr val="001F5F"/>
                </a:solidFill>
                <a:latin typeface="Arial"/>
                <a:cs typeface="Arial"/>
              </a:rPr>
              <a:t> </a:t>
            </a:r>
            <a:r>
              <a:rPr sz="1800" spc="-5" dirty="0">
                <a:solidFill>
                  <a:srgbClr val="001F5F"/>
                </a:solidFill>
                <a:latin typeface="Arial"/>
                <a:cs typeface="Arial"/>
              </a:rPr>
              <a:t>front</a:t>
            </a:r>
            <a:endParaRPr sz="1800" dirty="0">
              <a:latin typeface="Arial"/>
              <a:cs typeface="Arial"/>
            </a:endParaRPr>
          </a:p>
          <a:p>
            <a:pPr marL="12700">
              <a:lnSpc>
                <a:spcPct val="100000"/>
              </a:lnSpc>
              <a:spcBef>
                <a:spcPts val="5"/>
              </a:spcBef>
            </a:pPr>
            <a:r>
              <a:rPr sz="1800" spc="-5" dirty="0">
                <a:solidFill>
                  <a:srgbClr val="001F5F"/>
                </a:solidFill>
                <a:latin typeface="Arial"/>
                <a:cs typeface="Arial"/>
              </a:rPr>
              <a:t>al</a:t>
            </a:r>
            <a:r>
              <a:rPr sz="1800" spc="-15" dirty="0">
                <a:solidFill>
                  <a:srgbClr val="001F5F"/>
                </a:solidFill>
                <a:latin typeface="Arial"/>
                <a:cs typeface="Arial"/>
              </a:rPr>
              <a:t> </a:t>
            </a:r>
            <a:r>
              <a:rPr sz="1800" spc="-5" dirty="0">
                <a:solidFill>
                  <a:srgbClr val="001F5F"/>
                </a:solidFill>
                <a:latin typeface="Arial"/>
                <a:cs typeface="Arial"/>
              </a:rPr>
              <a:t>zone.</a:t>
            </a:r>
            <a:endParaRPr sz="1800" dirty="0">
              <a:latin typeface="Arial"/>
              <a:cs typeface="Arial"/>
            </a:endParaRPr>
          </a:p>
        </p:txBody>
      </p:sp>
      <p:sp>
        <p:nvSpPr>
          <p:cNvPr id="4" name="object 4"/>
          <p:cNvSpPr/>
          <p:nvPr/>
        </p:nvSpPr>
        <p:spPr>
          <a:xfrm>
            <a:off x="4537163" y="2322963"/>
            <a:ext cx="4549140" cy="4030979"/>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152400" y="2096465"/>
            <a:ext cx="4572000" cy="4247317"/>
          </a:xfrm>
          <a:prstGeom prst="rect">
            <a:avLst/>
          </a:prstGeom>
          <a:solidFill>
            <a:schemeClr val="accent6">
              <a:lumMod val="20000"/>
              <a:lumOff val="80000"/>
            </a:schemeClr>
          </a:solidFill>
        </p:spPr>
        <p:txBody>
          <a:bodyPr>
            <a:spAutoFit/>
          </a:bodyPr>
          <a:lstStyle/>
          <a:p>
            <a:pPr algn="justLow"/>
            <a:r>
              <a:rPr lang="en-GB" b="0" i="0" dirty="0" smtClean="0">
                <a:solidFill>
                  <a:srgbClr val="333333"/>
                </a:solidFill>
                <a:effectLst/>
                <a:latin typeface="Times New Roman" panose="02020603050405020304" pitchFamily="18" charset="0"/>
              </a:rPr>
              <a:t>Frequently, two air masses, especially in the middle latitudes, develop a sharp boundary or interface, where the temperature difference between them becomes intensified. Such an area of intensification is called a </a:t>
            </a:r>
            <a:r>
              <a:rPr lang="en-GB" b="1" i="0" u="none" strike="noStrike" dirty="0" smtClean="0">
                <a:solidFill>
                  <a:srgbClr val="000099"/>
                </a:solidFill>
                <a:effectLst/>
                <a:latin typeface="Times New Roman" panose="02020603050405020304" pitchFamily="18" charset="0"/>
                <a:hlinkClick r:id="rId3"/>
              </a:rPr>
              <a:t>frontal zone</a:t>
            </a:r>
            <a:r>
              <a:rPr lang="en-GB" b="0" i="0" dirty="0" smtClean="0">
                <a:solidFill>
                  <a:srgbClr val="333333"/>
                </a:solidFill>
                <a:effectLst/>
                <a:latin typeface="Times New Roman" panose="02020603050405020304" pitchFamily="18" charset="0"/>
              </a:rPr>
              <a:t> or a </a:t>
            </a:r>
            <a:r>
              <a:rPr lang="en-GB" b="1" i="0" u="none" strike="noStrike" dirty="0" smtClean="0">
                <a:solidFill>
                  <a:srgbClr val="000099"/>
                </a:solidFill>
                <a:effectLst/>
                <a:latin typeface="Times New Roman" panose="02020603050405020304" pitchFamily="18" charset="0"/>
                <a:hlinkClick r:id="rId3"/>
              </a:rPr>
              <a:t>front</a:t>
            </a:r>
            <a:r>
              <a:rPr lang="en-GB" b="0" i="0" dirty="0" smtClean="0">
                <a:solidFill>
                  <a:srgbClr val="333333"/>
                </a:solidFill>
                <a:effectLst/>
                <a:latin typeface="Times New Roman" panose="02020603050405020304" pitchFamily="18" charset="0"/>
              </a:rPr>
              <a:t>. The boundary between the warm and cold air masses always slopes upwards over the cold air. This is due to the fact that cold air is much denser than warm air. The sloping of warm air over the cold air leads to a forced uplifting (</a:t>
            </a:r>
            <a:r>
              <a:rPr lang="en-GB" b="1" i="0" u="none" strike="noStrike" dirty="0" smtClean="0">
                <a:solidFill>
                  <a:srgbClr val="000099"/>
                </a:solidFill>
                <a:effectLst/>
                <a:latin typeface="Times New Roman" panose="02020603050405020304" pitchFamily="18" charset="0"/>
                <a:hlinkClick r:id="rId4"/>
              </a:rPr>
              <a:t>frontal lifting</a:t>
            </a:r>
            <a:r>
              <a:rPr lang="en-GB" b="0" i="0" dirty="0" smtClean="0">
                <a:solidFill>
                  <a:srgbClr val="333333"/>
                </a:solidFill>
                <a:effectLst/>
                <a:latin typeface="Times New Roman" panose="02020603050405020304" pitchFamily="18" charset="0"/>
              </a:rPr>
              <a:t>) of the warm air if one air mass is moving toward the other. In turn, this uplifting causes condensation to occur and the possibility of precipitation along the frontal boundary.</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406" y="243662"/>
            <a:ext cx="6858634" cy="574675"/>
          </a:xfrm>
          <a:prstGeom prst="rect">
            <a:avLst/>
          </a:prstGeom>
        </p:spPr>
        <p:txBody>
          <a:bodyPr vert="horz" wrap="square" lIns="0" tIns="12700" rIns="0" bIns="0" rtlCol="0">
            <a:spAutoFit/>
          </a:bodyPr>
          <a:lstStyle/>
          <a:p>
            <a:pPr marL="12700">
              <a:lnSpc>
                <a:spcPct val="100000"/>
              </a:lnSpc>
              <a:spcBef>
                <a:spcPts val="100"/>
              </a:spcBef>
            </a:pPr>
            <a:r>
              <a:rPr b="1" spc="-5" dirty="0">
                <a:latin typeface="Arial"/>
                <a:cs typeface="Arial"/>
              </a:rPr>
              <a:t>Frontal </a:t>
            </a:r>
            <a:r>
              <a:rPr b="1" dirty="0">
                <a:latin typeface="Arial"/>
                <a:cs typeface="Arial"/>
              </a:rPr>
              <a:t>Surface or Frontal</a:t>
            </a:r>
            <a:r>
              <a:rPr b="1" spc="-80" dirty="0">
                <a:latin typeface="Arial"/>
                <a:cs typeface="Arial"/>
              </a:rPr>
              <a:t> </a:t>
            </a:r>
            <a:r>
              <a:rPr b="1" dirty="0">
                <a:latin typeface="Arial"/>
                <a:cs typeface="Arial"/>
              </a:rPr>
              <a:t>Zone</a:t>
            </a:r>
          </a:p>
        </p:txBody>
      </p:sp>
      <p:sp>
        <p:nvSpPr>
          <p:cNvPr id="3" name="object 3"/>
          <p:cNvSpPr txBox="1"/>
          <p:nvPr/>
        </p:nvSpPr>
        <p:spPr>
          <a:xfrm>
            <a:off x="690473" y="1511630"/>
            <a:ext cx="7379334" cy="57467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1F5F"/>
                </a:solidFill>
                <a:latin typeface="Arial"/>
                <a:cs typeface="Arial"/>
              </a:rPr>
              <a:t>The </a:t>
            </a:r>
            <a:r>
              <a:rPr sz="1800" spc="-15" dirty="0">
                <a:solidFill>
                  <a:srgbClr val="001F5F"/>
                </a:solidFill>
                <a:latin typeface="Arial"/>
                <a:cs typeface="Arial"/>
              </a:rPr>
              <a:t>upward </a:t>
            </a:r>
            <a:r>
              <a:rPr sz="1800" spc="-5" dirty="0">
                <a:solidFill>
                  <a:srgbClr val="001F5F"/>
                </a:solidFill>
                <a:latin typeface="Arial"/>
                <a:cs typeface="Arial"/>
              </a:rPr>
              <a:t>extension of </a:t>
            </a:r>
            <a:r>
              <a:rPr sz="1800" dirty="0">
                <a:solidFill>
                  <a:srgbClr val="001F5F"/>
                </a:solidFill>
                <a:latin typeface="Arial"/>
                <a:cs typeface="Arial"/>
              </a:rPr>
              <a:t>a </a:t>
            </a:r>
            <a:r>
              <a:rPr sz="1800" spc="-5" dirty="0">
                <a:solidFill>
                  <a:srgbClr val="001F5F"/>
                </a:solidFill>
                <a:latin typeface="Arial"/>
                <a:cs typeface="Arial"/>
              </a:rPr>
              <a:t>front </a:t>
            </a:r>
            <a:r>
              <a:rPr sz="1800" dirty="0">
                <a:solidFill>
                  <a:srgbClr val="001F5F"/>
                </a:solidFill>
                <a:latin typeface="Arial"/>
                <a:cs typeface="Arial"/>
              </a:rPr>
              <a:t>is </a:t>
            </a:r>
            <a:r>
              <a:rPr sz="1800" spc="-5" dirty="0">
                <a:solidFill>
                  <a:srgbClr val="001F5F"/>
                </a:solidFill>
                <a:latin typeface="Arial"/>
                <a:cs typeface="Arial"/>
              </a:rPr>
              <a:t>referred </a:t>
            </a:r>
            <a:r>
              <a:rPr sz="1800" dirty="0">
                <a:solidFill>
                  <a:srgbClr val="001F5F"/>
                </a:solidFill>
                <a:latin typeface="Arial"/>
                <a:cs typeface="Arial"/>
              </a:rPr>
              <a:t>to </a:t>
            </a:r>
            <a:r>
              <a:rPr sz="1800" spc="-5" dirty="0">
                <a:solidFill>
                  <a:srgbClr val="001F5F"/>
                </a:solidFill>
                <a:latin typeface="Arial"/>
                <a:cs typeface="Arial"/>
              </a:rPr>
              <a:t>as </a:t>
            </a:r>
            <a:r>
              <a:rPr sz="1800" dirty="0">
                <a:solidFill>
                  <a:srgbClr val="001F5F"/>
                </a:solidFill>
                <a:latin typeface="Arial"/>
                <a:cs typeface="Arial"/>
              </a:rPr>
              <a:t>a </a:t>
            </a:r>
            <a:r>
              <a:rPr sz="1800" spc="-5" dirty="0">
                <a:solidFill>
                  <a:srgbClr val="001F5F"/>
                </a:solidFill>
                <a:latin typeface="Arial"/>
                <a:cs typeface="Arial"/>
              </a:rPr>
              <a:t>frontal surface or</a:t>
            </a:r>
            <a:r>
              <a:rPr sz="1800" spc="140" dirty="0">
                <a:solidFill>
                  <a:srgbClr val="001F5F"/>
                </a:solidFill>
                <a:latin typeface="Arial"/>
                <a:cs typeface="Arial"/>
              </a:rPr>
              <a:t> </a:t>
            </a:r>
            <a:r>
              <a:rPr sz="1800" spc="-5" dirty="0">
                <a:solidFill>
                  <a:srgbClr val="001F5F"/>
                </a:solidFill>
                <a:latin typeface="Arial"/>
                <a:cs typeface="Arial"/>
              </a:rPr>
              <a:t>front</a:t>
            </a:r>
            <a:endParaRPr sz="1800" dirty="0">
              <a:latin typeface="Arial"/>
              <a:cs typeface="Arial"/>
            </a:endParaRPr>
          </a:p>
          <a:p>
            <a:pPr marL="12700">
              <a:lnSpc>
                <a:spcPct val="100000"/>
              </a:lnSpc>
              <a:spcBef>
                <a:spcPts val="5"/>
              </a:spcBef>
            </a:pPr>
            <a:r>
              <a:rPr sz="1800" spc="-5" dirty="0">
                <a:solidFill>
                  <a:srgbClr val="001F5F"/>
                </a:solidFill>
                <a:latin typeface="Arial"/>
                <a:cs typeface="Arial"/>
              </a:rPr>
              <a:t>al</a:t>
            </a:r>
            <a:r>
              <a:rPr sz="1800" spc="-15" dirty="0">
                <a:solidFill>
                  <a:srgbClr val="001F5F"/>
                </a:solidFill>
                <a:latin typeface="Arial"/>
                <a:cs typeface="Arial"/>
              </a:rPr>
              <a:t> </a:t>
            </a:r>
            <a:r>
              <a:rPr sz="1800" spc="-5" dirty="0">
                <a:solidFill>
                  <a:srgbClr val="001F5F"/>
                </a:solidFill>
                <a:latin typeface="Arial"/>
                <a:cs typeface="Arial"/>
              </a:rPr>
              <a:t>zone.</a:t>
            </a:r>
            <a:endParaRPr sz="1800" dirty="0">
              <a:latin typeface="Arial"/>
              <a:cs typeface="Arial"/>
            </a:endParaRPr>
          </a:p>
        </p:txBody>
      </p:sp>
      <p:sp>
        <p:nvSpPr>
          <p:cNvPr id="4" name="object 4"/>
          <p:cNvSpPr/>
          <p:nvPr/>
        </p:nvSpPr>
        <p:spPr>
          <a:xfrm>
            <a:off x="4537163" y="2322963"/>
            <a:ext cx="4549140" cy="4030979"/>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152400" y="2120290"/>
            <a:ext cx="4572000" cy="4493538"/>
          </a:xfrm>
          <a:prstGeom prst="rect">
            <a:avLst/>
          </a:prstGeom>
          <a:solidFill>
            <a:schemeClr val="accent6">
              <a:lumMod val="20000"/>
              <a:lumOff val="80000"/>
            </a:schemeClr>
          </a:solidFill>
        </p:spPr>
        <p:txBody>
          <a:bodyPr>
            <a:spAutoFit/>
          </a:bodyPr>
          <a:lstStyle/>
          <a:p>
            <a:pPr algn="r" rtl="1"/>
            <a:r>
              <a:rPr lang="ar-SA" sz="2200" smtClean="0"/>
              <a:t>في كثير من الأحيان ، تقوم كتلتان هوائيتان ، خاصة في خطوط العرض الوسطى ، بتطوير حدود أو واجهة حادة ، حيث يصبح فرق درجة الحرارة بينهما مكثفًا. تسمى منطقة التكثيف هذه منطقة أمامية أو جبهة. دائمًا ما ينحدر الحد الفاصل بين كتل الهواء الدافئ والبارد لأعلى فوق الهواء البارد. ويرجع ذلك إلى حقيقة أن الهواء البارد أكثر كثافة من الهواء الدافئ. يؤدي انحدار الهواء الدافئ فوق الهواء البارد إلى الرفع القسري (الرفع الأمامي) للهواء الدافئ إذا كانت إحدى الكتل الهوائية تتحرك نحو الأخرى. في المقابل ، يتسبب هذا الرفع في حدوث التكثيف وإمكانية هطول الأمطار على طول الحدود الأمامية.</a:t>
            </a:r>
            <a:endParaRPr lang="en-GB" sz="2200" dirty="0"/>
          </a:p>
        </p:txBody>
      </p:sp>
    </p:spTree>
    <p:extLst>
      <p:ext uri="{BB962C8B-B14F-4D97-AF65-F5344CB8AC3E}">
        <p14:creationId xmlns:p14="http://schemas.microsoft.com/office/powerpoint/2010/main" val="186114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86964" y="243662"/>
            <a:ext cx="4370070" cy="574675"/>
          </a:xfrm>
          <a:prstGeom prst="rect">
            <a:avLst/>
          </a:prstGeom>
        </p:spPr>
        <p:txBody>
          <a:bodyPr vert="horz" wrap="square" lIns="0" tIns="12700" rIns="0" bIns="0" rtlCol="0">
            <a:spAutoFit/>
          </a:bodyPr>
          <a:lstStyle/>
          <a:p>
            <a:pPr marL="12700">
              <a:lnSpc>
                <a:spcPct val="100000"/>
              </a:lnSpc>
              <a:spcBef>
                <a:spcPts val="100"/>
              </a:spcBef>
            </a:pPr>
            <a:r>
              <a:rPr b="1" spc="-5" dirty="0">
                <a:latin typeface="Arial"/>
                <a:cs typeface="Arial"/>
              </a:rPr>
              <a:t>Formation </a:t>
            </a:r>
            <a:r>
              <a:rPr b="1" dirty="0">
                <a:latin typeface="Arial"/>
                <a:cs typeface="Arial"/>
              </a:rPr>
              <a:t>of</a:t>
            </a:r>
            <a:r>
              <a:rPr b="1" spc="-45" dirty="0">
                <a:latin typeface="Arial"/>
                <a:cs typeface="Arial"/>
              </a:rPr>
              <a:t> </a:t>
            </a:r>
            <a:r>
              <a:rPr b="1" dirty="0">
                <a:latin typeface="Arial"/>
                <a:cs typeface="Arial"/>
              </a:rPr>
              <a:t>Fronts</a:t>
            </a:r>
          </a:p>
        </p:txBody>
      </p:sp>
      <p:sp>
        <p:nvSpPr>
          <p:cNvPr id="3" name="object 3"/>
          <p:cNvSpPr txBox="1"/>
          <p:nvPr/>
        </p:nvSpPr>
        <p:spPr>
          <a:xfrm>
            <a:off x="258267" y="1584197"/>
            <a:ext cx="7686675" cy="1671955"/>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720" algn="l"/>
              </a:tabLst>
            </a:pPr>
            <a:r>
              <a:rPr sz="1800" spc="-20" dirty="0">
                <a:solidFill>
                  <a:srgbClr val="001F5F"/>
                </a:solidFill>
                <a:latin typeface="Arial"/>
                <a:cs typeface="Arial"/>
              </a:rPr>
              <a:t>Generally, </a:t>
            </a:r>
            <a:r>
              <a:rPr sz="1800" dirty="0">
                <a:solidFill>
                  <a:srgbClr val="001F5F"/>
                </a:solidFill>
                <a:latin typeface="Arial"/>
                <a:cs typeface="Arial"/>
              </a:rPr>
              <a:t>the </a:t>
            </a:r>
            <a:r>
              <a:rPr sz="1800" spc="-5" dirty="0">
                <a:solidFill>
                  <a:srgbClr val="001F5F"/>
                </a:solidFill>
                <a:latin typeface="Arial"/>
                <a:cs typeface="Arial"/>
              </a:rPr>
              <a:t>air </a:t>
            </a:r>
            <a:r>
              <a:rPr sz="1800" dirty="0">
                <a:solidFill>
                  <a:srgbClr val="001F5F"/>
                </a:solidFill>
                <a:latin typeface="Arial"/>
                <a:cs typeface="Arial"/>
              </a:rPr>
              <a:t>mass </a:t>
            </a:r>
            <a:r>
              <a:rPr sz="1800" spc="-5" dirty="0">
                <a:solidFill>
                  <a:srgbClr val="001F5F"/>
                </a:solidFill>
                <a:latin typeface="Arial"/>
                <a:cs typeface="Arial"/>
              </a:rPr>
              <a:t>located on one side </a:t>
            </a:r>
            <a:r>
              <a:rPr sz="1800" dirty="0">
                <a:solidFill>
                  <a:srgbClr val="001F5F"/>
                </a:solidFill>
                <a:latin typeface="Arial"/>
                <a:cs typeface="Arial"/>
              </a:rPr>
              <a:t>of </a:t>
            </a:r>
            <a:r>
              <a:rPr sz="1800" spc="-5" dirty="0">
                <a:solidFill>
                  <a:srgbClr val="001F5F"/>
                </a:solidFill>
                <a:latin typeface="Arial"/>
                <a:cs typeface="Arial"/>
              </a:rPr>
              <a:t>a front moves </a:t>
            </a:r>
            <a:r>
              <a:rPr sz="1800" dirty="0">
                <a:solidFill>
                  <a:srgbClr val="001F5F"/>
                </a:solidFill>
                <a:latin typeface="Arial"/>
                <a:cs typeface="Arial"/>
              </a:rPr>
              <a:t>faster </a:t>
            </a:r>
            <a:r>
              <a:rPr sz="1800" spc="-5" dirty="0">
                <a:solidFill>
                  <a:srgbClr val="001F5F"/>
                </a:solidFill>
                <a:latin typeface="Arial"/>
                <a:cs typeface="Arial"/>
              </a:rPr>
              <a:t>than  the air </a:t>
            </a:r>
            <a:r>
              <a:rPr sz="1800" dirty="0">
                <a:solidFill>
                  <a:srgbClr val="001F5F"/>
                </a:solidFill>
                <a:latin typeface="Arial"/>
                <a:cs typeface="Arial"/>
              </a:rPr>
              <a:t>mass </a:t>
            </a:r>
            <a:r>
              <a:rPr sz="1800" spc="-5" dirty="0">
                <a:solidFill>
                  <a:srgbClr val="001F5F"/>
                </a:solidFill>
                <a:latin typeface="Arial"/>
                <a:cs typeface="Arial"/>
              </a:rPr>
              <a:t>on </a:t>
            </a:r>
            <a:r>
              <a:rPr sz="1800" dirty="0">
                <a:solidFill>
                  <a:srgbClr val="001F5F"/>
                </a:solidFill>
                <a:latin typeface="Arial"/>
                <a:cs typeface="Arial"/>
              </a:rPr>
              <a:t>the </a:t>
            </a:r>
            <a:r>
              <a:rPr sz="1800" spc="-5" dirty="0">
                <a:solidFill>
                  <a:srgbClr val="001F5F"/>
                </a:solidFill>
                <a:latin typeface="Arial"/>
                <a:cs typeface="Arial"/>
              </a:rPr>
              <a:t>other side. </a:t>
            </a:r>
            <a:r>
              <a:rPr sz="1800" dirty="0">
                <a:solidFill>
                  <a:srgbClr val="001F5F"/>
                </a:solidFill>
                <a:latin typeface="Arial"/>
                <a:cs typeface="Arial"/>
              </a:rPr>
              <a:t>Thus, </a:t>
            </a:r>
            <a:r>
              <a:rPr sz="1800" spc="-5" dirty="0">
                <a:solidFill>
                  <a:srgbClr val="001F5F"/>
                </a:solidFill>
                <a:latin typeface="Arial"/>
                <a:cs typeface="Arial"/>
              </a:rPr>
              <a:t>one air </a:t>
            </a:r>
            <a:r>
              <a:rPr sz="1800" dirty="0">
                <a:solidFill>
                  <a:srgbClr val="001F5F"/>
                </a:solidFill>
                <a:latin typeface="Arial"/>
                <a:cs typeface="Arial"/>
              </a:rPr>
              <a:t>mass </a:t>
            </a:r>
            <a:r>
              <a:rPr sz="1800" spc="-5" dirty="0">
                <a:solidFill>
                  <a:srgbClr val="001F5F"/>
                </a:solidFill>
                <a:latin typeface="Arial"/>
                <a:cs typeface="Arial"/>
              </a:rPr>
              <a:t>actively advances into  the region occupied by another and collides </a:t>
            </a:r>
            <a:r>
              <a:rPr sz="1800" spc="-15" dirty="0">
                <a:solidFill>
                  <a:srgbClr val="001F5F"/>
                </a:solidFill>
                <a:latin typeface="Arial"/>
                <a:cs typeface="Arial"/>
              </a:rPr>
              <a:t>with</a:t>
            </a:r>
            <a:r>
              <a:rPr sz="1800" spc="155" dirty="0">
                <a:solidFill>
                  <a:srgbClr val="001F5F"/>
                </a:solidFill>
                <a:latin typeface="Arial"/>
                <a:cs typeface="Arial"/>
              </a:rPr>
              <a:t> </a:t>
            </a:r>
            <a:r>
              <a:rPr sz="1800" spc="-25" dirty="0">
                <a:solidFill>
                  <a:srgbClr val="001F5F"/>
                </a:solidFill>
                <a:latin typeface="Arial"/>
                <a:cs typeface="Arial"/>
              </a:rPr>
              <a:t>it</a:t>
            </a:r>
            <a:r>
              <a:rPr sz="1800" spc="-25" dirty="0">
                <a:latin typeface="Malgun Gothic"/>
                <a:cs typeface="Malgun Gothic"/>
              </a:rPr>
              <a:t>.</a:t>
            </a:r>
            <a:endParaRPr sz="1800">
              <a:latin typeface="Malgun Gothic"/>
              <a:cs typeface="Malgun Gothic"/>
            </a:endParaRPr>
          </a:p>
          <a:p>
            <a:pPr>
              <a:lnSpc>
                <a:spcPct val="100000"/>
              </a:lnSpc>
              <a:spcBef>
                <a:spcPts val="70"/>
              </a:spcBef>
              <a:buClr>
                <a:srgbClr val="001F5F"/>
              </a:buClr>
              <a:buFont typeface="Wingdings"/>
              <a:buChar char=""/>
            </a:pPr>
            <a:endParaRPr sz="1150">
              <a:latin typeface="Malgun Gothic"/>
              <a:cs typeface="Malgun Gothic"/>
            </a:endParaRPr>
          </a:p>
          <a:p>
            <a:pPr marL="299085" indent="-287020">
              <a:lnSpc>
                <a:spcPct val="100000"/>
              </a:lnSpc>
              <a:spcBef>
                <a:spcPts val="5"/>
              </a:spcBef>
              <a:buFont typeface="Wingdings"/>
              <a:buChar char=""/>
              <a:tabLst>
                <a:tab pos="299720" algn="l"/>
              </a:tabLst>
            </a:pPr>
            <a:r>
              <a:rPr sz="1800" dirty="0">
                <a:solidFill>
                  <a:srgbClr val="001F5F"/>
                </a:solidFill>
                <a:latin typeface="Arial"/>
                <a:cs typeface="Arial"/>
              </a:rPr>
              <a:t>As </a:t>
            </a:r>
            <a:r>
              <a:rPr sz="1800" spc="-10" dirty="0">
                <a:solidFill>
                  <a:srgbClr val="001F5F"/>
                </a:solidFill>
                <a:latin typeface="Arial"/>
                <a:cs typeface="Arial"/>
              </a:rPr>
              <a:t>one </a:t>
            </a:r>
            <a:r>
              <a:rPr sz="1800" spc="-5" dirty="0">
                <a:solidFill>
                  <a:srgbClr val="001F5F"/>
                </a:solidFill>
                <a:latin typeface="Arial"/>
                <a:cs typeface="Arial"/>
              </a:rPr>
              <a:t>air mass moves into </a:t>
            </a:r>
            <a:r>
              <a:rPr sz="1800" dirty="0">
                <a:solidFill>
                  <a:srgbClr val="001F5F"/>
                </a:solidFill>
                <a:latin typeface="Arial"/>
                <a:cs typeface="Arial"/>
              </a:rPr>
              <a:t>the </a:t>
            </a:r>
            <a:r>
              <a:rPr sz="1800" spc="-5" dirty="0">
                <a:solidFill>
                  <a:srgbClr val="001F5F"/>
                </a:solidFill>
                <a:latin typeface="Arial"/>
                <a:cs typeface="Arial"/>
              </a:rPr>
              <a:t>region occupied by </a:t>
            </a:r>
            <a:r>
              <a:rPr sz="1800" spc="-20" dirty="0">
                <a:solidFill>
                  <a:srgbClr val="001F5F"/>
                </a:solidFill>
                <a:latin typeface="Arial"/>
                <a:cs typeface="Arial"/>
              </a:rPr>
              <a:t>another,</a:t>
            </a:r>
            <a:r>
              <a:rPr sz="1800" spc="95" dirty="0">
                <a:solidFill>
                  <a:srgbClr val="001F5F"/>
                </a:solidFill>
                <a:latin typeface="Arial"/>
                <a:cs typeface="Arial"/>
              </a:rPr>
              <a:t> </a:t>
            </a:r>
            <a:r>
              <a:rPr sz="1800" spc="-5" dirty="0">
                <a:solidFill>
                  <a:srgbClr val="001F5F"/>
                </a:solidFill>
                <a:latin typeface="Arial"/>
                <a:cs typeface="Arial"/>
              </a:rPr>
              <a:t>minimal</a:t>
            </a:r>
            <a:endParaRPr sz="1800">
              <a:latin typeface="Arial"/>
              <a:cs typeface="Arial"/>
            </a:endParaRPr>
          </a:p>
          <a:p>
            <a:pPr marL="299085">
              <a:lnSpc>
                <a:spcPct val="100000"/>
              </a:lnSpc>
            </a:pPr>
            <a:r>
              <a:rPr sz="1800" spc="-5" dirty="0">
                <a:solidFill>
                  <a:srgbClr val="001F5F"/>
                </a:solidFill>
                <a:latin typeface="Arial"/>
                <a:cs typeface="Arial"/>
              </a:rPr>
              <a:t>mixing occurs along </a:t>
            </a:r>
            <a:r>
              <a:rPr sz="1800" dirty="0">
                <a:solidFill>
                  <a:srgbClr val="001F5F"/>
                </a:solidFill>
                <a:latin typeface="Arial"/>
                <a:cs typeface="Arial"/>
              </a:rPr>
              <a:t>the </a:t>
            </a:r>
            <a:r>
              <a:rPr sz="1800" spc="-5" dirty="0">
                <a:solidFill>
                  <a:srgbClr val="001F5F"/>
                </a:solidFill>
                <a:latin typeface="Arial"/>
                <a:cs typeface="Arial"/>
              </a:rPr>
              <a:t>frontal</a:t>
            </a:r>
            <a:r>
              <a:rPr sz="1800" spc="40" dirty="0">
                <a:solidFill>
                  <a:srgbClr val="001F5F"/>
                </a:solidFill>
                <a:latin typeface="Arial"/>
                <a:cs typeface="Arial"/>
              </a:rPr>
              <a:t> </a:t>
            </a:r>
            <a:r>
              <a:rPr sz="1800" spc="-5" dirty="0">
                <a:solidFill>
                  <a:srgbClr val="001F5F"/>
                </a:solidFill>
                <a:latin typeface="Arial"/>
                <a:cs typeface="Arial"/>
              </a:rPr>
              <a:t>surface.</a:t>
            </a:r>
            <a:endParaRPr sz="1800">
              <a:latin typeface="Arial"/>
              <a:cs typeface="Arial"/>
            </a:endParaRPr>
          </a:p>
        </p:txBody>
      </p:sp>
      <p:sp>
        <p:nvSpPr>
          <p:cNvPr id="4" name="object 4"/>
          <p:cNvSpPr txBox="1"/>
          <p:nvPr/>
        </p:nvSpPr>
        <p:spPr>
          <a:xfrm>
            <a:off x="8039481" y="3504692"/>
            <a:ext cx="7747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1F5F"/>
                </a:solidFill>
                <a:latin typeface="Arial"/>
                <a:cs typeface="Arial"/>
              </a:rPr>
              <a:t>u</a:t>
            </a:r>
            <a:r>
              <a:rPr sz="1800" spc="10" dirty="0">
                <a:solidFill>
                  <a:srgbClr val="001F5F"/>
                </a:solidFill>
                <a:latin typeface="Arial"/>
                <a:cs typeface="Arial"/>
              </a:rPr>
              <a:t>p</a:t>
            </a:r>
            <a:r>
              <a:rPr sz="1800" spc="-35" dirty="0">
                <a:solidFill>
                  <a:srgbClr val="001F5F"/>
                </a:solidFill>
                <a:latin typeface="Arial"/>
                <a:cs typeface="Arial"/>
              </a:rPr>
              <a:t>w</a:t>
            </a:r>
            <a:r>
              <a:rPr sz="1800" spc="-5" dirty="0">
                <a:solidFill>
                  <a:srgbClr val="001F5F"/>
                </a:solidFill>
                <a:latin typeface="Arial"/>
                <a:cs typeface="Arial"/>
              </a:rPr>
              <a:t>ard</a:t>
            </a:r>
            <a:endParaRPr sz="1800">
              <a:latin typeface="Arial"/>
              <a:cs typeface="Arial"/>
            </a:endParaRPr>
          </a:p>
        </p:txBody>
      </p:sp>
      <p:sp>
        <p:nvSpPr>
          <p:cNvPr id="5" name="object 5"/>
          <p:cNvSpPr txBox="1"/>
          <p:nvPr/>
        </p:nvSpPr>
        <p:spPr>
          <a:xfrm>
            <a:off x="258267" y="3504692"/>
            <a:ext cx="7633334" cy="848994"/>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720" algn="l"/>
                <a:tab pos="1219835" algn="l"/>
                <a:tab pos="1708785" algn="l"/>
                <a:tab pos="2135505" algn="l"/>
                <a:tab pos="3094355" algn="l"/>
                <a:tab pos="3837940" algn="l"/>
                <a:tab pos="4455160" algn="l"/>
                <a:tab pos="5351780" algn="l"/>
                <a:tab pos="5764530" algn="l"/>
                <a:tab pos="6318250" algn="l"/>
                <a:tab pos="6656070" algn="l"/>
              </a:tabLst>
            </a:pPr>
            <a:r>
              <a:rPr sz="1800" dirty="0">
                <a:solidFill>
                  <a:srgbClr val="001F5F"/>
                </a:solidFill>
                <a:latin typeface="Arial"/>
                <a:cs typeface="Arial"/>
              </a:rPr>
              <a:t>Inste</a:t>
            </a:r>
            <a:r>
              <a:rPr sz="1800" spc="-10" dirty="0">
                <a:solidFill>
                  <a:srgbClr val="001F5F"/>
                </a:solidFill>
                <a:latin typeface="Arial"/>
                <a:cs typeface="Arial"/>
              </a:rPr>
              <a:t>a</a:t>
            </a:r>
            <a:r>
              <a:rPr sz="1800" spc="-5" dirty="0">
                <a:solidFill>
                  <a:srgbClr val="001F5F"/>
                </a:solidFill>
                <a:latin typeface="Arial"/>
                <a:cs typeface="Arial"/>
              </a:rPr>
              <a:t>d</a:t>
            </a:r>
            <a:r>
              <a:rPr sz="1800" dirty="0">
                <a:solidFill>
                  <a:srgbClr val="001F5F"/>
                </a:solidFill>
                <a:latin typeface="Arial"/>
                <a:cs typeface="Arial"/>
              </a:rPr>
              <a:t>	the	a</a:t>
            </a:r>
            <a:r>
              <a:rPr sz="1800" spc="-5" dirty="0">
                <a:solidFill>
                  <a:srgbClr val="001F5F"/>
                </a:solidFill>
                <a:latin typeface="Arial"/>
                <a:cs typeface="Arial"/>
              </a:rPr>
              <a:t>ir</a:t>
            </a:r>
            <a:r>
              <a:rPr sz="1800" dirty="0">
                <a:solidFill>
                  <a:srgbClr val="001F5F"/>
                </a:solidFill>
                <a:latin typeface="Arial"/>
                <a:cs typeface="Arial"/>
              </a:rPr>
              <a:t>	</a:t>
            </a:r>
            <a:r>
              <a:rPr sz="1800" spc="-5" dirty="0">
                <a:solidFill>
                  <a:srgbClr val="001F5F"/>
                </a:solidFill>
                <a:latin typeface="Arial"/>
                <a:cs typeface="Arial"/>
              </a:rPr>
              <a:t>mass</a:t>
            </a:r>
            <a:r>
              <a:rPr sz="1800" spc="-15" dirty="0">
                <a:solidFill>
                  <a:srgbClr val="001F5F"/>
                </a:solidFill>
                <a:latin typeface="Arial"/>
                <a:cs typeface="Arial"/>
              </a:rPr>
              <a:t>e</a:t>
            </a:r>
            <a:r>
              <a:rPr sz="1800" dirty="0">
                <a:solidFill>
                  <a:srgbClr val="001F5F"/>
                </a:solidFill>
                <a:latin typeface="Arial"/>
                <a:cs typeface="Arial"/>
              </a:rPr>
              <a:t>s	re</a:t>
            </a:r>
            <a:r>
              <a:rPr sz="1800" spc="5" dirty="0">
                <a:solidFill>
                  <a:srgbClr val="001F5F"/>
                </a:solidFill>
                <a:latin typeface="Arial"/>
                <a:cs typeface="Arial"/>
              </a:rPr>
              <a:t>t</a:t>
            </a:r>
            <a:r>
              <a:rPr sz="1800" spc="-5" dirty="0">
                <a:solidFill>
                  <a:srgbClr val="001F5F"/>
                </a:solidFill>
                <a:latin typeface="Arial"/>
                <a:cs typeface="Arial"/>
              </a:rPr>
              <a:t>a</a:t>
            </a:r>
            <a:r>
              <a:rPr sz="1800" spc="-15" dirty="0">
                <a:solidFill>
                  <a:srgbClr val="001F5F"/>
                </a:solidFill>
                <a:latin typeface="Arial"/>
                <a:cs typeface="Arial"/>
              </a:rPr>
              <a:t>i</a:t>
            </a:r>
            <a:r>
              <a:rPr sz="1800" spc="-5" dirty="0">
                <a:solidFill>
                  <a:srgbClr val="001F5F"/>
                </a:solidFill>
                <a:latin typeface="Arial"/>
                <a:cs typeface="Arial"/>
              </a:rPr>
              <a:t>n</a:t>
            </a:r>
            <a:r>
              <a:rPr sz="1800" dirty="0">
                <a:solidFill>
                  <a:srgbClr val="001F5F"/>
                </a:solidFill>
                <a:latin typeface="Arial"/>
                <a:cs typeface="Arial"/>
              </a:rPr>
              <a:t>	the</a:t>
            </a:r>
            <a:r>
              <a:rPr sz="1800" spc="-5" dirty="0">
                <a:solidFill>
                  <a:srgbClr val="001F5F"/>
                </a:solidFill>
                <a:latin typeface="Arial"/>
                <a:cs typeface="Arial"/>
              </a:rPr>
              <a:t>ir</a:t>
            </a:r>
            <a:r>
              <a:rPr sz="1800" dirty="0">
                <a:solidFill>
                  <a:srgbClr val="001F5F"/>
                </a:solidFill>
                <a:latin typeface="Arial"/>
                <a:cs typeface="Arial"/>
              </a:rPr>
              <a:t>	</a:t>
            </a:r>
            <a:r>
              <a:rPr sz="1800" spc="-5" dirty="0">
                <a:solidFill>
                  <a:srgbClr val="001F5F"/>
                </a:solidFill>
                <a:latin typeface="Arial"/>
                <a:cs typeface="Arial"/>
              </a:rPr>
              <a:t>iden</a:t>
            </a:r>
            <a:r>
              <a:rPr sz="1800" dirty="0">
                <a:solidFill>
                  <a:srgbClr val="001F5F"/>
                </a:solidFill>
                <a:latin typeface="Arial"/>
                <a:cs typeface="Arial"/>
              </a:rPr>
              <a:t>ti</a:t>
            </a:r>
            <a:r>
              <a:rPr sz="1800" spc="10" dirty="0">
                <a:solidFill>
                  <a:srgbClr val="001F5F"/>
                </a:solidFill>
                <a:latin typeface="Arial"/>
                <a:cs typeface="Arial"/>
              </a:rPr>
              <a:t>t</a:t>
            </a:r>
            <a:r>
              <a:rPr sz="1800" dirty="0">
                <a:solidFill>
                  <a:srgbClr val="001F5F"/>
                </a:solidFill>
                <a:latin typeface="Arial"/>
                <a:cs typeface="Arial"/>
              </a:rPr>
              <a:t>y	</a:t>
            </a:r>
            <a:r>
              <a:rPr sz="1800" spc="-10" dirty="0">
                <a:solidFill>
                  <a:srgbClr val="001F5F"/>
                </a:solidFill>
                <a:latin typeface="Arial"/>
                <a:cs typeface="Arial"/>
              </a:rPr>
              <a:t>a</a:t>
            </a:r>
            <a:r>
              <a:rPr sz="1800" spc="-5" dirty="0">
                <a:solidFill>
                  <a:srgbClr val="001F5F"/>
                </a:solidFill>
                <a:latin typeface="Arial"/>
                <a:cs typeface="Arial"/>
              </a:rPr>
              <a:t>s</a:t>
            </a:r>
            <a:r>
              <a:rPr sz="1800" dirty="0">
                <a:solidFill>
                  <a:srgbClr val="001F5F"/>
                </a:solidFill>
                <a:latin typeface="Arial"/>
                <a:cs typeface="Arial"/>
              </a:rPr>
              <a:t>	o</a:t>
            </a:r>
            <a:r>
              <a:rPr sz="1800" spc="-5" dirty="0">
                <a:solidFill>
                  <a:srgbClr val="001F5F"/>
                </a:solidFill>
                <a:latin typeface="Arial"/>
                <a:cs typeface="Arial"/>
              </a:rPr>
              <a:t>ne</a:t>
            </a:r>
            <a:r>
              <a:rPr sz="1800" dirty="0">
                <a:solidFill>
                  <a:srgbClr val="001F5F"/>
                </a:solidFill>
                <a:latin typeface="Arial"/>
                <a:cs typeface="Arial"/>
              </a:rPr>
              <a:t>	i</a:t>
            </a:r>
            <a:r>
              <a:rPr sz="1800" spc="-5" dirty="0">
                <a:solidFill>
                  <a:srgbClr val="001F5F"/>
                </a:solidFill>
                <a:latin typeface="Arial"/>
                <a:cs typeface="Arial"/>
              </a:rPr>
              <a:t>s</a:t>
            </a:r>
            <a:r>
              <a:rPr sz="1800" dirty="0">
                <a:solidFill>
                  <a:srgbClr val="001F5F"/>
                </a:solidFill>
                <a:latin typeface="Arial"/>
                <a:cs typeface="Arial"/>
              </a:rPr>
              <a:t>	</a:t>
            </a:r>
            <a:r>
              <a:rPr sz="1800" spc="-5" dirty="0">
                <a:solidFill>
                  <a:srgbClr val="001F5F"/>
                </a:solidFill>
                <a:latin typeface="Arial"/>
                <a:cs typeface="Arial"/>
              </a:rPr>
              <a:t>d</a:t>
            </a:r>
            <a:r>
              <a:rPr sz="1800" spc="-15" dirty="0">
                <a:solidFill>
                  <a:srgbClr val="001F5F"/>
                </a:solidFill>
                <a:latin typeface="Arial"/>
                <a:cs typeface="Arial"/>
              </a:rPr>
              <a:t>i</a:t>
            </a:r>
            <a:r>
              <a:rPr sz="1800" spc="-5" dirty="0">
                <a:solidFill>
                  <a:srgbClr val="001F5F"/>
                </a:solidFill>
                <a:latin typeface="Arial"/>
                <a:cs typeface="Arial"/>
              </a:rPr>
              <a:t>splac</a:t>
            </a:r>
            <a:r>
              <a:rPr sz="1800" spc="-15" dirty="0">
                <a:solidFill>
                  <a:srgbClr val="001F5F"/>
                </a:solidFill>
                <a:latin typeface="Arial"/>
                <a:cs typeface="Arial"/>
              </a:rPr>
              <a:t>e</a:t>
            </a:r>
            <a:r>
              <a:rPr sz="1800" spc="-5" dirty="0">
                <a:solidFill>
                  <a:srgbClr val="001F5F"/>
                </a:solidFill>
                <a:latin typeface="Arial"/>
                <a:cs typeface="Arial"/>
              </a:rPr>
              <a:t>d  over </a:t>
            </a:r>
            <a:r>
              <a:rPr sz="1800" dirty="0">
                <a:solidFill>
                  <a:srgbClr val="001F5F"/>
                </a:solidFill>
                <a:latin typeface="Arial"/>
                <a:cs typeface="Arial"/>
              </a:rPr>
              <a:t>the </a:t>
            </a:r>
            <a:r>
              <a:rPr sz="1800" spc="-20" dirty="0">
                <a:solidFill>
                  <a:srgbClr val="001F5F"/>
                </a:solidFill>
                <a:latin typeface="Arial"/>
                <a:cs typeface="Arial"/>
              </a:rPr>
              <a:t>other. </a:t>
            </a:r>
            <a:r>
              <a:rPr sz="1800" spc="-5" dirty="0">
                <a:solidFill>
                  <a:srgbClr val="001F5F"/>
                </a:solidFill>
                <a:latin typeface="Arial"/>
                <a:cs typeface="Arial"/>
              </a:rPr>
              <a:t>No </a:t>
            </a:r>
            <a:r>
              <a:rPr sz="1800" dirty="0">
                <a:solidFill>
                  <a:srgbClr val="001F5F"/>
                </a:solidFill>
                <a:latin typeface="Arial"/>
                <a:cs typeface="Arial"/>
              </a:rPr>
              <a:t>matter </a:t>
            </a:r>
            <a:r>
              <a:rPr sz="1800" spc="-15" dirty="0">
                <a:solidFill>
                  <a:srgbClr val="001F5F"/>
                </a:solidFill>
                <a:latin typeface="Arial"/>
                <a:cs typeface="Arial"/>
              </a:rPr>
              <a:t>which </a:t>
            </a:r>
            <a:r>
              <a:rPr sz="1800" spc="-5" dirty="0">
                <a:solidFill>
                  <a:srgbClr val="001F5F"/>
                </a:solidFill>
                <a:latin typeface="Arial"/>
                <a:cs typeface="Arial"/>
              </a:rPr>
              <a:t>air </a:t>
            </a:r>
            <a:r>
              <a:rPr sz="1800" dirty="0">
                <a:solidFill>
                  <a:srgbClr val="001F5F"/>
                </a:solidFill>
                <a:latin typeface="Arial"/>
                <a:cs typeface="Arial"/>
              </a:rPr>
              <a:t>mass </a:t>
            </a:r>
            <a:r>
              <a:rPr sz="1800" spc="-5" dirty="0">
                <a:solidFill>
                  <a:srgbClr val="001F5F"/>
                </a:solidFill>
                <a:latin typeface="Arial"/>
                <a:cs typeface="Arial"/>
              </a:rPr>
              <a:t>is advancing, it is </a:t>
            </a:r>
            <a:r>
              <a:rPr sz="1800" spc="-15" dirty="0">
                <a:solidFill>
                  <a:srgbClr val="001F5F"/>
                </a:solidFill>
                <a:latin typeface="Arial"/>
                <a:cs typeface="Arial"/>
              </a:rPr>
              <a:t>always </a:t>
            </a:r>
            <a:r>
              <a:rPr sz="1800" dirty="0">
                <a:solidFill>
                  <a:srgbClr val="001F5F"/>
                </a:solidFill>
                <a:latin typeface="Arial"/>
                <a:cs typeface="Arial"/>
              </a:rPr>
              <a:t>the  </a:t>
            </a:r>
            <a:r>
              <a:rPr sz="1800" spc="-10" dirty="0">
                <a:solidFill>
                  <a:srgbClr val="001F5F"/>
                </a:solidFill>
                <a:latin typeface="Arial"/>
                <a:cs typeface="Arial"/>
              </a:rPr>
              <a:t>warmer </a:t>
            </a:r>
            <a:r>
              <a:rPr sz="1800" spc="-5" dirty="0">
                <a:solidFill>
                  <a:srgbClr val="001F5F"/>
                </a:solidFill>
                <a:latin typeface="Arial"/>
                <a:cs typeface="Arial"/>
              </a:rPr>
              <a:t>less dense air that is forced</a:t>
            </a:r>
            <a:r>
              <a:rPr sz="1800" spc="95" dirty="0">
                <a:solidFill>
                  <a:srgbClr val="001F5F"/>
                </a:solidFill>
                <a:latin typeface="Arial"/>
                <a:cs typeface="Arial"/>
              </a:rPr>
              <a:t> </a:t>
            </a:r>
            <a:r>
              <a:rPr sz="1800" spc="-5" dirty="0">
                <a:solidFill>
                  <a:srgbClr val="001F5F"/>
                </a:solidFill>
                <a:latin typeface="Arial"/>
                <a:cs typeface="Arial"/>
              </a:rPr>
              <a:t>aloft.</a:t>
            </a:r>
            <a:endParaRPr sz="1800">
              <a:latin typeface="Arial"/>
              <a:cs typeface="Arial"/>
            </a:endParaRPr>
          </a:p>
        </p:txBody>
      </p:sp>
      <p:sp>
        <p:nvSpPr>
          <p:cNvPr id="6" name="object 6"/>
          <p:cNvSpPr txBox="1"/>
          <p:nvPr/>
        </p:nvSpPr>
        <p:spPr>
          <a:xfrm>
            <a:off x="258267" y="4602226"/>
            <a:ext cx="8557895" cy="112331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spc="-5" dirty="0">
                <a:solidFill>
                  <a:srgbClr val="001F5F"/>
                </a:solidFill>
                <a:latin typeface="Arial"/>
                <a:cs typeface="Arial"/>
              </a:rPr>
              <a:t>Whereas </a:t>
            </a:r>
            <a:r>
              <a:rPr sz="1800" dirty="0">
                <a:solidFill>
                  <a:srgbClr val="001F5F"/>
                </a:solidFill>
                <a:latin typeface="Arial"/>
                <a:cs typeface="Arial"/>
              </a:rPr>
              <a:t>the </a:t>
            </a:r>
            <a:r>
              <a:rPr sz="1800" spc="-20" dirty="0">
                <a:solidFill>
                  <a:srgbClr val="001F5F"/>
                </a:solidFill>
                <a:latin typeface="Arial"/>
                <a:cs typeface="Arial"/>
              </a:rPr>
              <a:t>cooler, </a:t>
            </a:r>
            <a:r>
              <a:rPr sz="1800" spc="-5" dirty="0">
                <a:solidFill>
                  <a:srgbClr val="001F5F"/>
                </a:solidFill>
                <a:latin typeface="Arial"/>
                <a:cs typeface="Arial"/>
              </a:rPr>
              <a:t>denser air </a:t>
            </a:r>
            <a:r>
              <a:rPr sz="1800" dirty="0">
                <a:solidFill>
                  <a:srgbClr val="001F5F"/>
                </a:solidFill>
                <a:latin typeface="Arial"/>
                <a:cs typeface="Arial"/>
              </a:rPr>
              <a:t>acts </a:t>
            </a:r>
            <a:r>
              <a:rPr sz="1800" spc="-5" dirty="0">
                <a:solidFill>
                  <a:srgbClr val="001F5F"/>
                </a:solidFill>
                <a:latin typeface="Arial"/>
                <a:cs typeface="Arial"/>
              </a:rPr>
              <a:t>as a </a:t>
            </a:r>
            <a:r>
              <a:rPr sz="1800" spc="-15" dirty="0">
                <a:solidFill>
                  <a:srgbClr val="001F5F"/>
                </a:solidFill>
                <a:latin typeface="Arial"/>
                <a:cs typeface="Arial"/>
              </a:rPr>
              <a:t>wedge </a:t>
            </a:r>
            <a:r>
              <a:rPr sz="1800" spc="-5" dirty="0">
                <a:solidFill>
                  <a:srgbClr val="001F5F"/>
                </a:solidFill>
                <a:latin typeface="Arial"/>
                <a:cs typeface="Arial"/>
              </a:rPr>
              <a:t>on </a:t>
            </a:r>
            <a:r>
              <a:rPr sz="1800" spc="-15" dirty="0">
                <a:solidFill>
                  <a:srgbClr val="001F5F"/>
                </a:solidFill>
                <a:latin typeface="Arial"/>
                <a:cs typeface="Arial"/>
              </a:rPr>
              <a:t>which </a:t>
            </a:r>
            <a:r>
              <a:rPr sz="1800" spc="-5" dirty="0">
                <a:solidFill>
                  <a:srgbClr val="001F5F"/>
                </a:solidFill>
                <a:latin typeface="Arial"/>
                <a:cs typeface="Arial"/>
              </a:rPr>
              <a:t>lifting</a:t>
            </a:r>
            <a:r>
              <a:rPr sz="1800" spc="225" dirty="0">
                <a:solidFill>
                  <a:srgbClr val="001F5F"/>
                </a:solidFill>
                <a:latin typeface="Arial"/>
                <a:cs typeface="Arial"/>
              </a:rPr>
              <a:t> </a:t>
            </a:r>
            <a:r>
              <a:rPr sz="1800" spc="-5" dirty="0">
                <a:solidFill>
                  <a:srgbClr val="001F5F"/>
                </a:solidFill>
                <a:latin typeface="Arial"/>
                <a:cs typeface="Arial"/>
              </a:rPr>
              <a:t>occurs.</a:t>
            </a:r>
            <a:endParaRPr sz="1800" dirty="0">
              <a:latin typeface="Arial"/>
              <a:cs typeface="Arial"/>
            </a:endParaRPr>
          </a:p>
          <a:p>
            <a:pPr>
              <a:lnSpc>
                <a:spcPct val="100000"/>
              </a:lnSpc>
              <a:spcBef>
                <a:spcPts val="30"/>
              </a:spcBef>
              <a:buClr>
                <a:srgbClr val="001F5F"/>
              </a:buClr>
              <a:buFont typeface="Wingdings"/>
              <a:buChar char=""/>
            </a:pPr>
            <a:endParaRPr sz="1850" dirty="0">
              <a:latin typeface="Arial"/>
              <a:cs typeface="Arial"/>
            </a:endParaRPr>
          </a:p>
          <a:p>
            <a:pPr marL="299085" marR="5080" indent="-287020">
              <a:lnSpc>
                <a:spcPct val="100000"/>
              </a:lnSpc>
              <a:buFont typeface="Wingdings"/>
              <a:buChar char=""/>
              <a:tabLst>
                <a:tab pos="299720" algn="l"/>
                <a:tab pos="7546340" algn="l"/>
              </a:tabLst>
            </a:pPr>
            <a:r>
              <a:rPr sz="1800" dirty="0">
                <a:solidFill>
                  <a:srgbClr val="001F5F"/>
                </a:solidFill>
                <a:latin typeface="Arial"/>
                <a:cs typeface="Arial"/>
              </a:rPr>
              <a:t>The term </a:t>
            </a:r>
            <a:r>
              <a:rPr sz="1800" b="1" spc="-5" dirty="0">
                <a:solidFill>
                  <a:srgbClr val="001F5F"/>
                </a:solidFill>
                <a:latin typeface="Arial"/>
                <a:cs typeface="Arial"/>
              </a:rPr>
              <a:t>overrunning </a:t>
            </a:r>
            <a:r>
              <a:rPr sz="1800" spc="-5" dirty="0">
                <a:solidFill>
                  <a:srgbClr val="001F5F"/>
                </a:solidFill>
                <a:latin typeface="Arial"/>
                <a:cs typeface="Arial"/>
              </a:rPr>
              <a:t>is applied </a:t>
            </a:r>
            <a:r>
              <a:rPr sz="1800" dirty="0">
                <a:solidFill>
                  <a:srgbClr val="001F5F"/>
                </a:solidFill>
                <a:latin typeface="Arial"/>
                <a:cs typeface="Arial"/>
              </a:rPr>
              <a:t>to the </a:t>
            </a:r>
            <a:r>
              <a:rPr sz="1800" spc="-5" dirty="0">
                <a:solidFill>
                  <a:srgbClr val="001F5F"/>
                </a:solidFill>
                <a:latin typeface="Arial"/>
                <a:cs typeface="Arial"/>
              </a:rPr>
              <a:t>process of </a:t>
            </a:r>
            <a:r>
              <a:rPr sz="1800" spc="-10" dirty="0">
                <a:solidFill>
                  <a:srgbClr val="001F5F"/>
                </a:solidFill>
                <a:latin typeface="Arial"/>
                <a:cs typeface="Arial"/>
              </a:rPr>
              <a:t>warm </a:t>
            </a:r>
            <a:r>
              <a:rPr sz="1800" dirty="0">
                <a:solidFill>
                  <a:srgbClr val="001F5F"/>
                </a:solidFill>
                <a:latin typeface="Arial"/>
                <a:cs typeface="Arial"/>
              </a:rPr>
              <a:t>air</a:t>
            </a:r>
            <a:r>
              <a:rPr sz="1800" spc="434" dirty="0">
                <a:solidFill>
                  <a:srgbClr val="001F5F"/>
                </a:solidFill>
                <a:latin typeface="Arial"/>
                <a:cs typeface="Arial"/>
              </a:rPr>
              <a:t> </a:t>
            </a:r>
            <a:r>
              <a:rPr sz="1800" spc="-5" dirty="0">
                <a:solidFill>
                  <a:srgbClr val="001F5F"/>
                </a:solidFill>
                <a:latin typeface="Arial"/>
                <a:cs typeface="Arial"/>
              </a:rPr>
              <a:t>gliding</a:t>
            </a:r>
            <a:r>
              <a:rPr sz="1800" spc="30" dirty="0">
                <a:solidFill>
                  <a:srgbClr val="001F5F"/>
                </a:solidFill>
                <a:latin typeface="Arial"/>
                <a:cs typeface="Arial"/>
              </a:rPr>
              <a:t> </a:t>
            </a:r>
            <a:r>
              <a:rPr sz="1800" dirty="0">
                <a:solidFill>
                  <a:srgbClr val="001F5F"/>
                </a:solidFill>
                <a:latin typeface="Arial"/>
                <a:cs typeface="Arial"/>
              </a:rPr>
              <a:t>up	</a:t>
            </a:r>
            <a:r>
              <a:rPr sz="1800" spc="-5" dirty="0">
                <a:solidFill>
                  <a:srgbClr val="001F5F"/>
                </a:solidFill>
                <a:latin typeface="Arial"/>
                <a:cs typeface="Arial"/>
              </a:rPr>
              <a:t>over a </a:t>
            </a:r>
            <a:r>
              <a:rPr lang="en-GB" sz="1800" spc="-5" dirty="0" smtClean="0">
                <a:solidFill>
                  <a:srgbClr val="001F5F"/>
                </a:solidFill>
                <a:latin typeface="Arial"/>
                <a:cs typeface="Arial"/>
              </a:rPr>
              <a:t> </a:t>
            </a:r>
            <a:r>
              <a:rPr sz="1800" spc="-5" dirty="0" smtClean="0">
                <a:solidFill>
                  <a:srgbClr val="001F5F"/>
                </a:solidFill>
                <a:latin typeface="Arial"/>
                <a:cs typeface="Arial"/>
              </a:rPr>
              <a:t>cold </a:t>
            </a:r>
            <a:r>
              <a:rPr sz="1800" spc="-5" dirty="0">
                <a:solidFill>
                  <a:srgbClr val="001F5F"/>
                </a:solidFill>
                <a:latin typeface="Arial"/>
                <a:cs typeface="Arial"/>
              </a:rPr>
              <a:t>air</a:t>
            </a:r>
            <a:r>
              <a:rPr sz="1800" dirty="0">
                <a:solidFill>
                  <a:srgbClr val="001F5F"/>
                </a:solidFill>
                <a:latin typeface="Arial"/>
                <a:cs typeface="Arial"/>
              </a:rPr>
              <a:t> </a:t>
            </a:r>
            <a:r>
              <a:rPr sz="1800" spc="-5" dirty="0">
                <a:solidFill>
                  <a:srgbClr val="001F5F"/>
                </a:solidFill>
                <a:latin typeface="Arial"/>
                <a:cs typeface="Arial"/>
              </a:rPr>
              <a:t>mass.</a:t>
            </a:r>
            <a:endParaRPr sz="18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4754" y="243662"/>
            <a:ext cx="3176270" cy="574675"/>
          </a:xfrm>
          <a:prstGeom prst="rect">
            <a:avLst/>
          </a:prstGeom>
        </p:spPr>
        <p:txBody>
          <a:bodyPr vert="horz" wrap="square" lIns="0" tIns="12700" rIns="0" bIns="0" rtlCol="0">
            <a:spAutoFit/>
          </a:bodyPr>
          <a:lstStyle/>
          <a:p>
            <a:pPr marL="12700">
              <a:lnSpc>
                <a:spcPct val="100000"/>
              </a:lnSpc>
              <a:spcBef>
                <a:spcPts val="100"/>
              </a:spcBef>
            </a:pPr>
            <a:r>
              <a:rPr spc="-45" dirty="0"/>
              <a:t>Types </a:t>
            </a:r>
            <a:r>
              <a:rPr dirty="0"/>
              <a:t>of</a:t>
            </a:r>
            <a:r>
              <a:rPr spc="-10" dirty="0"/>
              <a:t> </a:t>
            </a:r>
            <a:r>
              <a:rPr spc="-5" dirty="0"/>
              <a:t>Fronts</a:t>
            </a:r>
          </a:p>
        </p:txBody>
      </p:sp>
      <p:sp>
        <p:nvSpPr>
          <p:cNvPr id="3" name="object 3"/>
          <p:cNvSpPr txBox="1"/>
          <p:nvPr/>
        </p:nvSpPr>
        <p:spPr>
          <a:xfrm>
            <a:off x="1009269" y="1981200"/>
            <a:ext cx="3943731" cy="3890809"/>
          </a:xfrm>
          <a:prstGeom prst="rect">
            <a:avLst/>
          </a:prstGeom>
          <a:solidFill>
            <a:schemeClr val="accent5"/>
          </a:solidFill>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3600" spc="-20" dirty="0">
                <a:solidFill>
                  <a:srgbClr val="001F5F"/>
                </a:solidFill>
                <a:latin typeface="Arial"/>
                <a:cs typeface="Arial"/>
              </a:rPr>
              <a:t>Warm</a:t>
            </a:r>
            <a:r>
              <a:rPr sz="3600" spc="-10" dirty="0">
                <a:solidFill>
                  <a:srgbClr val="001F5F"/>
                </a:solidFill>
                <a:latin typeface="Arial"/>
                <a:cs typeface="Arial"/>
              </a:rPr>
              <a:t> </a:t>
            </a:r>
            <a:r>
              <a:rPr sz="3600" spc="-5" dirty="0">
                <a:solidFill>
                  <a:srgbClr val="001F5F"/>
                </a:solidFill>
                <a:latin typeface="Arial"/>
                <a:cs typeface="Arial"/>
              </a:rPr>
              <a:t>fronts</a:t>
            </a:r>
            <a:endParaRPr sz="3600" dirty="0">
              <a:latin typeface="Arial"/>
              <a:cs typeface="Arial"/>
            </a:endParaRPr>
          </a:p>
          <a:p>
            <a:pPr>
              <a:lnSpc>
                <a:spcPct val="100000"/>
              </a:lnSpc>
              <a:spcBef>
                <a:spcPts val="35"/>
              </a:spcBef>
              <a:buClr>
                <a:srgbClr val="001F5F"/>
              </a:buClr>
              <a:buFont typeface="Wingdings"/>
              <a:buChar char=""/>
            </a:pPr>
            <a:endParaRPr sz="3600" dirty="0">
              <a:latin typeface="Arial"/>
              <a:cs typeface="Arial"/>
            </a:endParaRPr>
          </a:p>
          <a:p>
            <a:pPr marL="299085" indent="-287020">
              <a:lnSpc>
                <a:spcPct val="100000"/>
              </a:lnSpc>
              <a:buFont typeface="Wingdings"/>
              <a:buChar char=""/>
              <a:tabLst>
                <a:tab pos="299720" algn="l"/>
              </a:tabLst>
            </a:pPr>
            <a:r>
              <a:rPr sz="3600" spc="-5" dirty="0">
                <a:solidFill>
                  <a:srgbClr val="001F5F"/>
                </a:solidFill>
                <a:latin typeface="Arial"/>
                <a:cs typeface="Arial"/>
              </a:rPr>
              <a:t>Cold fronts</a:t>
            </a:r>
            <a:endParaRPr sz="3600" dirty="0">
              <a:latin typeface="Arial"/>
              <a:cs typeface="Arial"/>
            </a:endParaRPr>
          </a:p>
          <a:p>
            <a:pPr>
              <a:lnSpc>
                <a:spcPct val="100000"/>
              </a:lnSpc>
              <a:spcBef>
                <a:spcPts val="30"/>
              </a:spcBef>
              <a:buClr>
                <a:srgbClr val="001F5F"/>
              </a:buClr>
              <a:buFont typeface="Wingdings"/>
              <a:buChar char=""/>
            </a:pPr>
            <a:endParaRPr sz="3600" dirty="0">
              <a:latin typeface="Arial"/>
              <a:cs typeface="Arial"/>
            </a:endParaRPr>
          </a:p>
          <a:p>
            <a:pPr marL="299085" indent="-287020">
              <a:lnSpc>
                <a:spcPct val="100000"/>
              </a:lnSpc>
              <a:spcBef>
                <a:spcPts val="5"/>
              </a:spcBef>
              <a:buFont typeface="Wingdings"/>
              <a:buChar char=""/>
              <a:tabLst>
                <a:tab pos="299720" algn="l"/>
              </a:tabLst>
            </a:pPr>
            <a:r>
              <a:rPr sz="3600" spc="-5" dirty="0">
                <a:solidFill>
                  <a:srgbClr val="001F5F"/>
                </a:solidFill>
                <a:latin typeface="Arial"/>
                <a:cs typeface="Arial"/>
              </a:rPr>
              <a:t>Occluded</a:t>
            </a:r>
            <a:r>
              <a:rPr sz="3600" spc="-50" dirty="0">
                <a:solidFill>
                  <a:srgbClr val="001F5F"/>
                </a:solidFill>
                <a:latin typeface="Arial"/>
                <a:cs typeface="Arial"/>
              </a:rPr>
              <a:t> </a:t>
            </a:r>
            <a:r>
              <a:rPr sz="3600" spc="-5" dirty="0">
                <a:solidFill>
                  <a:srgbClr val="001F5F"/>
                </a:solidFill>
                <a:latin typeface="Arial"/>
                <a:cs typeface="Arial"/>
              </a:rPr>
              <a:t>fronts</a:t>
            </a:r>
            <a:endParaRPr sz="3600" dirty="0">
              <a:latin typeface="Arial"/>
              <a:cs typeface="Arial"/>
            </a:endParaRPr>
          </a:p>
          <a:p>
            <a:pPr>
              <a:lnSpc>
                <a:spcPct val="100000"/>
              </a:lnSpc>
              <a:spcBef>
                <a:spcPts val="30"/>
              </a:spcBef>
              <a:buClr>
                <a:srgbClr val="001F5F"/>
              </a:buClr>
              <a:buFont typeface="Wingdings"/>
              <a:buChar char=""/>
            </a:pPr>
            <a:endParaRPr sz="3600" dirty="0">
              <a:latin typeface="Arial"/>
              <a:cs typeface="Arial"/>
            </a:endParaRPr>
          </a:p>
          <a:p>
            <a:pPr marL="299085" indent="-287020">
              <a:lnSpc>
                <a:spcPct val="100000"/>
              </a:lnSpc>
              <a:spcBef>
                <a:spcPts val="5"/>
              </a:spcBef>
              <a:buFont typeface="Wingdings"/>
              <a:buChar char=""/>
              <a:tabLst>
                <a:tab pos="299720" algn="l"/>
              </a:tabLst>
            </a:pPr>
            <a:r>
              <a:rPr sz="3600" spc="-5" dirty="0">
                <a:solidFill>
                  <a:srgbClr val="001F5F"/>
                </a:solidFill>
                <a:latin typeface="Arial"/>
                <a:cs typeface="Arial"/>
              </a:rPr>
              <a:t>Stationary</a:t>
            </a:r>
            <a:r>
              <a:rPr sz="3600" spc="-45" dirty="0">
                <a:solidFill>
                  <a:srgbClr val="001F5F"/>
                </a:solidFill>
                <a:latin typeface="Arial"/>
                <a:cs typeface="Arial"/>
              </a:rPr>
              <a:t> </a:t>
            </a:r>
            <a:r>
              <a:rPr sz="3600" spc="-5" dirty="0">
                <a:solidFill>
                  <a:srgbClr val="001F5F"/>
                </a:solidFill>
                <a:latin typeface="Arial"/>
                <a:cs typeface="Arial"/>
              </a:rPr>
              <a:t>fronts</a:t>
            </a:r>
            <a:endParaRPr sz="36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208" y="0"/>
            <a:ext cx="8997485"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54573" y="5572490"/>
            <a:ext cx="0" cy="473709"/>
          </a:xfrm>
          <a:custGeom>
            <a:avLst/>
            <a:gdLst/>
            <a:ahLst/>
            <a:cxnLst/>
            <a:rect l="l" t="t" r="r" b="b"/>
            <a:pathLst>
              <a:path h="473710">
                <a:moveTo>
                  <a:pt x="0" y="473280"/>
                </a:moveTo>
                <a:lnTo>
                  <a:pt x="0" y="0"/>
                </a:lnTo>
              </a:path>
            </a:pathLst>
          </a:custGeom>
          <a:ln w="12208">
            <a:solidFill>
              <a:srgbClr val="000000"/>
            </a:solidFill>
          </a:ln>
        </p:spPr>
        <p:txBody>
          <a:bodyPr wrap="square" lIns="0" tIns="0" rIns="0" bIns="0" rtlCol="0"/>
          <a:lstStyle/>
          <a:p>
            <a:endParaRPr/>
          </a:p>
        </p:txBody>
      </p:sp>
      <p:sp>
        <p:nvSpPr>
          <p:cNvPr id="4" name="object 4"/>
          <p:cNvSpPr/>
          <p:nvPr/>
        </p:nvSpPr>
        <p:spPr>
          <a:xfrm>
            <a:off x="9009689" y="33587"/>
            <a:ext cx="0" cy="1224915"/>
          </a:xfrm>
          <a:custGeom>
            <a:avLst/>
            <a:gdLst/>
            <a:ahLst/>
            <a:cxnLst/>
            <a:rect l="l" t="t" r="r" b="b"/>
            <a:pathLst>
              <a:path h="1224915">
                <a:moveTo>
                  <a:pt x="0" y="1224421"/>
                </a:moveTo>
                <a:lnTo>
                  <a:pt x="0" y="0"/>
                </a:lnTo>
              </a:path>
            </a:pathLst>
          </a:custGeom>
          <a:ln w="15260">
            <a:solidFill>
              <a:srgbClr val="000000"/>
            </a:solidFill>
          </a:ln>
        </p:spPr>
        <p:txBody>
          <a:bodyPr wrap="square" lIns="0" tIns="0" rIns="0" bIns="0" rtlCol="0"/>
          <a:lstStyle/>
          <a:p>
            <a:endParaRPr/>
          </a:p>
        </p:txBody>
      </p:sp>
      <p:sp>
        <p:nvSpPr>
          <p:cNvPr id="5" name="object 5"/>
          <p:cNvSpPr/>
          <p:nvPr/>
        </p:nvSpPr>
        <p:spPr>
          <a:xfrm>
            <a:off x="7456189" y="3294639"/>
            <a:ext cx="509905" cy="0"/>
          </a:xfrm>
          <a:custGeom>
            <a:avLst/>
            <a:gdLst/>
            <a:ahLst/>
            <a:cxnLst/>
            <a:rect l="l" t="t" r="r" b="b"/>
            <a:pathLst>
              <a:path w="509904">
                <a:moveTo>
                  <a:pt x="0" y="0"/>
                </a:moveTo>
                <a:lnTo>
                  <a:pt x="509694" y="0"/>
                </a:lnTo>
              </a:path>
            </a:pathLst>
          </a:custGeom>
          <a:ln w="45801">
            <a:solidFill>
              <a:srgbClr val="000000"/>
            </a:solidFill>
          </a:ln>
        </p:spPr>
        <p:txBody>
          <a:bodyPr wrap="square" lIns="0" tIns="0" rIns="0" bIns="0" rtlCol="0"/>
          <a:lstStyle/>
          <a:p>
            <a:endParaRPr/>
          </a:p>
        </p:txBody>
      </p:sp>
      <p:sp>
        <p:nvSpPr>
          <p:cNvPr id="6" name="object 6"/>
          <p:cNvSpPr/>
          <p:nvPr/>
        </p:nvSpPr>
        <p:spPr>
          <a:xfrm>
            <a:off x="7456189" y="3676317"/>
            <a:ext cx="509905" cy="0"/>
          </a:xfrm>
          <a:custGeom>
            <a:avLst/>
            <a:gdLst/>
            <a:ahLst/>
            <a:cxnLst/>
            <a:rect l="l" t="t" r="r" b="b"/>
            <a:pathLst>
              <a:path w="509904">
                <a:moveTo>
                  <a:pt x="0" y="0"/>
                </a:moveTo>
                <a:lnTo>
                  <a:pt x="509694" y="0"/>
                </a:lnTo>
              </a:path>
            </a:pathLst>
          </a:custGeom>
          <a:ln w="39694">
            <a:solidFill>
              <a:srgbClr val="000000"/>
            </a:solidFill>
          </a:ln>
        </p:spPr>
        <p:txBody>
          <a:bodyPr wrap="square" lIns="0" tIns="0" rIns="0" bIns="0" rtlCol="0"/>
          <a:lstStyle/>
          <a:p>
            <a:endParaRPr/>
          </a:p>
        </p:txBody>
      </p:sp>
      <p:sp>
        <p:nvSpPr>
          <p:cNvPr id="7" name="object 7"/>
          <p:cNvSpPr txBox="1"/>
          <p:nvPr/>
        </p:nvSpPr>
        <p:spPr>
          <a:xfrm>
            <a:off x="71155" y="4346309"/>
            <a:ext cx="361950" cy="247015"/>
          </a:xfrm>
          <a:prstGeom prst="rect">
            <a:avLst/>
          </a:prstGeom>
        </p:spPr>
        <p:txBody>
          <a:bodyPr vert="horz" wrap="square" lIns="0" tIns="12700" rIns="0" bIns="0" rtlCol="0">
            <a:spAutoFit/>
          </a:bodyPr>
          <a:lstStyle/>
          <a:p>
            <a:pPr marL="12700">
              <a:lnSpc>
                <a:spcPct val="100000"/>
              </a:lnSpc>
              <a:spcBef>
                <a:spcPts val="100"/>
              </a:spcBef>
            </a:pPr>
            <a:r>
              <a:rPr sz="1450" spc="-150" dirty="0">
                <a:solidFill>
                  <a:srgbClr val="343F49"/>
                </a:solidFill>
                <a:latin typeface="Arial"/>
                <a:cs typeface="Arial"/>
              </a:rPr>
              <a:t>1020</a:t>
            </a:r>
            <a:endParaRPr sz="1450">
              <a:latin typeface="Arial"/>
              <a:cs typeface="Arial"/>
            </a:endParaRPr>
          </a:p>
        </p:txBody>
      </p:sp>
      <p:sp>
        <p:nvSpPr>
          <p:cNvPr id="8" name="object 8"/>
          <p:cNvSpPr/>
          <p:nvPr/>
        </p:nvSpPr>
        <p:spPr>
          <a:xfrm>
            <a:off x="197678" y="6491569"/>
            <a:ext cx="18415" cy="0"/>
          </a:xfrm>
          <a:custGeom>
            <a:avLst/>
            <a:gdLst/>
            <a:ahLst/>
            <a:cxnLst/>
            <a:rect l="l" t="t" r="r" b="b"/>
            <a:pathLst>
              <a:path w="18414">
                <a:moveTo>
                  <a:pt x="0" y="0"/>
                </a:moveTo>
                <a:lnTo>
                  <a:pt x="18312" y="0"/>
                </a:lnTo>
              </a:path>
            </a:pathLst>
          </a:custGeom>
          <a:ln w="12722">
            <a:solidFill>
              <a:srgbClr val="606970"/>
            </a:solidFill>
          </a:ln>
        </p:spPr>
        <p:txBody>
          <a:bodyPr wrap="square" lIns="0" tIns="0" rIns="0" bIns="0" rtlCol="0"/>
          <a:lstStyle/>
          <a:p>
            <a:endParaRPr/>
          </a:p>
        </p:txBody>
      </p:sp>
      <p:sp>
        <p:nvSpPr>
          <p:cNvPr id="9" name="object 9"/>
          <p:cNvSpPr/>
          <p:nvPr/>
        </p:nvSpPr>
        <p:spPr>
          <a:xfrm>
            <a:off x="591795" y="6491569"/>
            <a:ext cx="12700" cy="0"/>
          </a:xfrm>
          <a:custGeom>
            <a:avLst/>
            <a:gdLst/>
            <a:ahLst/>
            <a:cxnLst/>
            <a:rect l="l" t="t" r="r" b="b"/>
            <a:pathLst>
              <a:path w="12700">
                <a:moveTo>
                  <a:pt x="0" y="0"/>
                </a:moveTo>
                <a:lnTo>
                  <a:pt x="12208" y="0"/>
                </a:lnTo>
              </a:path>
            </a:pathLst>
          </a:custGeom>
          <a:ln w="12722">
            <a:solidFill>
              <a:srgbClr val="606970"/>
            </a:solidFill>
          </a:ln>
        </p:spPr>
        <p:txBody>
          <a:bodyPr wrap="square" lIns="0" tIns="0" rIns="0" bIns="0" rtlCol="0"/>
          <a:lstStyle/>
          <a:p>
            <a:endParaRPr/>
          </a:p>
        </p:txBody>
      </p:sp>
      <p:sp>
        <p:nvSpPr>
          <p:cNvPr id="10" name="object 10"/>
          <p:cNvSpPr/>
          <p:nvPr/>
        </p:nvSpPr>
        <p:spPr>
          <a:xfrm>
            <a:off x="976354" y="6491569"/>
            <a:ext cx="18415" cy="0"/>
          </a:xfrm>
          <a:custGeom>
            <a:avLst/>
            <a:gdLst/>
            <a:ahLst/>
            <a:cxnLst/>
            <a:rect l="l" t="t" r="r" b="b"/>
            <a:pathLst>
              <a:path w="18415">
                <a:moveTo>
                  <a:pt x="0" y="0"/>
                </a:moveTo>
                <a:lnTo>
                  <a:pt x="18312" y="0"/>
                </a:lnTo>
              </a:path>
            </a:pathLst>
          </a:custGeom>
          <a:ln w="12722">
            <a:solidFill>
              <a:srgbClr val="606970"/>
            </a:solidFill>
          </a:ln>
        </p:spPr>
        <p:txBody>
          <a:bodyPr wrap="square" lIns="0" tIns="0" rIns="0" bIns="0" rtlCol="0"/>
          <a:lstStyle/>
          <a:p>
            <a:endParaRPr/>
          </a:p>
        </p:txBody>
      </p:sp>
      <p:sp>
        <p:nvSpPr>
          <p:cNvPr id="11" name="object 11"/>
          <p:cNvSpPr/>
          <p:nvPr/>
        </p:nvSpPr>
        <p:spPr>
          <a:xfrm>
            <a:off x="704721" y="6525157"/>
            <a:ext cx="15875" cy="0"/>
          </a:xfrm>
          <a:custGeom>
            <a:avLst/>
            <a:gdLst/>
            <a:ahLst/>
            <a:cxnLst/>
            <a:rect l="l" t="t" r="r" b="b"/>
            <a:pathLst>
              <a:path w="15875">
                <a:moveTo>
                  <a:pt x="0" y="0"/>
                </a:moveTo>
                <a:lnTo>
                  <a:pt x="15260" y="0"/>
                </a:lnTo>
              </a:path>
            </a:pathLst>
          </a:custGeom>
          <a:ln w="12722">
            <a:solidFill>
              <a:srgbClr val="606970"/>
            </a:solidFill>
          </a:ln>
        </p:spPr>
        <p:txBody>
          <a:bodyPr wrap="square" lIns="0" tIns="0" rIns="0" bIns="0" rtlCol="0"/>
          <a:lstStyle/>
          <a:p>
            <a:endParaRPr/>
          </a:p>
        </p:txBody>
      </p:sp>
      <p:sp>
        <p:nvSpPr>
          <p:cNvPr id="12" name="object 12"/>
          <p:cNvSpPr txBox="1"/>
          <p:nvPr/>
        </p:nvSpPr>
        <p:spPr>
          <a:xfrm>
            <a:off x="553695" y="6377087"/>
            <a:ext cx="486409" cy="147955"/>
          </a:xfrm>
          <a:prstGeom prst="rect">
            <a:avLst/>
          </a:prstGeom>
        </p:spPr>
        <p:txBody>
          <a:bodyPr vert="horz" wrap="square" lIns="0" tIns="12700" rIns="0" bIns="0" rtlCol="0">
            <a:spAutoFit/>
          </a:bodyPr>
          <a:lstStyle/>
          <a:p>
            <a:pPr marL="38100">
              <a:lnSpc>
                <a:spcPct val="100000"/>
              </a:lnSpc>
              <a:spcBef>
                <a:spcPts val="100"/>
              </a:spcBef>
              <a:tabLst>
                <a:tab pos="422275" algn="l"/>
              </a:tabLst>
            </a:pPr>
            <a:r>
              <a:rPr sz="800" spc="-25" dirty="0">
                <a:solidFill>
                  <a:srgbClr val="606970"/>
                </a:solidFill>
                <a:latin typeface="Arial"/>
                <a:cs typeface="Arial"/>
              </a:rPr>
              <a:t>I  </a:t>
            </a:r>
            <a:r>
              <a:rPr sz="800" spc="70" dirty="0">
                <a:solidFill>
                  <a:srgbClr val="606970"/>
                </a:solidFill>
                <a:latin typeface="Arial"/>
                <a:cs typeface="Arial"/>
              </a:rPr>
              <a:t> </a:t>
            </a:r>
            <a:r>
              <a:rPr sz="1200" spc="-37" baseline="-17361" dirty="0">
                <a:solidFill>
                  <a:srgbClr val="606970"/>
                </a:solidFill>
                <a:latin typeface="Arial"/>
                <a:cs typeface="Arial"/>
              </a:rPr>
              <a:t>I	</a:t>
            </a:r>
            <a:r>
              <a:rPr sz="800" spc="-25" dirty="0">
                <a:solidFill>
                  <a:srgbClr val="606970"/>
                </a:solidFill>
                <a:latin typeface="Arial"/>
                <a:cs typeface="Arial"/>
              </a:rPr>
              <a:t>I</a:t>
            </a:r>
            <a:endParaRPr sz="800">
              <a:latin typeface="Arial"/>
              <a:cs typeface="Arial"/>
            </a:endParaRPr>
          </a:p>
        </p:txBody>
      </p:sp>
      <p:sp>
        <p:nvSpPr>
          <p:cNvPr id="13" name="object 13"/>
          <p:cNvSpPr/>
          <p:nvPr/>
        </p:nvSpPr>
        <p:spPr>
          <a:xfrm>
            <a:off x="1205259" y="6525157"/>
            <a:ext cx="12700" cy="0"/>
          </a:xfrm>
          <a:custGeom>
            <a:avLst/>
            <a:gdLst/>
            <a:ahLst/>
            <a:cxnLst/>
            <a:rect l="l" t="t" r="r" b="b"/>
            <a:pathLst>
              <a:path w="12700">
                <a:moveTo>
                  <a:pt x="0" y="0"/>
                </a:moveTo>
                <a:lnTo>
                  <a:pt x="12208" y="0"/>
                </a:lnTo>
              </a:path>
            </a:pathLst>
          </a:custGeom>
          <a:ln w="12722">
            <a:solidFill>
              <a:srgbClr val="485057"/>
            </a:solidFill>
          </a:ln>
        </p:spPr>
        <p:txBody>
          <a:bodyPr wrap="square" lIns="0" tIns="0" rIns="0" bIns="0" rtlCol="0"/>
          <a:lstStyle/>
          <a:p>
            <a:endParaRPr/>
          </a:p>
        </p:txBody>
      </p:sp>
      <p:sp>
        <p:nvSpPr>
          <p:cNvPr id="14" name="object 14"/>
          <p:cNvSpPr txBox="1"/>
          <p:nvPr/>
        </p:nvSpPr>
        <p:spPr>
          <a:xfrm>
            <a:off x="1192560" y="6410674"/>
            <a:ext cx="51435"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485057"/>
                </a:solidFill>
                <a:latin typeface="Arial"/>
                <a:cs typeface="Arial"/>
              </a:rPr>
              <a:t>I</a:t>
            </a:r>
            <a:endParaRPr sz="800">
              <a:latin typeface="Arial"/>
              <a:cs typeface="Arial"/>
            </a:endParaRPr>
          </a:p>
        </p:txBody>
      </p:sp>
      <p:sp>
        <p:nvSpPr>
          <p:cNvPr id="15" name="object 15"/>
          <p:cNvSpPr txBox="1"/>
          <p:nvPr/>
        </p:nvSpPr>
        <p:spPr>
          <a:xfrm>
            <a:off x="149771" y="6188030"/>
            <a:ext cx="1461770" cy="539750"/>
          </a:xfrm>
          <a:prstGeom prst="rect">
            <a:avLst/>
          </a:prstGeom>
        </p:spPr>
        <p:txBody>
          <a:bodyPr vert="horz" wrap="square" lIns="0" tIns="99695" rIns="0" bIns="0" rtlCol="0">
            <a:spAutoFit/>
          </a:bodyPr>
          <a:lstStyle/>
          <a:p>
            <a:pPr marL="47625" marR="5080" indent="-19050">
              <a:lnSpc>
                <a:spcPct val="57899"/>
              </a:lnSpc>
              <a:spcBef>
                <a:spcPts val="785"/>
              </a:spcBef>
              <a:tabLst>
                <a:tab pos="336550" algn="l"/>
                <a:tab pos="721360" algn="l"/>
                <a:tab pos="1242695" algn="l"/>
              </a:tabLst>
            </a:pPr>
            <a:r>
              <a:rPr sz="1350" spc="5" dirty="0">
                <a:solidFill>
                  <a:srgbClr val="343F49"/>
                </a:solidFill>
                <a:latin typeface="Arial"/>
                <a:cs typeface="Arial"/>
              </a:rPr>
              <a:t>0	</a:t>
            </a:r>
            <a:r>
              <a:rPr sz="1350" spc="-120" dirty="0">
                <a:solidFill>
                  <a:srgbClr val="343F49"/>
                </a:solidFill>
                <a:latin typeface="Arial"/>
                <a:cs typeface="Arial"/>
              </a:rPr>
              <a:t>25</a:t>
            </a:r>
            <a:r>
              <a:rPr sz="1350" spc="-114" dirty="0">
                <a:solidFill>
                  <a:srgbClr val="343F49"/>
                </a:solidFill>
                <a:latin typeface="Arial"/>
                <a:cs typeface="Arial"/>
              </a:rPr>
              <a:t>0</a:t>
            </a:r>
            <a:r>
              <a:rPr sz="1350" dirty="0">
                <a:solidFill>
                  <a:srgbClr val="343F49"/>
                </a:solidFill>
                <a:latin typeface="Arial"/>
                <a:cs typeface="Arial"/>
              </a:rPr>
              <a:t>	</a:t>
            </a:r>
            <a:r>
              <a:rPr sz="1350" spc="-120" dirty="0">
                <a:solidFill>
                  <a:srgbClr val="343F49"/>
                </a:solidFill>
                <a:latin typeface="Arial"/>
                <a:cs typeface="Arial"/>
              </a:rPr>
              <a:t>50</a:t>
            </a:r>
            <a:r>
              <a:rPr sz="1350" spc="-114" dirty="0">
                <a:solidFill>
                  <a:srgbClr val="343F49"/>
                </a:solidFill>
                <a:latin typeface="Arial"/>
                <a:cs typeface="Arial"/>
              </a:rPr>
              <a:t>0</a:t>
            </a:r>
            <a:r>
              <a:rPr sz="1350" dirty="0">
                <a:solidFill>
                  <a:srgbClr val="343F49"/>
                </a:solidFill>
                <a:latin typeface="Arial"/>
                <a:cs typeface="Arial"/>
              </a:rPr>
              <a:t>	</a:t>
            </a:r>
            <a:r>
              <a:rPr sz="1350" spc="-60" dirty="0">
                <a:solidFill>
                  <a:srgbClr val="343F49"/>
                </a:solidFill>
                <a:latin typeface="Arial"/>
                <a:cs typeface="Arial"/>
              </a:rPr>
              <a:t>km   </a:t>
            </a:r>
            <a:r>
              <a:rPr sz="1350" spc="-40" dirty="0">
                <a:solidFill>
                  <a:srgbClr val="606970"/>
                </a:solidFill>
                <a:latin typeface="Arial"/>
                <a:cs typeface="Arial"/>
              </a:rPr>
              <a:t>I</a:t>
            </a:r>
            <a:endParaRPr sz="1350">
              <a:latin typeface="Arial"/>
              <a:cs typeface="Arial"/>
            </a:endParaRPr>
          </a:p>
          <a:p>
            <a:pPr marL="12700">
              <a:lnSpc>
                <a:spcPts val="1485"/>
              </a:lnSpc>
              <a:tabLst>
                <a:tab pos="435609" algn="l"/>
                <a:tab pos="929640" algn="l"/>
              </a:tabLst>
            </a:pPr>
            <a:r>
              <a:rPr sz="1450" spc="70" dirty="0">
                <a:solidFill>
                  <a:srgbClr val="343F49"/>
                </a:solidFill>
                <a:latin typeface="Courier New"/>
                <a:cs typeface="Courier New"/>
              </a:rPr>
              <a:t>0	</a:t>
            </a:r>
            <a:r>
              <a:rPr sz="1450" spc="-180" dirty="0">
                <a:solidFill>
                  <a:srgbClr val="343F49"/>
                </a:solidFill>
                <a:latin typeface="Courier New"/>
                <a:cs typeface="Courier New"/>
              </a:rPr>
              <a:t>200	</a:t>
            </a:r>
            <a:r>
              <a:rPr sz="1450" spc="-170" dirty="0">
                <a:solidFill>
                  <a:srgbClr val="343F49"/>
                </a:solidFill>
                <a:latin typeface="Courier New"/>
                <a:cs typeface="Courier New"/>
              </a:rPr>
              <a:t>400</a:t>
            </a:r>
            <a:r>
              <a:rPr sz="1450" spc="-570" dirty="0">
                <a:solidFill>
                  <a:srgbClr val="343F49"/>
                </a:solidFill>
                <a:latin typeface="Courier New"/>
                <a:cs typeface="Courier New"/>
              </a:rPr>
              <a:t> </a:t>
            </a:r>
            <a:r>
              <a:rPr sz="1450" spc="-125" dirty="0">
                <a:solidFill>
                  <a:srgbClr val="343F49"/>
                </a:solidFill>
                <a:latin typeface="Arial"/>
                <a:cs typeface="Arial"/>
              </a:rPr>
              <a:t>mi</a:t>
            </a:r>
            <a:endParaRPr sz="1450">
              <a:latin typeface="Arial"/>
              <a:cs typeface="Arial"/>
            </a:endParaRPr>
          </a:p>
        </p:txBody>
      </p:sp>
      <p:sp>
        <p:nvSpPr>
          <p:cNvPr id="16" name="object 16"/>
          <p:cNvSpPr txBox="1"/>
          <p:nvPr/>
        </p:nvSpPr>
        <p:spPr>
          <a:xfrm>
            <a:off x="5032574" y="4662592"/>
            <a:ext cx="340995" cy="926465"/>
          </a:xfrm>
          <a:prstGeom prst="rect">
            <a:avLst/>
          </a:prstGeom>
        </p:spPr>
        <p:txBody>
          <a:bodyPr vert="horz" wrap="square" lIns="0" tIns="13970" rIns="0" bIns="0" rtlCol="0">
            <a:spAutoFit/>
          </a:bodyPr>
          <a:lstStyle/>
          <a:p>
            <a:pPr marL="12700">
              <a:lnSpc>
                <a:spcPct val="100000"/>
              </a:lnSpc>
              <a:spcBef>
                <a:spcPts val="110"/>
              </a:spcBef>
            </a:pPr>
            <a:r>
              <a:rPr sz="5900" i="1" spc="-470" dirty="0">
                <a:solidFill>
                  <a:srgbClr val="959390"/>
                </a:solidFill>
                <a:latin typeface="Times New Roman"/>
                <a:cs typeface="Times New Roman"/>
              </a:rPr>
              <a:t>1</a:t>
            </a:r>
            <a:endParaRPr sz="5900">
              <a:latin typeface="Times New Roman"/>
              <a:cs typeface="Times New Roman"/>
            </a:endParaRPr>
          </a:p>
        </p:txBody>
      </p:sp>
      <p:sp>
        <p:nvSpPr>
          <p:cNvPr id="17" name="object 17"/>
          <p:cNvSpPr txBox="1"/>
          <p:nvPr/>
        </p:nvSpPr>
        <p:spPr>
          <a:xfrm>
            <a:off x="4875104" y="5372257"/>
            <a:ext cx="370205" cy="247015"/>
          </a:xfrm>
          <a:prstGeom prst="rect">
            <a:avLst/>
          </a:prstGeom>
        </p:spPr>
        <p:txBody>
          <a:bodyPr vert="horz" wrap="square" lIns="0" tIns="12700" rIns="0" bIns="0" rtlCol="0">
            <a:spAutoFit/>
          </a:bodyPr>
          <a:lstStyle/>
          <a:p>
            <a:pPr marL="12700">
              <a:lnSpc>
                <a:spcPct val="100000"/>
              </a:lnSpc>
              <a:spcBef>
                <a:spcPts val="100"/>
              </a:spcBef>
            </a:pPr>
            <a:r>
              <a:rPr sz="1450" spc="-135" dirty="0">
                <a:solidFill>
                  <a:srgbClr val="343F49"/>
                </a:solidFill>
                <a:latin typeface="Arial"/>
                <a:cs typeface="Arial"/>
              </a:rPr>
              <a:t>1016</a:t>
            </a:r>
            <a:endParaRPr sz="1450">
              <a:latin typeface="Arial"/>
              <a:cs typeface="Arial"/>
            </a:endParaRPr>
          </a:p>
        </p:txBody>
      </p:sp>
      <p:sp>
        <p:nvSpPr>
          <p:cNvPr id="18" name="object 18"/>
          <p:cNvSpPr txBox="1"/>
          <p:nvPr/>
        </p:nvSpPr>
        <p:spPr>
          <a:xfrm>
            <a:off x="7441775" y="2866674"/>
            <a:ext cx="191770" cy="208915"/>
          </a:xfrm>
          <a:prstGeom prst="rect">
            <a:avLst/>
          </a:prstGeom>
        </p:spPr>
        <p:txBody>
          <a:bodyPr vert="horz" wrap="square" lIns="0" tIns="12700" rIns="0" bIns="0" rtlCol="0">
            <a:spAutoFit/>
          </a:bodyPr>
          <a:lstStyle/>
          <a:p>
            <a:pPr marL="12700">
              <a:lnSpc>
                <a:spcPct val="100000"/>
              </a:lnSpc>
              <a:spcBef>
                <a:spcPts val="100"/>
              </a:spcBef>
            </a:pPr>
            <a:r>
              <a:rPr sz="1200" spc="-185" dirty="0">
                <a:solidFill>
                  <a:srgbClr val="345DA3"/>
                </a:solidFill>
                <a:latin typeface="Arial"/>
                <a:cs typeface="Arial"/>
              </a:rPr>
              <a:t>♦♦♦</a:t>
            </a:r>
            <a:endParaRPr sz="1200">
              <a:latin typeface="Arial"/>
              <a:cs typeface="Arial"/>
            </a:endParaRPr>
          </a:p>
        </p:txBody>
      </p:sp>
      <p:sp>
        <p:nvSpPr>
          <p:cNvPr id="19" name="object 19"/>
          <p:cNvSpPr txBox="1"/>
          <p:nvPr/>
        </p:nvSpPr>
        <p:spPr>
          <a:xfrm>
            <a:off x="7770152" y="2547371"/>
            <a:ext cx="1139190" cy="513080"/>
          </a:xfrm>
          <a:prstGeom prst="rect">
            <a:avLst/>
          </a:prstGeom>
        </p:spPr>
        <p:txBody>
          <a:bodyPr vert="horz" wrap="square" lIns="0" tIns="27940" rIns="0" bIns="0" rtlCol="0">
            <a:spAutoFit/>
          </a:bodyPr>
          <a:lstStyle/>
          <a:p>
            <a:pPr marL="12700">
              <a:lnSpc>
                <a:spcPct val="100000"/>
              </a:lnSpc>
              <a:spcBef>
                <a:spcPts val="220"/>
              </a:spcBef>
            </a:pPr>
            <a:r>
              <a:rPr sz="1550" spc="-254" dirty="0">
                <a:solidFill>
                  <a:srgbClr val="343F49"/>
                </a:solidFill>
                <a:latin typeface="Arial"/>
                <a:cs typeface="Arial"/>
              </a:rPr>
              <a:t>SIMPLIFIED</a:t>
            </a:r>
            <a:r>
              <a:rPr sz="1550" spc="-220" dirty="0">
                <a:solidFill>
                  <a:srgbClr val="343F49"/>
                </a:solidFill>
                <a:latin typeface="Arial"/>
                <a:cs typeface="Arial"/>
              </a:rPr>
              <a:t> </a:t>
            </a:r>
            <a:r>
              <a:rPr sz="1550" spc="-305" dirty="0">
                <a:solidFill>
                  <a:srgbClr val="343F49"/>
                </a:solidFill>
                <a:latin typeface="Arial"/>
                <a:cs typeface="Arial"/>
              </a:rPr>
              <a:t>KEY</a:t>
            </a:r>
            <a:endParaRPr sz="1550">
              <a:latin typeface="Arial"/>
              <a:cs typeface="Arial"/>
            </a:endParaRPr>
          </a:p>
          <a:p>
            <a:pPr marL="290195">
              <a:lnSpc>
                <a:spcPct val="100000"/>
              </a:lnSpc>
              <a:spcBef>
                <a:spcPts val="114"/>
              </a:spcBef>
            </a:pPr>
            <a:r>
              <a:rPr sz="1450" spc="-125" dirty="0">
                <a:solidFill>
                  <a:srgbClr val="343F49"/>
                </a:solidFill>
                <a:latin typeface="Arial"/>
                <a:cs typeface="Arial"/>
              </a:rPr>
              <a:t>Cold</a:t>
            </a:r>
            <a:r>
              <a:rPr sz="1450" spc="-105" dirty="0">
                <a:solidFill>
                  <a:srgbClr val="343F49"/>
                </a:solidFill>
                <a:latin typeface="Arial"/>
                <a:cs typeface="Arial"/>
              </a:rPr>
              <a:t> </a:t>
            </a:r>
            <a:r>
              <a:rPr sz="1450" spc="-135" dirty="0">
                <a:solidFill>
                  <a:srgbClr val="343F49"/>
                </a:solidFill>
                <a:latin typeface="Arial"/>
                <a:cs typeface="Arial"/>
              </a:rPr>
              <a:t>front</a:t>
            </a:r>
            <a:endParaRPr sz="1450">
              <a:latin typeface="Arial"/>
              <a:cs typeface="Arial"/>
            </a:endParaRPr>
          </a:p>
        </p:txBody>
      </p:sp>
      <p:sp>
        <p:nvSpPr>
          <p:cNvPr id="20" name="object 20"/>
          <p:cNvSpPr txBox="1"/>
          <p:nvPr/>
        </p:nvSpPr>
        <p:spPr>
          <a:xfrm>
            <a:off x="7364958" y="3780409"/>
            <a:ext cx="539115" cy="552450"/>
          </a:xfrm>
          <a:prstGeom prst="rect">
            <a:avLst/>
          </a:prstGeom>
        </p:spPr>
        <p:txBody>
          <a:bodyPr vert="horz" wrap="square" lIns="0" tIns="13335" rIns="0" bIns="0" rtlCol="0">
            <a:spAutoFit/>
          </a:bodyPr>
          <a:lstStyle/>
          <a:p>
            <a:pPr marL="12700">
              <a:lnSpc>
                <a:spcPct val="100000"/>
              </a:lnSpc>
              <a:spcBef>
                <a:spcPts val="105"/>
              </a:spcBef>
            </a:pPr>
            <a:r>
              <a:rPr sz="3450" u="heavy" spc="-730" dirty="0">
                <a:solidFill>
                  <a:srgbClr val="72529A"/>
                </a:solidFill>
                <a:uFill>
                  <a:solidFill>
                    <a:srgbClr val="72529A"/>
                  </a:solidFill>
                </a:uFill>
                <a:latin typeface="Courier New"/>
                <a:cs typeface="Courier New"/>
              </a:rPr>
              <a:t>•••</a:t>
            </a:r>
            <a:endParaRPr sz="3450">
              <a:latin typeface="Courier New"/>
              <a:cs typeface="Courier New"/>
            </a:endParaRPr>
          </a:p>
        </p:txBody>
      </p:sp>
      <p:sp>
        <p:nvSpPr>
          <p:cNvPr id="21" name="object 21"/>
          <p:cNvSpPr txBox="1"/>
          <p:nvPr/>
        </p:nvSpPr>
        <p:spPr>
          <a:xfrm>
            <a:off x="7496642" y="4231806"/>
            <a:ext cx="331470" cy="567690"/>
          </a:xfrm>
          <a:prstGeom prst="rect">
            <a:avLst/>
          </a:prstGeom>
        </p:spPr>
        <p:txBody>
          <a:bodyPr vert="horz" wrap="square" lIns="0" tIns="13335" rIns="0" bIns="0" rtlCol="0">
            <a:spAutoFit/>
          </a:bodyPr>
          <a:lstStyle/>
          <a:p>
            <a:pPr marL="12700">
              <a:lnSpc>
                <a:spcPct val="100000"/>
              </a:lnSpc>
              <a:spcBef>
                <a:spcPts val="105"/>
              </a:spcBef>
            </a:pPr>
            <a:r>
              <a:rPr sz="3550" spc="-185" dirty="0">
                <a:solidFill>
                  <a:srgbClr val="262D36"/>
                </a:solidFill>
                <a:latin typeface="Arial"/>
                <a:cs typeface="Arial"/>
              </a:rPr>
              <a:t>**</a:t>
            </a:r>
            <a:endParaRPr sz="3550">
              <a:latin typeface="Arial"/>
              <a:cs typeface="Arial"/>
            </a:endParaRPr>
          </a:p>
        </p:txBody>
      </p:sp>
      <p:sp>
        <p:nvSpPr>
          <p:cNvPr id="22" name="object 22"/>
          <p:cNvSpPr txBox="1"/>
          <p:nvPr/>
        </p:nvSpPr>
        <p:spPr>
          <a:xfrm>
            <a:off x="7551859" y="4583457"/>
            <a:ext cx="203200" cy="721995"/>
          </a:xfrm>
          <a:prstGeom prst="rect">
            <a:avLst/>
          </a:prstGeom>
        </p:spPr>
        <p:txBody>
          <a:bodyPr vert="horz" wrap="square" lIns="0" tIns="12700" rIns="0" bIns="0" rtlCol="0">
            <a:spAutoFit/>
          </a:bodyPr>
          <a:lstStyle/>
          <a:p>
            <a:pPr marL="12700" marR="5080" indent="15240">
              <a:lnSpc>
                <a:spcPct val="117100"/>
              </a:lnSpc>
              <a:spcBef>
                <a:spcPts val="100"/>
              </a:spcBef>
            </a:pPr>
            <a:r>
              <a:rPr sz="1950" spc="-50" dirty="0">
                <a:solidFill>
                  <a:srgbClr val="0F131A"/>
                </a:solidFill>
                <a:latin typeface="Arial"/>
                <a:cs typeface="Arial"/>
              </a:rPr>
              <a:t>••  </a:t>
            </a:r>
            <a:r>
              <a:rPr sz="1950" spc="-260" dirty="0">
                <a:solidFill>
                  <a:srgbClr val="343F49"/>
                </a:solidFill>
                <a:latin typeface="Arial"/>
                <a:cs typeface="Arial"/>
              </a:rPr>
              <a:t>&amp;</a:t>
            </a:r>
            <a:endParaRPr sz="1950">
              <a:latin typeface="Arial"/>
              <a:cs typeface="Arial"/>
            </a:endParaRPr>
          </a:p>
        </p:txBody>
      </p:sp>
      <p:sp>
        <p:nvSpPr>
          <p:cNvPr id="23" name="object 23"/>
          <p:cNvSpPr txBox="1"/>
          <p:nvPr/>
        </p:nvSpPr>
        <p:spPr>
          <a:xfrm>
            <a:off x="8040443" y="3176595"/>
            <a:ext cx="1023619" cy="2100580"/>
          </a:xfrm>
          <a:prstGeom prst="rect">
            <a:avLst/>
          </a:prstGeom>
        </p:spPr>
        <p:txBody>
          <a:bodyPr vert="horz" wrap="square" lIns="0" tIns="12700" rIns="0" bIns="0" rtlCol="0">
            <a:spAutoFit/>
          </a:bodyPr>
          <a:lstStyle/>
          <a:p>
            <a:pPr marL="20320">
              <a:lnSpc>
                <a:spcPct val="100000"/>
              </a:lnSpc>
              <a:spcBef>
                <a:spcPts val="100"/>
              </a:spcBef>
            </a:pPr>
            <a:r>
              <a:rPr sz="1500" spc="-245" dirty="0">
                <a:solidFill>
                  <a:srgbClr val="343F49"/>
                </a:solidFill>
                <a:latin typeface="Arial"/>
                <a:cs typeface="Arial"/>
              </a:rPr>
              <a:t>Warm</a:t>
            </a:r>
            <a:r>
              <a:rPr sz="1500" spc="-100" dirty="0">
                <a:solidFill>
                  <a:srgbClr val="343F49"/>
                </a:solidFill>
                <a:latin typeface="Arial"/>
                <a:cs typeface="Arial"/>
              </a:rPr>
              <a:t> </a:t>
            </a:r>
            <a:r>
              <a:rPr sz="1450" spc="-135" dirty="0">
                <a:solidFill>
                  <a:srgbClr val="343F49"/>
                </a:solidFill>
                <a:latin typeface="Arial"/>
                <a:cs typeface="Arial"/>
              </a:rPr>
              <a:t>front</a:t>
            </a:r>
            <a:endParaRPr sz="1450">
              <a:latin typeface="Arial"/>
              <a:cs typeface="Arial"/>
            </a:endParaRPr>
          </a:p>
          <a:p>
            <a:pPr marL="12700" marR="5080" indent="4445">
              <a:lnSpc>
                <a:spcPct val="165800"/>
              </a:lnSpc>
              <a:spcBef>
                <a:spcPts val="40"/>
              </a:spcBef>
            </a:pPr>
            <a:r>
              <a:rPr sz="1450" spc="-150" dirty="0">
                <a:solidFill>
                  <a:srgbClr val="343F49"/>
                </a:solidFill>
                <a:latin typeface="Arial"/>
                <a:cs typeface="Arial"/>
              </a:rPr>
              <a:t>Stationary </a:t>
            </a:r>
            <a:r>
              <a:rPr sz="1450" spc="-140" dirty="0">
                <a:solidFill>
                  <a:srgbClr val="343F49"/>
                </a:solidFill>
                <a:latin typeface="Arial"/>
                <a:cs typeface="Arial"/>
              </a:rPr>
              <a:t>front  </a:t>
            </a:r>
            <a:r>
              <a:rPr sz="1450" spc="-130" dirty="0">
                <a:solidFill>
                  <a:srgbClr val="343F49"/>
                </a:solidFill>
                <a:latin typeface="Arial"/>
                <a:cs typeface="Arial"/>
              </a:rPr>
              <a:t>Occluded </a:t>
            </a:r>
            <a:r>
              <a:rPr sz="1450" spc="-135" dirty="0">
                <a:solidFill>
                  <a:srgbClr val="343F49"/>
                </a:solidFill>
                <a:latin typeface="Arial"/>
                <a:cs typeface="Arial"/>
              </a:rPr>
              <a:t>front  </a:t>
            </a:r>
            <a:r>
              <a:rPr sz="1450" spc="-125" dirty="0">
                <a:solidFill>
                  <a:srgbClr val="343F49"/>
                </a:solidFill>
                <a:latin typeface="Arial"/>
                <a:cs typeface="Arial"/>
              </a:rPr>
              <a:t>Light </a:t>
            </a:r>
            <a:r>
              <a:rPr sz="1450" spc="-170" dirty="0">
                <a:solidFill>
                  <a:srgbClr val="343F49"/>
                </a:solidFill>
                <a:latin typeface="Arial"/>
                <a:cs typeface="Arial"/>
              </a:rPr>
              <a:t>snow  </a:t>
            </a:r>
            <a:r>
              <a:rPr sz="1450" spc="-125" dirty="0">
                <a:solidFill>
                  <a:srgbClr val="343F49"/>
                </a:solidFill>
                <a:latin typeface="Arial"/>
                <a:cs typeface="Arial"/>
              </a:rPr>
              <a:t>Light</a:t>
            </a:r>
            <a:r>
              <a:rPr sz="1450" spc="-95" dirty="0">
                <a:solidFill>
                  <a:srgbClr val="343F49"/>
                </a:solidFill>
                <a:latin typeface="Arial"/>
                <a:cs typeface="Arial"/>
              </a:rPr>
              <a:t> </a:t>
            </a:r>
            <a:r>
              <a:rPr sz="1500" spc="-125" dirty="0">
                <a:solidFill>
                  <a:srgbClr val="343F49"/>
                </a:solidFill>
                <a:latin typeface="Arial"/>
                <a:cs typeface="Arial"/>
              </a:rPr>
              <a:t>rain</a:t>
            </a:r>
            <a:endParaRPr sz="1500">
              <a:latin typeface="Arial"/>
              <a:cs typeface="Arial"/>
            </a:endParaRPr>
          </a:p>
          <a:p>
            <a:pPr marL="14604">
              <a:lnSpc>
                <a:spcPct val="100000"/>
              </a:lnSpc>
              <a:spcBef>
                <a:spcPts val="1160"/>
              </a:spcBef>
            </a:pPr>
            <a:r>
              <a:rPr sz="1450" spc="-165" dirty="0">
                <a:solidFill>
                  <a:srgbClr val="343F49"/>
                </a:solidFill>
                <a:latin typeface="Arial"/>
                <a:cs typeface="Arial"/>
              </a:rPr>
              <a:t>Sleet</a:t>
            </a:r>
            <a:endParaRPr sz="1450">
              <a:latin typeface="Arial"/>
              <a:cs typeface="Arial"/>
            </a:endParaRPr>
          </a:p>
        </p:txBody>
      </p:sp>
      <p:sp>
        <p:nvSpPr>
          <p:cNvPr id="24" name="object 24"/>
          <p:cNvSpPr txBox="1"/>
          <p:nvPr/>
        </p:nvSpPr>
        <p:spPr>
          <a:xfrm>
            <a:off x="7404579" y="5356737"/>
            <a:ext cx="1221105" cy="254635"/>
          </a:xfrm>
          <a:prstGeom prst="rect">
            <a:avLst/>
          </a:prstGeom>
        </p:spPr>
        <p:txBody>
          <a:bodyPr vert="horz" wrap="square" lIns="0" tIns="12700" rIns="0" bIns="0" rtlCol="0">
            <a:spAutoFit/>
          </a:bodyPr>
          <a:lstStyle/>
          <a:p>
            <a:pPr marL="12700">
              <a:lnSpc>
                <a:spcPct val="100000"/>
              </a:lnSpc>
              <a:spcBef>
                <a:spcPts val="100"/>
              </a:spcBef>
            </a:pPr>
            <a:r>
              <a:rPr sz="1500" spc="-195" dirty="0">
                <a:solidFill>
                  <a:srgbClr val="343F49"/>
                </a:solidFill>
                <a:latin typeface="Arial"/>
                <a:cs typeface="Arial"/>
              </a:rPr>
              <a:t>Wind </a:t>
            </a:r>
            <a:r>
              <a:rPr sz="1500" spc="-140" dirty="0">
                <a:solidFill>
                  <a:srgbClr val="343F49"/>
                </a:solidFill>
                <a:latin typeface="Arial"/>
                <a:cs typeface="Arial"/>
              </a:rPr>
              <a:t>direction</a:t>
            </a:r>
            <a:r>
              <a:rPr sz="1500" spc="-235" dirty="0">
                <a:solidFill>
                  <a:srgbClr val="343F49"/>
                </a:solidFill>
                <a:latin typeface="Arial"/>
                <a:cs typeface="Arial"/>
              </a:rPr>
              <a:t> </a:t>
            </a:r>
            <a:r>
              <a:rPr sz="1500" spc="-165" dirty="0">
                <a:solidFill>
                  <a:srgbClr val="343F49"/>
                </a:solidFill>
                <a:latin typeface="Arial"/>
                <a:cs typeface="Arial"/>
              </a:rPr>
              <a:t>(N)</a:t>
            </a:r>
            <a:endParaRPr sz="1500">
              <a:latin typeface="Arial"/>
              <a:cs typeface="Arial"/>
            </a:endParaRPr>
          </a:p>
        </p:txBody>
      </p:sp>
      <p:sp>
        <p:nvSpPr>
          <p:cNvPr id="25" name="object 25"/>
          <p:cNvSpPr txBox="1"/>
          <p:nvPr/>
        </p:nvSpPr>
        <p:spPr>
          <a:xfrm>
            <a:off x="8030061" y="5677599"/>
            <a:ext cx="1045210" cy="1026794"/>
          </a:xfrm>
          <a:prstGeom prst="rect">
            <a:avLst/>
          </a:prstGeom>
        </p:spPr>
        <p:txBody>
          <a:bodyPr vert="horz" wrap="square" lIns="0" tIns="50800" rIns="0" bIns="0" rtlCol="0">
            <a:spAutoFit/>
          </a:bodyPr>
          <a:lstStyle/>
          <a:p>
            <a:pPr marL="19050" marR="214629" indent="2540">
              <a:lnSpc>
                <a:spcPts val="1440"/>
              </a:lnSpc>
              <a:spcBef>
                <a:spcPts val="400"/>
              </a:spcBef>
            </a:pPr>
            <a:r>
              <a:rPr sz="1450" spc="-160" dirty="0">
                <a:solidFill>
                  <a:srgbClr val="343F49"/>
                </a:solidFill>
                <a:latin typeface="Arial"/>
                <a:cs typeface="Arial"/>
              </a:rPr>
              <a:t>Wind </a:t>
            </a:r>
            <a:r>
              <a:rPr sz="1450" spc="-130" dirty="0">
                <a:solidFill>
                  <a:srgbClr val="343F49"/>
                </a:solidFill>
                <a:latin typeface="Arial"/>
                <a:cs typeface="Arial"/>
              </a:rPr>
              <a:t>speed  (10</a:t>
            </a:r>
            <a:r>
              <a:rPr sz="1450" spc="-155" dirty="0">
                <a:solidFill>
                  <a:srgbClr val="343F49"/>
                </a:solidFill>
                <a:latin typeface="Arial"/>
                <a:cs typeface="Arial"/>
              </a:rPr>
              <a:t> </a:t>
            </a:r>
            <a:r>
              <a:rPr sz="1450" spc="-135" dirty="0">
                <a:solidFill>
                  <a:srgbClr val="343F49"/>
                </a:solidFill>
                <a:latin typeface="Arial"/>
                <a:cs typeface="Arial"/>
              </a:rPr>
              <a:t>knots)</a:t>
            </a:r>
            <a:endParaRPr sz="1450">
              <a:latin typeface="Arial"/>
              <a:cs typeface="Arial"/>
            </a:endParaRPr>
          </a:p>
          <a:p>
            <a:pPr marL="27305">
              <a:lnSpc>
                <a:spcPct val="100000"/>
              </a:lnSpc>
              <a:spcBef>
                <a:spcPts val="1150"/>
              </a:spcBef>
            </a:pPr>
            <a:r>
              <a:rPr sz="1450" spc="-140" dirty="0">
                <a:solidFill>
                  <a:srgbClr val="343F49"/>
                </a:solidFill>
                <a:latin typeface="Arial"/>
                <a:cs typeface="Arial"/>
              </a:rPr>
              <a:t>Air</a:t>
            </a:r>
            <a:r>
              <a:rPr sz="1450" spc="-155" dirty="0">
                <a:solidFill>
                  <a:srgbClr val="343F49"/>
                </a:solidFill>
                <a:latin typeface="Arial"/>
                <a:cs typeface="Arial"/>
              </a:rPr>
              <a:t> </a:t>
            </a:r>
            <a:r>
              <a:rPr sz="1450" spc="-150" dirty="0">
                <a:solidFill>
                  <a:srgbClr val="343F49"/>
                </a:solidFill>
                <a:latin typeface="Arial"/>
                <a:cs typeface="Arial"/>
              </a:rPr>
              <a:t>temperature</a:t>
            </a:r>
            <a:endParaRPr sz="1450">
              <a:latin typeface="Arial"/>
              <a:cs typeface="Arial"/>
            </a:endParaRPr>
          </a:p>
          <a:p>
            <a:pPr marL="12700">
              <a:lnSpc>
                <a:spcPct val="100000"/>
              </a:lnSpc>
              <a:spcBef>
                <a:spcPts val="10"/>
              </a:spcBef>
            </a:pPr>
            <a:r>
              <a:rPr sz="1500" spc="-215" dirty="0">
                <a:solidFill>
                  <a:srgbClr val="343F49"/>
                </a:solidFill>
                <a:latin typeface="Arial"/>
                <a:cs typeface="Arial"/>
              </a:rPr>
              <a:t>Dew</a:t>
            </a:r>
            <a:r>
              <a:rPr sz="1500" spc="-114" dirty="0">
                <a:solidFill>
                  <a:srgbClr val="343F49"/>
                </a:solidFill>
                <a:latin typeface="Arial"/>
                <a:cs typeface="Arial"/>
              </a:rPr>
              <a:t> </a:t>
            </a:r>
            <a:r>
              <a:rPr sz="1450" spc="-120" dirty="0">
                <a:solidFill>
                  <a:srgbClr val="343F49"/>
                </a:solidFill>
                <a:latin typeface="Arial"/>
                <a:cs typeface="Arial"/>
              </a:rPr>
              <a:t>point</a:t>
            </a:r>
            <a:endParaRPr sz="145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1F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2851</TotalTime>
  <Words>1708</Words>
  <Application>Microsoft Office PowerPoint</Application>
  <PresentationFormat>On-screen Show (4:3)</PresentationFormat>
  <Paragraphs>235</Paragraphs>
  <Slides>35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Malgun Gothic</vt:lpstr>
      <vt:lpstr>Adobe Caslon Pro</vt:lpstr>
      <vt:lpstr>Adobe Caslon Pro Bold</vt:lpstr>
      <vt:lpstr>Arial</vt:lpstr>
      <vt:lpstr>Calibri</vt:lpstr>
      <vt:lpstr>Courier New</vt:lpstr>
      <vt:lpstr>Georgia</vt:lpstr>
      <vt:lpstr>inherit</vt:lpstr>
      <vt:lpstr>Noto Naskh Arabic UI</vt:lpstr>
      <vt:lpstr>Times New Roman</vt:lpstr>
      <vt:lpstr>Wingdings</vt:lpstr>
      <vt:lpstr>Office Theme</vt:lpstr>
      <vt:lpstr>PowerPoint Presentation</vt:lpstr>
      <vt:lpstr>Contents</vt:lpstr>
      <vt:lpstr>Fronts</vt:lpstr>
      <vt:lpstr>Fronts</vt:lpstr>
      <vt:lpstr>Frontal Surface or Frontal Zone</vt:lpstr>
      <vt:lpstr>Frontal Surface or Frontal Zone</vt:lpstr>
      <vt:lpstr>Formation of Fronts</vt:lpstr>
      <vt:lpstr>Types of Fronts</vt:lpstr>
      <vt:lpstr>PowerPoint Presentation</vt:lpstr>
      <vt:lpstr>Air Masses and Frontal Transitional Zones </vt:lpstr>
      <vt:lpstr>Warm Front</vt:lpstr>
      <vt:lpstr>Clouds Pattern in Warm Front</vt:lpstr>
      <vt:lpstr>Identification and Frontal Weather</vt:lpstr>
      <vt:lpstr>Cold Fronts</vt:lpstr>
      <vt:lpstr>Cold Fronts</vt:lpstr>
      <vt:lpstr>Contd…</vt:lpstr>
      <vt:lpstr>Identification and Frontal Weather</vt:lpstr>
      <vt:lpstr>Occluded Fronts</vt:lpstr>
      <vt:lpstr>الجبهة الملتحمة </vt:lpstr>
      <vt:lpstr>Occluded Front Helps to Generate a Mid-Latitude Cyclone</vt:lpstr>
      <vt:lpstr>Occluded Front Helps to Generate a Mid-Latitude Cyclone</vt:lpstr>
      <vt:lpstr>Types of Occlusion-  Cold-Type Occluded Fronts </vt:lpstr>
      <vt:lpstr>Types of Occlusion-  Cold-Type Occluded Fronts  أثناء تشكيل جبهة ملتحمه، يعتقد خبراء الأرصاد الجوية بيرغن أنه إذا كان كان الهواء القطبي خلف الجبهة الباردة أكثر برودة (وبالتالي أكثر كثافة) من الهواء القطبي قبل الجبهة الدافئة ، ثم هذا الهواء الأقل كثافة والجبهة الدافئة المصاحبة سوف ترتفع عن الأرض فوق الجبهة الباردة حيث تشكلت الجبهة المغطاة. هذا النوع من التركيب يسمى الملتحمه من النوع البارد.</vt:lpstr>
      <vt:lpstr>PowerPoint Presentation</vt:lpstr>
      <vt:lpstr>PowerPoint Presentation</vt:lpstr>
      <vt:lpstr>PowerPoint Presentation</vt:lpstr>
      <vt:lpstr>Stationary Fronts</vt:lpstr>
      <vt:lpstr>Stationary Fronts</vt:lpstr>
      <vt:lpstr>Weather Typically Associated with a stationary Front</vt:lpstr>
      <vt:lpstr>Weather Typically Associated with a stationary Front</vt:lpstr>
      <vt:lpstr>What Weather Does A Stationary Front Bring? </vt:lpstr>
      <vt:lpstr>What Weather Does A Stationary Front Bring? </vt:lpstr>
      <vt:lpstr>PowerPoint Presentation</vt:lpstr>
      <vt:lpstr>PowerPoint Presentation</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ali77 mohammed</dc:creator>
  <cp:lastModifiedBy>Ahmed S. Hassan</cp:lastModifiedBy>
  <cp:revision>18</cp:revision>
  <dcterms:created xsi:type="dcterms:W3CDTF">2020-05-04T14:03:53Z</dcterms:created>
  <dcterms:modified xsi:type="dcterms:W3CDTF">2021-09-15T17:00:23Z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2016-01-07T00:00:00Z</vt:filetime>
  </property>
  <property fmtid="{D5CDD505-2E9C-101B-9397-08002B2CF9AE}" pid="3" name="Creator">
    <vt:lpwstr>Microsoft® PowerPoint® 2013</vt:lpwstr>
  </property>
  <property fmtid="{D5CDD505-2E9C-101B-9397-08002B2CF9AE}" pid="4" name="LastSaved">
    <vt:filetime>2020-05-04T00:00:00Z</vt:filetime>
  </property>
</Properties>
</file>