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3" r:id="rId2"/>
    <p:sldId id="318" r:id="rId3"/>
    <p:sldId id="324" r:id="rId4"/>
    <p:sldId id="321" r:id="rId5"/>
    <p:sldId id="259" r:id="rId6"/>
    <p:sldId id="325" r:id="rId7"/>
    <p:sldId id="262" r:id="rId8"/>
    <p:sldId id="326" r:id="rId9"/>
    <p:sldId id="263" r:id="rId10"/>
    <p:sldId id="327" r:id="rId11"/>
    <p:sldId id="266" r:id="rId12"/>
    <p:sldId id="328" r:id="rId13"/>
    <p:sldId id="265" r:id="rId14"/>
    <p:sldId id="329" r:id="rId15"/>
    <p:sldId id="270" r:id="rId16"/>
    <p:sldId id="330" r:id="rId17"/>
    <p:sldId id="267" r:id="rId18"/>
    <p:sldId id="310" r:id="rId19"/>
    <p:sldId id="331" r:id="rId20"/>
    <p:sldId id="313" r:id="rId21"/>
    <p:sldId id="332" r:id="rId22"/>
    <p:sldId id="311" r:id="rId23"/>
    <p:sldId id="333" r:id="rId24"/>
    <p:sldId id="312" r:id="rId25"/>
    <p:sldId id="334" r:id="rId26"/>
    <p:sldId id="316" r:id="rId27"/>
    <p:sldId id="335" r:id="rId28"/>
    <p:sldId id="273" r:id="rId29"/>
    <p:sldId id="336" r:id="rId30"/>
    <p:sldId id="272" r:id="rId31"/>
    <p:sldId id="322" r:id="rId32"/>
    <p:sldId id="33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D5533A-ACC1-480F-B994-175DA5596842}"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C5765E-2387-4F93-AD23-3CC5B286F985}" type="slidenum">
              <a:rPr lang="en-US" smtClean="0"/>
              <a:t>‹#›</a:t>
            </a:fld>
            <a:endParaRPr lang="en-US"/>
          </a:p>
        </p:txBody>
      </p:sp>
    </p:spTree>
    <p:extLst>
      <p:ext uri="{BB962C8B-B14F-4D97-AF65-F5344CB8AC3E}">
        <p14:creationId xmlns:p14="http://schemas.microsoft.com/office/powerpoint/2010/main" val="2044062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5533A-ACC1-480F-B994-175DA5596842}"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C5765E-2387-4F93-AD23-3CC5B286F985}" type="slidenum">
              <a:rPr lang="en-US" smtClean="0"/>
              <a:t>‹#›</a:t>
            </a:fld>
            <a:endParaRPr lang="en-US"/>
          </a:p>
        </p:txBody>
      </p:sp>
    </p:spTree>
    <p:extLst>
      <p:ext uri="{BB962C8B-B14F-4D97-AF65-F5344CB8AC3E}">
        <p14:creationId xmlns:p14="http://schemas.microsoft.com/office/powerpoint/2010/main" val="106963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5533A-ACC1-480F-B994-175DA5596842}"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C5765E-2387-4F93-AD23-3CC5B286F985}" type="slidenum">
              <a:rPr lang="en-US" smtClean="0"/>
              <a:t>‹#›</a:t>
            </a:fld>
            <a:endParaRPr lang="en-US"/>
          </a:p>
        </p:txBody>
      </p:sp>
    </p:spTree>
    <p:extLst>
      <p:ext uri="{BB962C8B-B14F-4D97-AF65-F5344CB8AC3E}">
        <p14:creationId xmlns:p14="http://schemas.microsoft.com/office/powerpoint/2010/main" val="829117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5533A-ACC1-480F-B994-175DA5596842}"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C5765E-2387-4F93-AD23-3CC5B286F985}" type="slidenum">
              <a:rPr lang="en-US" smtClean="0"/>
              <a:t>‹#›</a:t>
            </a:fld>
            <a:endParaRPr lang="en-US"/>
          </a:p>
        </p:txBody>
      </p:sp>
    </p:spTree>
    <p:extLst>
      <p:ext uri="{BB962C8B-B14F-4D97-AF65-F5344CB8AC3E}">
        <p14:creationId xmlns:p14="http://schemas.microsoft.com/office/powerpoint/2010/main" val="157488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D5533A-ACC1-480F-B994-175DA5596842}"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C5765E-2387-4F93-AD23-3CC5B286F985}" type="slidenum">
              <a:rPr lang="en-US" smtClean="0"/>
              <a:t>‹#›</a:t>
            </a:fld>
            <a:endParaRPr lang="en-US"/>
          </a:p>
        </p:txBody>
      </p:sp>
    </p:spTree>
    <p:extLst>
      <p:ext uri="{BB962C8B-B14F-4D97-AF65-F5344CB8AC3E}">
        <p14:creationId xmlns:p14="http://schemas.microsoft.com/office/powerpoint/2010/main" val="1492748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D5533A-ACC1-480F-B994-175DA5596842}"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C5765E-2387-4F93-AD23-3CC5B286F985}" type="slidenum">
              <a:rPr lang="en-US" smtClean="0"/>
              <a:t>‹#›</a:t>
            </a:fld>
            <a:endParaRPr lang="en-US"/>
          </a:p>
        </p:txBody>
      </p:sp>
    </p:spTree>
    <p:extLst>
      <p:ext uri="{BB962C8B-B14F-4D97-AF65-F5344CB8AC3E}">
        <p14:creationId xmlns:p14="http://schemas.microsoft.com/office/powerpoint/2010/main" val="2084143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D5533A-ACC1-480F-B994-175DA5596842}" type="datetimeFigureOut">
              <a:rPr lang="en-US" smtClean="0"/>
              <a:t>9/15/2021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C5765E-2387-4F93-AD23-3CC5B286F985}" type="slidenum">
              <a:rPr lang="en-US" smtClean="0"/>
              <a:t>‹#›</a:t>
            </a:fld>
            <a:endParaRPr lang="en-US"/>
          </a:p>
        </p:txBody>
      </p:sp>
    </p:spTree>
    <p:extLst>
      <p:ext uri="{BB962C8B-B14F-4D97-AF65-F5344CB8AC3E}">
        <p14:creationId xmlns:p14="http://schemas.microsoft.com/office/powerpoint/2010/main" val="4147613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D5533A-ACC1-480F-B994-175DA5596842}" type="datetimeFigureOut">
              <a:rPr lang="en-US" smtClean="0"/>
              <a:t>9/15/2021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C5765E-2387-4F93-AD23-3CC5B286F985}" type="slidenum">
              <a:rPr lang="en-US" smtClean="0"/>
              <a:t>‹#›</a:t>
            </a:fld>
            <a:endParaRPr lang="en-US"/>
          </a:p>
        </p:txBody>
      </p:sp>
    </p:spTree>
    <p:extLst>
      <p:ext uri="{BB962C8B-B14F-4D97-AF65-F5344CB8AC3E}">
        <p14:creationId xmlns:p14="http://schemas.microsoft.com/office/powerpoint/2010/main" val="2627680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5533A-ACC1-480F-B994-175DA5596842}" type="datetimeFigureOut">
              <a:rPr lang="en-US" smtClean="0"/>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C5765E-2387-4F93-AD23-3CC5B286F985}" type="slidenum">
              <a:rPr lang="en-US" smtClean="0"/>
              <a:t>‹#›</a:t>
            </a:fld>
            <a:endParaRPr lang="en-US"/>
          </a:p>
        </p:txBody>
      </p:sp>
    </p:spTree>
    <p:extLst>
      <p:ext uri="{BB962C8B-B14F-4D97-AF65-F5344CB8AC3E}">
        <p14:creationId xmlns:p14="http://schemas.microsoft.com/office/powerpoint/2010/main" val="1475945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5533A-ACC1-480F-B994-175DA5596842}"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C5765E-2387-4F93-AD23-3CC5B286F985}" type="slidenum">
              <a:rPr lang="en-US" smtClean="0"/>
              <a:t>‹#›</a:t>
            </a:fld>
            <a:endParaRPr lang="en-US"/>
          </a:p>
        </p:txBody>
      </p:sp>
    </p:spTree>
    <p:extLst>
      <p:ext uri="{BB962C8B-B14F-4D97-AF65-F5344CB8AC3E}">
        <p14:creationId xmlns:p14="http://schemas.microsoft.com/office/powerpoint/2010/main" val="1480093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5533A-ACC1-480F-B994-175DA5596842}"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C5765E-2387-4F93-AD23-3CC5B286F985}" type="slidenum">
              <a:rPr lang="en-US" smtClean="0"/>
              <a:t>‹#›</a:t>
            </a:fld>
            <a:endParaRPr lang="en-US"/>
          </a:p>
        </p:txBody>
      </p:sp>
    </p:spTree>
    <p:extLst>
      <p:ext uri="{BB962C8B-B14F-4D97-AF65-F5344CB8AC3E}">
        <p14:creationId xmlns:p14="http://schemas.microsoft.com/office/powerpoint/2010/main" val="191720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D5533A-ACC1-480F-B994-175DA5596842}" type="datetimeFigureOut">
              <a:rPr lang="en-US" smtClean="0"/>
              <a:t>9/15/2021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C5765E-2387-4F93-AD23-3CC5B286F985}" type="slidenum">
              <a:rPr lang="en-US" smtClean="0"/>
              <a:t>‹#›</a:t>
            </a:fld>
            <a:endParaRPr lang="en-US"/>
          </a:p>
        </p:txBody>
      </p:sp>
    </p:spTree>
    <p:extLst>
      <p:ext uri="{BB962C8B-B14F-4D97-AF65-F5344CB8AC3E}">
        <p14:creationId xmlns:p14="http://schemas.microsoft.com/office/powerpoint/2010/main" val="1623888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268436" y="1447800"/>
            <a:ext cx="8527207" cy="1938992"/>
          </a:xfrm>
          <a:prstGeom prst="rect">
            <a:avLst/>
          </a:prstGeom>
          <a:solidFill>
            <a:schemeClr val="bg2">
              <a:lumMod val="90000"/>
            </a:schemeClr>
          </a:solidFill>
          <a:ln w="9525">
            <a:noFill/>
            <a:miter lim="800000"/>
            <a:headEnd/>
            <a:tailEnd/>
          </a:ln>
        </p:spPr>
        <p:txBody>
          <a:bodyPr wrap="none">
            <a:spAutoFit/>
          </a:bodyPr>
          <a:lstStyle/>
          <a:p>
            <a:pPr algn="ctr"/>
            <a:r>
              <a:rPr lang="en-US" altLang="en-US" sz="6000" b="1" dirty="0" smtClean="0">
                <a:latin typeface="Times New Roman" pitchFamily="18" charset="0"/>
              </a:rPr>
              <a:t>The Course of </a:t>
            </a:r>
          </a:p>
          <a:p>
            <a:pPr algn="ctr"/>
            <a:r>
              <a:rPr lang="en-US" altLang="en-US" sz="6000" b="1" dirty="0">
                <a:latin typeface="Times New Roman" pitchFamily="18" charset="0"/>
              </a:rPr>
              <a:t>A</a:t>
            </a:r>
            <a:r>
              <a:rPr lang="en-US" altLang="en-US" sz="6000" b="1" dirty="0" smtClean="0">
                <a:latin typeface="Times New Roman" pitchFamily="18" charset="0"/>
              </a:rPr>
              <a:t>tmospheric forcasting-1</a:t>
            </a:r>
            <a:endParaRPr lang="en-US" altLang="en-US" sz="6000" b="1" dirty="0">
              <a:latin typeface="Times New Roman" pitchFamily="18" charset="0"/>
            </a:endParaRPr>
          </a:p>
        </p:txBody>
      </p:sp>
      <p:sp>
        <p:nvSpPr>
          <p:cNvPr id="10" name="Subtitle 2"/>
          <p:cNvSpPr txBox="1">
            <a:spLocks/>
          </p:cNvSpPr>
          <p:nvPr/>
        </p:nvSpPr>
        <p:spPr>
          <a:xfrm>
            <a:off x="1331639" y="3733800"/>
            <a:ext cx="6400800" cy="2286000"/>
          </a:xfrm>
          <a:prstGeom prst="rect">
            <a:avLst/>
          </a:prstGeom>
          <a:solidFill>
            <a:schemeClr val="accent5">
              <a:lumMod val="20000"/>
              <a:lumOff val="80000"/>
            </a:schemeClr>
          </a:solidFill>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9600" dirty="0" smtClean="0">
                <a:latin typeface="Times New Roman" panose="02020603050405020304" pitchFamily="18" charset="0"/>
                <a:cs typeface="Times New Roman" panose="02020603050405020304" pitchFamily="18" charset="0"/>
              </a:rPr>
              <a:t>MUSTANSIRIYAH UNIVERSITY </a:t>
            </a:r>
            <a:endParaRPr lang="en-GB" sz="9600" dirty="0" smtClean="0">
              <a:latin typeface="Times New Roman" panose="02020603050405020304" pitchFamily="18" charset="0"/>
              <a:cs typeface="Times New Roman" panose="02020603050405020304" pitchFamily="18" charset="0"/>
            </a:endParaRPr>
          </a:p>
          <a:p>
            <a:pPr marL="0" indent="0" algn="ctr">
              <a:buNone/>
            </a:pPr>
            <a:r>
              <a:rPr lang="en-US" sz="9600" dirty="0" smtClean="0">
                <a:latin typeface="Times New Roman" panose="02020603050405020304" pitchFamily="18" charset="0"/>
                <a:cs typeface="Times New Roman" panose="02020603050405020304" pitchFamily="18" charset="0"/>
              </a:rPr>
              <a:t>COLLEGE OF SCIENCES</a:t>
            </a:r>
            <a:endParaRPr lang="en-GB" sz="9600" dirty="0" smtClean="0">
              <a:latin typeface="Times New Roman" panose="02020603050405020304" pitchFamily="18" charset="0"/>
              <a:cs typeface="Times New Roman" panose="02020603050405020304" pitchFamily="18" charset="0"/>
            </a:endParaRPr>
          </a:p>
          <a:p>
            <a:pPr marL="0" indent="0" algn="ctr">
              <a:buNone/>
            </a:pPr>
            <a:r>
              <a:rPr lang="en-US" sz="9600" dirty="0" smtClean="0">
                <a:latin typeface="Times New Roman" panose="02020603050405020304" pitchFamily="18" charset="0"/>
                <a:cs typeface="Times New Roman" panose="02020603050405020304" pitchFamily="18" charset="0"/>
              </a:rPr>
              <a:t>ATMOSPHERIC SCIENCES DEPARTMENT </a:t>
            </a:r>
            <a:endParaRPr lang="en-GB" sz="9600" dirty="0" smtClean="0">
              <a:latin typeface="Times New Roman" panose="02020603050405020304" pitchFamily="18" charset="0"/>
              <a:cs typeface="Times New Roman" panose="02020603050405020304" pitchFamily="18" charset="0"/>
            </a:endParaRPr>
          </a:p>
          <a:p>
            <a:pPr marL="0" indent="0" algn="ctr">
              <a:buNone/>
            </a:pPr>
            <a:r>
              <a:rPr lang="en-US" sz="9600" b="1" dirty="0" smtClean="0">
                <a:latin typeface="Times New Roman" panose="02020603050405020304" pitchFamily="18" charset="0"/>
                <a:cs typeface="Times New Roman" panose="02020603050405020304" pitchFamily="18" charset="0"/>
              </a:rPr>
              <a:t>2020-2021 </a:t>
            </a:r>
            <a:endParaRPr lang="en-GB" sz="9600" b="1" dirty="0" smtClean="0">
              <a:latin typeface="Times New Roman" panose="02020603050405020304" pitchFamily="18" charset="0"/>
              <a:cs typeface="Times New Roman" panose="02020603050405020304" pitchFamily="18" charset="0"/>
            </a:endParaRPr>
          </a:p>
          <a:p>
            <a:pPr marL="0" indent="0" algn="ctr">
              <a:buNone/>
            </a:pPr>
            <a:r>
              <a:rPr lang="en-US" sz="9600" dirty="0" smtClean="0">
                <a:latin typeface="Times New Roman" panose="02020603050405020304" pitchFamily="18" charset="0"/>
                <a:cs typeface="Times New Roman" panose="02020603050405020304" pitchFamily="18" charset="0"/>
              </a:rPr>
              <a:t>Dr. </a:t>
            </a:r>
            <a:r>
              <a:rPr lang="en-US" sz="9600" dirty="0" err="1" smtClean="0">
                <a:latin typeface="Times New Roman" panose="02020603050405020304" pitchFamily="18" charset="0"/>
                <a:cs typeface="Times New Roman" panose="02020603050405020304" pitchFamily="18" charset="0"/>
              </a:rPr>
              <a:t>jasim</a:t>
            </a:r>
            <a:r>
              <a:rPr lang="en-US" sz="9600" dirty="0" smtClean="0">
                <a:latin typeface="Times New Roman" panose="02020603050405020304" pitchFamily="18" charset="0"/>
                <a:cs typeface="Times New Roman" panose="02020603050405020304" pitchFamily="18" charset="0"/>
              </a:rPr>
              <a:t> </a:t>
            </a:r>
            <a:r>
              <a:rPr lang="en-US" sz="9600" dirty="0" err="1" smtClean="0">
                <a:latin typeface="Times New Roman" panose="02020603050405020304" pitchFamily="18" charset="0"/>
                <a:cs typeface="Times New Roman" panose="02020603050405020304" pitchFamily="18" charset="0"/>
              </a:rPr>
              <a:t>hamed</a:t>
            </a:r>
            <a:r>
              <a:rPr lang="en-US" sz="9600" dirty="0" smtClean="0">
                <a:latin typeface="Times New Roman" panose="02020603050405020304" pitchFamily="18" charset="0"/>
                <a:cs typeface="Times New Roman" panose="02020603050405020304" pitchFamily="18" charset="0"/>
              </a:rPr>
              <a:t> </a:t>
            </a:r>
            <a:r>
              <a:rPr lang="en-US" sz="9600" dirty="0" err="1" smtClean="0">
                <a:latin typeface="Times New Roman" panose="02020603050405020304" pitchFamily="18" charset="0"/>
                <a:cs typeface="Times New Roman" panose="02020603050405020304" pitchFamily="18" charset="0"/>
              </a:rPr>
              <a:t>kadhum</a:t>
            </a:r>
            <a:endParaRPr lang="en-GB" sz="9600" dirty="0" smtClean="0">
              <a:latin typeface="Times New Roman" panose="02020603050405020304" pitchFamily="18" charset="0"/>
              <a:cs typeface="Times New Roman" panose="02020603050405020304" pitchFamily="18" charset="0"/>
            </a:endParaRPr>
          </a:p>
          <a:p>
            <a:pPr marL="0" indent="0" algn="ctr">
              <a:buNone/>
            </a:pPr>
            <a:r>
              <a:rPr lang="en-US" sz="9600" b="1" cap="small" dirty="0" smtClean="0">
                <a:latin typeface="Times New Roman" panose="02020603050405020304" pitchFamily="18" charset="0"/>
                <a:cs typeface="Times New Roman" panose="02020603050405020304" pitchFamily="18" charset="0"/>
              </a:rPr>
              <a:t>THIRD STAGE </a:t>
            </a: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spTree>
    <p:extLst>
      <p:ext uri="{BB962C8B-B14F-4D97-AF65-F5344CB8AC3E}">
        <p14:creationId xmlns:p14="http://schemas.microsoft.com/office/powerpoint/2010/main" val="6517018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2400"/>
            <a:ext cx="8991600" cy="6555641"/>
          </a:xfrm>
          <a:prstGeom prst="rect">
            <a:avLst/>
          </a:prstGeom>
        </p:spPr>
        <p:txBody>
          <a:bodyPr wrap="square">
            <a:spAutoFit/>
          </a:bodyPr>
          <a:lstStyle/>
          <a:p>
            <a:pPr algn="r"/>
            <a:r>
              <a:rPr lang="ar-IQ" sz="2800" dirty="0"/>
              <a:t>عادةً ما تكون مناطق المصدر المثالية هي تلك المناطق التي يسودها الضغط العالي ، وتشمل الجليد وسهول القطب الشمالي المغطاة بالثلوج في الشتاء والمحيطات شبه الاستوائية والمناطق الصحراوية في الصيف.</a:t>
            </a:r>
          </a:p>
          <a:p>
            <a:pPr algn="r"/>
            <a:endParaRPr lang="ar-IQ" sz="2800" dirty="0"/>
          </a:p>
          <a:p>
            <a:pPr algn="r"/>
            <a:r>
              <a:rPr lang="ar-IQ" sz="2800" dirty="0"/>
              <a:t> خطوط العرض الوسطى ، حيث تختلف درجات حرارة السطح وخصائص الرطوبة بشكل كبير ، ليست مناطق مصدر جيدة ، لأن هذه المنطقة هي منطقة انتقالية حيث تتحرك فيها كتل هوائية ذات خصائص فيزيائية مختلفة ، وتتصادم ، وتنتج مجموعة مثيرة من نشاط الطقس.</a:t>
            </a:r>
          </a:p>
          <a:p>
            <a:pPr algn="r"/>
            <a:endParaRPr lang="ar-IQ" sz="2800" dirty="0"/>
          </a:p>
          <a:p>
            <a:pPr algn="r"/>
            <a:r>
              <a:rPr lang="ar-IQ" sz="2800" dirty="0"/>
              <a:t>في جميع أنحاء خطوط العرض الوسطى ، سيكون لنوع الكتلة الهوائية التي تغطي منطقة ما تأثير كبير على طبيعة الطقس.</a:t>
            </a:r>
          </a:p>
          <a:p>
            <a:pPr algn="r"/>
            <a:r>
              <a:rPr lang="ar-IQ" sz="2800" dirty="0"/>
              <a:t> في بعض المناطق ، تكون التغييرات في نوع الكتلة الهوائية نادرة جدًا ، لذلك يمكن أن يظل الطقس متشابهًا جدًا لأسابيع متتالية. في مناطق أخرى ، تحدث تغيرات في الكتلة الهوائية على أساس يومي تقريبًا حيث تتغير اتجاهات الرياح وتمر أنظمة الطقس المختلفة.</a:t>
            </a:r>
            <a:endParaRPr lang="en-US" sz="2800" dirty="0"/>
          </a:p>
        </p:txBody>
      </p:sp>
    </p:spTree>
    <p:extLst>
      <p:ext uri="{BB962C8B-B14F-4D97-AF65-F5344CB8AC3E}">
        <p14:creationId xmlns:p14="http://schemas.microsoft.com/office/powerpoint/2010/main" val="302809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3400"/>
            <a:ext cx="9144000" cy="1200329"/>
          </a:xfrm>
          <a:prstGeom prst="rect">
            <a:avLst/>
          </a:prstGeom>
        </p:spPr>
        <p:txBody>
          <a:bodyPr wrap="square">
            <a:spAutoFit/>
          </a:bodyPr>
          <a:lstStyle/>
          <a:p>
            <a:pPr algn="just"/>
            <a:r>
              <a:rPr lang="en-US" sz="2400" dirty="0">
                <a:latin typeface="Times New Roman" pitchFamily="18" charset="0"/>
                <a:cs typeface="Times New Roman" pitchFamily="18" charset="0"/>
              </a:rPr>
              <a:t>The classification of an air mass depends on the latitude of the source region, and the nature of the surface in the area of origin ocean or continent as shown in </a:t>
            </a:r>
            <a:r>
              <a:rPr lang="en-US" sz="2400" dirty="0" smtClean="0">
                <a:latin typeface="Times New Roman" pitchFamily="18" charset="0"/>
                <a:cs typeface="Times New Roman" pitchFamily="18" charset="0"/>
              </a:rPr>
              <a:t>the figure below</a:t>
            </a:r>
            <a:endParaRPr lang="en-US" sz="2400" dirty="0">
              <a:latin typeface="Times New Roman" pitchFamily="18" charset="0"/>
              <a:cs typeface="Times New Roman" pitchFamily="18" charset="0"/>
            </a:endParaRPr>
          </a:p>
        </p:txBody>
      </p:sp>
      <p:sp>
        <p:nvSpPr>
          <p:cNvPr id="5" name="Rectangle 2"/>
          <p:cNvSpPr txBox="1">
            <a:spLocks noChangeArrowheads="1"/>
          </p:cNvSpPr>
          <p:nvPr/>
        </p:nvSpPr>
        <p:spPr>
          <a:xfrm>
            <a:off x="457200" y="46038"/>
            <a:ext cx="8229600" cy="6397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latin typeface="Times New Roman" pitchFamily="18" charset="0"/>
                <a:cs typeface="Times New Roman" pitchFamily="18" charset="0"/>
              </a:rPr>
              <a:t>Classification of Air Masses</a:t>
            </a:r>
            <a:endParaRPr lang="en-US" sz="2400" b="1" dirty="0">
              <a:latin typeface="Times New Roman" pitchFamily="18" charset="0"/>
              <a:cs typeface="Times New Roman" pitchFamily="18" charset="0"/>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5462"/>
          <a:stretch/>
        </p:blipFill>
        <p:spPr>
          <a:xfrm>
            <a:off x="0" y="1981200"/>
            <a:ext cx="9144000" cy="4862584"/>
          </a:xfrm>
          <a:prstGeom prst="rect">
            <a:avLst/>
          </a:prstGeom>
        </p:spPr>
      </p:pic>
    </p:spTree>
    <p:extLst>
      <p:ext uri="{BB962C8B-B14F-4D97-AF65-F5344CB8AC3E}">
        <p14:creationId xmlns:p14="http://schemas.microsoft.com/office/powerpoint/2010/main" val="1447256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3400"/>
            <a:ext cx="9144000" cy="830997"/>
          </a:xfrm>
          <a:prstGeom prst="rect">
            <a:avLst/>
          </a:prstGeom>
        </p:spPr>
        <p:txBody>
          <a:bodyPr wrap="square">
            <a:spAutoFit/>
          </a:bodyPr>
          <a:lstStyle/>
          <a:p>
            <a:pPr algn="r"/>
            <a:r>
              <a:rPr lang="ar-IQ" sz="2400" dirty="0">
                <a:latin typeface="Times New Roman" pitchFamily="18" charset="0"/>
                <a:cs typeface="Times New Roman" pitchFamily="18" charset="0"/>
              </a:rPr>
              <a:t>يعتمد تصنيف الكتلة الهوائية على خط عرض منطقة المصدر وطبيعة السطح في منطقة المنشأ المحيط أو القارة كما هو موضح في الشكل أدناه</a:t>
            </a:r>
            <a:endParaRPr lang="en-US" sz="2400" dirty="0">
              <a:latin typeface="Times New Roman" pitchFamily="18" charset="0"/>
              <a:cs typeface="Times New Roman" pitchFamily="18" charset="0"/>
            </a:endParaRPr>
          </a:p>
        </p:txBody>
      </p:sp>
      <p:sp>
        <p:nvSpPr>
          <p:cNvPr id="5" name="Rectangle 2"/>
          <p:cNvSpPr txBox="1">
            <a:spLocks noChangeArrowheads="1"/>
          </p:cNvSpPr>
          <p:nvPr/>
        </p:nvSpPr>
        <p:spPr>
          <a:xfrm>
            <a:off x="457200" y="46038"/>
            <a:ext cx="8229600" cy="6397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latin typeface="Times New Roman" pitchFamily="18" charset="0"/>
                <a:cs typeface="Times New Roman" pitchFamily="18" charset="0"/>
              </a:rPr>
              <a:t>Classification of Air Masses</a:t>
            </a:r>
            <a:endParaRPr lang="en-US" sz="2400" b="1" dirty="0">
              <a:latin typeface="Times New Roman" pitchFamily="18" charset="0"/>
              <a:cs typeface="Times New Roman" pitchFamily="18" charset="0"/>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5462"/>
          <a:stretch/>
        </p:blipFill>
        <p:spPr>
          <a:xfrm>
            <a:off x="0" y="1981200"/>
            <a:ext cx="9144000" cy="4862584"/>
          </a:xfrm>
          <a:prstGeom prst="rect">
            <a:avLst/>
          </a:prstGeom>
        </p:spPr>
      </p:pic>
    </p:spTree>
    <p:extLst>
      <p:ext uri="{BB962C8B-B14F-4D97-AF65-F5344CB8AC3E}">
        <p14:creationId xmlns:p14="http://schemas.microsoft.com/office/powerpoint/2010/main" val="104541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0" y="76201"/>
            <a:ext cx="9144000" cy="2971800"/>
          </a:xfrm>
        </p:spPr>
        <p:txBody>
          <a:bodyPr>
            <a:noAutofit/>
          </a:bodyPr>
          <a:lstStyle/>
          <a:p>
            <a:pPr marL="457200" lvl="1" indent="0" algn="just">
              <a:lnSpc>
                <a:spcPct val="90000"/>
              </a:lnSpc>
              <a:buNone/>
            </a:pPr>
            <a:r>
              <a:rPr lang="en-US" sz="2400" dirty="0">
                <a:latin typeface="Times New Roman" pitchFamily="18" charset="0"/>
                <a:cs typeface="Times New Roman" pitchFamily="18" charset="0"/>
              </a:rPr>
              <a:t>The characteristics of an air mass are represented by a two-letter classification scheme that describes the general temperature and moisture characteristics of its place of origin</a:t>
            </a:r>
            <a:r>
              <a:rPr lang="en-US" sz="2400" dirty="0" smtClean="0">
                <a:latin typeface="Times New Roman" pitchFamily="18" charset="0"/>
                <a:cs typeface="Times New Roman" pitchFamily="18" charset="0"/>
              </a:rPr>
              <a:t>.</a:t>
            </a:r>
          </a:p>
          <a:p>
            <a:pPr marL="457200" lvl="1" indent="0" algn="just">
              <a:lnSpc>
                <a:spcPct val="90000"/>
              </a:lnSpc>
              <a:buNone/>
            </a:pPr>
            <a:endParaRPr lang="en-US" sz="2400" dirty="0">
              <a:latin typeface="Times New Roman" pitchFamily="18" charset="0"/>
              <a:cs typeface="Times New Roman" pitchFamily="18" charset="0"/>
            </a:endParaRPr>
          </a:p>
          <a:p>
            <a:pPr lvl="1">
              <a:lnSpc>
                <a:spcPct val="90000"/>
              </a:lnSpc>
            </a:pPr>
            <a:r>
              <a:rPr lang="en-US" sz="2400" b="1" dirty="0" smtClean="0">
                <a:solidFill>
                  <a:srgbClr val="00B050"/>
                </a:solidFill>
                <a:latin typeface="Times New Roman" pitchFamily="18" charset="0"/>
                <a:cs typeface="Times New Roman" pitchFamily="18" charset="0"/>
              </a:rPr>
              <a:t>Polar</a:t>
            </a:r>
            <a:r>
              <a:rPr lang="en-US" sz="2400" dirty="0" smtClean="0">
                <a:latin typeface="Times New Roman" pitchFamily="18" charset="0"/>
                <a:cs typeface="Times New Roman" pitchFamily="18" charset="0"/>
              </a:rPr>
              <a:t> </a:t>
            </a:r>
            <a:r>
              <a:rPr lang="en-US" sz="2400" b="1" dirty="0" smtClean="0">
                <a:solidFill>
                  <a:srgbClr val="00B050"/>
                </a:solidFill>
                <a:latin typeface="Times New Roman" pitchFamily="18" charset="0"/>
                <a:cs typeface="Times New Roman" pitchFamily="18" charset="0"/>
              </a:rPr>
              <a:t>(P) </a:t>
            </a:r>
            <a:r>
              <a:rPr lang="en-US" sz="2400" dirty="0" smtClean="0">
                <a:latin typeface="Times New Roman" pitchFamily="18" charset="0"/>
                <a:cs typeface="Times New Roman" pitchFamily="18" charset="0"/>
              </a:rPr>
              <a:t>are air masses that originate in polar latitudes</a:t>
            </a:r>
          </a:p>
          <a:p>
            <a:pPr lvl="1">
              <a:lnSpc>
                <a:spcPct val="90000"/>
              </a:lnSpc>
            </a:pPr>
            <a:r>
              <a:rPr lang="en-US" sz="2400" b="1" dirty="0" smtClean="0">
                <a:solidFill>
                  <a:srgbClr val="00B050"/>
                </a:solidFill>
                <a:latin typeface="Times New Roman" pitchFamily="18" charset="0"/>
                <a:cs typeface="Times New Roman" pitchFamily="18" charset="0"/>
              </a:rPr>
              <a:t>Tropical</a:t>
            </a:r>
            <a:r>
              <a:rPr lang="en-US" sz="2400" dirty="0" smtClean="0">
                <a:latin typeface="Times New Roman" pitchFamily="18" charset="0"/>
                <a:cs typeface="Times New Roman" pitchFamily="18" charset="0"/>
              </a:rPr>
              <a:t> </a:t>
            </a:r>
            <a:r>
              <a:rPr lang="en-US" sz="2400" b="1" dirty="0">
                <a:solidFill>
                  <a:srgbClr val="00B050"/>
                </a:solidFill>
                <a:latin typeface="Times New Roman" pitchFamily="18" charset="0"/>
                <a:cs typeface="Times New Roman" pitchFamily="18" charset="0"/>
              </a:rPr>
              <a:t>(T) </a:t>
            </a:r>
            <a:r>
              <a:rPr lang="en-US" sz="2400" dirty="0">
                <a:latin typeface="Times New Roman" pitchFamily="18" charset="0"/>
                <a:cs typeface="Times New Roman" pitchFamily="18" charset="0"/>
              </a:rPr>
              <a:t>are air masses that form in warm tropical regions</a:t>
            </a:r>
          </a:p>
          <a:p>
            <a:pPr lvl="1">
              <a:lnSpc>
                <a:spcPct val="90000"/>
              </a:lnSpc>
            </a:pPr>
            <a:r>
              <a:rPr lang="en-US" sz="2400" b="1" dirty="0">
                <a:solidFill>
                  <a:srgbClr val="00B050"/>
                </a:solidFill>
                <a:latin typeface="Times New Roman" pitchFamily="18" charset="0"/>
                <a:cs typeface="Times New Roman" pitchFamily="18" charset="0"/>
              </a:rPr>
              <a:t>Maritime</a:t>
            </a:r>
            <a:r>
              <a:rPr lang="en-US" sz="2400" dirty="0">
                <a:latin typeface="Times New Roman" pitchFamily="18" charset="0"/>
                <a:cs typeface="Times New Roman" pitchFamily="18" charset="0"/>
              </a:rPr>
              <a:t> </a:t>
            </a:r>
            <a:r>
              <a:rPr lang="en-US" sz="2400" b="1" dirty="0">
                <a:solidFill>
                  <a:srgbClr val="00B050"/>
                </a:solidFill>
                <a:latin typeface="Times New Roman" pitchFamily="18" charset="0"/>
                <a:cs typeface="Times New Roman" pitchFamily="18" charset="0"/>
              </a:rPr>
              <a:t>(m)</a:t>
            </a:r>
            <a:r>
              <a:rPr lang="en-US" sz="2400" dirty="0">
                <a:latin typeface="Times New Roman" pitchFamily="18" charset="0"/>
                <a:cs typeface="Times New Roman" pitchFamily="18" charset="0"/>
              </a:rPr>
              <a:t> are air masses that originate over water  (moist in the lower layers)</a:t>
            </a:r>
          </a:p>
          <a:p>
            <a:pPr lvl="1">
              <a:lnSpc>
                <a:spcPct val="90000"/>
              </a:lnSpc>
            </a:pPr>
            <a:r>
              <a:rPr lang="en-US" sz="2400" b="1" dirty="0">
                <a:solidFill>
                  <a:srgbClr val="00B050"/>
                </a:solidFill>
                <a:latin typeface="Times New Roman" pitchFamily="18" charset="0"/>
                <a:cs typeface="Times New Roman" pitchFamily="18" charset="0"/>
              </a:rPr>
              <a:t>Continental (c)</a:t>
            </a:r>
            <a:r>
              <a:rPr lang="en-US" sz="2400" dirty="0">
                <a:latin typeface="Times New Roman" pitchFamily="18" charset="0"/>
                <a:cs typeface="Times New Roman" pitchFamily="18" charset="0"/>
              </a:rPr>
              <a:t> are air masses with a source region over land (dry</a:t>
            </a:r>
            <a:r>
              <a:rPr lang="en-US" sz="2400" dirty="0" smtClean="0">
                <a:latin typeface="Times New Roman" pitchFamily="18" charset="0"/>
                <a:cs typeface="Times New Roman" pitchFamily="18" charset="0"/>
              </a:rPr>
              <a:t>)</a:t>
            </a:r>
          </a:p>
        </p:txBody>
      </p:sp>
      <p:pic>
        <p:nvPicPr>
          <p:cNvPr id="6" name="Picture 2" descr="نتيجة بحث الصور عن ‪air masses classification for middle ea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524318"/>
            <a:ext cx="3987800" cy="33336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4557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0" y="76201"/>
            <a:ext cx="9144000" cy="2971800"/>
          </a:xfrm>
        </p:spPr>
        <p:txBody>
          <a:bodyPr>
            <a:noAutofit/>
          </a:bodyPr>
          <a:lstStyle/>
          <a:p>
            <a:pPr marL="457200" lvl="1" indent="0" algn="r">
              <a:lnSpc>
                <a:spcPct val="90000"/>
              </a:lnSpc>
              <a:buNone/>
            </a:pPr>
            <a:r>
              <a:rPr lang="ar-IQ" sz="2400" dirty="0">
                <a:latin typeface="Times New Roman" pitchFamily="18" charset="0"/>
                <a:cs typeface="Times New Roman" pitchFamily="18" charset="0"/>
              </a:rPr>
              <a:t>يتم تمثيل خصائص الكتلة الهوائية من خلال مخطط تصنيف من حرفين يصف درجة الحرارة العامة وخصائص الرطوبة لمكانها الأصلي.</a:t>
            </a:r>
          </a:p>
          <a:p>
            <a:pPr marL="457200" lvl="1" indent="0" algn="r">
              <a:lnSpc>
                <a:spcPct val="90000"/>
              </a:lnSpc>
              <a:buNone/>
            </a:pPr>
            <a:endParaRPr lang="ar-IQ" sz="2400" dirty="0">
              <a:latin typeface="Times New Roman" pitchFamily="18" charset="0"/>
              <a:cs typeface="Times New Roman" pitchFamily="18" charset="0"/>
            </a:endParaRPr>
          </a:p>
          <a:p>
            <a:pPr marL="457200" lvl="1" indent="0" algn="r">
              <a:lnSpc>
                <a:spcPct val="90000"/>
              </a:lnSpc>
              <a:buNone/>
            </a:pPr>
            <a:r>
              <a:rPr lang="ar-IQ" sz="2400" dirty="0">
                <a:latin typeface="Times New Roman" pitchFamily="18" charset="0"/>
                <a:cs typeface="Times New Roman" pitchFamily="18" charset="0"/>
              </a:rPr>
              <a:t>القطبية (</a:t>
            </a:r>
            <a:r>
              <a:rPr lang="en-US" sz="2400" dirty="0">
                <a:latin typeface="Times New Roman" pitchFamily="18" charset="0"/>
                <a:cs typeface="Times New Roman" pitchFamily="18" charset="0"/>
              </a:rPr>
              <a:t>P) </a:t>
            </a:r>
            <a:r>
              <a:rPr lang="ar-IQ" sz="2400" dirty="0">
                <a:latin typeface="Times New Roman" pitchFamily="18" charset="0"/>
                <a:cs typeface="Times New Roman" pitchFamily="18" charset="0"/>
              </a:rPr>
              <a:t>هي كتل هوائية تنشأ في خطوط العرض القطبية</a:t>
            </a:r>
          </a:p>
          <a:p>
            <a:pPr marL="457200" lvl="1" indent="0" algn="r">
              <a:lnSpc>
                <a:spcPct val="90000"/>
              </a:lnSpc>
              <a:buNone/>
            </a:pPr>
            <a:r>
              <a:rPr lang="ar-IQ" sz="2400" dirty="0">
                <a:latin typeface="Times New Roman" pitchFamily="18" charset="0"/>
                <a:cs typeface="Times New Roman" pitchFamily="18" charset="0"/>
              </a:rPr>
              <a:t>المدارية (</a:t>
            </a:r>
            <a:r>
              <a:rPr lang="en-US" sz="2400" dirty="0">
                <a:latin typeface="Times New Roman" pitchFamily="18" charset="0"/>
                <a:cs typeface="Times New Roman" pitchFamily="18" charset="0"/>
              </a:rPr>
              <a:t>T) </a:t>
            </a:r>
            <a:r>
              <a:rPr lang="ar-IQ" sz="2400" dirty="0">
                <a:latin typeface="Times New Roman" pitchFamily="18" charset="0"/>
                <a:cs typeface="Times New Roman" pitchFamily="18" charset="0"/>
              </a:rPr>
              <a:t>هي كتل هوائية تتشكل في المناطق الاستوائية الدافئة</a:t>
            </a:r>
          </a:p>
          <a:p>
            <a:pPr marL="457200" lvl="1" indent="0" algn="r">
              <a:lnSpc>
                <a:spcPct val="90000"/>
              </a:lnSpc>
              <a:buNone/>
            </a:pPr>
            <a:r>
              <a:rPr lang="ar-IQ" sz="2400" dirty="0">
                <a:latin typeface="Times New Roman" pitchFamily="18" charset="0"/>
                <a:cs typeface="Times New Roman" pitchFamily="18" charset="0"/>
              </a:rPr>
              <a:t>البحرية </a:t>
            </a:r>
            <a:r>
              <a:rPr lang="ar-IQ" sz="2400" dirty="0" smtClean="0">
                <a:latin typeface="Times New Roman" pitchFamily="18" charset="0"/>
                <a:cs typeface="Times New Roman" pitchFamily="18" charset="0"/>
              </a:rPr>
              <a:t>() </a:t>
            </a:r>
            <a:r>
              <a:rPr lang="ar-IQ" sz="2400" dirty="0">
                <a:latin typeface="Times New Roman" pitchFamily="18" charset="0"/>
                <a:cs typeface="Times New Roman" pitchFamily="18" charset="0"/>
              </a:rPr>
              <a:t>هي كتل هوائية تنشأ فوق الماء (رطبة في الطبقات السفلية)</a:t>
            </a:r>
          </a:p>
          <a:p>
            <a:pPr marL="457200" lvl="1" indent="0" algn="r">
              <a:lnSpc>
                <a:spcPct val="90000"/>
              </a:lnSpc>
              <a:buNone/>
            </a:pPr>
            <a:r>
              <a:rPr lang="ar-IQ" sz="2400" dirty="0">
                <a:latin typeface="Times New Roman" pitchFamily="18" charset="0"/>
                <a:cs typeface="Times New Roman" pitchFamily="18" charset="0"/>
              </a:rPr>
              <a:t>قاري </a:t>
            </a:r>
            <a:r>
              <a:rPr lang="ar-IQ" sz="2400" dirty="0" smtClean="0">
                <a:latin typeface="Times New Roman" pitchFamily="18" charset="0"/>
                <a:cs typeface="Times New Roman" pitchFamily="18" charset="0"/>
              </a:rPr>
              <a:t>() </a:t>
            </a:r>
            <a:r>
              <a:rPr lang="ar-IQ" sz="2400" dirty="0">
                <a:latin typeface="Times New Roman" pitchFamily="18" charset="0"/>
                <a:cs typeface="Times New Roman" pitchFamily="18" charset="0"/>
              </a:rPr>
              <a:t>كتل هوائية مع منطقة مصدر فوق الأرض (جافة)</a:t>
            </a:r>
            <a:endParaRPr lang="en-US" sz="2400" dirty="0" smtClean="0">
              <a:latin typeface="Times New Roman" pitchFamily="18" charset="0"/>
              <a:cs typeface="Times New Roman" pitchFamily="18" charset="0"/>
            </a:endParaRPr>
          </a:p>
        </p:txBody>
      </p:sp>
      <p:pic>
        <p:nvPicPr>
          <p:cNvPr id="6" name="Picture 2" descr="نتيجة بحث الصور عن ‪air masses classification for middle ea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8100" y="3276600"/>
            <a:ext cx="3987800" cy="33336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0719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Globe with air mass classifications labeled pacific focus. Maritime Polar (MP), Continental Polar (CP), Continental Tropical (CT), Maritime Equatorial (ME), Maritime Tropical (MT),  Continental Arctic or Antarctic (CA,CAA) are labeled.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Globe with air mass classifications labeled pacific focus. Maritime Polar (MP), Continental Polar (CP), Continental Tropical (CT), Maritime Equatorial (ME), Maritime Tropical (MT),  Continental Arctic or Antarctic (CA,CAA) are labeled.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6" name="Content Placeholder 4"/>
          <p:cNvGraphicFramePr>
            <a:graphicFrameLocks/>
          </p:cNvGraphicFramePr>
          <p:nvPr>
            <p:extLst>
              <p:ext uri="{D42A27DB-BD31-4B8C-83A1-F6EECF244321}">
                <p14:modId xmlns:p14="http://schemas.microsoft.com/office/powerpoint/2010/main" val="1528292952"/>
              </p:ext>
            </p:extLst>
          </p:nvPr>
        </p:nvGraphicFramePr>
        <p:xfrm>
          <a:off x="0" y="-76200"/>
          <a:ext cx="9144000" cy="6949440"/>
        </p:xfrm>
        <a:graphic>
          <a:graphicData uri="http://schemas.openxmlformats.org/drawingml/2006/table">
            <a:tbl>
              <a:tblPr firstRow="1" bandRow="1">
                <a:tableStyleId>{3B4B98B0-60AC-42C2-AFA5-B58CD77FA1E5}</a:tableStyleId>
              </a:tblPr>
              <a:tblGrid>
                <a:gridCol w="685800">
                  <a:extLst>
                    <a:ext uri="{9D8B030D-6E8A-4147-A177-3AD203B41FA5}">
                      <a16:colId xmlns:a16="http://schemas.microsoft.com/office/drawing/2014/main" val="20000"/>
                    </a:ext>
                  </a:extLst>
                </a:gridCol>
                <a:gridCol w="8458200">
                  <a:extLst>
                    <a:ext uri="{9D8B030D-6E8A-4147-A177-3AD203B41FA5}">
                      <a16:colId xmlns:a16="http://schemas.microsoft.com/office/drawing/2014/main" val="20001"/>
                    </a:ext>
                  </a:extLst>
                </a:gridCol>
              </a:tblGrid>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smtClean="0">
                          <a:effectLst/>
                          <a:latin typeface="Times New Roman" pitchFamily="18" charset="0"/>
                          <a:cs typeface="Times New Roman" pitchFamily="18" charset="0"/>
                        </a:rPr>
                        <a:t>Continental air masses originate over land and are relatively dry. They are therefore modified more strongly by daytime heating and cooling. Continental air masses are denoted as:</a:t>
                      </a:r>
                      <a:endParaRPr lang="en-US" sz="2400" b="1" kern="1200" dirty="0" smtClean="0">
                        <a:solidFill>
                          <a:schemeClr val="tx1"/>
                        </a:solidFill>
                        <a:effectLst/>
                        <a:latin typeface="Times New Roman" pitchFamily="18" charset="0"/>
                        <a:ea typeface="+mn-ea"/>
                        <a:cs typeface="Times New Roman" pitchFamily="18" charset="0"/>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tx1"/>
                        </a:solidFill>
                        <a:effectLst/>
                        <a:latin typeface="+mn-lt"/>
                        <a:ea typeface="+mn-ea"/>
                        <a:cs typeface="+mn-cs"/>
                      </a:endParaRPr>
                    </a:p>
                  </a:txBody>
                  <a:tcPr/>
                </a:tc>
                <a:extLst>
                  <a:ext uri="{0D108BD9-81ED-4DB2-BD59-A6C34878D82A}">
                    <a16:rowId xmlns:a16="http://schemas.microsoft.com/office/drawing/2014/main" val="10000"/>
                  </a:ext>
                </a:extLst>
              </a:tr>
              <a:tr h="370840">
                <a:tc>
                  <a:txBody>
                    <a:bodyPr/>
                    <a:lstStyle/>
                    <a:p>
                      <a:r>
                        <a:rPr lang="en-US" sz="2400" dirty="0" err="1" smtClean="0">
                          <a:latin typeface="Times New Roman" pitchFamily="18" charset="0"/>
                          <a:cs typeface="Times New Roman" pitchFamily="18" charset="0"/>
                        </a:rPr>
                        <a:t>cP</a:t>
                      </a:r>
                      <a:endParaRPr lang="en-US" sz="24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smtClean="0">
                          <a:effectLst/>
                          <a:latin typeface="Times New Roman" pitchFamily="18" charset="0"/>
                          <a:cs typeface="Times New Roman" pitchFamily="18" charset="0"/>
                        </a:rPr>
                        <a:t>for continental polar air (dry; cold in winter, more temperate in summer months; generally found </a:t>
                      </a:r>
                      <a:r>
                        <a:rPr lang="en-US" sz="2400" kern="1200" dirty="0" err="1" smtClean="0">
                          <a:effectLst/>
                          <a:latin typeface="Times New Roman" pitchFamily="18" charset="0"/>
                          <a:cs typeface="Times New Roman" pitchFamily="18" charset="0"/>
                        </a:rPr>
                        <a:t>poleward</a:t>
                      </a:r>
                      <a:r>
                        <a:rPr lang="en-US" sz="2400" kern="1200" dirty="0" smtClean="0">
                          <a:effectLst/>
                          <a:latin typeface="Times New Roman" pitchFamily="18" charset="0"/>
                          <a:cs typeface="Times New Roman" pitchFamily="18" charset="0"/>
                        </a:rPr>
                        <a:t> of 40°latitude)</a:t>
                      </a:r>
                      <a:endParaRPr lang="en-US" sz="2400" b="0" dirty="0" smtClean="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370840">
                <a:tc>
                  <a:txBody>
                    <a:bodyPr/>
                    <a:lstStyle/>
                    <a:p>
                      <a:r>
                        <a:rPr lang="en-US" sz="2400" dirty="0" err="1" smtClean="0">
                          <a:latin typeface="Times New Roman" pitchFamily="18" charset="0"/>
                          <a:cs typeface="Times New Roman" pitchFamily="18" charset="0"/>
                        </a:rPr>
                        <a:t>cT</a:t>
                      </a:r>
                      <a:endParaRPr lang="en-US" sz="2400" dirty="0">
                        <a:latin typeface="Times New Roman" pitchFamily="18" charset="0"/>
                        <a:cs typeface="Times New Roman" pitchFamily="18" charset="0"/>
                      </a:endParaRPr>
                    </a:p>
                  </a:txBody>
                  <a:tcPr/>
                </a:tc>
                <a:tc>
                  <a:txBody>
                    <a:bodyPr/>
                    <a:lstStyle/>
                    <a:p>
                      <a:pPr lvl="0"/>
                      <a:r>
                        <a:rPr lang="en-US" sz="2400" kern="1200" dirty="0" smtClean="0">
                          <a:effectLst/>
                          <a:latin typeface="Times New Roman" pitchFamily="18" charset="0"/>
                          <a:cs typeface="Times New Roman" pitchFamily="18" charset="0"/>
                        </a:rPr>
                        <a:t>for continental tropical (dry; warm; typically located from about 10-40°latitude)</a:t>
                      </a:r>
                      <a:endParaRPr lang="en-US" sz="2400" kern="1200" dirty="0">
                        <a:solidFill>
                          <a:schemeClr val="tx1"/>
                        </a:solidFill>
                        <a:effectLst/>
                        <a:latin typeface="Times New Roman" pitchFamily="18" charset="0"/>
                        <a:ea typeface="+mn-ea"/>
                        <a:cs typeface="Times New Roman" pitchFamily="18" charset="0"/>
                      </a:endParaRPr>
                    </a:p>
                  </a:txBody>
                  <a:tcPr/>
                </a:tc>
                <a:extLst>
                  <a:ext uri="{0D108BD9-81ED-4DB2-BD59-A6C34878D82A}">
                    <a16:rowId xmlns:a16="http://schemas.microsoft.com/office/drawing/2014/main" val="10002"/>
                  </a:ext>
                </a:extLst>
              </a:tr>
              <a:tr h="370840">
                <a:tc>
                  <a:txBody>
                    <a:bodyPr/>
                    <a:lstStyle/>
                    <a:p>
                      <a:r>
                        <a:rPr lang="en-US" sz="2400" dirty="0" err="1" smtClean="0">
                          <a:latin typeface="Times New Roman" pitchFamily="18" charset="0"/>
                          <a:cs typeface="Times New Roman" pitchFamily="18" charset="0"/>
                        </a:rPr>
                        <a:t>cA</a:t>
                      </a:r>
                      <a:endParaRPr lang="en-US" sz="2400" dirty="0">
                        <a:latin typeface="Times New Roman" pitchFamily="18" charset="0"/>
                        <a:cs typeface="Times New Roman" pitchFamily="18" charset="0"/>
                      </a:endParaRPr>
                    </a:p>
                  </a:txBody>
                  <a:tcPr/>
                </a:tc>
                <a:tc>
                  <a:txBody>
                    <a:bodyPr/>
                    <a:lstStyle/>
                    <a:p>
                      <a:r>
                        <a:rPr lang="en-US" sz="2400" kern="1200" dirty="0" smtClean="0">
                          <a:effectLst/>
                          <a:latin typeface="Times New Roman" pitchFamily="18" charset="0"/>
                          <a:cs typeface="Times New Roman" pitchFamily="18" charset="0"/>
                        </a:rPr>
                        <a:t>for continental Arctic or Antarctic air (dry; very cold; typically found </a:t>
                      </a:r>
                      <a:r>
                        <a:rPr lang="en-US" sz="2400" kern="1200" dirty="0" err="1" smtClean="0">
                          <a:effectLst/>
                          <a:latin typeface="Times New Roman" pitchFamily="18" charset="0"/>
                          <a:cs typeface="Times New Roman" pitchFamily="18" charset="0"/>
                        </a:rPr>
                        <a:t>poleward</a:t>
                      </a:r>
                      <a:r>
                        <a:rPr lang="en-US" sz="2400" kern="1200" dirty="0" smtClean="0">
                          <a:effectLst/>
                          <a:latin typeface="Times New Roman" pitchFamily="18" charset="0"/>
                          <a:cs typeface="Times New Roman" pitchFamily="18" charset="0"/>
                        </a:rPr>
                        <a:t> of 70°latitude)</a:t>
                      </a:r>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370840">
                <a:tc gridSpan="2">
                  <a:txBody>
                    <a:bodyPr/>
                    <a:lstStyle/>
                    <a:p>
                      <a:r>
                        <a:rPr lang="en-US" sz="2400" b="1" kern="1200" dirty="0" smtClean="0">
                          <a:effectLst/>
                          <a:latin typeface="Times New Roman" pitchFamily="18" charset="0"/>
                          <a:cs typeface="Times New Roman" pitchFamily="18" charset="0"/>
                        </a:rPr>
                        <a:t>Maritime air masses tend be moist, with mild temperatures. They include:</a:t>
                      </a:r>
                      <a:endParaRPr lang="en-US" sz="2400" b="1" kern="1200" dirty="0">
                        <a:solidFill>
                          <a:schemeClr val="tx1"/>
                        </a:solidFill>
                        <a:effectLst/>
                        <a:latin typeface="Times New Roman" pitchFamily="18" charset="0"/>
                        <a:ea typeface="+mn-ea"/>
                        <a:cs typeface="Times New Roman" pitchFamily="18" charset="0"/>
                      </a:endParaRPr>
                    </a:p>
                  </a:txBody>
                  <a:tcPr/>
                </a:tc>
                <a:tc hMerge="1">
                  <a:txBody>
                    <a:bodyPr/>
                    <a:lstStyle/>
                    <a:p>
                      <a:endParaRPr lang="en-US" sz="2300" dirty="0"/>
                    </a:p>
                  </a:txBody>
                  <a:tcPr/>
                </a:tc>
                <a:extLst>
                  <a:ext uri="{0D108BD9-81ED-4DB2-BD59-A6C34878D82A}">
                    <a16:rowId xmlns:a16="http://schemas.microsoft.com/office/drawing/2014/main" val="10004"/>
                  </a:ext>
                </a:extLst>
              </a:tr>
              <a:tr h="370840">
                <a:tc>
                  <a:txBody>
                    <a:bodyPr/>
                    <a:lstStyle/>
                    <a:p>
                      <a:r>
                        <a:rPr lang="en-US" sz="2400" dirty="0" err="1" smtClean="0">
                          <a:latin typeface="Times New Roman" pitchFamily="18" charset="0"/>
                          <a:cs typeface="Times New Roman" pitchFamily="18" charset="0"/>
                        </a:rPr>
                        <a:t>mP</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txBody>
                  <a:tcPr/>
                </a:tc>
                <a:tc>
                  <a:txBody>
                    <a:bodyPr/>
                    <a:lstStyle/>
                    <a:p>
                      <a:pPr lvl="0"/>
                      <a:r>
                        <a:rPr lang="en-US" sz="2400" kern="1200" dirty="0" smtClean="0">
                          <a:effectLst/>
                          <a:latin typeface="Times New Roman" pitchFamily="18" charset="0"/>
                          <a:cs typeface="Times New Roman" pitchFamily="18" charset="0"/>
                        </a:rPr>
                        <a:t>for maritime polar (wet; cold in winter, more temperate in summer months; generally found </a:t>
                      </a:r>
                      <a:r>
                        <a:rPr lang="en-US" sz="2400" kern="1200" dirty="0" err="1" smtClean="0">
                          <a:effectLst/>
                          <a:latin typeface="Times New Roman" pitchFamily="18" charset="0"/>
                          <a:cs typeface="Times New Roman" pitchFamily="18" charset="0"/>
                        </a:rPr>
                        <a:t>poleward</a:t>
                      </a:r>
                      <a:r>
                        <a:rPr lang="en-US" sz="2400" kern="1200" dirty="0" smtClean="0">
                          <a:effectLst/>
                          <a:latin typeface="Times New Roman" pitchFamily="18" charset="0"/>
                          <a:cs typeface="Times New Roman" pitchFamily="18" charset="0"/>
                        </a:rPr>
                        <a:t> of 40°)</a:t>
                      </a:r>
                      <a:endParaRPr lang="en-US" sz="2400" kern="1200" dirty="0">
                        <a:solidFill>
                          <a:schemeClr val="tx1"/>
                        </a:solidFill>
                        <a:effectLst/>
                        <a:latin typeface="Times New Roman" pitchFamily="18" charset="0"/>
                        <a:ea typeface="+mn-ea"/>
                        <a:cs typeface="Times New Roman" pitchFamily="18" charset="0"/>
                      </a:endParaRPr>
                    </a:p>
                  </a:txBody>
                  <a:tcPr/>
                </a:tc>
                <a:extLst>
                  <a:ext uri="{0D108BD9-81ED-4DB2-BD59-A6C34878D82A}">
                    <a16:rowId xmlns:a16="http://schemas.microsoft.com/office/drawing/2014/main" val="10005"/>
                  </a:ext>
                </a:extLst>
              </a:tr>
              <a:tr h="370840">
                <a:tc>
                  <a:txBody>
                    <a:bodyPr/>
                    <a:lstStyle/>
                    <a:p>
                      <a:r>
                        <a:rPr lang="en-US" sz="2400" dirty="0" err="1" smtClean="0">
                          <a:latin typeface="Times New Roman" pitchFamily="18" charset="0"/>
                          <a:cs typeface="Times New Roman" pitchFamily="18" charset="0"/>
                        </a:rPr>
                        <a:t>mT</a:t>
                      </a:r>
                      <a:endParaRPr lang="en-US" sz="2400" dirty="0">
                        <a:latin typeface="Times New Roman" pitchFamily="18" charset="0"/>
                        <a:cs typeface="Times New Roman" pitchFamily="18" charset="0"/>
                      </a:endParaRPr>
                    </a:p>
                  </a:txBody>
                  <a:tcPr/>
                </a:tc>
                <a:tc>
                  <a:txBody>
                    <a:bodyPr/>
                    <a:lstStyle/>
                    <a:p>
                      <a:pPr lvl="0"/>
                      <a:r>
                        <a:rPr lang="en-US" sz="2400" kern="1200" dirty="0" smtClean="0">
                          <a:effectLst/>
                          <a:latin typeface="Times New Roman" pitchFamily="18" charset="0"/>
                          <a:cs typeface="Times New Roman" pitchFamily="18" charset="0"/>
                        </a:rPr>
                        <a:t>for maritime tropical (wet; generally warm or hot; generally located at about 10-40°latitude)</a:t>
                      </a:r>
                      <a:endParaRPr lang="en-US" sz="2400" kern="1200" dirty="0">
                        <a:solidFill>
                          <a:schemeClr val="tx1"/>
                        </a:solidFill>
                        <a:effectLst/>
                        <a:latin typeface="Times New Roman" pitchFamily="18" charset="0"/>
                        <a:ea typeface="+mn-ea"/>
                        <a:cs typeface="Times New Roman" pitchFamily="18" charset="0"/>
                      </a:endParaRPr>
                    </a:p>
                  </a:txBody>
                  <a:tcPr/>
                </a:tc>
                <a:extLst>
                  <a:ext uri="{0D108BD9-81ED-4DB2-BD59-A6C34878D82A}">
                    <a16:rowId xmlns:a16="http://schemas.microsoft.com/office/drawing/2014/main" val="10006"/>
                  </a:ext>
                </a:extLst>
              </a:tr>
              <a:tr h="370840">
                <a:tc>
                  <a:txBody>
                    <a:bodyPr/>
                    <a:lstStyle/>
                    <a:p>
                      <a:r>
                        <a:rPr lang="en-US" sz="2400" dirty="0" err="1" smtClean="0">
                          <a:latin typeface="Times New Roman" pitchFamily="18" charset="0"/>
                          <a:cs typeface="Times New Roman" pitchFamily="18" charset="0"/>
                        </a:rPr>
                        <a:t>mE</a:t>
                      </a:r>
                      <a:endParaRPr lang="en-US" sz="2400" dirty="0">
                        <a:latin typeface="Times New Roman" pitchFamily="18" charset="0"/>
                        <a:cs typeface="Times New Roman" pitchFamily="18" charset="0"/>
                      </a:endParaRPr>
                    </a:p>
                  </a:txBody>
                  <a:tcPr/>
                </a:tc>
                <a:tc>
                  <a:txBody>
                    <a:bodyPr/>
                    <a:lstStyle/>
                    <a:p>
                      <a:pPr lvl="0"/>
                      <a:r>
                        <a:rPr lang="en-US" sz="2400" kern="1200" dirty="0" smtClean="0">
                          <a:effectLst/>
                          <a:latin typeface="Times New Roman" pitchFamily="18" charset="0"/>
                          <a:cs typeface="Times New Roman" pitchFamily="18" charset="0"/>
                        </a:rPr>
                        <a:t>for maritime equatorial (wet; hot, located in the region from about 10°South to 10°North latitude)</a:t>
                      </a:r>
                      <a:endParaRPr lang="en-US" sz="2400" kern="1200" dirty="0">
                        <a:solidFill>
                          <a:schemeClr val="tx1"/>
                        </a:solidFill>
                        <a:effectLst/>
                        <a:latin typeface="Times New Roman" pitchFamily="18" charset="0"/>
                        <a:ea typeface="+mn-ea"/>
                        <a:cs typeface="Times New Roman" pitchFamily="18" charset="0"/>
                      </a:endParaRP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813042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Globe with air mass classifications labeled pacific focus. Maritime Polar (MP), Continental Polar (CP), Continental Tropical (CT), Maritime Equatorial (ME), Maritime Tropical (MT),  Continental Arctic or Antarctic (CA,CAA) are labeled.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Globe with air mass classifications labeled pacific focus. Maritime Polar (MP), Continental Polar (CP), Continental Tropical (CT), Maritime Equatorial (ME), Maritime Tropical (MT),  Continental Arctic or Antarctic (CA,CAA) are labeled.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6" name="Content Placeholder 4"/>
          <p:cNvGraphicFramePr>
            <a:graphicFrameLocks/>
          </p:cNvGraphicFramePr>
          <p:nvPr>
            <p:extLst>
              <p:ext uri="{D42A27DB-BD31-4B8C-83A1-F6EECF244321}">
                <p14:modId xmlns:p14="http://schemas.microsoft.com/office/powerpoint/2010/main" val="1228083727"/>
              </p:ext>
            </p:extLst>
          </p:nvPr>
        </p:nvGraphicFramePr>
        <p:xfrm>
          <a:off x="0" y="0"/>
          <a:ext cx="9144000" cy="6858000"/>
        </p:xfrm>
        <a:graphic>
          <a:graphicData uri="http://schemas.openxmlformats.org/drawingml/2006/table">
            <a:tbl>
              <a:tblPr firstRow="1" bandRow="1">
                <a:tableStyleId>{3B4B98B0-60AC-42C2-AFA5-B58CD77FA1E5}</a:tableStyleId>
              </a:tblPr>
              <a:tblGrid>
                <a:gridCol w="721895">
                  <a:extLst>
                    <a:ext uri="{9D8B030D-6E8A-4147-A177-3AD203B41FA5}">
                      <a16:colId xmlns:a16="http://schemas.microsoft.com/office/drawing/2014/main" val="20000"/>
                    </a:ext>
                  </a:extLst>
                </a:gridCol>
                <a:gridCol w="8422105">
                  <a:extLst>
                    <a:ext uri="{9D8B030D-6E8A-4147-A177-3AD203B41FA5}">
                      <a16:colId xmlns:a16="http://schemas.microsoft.com/office/drawing/2014/main" val="20001"/>
                    </a:ext>
                  </a:extLst>
                </a:gridCol>
              </a:tblGrid>
              <a:tr h="956930">
                <a:tc gridSpan="2">
                  <a:txBody>
                    <a:bodyPr/>
                    <a:lstStyle/>
                    <a:p>
                      <a:pPr algn="r"/>
                      <a:r>
                        <a:rPr lang="ar-IQ" dirty="0" smtClean="0"/>
                        <a:t>تنشأ الكتل الهوائية القارية فوق اليابسة وتكون جافة نسبيًا. لذلك يتم تعديلها بقوة أكبر عن طريق التدفئة والتبريد خلال النهار. يشار إلى الكتل الهوائية القارية على النحو التالي:</a:t>
                      </a:r>
                      <a:endParaRPr lang="en-US"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tx1"/>
                        </a:solidFill>
                        <a:effectLst/>
                        <a:latin typeface="+mn-lt"/>
                        <a:ea typeface="+mn-ea"/>
                        <a:cs typeface="+mn-cs"/>
                      </a:endParaRPr>
                    </a:p>
                  </a:txBody>
                  <a:tcPr/>
                </a:tc>
                <a:extLst>
                  <a:ext uri="{0D108BD9-81ED-4DB2-BD59-A6C34878D82A}">
                    <a16:rowId xmlns:a16="http://schemas.microsoft.com/office/drawing/2014/main" val="10000"/>
                  </a:ext>
                </a:extLst>
              </a:tr>
              <a:tr h="956930">
                <a:tc>
                  <a:txBody>
                    <a:bodyPr/>
                    <a:lstStyle/>
                    <a:p>
                      <a:pPr algn="r"/>
                      <a:r>
                        <a:rPr lang="en-US" dirty="0" err="1" smtClean="0"/>
                        <a:t>cP</a:t>
                      </a:r>
                      <a:endParaRPr lang="en-US" dirty="0"/>
                    </a:p>
                  </a:txBody>
                  <a:tcPr/>
                </a:tc>
                <a:tc>
                  <a:txBody>
                    <a:bodyPr/>
                    <a:lstStyle/>
                    <a:p>
                      <a:pPr algn="r"/>
                      <a:r>
                        <a:rPr lang="ar-IQ" dirty="0" smtClean="0"/>
                        <a:t>للهواء القاري القاري (جاف ؛ بارد في الشتاء ، أكثر اعتدالًا في أشهر الصيف ؛ يوجد عمومًا في القطب الشمالي عند خط عرض 40 درجة)</a:t>
                      </a:r>
                      <a:endParaRPr lang="en-US" dirty="0"/>
                    </a:p>
                  </a:txBody>
                  <a:tcPr/>
                </a:tc>
                <a:extLst>
                  <a:ext uri="{0D108BD9-81ED-4DB2-BD59-A6C34878D82A}">
                    <a16:rowId xmlns:a16="http://schemas.microsoft.com/office/drawing/2014/main" val="10001"/>
                  </a:ext>
                </a:extLst>
              </a:tr>
              <a:tr h="554412">
                <a:tc>
                  <a:txBody>
                    <a:bodyPr/>
                    <a:lstStyle/>
                    <a:p>
                      <a:pPr algn="r"/>
                      <a:r>
                        <a:rPr lang="en-US" dirty="0" err="1" smtClean="0"/>
                        <a:t>cT</a:t>
                      </a:r>
                      <a:endParaRPr lang="en-US" dirty="0"/>
                    </a:p>
                  </a:txBody>
                  <a:tcPr/>
                </a:tc>
                <a:tc>
                  <a:txBody>
                    <a:bodyPr/>
                    <a:lstStyle/>
                    <a:p>
                      <a:pPr algn="r"/>
                      <a:r>
                        <a:rPr lang="ar-IQ" dirty="0" smtClean="0"/>
                        <a:t>للمناطق الاستوائية القارية (جاف ؛ دافئ ؛ يقع عادة من حوالي 10-40 درجة خط عرض)</a:t>
                      </a:r>
                      <a:endParaRPr lang="en-US" dirty="0"/>
                    </a:p>
                  </a:txBody>
                  <a:tcPr/>
                </a:tc>
                <a:extLst>
                  <a:ext uri="{0D108BD9-81ED-4DB2-BD59-A6C34878D82A}">
                    <a16:rowId xmlns:a16="http://schemas.microsoft.com/office/drawing/2014/main" val="10002"/>
                  </a:ext>
                </a:extLst>
              </a:tr>
              <a:tr h="956930">
                <a:tc>
                  <a:txBody>
                    <a:bodyPr/>
                    <a:lstStyle/>
                    <a:p>
                      <a:pPr algn="r"/>
                      <a:r>
                        <a:rPr lang="en-US" dirty="0" err="1" smtClean="0"/>
                        <a:t>cA</a:t>
                      </a:r>
                      <a:endParaRPr lang="en-US" dirty="0"/>
                    </a:p>
                  </a:txBody>
                  <a:tcPr/>
                </a:tc>
                <a:tc>
                  <a:txBody>
                    <a:bodyPr/>
                    <a:lstStyle/>
                    <a:p>
                      <a:pPr algn="r"/>
                      <a:r>
                        <a:rPr lang="ar-IQ" dirty="0" smtClean="0"/>
                        <a:t>للهواء القاري في القطب الشمالي أو القطب الجنوبي (جاف ؛ بارد جدًا ؛ يوجد عادة في القطب الشمالي عند خط عرض 70 درجة)</a:t>
                      </a:r>
                      <a:endParaRPr lang="en-US" dirty="0"/>
                    </a:p>
                  </a:txBody>
                  <a:tcPr/>
                </a:tc>
                <a:extLst>
                  <a:ext uri="{0D108BD9-81ED-4DB2-BD59-A6C34878D82A}">
                    <a16:rowId xmlns:a16="http://schemas.microsoft.com/office/drawing/2014/main" val="10003"/>
                  </a:ext>
                </a:extLst>
              </a:tr>
              <a:tr h="554412">
                <a:tc gridSpan="2">
                  <a:txBody>
                    <a:bodyPr/>
                    <a:lstStyle/>
                    <a:p>
                      <a:pPr algn="r"/>
                      <a:r>
                        <a:rPr lang="ar-IQ" dirty="0" smtClean="0"/>
                        <a:t>تميل الكتل الهوائية البحرية إلى أن تكون رطبة مع درجات حرارة معتدلة. يشملوا:</a:t>
                      </a:r>
                      <a:endParaRPr lang="en-US" dirty="0"/>
                    </a:p>
                  </a:txBody>
                  <a:tcPr/>
                </a:tc>
                <a:tc hMerge="1">
                  <a:txBody>
                    <a:bodyPr/>
                    <a:lstStyle/>
                    <a:p>
                      <a:endParaRPr lang="en-US" sz="2300" dirty="0"/>
                    </a:p>
                  </a:txBody>
                  <a:tcPr/>
                </a:tc>
                <a:extLst>
                  <a:ext uri="{0D108BD9-81ED-4DB2-BD59-A6C34878D82A}">
                    <a16:rowId xmlns:a16="http://schemas.microsoft.com/office/drawing/2014/main" val="10004"/>
                  </a:ext>
                </a:extLst>
              </a:tr>
              <a:tr h="1367044">
                <a:tc>
                  <a:txBody>
                    <a:bodyPr/>
                    <a:lstStyle/>
                    <a:p>
                      <a:pPr algn="r"/>
                      <a:r>
                        <a:rPr lang="en-US" dirty="0" err="1" smtClean="0"/>
                        <a:t>mP</a:t>
                      </a:r>
                      <a:endParaRPr lang="en-US" dirty="0"/>
                    </a:p>
                  </a:txBody>
                  <a:tcPr/>
                </a:tc>
                <a:tc>
                  <a:txBody>
                    <a:bodyPr/>
                    <a:lstStyle/>
                    <a:p>
                      <a:pPr algn="r"/>
                      <a:endParaRPr lang="ar-IQ" dirty="0" smtClean="0"/>
                    </a:p>
                    <a:p>
                      <a:pPr algn="r"/>
                      <a:r>
                        <a:rPr lang="ar-IQ" dirty="0" smtClean="0"/>
                        <a:t>بالنسبة للقطب البحري (رطب ، بارد في الشتاء ، أكثر اعتدالًا في أشهر الصيف ؛ توجد بشكل عام في القطب الشمالي عند 40 درجة)</a:t>
                      </a:r>
                    </a:p>
                  </a:txBody>
                  <a:tcPr/>
                </a:tc>
                <a:extLst>
                  <a:ext uri="{0D108BD9-81ED-4DB2-BD59-A6C34878D82A}">
                    <a16:rowId xmlns:a16="http://schemas.microsoft.com/office/drawing/2014/main" val="10005"/>
                  </a:ext>
                </a:extLst>
              </a:tr>
              <a:tr h="956930">
                <a:tc>
                  <a:txBody>
                    <a:bodyPr/>
                    <a:lstStyle/>
                    <a:p>
                      <a:pPr algn="r"/>
                      <a:r>
                        <a:rPr lang="en-US" dirty="0" err="1" smtClean="0"/>
                        <a:t>mT</a:t>
                      </a:r>
                      <a:endParaRPr lang="en-US" dirty="0"/>
                    </a:p>
                  </a:txBody>
                  <a:tcPr/>
                </a:tc>
                <a:tc>
                  <a:txBody>
                    <a:bodyPr/>
                    <a:lstStyle/>
                    <a:p>
                      <a:pPr algn="r"/>
                      <a:r>
                        <a:rPr lang="ar-IQ" dirty="0" smtClean="0"/>
                        <a:t>بالنسبة للمناطق الاستوائية البحرية (رطبة ؛ دافئة أو ساخنة بشكل عام ؛ تقع بشكل عام عند خط عرض حوالي 10-40 درجة)</a:t>
                      </a:r>
                      <a:endParaRPr lang="en-US" dirty="0"/>
                    </a:p>
                  </a:txBody>
                  <a:tcPr/>
                </a:tc>
                <a:extLst>
                  <a:ext uri="{0D108BD9-81ED-4DB2-BD59-A6C34878D82A}">
                    <a16:rowId xmlns:a16="http://schemas.microsoft.com/office/drawing/2014/main" val="10006"/>
                  </a:ext>
                </a:extLst>
              </a:tr>
              <a:tr h="554412">
                <a:tc>
                  <a:txBody>
                    <a:bodyPr/>
                    <a:lstStyle/>
                    <a:p>
                      <a:pPr algn="r"/>
                      <a:r>
                        <a:rPr lang="en-US" dirty="0" err="1" smtClean="0"/>
                        <a:t>mE</a:t>
                      </a:r>
                      <a:endParaRPr lang="en-US" dirty="0"/>
                    </a:p>
                  </a:txBody>
                  <a:tcPr/>
                </a:tc>
                <a:tc>
                  <a:txBody>
                    <a:bodyPr/>
                    <a:lstStyle/>
                    <a:p>
                      <a:pPr algn="r"/>
                      <a:r>
                        <a:rPr lang="ar-IQ" dirty="0" smtClean="0"/>
                        <a:t>للاستواء البحري (رطب ، حار ، يقع في المنطقة من حوالي 10 درجات جنوبا إلى 10 درجات شمالا)</a:t>
                      </a:r>
                      <a:endParaRPr lang="en-U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7189761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نتيجة بحث الصور عن ‪air masses classification for middle ea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211" y="380770"/>
            <a:ext cx="8739189" cy="5941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1774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616648"/>
          </a:xfrm>
          <a:prstGeom prst="rect">
            <a:avLst/>
          </a:prstGeom>
          <a:noFill/>
        </p:spPr>
        <p:txBody>
          <a:bodyPr wrap="square" rtlCol="0">
            <a:spAutoFit/>
          </a:bodyPr>
          <a:lstStyle/>
          <a:p>
            <a:pPr algn="ctr"/>
            <a:endParaRPr lang="en-US" sz="2600" b="1" dirty="0" smtClean="0">
              <a:latin typeface="Times New Roman" pitchFamily="18" charset="0"/>
              <a:cs typeface="Times New Roman" pitchFamily="18" charset="0"/>
            </a:endParaRPr>
          </a:p>
          <a:p>
            <a:pPr algn="ctr"/>
            <a:r>
              <a:rPr lang="en-US" sz="2600" b="1" dirty="0" smtClean="0">
                <a:latin typeface="Times New Roman" pitchFamily="18" charset="0"/>
                <a:cs typeface="Times New Roman" pitchFamily="18" charset="0"/>
              </a:rPr>
              <a:t>Air mass modification </a:t>
            </a:r>
          </a:p>
          <a:p>
            <a:pPr algn="ctr"/>
            <a:endParaRPr lang="en-US" sz="2600" b="1" dirty="0" smtClean="0">
              <a:latin typeface="Times New Roman" pitchFamily="18" charset="0"/>
              <a:cs typeface="Times New Roman" pitchFamily="18" charset="0"/>
            </a:endParaRPr>
          </a:p>
          <a:p>
            <a:pPr marL="342900" indent="-342900">
              <a:buFont typeface="Arial" pitchFamily="34" charset="0"/>
              <a:buChar char="•"/>
            </a:pPr>
            <a:r>
              <a:rPr lang="en-US" sz="2400" dirty="0" smtClean="0">
                <a:latin typeface="Times New Roman" pitchFamily="18" charset="0"/>
                <a:cs typeface="Times New Roman" pitchFamily="18" charset="0"/>
              </a:rPr>
              <a:t>In the source regions, the air mass acquires distinctive properties that are the characteristics of the underlying surface.</a:t>
            </a:r>
          </a:p>
          <a:p>
            <a:pPr marL="342900" indent="-342900">
              <a:buFont typeface="Arial" pitchFamily="34" charset="0"/>
              <a:buChar char="•"/>
            </a:pPr>
            <a:endParaRPr lang="en-US" sz="2400" dirty="0" smtClean="0">
              <a:latin typeface="Times New Roman" pitchFamily="18" charset="0"/>
              <a:cs typeface="Times New Roman" pitchFamily="18" charset="0"/>
            </a:endParaRPr>
          </a:p>
          <a:p>
            <a:pPr marL="342900" indent="-342900">
              <a:buFont typeface="Arial" pitchFamily="34" charset="0"/>
              <a:buChar char="•"/>
            </a:pPr>
            <a:r>
              <a:rPr lang="en-US" sz="2400" dirty="0" smtClean="0">
                <a:latin typeface="Times New Roman" pitchFamily="18" charset="0"/>
                <a:cs typeface="Times New Roman" pitchFamily="18" charset="0"/>
              </a:rPr>
              <a:t>It may become cool or warm, or dry or moist </a:t>
            </a:r>
          </a:p>
          <a:p>
            <a:pPr marL="342900" indent="-342900">
              <a:buFont typeface="Arial" pitchFamily="34" charset="0"/>
              <a:buChar char="•"/>
            </a:pPr>
            <a:endParaRPr lang="en-US" sz="2400" dirty="0" smtClean="0">
              <a:latin typeface="Times New Roman" pitchFamily="18" charset="0"/>
              <a:cs typeface="Times New Roman" pitchFamily="18" charset="0"/>
            </a:endParaRPr>
          </a:p>
          <a:p>
            <a:pPr marL="342900" indent="-342900">
              <a:buFont typeface="Arial" pitchFamily="34" charset="0"/>
              <a:buChar char="•"/>
            </a:pPr>
            <a:r>
              <a:rPr lang="en-US" sz="2400" dirty="0" smtClean="0">
                <a:latin typeface="Times New Roman" pitchFamily="18" charset="0"/>
                <a:cs typeface="Times New Roman" pitchFamily="18" charset="0"/>
              </a:rPr>
              <a:t>The stability of the air within the mass can also be deducted. </a:t>
            </a:r>
          </a:p>
          <a:p>
            <a:pPr marL="342900" indent="-342900">
              <a:buFont typeface="Arial" pitchFamily="34" charset="0"/>
              <a:buChar char="•"/>
            </a:pPr>
            <a:r>
              <a:rPr lang="en-US" sz="2400" dirty="0" smtClean="0">
                <a:latin typeface="Times New Roman" pitchFamily="18" charset="0"/>
                <a:cs typeface="Times New Roman" pitchFamily="18" charset="0"/>
              </a:rPr>
              <a:t>Tropical air is unstable because it is heated from below, while polar air is stable because it is cooled from below. </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215348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25" y="838200"/>
            <a:ext cx="9144000" cy="4093428"/>
          </a:xfrm>
          <a:prstGeom prst="rect">
            <a:avLst/>
          </a:prstGeom>
          <a:noFill/>
        </p:spPr>
        <p:txBody>
          <a:bodyPr wrap="square" rtlCol="0">
            <a:spAutoFit/>
          </a:bodyPr>
          <a:lstStyle/>
          <a:p>
            <a:pPr algn="ctr"/>
            <a:endParaRPr lang="en-US" sz="2600" b="1" dirty="0" smtClean="0">
              <a:latin typeface="Times New Roman" pitchFamily="18" charset="0"/>
              <a:cs typeface="Times New Roman" pitchFamily="18" charset="0"/>
            </a:endParaRPr>
          </a:p>
          <a:p>
            <a:pPr algn="ctr"/>
            <a:r>
              <a:rPr lang="en-US" sz="2600" b="1" dirty="0" smtClean="0">
                <a:latin typeface="Times New Roman" pitchFamily="18" charset="0"/>
                <a:cs typeface="Times New Roman" pitchFamily="18" charset="0"/>
              </a:rPr>
              <a:t>Air mass modification </a:t>
            </a:r>
          </a:p>
          <a:p>
            <a:pPr algn="r"/>
            <a:r>
              <a:rPr lang="ar-IQ" sz="2600" b="1" dirty="0">
                <a:latin typeface="Times New Roman" pitchFamily="18" charset="0"/>
                <a:cs typeface="Times New Roman" pitchFamily="18" charset="0"/>
              </a:rPr>
              <a:t>في مناطق المصدر ، تكتسب الكتلة الهوائية خصائص مميزة هي خصائص السطح الأساسي.</a:t>
            </a:r>
          </a:p>
          <a:p>
            <a:pPr algn="r"/>
            <a:endParaRPr lang="ar-IQ" sz="2600" b="1" dirty="0">
              <a:latin typeface="Times New Roman" pitchFamily="18" charset="0"/>
              <a:cs typeface="Times New Roman" pitchFamily="18" charset="0"/>
            </a:endParaRPr>
          </a:p>
          <a:p>
            <a:pPr algn="r"/>
            <a:r>
              <a:rPr lang="ar-IQ" sz="2600" b="1" dirty="0">
                <a:latin typeface="Times New Roman" pitchFamily="18" charset="0"/>
                <a:cs typeface="Times New Roman" pitchFamily="18" charset="0"/>
              </a:rPr>
              <a:t>قد يصبح باردًا أو دافئًا ، أو جافًا أو رطبًا</a:t>
            </a:r>
          </a:p>
          <a:p>
            <a:pPr algn="r"/>
            <a:endParaRPr lang="ar-IQ" sz="2600" b="1" dirty="0">
              <a:latin typeface="Times New Roman" pitchFamily="18" charset="0"/>
              <a:cs typeface="Times New Roman" pitchFamily="18" charset="0"/>
            </a:endParaRPr>
          </a:p>
          <a:p>
            <a:pPr algn="r"/>
            <a:r>
              <a:rPr lang="ar-IQ" sz="2600" b="1" dirty="0">
                <a:latin typeface="Times New Roman" pitchFamily="18" charset="0"/>
                <a:cs typeface="Times New Roman" pitchFamily="18" charset="0"/>
              </a:rPr>
              <a:t>يمكن أيضًا حسم استقرار الهواء داخل الكتلة.</a:t>
            </a:r>
          </a:p>
          <a:p>
            <a:pPr algn="r"/>
            <a:r>
              <a:rPr lang="ar-IQ" sz="2600" b="1" dirty="0">
                <a:latin typeface="Times New Roman" pitchFamily="18" charset="0"/>
                <a:cs typeface="Times New Roman" pitchFamily="18" charset="0"/>
              </a:rPr>
              <a:t>الهواء الاستوائي غير مستقر لأنه يسخن من الأسفل ، بينما الهواء القطبي مستقر لأنه يبرد من الأسفل.</a:t>
            </a:r>
            <a:endParaRPr lang="en-US" sz="26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19083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20100" y="23462"/>
            <a:ext cx="2808013" cy="461665"/>
          </a:xfrm>
          <a:prstGeom prst="rect">
            <a:avLst/>
          </a:prstGeom>
        </p:spPr>
        <p:txBody>
          <a:bodyPr wrap="none">
            <a:spAutoFit/>
          </a:bodyPr>
          <a:lstStyle/>
          <a:p>
            <a:r>
              <a:rPr lang="en-US" sz="2400" b="1" dirty="0">
                <a:latin typeface="Times New Roman" pitchFamily="18" charset="0"/>
                <a:cs typeface="Times New Roman" pitchFamily="18" charset="0"/>
              </a:rPr>
              <a:t>General circulation </a:t>
            </a:r>
            <a:endParaRPr lang="en-US" sz="2400" dirty="0">
              <a:latin typeface="Times New Roman" pitchFamily="18" charset="0"/>
              <a:cs typeface="Times New Roman" pitchFamily="18" charset="0"/>
            </a:endParaRPr>
          </a:p>
        </p:txBody>
      </p:sp>
      <p:sp>
        <p:nvSpPr>
          <p:cNvPr id="4" name="Rectangle 3"/>
          <p:cNvSpPr/>
          <p:nvPr/>
        </p:nvSpPr>
        <p:spPr>
          <a:xfrm>
            <a:off x="-9100" y="762000"/>
            <a:ext cx="9153099" cy="5262979"/>
          </a:xfrm>
          <a:prstGeom prst="rect">
            <a:avLst/>
          </a:prstGeom>
        </p:spPr>
        <p:txBody>
          <a:bodyPr wrap="square">
            <a:spAutoFit/>
          </a:bodyPr>
          <a:lstStyle/>
          <a:p>
            <a:pPr marL="342900" indent="-342900" algn="just">
              <a:buFont typeface="Arial" pitchFamily="34" charset="0"/>
              <a:buChar char="•"/>
            </a:pPr>
            <a:r>
              <a:rPr lang="en-US" sz="2400" dirty="0">
                <a:latin typeface="Times New Roman" pitchFamily="18" charset="0"/>
                <a:cs typeface="Times New Roman" pitchFamily="18" charset="0"/>
              </a:rPr>
              <a:t>local winds vary </a:t>
            </a:r>
            <a:r>
              <a:rPr lang="en-US" sz="2400" dirty="0" smtClean="0">
                <a:latin typeface="Times New Roman" pitchFamily="18" charset="0"/>
                <a:cs typeface="Times New Roman" pitchFamily="18" charset="0"/>
              </a:rPr>
              <a:t>considerably from </a:t>
            </a:r>
            <a:r>
              <a:rPr lang="en-US" sz="2400" dirty="0">
                <a:latin typeface="Times New Roman" pitchFamily="18" charset="0"/>
                <a:cs typeface="Times New Roman" pitchFamily="18" charset="0"/>
              </a:rPr>
              <a:t>day to day and from season to </a:t>
            </a:r>
            <a:r>
              <a:rPr lang="en-US" sz="2400" dirty="0" smtClean="0">
                <a:latin typeface="Times New Roman" pitchFamily="18" charset="0"/>
                <a:cs typeface="Times New Roman" pitchFamily="18" charset="0"/>
              </a:rPr>
              <a:t>season, when </a:t>
            </a:r>
            <a:r>
              <a:rPr lang="en-US" sz="2400" dirty="0">
                <a:latin typeface="Times New Roman" pitchFamily="18" charset="0"/>
                <a:cs typeface="Times New Roman" pitchFamily="18" charset="0"/>
              </a:rPr>
              <a:t>winds throughout </a:t>
            </a:r>
            <a:r>
              <a:rPr lang="en-US" sz="2400" dirty="0" smtClean="0">
                <a:latin typeface="Times New Roman" pitchFamily="18" charset="0"/>
                <a:cs typeface="Times New Roman" pitchFamily="18" charset="0"/>
              </a:rPr>
              <a:t>the world </a:t>
            </a:r>
            <a:r>
              <a:rPr lang="en-US" sz="2400" dirty="0">
                <a:latin typeface="Times New Roman" pitchFamily="18" charset="0"/>
                <a:cs typeface="Times New Roman" pitchFamily="18" charset="0"/>
              </a:rPr>
              <a:t>are </a:t>
            </a:r>
            <a:r>
              <a:rPr lang="en-US" sz="2400" b="1" dirty="0">
                <a:latin typeface="Times New Roman" pitchFamily="18" charset="0"/>
                <a:cs typeface="Times New Roman" pitchFamily="18" charset="0"/>
              </a:rPr>
              <a:t>averaged</a:t>
            </a:r>
            <a:r>
              <a:rPr lang="en-US" sz="2400" dirty="0">
                <a:latin typeface="Times New Roman" pitchFamily="18" charset="0"/>
                <a:cs typeface="Times New Roman" pitchFamily="18" charset="0"/>
              </a:rPr>
              <a:t> over a long period, the local </a:t>
            </a:r>
            <a:r>
              <a:rPr lang="en-US" sz="2400" dirty="0" smtClean="0">
                <a:latin typeface="Times New Roman" pitchFamily="18" charset="0"/>
                <a:cs typeface="Times New Roman" pitchFamily="18" charset="0"/>
              </a:rPr>
              <a:t>wind patterns </a:t>
            </a:r>
            <a:r>
              <a:rPr lang="en-US" sz="2400" dirty="0">
                <a:latin typeface="Times New Roman" pitchFamily="18" charset="0"/>
                <a:cs typeface="Times New Roman" pitchFamily="18" charset="0"/>
              </a:rPr>
              <a:t>vanish, and what we see is a picture of </a:t>
            </a:r>
            <a:r>
              <a:rPr lang="en-US" sz="2400" dirty="0" smtClean="0">
                <a:latin typeface="Times New Roman" pitchFamily="18" charset="0"/>
                <a:cs typeface="Times New Roman" pitchFamily="18" charset="0"/>
              </a:rPr>
              <a:t>the winds </a:t>
            </a:r>
            <a:r>
              <a:rPr lang="en-US" sz="2400" dirty="0">
                <a:latin typeface="Times New Roman" pitchFamily="18" charset="0"/>
                <a:cs typeface="Times New Roman" pitchFamily="18" charset="0"/>
              </a:rPr>
              <a:t>on a global scale—what is commonly </a:t>
            </a:r>
            <a:r>
              <a:rPr lang="en-US" sz="2400" dirty="0" smtClean="0">
                <a:latin typeface="Times New Roman" pitchFamily="18" charset="0"/>
                <a:cs typeface="Times New Roman" pitchFamily="18" charset="0"/>
              </a:rPr>
              <a:t>called the </a:t>
            </a:r>
            <a:r>
              <a:rPr lang="en-US" sz="2400" b="1" dirty="0">
                <a:latin typeface="Times New Roman" pitchFamily="18" charset="0"/>
                <a:cs typeface="Times New Roman" pitchFamily="18" charset="0"/>
              </a:rPr>
              <a:t>general circulation of the atmosphere</a:t>
            </a:r>
            <a:r>
              <a:rPr lang="en-US" sz="2400" b="1" dirty="0" smtClean="0">
                <a:latin typeface="Times New Roman" pitchFamily="18" charset="0"/>
                <a:cs typeface="Times New Roman" pitchFamily="18" charset="0"/>
              </a:rPr>
              <a:t>.</a:t>
            </a:r>
          </a:p>
          <a:p>
            <a:pPr marL="342900" indent="-342900" algn="just">
              <a:buFont typeface="Arial" pitchFamily="34" charset="0"/>
              <a:buChar char="•"/>
            </a:pPr>
            <a:r>
              <a:rPr lang="en-US" sz="2400" dirty="0">
                <a:latin typeface="Times New Roman" pitchFamily="18" charset="0"/>
                <a:cs typeface="Times New Roman" pitchFamily="18" charset="0"/>
              </a:rPr>
              <a:t>The underlying cause of the general circulation </a:t>
            </a:r>
            <a:r>
              <a:rPr lang="en-US" sz="2400" dirty="0" smtClean="0">
                <a:latin typeface="Times New Roman" pitchFamily="18" charset="0"/>
                <a:cs typeface="Times New Roman" pitchFamily="18" charset="0"/>
              </a:rPr>
              <a:t>is the </a:t>
            </a:r>
            <a:r>
              <a:rPr lang="en-US" sz="2400" u="sng" dirty="0">
                <a:latin typeface="Times New Roman" pitchFamily="18" charset="0"/>
                <a:cs typeface="Times New Roman" pitchFamily="18" charset="0"/>
              </a:rPr>
              <a:t>unequal heating of the earth’s </a:t>
            </a:r>
            <a:r>
              <a:rPr lang="en-US" sz="2400" u="sng" dirty="0" smtClean="0">
                <a:latin typeface="Times New Roman" pitchFamily="18" charset="0"/>
                <a:cs typeface="Times New Roman" pitchFamily="18" charset="0"/>
              </a:rPr>
              <a:t>surface</a:t>
            </a:r>
          </a:p>
          <a:p>
            <a:pPr marL="342900" indent="-342900" algn="just">
              <a:buFont typeface="Arial" pitchFamily="34" charset="0"/>
              <a:buChar char="•"/>
            </a:pPr>
            <a:r>
              <a:rPr lang="en-US" sz="2400" dirty="0" smtClean="0">
                <a:latin typeface="Times New Roman" pitchFamily="18" charset="0"/>
                <a:cs typeface="Times New Roman" pitchFamily="18" charset="0"/>
              </a:rPr>
              <a:t>Averaged </a:t>
            </a:r>
            <a:r>
              <a:rPr lang="en-US" sz="2400" dirty="0">
                <a:latin typeface="Times New Roman" pitchFamily="18" charset="0"/>
                <a:cs typeface="Times New Roman" pitchFamily="18" charset="0"/>
              </a:rPr>
              <a:t>over the entire earth, </a:t>
            </a:r>
            <a:r>
              <a:rPr lang="en-US" sz="2400" dirty="0" smtClean="0">
                <a:latin typeface="Times New Roman" pitchFamily="18" charset="0"/>
                <a:cs typeface="Times New Roman" pitchFamily="18" charset="0"/>
              </a:rPr>
              <a:t>incoming solar </a:t>
            </a:r>
            <a:r>
              <a:rPr lang="en-US" sz="2400" dirty="0">
                <a:latin typeface="Times New Roman" pitchFamily="18" charset="0"/>
                <a:cs typeface="Times New Roman" pitchFamily="18" charset="0"/>
              </a:rPr>
              <a:t>radiation is roughly equal to outgoing earth radiation</a:t>
            </a:r>
            <a:r>
              <a:rPr lang="en-US" sz="2400" dirty="0" smtClean="0">
                <a:latin typeface="Times New Roman" pitchFamily="18" charset="0"/>
                <a:cs typeface="Times New Roman" pitchFamily="18" charset="0"/>
              </a:rPr>
              <a:t>. However</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energy balance </a:t>
            </a:r>
            <a:r>
              <a:rPr lang="en-US" sz="2400" dirty="0" smtClean="0">
                <a:latin typeface="Times New Roman" pitchFamily="18" charset="0"/>
                <a:cs typeface="Times New Roman" pitchFamily="18" charset="0"/>
              </a:rPr>
              <a:t>is not </a:t>
            </a:r>
            <a:r>
              <a:rPr lang="en-US" sz="2400" dirty="0">
                <a:latin typeface="Times New Roman" pitchFamily="18" charset="0"/>
                <a:cs typeface="Times New Roman" pitchFamily="18" charset="0"/>
              </a:rPr>
              <a:t>maintained for each latitude, since the </a:t>
            </a:r>
            <a:r>
              <a:rPr lang="en-US" sz="2400" b="1" dirty="0">
                <a:latin typeface="Times New Roman" pitchFamily="18" charset="0"/>
                <a:cs typeface="Times New Roman" pitchFamily="18" charset="0"/>
              </a:rPr>
              <a:t>tropics</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experience a </a:t>
            </a:r>
            <a:r>
              <a:rPr lang="en-US" sz="2400" b="1" dirty="0">
                <a:latin typeface="Times New Roman" pitchFamily="18" charset="0"/>
                <a:cs typeface="Times New Roman" pitchFamily="18" charset="0"/>
              </a:rPr>
              <a:t>net gain </a:t>
            </a:r>
            <a:r>
              <a:rPr lang="en-US" sz="2400" dirty="0">
                <a:latin typeface="Times New Roman" pitchFamily="18" charset="0"/>
                <a:cs typeface="Times New Roman" pitchFamily="18" charset="0"/>
              </a:rPr>
              <a:t>in energy, while </a:t>
            </a:r>
            <a:r>
              <a:rPr lang="en-US" sz="2400" b="1" dirty="0">
                <a:latin typeface="Times New Roman" pitchFamily="18" charset="0"/>
                <a:cs typeface="Times New Roman" pitchFamily="18" charset="0"/>
              </a:rPr>
              <a:t>polar</a:t>
            </a:r>
            <a:r>
              <a:rPr lang="en-US" sz="2400" dirty="0">
                <a:latin typeface="Times New Roman" pitchFamily="18" charset="0"/>
                <a:cs typeface="Times New Roman" pitchFamily="18" charset="0"/>
              </a:rPr>
              <a:t> regions suffer </a:t>
            </a:r>
            <a:r>
              <a:rPr lang="en-US" sz="2400" dirty="0" smtClean="0">
                <a:latin typeface="Times New Roman" pitchFamily="18" charset="0"/>
                <a:cs typeface="Times New Roman" pitchFamily="18" charset="0"/>
              </a:rPr>
              <a:t>a </a:t>
            </a:r>
            <a:r>
              <a:rPr lang="en-US" sz="2400" b="1" dirty="0">
                <a:latin typeface="Times New Roman" pitchFamily="18" charset="0"/>
                <a:cs typeface="Times New Roman" pitchFamily="18" charset="0"/>
              </a:rPr>
              <a:t>net loss</a:t>
            </a:r>
            <a:r>
              <a:rPr lang="en-US" sz="2400" dirty="0">
                <a:latin typeface="Times New Roman" pitchFamily="18" charset="0"/>
                <a:cs typeface="Times New Roman" pitchFamily="18" charset="0"/>
              </a:rPr>
              <a:t>. To balance these inequities, the </a:t>
            </a:r>
            <a:r>
              <a:rPr lang="en-US" sz="2400" dirty="0" smtClean="0">
                <a:latin typeface="Times New Roman" pitchFamily="18" charset="0"/>
                <a:cs typeface="Times New Roman" pitchFamily="18" charset="0"/>
              </a:rPr>
              <a:t>atmosphere transports </a:t>
            </a:r>
            <a:r>
              <a:rPr lang="en-US" sz="2400" dirty="0">
                <a:latin typeface="Times New Roman" pitchFamily="18" charset="0"/>
                <a:cs typeface="Times New Roman" pitchFamily="18" charset="0"/>
              </a:rPr>
              <a:t>warm air </a:t>
            </a:r>
            <a:r>
              <a:rPr lang="en-US" sz="2400" dirty="0" err="1">
                <a:latin typeface="Times New Roman" pitchFamily="18" charset="0"/>
                <a:cs typeface="Times New Roman" pitchFamily="18" charset="0"/>
              </a:rPr>
              <a:t>poleward</a:t>
            </a:r>
            <a:r>
              <a:rPr lang="en-US" sz="2400" dirty="0">
                <a:latin typeface="Times New Roman" pitchFamily="18" charset="0"/>
                <a:cs typeface="Times New Roman" pitchFamily="18" charset="0"/>
              </a:rPr>
              <a:t> and cool air </a:t>
            </a:r>
            <a:r>
              <a:rPr lang="en-US" sz="2400" dirty="0" err="1">
                <a:latin typeface="Times New Roman" pitchFamily="18" charset="0"/>
                <a:cs typeface="Times New Roman" pitchFamily="18" charset="0"/>
              </a:rPr>
              <a:t>equatorward</a:t>
            </a:r>
            <a:r>
              <a:rPr lang="en-US" sz="2400" dirty="0" smtClean="0">
                <a:latin typeface="Times New Roman" pitchFamily="18" charset="0"/>
                <a:cs typeface="Times New Roman" pitchFamily="18" charset="0"/>
              </a:rPr>
              <a:t>.</a:t>
            </a:r>
          </a:p>
          <a:p>
            <a:pPr marL="342900" indent="-342900" algn="just">
              <a:buFont typeface="Arial" pitchFamily="34" charset="0"/>
              <a:buChar char="•"/>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2262284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608" y="0"/>
            <a:ext cx="9122391" cy="2308324"/>
          </a:xfrm>
          <a:prstGeom prst="rect">
            <a:avLst/>
          </a:prstGeom>
        </p:spPr>
        <p:txBody>
          <a:bodyPr wrap="square">
            <a:spAutoFit/>
          </a:bodyPr>
          <a:lstStyle/>
          <a:p>
            <a:pPr marL="342900" indent="-342900" algn="just">
              <a:buFont typeface="Arial" pitchFamily="34" charset="0"/>
              <a:buChar char="•"/>
            </a:pPr>
            <a:r>
              <a:rPr lang="en-US" sz="2400" dirty="0" smtClean="0">
                <a:latin typeface="Times New Roman" pitchFamily="18" charset="0"/>
                <a:cs typeface="Times New Roman" pitchFamily="18" charset="0"/>
              </a:rPr>
              <a:t>Two processes act independently, or together, to modify an air mass. </a:t>
            </a:r>
          </a:p>
          <a:p>
            <a:pPr marL="342900" indent="-342900" algn="just">
              <a:buFont typeface="Arial" pitchFamily="34" charset="0"/>
              <a:buChar char="•"/>
            </a:pPr>
            <a:r>
              <a:rPr lang="en-US" sz="2400" dirty="0" smtClean="0">
                <a:latin typeface="Times New Roman" pitchFamily="18" charset="0"/>
                <a:cs typeface="Times New Roman" pitchFamily="18" charset="0"/>
              </a:rPr>
              <a:t>An air mass that has a maritime track, i.e. a track predominantly over the sea, will increase its moisture content, particularly in its lower layers. This happens through evaporation of water from the sea surface. </a:t>
            </a:r>
          </a:p>
          <a:p>
            <a:pPr marL="342900" indent="-342900" algn="just">
              <a:buFont typeface="Arial" pitchFamily="34" charset="0"/>
              <a:buChar char="•"/>
            </a:pPr>
            <a:r>
              <a:rPr lang="en-US" sz="2400" dirty="0" smtClean="0">
                <a:latin typeface="Times New Roman" pitchFamily="18" charset="0"/>
                <a:cs typeface="Times New Roman" pitchFamily="18" charset="0"/>
              </a:rPr>
              <a:t>An air mass with a long land or continental track will remain dry</a:t>
            </a:r>
            <a:endParaRPr lang="en-US" sz="24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3689" y="2438400"/>
            <a:ext cx="6797311"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0505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3689" y="2438400"/>
            <a:ext cx="6797311"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0" y="168176"/>
            <a:ext cx="9144000" cy="1938992"/>
          </a:xfrm>
          <a:prstGeom prst="rect">
            <a:avLst/>
          </a:prstGeom>
        </p:spPr>
        <p:txBody>
          <a:bodyPr wrap="square">
            <a:spAutoFit/>
          </a:bodyPr>
          <a:lstStyle/>
          <a:p>
            <a:pPr algn="r"/>
            <a:r>
              <a:rPr lang="ar-IQ" sz="2400" dirty="0"/>
              <a:t>هناك عمليتان تعملان بشكل مستقل أو معًا لتعديل الكتلة الهوائية.</a:t>
            </a:r>
          </a:p>
          <a:p>
            <a:pPr algn="r"/>
            <a:r>
              <a:rPr lang="ar-IQ" sz="2400" dirty="0"/>
              <a:t>ستزيد الكتلة الهوائية التي لها مسار بحري ، أي مسار يغلب عليه البحر فوق البحر ، من محتواها الرطوبي ، لا سيما في طبقاتها السفلية. يحدث هذا من خلال تبخر المياه من سطح البحر.</a:t>
            </a:r>
          </a:p>
          <a:p>
            <a:pPr algn="r"/>
            <a:r>
              <a:rPr lang="ar-IQ" sz="2400" dirty="0"/>
              <a:t>ستبقى الكتلة الهوائية ذات المسار الأرضي الطويل أو القاري جافة</a:t>
            </a:r>
            <a:endParaRPr lang="en-US" sz="2400" dirty="0"/>
          </a:p>
        </p:txBody>
      </p:sp>
    </p:spTree>
    <p:extLst>
      <p:ext uri="{BB962C8B-B14F-4D97-AF65-F5344CB8AC3E}">
        <p14:creationId xmlns:p14="http://schemas.microsoft.com/office/powerpoint/2010/main" val="31027555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785" y="0"/>
            <a:ext cx="9144000" cy="1938992"/>
          </a:xfrm>
          <a:prstGeom prst="rect">
            <a:avLst/>
          </a:prstGeom>
          <a:noFill/>
        </p:spPr>
        <p:txBody>
          <a:bodyPr wrap="square" rtlCol="0">
            <a:spAutoFit/>
          </a:bodyPr>
          <a:lstStyle/>
          <a:p>
            <a:r>
              <a:rPr lang="en-US" sz="2400" dirty="0">
                <a:latin typeface="Times New Roman" pitchFamily="18" charset="0"/>
                <a:cs typeface="Times New Roman" pitchFamily="18" charset="0"/>
              </a:rPr>
              <a:t>A cold air mass flowing away from its source region over a warmer surface will be warmed from below making the air more unstable in the lowest layers.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warm air mass moving over a cooler surface is cooled from below and becomes stable in the lowest layers.</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061" y="2209800"/>
            <a:ext cx="6993939"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81009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7970" y="457200"/>
            <a:ext cx="9144000" cy="1569660"/>
          </a:xfrm>
          <a:prstGeom prst="rect">
            <a:avLst/>
          </a:prstGeom>
          <a:noFill/>
        </p:spPr>
        <p:txBody>
          <a:bodyPr wrap="square" rtlCol="0">
            <a:spAutoFit/>
          </a:bodyPr>
          <a:lstStyle/>
          <a:p>
            <a:pPr algn="r"/>
            <a:r>
              <a:rPr lang="ar-IQ" sz="2400">
                <a:latin typeface="Times New Roman" pitchFamily="18" charset="0"/>
                <a:cs typeface="Times New Roman" pitchFamily="18" charset="0"/>
              </a:rPr>
              <a:t>كتلة الهواء البارد التي تتدفق بعيدًا عن منطقة مصدرها على سطح أكثر دفئًا سيتم تسخينها من الأسفل مما يجعل الهواء غير مستقر في الطبقات الدنيا.</a:t>
            </a:r>
          </a:p>
          <a:p>
            <a:pPr algn="r"/>
            <a:r>
              <a:rPr lang="ar-IQ" sz="2400">
                <a:latin typeface="Times New Roman" pitchFamily="18" charset="0"/>
                <a:cs typeface="Times New Roman" pitchFamily="18" charset="0"/>
              </a:rPr>
              <a:t>يتم تبريد كتلة الهواء الدافئ التي تتحرك فوق سطح أكثر برودة من الأسفل وتصبح مستقرة في الطبقات الدنيا</a:t>
            </a:r>
            <a:endParaRPr lang="en-US" sz="2400" dirty="0">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061" y="2209800"/>
            <a:ext cx="6993939"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29693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52400"/>
            <a:ext cx="8915400" cy="1200329"/>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If we look at the temperature profiles of the previous example, the effects of warming and cooling on the respective air masses are very different. </a:t>
            </a:r>
            <a:endParaRPr lang="en-US" sz="2400" dirty="0">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0625" y="990600"/>
            <a:ext cx="6886575"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548" y="5534561"/>
            <a:ext cx="9139451" cy="1323439"/>
          </a:xfrm>
          <a:prstGeom prst="rect">
            <a:avLst/>
          </a:prstGeom>
        </p:spPr>
        <p:txBody>
          <a:bodyPr wrap="square">
            <a:spAutoFit/>
          </a:bodyPr>
          <a:lstStyle/>
          <a:p>
            <a:r>
              <a:rPr lang="en-US" sz="2000" dirty="0" smtClean="0">
                <a:latin typeface="Times New Roman" pitchFamily="18" charset="0"/>
                <a:cs typeface="Times New Roman" pitchFamily="18" charset="0"/>
              </a:rPr>
              <a:t>Modified vertical temperature profiles (----- line) typical of: a) tropical air cooled from below and b) polar air heated from below on its way to the British Isles. Note that where the air is </a:t>
            </a:r>
            <a:r>
              <a:rPr lang="en-US" sz="2000" b="1" dirty="0" smtClean="0">
                <a:latin typeface="Times New Roman" pitchFamily="18" charset="0"/>
                <a:cs typeface="Times New Roman" pitchFamily="18" charset="0"/>
              </a:rPr>
              <a:t>heated</a:t>
            </a:r>
            <a:r>
              <a:rPr lang="en-US" sz="2000" dirty="0" smtClean="0">
                <a:latin typeface="Times New Roman" pitchFamily="18" charset="0"/>
                <a:cs typeface="Times New Roman" pitchFamily="18" charset="0"/>
              </a:rPr>
              <a:t> from below the effect is spread to a </a:t>
            </a:r>
            <a:r>
              <a:rPr lang="en-US" sz="2000" b="1" dirty="0" smtClean="0">
                <a:latin typeface="Times New Roman" pitchFamily="18" charset="0"/>
                <a:cs typeface="Times New Roman" pitchFamily="18" charset="0"/>
              </a:rPr>
              <a:t>greater depth </a:t>
            </a:r>
            <a:r>
              <a:rPr lang="en-US" sz="2000" dirty="0" smtClean="0">
                <a:latin typeface="Times New Roman" pitchFamily="18" charset="0"/>
                <a:cs typeface="Times New Roman" pitchFamily="18" charset="0"/>
              </a:rPr>
              <a:t>of the atmosphere.</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7059178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52400"/>
            <a:ext cx="8915400" cy="830997"/>
          </a:xfrm>
          <a:prstGeom prst="rect">
            <a:avLst/>
          </a:prstGeom>
          <a:noFill/>
        </p:spPr>
        <p:txBody>
          <a:bodyPr wrap="square" rtlCol="0">
            <a:spAutoFit/>
          </a:bodyPr>
          <a:lstStyle/>
          <a:p>
            <a:pPr algn="r"/>
            <a:r>
              <a:rPr lang="ar-IQ" sz="2400" dirty="0">
                <a:latin typeface="Times New Roman" pitchFamily="18" charset="0"/>
                <a:cs typeface="Times New Roman" pitchFamily="18" charset="0"/>
              </a:rPr>
              <a:t>إذا نظرنا إلى ملامح درجة الحرارة للمثال السابق ، فإن تأثيرات الاحترار والتبريد على الكتل الهوائية المعنية مختلفة تمامًا.</a:t>
            </a:r>
            <a:endParaRPr lang="en-US" sz="2400" dirty="0">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0625" y="990600"/>
            <a:ext cx="6886575"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548" y="5534561"/>
            <a:ext cx="9139451" cy="1015663"/>
          </a:xfrm>
          <a:prstGeom prst="rect">
            <a:avLst/>
          </a:prstGeom>
        </p:spPr>
        <p:txBody>
          <a:bodyPr wrap="square">
            <a:spAutoFit/>
          </a:bodyPr>
          <a:lstStyle/>
          <a:p>
            <a:pPr algn="r"/>
            <a:r>
              <a:rPr lang="ar-IQ" sz="2000" dirty="0">
                <a:latin typeface="Times New Roman" pitchFamily="18" charset="0"/>
                <a:cs typeface="Times New Roman" pitchFamily="18" charset="0"/>
              </a:rPr>
              <a:t>ملامح درجة الحرارة العمودية المعدلة (----- الخط) النموذجية لـ: أ) الهواء الاستوائي المبرد من الأسفل و ب) الهواء القطبي المسخن من الأسفل في طريقه إلى الجزر البريطانية. لاحظ أنه عند تسخين الهواء من أسفل ، ينتشر التأثير إلى عمق أكبر في الغلاف الجوي.</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8319843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200329"/>
          </a:xfrm>
          <a:prstGeom prst="rect">
            <a:avLst/>
          </a:prstGeom>
        </p:spPr>
        <p:txBody>
          <a:bodyPr wrap="square">
            <a:spAutoFit/>
          </a:bodyPr>
          <a:lstStyle/>
          <a:p>
            <a:pPr algn="just"/>
            <a:r>
              <a:rPr lang="en-US" sz="2400" b="1" dirty="0">
                <a:latin typeface="Times New Roman" pitchFamily="18" charset="0"/>
                <a:cs typeface="Times New Roman" pitchFamily="18" charset="0"/>
              </a:rPr>
              <a:t>The characteristic air masses of Eastern Mediterranean region (</a:t>
            </a:r>
            <a:r>
              <a:rPr lang="en-US" sz="2400" b="1" dirty="0" err="1">
                <a:latin typeface="Times New Roman" pitchFamily="18" charset="0"/>
                <a:cs typeface="Times New Roman" pitchFamily="18" charset="0"/>
              </a:rPr>
              <a:t>cP,cT</a:t>
            </a:r>
            <a:r>
              <a:rPr lang="en-US" sz="2400" b="1" dirty="0">
                <a:latin typeface="Times New Roman" pitchFamily="18" charset="0"/>
                <a:cs typeface="Times New Roman" pitchFamily="18" charset="0"/>
              </a:rPr>
              <a:t>) and sometimes(</a:t>
            </a:r>
            <a:r>
              <a:rPr lang="en-US" sz="2400" b="1" dirty="0" err="1">
                <a:latin typeface="Times New Roman" pitchFamily="18" charset="0"/>
                <a:cs typeface="Times New Roman" pitchFamily="18" charset="0"/>
              </a:rPr>
              <a:t>mT</a:t>
            </a:r>
            <a:r>
              <a:rPr lang="en-US" sz="2400" b="1" dirty="0">
                <a:latin typeface="Times New Roman" pitchFamily="18" charset="0"/>
                <a:cs typeface="Times New Roman" pitchFamily="18" charset="0"/>
              </a:rPr>
              <a:t>) in summer, with each of these air masses having a different source region. </a:t>
            </a:r>
          </a:p>
        </p:txBody>
      </p:sp>
      <p:sp>
        <p:nvSpPr>
          <p:cNvPr id="3" name="Rectangle 2"/>
          <p:cNvSpPr/>
          <p:nvPr/>
        </p:nvSpPr>
        <p:spPr>
          <a:xfrm>
            <a:off x="0" y="1371600"/>
            <a:ext cx="9144000" cy="4893647"/>
          </a:xfrm>
          <a:prstGeom prst="rect">
            <a:avLst/>
          </a:prstGeom>
        </p:spPr>
        <p:txBody>
          <a:bodyPr wrap="square">
            <a:spAutoFit/>
          </a:bodyPr>
          <a:lstStyle/>
          <a:p>
            <a:r>
              <a:rPr lang="en-US" sz="2400" b="1" dirty="0">
                <a:latin typeface="Times New Roman" pitchFamily="18" charset="0"/>
                <a:cs typeface="Times New Roman" pitchFamily="18" charset="0"/>
              </a:rPr>
              <a:t>Continental tropical (</a:t>
            </a:r>
            <a:r>
              <a:rPr lang="en-US" sz="2400" b="1" dirty="0" err="1">
                <a:latin typeface="Times New Roman" pitchFamily="18" charset="0"/>
                <a:cs typeface="Times New Roman" pitchFamily="18" charset="0"/>
              </a:rPr>
              <a:t>cT</a:t>
            </a:r>
            <a:r>
              <a:rPr lang="en-US" sz="2400" b="1" dirty="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The </a:t>
            </a:r>
            <a:r>
              <a:rPr lang="en-US" sz="2400" dirty="0" smtClean="0">
                <a:latin typeface="Times New Roman" pitchFamily="18" charset="0"/>
                <a:cs typeface="Times New Roman" pitchFamily="18" charset="0"/>
              </a:rPr>
              <a:t>source </a:t>
            </a:r>
            <a:r>
              <a:rPr lang="en-US" sz="2400" dirty="0">
                <a:latin typeface="Times New Roman" pitchFamily="18" charset="0"/>
                <a:cs typeface="Times New Roman" pitchFamily="18" charset="0"/>
              </a:rPr>
              <a:t>regions can be any significant land areas lying in the tropical regions; </a:t>
            </a:r>
            <a:r>
              <a:rPr lang="en-US" sz="2400" dirty="0" smtClean="0">
                <a:latin typeface="Times New Roman" pitchFamily="18" charset="0"/>
                <a:cs typeface="Times New Roman" pitchFamily="18" charset="0"/>
              </a:rPr>
              <a:t>generally located </a:t>
            </a:r>
            <a:r>
              <a:rPr lang="en-US" sz="2400" dirty="0">
                <a:latin typeface="Times New Roman" pitchFamily="18" charset="0"/>
                <a:cs typeface="Times New Roman" pitchFamily="18" charset="0"/>
              </a:rPr>
              <a:t>between latitudes 25° N and 25 °S.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large land areas </a:t>
            </a:r>
            <a:r>
              <a:rPr lang="en-US" sz="2400" dirty="0" smtClean="0">
                <a:latin typeface="Times New Roman" pitchFamily="18" charset="0"/>
                <a:cs typeface="Times New Roman" pitchFamily="18" charset="0"/>
              </a:rPr>
              <a:t>are </a:t>
            </a:r>
            <a:r>
              <a:rPr lang="en-US" sz="2400" dirty="0">
                <a:latin typeface="Times New Roman" pitchFamily="18" charset="0"/>
                <a:cs typeface="Times New Roman" pitchFamily="18" charset="0"/>
              </a:rPr>
              <a:t>usually desert regions such as Asia and Africa </a:t>
            </a:r>
            <a:r>
              <a:rPr lang="en-US" sz="2400" dirty="0" smtClean="0">
                <a:latin typeface="Times New Roman" pitchFamily="18" charset="0"/>
                <a:cs typeface="Times New Roman" pitchFamily="18" charset="0"/>
              </a:rPr>
              <a:t>Sahara</a:t>
            </a:r>
          </a:p>
          <a:p>
            <a:pPr algn="just"/>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summer, late spring, and early </a:t>
            </a:r>
            <a:r>
              <a:rPr lang="en-US" sz="2400" dirty="0" smtClean="0">
                <a:latin typeface="Times New Roman" pitchFamily="18" charset="0"/>
                <a:cs typeface="Times New Roman" pitchFamily="18" charset="0"/>
              </a:rPr>
              <a:t>autumn, the </a:t>
            </a:r>
            <a:r>
              <a:rPr lang="en-US" sz="2400" dirty="0">
                <a:latin typeface="Times New Roman" pitchFamily="18" charset="0"/>
                <a:cs typeface="Times New Roman" pitchFamily="18" charset="0"/>
              </a:rPr>
              <a:t>air has low dew points and warm to hot afternoon temperatures with mild nighttime </a:t>
            </a:r>
            <a:r>
              <a:rPr lang="en-US" sz="2400" dirty="0" smtClean="0">
                <a:latin typeface="Times New Roman" pitchFamily="18" charset="0"/>
                <a:cs typeface="Times New Roman" pitchFamily="18" charset="0"/>
              </a:rPr>
              <a:t>temperature.</a:t>
            </a:r>
          </a:p>
          <a:p>
            <a:pPr algn="just"/>
            <a:r>
              <a:rPr lang="en-US" sz="2400" dirty="0" smtClean="0">
                <a:latin typeface="Times New Roman" pitchFamily="18" charset="0"/>
                <a:cs typeface="Times New Roman" pitchFamily="18" charset="0"/>
              </a:rPr>
              <a:t>When </a:t>
            </a:r>
            <a:r>
              <a:rPr lang="en-US" sz="2400" dirty="0">
                <a:latin typeface="Times New Roman" pitchFamily="18" charset="0"/>
                <a:cs typeface="Times New Roman" pitchFamily="18" charset="0"/>
              </a:rPr>
              <a:t>surface heating is pronounced (</a:t>
            </a:r>
            <a:r>
              <a:rPr lang="en-US" sz="2400" dirty="0" err="1">
                <a:latin typeface="Times New Roman" pitchFamily="18" charset="0"/>
                <a:cs typeface="Times New Roman" pitchFamily="18" charset="0"/>
              </a:rPr>
              <a:t>cT</a:t>
            </a:r>
            <a:r>
              <a:rPr lang="en-US" sz="2400" dirty="0">
                <a:latin typeface="Times New Roman" pitchFamily="18" charset="0"/>
                <a:cs typeface="Times New Roman" pitchFamily="18" charset="0"/>
              </a:rPr>
              <a:t>) air masses precede the </a:t>
            </a:r>
            <a:r>
              <a:rPr lang="en-US" sz="2400" dirty="0" err="1">
                <a:latin typeface="Times New Roman" pitchFamily="18" charset="0"/>
                <a:cs typeface="Times New Roman" pitchFamily="18" charset="0"/>
              </a:rPr>
              <a:t>Khamsin</a:t>
            </a:r>
            <a:r>
              <a:rPr lang="en-US" sz="2400" dirty="0">
                <a:latin typeface="Times New Roman" pitchFamily="18" charset="0"/>
                <a:cs typeface="Times New Roman" pitchFamily="18" charset="0"/>
              </a:rPr>
              <a:t> dust storms </a:t>
            </a:r>
            <a:r>
              <a:rPr lang="en-US" sz="2400" dirty="0" smtClean="0">
                <a:latin typeface="Times New Roman" pitchFamily="18" charset="0"/>
                <a:cs typeface="Times New Roman" pitchFamily="18" charset="0"/>
              </a:rPr>
              <a:t>occurring. These </a:t>
            </a:r>
            <a:r>
              <a:rPr lang="en-US" sz="2400" dirty="0">
                <a:latin typeface="Times New Roman" pitchFamily="18" charset="0"/>
                <a:cs typeface="Times New Roman" pitchFamily="18" charset="0"/>
              </a:rPr>
              <a:t>dust storms are very hot and dry and frequently proceed eastward through the northern Red Sea. Polar and tropical air masses typically clash in the middle latitudes, producing some very changeable climates, as polar air moves southward, it encounters warmer land masses that heat it by the ground below </a:t>
            </a:r>
          </a:p>
        </p:txBody>
      </p:sp>
    </p:spTree>
    <p:extLst>
      <p:ext uri="{BB962C8B-B14F-4D97-AF65-F5344CB8AC3E}">
        <p14:creationId xmlns:p14="http://schemas.microsoft.com/office/powerpoint/2010/main" val="14904925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981200"/>
            <a:ext cx="9144000" cy="4154984"/>
          </a:xfrm>
          <a:prstGeom prst="rect">
            <a:avLst/>
          </a:prstGeom>
        </p:spPr>
        <p:txBody>
          <a:bodyPr wrap="square">
            <a:spAutoFit/>
          </a:bodyPr>
          <a:lstStyle/>
          <a:p>
            <a:pPr algn="r"/>
            <a:r>
              <a:rPr lang="ar-IQ" sz="2400" dirty="0">
                <a:latin typeface="Times New Roman" pitchFamily="18" charset="0"/>
                <a:cs typeface="Times New Roman" pitchFamily="18" charset="0"/>
              </a:rPr>
              <a:t>قاري استوائي (</a:t>
            </a:r>
            <a:r>
              <a:rPr lang="en-US" sz="2400" dirty="0" err="1">
                <a:latin typeface="Times New Roman" pitchFamily="18" charset="0"/>
                <a:cs typeface="Times New Roman" pitchFamily="18" charset="0"/>
              </a:rPr>
              <a:t>cT</a:t>
            </a:r>
            <a:r>
              <a:rPr lang="en-US" sz="2400" dirty="0">
                <a:latin typeface="Times New Roman" pitchFamily="18" charset="0"/>
                <a:cs typeface="Times New Roman" pitchFamily="18" charset="0"/>
              </a:rPr>
              <a:t>)</a:t>
            </a:r>
          </a:p>
          <a:p>
            <a:pPr algn="r"/>
            <a:r>
              <a:rPr lang="ar-IQ" sz="2400" dirty="0">
                <a:latin typeface="Times New Roman" pitchFamily="18" charset="0"/>
                <a:cs typeface="Times New Roman" pitchFamily="18" charset="0"/>
              </a:rPr>
              <a:t>يمكن أن تكون مناطق المصدر أي مناطق أرضية مهمة تقع في المناطق الاستوائية ؛ تقع بشكل عام بين خطي عرض 25 درجة شمالاً و 25 درجة جنوباً.</a:t>
            </a:r>
          </a:p>
          <a:p>
            <a:pPr algn="r"/>
            <a:r>
              <a:rPr lang="ar-IQ" sz="2400" dirty="0">
                <a:latin typeface="Times New Roman" pitchFamily="18" charset="0"/>
                <a:cs typeface="Times New Roman" pitchFamily="18" charset="0"/>
              </a:rPr>
              <a:t>وعادة ما تكون مساحات اليابسة الكبيرة مناطق صحراوية مثل آسيا وأفريقيا الصحراء</a:t>
            </a:r>
          </a:p>
          <a:p>
            <a:pPr algn="r"/>
            <a:r>
              <a:rPr lang="ar-IQ" sz="2400" dirty="0">
                <a:latin typeface="Times New Roman" pitchFamily="18" charset="0"/>
                <a:cs typeface="Times New Roman" pitchFamily="18" charset="0"/>
              </a:rPr>
              <a:t>في الصيف وأواخر الربيع وأوائل الخريف ، يكون للهواء نقاط ندى منخفضة ودافئة إلى درجات حرارة بعد الظهر مع درجة حرارة معتدلة أثناء الليل.</a:t>
            </a:r>
          </a:p>
          <a:p>
            <a:pPr algn="r"/>
            <a:r>
              <a:rPr lang="ar-IQ" sz="2400" dirty="0">
                <a:latin typeface="Times New Roman" pitchFamily="18" charset="0"/>
                <a:cs typeface="Times New Roman" pitchFamily="18" charset="0"/>
              </a:rPr>
              <a:t>عندما يتم تسخين السطح (</a:t>
            </a:r>
            <a:r>
              <a:rPr lang="en-US" sz="2400" dirty="0" err="1">
                <a:latin typeface="Times New Roman" pitchFamily="18" charset="0"/>
                <a:cs typeface="Times New Roman" pitchFamily="18" charset="0"/>
              </a:rPr>
              <a:t>cT</a:t>
            </a:r>
            <a:r>
              <a:rPr lang="en-US" sz="2400" dirty="0">
                <a:latin typeface="Times New Roman" pitchFamily="18" charset="0"/>
                <a:cs typeface="Times New Roman" pitchFamily="18" charset="0"/>
              </a:rPr>
              <a:t>) ، </a:t>
            </a:r>
            <a:r>
              <a:rPr lang="ar-IQ" sz="2400" dirty="0">
                <a:latin typeface="Times New Roman" pitchFamily="18" charset="0"/>
                <a:cs typeface="Times New Roman" pitchFamily="18" charset="0"/>
              </a:rPr>
              <a:t>تسبق الكتل الهوائية حدوث العواصف الترابية في خمسين. هذه العواصف الترابية شديدة الحرارة والجافة وتتجه شرقاً عبر شمال البحر الأحمر. تصطدم الكتل الهوائية القطبية والمدارية عادةً في خطوط العرض الوسطى ، مما ينتج عنه بعض المناخات المتغيرة للغاية ، حيث يتحرك الهواء القطبي جنوبًا ، ويواجه كتلًا أرضية أكثر دفئًا تسخنه بالأرض تحته.</a:t>
            </a:r>
            <a:endParaRPr lang="en-US" sz="2400" dirty="0">
              <a:latin typeface="Times New Roman" pitchFamily="18" charset="0"/>
              <a:cs typeface="Times New Roman" pitchFamily="18" charset="0"/>
            </a:endParaRPr>
          </a:p>
        </p:txBody>
      </p:sp>
      <p:sp>
        <p:nvSpPr>
          <p:cNvPr id="4" name="Rectangle 3"/>
          <p:cNvSpPr/>
          <p:nvPr/>
        </p:nvSpPr>
        <p:spPr>
          <a:xfrm>
            <a:off x="1447800" y="38100"/>
            <a:ext cx="7315200" cy="461665"/>
          </a:xfrm>
          <a:prstGeom prst="rect">
            <a:avLst/>
          </a:prstGeom>
        </p:spPr>
        <p:txBody>
          <a:bodyPr wrap="square">
            <a:spAutoFit/>
          </a:bodyPr>
          <a:lstStyle/>
          <a:p>
            <a:pPr algn="r"/>
            <a:r>
              <a:rPr lang="ar-IQ" sz="2400" dirty="0" smtClean="0"/>
              <a:t> </a:t>
            </a:r>
            <a:endParaRPr lang="en-US" dirty="0"/>
          </a:p>
        </p:txBody>
      </p:sp>
    </p:spTree>
    <p:extLst>
      <p:ext uri="{BB962C8B-B14F-4D97-AF65-F5344CB8AC3E}">
        <p14:creationId xmlns:p14="http://schemas.microsoft.com/office/powerpoint/2010/main" val="33539265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0"/>
            <a:ext cx="8229600" cy="609600"/>
          </a:xfrm>
        </p:spPr>
        <p:txBody>
          <a:bodyPr>
            <a:normAutofit/>
          </a:bodyPr>
          <a:lstStyle/>
          <a:p>
            <a:r>
              <a:rPr lang="en-US" sz="2600" b="1" dirty="0" err="1">
                <a:solidFill>
                  <a:schemeClr val="accent2"/>
                </a:solidFill>
                <a:latin typeface="Times New Roman" pitchFamily="18" charset="0"/>
                <a:cs typeface="Times New Roman" pitchFamily="18" charset="0"/>
              </a:rPr>
              <a:t>cP</a:t>
            </a:r>
            <a:endParaRPr lang="en-US" sz="2600" b="1" dirty="0">
              <a:solidFill>
                <a:schemeClr val="accent2"/>
              </a:solidFill>
              <a:latin typeface="Times New Roman" pitchFamily="18" charset="0"/>
              <a:cs typeface="Times New Roman" pitchFamily="18" charset="0"/>
            </a:endParaRPr>
          </a:p>
        </p:txBody>
      </p:sp>
      <p:sp>
        <p:nvSpPr>
          <p:cNvPr id="73731" name="Rectangle 3"/>
          <p:cNvSpPr>
            <a:spLocks noGrp="1" noChangeArrowheads="1"/>
          </p:cNvSpPr>
          <p:nvPr>
            <p:ph type="body" idx="1"/>
          </p:nvPr>
        </p:nvSpPr>
        <p:spPr>
          <a:xfrm>
            <a:off x="0" y="533400"/>
            <a:ext cx="9144000" cy="4419599"/>
          </a:xfrm>
        </p:spPr>
        <p:txBody>
          <a:bodyPr>
            <a:noAutofit/>
          </a:bodyPr>
          <a:lstStyle/>
          <a:p>
            <a:pPr algn="just">
              <a:lnSpc>
                <a:spcPct val="80000"/>
              </a:lnSpc>
            </a:pPr>
            <a:r>
              <a:rPr lang="en-US" sz="2400" dirty="0">
                <a:latin typeface="Times New Roman" pitchFamily="18" charset="0"/>
                <a:cs typeface="Times New Roman" pitchFamily="18" charset="0"/>
              </a:rPr>
              <a:t>The continental polar source regions consist of all land areas dominated by the Canadian and Siberian high-pressure cells</a:t>
            </a:r>
            <a:r>
              <a:rPr lang="en-US" sz="2400" dirty="0" smtClean="0">
                <a:latin typeface="Times New Roman" pitchFamily="18" charset="0"/>
                <a:cs typeface="Times New Roman" pitchFamily="18" charset="0"/>
              </a:rPr>
              <a:t>.</a:t>
            </a:r>
          </a:p>
          <a:p>
            <a:pPr algn="just">
              <a:lnSpc>
                <a:spcPct val="80000"/>
              </a:lnSpc>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In </a:t>
            </a:r>
            <a:r>
              <a:rPr lang="en-US" sz="2400" dirty="0" smtClean="0">
                <a:latin typeface="Times New Roman" pitchFamily="18" charset="0"/>
                <a:cs typeface="Times New Roman" pitchFamily="18" charset="0"/>
              </a:rPr>
              <a:t>winter</a:t>
            </a:r>
            <a:r>
              <a:rPr lang="en-US" sz="2400" dirty="0">
                <a:latin typeface="Times New Roman" pitchFamily="18" charset="0"/>
                <a:cs typeface="Times New Roman" pitchFamily="18" charset="0"/>
              </a:rPr>
              <a:t>, these regions are covered by snow and ice. This air mass is generally found in latitudes between 40° and 60°. </a:t>
            </a:r>
            <a:endParaRPr lang="en-US" sz="2400" dirty="0" smtClean="0">
              <a:latin typeface="Times New Roman" pitchFamily="18" charset="0"/>
              <a:cs typeface="Times New Roman" pitchFamily="18" charset="0"/>
            </a:endParaRPr>
          </a:p>
          <a:p>
            <a:pPr algn="just">
              <a:lnSpc>
                <a:spcPct val="80000"/>
              </a:lnSpc>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air mass characterized by extremely low dew points, cold temperatures in a shallow surface layer with significant inversion reaching it 1500 m and a high degree of stability but are modified upon entering southwest Asia and are shifted north in summer and hence do not influence the climate of the region. Precipitation in association with (</a:t>
            </a:r>
            <a:r>
              <a:rPr lang="en-US" sz="2400" dirty="0" err="1">
                <a:latin typeface="Times New Roman" pitchFamily="18" charset="0"/>
                <a:cs typeface="Times New Roman" pitchFamily="18" charset="0"/>
              </a:rPr>
              <a:t>cP</a:t>
            </a:r>
            <a:r>
              <a:rPr lang="en-US" sz="2400" dirty="0">
                <a:latin typeface="Times New Roman" pitchFamily="18" charset="0"/>
                <a:cs typeface="Times New Roman" pitchFamily="18" charset="0"/>
              </a:rPr>
              <a:t>) air is usually light due to the dryness and low moisture capacity of the air.</a:t>
            </a:r>
          </a:p>
        </p:txBody>
      </p:sp>
    </p:spTree>
    <p:extLst>
      <p:ext uri="{BB962C8B-B14F-4D97-AF65-F5344CB8AC3E}">
        <p14:creationId xmlns:p14="http://schemas.microsoft.com/office/powerpoint/2010/main" val="2222133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0"/>
            <a:ext cx="8229600" cy="609600"/>
          </a:xfrm>
        </p:spPr>
        <p:txBody>
          <a:bodyPr>
            <a:normAutofit/>
          </a:bodyPr>
          <a:lstStyle/>
          <a:p>
            <a:r>
              <a:rPr lang="en-US" sz="2600" b="1" dirty="0" err="1">
                <a:solidFill>
                  <a:schemeClr val="accent2"/>
                </a:solidFill>
                <a:latin typeface="Times New Roman" pitchFamily="18" charset="0"/>
                <a:cs typeface="Times New Roman" pitchFamily="18" charset="0"/>
              </a:rPr>
              <a:t>cP</a:t>
            </a:r>
            <a:endParaRPr lang="en-US" sz="2600" b="1" dirty="0">
              <a:solidFill>
                <a:schemeClr val="accent2"/>
              </a:solidFill>
              <a:latin typeface="Times New Roman" pitchFamily="18" charset="0"/>
              <a:cs typeface="Times New Roman" pitchFamily="18" charset="0"/>
            </a:endParaRPr>
          </a:p>
        </p:txBody>
      </p:sp>
      <p:sp>
        <p:nvSpPr>
          <p:cNvPr id="73731" name="Rectangle 3"/>
          <p:cNvSpPr>
            <a:spLocks noGrp="1" noChangeArrowheads="1"/>
          </p:cNvSpPr>
          <p:nvPr>
            <p:ph type="body" idx="1"/>
          </p:nvPr>
        </p:nvSpPr>
        <p:spPr>
          <a:xfrm>
            <a:off x="0" y="533400"/>
            <a:ext cx="9144000" cy="4419599"/>
          </a:xfrm>
        </p:spPr>
        <p:txBody>
          <a:bodyPr>
            <a:noAutofit/>
          </a:bodyPr>
          <a:lstStyle/>
          <a:p>
            <a:pPr algn="r">
              <a:lnSpc>
                <a:spcPct val="80000"/>
              </a:lnSpc>
            </a:pPr>
            <a:r>
              <a:rPr lang="ar-IQ" dirty="0">
                <a:latin typeface="Times New Roman" pitchFamily="18" charset="0"/>
                <a:cs typeface="Times New Roman" pitchFamily="18" charset="0"/>
              </a:rPr>
              <a:t>تتكون مناطق المصدر القطبية القارية من جميع مناطق اليابسة التي تهيمن عليها خلايا الضغط العالي الكندية وسيبيريا.</a:t>
            </a:r>
          </a:p>
          <a:p>
            <a:pPr algn="r">
              <a:lnSpc>
                <a:spcPct val="80000"/>
              </a:lnSpc>
            </a:pPr>
            <a:r>
              <a:rPr lang="ar-IQ" dirty="0">
                <a:latin typeface="Times New Roman" pitchFamily="18" charset="0"/>
                <a:cs typeface="Times New Roman" pitchFamily="18" charset="0"/>
              </a:rPr>
              <a:t> في فصل الشتاء ، تغطي الثلوج والجليد هذه المناطق. توجد كتلة الهواء هذه بشكل عام في خطوط العرض بين 40 درجة و 60 درجة.</a:t>
            </a:r>
          </a:p>
          <a:p>
            <a:pPr algn="r">
              <a:lnSpc>
                <a:spcPct val="80000"/>
              </a:lnSpc>
            </a:pPr>
            <a:r>
              <a:rPr lang="ar-IQ" dirty="0">
                <a:latin typeface="Times New Roman" pitchFamily="18" charset="0"/>
                <a:cs typeface="Times New Roman" pitchFamily="18" charset="0"/>
              </a:rPr>
              <a:t>تتميز هذه الكتلة الهوائية بنقاط الندى المنخفضة للغاية ، ودرجات الحرارة الباردة في طبقة سطحية ضحلة مع انعكاس كبير يصل إلى 1500 م ودرجة عالية من الثبات ولكنها تتغير عند دخول جنوب غرب آسيا وتتحول شمالًا في الصيف وبالتالي لا تؤثر على المناخ من المنطقة. عادة ما يكون الترسيب المقترن بالهواء خفيفًا بسبب الجفاف وانخفاض قدرة الرطوبة في الهواء.</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5278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20100" y="23462"/>
            <a:ext cx="2808013" cy="461665"/>
          </a:xfrm>
          <a:prstGeom prst="rect">
            <a:avLst/>
          </a:prstGeom>
        </p:spPr>
        <p:txBody>
          <a:bodyPr wrap="none">
            <a:spAutoFit/>
          </a:bodyPr>
          <a:lstStyle/>
          <a:p>
            <a:r>
              <a:rPr lang="en-US" sz="2400" b="1" dirty="0">
                <a:latin typeface="Times New Roman" pitchFamily="18" charset="0"/>
                <a:cs typeface="Times New Roman" pitchFamily="18" charset="0"/>
              </a:rPr>
              <a:t>General circulation </a:t>
            </a:r>
            <a:endParaRPr lang="en-US" sz="2400" dirty="0">
              <a:latin typeface="Times New Roman" pitchFamily="18" charset="0"/>
              <a:cs typeface="Times New Roman" pitchFamily="18" charset="0"/>
            </a:endParaRPr>
          </a:p>
        </p:txBody>
      </p:sp>
      <p:sp>
        <p:nvSpPr>
          <p:cNvPr id="4" name="Rectangle 3"/>
          <p:cNvSpPr/>
          <p:nvPr/>
        </p:nvSpPr>
        <p:spPr>
          <a:xfrm>
            <a:off x="-9100" y="762000"/>
            <a:ext cx="9153099" cy="461665"/>
          </a:xfrm>
          <a:prstGeom prst="rect">
            <a:avLst/>
          </a:prstGeom>
        </p:spPr>
        <p:txBody>
          <a:bodyPr wrap="square">
            <a:spAutoFit/>
          </a:bodyPr>
          <a:lstStyle/>
          <a:p>
            <a:pPr marL="342900" indent="-342900" algn="just">
              <a:buFont typeface="Arial" pitchFamily="34" charset="0"/>
              <a:buChar char="•"/>
            </a:pPr>
            <a:endParaRPr lang="en-US" sz="2400" dirty="0">
              <a:latin typeface="Times New Roman" pitchFamily="18" charset="0"/>
              <a:cs typeface="Times New Roman" pitchFamily="18" charset="0"/>
            </a:endParaRPr>
          </a:p>
        </p:txBody>
      </p:sp>
      <p:sp>
        <p:nvSpPr>
          <p:cNvPr id="3" name="Rectangle 2"/>
          <p:cNvSpPr/>
          <p:nvPr/>
        </p:nvSpPr>
        <p:spPr>
          <a:xfrm>
            <a:off x="-152400" y="1271290"/>
            <a:ext cx="9143998" cy="4401205"/>
          </a:xfrm>
          <a:prstGeom prst="rect">
            <a:avLst/>
          </a:prstGeom>
        </p:spPr>
        <p:txBody>
          <a:bodyPr wrap="square">
            <a:spAutoFit/>
          </a:bodyPr>
          <a:lstStyle/>
          <a:p>
            <a:pPr algn="r"/>
            <a:r>
              <a:rPr lang="ar-IQ" sz="2800" dirty="0"/>
              <a:t>تختلف الرياح المحلية اختلافًا كبيرًا من يوم لآخر ومن موسم لآخر ، عندما يتم حساب متوسط ​​الرياح في جميع أنحاء العالم على مدى فترة طويلة ، وتختفي أنماط الرياح المحلية ، وما نراه هو صورة للرياح على نطاق عالمي - ما هو شائع يسمى الدوران العام للغلاف الجوي.</a:t>
            </a:r>
          </a:p>
          <a:p>
            <a:pPr algn="r"/>
            <a:r>
              <a:rPr lang="ar-IQ" sz="2800" dirty="0"/>
              <a:t>السبب الأساسي للدوران العام هو التسخين غير المتكافئ لسطح الأرض</a:t>
            </a:r>
          </a:p>
          <a:p>
            <a:pPr algn="r"/>
            <a:r>
              <a:rPr lang="ar-IQ" sz="2800" dirty="0"/>
              <a:t>متوسط ​​الإشعاع الشمسي الوارد على الأرض بأكملها ، يساوي تقريبًا إشعاع الأرض الصادر. ومع ذلك ، لا يتم الحفاظ على توازن الطاقة هذا لكل خط عرض ، نظرًا لأن المناطق المدارية تعاني من زيادة صافية في الطاقة ، بينما تعاني المناطق القطبية من خسارة صافية. لتحقيق التوازن بين هذه التفاوتات ، ينقل الغلاف الجوي الهواء الدافئ إلى القطب والهواء البارد باتجاه خط الاستواء.</a:t>
            </a:r>
            <a:endParaRPr lang="en-US" sz="2800" dirty="0"/>
          </a:p>
        </p:txBody>
      </p:sp>
    </p:spTree>
    <p:extLst>
      <p:ext uri="{BB962C8B-B14F-4D97-AF65-F5344CB8AC3E}">
        <p14:creationId xmlns:p14="http://schemas.microsoft.com/office/powerpoint/2010/main" val="22477496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12" name="Picture 8" descr="Lake-Effect Snowfall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8229600" cy="4572000"/>
          </a:xfrm>
          <a:prstGeom prst="rect">
            <a:avLst/>
          </a:prstGeom>
          <a:noFill/>
          <a:extLst>
            <a:ext uri="{909E8E84-426E-40DD-AFC4-6F175D3DCCD1}">
              <a14:hiddenFill xmlns:a14="http://schemas.microsoft.com/office/drawing/2010/main">
                <a:solidFill>
                  <a:srgbClr val="FFFFFF"/>
                </a:solidFill>
              </a14:hiddenFill>
            </a:ext>
          </a:extLst>
        </p:spPr>
      </p:pic>
      <p:sp>
        <p:nvSpPr>
          <p:cNvPr id="72706" name="Rectangle 2"/>
          <p:cNvSpPr>
            <a:spLocks noGrp="1" noChangeArrowheads="1"/>
          </p:cNvSpPr>
          <p:nvPr>
            <p:ph type="title" idx="4294967295"/>
          </p:nvPr>
        </p:nvSpPr>
        <p:spPr>
          <a:xfrm>
            <a:off x="0" y="274638"/>
            <a:ext cx="8229600" cy="1143000"/>
          </a:xfrm>
        </p:spPr>
        <p:txBody>
          <a:bodyPr/>
          <a:lstStyle/>
          <a:p>
            <a:r>
              <a:rPr lang="en-US"/>
              <a:t>Lake Effect Snows</a:t>
            </a:r>
          </a:p>
        </p:txBody>
      </p:sp>
      <p:sp>
        <p:nvSpPr>
          <p:cNvPr id="72711" name="Text Box 7"/>
          <p:cNvSpPr txBox="1">
            <a:spLocks noChangeArrowheads="1"/>
          </p:cNvSpPr>
          <p:nvPr/>
        </p:nvSpPr>
        <p:spPr bwMode="auto">
          <a:xfrm>
            <a:off x="1050925" y="2478088"/>
            <a:ext cx="557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chemeClr val="accent2"/>
                </a:solidFill>
              </a:rPr>
              <a:t>cP</a:t>
            </a:r>
          </a:p>
        </p:txBody>
      </p:sp>
    </p:spTree>
    <p:extLst>
      <p:ext uri="{BB962C8B-B14F-4D97-AF65-F5344CB8AC3E}">
        <p14:creationId xmlns:p14="http://schemas.microsoft.com/office/powerpoint/2010/main" val="457172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81000"/>
            <a:ext cx="9144000" cy="6001643"/>
          </a:xfrm>
          <a:prstGeom prst="rect">
            <a:avLst/>
          </a:prstGeom>
        </p:spPr>
        <p:txBody>
          <a:bodyPr wrap="square">
            <a:spAutoFit/>
          </a:bodyPr>
          <a:lstStyle/>
          <a:p>
            <a:pPr algn="just"/>
            <a:r>
              <a:rPr lang="en-US" sz="2400" dirty="0">
                <a:latin typeface="Times New Roman" pitchFamily="18" charset="0"/>
                <a:cs typeface="Times New Roman" pitchFamily="18" charset="0"/>
              </a:rPr>
              <a:t>The source region for </a:t>
            </a:r>
            <a:r>
              <a:rPr lang="en-US" sz="2400" dirty="0" err="1">
                <a:latin typeface="Times New Roman" pitchFamily="18" charset="0"/>
                <a:cs typeface="Times New Roman" pitchFamily="18" charset="0"/>
              </a:rPr>
              <a:t>mP</a:t>
            </a:r>
            <a:r>
              <a:rPr lang="en-US" sz="2400" dirty="0">
                <a:latin typeface="Times New Roman" pitchFamily="18" charset="0"/>
                <a:cs typeface="Times New Roman" pitchFamily="18" charset="0"/>
              </a:rPr>
              <a:t> consist of the open unfrozen polar sea areas in the vicinity of 60° latitude, north and south such as high latitude ocean waters. This air does not have the moisture content as </a:t>
            </a:r>
            <a:r>
              <a:rPr lang="en-US" sz="2400" dirty="0" err="1">
                <a:latin typeface="Times New Roman" pitchFamily="18" charset="0"/>
                <a:cs typeface="Times New Roman" pitchFamily="18" charset="0"/>
              </a:rPr>
              <a:t>mT</a:t>
            </a:r>
            <a:r>
              <a:rPr lang="en-US" sz="2400" dirty="0">
                <a:latin typeface="Times New Roman" pitchFamily="18" charset="0"/>
                <a:cs typeface="Times New Roman" pitchFamily="18" charset="0"/>
              </a:rPr>
              <a:t> air. Since </a:t>
            </a:r>
            <a:r>
              <a:rPr lang="en-US" sz="2400" dirty="0" err="1">
                <a:latin typeface="Times New Roman" pitchFamily="18" charset="0"/>
                <a:cs typeface="Times New Roman" pitchFamily="18" charset="0"/>
              </a:rPr>
              <a:t>mP</a:t>
            </a:r>
            <a:r>
              <a:rPr lang="en-US" sz="2400" dirty="0">
                <a:latin typeface="Times New Roman" pitchFamily="18" charset="0"/>
                <a:cs typeface="Times New Roman" pitchFamily="18" charset="0"/>
              </a:rPr>
              <a:t> air is always near saturation, orographic lifting of the air mass can produce widespread </a:t>
            </a:r>
            <a:r>
              <a:rPr lang="en-US" sz="2400" dirty="0" smtClean="0">
                <a:latin typeface="Times New Roman" pitchFamily="18" charset="0"/>
                <a:cs typeface="Times New Roman" pitchFamily="18" charset="0"/>
              </a:rPr>
              <a:t>fog, snow, drizzle</a:t>
            </a:r>
            <a:r>
              <a:rPr lang="en-US" sz="2400" dirty="0">
                <a:latin typeface="Times New Roman" pitchFamily="18" charset="0"/>
                <a:cs typeface="Times New Roman" pitchFamily="18" charset="0"/>
              </a:rPr>
              <a:t>, cloudy weather and long lasting light to moderate rain.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Air </a:t>
            </a:r>
            <a:r>
              <a:rPr lang="en-US" sz="2400" dirty="0">
                <a:latin typeface="Times New Roman" pitchFamily="18" charset="0"/>
                <a:cs typeface="Times New Roman" pitchFamily="18" charset="0"/>
              </a:rPr>
              <a:t>masses invade the Anatolian Plateau and the Black sea and tend to be modified because of the long stretches across land in winter, these air masses tend to be more humid than </a:t>
            </a:r>
            <a:r>
              <a:rPr lang="en-US" sz="2400" dirty="0" err="1">
                <a:latin typeface="Times New Roman" pitchFamily="18" charset="0"/>
                <a:cs typeface="Times New Roman" pitchFamily="18" charset="0"/>
              </a:rPr>
              <a:t>cP</a:t>
            </a:r>
            <a:r>
              <a:rPr lang="en-US" sz="2400" dirty="0">
                <a:latin typeface="Times New Roman" pitchFamily="18" charset="0"/>
                <a:cs typeface="Times New Roman" pitchFamily="18" charset="0"/>
              </a:rPr>
              <a:t> air masses and they </a:t>
            </a:r>
            <a:r>
              <a:rPr lang="en-US" sz="2400" dirty="0" smtClean="0">
                <a:latin typeface="Times New Roman" pitchFamily="18" charset="0"/>
                <a:cs typeface="Times New Roman" pitchFamily="18" charset="0"/>
              </a:rPr>
              <a:t>lose </a:t>
            </a:r>
            <a:r>
              <a:rPr lang="en-US" sz="2400" dirty="0">
                <a:latin typeface="Times New Roman" pitchFamily="18" charset="0"/>
                <a:cs typeface="Times New Roman" pitchFamily="18" charset="0"/>
              </a:rPr>
              <a:t>most of their moisture upon orographic uplift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temperature of </a:t>
            </a:r>
            <a:r>
              <a:rPr lang="en-US" sz="2400" dirty="0" err="1">
                <a:latin typeface="Times New Roman" pitchFamily="18" charset="0"/>
                <a:cs typeface="Times New Roman" pitchFamily="18" charset="0"/>
              </a:rPr>
              <a:t>mP</a:t>
            </a:r>
            <a:r>
              <a:rPr lang="en-US" sz="2400" dirty="0">
                <a:latin typeface="Times New Roman" pitchFamily="18" charset="0"/>
                <a:cs typeface="Times New Roman" pitchFamily="18" charset="0"/>
              </a:rPr>
              <a:t> air ranges from just above freezing to below 21°C</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On the windward side of mountain ranges, </a:t>
            </a:r>
            <a:r>
              <a:rPr lang="en-US" sz="2400" dirty="0" err="1">
                <a:latin typeface="Times New Roman" pitchFamily="18" charset="0"/>
                <a:cs typeface="Times New Roman" pitchFamily="18" charset="0"/>
              </a:rPr>
              <a:t>mP</a:t>
            </a:r>
            <a:r>
              <a:rPr lang="en-US" sz="2400" dirty="0">
                <a:latin typeface="Times New Roman" pitchFamily="18" charset="0"/>
                <a:cs typeface="Times New Roman" pitchFamily="18" charset="0"/>
              </a:rPr>
              <a:t> air can produce an plenty of rain and snow. Once on the lee side of mountains, the </a:t>
            </a:r>
            <a:r>
              <a:rPr lang="en-US" sz="2400" dirty="0" err="1">
                <a:latin typeface="Times New Roman" pitchFamily="18" charset="0"/>
                <a:cs typeface="Times New Roman" pitchFamily="18" charset="0"/>
              </a:rPr>
              <a:t>mP</a:t>
            </a:r>
            <a:r>
              <a:rPr lang="en-US" sz="2400" dirty="0">
                <a:latin typeface="Times New Roman" pitchFamily="18" charset="0"/>
                <a:cs typeface="Times New Roman" pitchFamily="18" charset="0"/>
              </a:rPr>
              <a:t> air mass modifies into a continental air mass. These air masses produce cold fronts but the air is not as cold as polar front. </a:t>
            </a:r>
            <a:r>
              <a:rPr lang="en-US" sz="2400" dirty="0" err="1">
                <a:latin typeface="Times New Roman" pitchFamily="18" charset="0"/>
                <a:cs typeface="Times New Roman" pitchFamily="18" charset="0"/>
              </a:rPr>
              <a:t>mP</a:t>
            </a:r>
            <a:r>
              <a:rPr lang="en-US" sz="2400" dirty="0">
                <a:latin typeface="Times New Roman" pitchFamily="18" charset="0"/>
                <a:cs typeface="Times New Roman" pitchFamily="18" charset="0"/>
              </a:rPr>
              <a:t> air masses are not present </a:t>
            </a:r>
            <a:r>
              <a:rPr lang="en-US" sz="2400" dirty="0" smtClean="0">
                <a:latin typeface="Times New Roman" pitchFamily="18" charset="0"/>
                <a:cs typeface="Times New Roman" pitchFamily="18" charset="0"/>
              </a:rPr>
              <a:t>in summer</a:t>
            </a:r>
            <a:endParaRPr lang="en-US" sz="2400" dirty="0">
              <a:latin typeface="Times New Roman" pitchFamily="18" charset="0"/>
              <a:cs typeface="Times New Roman" pitchFamily="18" charset="0"/>
            </a:endParaRPr>
          </a:p>
        </p:txBody>
      </p:sp>
      <p:sp>
        <p:nvSpPr>
          <p:cNvPr id="4" name="Rectangle 2"/>
          <p:cNvSpPr txBox="1">
            <a:spLocks noChangeArrowheads="1"/>
          </p:cNvSpPr>
          <p:nvPr/>
        </p:nvSpPr>
        <p:spPr>
          <a:xfrm>
            <a:off x="457200" y="0"/>
            <a:ext cx="8229600" cy="6096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b="1" smtClean="0">
                <a:solidFill>
                  <a:schemeClr val="accent2"/>
                </a:solidFill>
                <a:latin typeface="Times New Roman" pitchFamily="18" charset="0"/>
                <a:cs typeface="Times New Roman" pitchFamily="18" charset="0"/>
              </a:rPr>
              <a:t>mP</a:t>
            </a:r>
            <a:endParaRPr lang="en-US" sz="2600" b="1" dirty="0">
              <a:solidFill>
                <a:schemeClr val="accent2"/>
              </a:solidFill>
              <a:latin typeface="Times New Roman" pitchFamily="18" charset="0"/>
              <a:cs typeface="Times New Roman" pitchFamily="18" charset="0"/>
            </a:endParaRPr>
          </a:p>
        </p:txBody>
      </p:sp>
    </p:spTree>
    <p:extLst>
      <p:ext uri="{BB962C8B-B14F-4D97-AF65-F5344CB8AC3E}">
        <p14:creationId xmlns:p14="http://schemas.microsoft.com/office/powerpoint/2010/main" val="26853567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81000" y="152400"/>
            <a:ext cx="8229600" cy="609600"/>
          </a:xfrm>
          <a:prstGeom prst="rect">
            <a:avLst/>
          </a:prstGeom>
        </p:spPr>
        <p:txBody>
          <a:bodyP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IQ" sz="11200" b="1" dirty="0">
                <a:solidFill>
                  <a:schemeClr val="accent2"/>
                </a:solidFill>
                <a:latin typeface="Times New Roman" pitchFamily="18" charset="0"/>
              </a:rPr>
              <a:t>تتكون منطقة المصدر لـ </a:t>
            </a:r>
            <a:r>
              <a:rPr lang="en-US" sz="11200" b="1" dirty="0" err="1">
                <a:solidFill>
                  <a:schemeClr val="accent2"/>
                </a:solidFill>
                <a:latin typeface="Times New Roman" pitchFamily="18" charset="0"/>
                <a:cs typeface="Times New Roman" pitchFamily="18" charset="0"/>
              </a:rPr>
              <a:t>mP</a:t>
            </a:r>
            <a:r>
              <a:rPr lang="en-US" sz="11200" b="1" dirty="0">
                <a:solidFill>
                  <a:schemeClr val="accent2"/>
                </a:solidFill>
                <a:latin typeface="Times New Roman" pitchFamily="18" charset="0"/>
                <a:cs typeface="Times New Roman" pitchFamily="18" charset="0"/>
              </a:rPr>
              <a:t> </a:t>
            </a:r>
            <a:r>
              <a:rPr lang="ar-IQ" sz="11200" b="1" dirty="0">
                <a:solidFill>
                  <a:schemeClr val="accent2"/>
                </a:solidFill>
                <a:latin typeface="Times New Roman" pitchFamily="18" charset="0"/>
              </a:rPr>
              <a:t>من مناطق البحر القطبية المفتوحة غير المجمدة بالقرب من خط عرض 60 درجة ، شمالًا وجنوبيًا مثل مياه المحيط في خطوط العرض العالية. لا يحتوي هذا الهواء على محتوى رطوبة مثل هواء طن متري. نظرًا لأن هواء </a:t>
            </a:r>
            <a:r>
              <a:rPr lang="en-US" sz="11200" b="1" dirty="0" err="1">
                <a:solidFill>
                  <a:schemeClr val="accent2"/>
                </a:solidFill>
                <a:latin typeface="Times New Roman" pitchFamily="18" charset="0"/>
                <a:cs typeface="Times New Roman" pitchFamily="18" charset="0"/>
              </a:rPr>
              <a:t>mP</a:t>
            </a:r>
            <a:r>
              <a:rPr lang="en-US" sz="11200" b="1" dirty="0">
                <a:solidFill>
                  <a:schemeClr val="accent2"/>
                </a:solidFill>
                <a:latin typeface="Times New Roman" pitchFamily="18" charset="0"/>
                <a:cs typeface="Times New Roman" pitchFamily="18" charset="0"/>
              </a:rPr>
              <a:t> </a:t>
            </a:r>
            <a:r>
              <a:rPr lang="ar-IQ" sz="11200" b="1" dirty="0">
                <a:solidFill>
                  <a:schemeClr val="accent2"/>
                </a:solidFill>
                <a:latin typeface="Times New Roman" pitchFamily="18" charset="0"/>
              </a:rPr>
              <a:t>دائمًا قريب من التشبع ، يمكن أن ينتج عن الرفع الأوروغرافي للكتلة الهوائية ضباب واسع النطاق وثلج ورذاذ وطقس غائم وضوء طويل الأمد إلى مطر معتدل.</a:t>
            </a:r>
          </a:p>
          <a:p>
            <a:r>
              <a:rPr lang="ar-IQ" sz="11200" b="1" dirty="0">
                <a:solidFill>
                  <a:schemeClr val="accent2"/>
                </a:solidFill>
                <a:latin typeface="Times New Roman" pitchFamily="18" charset="0"/>
              </a:rPr>
              <a:t>تغزو الكتل الهوائية هضبة الأناضول والبحر الأسود وتميل إلى التعديل بسبب الامتدادات الطويلة عبر الأرض في فصل الشتاء ، وتميل هذه الكتل الهوائية إلى أن تكون أكثر رطوبة من الكتل الهوائية </a:t>
            </a:r>
            <a:r>
              <a:rPr lang="en-US" sz="11200" b="1" dirty="0" err="1">
                <a:solidFill>
                  <a:schemeClr val="accent2"/>
                </a:solidFill>
                <a:latin typeface="Times New Roman" pitchFamily="18" charset="0"/>
                <a:cs typeface="Times New Roman" pitchFamily="18" charset="0"/>
              </a:rPr>
              <a:t>cP</a:t>
            </a:r>
            <a:r>
              <a:rPr lang="en-US" sz="11200" b="1" dirty="0">
                <a:solidFill>
                  <a:schemeClr val="accent2"/>
                </a:solidFill>
                <a:latin typeface="Times New Roman" pitchFamily="18" charset="0"/>
                <a:cs typeface="Times New Roman" pitchFamily="18" charset="0"/>
              </a:rPr>
              <a:t> </a:t>
            </a:r>
            <a:r>
              <a:rPr lang="ar-IQ" sz="11200" b="1" dirty="0">
                <a:solidFill>
                  <a:schemeClr val="accent2"/>
                </a:solidFill>
                <a:latin typeface="Times New Roman" pitchFamily="18" charset="0"/>
              </a:rPr>
              <a:t>وتفقد معظم رطوبتها عند الارتقاء المائي.</a:t>
            </a:r>
          </a:p>
          <a:p>
            <a:r>
              <a:rPr lang="ar-IQ" sz="11200" b="1" dirty="0">
                <a:solidFill>
                  <a:schemeClr val="accent2"/>
                </a:solidFill>
                <a:latin typeface="Times New Roman" pitchFamily="18" charset="0"/>
              </a:rPr>
              <a:t> تتراوح درجة حرارة هواء </a:t>
            </a:r>
            <a:r>
              <a:rPr lang="en-US" sz="11200" b="1" dirty="0" err="1">
                <a:solidFill>
                  <a:schemeClr val="accent2"/>
                </a:solidFill>
                <a:latin typeface="Times New Roman" pitchFamily="18" charset="0"/>
                <a:cs typeface="Times New Roman" pitchFamily="18" charset="0"/>
              </a:rPr>
              <a:t>mP</a:t>
            </a:r>
            <a:r>
              <a:rPr lang="en-US" sz="11200" b="1" dirty="0">
                <a:solidFill>
                  <a:schemeClr val="accent2"/>
                </a:solidFill>
                <a:latin typeface="Times New Roman" pitchFamily="18" charset="0"/>
                <a:cs typeface="Times New Roman" pitchFamily="18" charset="0"/>
              </a:rPr>
              <a:t> </a:t>
            </a:r>
            <a:r>
              <a:rPr lang="ar-IQ" sz="11200" b="1" dirty="0">
                <a:solidFill>
                  <a:schemeClr val="accent2"/>
                </a:solidFill>
                <a:latin typeface="Times New Roman" pitchFamily="18" charset="0"/>
              </a:rPr>
              <a:t>من درجة حرارة أعلى بقليل من درجة التجمد إلى أقل من 21 درجة مئوية. على الجانب المواجه للريح من سلاسل الجبال ، يمكن أن ينتج هواء </a:t>
            </a:r>
            <a:r>
              <a:rPr lang="en-US" sz="11200" b="1" dirty="0" err="1">
                <a:solidFill>
                  <a:schemeClr val="accent2"/>
                </a:solidFill>
                <a:latin typeface="Times New Roman" pitchFamily="18" charset="0"/>
                <a:cs typeface="Times New Roman" pitchFamily="18" charset="0"/>
              </a:rPr>
              <a:t>mP</a:t>
            </a:r>
            <a:r>
              <a:rPr lang="en-US" sz="11200" b="1" dirty="0">
                <a:solidFill>
                  <a:schemeClr val="accent2"/>
                </a:solidFill>
                <a:latin typeface="Times New Roman" pitchFamily="18" charset="0"/>
                <a:cs typeface="Times New Roman" pitchFamily="18" charset="0"/>
              </a:rPr>
              <a:t> </a:t>
            </a:r>
            <a:r>
              <a:rPr lang="ar-IQ" sz="11200" b="1" dirty="0">
                <a:solidFill>
                  <a:schemeClr val="accent2"/>
                </a:solidFill>
                <a:latin typeface="Times New Roman" pitchFamily="18" charset="0"/>
              </a:rPr>
              <a:t>الكثير من الأمطار والثلوج. مرة واحدة على الجانب اللي من الجبال ، يتم تعديل الكتلة الهوائية </a:t>
            </a:r>
            <a:r>
              <a:rPr lang="en-US" sz="11200" b="1" dirty="0" err="1">
                <a:solidFill>
                  <a:schemeClr val="accent2"/>
                </a:solidFill>
                <a:latin typeface="Times New Roman" pitchFamily="18" charset="0"/>
                <a:cs typeface="Times New Roman" pitchFamily="18" charset="0"/>
              </a:rPr>
              <a:t>mP</a:t>
            </a:r>
            <a:r>
              <a:rPr lang="en-US" sz="11200" b="1" dirty="0">
                <a:solidFill>
                  <a:schemeClr val="accent2"/>
                </a:solidFill>
                <a:latin typeface="Times New Roman" pitchFamily="18" charset="0"/>
                <a:cs typeface="Times New Roman" pitchFamily="18" charset="0"/>
              </a:rPr>
              <a:t> </a:t>
            </a:r>
            <a:r>
              <a:rPr lang="ar-IQ" sz="11200" b="1" dirty="0">
                <a:solidFill>
                  <a:schemeClr val="accent2"/>
                </a:solidFill>
                <a:latin typeface="Times New Roman" pitchFamily="18" charset="0"/>
              </a:rPr>
              <a:t>إلى كتلة هوائية قارية. تنتج هذه الكتل الهوائية جبهات باردة لكن الهواء ليس باردًا مثل الجبهة القطبية. الكتل الهوائية </a:t>
            </a:r>
            <a:r>
              <a:rPr lang="en-US" sz="11200" b="1" dirty="0" err="1">
                <a:solidFill>
                  <a:schemeClr val="accent2"/>
                </a:solidFill>
                <a:latin typeface="Times New Roman" pitchFamily="18" charset="0"/>
                <a:cs typeface="Times New Roman" pitchFamily="18" charset="0"/>
              </a:rPr>
              <a:t>mP</a:t>
            </a:r>
            <a:r>
              <a:rPr lang="en-US" sz="2600" b="1" dirty="0">
                <a:solidFill>
                  <a:schemeClr val="accent2"/>
                </a:solidFill>
                <a:latin typeface="Times New Roman" pitchFamily="18" charset="0"/>
                <a:cs typeface="Times New Roman" pitchFamily="18" charset="0"/>
              </a:rPr>
              <a:t> </a:t>
            </a:r>
            <a:r>
              <a:rPr lang="ar-IQ" sz="11200" b="1" dirty="0">
                <a:solidFill>
                  <a:schemeClr val="accent2"/>
                </a:solidFill>
                <a:latin typeface="Times New Roman" pitchFamily="18" charset="0"/>
              </a:rPr>
              <a:t>غير موجودة في الصيف</a:t>
            </a:r>
            <a:endParaRPr lang="en-US" sz="11200" b="1" dirty="0">
              <a:solidFill>
                <a:schemeClr val="accent2"/>
              </a:solidFill>
              <a:latin typeface="Times New Roman" pitchFamily="18" charset="0"/>
              <a:cs typeface="Times New Roman" pitchFamily="18" charset="0"/>
            </a:endParaRPr>
          </a:p>
        </p:txBody>
      </p:sp>
    </p:spTree>
    <p:extLst>
      <p:ext uri="{BB962C8B-B14F-4D97-AF65-F5344CB8AC3E}">
        <p14:creationId xmlns:p14="http://schemas.microsoft.com/office/powerpoint/2010/main" val="3329774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0"/>
            <a:ext cx="8001000" cy="460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0" y="4572000"/>
            <a:ext cx="9144000" cy="2308324"/>
          </a:xfrm>
          <a:prstGeom prst="rect">
            <a:avLst/>
          </a:prstGeom>
        </p:spPr>
        <p:txBody>
          <a:bodyPr wrap="square">
            <a:spAutoFit/>
          </a:bodyPr>
          <a:lstStyle/>
          <a:p>
            <a:r>
              <a:rPr lang="en-US" sz="2400" dirty="0">
                <a:latin typeface="Times New Roman" pitchFamily="18" charset="0"/>
                <a:cs typeface="Times New Roman" pitchFamily="18" charset="0"/>
              </a:rPr>
              <a:t>The most significant pressure zones </a:t>
            </a:r>
            <a:r>
              <a:rPr lang="en-US" sz="2400" dirty="0" smtClean="0">
                <a:latin typeface="Times New Roman" pitchFamily="18" charset="0"/>
                <a:cs typeface="Times New Roman" pitchFamily="18" charset="0"/>
              </a:rPr>
              <a:t>are: </a:t>
            </a:r>
          </a:p>
          <a:p>
            <a:pPr marL="342900" indent="-342900">
              <a:buFont typeface="Arial" pitchFamily="34" charset="0"/>
              <a:buChar char="•"/>
            </a:pPr>
            <a:r>
              <a:rPr lang="en-US" sz="2400" dirty="0" smtClean="0">
                <a:latin typeface="Times New Roman" pitchFamily="18" charset="0"/>
                <a:cs typeface="Times New Roman" pitchFamily="18" charset="0"/>
              </a:rPr>
              <a:t>Equatorial </a:t>
            </a:r>
            <a:r>
              <a:rPr lang="en-US" sz="2400" dirty="0">
                <a:latin typeface="Times New Roman" pitchFamily="18" charset="0"/>
                <a:cs typeface="Times New Roman" pitchFamily="18" charset="0"/>
              </a:rPr>
              <a:t>Low Pressure (between 20° N and S) </a:t>
            </a:r>
            <a:r>
              <a:rPr lang="en-US" sz="2400" dirty="0" smtClean="0">
                <a:latin typeface="Times New Roman" pitchFamily="18" charset="0"/>
                <a:cs typeface="Times New Roman" pitchFamily="18" charset="0"/>
              </a:rPr>
              <a:t>,</a:t>
            </a:r>
          </a:p>
          <a:p>
            <a:pPr marL="342900" indent="-342900">
              <a:buFont typeface="Arial" pitchFamily="34" charset="0"/>
              <a:buChar char="•"/>
            </a:pPr>
            <a:r>
              <a:rPr lang="en-US" sz="2400" dirty="0" smtClean="0">
                <a:latin typeface="Times New Roman" pitchFamily="18" charset="0"/>
                <a:cs typeface="Times New Roman" pitchFamily="18" charset="0"/>
              </a:rPr>
              <a:t>Subtropical </a:t>
            </a:r>
            <a:r>
              <a:rPr lang="en-US" sz="2400" dirty="0">
                <a:latin typeface="Times New Roman" pitchFamily="18" charset="0"/>
                <a:cs typeface="Times New Roman" pitchFamily="18" charset="0"/>
              </a:rPr>
              <a:t>High Pressure (20-40° N and S) </a:t>
            </a:r>
            <a:endParaRPr lang="en-US" sz="2400" dirty="0" smtClean="0">
              <a:latin typeface="Times New Roman" pitchFamily="18" charset="0"/>
              <a:cs typeface="Times New Roman" pitchFamily="18" charset="0"/>
            </a:endParaRPr>
          </a:p>
          <a:p>
            <a:pPr marL="342900" indent="-342900">
              <a:buFont typeface="Arial" pitchFamily="34" charset="0"/>
              <a:buChar char="•"/>
            </a:pPr>
            <a:r>
              <a:rPr lang="en-US" sz="2400" dirty="0" err="1" smtClean="0">
                <a:latin typeface="Times New Roman" pitchFamily="18" charset="0"/>
                <a:cs typeface="Times New Roman" pitchFamily="18" charset="0"/>
              </a:rPr>
              <a:t>Subpolar</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Low Pressure (40-60° N and S</a:t>
            </a:r>
            <a:r>
              <a:rPr lang="en-US" sz="2400" dirty="0" smtClean="0">
                <a:latin typeface="Times New Roman" pitchFamily="18" charset="0"/>
                <a:cs typeface="Times New Roman" pitchFamily="18" charset="0"/>
              </a:rPr>
              <a:t>),</a:t>
            </a:r>
          </a:p>
          <a:p>
            <a:pPr marL="342900" indent="-342900">
              <a:buFont typeface="Arial" pitchFamily="34" charset="0"/>
              <a:buChar char="•"/>
            </a:pPr>
            <a:r>
              <a:rPr lang="en-US" sz="2400" dirty="0" smtClean="0">
                <a:latin typeface="Times New Roman" pitchFamily="18" charset="0"/>
                <a:cs typeface="Times New Roman" pitchFamily="18" charset="0"/>
              </a:rPr>
              <a:t>Polar </a:t>
            </a:r>
            <a:r>
              <a:rPr lang="en-US" sz="2400" dirty="0">
                <a:latin typeface="Times New Roman" pitchFamily="18" charset="0"/>
                <a:cs typeface="Times New Roman" pitchFamily="18" charset="0"/>
              </a:rPr>
              <a:t>High Pressure (locations above 60° N and </a:t>
            </a:r>
            <a:r>
              <a:rPr lang="en-US" sz="2400" dirty="0" smtClean="0">
                <a:latin typeface="Times New Roman" pitchFamily="18" charset="0"/>
                <a:cs typeface="Times New Roman" pitchFamily="18" charset="0"/>
              </a:rPr>
              <a:t>S</a:t>
            </a:r>
          </a:p>
          <a:p>
            <a:pPr marL="342900" indent="-342900">
              <a:buFont typeface="Arial" pitchFamily="34" charset="0"/>
              <a:buChar char="•"/>
            </a:pPr>
            <a:r>
              <a:rPr lang="en-US" sz="2400" dirty="0" smtClean="0">
                <a:latin typeface="Times New Roman" pitchFamily="18" charset="0"/>
                <a:cs typeface="Times New Roman" pitchFamily="18" charset="0"/>
              </a:rPr>
              <a:t>Mid </a:t>
            </a:r>
            <a:r>
              <a:rPr lang="en-US" sz="2400" dirty="0">
                <a:latin typeface="Times New Roman" pitchFamily="18" charset="0"/>
                <a:cs typeface="Times New Roman" pitchFamily="18" charset="0"/>
              </a:rPr>
              <a:t>latitudes </a:t>
            </a:r>
            <a:r>
              <a:rPr lang="en-US" sz="2400" dirty="0" smtClean="0">
                <a:latin typeface="Times New Roman" pitchFamily="18" charset="0"/>
                <a:cs typeface="Times New Roman" pitchFamily="18" charset="0"/>
              </a:rPr>
              <a:t>(between </a:t>
            </a:r>
            <a:r>
              <a:rPr lang="en-US" sz="2400" dirty="0">
                <a:latin typeface="Times New Roman" pitchFamily="18" charset="0"/>
                <a:cs typeface="Times New Roman" pitchFamily="18" charset="0"/>
              </a:rPr>
              <a:t>30 and 60° latitude </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north and south</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063008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85800"/>
            <a:ext cx="9144000" cy="6278642"/>
          </a:xfrm>
          <a:prstGeom prst="rect">
            <a:avLst/>
          </a:prstGeom>
        </p:spPr>
        <p:txBody>
          <a:bodyPr wrap="square">
            <a:spAutoFit/>
          </a:bodyPr>
          <a:lstStyle/>
          <a:p>
            <a:pPr marL="285750" indent="-285750" algn="just">
              <a:buFont typeface="Arial" pitchFamily="34" charset="0"/>
              <a:buChar char="•"/>
            </a:pPr>
            <a:r>
              <a:rPr lang="en-US" sz="2400" dirty="0">
                <a:latin typeface="Times New Roman" pitchFamily="18" charset="0"/>
                <a:cs typeface="Times New Roman" pitchFamily="18" charset="0"/>
              </a:rPr>
              <a:t>Air mass is a large body of air having nearly uniform conditions of temperature and moisture</a:t>
            </a:r>
            <a:r>
              <a:rPr lang="en-US" sz="2400" dirty="0" smtClean="0">
                <a:latin typeface="Times New Roman" pitchFamily="18" charset="0"/>
                <a:cs typeface="Times New Roman" pitchFamily="18" charset="0"/>
              </a:rPr>
              <a:t>.</a:t>
            </a:r>
          </a:p>
          <a:p>
            <a:pPr marL="285750" indent="-285750" algn="just">
              <a:buFont typeface="Arial" pitchFamily="34" charset="0"/>
              <a:buChar char="•"/>
            </a:pPr>
            <a:r>
              <a:rPr lang="en-US" sz="2400" dirty="0" smtClean="0">
                <a:latin typeface="Times New Roman" pitchFamily="18" charset="0"/>
                <a:cs typeface="Times New Roman" pitchFamily="18" charset="0"/>
              </a:rPr>
              <a:t>Such </a:t>
            </a:r>
            <a:r>
              <a:rPr lang="en-US" sz="2400" dirty="0">
                <a:latin typeface="Times New Roman" pitchFamily="18" charset="0"/>
                <a:cs typeface="Times New Roman" pitchFamily="18" charset="0"/>
              </a:rPr>
              <a:t>a mass has distinct boundaries and may extend hundreds or thousands of kilometers horizontally about 1600 km and sometimes as high as the top of the troposphere , that is characterized by homogeneous physical properties (in particular temperature and moisture content) at any given altitude. </a:t>
            </a:r>
          </a:p>
          <a:p>
            <a:pPr marL="285750" indent="-285750" algn="just">
              <a:buFont typeface="Arial" pitchFamily="34" charset="0"/>
              <a:buChar char="•"/>
            </a:pPr>
            <a:r>
              <a:rPr lang="en-US" sz="2400" dirty="0">
                <a:latin typeface="Times New Roman" pitchFamily="18" charset="0"/>
                <a:cs typeface="Times New Roman" pitchFamily="18" charset="0"/>
              </a:rPr>
              <a:t>A region under the influence of an air mass will probably experience generally constant weather conditions, a situation referred to as air-mass weather. </a:t>
            </a:r>
          </a:p>
          <a:p>
            <a:pPr marL="285750" indent="-285750" algn="just">
              <a:buFont typeface="Arial" pitchFamily="34" charset="0"/>
              <a:buChar char="•"/>
            </a:pPr>
            <a:r>
              <a:rPr lang="en-US" sz="2400" dirty="0">
                <a:latin typeface="Times New Roman" pitchFamily="18" charset="0"/>
                <a:cs typeface="Times New Roman" pitchFamily="18" charset="0"/>
              </a:rPr>
              <a:t>The temperature and moisture content of an air mass are not exactly uniform, but the horizontal gradients of these variables are small. </a:t>
            </a:r>
            <a:endParaRPr lang="en-US" sz="2400" dirty="0" smtClean="0">
              <a:latin typeface="Times New Roman" pitchFamily="18" charset="0"/>
              <a:cs typeface="Times New Roman" pitchFamily="18" charset="0"/>
            </a:endParaRPr>
          </a:p>
          <a:p>
            <a:pPr marL="285750" lvl="1" indent="-285750" algn="just">
              <a:buFont typeface="Arial" pitchFamily="34" charset="0"/>
              <a:buChar char="•"/>
            </a:pPr>
            <a:r>
              <a:rPr lang="en-US" sz="2400" dirty="0" smtClean="0">
                <a:latin typeface="Times New Roman" pitchFamily="18" charset="0"/>
                <a:cs typeface="Times New Roman" pitchFamily="18" charset="0"/>
              </a:rPr>
              <a:t>Part of weather forecasting is a matter of determining air mass characteristics, predicting how and why they change, and in what direction the system will move.</a:t>
            </a:r>
          </a:p>
          <a:p>
            <a:pPr algn="just"/>
            <a:endParaRPr lang="en-US" sz="2400" dirty="0">
              <a:latin typeface="Times New Roman" pitchFamily="18" charset="0"/>
              <a:cs typeface="Times New Roman" pitchFamily="18" charset="0"/>
            </a:endParaRPr>
          </a:p>
          <a:p>
            <a:pPr marL="285750" indent="-285750">
              <a:buFont typeface="Arial" pitchFamily="34" charset="0"/>
              <a:buChar char="•"/>
            </a:pPr>
            <a:endParaRPr lang="en-US" dirty="0"/>
          </a:p>
        </p:txBody>
      </p:sp>
      <p:sp>
        <p:nvSpPr>
          <p:cNvPr id="5" name="Rectangle 2"/>
          <p:cNvSpPr txBox="1">
            <a:spLocks noChangeArrowheads="1"/>
          </p:cNvSpPr>
          <p:nvPr/>
        </p:nvSpPr>
        <p:spPr>
          <a:xfrm>
            <a:off x="457200" y="76200"/>
            <a:ext cx="8229600" cy="4873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latin typeface="Times New Roman" pitchFamily="18" charset="0"/>
                <a:cs typeface="Times New Roman" pitchFamily="18" charset="0"/>
              </a:rPr>
              <a:t>Air Masses</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414804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85800"/>
            <a:ext cx="9144000" cy="738664"/>
          </a:xfrm>
          <a:prstGeom prst="rect">
            <a:avLst/>
          </a:prstGeom>
        </p:spPr>
        <p:txBody>
          <a:bodyPr wrap="square">
            <a:spAutoFit/>
          </a:bodyPr>
          <a:lstStyle/>
          <a:p>
            <a:pPr algn="just"/>
            <a:endParaRPr lang="en-US" sz="2400" dirty="0">
              <a:latin typeface="Times New Roman" pitchFamily="18" charset="0"/>
              <a:cs typeface="Times New Roman" pitchFamily="18" charset="0"/>
            </a:endParaRPr>
          </a:p>
          <a:p>
            <a:pPr marL="285750" indent="-285750">
              <a:buFont typeface="Arial" pitchFamily="34" charset="0"/>
              <a:buChar char="•"/>
            </a:pPr>
            <a:endParaRPr lang="en-US" dirty="0"/>
          </a:p>
        </p:txBody>
      </p:sp>
      <p:sp>
        <p:nvSpPr>
          <p:cNvPr id="5" name="Rectangle 2"/>
          <p:cNvSpPr txBox="1">
            <a:spLocks noChangeArrowheads="1"/>
          </p:cNvSpPr>
          <p:nvPr/>
        </p:nvSpPr>
        <p:spPr>
          <a:xfrm>
            <a:off x="457200" y="76200"/>
            <a:ext cx="8229600" cy="48736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latin typeface="Times New Roman" pitchFamily="18" charset="0"/>
                <a:cs typeface="Times New Roman" pitchFamily="18" charset="0"/>
              </a:rPr>
              <a:t>Air Masses</a:t>
            </a:r>
            <a:endParaRPr lang="en-US" sz="2400" b="1" dirty="0">
              <a:latin typeface="Times New Roman" pitchFamily="18" charset="0"/>
              <a:cs typeface="Times New Roman" pitchFamily="18" charset="0"/>
            </a:endParaRPr>
          </a:p>
        </p:txBody>
      </p:sp>
      <p:sp>
        <p:nvSpPr>
          <p:cNvPr id="2" name="Rectangle 1"/>
          <p:cNvSpPr/>
          <p:nvPr/>
        </p:nvSpPr>
        <p:spPr>
          <a:xfrm>
            <a:off x="-76200" y="1055132"/>
            <a:ext cx="9144000" cy="5262979"/>
          </a:xfrm>
          <a:prstGeom prst="rect">
            <a:avLst/>
          </a:prstGeom>
        </p:spPr>
        <p:txBody>
          <a:bodyPr wrap="square">
            <a:spAutoFit/>
          </a:bodyPr>
          <a:lstStyle/>
          <a:p>
            <a:pPr algn="r"/>
            <a:r>
              <a:rPr lang="ar-IQ" sz="2800" dirty="0"/>
              <a:t>الكتلة الهوائية عبارة عن جسم كبير من الهواء له ظروف متجانسة تقريبًا من حيث درجة الحرارة والرطوبة.</a:t>
            </a:r>
          </a:p>
          <a:p>
            <a:pPr algn="r"/>
            <a:r>
              <a:rPr lang="ar-IQ" sz="2800" dirty="0"/>
              <a:t>هذه الكتلة لها حدود مميزة وقد تمتد مئات أو آلاف الكيلومترات أفقياً حوالي 1600 كم وأحيانًا تصل إلى قمة طبقة التروبوسفير ، والتي تتميز بخصائص فيزيائية متجانسة (على وجه الخصوص درجة الحرارة ومحتوى الرطوبة) عند أي ارتفاع معين.</a:t>
            </a:r>
          </a:p>
          <a:p>
            <a:pPr algn="r"/>
            <a:r>
              <a:rPr lang="ar-IQ" sz="2800" dirty="0"/>
              <a:t>من المحتمل أن تعاني المنطقة الواقعة تحت تأثير كتلة هوائية من ظروف جوية ثابتة بشكل عام ، وهي حالة يشار إليها باسم طقس الكتلة الهوائية.</a:t>
            </a:r>
          </a:p>
          <a:p>
            <a:pPr algn="r"/>
            <a:r>
              <a:rPr lang="ar-IQ" sz="2800" dirty="0"/>
              <a:t>محتوى درجة الحرارة والرطوبة لكتلة هوائية ليسا منتظمين تمامًا ، لكن التدرجات الأفقية لهذه المتغيرات صغيرة.</a:t>
            </a:r>
          </a:p>
          <a:p>
            <a:pPr algn="r"/>
            <a:r>
              <a:rPr lang="ar-IQ" sz="2800" dirty="0"/>
              <a:t>يتعلق جزء من التنبؤ بالطقس بتحديد خصائص الكتلة الهوائية ، والتنبؤ بكيفية تغييرها ولماذا ، وفي أي اتجاه سيتحرك النظام.</a:t>
            </a:r>
            <a:endParaRPr lang="en-US" sz="2800" dirty="0"/>
          </a:p>
        </p:txBody>
      </p:sp>
    </p:spTree>
    <p:extLst>
      <p:ext uri="{BB962C8B-B14F-4D97-AF65-F5344CB8AC3E}">
        <p14:creationId xmlns:p14="http://schemas.microsoft.com/office/powerpoint/2010/main" val="1350439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109639"/>
          </a:xfrm>
          <a:prstGeom prst="rect">
            <a:avLst/>
          </a:prstGeom>
        </p:spPr>
        <p:txBody>
          <a:bodyPr wrap="square">
            <a:spAutoFit/>
          </a:bodyPr>
          <a:lstStyle/>
          <a:p>
            <a:pPr marL="342900" indent="-342900">
              <a:spcBef>
                <a:spcPct val="0"/>
              </a:spcBef>
              <a:buFont typeface="Arial" pitchFamily="34" charset="0"/>
              <a:buChar char="•"/>
            </a:pPr>
            <a:r>
              <a:rPr lang="en-US" sz="2400" dirty="0">
                <a:latin typeface="Times New Roman" pitchFamily="18" charset="0"/>
                <a:cs typeface="Times New Roman" pitchFamily="18" charset="0"/>
              </a:rPr>
              <a:t>Once an air mass moves away from its source region, underlying all land or all water bodies can quickly modify its character. </a:t>
            </a:r>
            <a:endParaRPr lang="en-US" sz="2400" dirty="0" smtClean="0">
              <a:latin typeface="Times New Roman" pitchFamily="18" charset="0"/>
              <a:cs typeface="Times New Roman" pitchFamily="18" charset="0"/>
            </a:endParaRPr>
          </a:p>
          <a:p>
            <a:pPr marL="342900" indent="-342900">
              <a:spcBef>
                <a:spcPct val="0"/>
              </a:spcBef>
              <a:buFont typeface="Arial" pitchFamily="34" charset="0"/>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properties (temperature and moisture content</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of an air mass acquires in its source regions are dependent upon a number of </a:t>
            </a:r>
            <a:r>
              <a:rPr lang="en-US" sz="2400" dirty="0" smtClean="0">
                <a:latin typeface="Times New Roman" pitchFamily="18" charset="0"/>
                <a:cs typeface="Times New Roman" pitchFamily="18" charset="0"/>
              </a:rPr>
              <a:t>factors:</a:t>
            </a:r>
          </a:p>
          <a:p>
            <a:pPr>
              <a:spcBef>
                <a:spcPct val="0"/>
              </a:spcBef>
            </a:pPr>
            <a:endParaRPr lang="en-US" sz="2400" dirty="0" smtClean="0">
              <a:latin typeface="Times New Roman" pitchFamily="18" charset="0"/>
              <a:cs typeface="Times New Roman" pitchFamily="18" charset="0"/>
            </a:endParaRPr>
          </a:p>
          <a:p>
            <a:pPr marL="1257300" lvl="2" indent="-342900">
              <a:spcBef>
                <a:spcPct val="0"/>
              </a:spcBef>
              <a:buFont typeface="Wingdings" pitchFamily="2" charset="2"/>
              <a:buChar char="Ø"/>
            </a:pPr>
            <a:r>
              <a:rPr lang="en-US" sz="2400" dirty="0" smtClean="0">
                <a:latin typeface="Times New Roman" pitchFamily="18" charset="0"/>
                <a:cs typeface="Times New Roman" pitchFamily="18" charset="0"/>
              </a:rPr>
              <a:t>Time of its remaining over the source region (</a:t>
            </a:r>
            <a:r>
              <a:rPr lang="en-US" sz="2400" i="1" dirty="0" smtClean="0">
                <a:latin typeface="Times New Roman" pitchFamily="18" charset="0"/>
                <a:cs typeface="Times New Roman" pitchFamily="18" charset="0"/>
              </a:rPr>
              <a:t>The longer air remains stagnant over its source region, the more likely it will acquire properties of the surface below).</a:t>
            </a:r>
          </a:p>
          <a:p>
            <a:pPr marL="1257300" lvl="2" indent="-342900">
              <a:spcBef>
                <a:spcPct val="0"/>
              </a:spcBef>
              <a:buFont typeface="Wingdings" pitchFamily="2" charset="2"/>
              <a:buChar char="Ø"/>
            </a:pPr>
            <a:r>
              <a:rPr lang="en-US" sz="2400" dirty="0" smtClean="0">
                <a:latin typeface="Times New Roman" pitchFamily="18" charset="0"/>
                <a:cs typeface="Times New Roman" pitchFamily="18" charset="0"/>
              </a:rPr>
              <a:t>The nature of the source region (</a:t>
            </a:r>
            <a:r>
              <a:rPr lang="en-US" sz="2400" i="1" dirty="0" smtClean="0">
                <a:latin typeface="Times New Roman" pitchFamily="18" charset="0"/>
                <a:cs typeface="Times New Roman" pitchFamily="18" charset="0"/>
              </a:rPr>
              <a:t>whether land, water, or ice covered, where air can be calm long enough to take its characteristics</a:t>
            </a:r>
            <a:r>
              <a:rPr lang="en-US" sz="2400" dirty="0" smtClean="0">
                <a:latin typeface="Times New Roman" pitchFamily="18" charset="0"/>
                <a:cs typeface="Times New Roman" pitchFamily="18" charset="0"/>
              </a:rPr>
              <a:t>).</a:t>
            </a:r>
          </a:p>
          <a:p>
            <a:pPr marL="1257300" lvl="2" indent="-342900">
              <a:spcBef>
                <a:spcPct val="0"/>
              </a:spcBef>
              <a:buFont typeface="Wingdings" pitchFamily="2" charset="2"/>
              <a:buChar char="Ø"/>
            </a:pPr>
            <a:r>
              <a:rPr lang="en-US" sz="2400" dirty="0" smtClean="0">
                <a:latin typeface="Times New Roman" pitchFamily="18" charset="0"/>
                <a:cs typeface="Times New Roman" pitchFamily="18" charset="0"/>
              </a:rPr>
              <a:t>the time of year (</a:t>
            </a:r>
            <a:r>
              <a:rPr lang="en-US" sz="2400" i="1" dirty="0" smtClean="0">
                <a:latin typeface="Times New Roman" pitchFamily="18" charset="0"/>
                <a:cs typeface="Times New Roman" pitchFamily="18" charset="0"/>
              </a:rPr>
              <a:t>winter or summer</a:t>
            </a:r>
            <a:r>
              <a:rPr lang="en-US" sz="2400" dirty="0" smtClean="0">
                <a:latin typeface="Times New Roman" pitchFamily="18" charset="0"/>
                <a:cs typeface="Times New Roman" pitchFamily="18" charset="0"/>
              </a:rPr>
              <a:t>)</a:t>
            </a:r>
          </a:p>
          <a:p>
            <a:pPr marL="342900" indent="-342900" algn="just">
              <a:buFont typeface="Arial" pitchFamily="34" charset="0"/>
              <a:buChar char="•"/>
            </a:pPr>
            <a:endParaRPr lang="en-US" sz="2400" dirty="0" smtClean="0">
              <a:latin typeface="Times New Roman" pitchFamily="18" charset="0"/>
              <a:cs typeface="Times New Roman" pitchFamily="18" charset="0"/>
            </a:endParaRPr>
          </a:p>
          <a:p>
            <a:pPr marL="342900" indent="-342900" algn="just">
              <a:buFont typeface="Arial" pitchFamily="34" charset="0"/>
              <a:buChar char="•"/>
            </a:pPr>
            <a:r>
              <a:rPr lang="en-US" sz="2400" dirty="0" smtClean="0">
                <a:latin typeface="Times New Roman" pitchFamily="18" charset="0"/>
                <a:cs typeface="Times New Roman" pitchFamily="18" charset="0"/>
              </a:rPr>
              <a:t>An ideal source region must meet two criteria:</a:t>
            </a:r>
          </a:p>
          <a:p>
            <a:pPr marL="914400" lvl="1" indent="-457200" algn="just">
              <a:buFont typeface="+mj-lt"/>
              <a:buAutoNum type="arabicPeriod"/>
            </a:pPr>
            <a:r>
              <a:rPr lang="en-US" sz="2400" dirty="0" smtClean="0">
                <a:latin typeface="Times New Roman" pitchFamily="18" charset="0"/>
                <a:cs typeface="Times New Roman" pitchFamily="18" charset="0"/>
              </a:rPr>
              <a:t>It must be an extensive and physically uniform area.</a:t>
            </a:r>
          </a:p>
          <a:p>
            <a:pPr marL="914400" lvl="1" indent="-457200" algn="just">
              <a:buFont typeface="+mj-lt"/>
              <a:buAutoNum type="arabicPeriod"/>
            </a:pPr>
            <a:r>
              <a:rPr lang="en-US" sz="2400" dirty="0" smtClean="0">
                <a:latin typeface="Times New Roman" pitchFamily="18" charset="0"/>
                <a:cs typeface="Times New Roman" pitchFamily="18" charset="0"/>
              </a:rPr>
              <a:t>The area is characterized by a general stability of atmospheric circulation so that air will stay over the region long enough to come to some measure of equilibrium with the surface. </a:t>
            </a:r>
          </a:p>
          <a:p>
            <a:pPr>
              <a:spcBef>
                <a:spcPct val="0"/>
              </a:spcBef>
            </a:pP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772087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355860"/>
          </a:xfrm>
          <a:prstGeom prst="rect">
            <a:avLst/>
          </a:prstGeom>
        </p:spPr>
        <p:txBody>
          <a:bodyPr wrap="square">
            <a:spAutoFit/>
          </a:bodyPr>
          <a:lstStyle/>
          <a:p>
            <a:pPr marL="342900" indent="-342900" algn="r">
              <a:spcBef>
                <a:spcPct val="0"/>
              </a:spcBef>
              <a:buFont typeface="Arial" pitchFamily="34" charset="0"/>
              <a:buChar char="•"/>
            </a:pPr>
            <a:r>
              <a:rPr lang="ar-IQ" sz="2800" dirty="0">
                <a:latin typeface="Times New Roman" pitchFamily="18" charset="0"/>
                <a:cs typeface="Times New Roman" pitchFamily="18" charset="0"/>
              </a:rPr>
              <a:t>بمجرد أن تتحرك كتلة هوائية بعيدًا عن منطقة مصدرها ، يمكن أن تقوم كل الأرض أو كل المسطحات المائية بتعديل طابعها بسرعة.</a:t>
            </a:r>
          </a:p>
          <a:p>
            <a:pPr marL="342900" indent="-342900" algn="r">
              <a:spcBef>
                <a:spcPct val="0"/>
              </a:spcBef>
              <a:buFont typeface="Arial" pitchFamily="34" charset="0"/>
              <a:buChar char="•"/>
            </a:pPr>
            <a:r>
              <a:rPr lang="ar-IQ" sz="2800" dirty="0">
                <a:latin typeface="Times New Roman" pitchFamily="18" charset="0"/>
                <a:cs typeface="Times New Roman" pitchFamily="18" charset="0"/>
              </a:rPr>
              <a:t>تعتمد الخصائص (درجة الحرارة ومحتوى الرطوبة) التي تكتسبها كتلة الهواء في مناطق مصدرها على عدد من العوامل:</a:t>
            </a:r>
          </a:p>
          <a:p>
            <a:pPr marL="342900" indent="-342900" algn="r">
              <a:spcBef>
                <a:spcPct val="0"/>
              </a:spcBef>
              <a:buFont typeface="Arial" pitchFamily="34" charset="0"/>
              <a:buChar char="•"/>
            </a:pPr>
            <a:endParaRPr lang="ar-IQ" sz="2800" dirty="0">
              <a:latin typeface="Times New Roman" pitchFamily="18" charset="0"/>
              <a:cs typeface="Times New Roman" pitchFamily="18" charset="0"/>
            </a:endParaRPr>
          </a:p>
          <a:p>
            <a:pPr marL="342900" indent="-342900" algn="r">
              <a:spcBef>
                <a:spcPct val="0"/>
              </a:spcBef>
              <a:buFont typeface="Arial" pitchFamily="34" charset="0"/>
              <a:buChar char="•"/>
            </a:pPr>
            <a:r>
              <a:rPr lang="ar-IQ" sz="2800" dirty="0">
                <a:latin typeface="Times New Roman" pitchFamily="18" charset="0"/>
                <a:cs typeface="Times New Roman" pitchFamily="18" charset="0"/>
              </a:rPr>
              <a:t>الوقت المتبقي على منطقة المصدر (كلما ظل الهواء راكدًا على منطقة المصدر ، زاد احتمال اكتساب خصائص السطح أدناه).</a:t>
            </a:r>
          </a:p>
          <a:p>
            <a:pPr marL="342900" indent="-342900" algn="r">
              <a:spcBef>
                <a:spcPct val="0"/>
              </a:spcBef>
              <a:buFont typeface="Arial" pitchFamily="34" charset="0"/>
              <a:buChar char="•"/>
            </a:pPr>
            <a:r>
              <a:rPr lang="ar-IQ" sz="2800" dirty="0">
                <a:latin typeface="Times New Roman" pitchFamily="18" charset="0"/>
                <a:cs typeface="Times New Roman" pitchFamily="18" charset="0"/>
              </a:rPr>
              <a:t>طبيعة منطقة المصدر (سواء كانت أرضًا أو مائية أو جليدية مغطاة ، حيث يمكن أن يكون الهواء هادئًا لفترة كافية لأخذ خصائصه).</a:t>
            </a:r>
          </a:p>
          <a:p>
            <a:pPr marL="342900" indent="-342900" algn="r">
              <a:spcBef>
                <a:spcPct val="0"/>
              </a:spcBef>
              <a:buFont typeface="Arial" pitchFamily="34" charset="0"/>
              <a:buChar char="•"/>
            </a:pPr>
            <a:r>
              <a:rPr lang="ar-IQ" sz="2800" dirty="0">
                <a:latin typeface="Times New Roman" pitchFamily="18" charset="0"/>
                <a:cs typeface="Times New Roman" pitchFamily="18" charset="0"/>
              </a:rPr>
              <a:t>الوقت من العام (الشتاء أو الصيف).</a:t>
            </a:r>
          </a:p>
          <a:p>
            <a:pPr marL="342900" indent="-342900" algn="r">
              <a:spcBef>
                <a:spcPct val="0"/>
              </a:spcBef>
              <a:buFont typeface="Arial" pitchFamily="34" charset="0"/>
              <a:buChar char="•"/>
            </a:pPr>
            <a:endParaRPr lang="ar-IQ" sz="2800" dirty="0">
              <a:latin typeface="Times New Roman" pitchFamily="18" charset="0"/>
              <a:cs typeface="Times New Roman" pitchFamily="18" charset="0"/>
            </a:endParaRPr>
          </a:p>
          <a:p>
            <a:pPr marL="342900" indent="-342900" algn="r">
              <a:spcBef>
                <a:spcPct val="0"/>
              </a:spcBef>
              <a:buFont typeface="Arial" pitchFamily="34" charset="0"/>
              <a:buChar char="•"/>
            </a:pPr>
            <a:r>
              <a:rPr lang="ar-IQ" sz="2800" dirty="0">
                <a:latin typeface="Times New Roman" pitchFamily="18" charset="0"/>
                <a:cs typeface="Times New Roman" pitchFamily="18" charset="0"/>
              </a:rPr>
              <a:t>يجب أن تستوفي منطقة المصدر المثالية معيارين:</a:t>
            </a:r>
          </a:p>
          <a:p>
            <a:pPr marL="342900" indent="-342900" algn="r">
              <a:spcBef>
                <a:spcPct val="0"/>
              </a:spcBef>
              <a:buFont typeface="Arial" pitchFamily="34" charset="0"/>
              <a:buChar char="•"/>
            </a:pPr>
            <a:r>
              <a:rPr lang="ar-IQ" sz="2800" dirty="0">
                <a:latin typeface="Times New Roman" pitchFamily="18" charset="0"/>
                <a:cs typeface="Times New Roman" pitchFamily="18" charset="0"/>
              </a:rPr>
              <a:t>يجب أن تكون منطقة واسعة وموحدة جسديًا.</a:t>
            </a:r>
          </a:p>
          <a:p>
            <a:pPr marL="342900" indent="-342900" algn="r">
              <a:spcBef>
                <a:spcPct val="0"/>
              </a:spcBef>
              <a:buFont typeface="Arial" pitchFamily="34" charset="0"/>
              <a:buChar char="•"/>
            </a:pPr>
            <a:r>
              <a:rPr lang="ar-IQ" sz="2800" dirty="0">
                <a:latin typeface="Times New Roman" pitchFamily="18" charset="0"/>
                <a:cs typeface="Times New Roman" pitchFamily="18" charset="0"/>
              </a:rPr>
              <a:t>تتميز المنطقة بالاستقرار العام في دوران الغلاف الجوي بحيث يبقى الهواء فوق المنطقة لفترة كافية للوصول إلى قدر من التوازن مع السطح</a:t>
            </a:r>
          </a:p>
          <a:p>
            <a:pPr algn="r">
              <a:spcBef>
                <a:spcPct val="0"/>
              </a:spcBef>
            </a:pPr>
            <a:endParaRPr lang="en-US" sz="2800" dirty="0" smtClean="0">
              <a:latin typeface="Times New Roman" pitchFamily="18" charset="0"/>
              <a:cs typeface="Times New Roman" pitchFamily="18" charset="0"/>
            </a:endParaRPr>
          </a:p>
          <a:p>
            <a:pPr>
              <a:spcBef>
                <a:spcPct val="0"/>
              </a:spcBef>
            </a:pP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0632003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70975"/>
          </a:xfrm>
          <a:prstGeom prst="rect">
            <a:avLst/>
          </a:prstGeom>
        </p:spPr>
        <p:txBody>
          <a:bodyPr wrap="square">
            <a:spAutoFit/>
          </a:bodyPr>
          <a:lstStyle/>
          <a:p>
            <a:pPr algn="just"/>
            <a:r>
              <a:rPr lang="en-US" sz="2400" u="sng" dirty="0" smtClean="0">
                <a:latin typeface="Times New Roman" pitchFamily="18" charset="0"/>
                <a:cs typeface="Times New Roman" pitchFamily="18" charset="0"/>
              </a:rPr>
              <a:t>Ideal </a:t>
            </a:r>
            <a:r>
              <a:rPr lang="en-US" sz="2400" u="sng" dirty="0">
                <a:latin typeface="Times New Roman" pitchFamily="18" charset="0"/>
                <a:cs typeface="Times New Roman" pitchFamily="18" charset="0"/>
              </a:rPr>
              <a:t>source regions are usually those </a:t>
            </a:r>
            <a:r>
              <a:rPr lang="en-US" sz="2400" u="sng" dirty="0" smtClean="0">
                <a:latin typeface="Times New Roman" pitchFamily="18" charset="0"/>
                <a:cs typeface="Times New Roman" pitchFamily="18" charset="0"/>
              </a:rPr>
              <a:t>areas dominated </a:t>
            </a:r>
            <a:r>
              <a:rPr lang="en-US" sz="2400" u="sng" dirty="0">
                <a:latin typeface="Times New Roman" pitchFamily="18" charset="0"/>
                <a:cs typeface="Times New Roman" pitchFamily="18" charset="0"/>
              </a:rPr>
              <a:t>by </a:t>
            </a:r>
            <a:r>
              <a:rPr lang="en-US" sz="2400" b="1" u="sng" dirty="0">
                <a:latin typeface="Times New Roman" pitchFamily="18" charset="0"/>
                <a:cs typeface="Times New Roman" pitchFamily="18" charset="0"/>
              </a:rPr>
              <a:t>high </a:t>
            </a:r>
            <a:r>
              <a:rPr lang="en-US" sz="2400" b="1" u="sng" dirty="0" smtClean="0">
                <a:latin typeface="Times New Roman" pitchFamily="18" charset="0"/>
                <a:cs typeface="Times New Roman" pitchFamily="18" charset="0"/>
              </a:rPr>
              <a:t>pressure</a:t>
            </a:r>
            <a:r>
              <a:rPr lang="en-US" sz="2400" u="sng" dirty="0" smtClean="0">
                <a:latin typeface="Times New Roman" pitchFamily="18" charset="0"/>
                <a:cs typeface="Times New Roman" pitchFamily="18" charset="0"/>
              </a:rPr>
              <a:t>, they </a:t>
            </a:r>
            <a:r>
              <a:rPr lang="en-US" sz="2400" u="sng" dirty="0">
                <a:latin typeface="Times New Roman" pitchFamily="18" charset="0"/>
                <a:cs typeface="Times New Roman" pitchFamily="18" charset="0"/>
              </a:rPr>
              <a:t>include the </a:t>
            </a:r>
            <a:r>
              <a:rPr lang="en-US" sz="2400" u="sng" dirty="0" smtClean="0">
                <a:latin typeface="Times New Roman" pitchFamily="18" charset="0"/>
                <a:cs typeface="Times New Roman" pitchFamily="18" charset="0"/>
              </a:rPr>
              <a:t>ice and snow-covered </a:t>
            </a:r>
            <a:r>
              <a:rPr lang="en-US" sz="2400" u="sng" dirty="0">
                <a:latin typeface="Times New Roman" pitchFamily="18" charset="0"/>
                <a:cs typeface="Times New Roman" pitchFamily="18" charset="0"/>
              </a:rPr>
              <a:t>arctic plains in winter and </a:t>
            </a:r>
            <a:r>
              <a:rPr lang="en-US" sz="2400" u="sng" dirty="0" smtClean="0">
                <a:latin typeface="Times New Roman" pitchFamily="18" charset="0"/>
                <a:cs typeface="Times New Roman" pitchFamily="18" charset="0"/>
              </a:rPr>
              <a:t>subtropical oceans </a:t>
            </a:r>
            <a:r>
              <a:rPr lang="en-US" sz="2400" u="sng" dirty="0">
                <a:latin typeface="Times New Roman" pitchFamily="18" charset="0"/>
                <a:cs typeface="Times New Roman" pitchFamily="18" charset="0"/>
              </a:rPr>
              <a:t>and desert regions in summer</a:t>
            </a:r>
            <a:r>
              <a:rPr lang="en-US" sz="2400" u="sng" dirty="0" smtClean="0">
                <a:latin typeface="Times New Roman" pitchFamily="18" charset="0"/>
                <a:cs typeface="Times New Roman" pitchFamily="18" charset="0"/>
              </a:rPr>
              <a:t>.</a:t>
            </a:r>
          </a:p>
          <a:p>
            <a:pPr algn="just"/>
            <a:endParaRPr lang="en-US" sz="2400" u="sng" dirty="0">
              <a:latin typeface="Times New Roman" pitchFamily="18" charset="0"/>
              <a:cs typeface="Times New Roman" pitchFamily="18" charset="0"/>
            </a:endParaRPr>
          </a:p>
          <a:p>
            <a:pPr algn="just"/>
            <a:r>
              <a:rPr lang="en-US" sz="2400" u="sng" dirty="0" smtClean="0">
                <a:latin typeface="Times New Roman" pitchFamily="18" charset="0"/>
                <a:cs typeface="Times New Roman" pitchFamily="18" charset="0"/>
              </a:rPr>
              <a:t> </a:t>
            </a:r>
            <a:r>
              <a:rPr lang="en-US" sz="2400" u="sng" dirty="0">
                <a:latin typeface="Times New Roman" pitchFamily="18" charset="0"/>
                <a:cs typeface="Times New Roman" pitchFamily="18" charset="0"/>
              </a:rPr>
              <a:t>The </a:t>
            </a:r>
            <a:r>
              <a:rPr lang="en-US" sz="2400" b="1" u="sng" dirty="0">
                <a:latin typeface="Times New Roman" pitchFamily="18" charset="0"/>
                <a:cs typeface="Times New Roman" pitchFamily="18" charset="0"/>
              </a:rPr>
              <a:t>middle latitudes</a:t>
            </a:r>
            <a:r>
              <a:rPr lang="en-US" sz="2400" u="sng" dirty="0" smtClean="0">
                <a:latin typeface="Times New Roman" pitchFamily="18" charset="0"/>
                <a:cs typeface="Times New Roman" pitchFamily="18" charset="0"/>
              </a:rPr>
              <a:t>, where </a:t>
            </a:r>
            <a:r>
              <a:rPr lang="en-US" sz="2400" u="sng" dirty="0">
                <a:latin typeface="Times New Roman" pitchFamily="18" charset="0"/>
                <a:cs typeface="Times New Roman" pitchFamily="18" charset="0"/>
              </a:rPr>
              <a:t>surface temperatures and moisture </a:t>
            </a:r>
            <a:r>
              <a:rPr lang="en-US" sz="2400" u="sng" dirty="0" smtClean="0">
                <a:latin typeface="Times New Roman" pitchFamily="18" charset="0"/>
                <a:cs typeface="Times New Roman" pitchFamily="18" charset="0"/>
              </a:rPr>
              <a:t>characteristics vary considerably</a:t>
            </a:r>
            <a:r>
              <a:rPr lang="en-US" sz="2400" u="sng" dirty="0">
                <a:latin typeface="Times New Roman" pitchFamily="18" charset="0"/>
                <a:cs typeface="Times New Roman" pitchFamily="18" charset="0"/>
              </a:rPr>
              <a:t>, are not good source </a:t>
            </a:r>
            <a:r>
              <a:rPr lang="en-US" sz="2400" u="sng" dirty="0" err="1" smtClean="0">
                <a:latin typeface="Times New Roman" pitchFamily="18" charset="0"/>
                <a:cs typeface="Times New Roman" pitchFamily="18" charset="0"/>
              </a:rPr>
              <a:t>regions,because</a:t>
            </a:r>
            <a:r>
              <a:rPr lang="en-US" sz="2400" u="sng" dirty="0" smtClean="0">
                <a:latin typeface="Times New Roman" pitchFamily="18" charset="0"/>
                <a:cs typeface="Times New Roman" pitchFamily="18" charset="0"/>
              </a:rPr>
              <a:t> </a:t>
            </a:r>
            <a:r>
              <a:rPr lang="en-US" sz="2400" u="sng" dirty="0">
                <a:latin typeface="Times New Roman" pitchFamily="18" charset="0"/>
                <a:cs typeface="Times New Roman" pitchFamily="18" charset="0"/>
              </a:rPr>
              <a:t>this region is a transition zone where air masses with different physical properties move in, clash, </a:t>
            </a:r>
            <a:r>
              <a:rPr lang="en-US" sz="2400" u="sng" dirty="0" smtClean="0">
                <a:latin typeface="Times New Roman" pitchFamily="18" charset="0"/>
                <a:cs typeface="Times New Roman" pitchFamily="18" charset="0"/>
              </a:rPr>
              <a:t>and produce </a:t>
            </a:r>
            <a:r>
              <a:rPr lang="en-US" sz="2400" u="sng" dirty="0">
                <a:latin typeface="Times New Roman" pitchFamily="18" charset="0"/>
                <a:cs typeface="Times New Roman" pitchFamily="18" charset="0"/>
              </a:rPr>
              <a:t>an exciting array of weather activity</a:t>
            </a:r>
            <a:r>
              <a:rPr lang="en-US" sz="2400" u="sng" dirty="0" smtClean="0">
                <a:latin typeface="Times New Roman" pitchFamily="18" charset="0"/>
                <a:cs typeface="Times New Roman" pitchFamily="18" charset="0"/>
              </a:rPr>
              <a:t>.</a:t>
            </a:r>
          </a:p>
          <a:p>
            <a:pPr algn="just"/>
            <a:endParaRPr lang="en-US" sz="2400" u="sng" dirty="0">
              <a:latin typeface="Times New Roman" pitchFamily="18" charset="0"/>
              <a:cs typeface="Times New Roman" pitchFamily="18" charset="0"/>
            </a:endParaRPr>
          </a:p>
          <a:p>
            <a:pPr marL="342900" indent="-342900" algn="just">
              <a:buFont typeface="Arial" pitchFamily="34" charset="0"/>
              <a:buChar char="•"/>
            </a:pPr>
            <a:r>
              <a:rPr lang="en-US" sz="2400" dirty="0" smtClean="0">
                <a:latin typeface="Times New Roman" pitchFamily="18" charset="0"/>
                <a:cs typeface="Times New Roman" pitchFamily="18" charset="0"/>
              </a:rPr>
              <a:t>Throughout </a:t>
            </a:r>
            <a:r>
              <a:rPr lang="en-US" sz="2400" dirty="0">
                <a:latin typeface="Times New Roman" pitchFamily="18" charset="0"/>
                <a:cs typeface="Times New Roman" pitchFamily="18" charset="0"/>
              </a:rPr>
              <a:t>the mid-latitudes, the type of air mass covering a region will have a large influence on the character of the weather</a:t>
            </a:r>
            <a:r>
              <a:rPr lang="en-US" sz="2400" dirty="0" smtClean="0">
                <a:latin typeface="Times New Roman" pitchFamily="18" charset="0"/>
                <a:cs typeface="Times New Roman" pitchFamily="18" charset="0"/>
              </a:rPr>
              <a:t>.</a:t>
            </a:r>
          </a:p>
          <a:p>
            <a:pPr marL="342900" indent="-342900" algn="just">
              <a:buFont typeface="Arial" pitchFamily="34" charset="0"/>
              <a:buChar char="•"/>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In some areas, changes in air mass type are pretty rare, so the weather can remain very similar for weeks on end. In other areas, changes in air mass occur on an almost daily basis as wind directions change and different weather systems pass </a:t>
            </a:r>
            <a:r>
              <a:rPr lang="en-US" sz="2400" dirty="0" smtClean="0">
                <a:latin typeface="Times New Roman" pitchFamily="18" charset="0"/>
                <a:cs typeface="Times New Roman" pitchFamily="18" charset="0"/>
              </a:rPr>
              <a:t>through. </a:t>
            </a: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79842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1302</TotalTime>
  <Words>3213</Words>
  <Application>Microsoft Office PowerPoint</Application>
  <PresentationFormat>On-screen Show (4:3)</PresentationFormat>
  <Paragraphs>171</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cP</vt:lpstr>
      <vt:lpstr>cP</vt:lpstr>
      <vt:lpstr>Lake Effect Snows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Course of atmospheric forcasting-1</dc:title>
  <dc:creator>sama</dc:creator>
  <cp:lastModifiedBy>Ahmed S. Hassan</cp:lastModifiedBy>
  <cp:revision>22</cp:revision>
  <dcterms:created xsi:type="dcterms:W3CDTF">2017-04-17T17:17:16Z</dcterms:created>
  <dcterms:modified xsi:type="dcterms:W3CDTF">2021-09-15T16:59:16Z</dcterms:modified>
</cp:coreProperties>
</file>