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64" r:id="rId5"/>
    <p:sldId id="268" r:id="rId6"/>
    <p:sldId id="269" r:id="rId7"/>
    <p:sldId id="260" r:id="rId8"/>
    <p:sldId id="265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D62DA15-9285-4BD7-A917-7FE1BB1F2179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D82F7D-66F2-407B-8E05-68C83D6BE3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898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F4C-3BFD-4A8A-B990-3E5A755AB828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81B6-E767-428F-AB3B-9E7681986662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F4C-3BFD-4A8A-B990-3E5A755AB828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81B6-E767-428F-AB3B-9E768198666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F4C-3BFD-4A8A-B990-3E5A755AB828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81B6-E767-428F-AB3B-9E768198666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F4C-3BFD-4A8A-B990-3E5A755AB828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81B6-E767-428F-AB3B-9E7681986662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F4C-3BFD-4A8A-B990-3E5A755AB828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81B6-E767-428F-AB3B-9E768198666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F4C-3BFD-4A8A-B990-3E5A755AB828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81B6-E767-428F-AB3B-9E7681986662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F4C-3BFD-4A8A-B990-3E5A755AB828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81B6-E767-428F-AB3B-9E7681986662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F4C-3BFD-4A8A-B990-3E5A755AB828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81B6-E767-428F-AB3B-9E768198666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F4C-3BFD-4A8A-B990-3E5A755AB828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81B6-E767-428F-AB3B-9E768198666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F4C-3BFD-4A8A-B990-3E5A755AB828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81B6-E767-428F-AB3B-9E768198666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F4C-3BFD-4A8A-B990-3E5A755AB828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81B6-E767-428F-AB3B-9E7681986662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2A0F4C-3BFD-4A8A-B990-3E5A755AB828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EF81B6-E767-428F-AB3B-9E7681986662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704856" cy="4896543"/>
          </a:xfrm>
        </p:spPr>
        <p:txBody>
          <a:bodyPr>
            <a:normAutofit fontScale="92500" lnSpcReduction="20000"/>
          </a:bodyPr>
          <a:lstStyle/>
          <a:p>
            <a:pPr marL="342900" lvl="0" indent="-342900" rtl="0" eaLnBrk="0" fontAlgn="base" hangingPunct="0">
              <a:spcAft>
                <a:spcPct val="0"/>
              </a:spcAft>
              <a:buClr>
                <a:srgbClr val="CF703B"/>
              </a:buClr>
              <a:buSzPct val="125000"/>
              <a:buFont typeface="Wingdings" pitchFamily="2" charset="2"/>
              <a:buChar char="§"/>
            </a:pPr>
            <a:r>
              <a:rPr lang="en-US" sz="2800" kern="0" dirty="0">
                <a:solidFill>
                  <a:srgbClr val="670040"/>
                </a:solidFill>
                <a:latin typeface="Times New Roman"/>
              </a:rPr>
              <a:t>Muscle is the primary tissue in the </a:t>
            </a:r>
          </a:p>
          <a:p>
            <a:pPr marL="742950" lvl="1" indent="-285750" algn="l" rtl="0" eaLnBrk="0" fontAlgn="base" hangingPunct="0">
              <a:spcAft>
                <a:spcPct val="0"/>
              </a:spcAft>
              <a:buClr>
                <a:srgbClr val="CF703B"/>
              </a:buClr>
              <a:buSzPct val="125000"/>
              <a:buFont typeface="Wingdings" pitchFamily="2" charset="2"/>
              <a:buChar char="§"/>
            </a:pPr>
            <a:r>
              <a:rPr lang="en-US" sz="2600" kern="0" dirty="0">
                <a:solidFill>
                  <a:srgbClr val="670040"/>
                </a:solidFill>
                <a:latin typeface="Times New Roman"/>
              </a:rPr>
              <a:t>Heart (cardiac MT)</a:t>
            </a:r>
          </a:p>
          <a:p>
            <a:pPr marL="742950" lvl="1" indent="-285750" algn="l" rtl="0" eaLnBrk="0" fontAlgn="base" hangingPunct="0">
              <a:spcAft>
                <a:spcPct val="0"/>
              </a:spcAft>
              <a:buClr>
                <a:srgbClr val="CF703B"/>
              </a:buClr>
              <a:buSzPct val="125000"/>
              <a:buFont typeface="Wingdings" pitchFamily="2" charset="2"/>
              <a:buChar char="§"/>
            </a:pPr>
            <a:r>
              <a:rPr lang="en-US" sz="2600" kern="0" dirty="0">
                <a:solidFill>
                  <a:srgbClr val="670040"/>
                </a:solidFill>
                <a:latin typeface="Times New Roman"/>
              </a:rPr>
              <a:t>Walls of hollow organs (Smooth MT)</a:t>
            </a:r>
          </a:p>
          <a:p>
            <a:pPr marL="342900" lvl="0" indent="-342900" rtl="0" eaLnBrk="0" fontAlgn="base" hangingPunct="0">
              <a:spcAft>
                <a:spcPct val="0"/>
              </a:spcAft>
              <a:buClr>
                <a:srgbClr val="CF703B"/>
              </a:buClr>
              <a:buSzPct val="125000"/>
              <a:buFont typeface="Wingdings" pitchFamily="2" charset="2"/>
              <a:buChar char="§"/>
            </a:pPr>
            <a:r>
              <a:rPr lang="en-US" sz="2800" kern="0" dirty="0">
                <a:solidFill>
                  <a:srgbClr val="670040"/>
                </a:solidFill>
                <a:latin typeface="Times New Roman"/>
              </a:rPr>
              <a:t>Skeletal muscle</a:t>
            </a:r>
          </a:p>
          <a:p>
            <a:pPr marL="742950" lvl="1" indent="-285750" algn="l" rtl="0" eaLnBrk="0" fontAlgn="base" hangingPunct="0">
              <a:spcAft>
                <a:spcPct val="0"/>
              </a:spcAft>
              <a:buClr>
                <a:srgbClr val="CF703B"/>
              </a:buClr>
              <a:buSzPct val="125000"/>
              <a:buFont typeface="Wingdings" pitchFamily="2" charset="2"/>
              <a:buChar char="§"/>
            </a:pPr>
            <a:r>
              <a:rPr lang="en-US" sz="2600" kern="0" dirty="0">
                <a:solidFill>
                  <a:srgbClr val="670040"/>
                </a:solidFill>
                <a:latin typeface="Times New Roman"/>
              </a:rPr>
              <a:t>Makes up nearly half the body’s mass</a:t>
            </a:r>
          </a:p>
          <a:p>
            <a:pPr marL="342900" indent="-342900" rtl="0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Muscular (contractile) tissue is composed of cells called</a:t>
            </a:r>
          </a:p>
          <a:p>
            <a:pPr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muscle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fibers. </a:t>
            </a:r>
          </a:p>
          <a:p>
            <a:pPr marL="457200" indent="-457200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Muscle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fibers contain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actin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myosin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which are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filaments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three types of vertebrate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muscles are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skeletal, smooth, and cardiac.</a:t>
            </a:r>
            <a:endParaRPr lang="ar-IQ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76673"/>
            <a:ext cx="7175351" cy="1296144"/>
          </a:xfrm>
        </p:spPr>
        <p:txBody>
          <a:bodyPr/>
          <a:lstStyle/>
          <a:p>
            <a:pPr marL="182880" indent="0" algn="l" rtl="0">
              <a:buNone/>
            </a:pPr>
            <a:r>
              <a:rPr lang="en-US" dirty="0" smtClean="0"/>
              <a:t>      Muscle Tissue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3409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6192688"/>
          </a:xfrm>
        </p:spPr>
        <p:txBody>
          <a:bodyPr/>
          <a:lstStyle/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Essentially all muscles cells are mesodermal origin.</a:t>
            </a:r>
          </a:p>
          <a:p>
            <a:pPr algn="l" rtl="0">
              <a:buFont typeface="Wingdings" pitchFamily="2" charset="2"/>
              <a:buChar char="§"/>
            </a:pP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57238"/>
            <a:ext cx="7776864" cy="591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25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Skeletal </a:t>
            </a:r>
            <a:r>
              <a:rPr lang="en-US" dirty="0"/>
              <a:t>Muscle Tissue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3568" y="1484784"/>
            <a:ext cx="7920880" cy="4968875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r>
              <a:rPr kumimoji="1" lang="en-US" sz="3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voluntary, striated</a:t>
            </a:r>
          </a:p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r>
              <a:rPr kumimoji="1" lang="en-US" sz="3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fibers </a:t>
            </a:r>
            <a:r>
              <a:rPr kumimoji="1" lang="en-US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are longest</a:t>
            </a:r>
          </a:p>
          <a:p>
            <a:pPr marL="742950" lvl="1" indent="-285750" algn="l" rtl="0" eaLnBrk="0" fontAlgn="base" hangingPunct="0">
              <a:spcAft>
                <a:spcPct val="0"/>
              </a:spcAft>
              <a:buClr>
                <a:srgbClr val="0066FF"/>
              </a:buClr>
              <a:buSzTx/>
              <a:buFontTx/>
              <a:buChar char="–"/>
            </a:pPr>
            <a:r>
              <a:rPr kumimoji="1" lang="en-US" sz="28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stripes (striations)</a:t>
            </a:r>
          </a:p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r>
              <a:rPr kumimoji="1" lang="en-US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location</a:t>
            </a:r>
          </a:p>
          <a:p>
            <a:pPr marL="742950" lvl="1" indent="-285750" algn="l" rtl="0" eaLnBrk="0" fontAlgn="base" hangingPunct="0">
              <a:spcAft>
                <a:spcPct val="0"/>
              </a:spcAft>
              <a:buClr>
                <a:srgbClr val="0066FF"/>
              </a:buClr>
              <a:buSzTx/>
              <a:buFontTx/>
              <a:buChar char="–"/>
            </a:pPr>
            <a:r>
              <a:rPr kumimoji="1" lang="en-US" sz="28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attached to and covers bony skeleton</a:t>
            </a:r>
          </a:p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r>
              <a:rPr kumimoji="1" lang="en-US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40% of body </a:t>
            </a:r>
            <a:r>
              <a:rPr kumimoji="1" lang="en-US" sz="3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weight</a:t>
            </a:r>
          </a:p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r>
              <a:rPr kumimoji="1" lang="en-US" sz="3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contracts rapidly</a:t>
            </a:r>
          </a:p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r>
              <a:rPr kumimoji="1" lang="en-US" sz="3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tires </a:t>
            </a:r>
            <a:r>
              <a:rPr kumimoji="1" lang="en-US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easily</a:t>
            </a:r>
          </a:p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r>
              <a:rPr kumimoji="1" lang="en-US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must rest after short periods of activity</a:t>
            </a:r>
          </a:p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r>
              <a:rPr kumimoji="1" lang="en-US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function</a:t>
            </a:r>
          </a:p>
          <a:p>
            <a:pPr marL="742950" lvl="1" indent="-285750" algn="l" rtl="0" eaLnBrk="0" fontAlgn="base" hangingPunct="0">
              <a:spcAft>
                <a:spcPct val="0"/>
              </a:spcAft>
              <a:buClr>
                <a:srgbClr val="0066FF"/>
              </a:buClr>
              <a:buSzTx/>
              <a:buFontTx/>
              <a:buChar char="–"/>
            </a:pPr>
            <a:r>
              <a:rPr kumimoji="1" lang="en-US" sz="28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responsible for overall body mobility</a:t>
            </a:r>
          </a:p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endParaRPr kumimoji="1" lang="en-US" sz="32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algn="l" rtl="0"/>
            <a:endParaRPr lang="ar-IQ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3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2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Cardiac </a:t>
            </a:r>
            <a:r>
              <a:rPr lang="en-US" dirty="0"/>
              <a:t>Muscle Tissue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3568" y="1484784"/>
            <a:ext cx="7920880" cy="4968875"/>
          </a:xfrm>
        </p:spPr>
        <p:txBody>
          <a:bodyPr>
            <a:normAutofit/>
          </a:bodyPr>
          <a:lstStyle/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r>
              <a:rPr kumimoji="1" lang="en-US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striated, involuntary</a:t>
            </a:r>
          </a:p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r>
              <a:rPr kumimoji="1" lang="en-US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location</a:t>
            </a:r>
          </a:p>
          <a:p>
            <a:pPr marL="742950" lvl="1" indent="-285750" algn="l" rtl="0" eaLnBrk="0" fontAlgn="base" hangingPunct="0">
              <a:spcAft>
                <a:spcPct val="0"/>
              </a:spcAft>
              <a:buClr>
                <a:srgbClr val="0066FF"/>
              </a:buClr>
              <a:buSzTx/>
              <a:buFontTx/>
              <a:buChar char="–"/>
            </a:pPr>
            <a:r>
              <a:rPr kumimoji="1" lang="en-US" sz="28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found only in heart</a:t>
            </a:r>
          </a:p>
          <a:p>
            <a:pPr marL="1143000" lvl="2" indent="-228600" algn="l" rtl="0" eaLnBrk="0" fontAlgn="base" hangingPunct="0">
              <a:spcAft>
                <a:spcPct val="0"/>
              </a:spcAft>
              <a:buClr>
                <a:srgbClr val="0066FF"/>
              </a:buClr>
              <a:buSzPct val="60000"/>
              <a:buFont typeface="Monotype Sorts" pitchFamily="2" charset="2"/>
              <a:buChar char="n"/>
            </a:pPr>
            <a:r>
              <a:rPr kumimoji="1" lang="en-US" sz="2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constitutes the bulk of the heart wall</a:t>
            </a:r>
          </a:p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r>
              <a:rPr kumimoji="1" lang="en-US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controlled involuntarily</a:t>
            </a:r>
          </a:p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endParaRPr kumimoji="1" lang="en-US" sz="32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algn="l" rtl="0"/>
            <a:endParaRPr lang="ar-IQ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5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24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16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Smooth </a:t>
            </a:r>
            <a:r>
              <a:rPr lang="en-US" dirty="0"/>
              <a:t>Muscle Tissue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3568" y="1484784"/>
            <a:ext cx="7920880" cy="4968875"/>
          </a:xfrm>
        </p:spPr>
        <p:txBody>
          <a:bodyPr>
            <a:normAutofit/>
          </a:bodyPr>
          <a:lstStyle/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r>
              <a:rPr kumimoji="1" lang="en-US" sz="32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nonstriated</a:t>
            </a:r>
            <a:r>
              <a:rPr kumimoji="1" lang="en-US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, involuntary</a:t>
            </a:r>
          </a:p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r>
              <a:rPr kumimoji="1" lang="en-US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location</a:t>
            </a:r>
          </a:p>
          <a:p>
            <a:pPr marL="742950" lvl="1" indent="-285750" algn="l" rtl="0" eaLnBrk="0" fontAlgn="base" hangingPunct="0">
              <a:spcAft>
                <a:spcPct val="0"/>
              </a:spcAft>
              <a:buClr>
                <a:srgbClr val="0066FF"/>
              </a:buClr>
              <a:buSzTx/>
              <a:buFontTx/>
              <a:buChar char="–"/>
            </a:pPr>
            <a:r>
              <a:rPr kumimoji="1" lang="en-US" sz="28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walls of hollow visceral organs</a:t>
            </a:r>
          </a:p>
          <a:p>
            <a:pPr marL="1143000" lvl="2" indent="-228600" algn="l" rtl="0" eaLnBrk="0" fontAlgn="base" hangingPunct="0">
              <a:spcAft>
                <a:spcPct val="0"/>
              </a:spcAft>
              <a:buClr>
                <a:srgbClr val="0066FF"/>
              </a:buClr>
              <a:buSzPct val="60000"/>
              <a:buFont typeface="Monotype Sorts" pitchFamily="2" charset="2"/>
              <a:buChar char="n"/>
            </a:pPr>
            <a:r>
              <a:rPr kumimoji="1" lang="en-US" sz="2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stomach, urinary bladder, respiratory passages</a:t>
            </a:r>
          </a:p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r>
              <a:rPr kumimoji="1" lang="en-US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function</a:t>
            </a:r>
          </a:p>
          <a:p>
            <a:pPr marL="742950" lvl="1" indent="-285750" algn="l" rtl="0" eaLnBrk="0" fontAlgn="base" hangingPunct="0">
              <a:spcAft>
                <a:spcPct val="0"/>
              </a:spcAft>
              <a:buClr>
                <a:srgbClr val="0066FF"/>
              </a:buClr>
              <a:buSzTx/>
              <a:buFontTx/>
              <a:buChar char="–"/>
            </a:pPr>
            <a:r>
              <a:rPr kumimoji="1" lang="en-US" sz="28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force fluids &amp; other substances through internal body channels</a:t>
            </a:r>
          </a:p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r>
              <a:rPr kumimoji="1" lang="en-US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controlled involuntarily</a:t>
            </a:r>
          </a:p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r>
              <a:rPr kumimoji="1" lang="en-US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contractions are slow &amp; sustained</a:t>
            </a:r>
          </a:p>
          <a:p>
            <a:pPr marL="342900" lvl="0" indent="-342900" algn="l" rtl="0" eaLnBrk="0" fontAlgn="base" hangingPunct="0">
              <a:spcAft>
                <a:spcPct val="0"/>
              </a:spcAft>
              <a:buClr>
                <a:srgbClr val="0066FF"/>
              </a:buClr>
              <a:buSzPct val="75000"/>
              <a:buFont typeface="Monotype Sorts" pitchFamily="2" charset="2"/>
              <a:buChar char="n"/>
            </a:pPr>
            <a:endParaRPr kumimoji="1" lang="en-US" sz="32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algn="l" rtl="0"/>
            <a:endParaRPr lang="ar-IQ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41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58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40716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</TotalTime>
  <Words>179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      Muscle Tissue</vt:lpstr>
      <vt:lpstr>PowerPoint Presentation</vt:lpstr>
      <vt:lpstr>Skeletal Muscle Tissue</vt:lpstr>
      <vt:lpstr>PowerPoint Presentation</vt:lpstr>
      <vt:lpstr>Cardiac Muscle Tissue</vt:lpstr>
      <vt:lpstr>PowerPoint Presentation</vt:lpstr>
      <vt:lpstr>Smooth Muscle Tissue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Tissue</dc:title>
  <dc:creator>Ali Alsamawi</dc:creator>
  <cp:lastModifiedBy>Ali Alsamawi</cp:lastModifiedBy>
  <cp:revision>12</cp:revision>
  <cp:lastPrinted>2014-11-29T15:00:34Z</cp:lastPrinted>
  <dcterms:created xsi:type="dcterms:W3CDTF">2014-11-28T09:19:38Z</dcterms:created>
  <dcterms:modified xsi:type="dcterms:W3CDTF">2014-11-29T15:02:48Z</dcterms:modified>
</cp:coreProperties>
</file>