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86" r:id="rId2"/>
    <p:sldId id="266" r:id="rId3"/>
    <p:sldId id="271" r:id="rId4"/>
    <p:sldId id="267" r:id="rId5"/>
    <p:sldId id="268" r:id="rId6"/>
    <p:sldId id="269" r:id="rId7"/>
    <p:sldId id="270" r:id="rId8"/>
    <p:sldId id="272" r:id="rId9"/>
    <p:sldId id="275" r:id="rId10"/>
    <p:sldId id="274" r:id="rId11"/>
    <p:sldId id="273" r:id="rId12"/>
    <p:sldId id="276" r:id="rId13"/>
    <p:sldId id="277" r:id="rId14"/>
    <p:sldId id="278" r:id="rId15"/>
    <p:sldId id="279" r:id="rId16"/>
    <p:sldId id="280" r:id="rId17"/>
    <p:sldId id="281" r:id="rId18"/>
    <p:sldId id="282" r:id="rId19"/>
    <p:sldId id="283" r:id="rId20"/>
    <p:sldId id="284" r:id="rId21"/>
    <p:sldId id="285" r:id="rId2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868" autoAdjust="0"/>
    <p:restoredTop sz="94660"/>
  </p:normalViewPr>
  <p:slideViewPr>
    <p:cSldViewPr>
      <p:cViewPr>
        <p:scale>
          <a:sx n="87" d="100"/>
          <a:sy n="87" d="100"/>
        </p:scale>
        <p:origin x="-1632"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83E4334B-3CEC-4BEF-B205-DD4D491E5B70}" type="datetimeFigureOut">
              <a:rPr lang="ar-IQ" smtClean="0"/>
              <a:t>11/11/1441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8B68333-BBE7-40C8-92F6-BBD93451E86C}" type="slidenum">
              <a:rPr lang="ar-IQ" smtClean="0"/>
              <a:t>‹#›</a:t>
            </a:fld>
            <a:endParaRPr lang="ar-IQ"/>
          </a:p>
        </p:txBody>
      </p:sp>
    </p:spTree>
    <p:extLst>
      <p:ext uri="{BB962C8B-B14F-4D97-AF65-F5344CB8AC3E}">
        <p14:creationId xmlns:p14="http://schemas.microsoft.com/office/powerpoint/2010/main" val="1848678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83E4334B-3CEC-4BEF-B205-DD4D491E5B70}" type="datetimeFigureOut">
              <a:rPr lang="ar-IQ" smtClean="0"/>
              <a:t>11/11/1441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8B68333-BBE7-40C8-92F6-BBD93451E86C}" type="slidenum">
              <a:rPr lang="ar-IQ" smtClean="0"/>
              <a:t>‹#›</a:t>
            </a:fld>
            <a:endParaRPr lang="ar-IQ"/>
          </a:p>
        </p:txBody>
      </p:sp>
    </p:spTree>
    <p:extLst>
      <p:ext uri="{BB962C8B-B14F-4D97-AF65-F5344CB8AC3E}">
        <p14:creationId xmlns:p14="http://schemas.microsoft.com/office/powerpoint/2010/main" val="2533130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83E4334B-3CEC-4BEF-B205-DD4D491E5B70}" type="datetimeFigureOut">
              <a:rPr lang="ar-IQ" smtClean="0"/>
              <a:t>11/11/1441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8B68333-BBE7-40C8-92F6-BBD93451E86C}" type="slidenum">
              <a:rPr lang="ar-IQ" smtClean="0"/>
              <a:t>‹#›</a:t>
            </a:fld>
            <a:endParaRPr lang="ar-IQ"/>
          </a:p>
        </p:txBody>
      </p:sp>
    </p:spTree>
    <p:extLst>
      <p:ext uri="{BB962C8B-B14F-4D97-AF65-F5344CB8AC3E}">
        <p14:creationId xmlns:p14="http://schemas.microsoft.com/office/powerpoint/2010/main" val="1046314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83E4334B-3CEC-4BEF-B205-DD4D491E5B70}" type="datetimeFigureOut">
              <a:rPr lang="ar-IQ" smtClean="0"/>
              <a:t>11/11/1441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8B68333-BBE7-40C8-92F6-BBD93451E86C}" type="slidenum">
              <a:rPr lang="ar-IQ" smtClean="0"/>
              <a:t>‹#›</a:t>
            </a:fld>
            <a:endParaRPr lang="ar-IQ"/>
          </a:p>
        </p:txBody>
      </p:sp>
    </p:spTree>
    <p:extLst>
      <p:ext uri="{BB962C8B-B14F-4D97-AF65-F5344CB8AC3E}">
        <p14:creationId xmlns:p14="http://schemas.microsoft.com/office/powerpoint/2010/main" val="1698904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E4334B-3CEC-4BEF-B205-DD4D491E5B70}" type="datetimeFigureOut">
              <a:rPr lang="ar-IQ" smtClean="0"/>
              <a:t>11/11/1441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8B68333-BBE7-40C8-92F6-BBD93451E86C}" type="slidenum">
              <a:rPr lang="ar-IQ" smtClean="0"/>
              <a:t>‹#›</a:t>
            </a:fld>
            <a:endParaRPr lang="ar-IQ"/>
          </a:p>
        </p:txBody>
      </p:sp>
    </p:spTree>
    <p:extLst>
      <p:ext uri="{BB962C8B-B14F-4D97-AF65-F5344CB8AC3E}">
        <p14:creationId xmlns:p14="http://schemas.microsoft.com/office/powerpoint/2010/main" val="885313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83E4334B-3CEC-4BEF-B205-DD4D491E5B70}" type="datetimeFigureOut">
              <a:rPr lang="ar-IQ" smtClean="0"/>
              <a:t>11/11/1441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8B68333-BBE7-40C8-92F6-BBD93451E86C}" type="slidenum">
              <a:rPr lang="ar-IQ" smtClean="0"/>
              <a:t>‹#›</a:t>
            </a:fld>
            <a:endParaRPr lang="ar-IQ"/>
          </a:p>
        </p:txBody>
      </p:sp>
    </p:spTree>
    <p:extLst>
      <p:ext uri="{BB962C8B-B14F-4D97-AF65-F5344CB8AC3E}">
        <p14:creationId xmlns:p14="http://schemas.microsoft.com/office/powerpoint/2010/main" val="1916140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83E4334B-3CEC-4BEF-B205-DD4D491E5B70}" type="datetimeFigureOut">
              <a:rPr lang="ar-IQ" smtClean="0"/>
              <a:t>11/11/1441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D8B68333-BBE7-40C8-92F6-BBD93451E86C}" type="slidenum">
              <a:rPr lang="ar-IQ" smtClean="0"/>
              <a:t>‹#›</a:t>
            </a:fld>
            <a:endParaRPr lang="ar-IQ"/>
          </a:p>
        </p:txBody>
      </p:sp>
    </p:spTree>
    <p:extLst>
      <p:ext uri="{BB962C8B-B14F-4D97-AF65-F5344CB8AC3E}">
        <p14:creationId xmlns:p14="http://schemas.microsoft.com/office/powerpoint/2010/main" val="2373399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83E4334B-3CEC-4BEF-B205-DD4D491E5B70}" type="datetimeFigureOut">
              <a:rPr lang="ar-IQ" smtClean="0"/>
              <a:t>11/11/1441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D8B68333-BBE7-40C8-92F6-BBD93451E86C}" type="slidenum">
              <a:rPr lang="ar-IQ" smtClean="0"/>
              <a:t>‹#›</a:t>
            </a:fld>
            <a:endParaRPr lang="ar-IQ"/>
          </a:p>
        </p:txBody>
      </p:sp>
    </p:spTree>
    <p:extLst>
      <p:ext uri="{BB962C8B-B14F-4D97-AF65-F5344CB8AC3E}">
        <p14:creationId xmlns:p14="http://schemas.microsoft.com/office/powerpoint/2010/main" val="3684728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E4334B-3CEC-4BEF-B205-DD4D491E5B70}" type="datetimeFigureOut">
              <a:rPr lang="ar-IQ" smtClean="0"/>
              <a:t>11/11/1441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D8B68333-BBE7-40C8-92F6-BBD93451E86C}" type="slidenum">
              <a:rPr lang="ar-IQ" smtClean="0"/>
              <a:t>‹#›</a:t>
            </a:fld>
            <a:endParaRPr lang="ar-IQ"/>
          </a:p>
        </p:txBody>
      </p:sp>
    </p:spTree>
    <p:extLst>
      <p:ext uri="{BB962C8B-B14F-4D97-AF65-F5344CB8AC3E}">
        <p14:creationId xmlns:p14="http://schemas.microsoft.com/office/powerpoint/2010/main" val="282608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E4334B-3CEC-4BEF-B205-DD4D491E5B70}" type="datetimeFigureOut">
              <a:rPr lang="ar-IQ" smtClean="0"/>
              <a:t>11/11/1441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8B68333-BBE7-40C8-92F6-BBD93451E86C}" type="slidenum">
              <a:rPr lang="ar-IQ" smtClean="0"/>
              <a:t>‹#›</a:t>
            </a:fld>
            <a:endParaRPr lang="ar-IQ"/>
          </a:p>
        </p:txBody>
      </p:sp>
    </p:spTree>
    <p:extLst>
      <p:ext uri="{BB962C8B-B14F-4D97-AF65-F5344CB8AC3E}">
        <p14:creationId xmlns:p14="http://schemas.microsoft.com/office/powerpoint/2010/main" val="68102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E4334B-3CEC-4BEF-B205-DD4D491E5B70}" type="datetimeFigureOut">
              <a:rPr lang="ar-IQ" smtClean="0"/>
              <a:t>11/11/1441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8B68333-BBE7-40C8-92F6-BBD93451E86C}" type="slidenum">
              <a:rPr lang="ar-IQ" smtClean="0"/>
              <a:t>‹#›</a:t>
            </a:fld>
            <a:endParaRPr lang="ar-IQ"/>
          </a:p>
        </p:txBody>
      </p:sp>
    </p:spTree>
    <p:extLst>
      <p:ext uri="{BB962C8B-B14F-4D97-AF65-F5344CB8AC3E}">
        <p14:creationId xmlns:p14="http://schemas.microsoft.com/office/powerpoint/2010/main" val="3244969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3E4334B-3CEC-4BEF-B205-DD4D491E5B70}" type="datetimeFigureOut">
              <a:rPr lang="ar-IQ" smtClean="0"/>
              <a:t>11/11/1441</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8B68333-BBE7-40C8-92F6-BBD93451E86C}" type="slidenum">
              <a:rPr lang="ar-IQ" smtClean="0"/>
              <a:t>‹#›</a:t>
            </a:fld>
            <a:endParaRPr lang="ar-IQ"/>
          </a:p>
        </p:txBody>
      </p:sp>
    </p:spTree>
    <p:extLst>
      <p:ext uri="{BB962C8B-B14F-4D97-AF65-F5344CB8AC3E}">
        <p14:creationId xmlns:p14="http://schemas.microsoft.com/office/powerpoint/2010/main" val="1259281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757088" y="321219"/>
            <a:ext cx="7529688" cy="5916093"/>
          </a:xfrm>
        </p:spPr>
        <p:txBody>
          <a:bodyPr>
            <a:normAutofit/>
          </a:bodyPr>
          <a:lstStyle/>
          <a:p>
            <a:pPr rtl="0"/>
            <a:endParaRPr lang="en-US" sz="3600" b="1" dirty="0">
              <a:solidFill>
                <a:schemeClr val="tx1"/>
              </a:solidFill>
              <a:latin typeface="Times New Roman" pitchFamily="18" charset="0"/>
              <a:cs typeface="Times New Roman" pitchFamily="18" charset="0"/>
            </a:endParaRPr>
          </a:p>
          <a:p>
            <a:pPr rtl="0"/>
            <a:r>
              <a:rPr lang="en-US" sz="3600" b="1" dirty="0" smtClean="0">
                <a:solidFill>
                  <a:schemeClr val="tx1"/>
                </a:solidFill>
                <a:latin typeface="Arial" panose="020B0604020202020204" pitchFamily="34" charset="0"/>
                <a:cs typeface="Arial" panose="020B0604020202020204" pitchFamily="34" charset="0"/>
              </a:rPr>
              <a:t>Viral Infection Basics</a:t>
            </a:r>
          </a:p>
          <a:p>
            <a:pPr rtl="0"/>
            <a:endParaRPr lang="en-US" sz="2000" dirty="0" smtClean="0">
              <a:solidFill>
                <a:schemeClr val="tx1"/>
              </a:solidFill>
              <a:latin typeface="Arial" panose="020B0604020202020204" pitchFamily="34" charset="0"/>
              <a:cs typeface="Arial" panose="020B0604020202020204" pitchFamily="34" charset="0"/>
            </a:endParaRPr>
          </a:p>
          <a:p>
            <a:pPr rtl="0"/>
            <a:r>
              <a:rPr lang="en-US" sz="2400" b="1" dirty="0" smtClean="0">
                <a:solidFill>
                  <a:schemeClr val="tx1"/>
                </a:solidFill>
                <a:latin typeface="Arial" panose="020B0604020202020204" pitchFamily="34" charset="0"/>
                <a:cs typeface="Arial" panose="020B0604020202020204" pitchFamily="34" charset="0"/>
              </a:rPr>
              <a:t>Lecture 7</a:t>
            </a:r>
            <a:endParaRPr lang="en-US" sz="2400" b="1" dirty="0">
              <a:solidFill>
                <a:schemeClr val="tx1"/>
              </a:solidFill>
              <a:latin typeface="Arial" panose="020B0604020202020204" pitchFamily="34" charset="0"/>
              <a:cs typeface="Arial" panose="020B0604020202020204" pitchFamily="34" charset="0"/>
            </a:endParaRPr>
          </a:p>
          <a:p>
            <a:pPr rtl="0"/>
            <a:endParaRPr lang="en-US" sz="2000" dirty="0">
              <a:solidFill>
                <a:schemeClr val="tx1"/>
              </a:solidFill>
              <a:latin typeface="Arial" panose="020B0604020202020204" pitchFamily="34" charset="0"/>
              <a:cs typeface="Arial" panose="020B0604020202020204" pitchFamily="34" charset="0"/>
            </a:endParaRPr>
          </a:p>
          <a:p>
            <a:pPr rtl="0"/>
            <a:r>
              <a:rPr lang="en-US" sz="2000" dirty="0" smtClean="0">
                <a:solidFill>
                  <a:schemeClr val="tx1"/>
                </a:solidFill>
                <a:latin typeface="Arial" panose="020B0604020202020204" pitchFamily="34" charset="0"/>
                <a:cs typeface="Arial" panose="020B0604020202020204" pitchFamily="34" charset="0"/>
              </a:rPr>
              <a:t>Dept. of Biology</a:t>
            </a:r>
          </a:p>
          <a:p>
            <a:pPr rtl="0"/>
            <a:endParaRPr lang="en-US" sz="2000" dirty="0">
              <a:solidFill>
                <a:schemeClr val="tx1"/>
              </a:solidFill>
              <a:latin typeface="Arial" panose="020B0604020202020204" pitchFamily="34" charset="0"/>
              <a:cs typeface="Arial" panose="020B0604020202020204" pitchFamily="34" charset="0"/>
            </a:endParaRPr>
          </a:p>
          <a:p>
            <a:pPr rtl="0"/>
            <a:r>
              <a:rPr lang="en-US" sz="2000" dirty="0" smtClean="0">
                <a:solidFill>
                  <a:schemeClr val="tx1"/>
                </a:solidFill>
                <a:latin typeface="Arial" panose="020B0604020202020204" pitchFamily="34" charset="0"/>
                <a:cs typeface="Arial" panose="020B0604020202020204" pitchFamily="34" charset="0"/>
              </a:rPr>
              <a:t>2</a:t>
            </a:r>
            <a:r>
              <a:rPr lang="en-US" sz="2000" baseline="30000" dirty="0" smtClean="0">
                <a:solidFill>
                  <a:schemeClr val="tx1"/>
                </a:solidFill>
                <a:latin typeface="Arial" panose="020B0604020202020204" pitchFamily="34" charset="0"/>
                <a:cs typeface="Arial" panose="020B0604020202020204" pitchFamily="34" charset="0"/>
              </a:rPr>
              <a:t>nd</a:t>
            </a:r>
            <a:r>
              <a:rPr lang="en-US" sz="2000" dirty="0" smtClean="0">
                <a:solidFill>
                  <a:schemeClr val="tx1"/>
                </a:solidFill>
                <a:latin typeface="Arial" panose="020B0604020202020204" pitchFamily="34" charset="0"/>
                <a:cs typeface="Arial" panose="020B0604020202020204" pitchFamily="34" charset="0"/>
              </a:rPr>
              <a:t> year, 2020</a:t>
            </a:r>
          </a:p>
          <a:p>
            <a:pPr rtl="0"/>
            <a:endParaRPr lang="en-US" sz="2000" dirty="0">
              <a:solidFill>
                <a:schemeClr val="tx1"/>
              </a:solidFill>
              <a:latin typeface="Arial" panose="020B0604020202020204" pitchFamily="34" charset="0"/>
              <a:cs typeface="Arial" panose="020B0604020202020204" pitchFamily="34" charset="0"/>
            </a:endParaRPr>
          </a:p>
          <a:p>
            <a:pPr rtl="0"/>
            <a:r>
              <a:rPr lang="en-US" sz="2000" dirty="0" err="1" smtClean="0">
                <a:solidFill>
                  <a:schemeClr val="tx1"/>
                </a:solidFill>
                <a:latin typeface="Arial" panose="020B0604020202020204" pitchFamily="34" charset="0"/>
                <a:cs typeface="Arial" panose="020B0604020202020204" pitchFamily="34" charset="0"/>
              </a:rPr>
              <a:t>Mustansiriyah</a:t>
            </a:r>
            <a:r>
              <a:rPr lang="en-US" sz="2000" dirty="0" smtClean="0">
                <a:solidFill>
                  <a:schemeClr val="tx1"/>
                </a:solidFill>
                <a:latin typeface="Arial" panose="020B0604020202020204" pitchFamily="34" charset="0"/>
                <a:cs typeface="Arial" panose="020B0604020202020204" pitchFamily="34" charset="0"/>
              </a:rPr>
              <a:t> University</a:t>
            </a:r>
          </a:p>
          <a:p>
            <a:pPr rtl="0"/>
            <a:endParaRPr lang="en-US" sz="2000" dirty="0">
              <a:solidFill>
                <a:schemeClr val="tx1"/>
              </a:solidFill>
              <a:latin typeface="Arial" panose="020B0604020202020204" pitchFamily="34" charset="0"/>
              <a:cs typeface="Arial" panose="020B0604020202020204" pitchFamily="34" charset="0"/>
            </a:endParaRPr>
          </a:p>
          <a:p>
            <a:pPr rtl="0"/>
            <a:r>
              <a:rPr lang="en-US" sz="2000" dirty="0" smtClean="0">
                <a:solidFill>
                  <a:schemeClr val="tx1"/>
                </a:solidFill>
                <a:latin typeface="Arial" panose="020B0604020202020204" pitchFamily="34" charset="0"/>
                <a:cs typeface="Arial" panose="020B0604020202020204" pitchFamily="34" charset="0"/>
              </a:rPr>
              <a:t> </a:t>
            </a:r>
            <a:endParaRPr lang="en-US" sz="2400" b="1" dirty="0">
              <a:solidFill>
                <a:schemeClr val="tx1"/>
              </a:solidFill>
              <a:latin typeface="Arial" panose="020B0604020202020204" pitchFamily="34" charset="0"/>
              <a:cs typeface="Arial" panose="020B0604020202020204" pitchFamily="34" charset="0"/>
            </a:endParaRPr>
          </a:p>
          <a:p>
            <a:pPr algn="l" rtl="0"/>
            <a:endParaRPr lang="en-US" sz="1800" b="1" dirty="0">
              <a:solidFill>
                <a:schemeClr val="tx1"/>
              </a:solidFill>
              <a:latin typeface="Times New Roman" pitchFamily="18" charset="0"/>
              <a:cs typeface="Times New Roman" pitchFamily="18" charset="0"/>
            </a:endParaRPr>
          </a:p>
          <a:p>
            <a:pPr algn="l" rtl="0"/>
            <a:endParaRPr lang="en-US" sz="1800" b="1" dirty="0">
              <a:solidFill>
                <a:schemeClr val="tx1"/>
              </a:solidFill>
              <a:latin typeface="Times New Roman" pitchFamily="18" charset="0"/>
              <a:cs typeface="Times New Roman" pitchFamily="18" charset="0"/>
            </a:endParaRPr>
          </a:p>
          <a:p>
            <a:pPr rtl="0"/>
            <a:endParaRPr lang="ar-IQ" sz="2000" b="1" dirty="0">
              <a:solidFill>
                <a:schemeClr val="tx1"/>
              </a:solidFill>
              <a:latin typeface="Brush Script MT" pitchFamily="66" charset="0"/>
              <a:cs typeface="Times New Roman" pitchFamily="18" charset="0"/>
            </a:endParaRPr>
          </a:p>
        </p:txBody>
      </p:sp>
    </p:spTree>
    <p:extLst>
      <p:ext uri="{BB962C8B-B14F-4D97-AF65-F5344CB8AC3E}">
        <p14:creationId xmlns:p14="http://schemas.microsoft.com/office/powerpoint/2010/main" val="2974349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23528" y="260648"/>
            <a:ext cx="8496944" cy="6264696"/>
            <a:chOff x="323528" y="44624"/>
            <a:chExt cx="8496944" cy="6264696"/>
          </a:xfrm>
        </p:grpSpPr>
        <p:sp>
          <p:nvSpPr>
            <p:cNvPr id="5" name="TextBox 4"/>
            <p:cNvSpPr txBox="1"/>
            <p:nvPr/>
          </p:nvSpPr>
          <p:spPr>
            <a:xfrm>
              <a:off x="2339752" y="44624"/>
              <a:ext cx="5040560" cy="461665"/>
            </a:xfrm>
            <a:prstGeom prst="rect">
              <a:avLst/>
            </a:prstGeom>
            <a:noFill/>
          </p:spPr>
          <p:txBody>
            <a:bodyPr wrap="square" rtlCol="0">
              <a:spAutoFit/>
            </a:bodyPr>
            <a:lstStyle/>
            <a:p>
              <a:pPr algn="ctr" rtl="0"/>
              <a:r>
                <a:rPr lang="en-US" sz="2400" b="1" dirty="0" smtClean="0">
                  <a:latin typeface="Arial" panose="020B0604020202020204" pitchFamily="34" charset="0"/>
                  <a:cs typeface="Arial" panose="020B0604020202020204" pitchFamily="34" charset="0"/>
                </a:rPr>
                <a:t>General patterns of infection </a:t>
              </a:r>
              <a:endParaRPr lang="en-US" sz="2400" b="1" dirty="0">
                <a:latin typeface="Arial" panose="020B0604020202020204" pitchFamily="34" charset="0"/>
                <a:cs typeface="Arial" panose="020B0604020202020204" pitchFamily="34" charset="0"/>
              </a:endParaRPr>
            </a:p>
          </p:txBody>
        </p:sp>
        <p:grpSp>
          <p:nvGrpSpPr>
            <p:cNvPr id="18" name="Group 17"/>
            <p:cNvGrpSpPr/>
            <p:nvPr/>
          </p:nvGrpSpPr>
          <p:grpSpPr>
            <a:xfrm>
              <a:off x="323528" y="4129335"/>
              <a:ext cx="8496944" cy="2179985"/>
              <a:chOff x="107504" y="4129335"/>
              <a:chExt cx="8496944" cy="2179985"/>
            </a:xfrm>
          </p:grpSpPr>
          <p:sp>
            <p:nvSpPr>
              <p:cNvPr id="15" name="TextBox 14"/>
              <p:cNvSpPr txBox="1"/>
              <p:nvPr/>
            </p:nvSpPr>
            <p:spPr>
              <a:xfrm>
                <a:off x="107504" y="4561964"/>
                <a:ext cx="8496944" cy="523220"/>
              </a:xfrm>
              <a:prstGeom prst="rect">
                <a:avLst/>
              </a:prstGeom>
              <a:noFill/>
            </p:spPr>
            <p:txBody>
              <a:bodyPr wrap="square" rtlCol="0">
                <a:spAutoFit/>
              </a:bodyPr>
              <a:lstStyle/>
              <a:p>
                <a:pPr marL="171450" indent="-171450" algn="l" rtl="0">
                  <a:buFont typeface="Arial" panose="020B0604020202020204" pitchFamily="34" charset="0"/>
                  <a:buChar char="•"/>
                </a:pPr>
                <a:r>
                  <a:rPr lang="en-US" sz="1400" dirty="0" smtClean="0">
                    <a:latin typeface="Arial" panose="020B0604020202020204" pitchFamily="34" charset="0"/>
                    <a:cs typeface="Arial" panose="020B0604020202020204" pitchFamily="34" charset="0"/>
                  </a:rPr>
                  <a:t>Periods of virus production followed by latency, where the genome is silent. Periodically through the lifetime of host the virus reactivates and sheds with the presence or absence of disease (latent)</a:t>
                </a:r>
                <a:endParaRPr lang="en-US" sz="1400" dirty="0">
                  <a:latin typeface="Arial" panose="020B0604020202020204" pitchFamily="34" charset="0"/>
                  <a:cs typeface="Arial" panose="020B0604020202020204" pitchFamily="34" charset="0"/>
                </a:endParaRPr>
              </a:p>
            </p:txBody>
          </p:sp>
          <p:sp>
            <p:nvSpPr>
              <p:cNvPr id="16" name="TextBox 15"/>
              <p:cNvSpPr txBox="1"/>
              <p:nvPr/>
            </p:nvSpPr>
            <p:spPr>
              <a:xfrm>
                <a:off x="107504" y="5157192"/>
                <a:ext cx="8352928" cy="523220"/>
              </a:xfrm>
              <a:prstGeom prst="rect">
                <a:avLst/>
              </a:prstGeom>
              <a:noFill/>
            </p:spPr>
            <p:txBody>
              <a:bodyPr wrap="square" rtlCol="0">
                <a:spAutoFit/>
              </a:bodyPr>
              <a:lstStyle/>
              <a:p>
                <a:pPr marL="171450" indent="-171450" algn="l" rtl="0">
                  <a:buFont typeface="Arial" panose="020B0604020202020204" pitchFamily="34" charset="0"/>
                  <a:buChar char="•"/>
                </a:pPr>
                <a:r>
                  <a:rPr lang="en-US" sz="1400" dirty="0" smtClean="0">
                    <a:latin typeface="Arial" panose="020B0604020202020204" pitchFamily="34" charset="0"/>
                    <a:cs typeface="Arial" panose="020B0604020202020204" pitchFamily="34" charset="0"/>
                  </a:rPr>
                  <a:t>Entirely asymptomatic, the virus production reaches a level which continues for the life of the host in the absence of any pathology (persistent asymptomatic)</a:t>
                </a:r>
                <a:endParaRPr lang="en-US" sz="1400" dirty="0">
                  <a:latin typeface="Arial" panose="020B0604020202020204" pitchFamily="34" charset="0"/>
                  <a:cs typeface="Arial" panose="020B0604020202020204" pitchFamily="34" charset="0"/>
                </a:endParaRPr>
              </a:p>
            </p:txBody>
          </p:sp>
          <p:sp>
            <p:nvSpPr>
              <p:cNvPr id="17" name="TextBox 16"/>
              <p:cNvSpPr txBox="1"/>
              <p:nvPr/>
            </p:nvSpPr>
            <p:spPr>
              <a:xfrm>
                <a:off x="107504" y="5786100"/>
                <a:ext cx="8496944" cy="523220"/>
              </a:xfrm>
              <a:prstGeom prst="rect">
                <a:avLst/>
              </a:prstGeom>
              <a:noFill/>
            </p:spPr>
            <p:txBody>
              <a:bodyPr wrap="square" rtlCol="0">
                <a:spAutoFit/>
              </a:bodyPr>
              <a:lstStyle/>
              <a:p>
                <a:pPr marL="171450" indent="-171450" algn="l" rtl="0">
                  <a:buFont typeface="Arial" panose="020B0604020202020204" pitchFamily="34" charset="0"/>
                  <a:buChar char="•"/>
                </a:pPr>
                <a:r>
                  <a:rPr lang="en-US" sz="1400" dirty="0" smtClean="0">
                    <a:latin typeface="Arial" panose="020B0604020202020204" pitchFamily="34" charset="0"/>
                    <a:cs typeface="Arial" panose="020B0604020202020204" pitchFamily="34" charset="0"/>
                  </a:rPr>
                  <a:t>Initial acute infection, but the virus is not cleared and remains with the host for long period of time. After long time, the virus levels rise accompanied by death (persistent pathogenic)</a:t>
                </a:r>
                <a:endParaRPr lang="en-US" sz="1400" dirty="0">
                  <a:latin typeface="Arial" panose="020B0604020202020204" pitchFamily="34" charset="0"/>
                  <a:cs typeface="Arial" panose="020B0604020202020204" pitchFamily="34" charset="0"/>
                </a:endParaRPr>
              </a:p>
            </p:txBody>
          </p:sp>
          <p:sp>
            <p:nvSpPr>
              <p:cNvPr id="19" name="TextBox 18"/>
              <p:cNvSpPr txBox="1"/>
              <p:nvPr/>
            </p:nvSpPr>
            <p:spPr>
              <a:xfrm>
                <a:off x="107504" y="4129335"/>
                <a:ext cx="5569740" cy="307777"/>
              </a:xfrm>
              <a:prstGeom prst="rect">
                <a:avLst/>
              </a:prstGeom>
              <a:noFill/>
            </p:spPr>
            <p:txBody>
              <a:bodyPr wrap="square" rtlCol="0">
                <a:spAutoFit/>
              </a:bodyPr>
              <a:lstStyle/>
              <a:p>
                <a:pPr marL="171450" indent="-171450" algn="l" rtl="0">
                  <a:buFont typeface="Arial" panose="020B0604020202020204" pitchFamily="34" charset="0"/>
                  <a:buChar char="•"/>
                </a:pPr>
                <a:r>
                  <a:rPr lang="en-US" sz="1400" dirty="0" smtClean="0">
                    <a:latin typeface="Arial" panose="020B0604020202020204" pitchFamily="34" charset="0"/>
                    <a:cs typeface="Arial" panose="020B0604020202020204" pitchFamily="34" charset="0"/>
                  </a:rPr>
                  <a:t>Self-limiting virus infection (acute)</a:t>
                </a:r>
                <a:endParaRPr lang="en-US" sz="1400" dirty="0">
                  <a:latin typeface="Arial" panose="020B0604020202020204" pitchFamily="34" charset="0"/>
                  <a:cs typeface="Arial" panose="020B0604020202020204" pitchFamily="34" charset="0"/>
                </a:endParaRPr>
              </a:p>
            </p:txBody>
          </p:sp>
        </p:gr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40"/>
            <a:stretch/>
          </p:blipFill>
          <p:spPr bwMode="auto">
            <a:xfrm>
              <a:off x="1004607" y="476672"/>
              <a:ext cx="7311809"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998925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800" y="692696"/>
            <a:ext cx="9042400" cy="5256584"/>
            <a:chOff x="50800" y="692696"/>
            <a:chExt cx="9042400" cy="5256584"/>
          </a:xfrm>
        </p:grpSpPr>
        <p:sp>
          <p:nvSpPr>
            <p:cNvPr id="5" name="TextBox 4"/>
            <p:cNvSpPr txBox="1"/>
            <p:nvPr/>
          </p:nvSpPr>
          <p:spPr>
            <a:xfrm>
              <a:off x="2123728" y="692696"/>
              <a:ext cx="5040560" cy="461665"/>
            </a:xfrm>
            <a:prstGeom prst="rect">
              <a:avLst/>
            </a:prstGeom>
            <a:noFill/>
          </p:spPr>
          <p:txBody>
            <a:bodyPr wrap="square" rtlCol="0">
              <a:spAutoFit/>
            </a:bodyPr>
            <a:lstStyle/>
            <a:p>
              <a:pPr algn="ctr" rtl="0"/>
              <a:r>
                <a:rPr lang="en-US" sz="2400" b="1" dirty="0" smtClean="0">
                  <a:latin typeface="Arial" panose="020B0604020202020204" pitchFamily="34" charset="0"/>
                  <a:cs typeface="Arial" panose="020B0604020202020204" pitchFamily="34" charset="0"/>
                </a:rPr>
                <a:t>Persistent infections </a:t>
              </a:r>
              <a:endParaRPr lang="en-US" sz="2400" b="1" dirty="0">
                <a:latin typeface="Arial" panose="020B0604020202020204" pitchFamily="34" charset="0"/>
                <a:cs typeface="Arial" panose="020B0604020202020204" pitchFamily="34" charset="0"/>
              </a:endParaRPr>
            </a:p>
          </p:txBody>
        </p:sp>
        <p:sp>
          <p:nvSpPr>
            <p:cNvPr id="6" name="TextBox 5"/>
            <p:cNvSpPr txBox="1"/>
            <p:nvPr/>
          </p:nvSpPr>
          <p:spPr>
            <a:xfrm>
              <a:off x="802774" y="3657218"/>
              <a:ext cx="7657658" cy="400110"/>
            </a:xfrm>
            <a:prstGeom prst="rect">
              <a:avLst/>
            </a:prstGeom>
            <a:noFill/>
          </p:spPr>
          <p:txBody>
            <a:bodyPr wrap="square" rtlCol="0">
              <a:spAutoFit/>
            </a:bodyPr>
            <a:lstStyle/>
            <a:p>
              <a:pPr marL="177800" indent="-177800"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Occur when primary infection is not cleared by immune response </a:t>
              </a:r>
              <a:endParaRPr lang="en-US" sz="2000" dirty="0">
                <a:latin typeface="Arial" panose="020B0604020202020204" pitchFamily="34" charset="0"/>
                <a:cs typeface="Arial" panose="020B0604020202020204" pitchFamily="34" charset="0"/>
              </a:endParaRPr>
            </a:p>
          </p:txBody>
        </p:sp>
        <p:sp>
          <p:nvSpPr>
            <p:cNvPr id="7" name="TextBox 6"/>
            <p:cNvSpPr txBox="1"/>
            <p:nvPr/>
          </p:nvSpPr>
          <p:spPr>
            <a:xfrm>
              <a:off x="802774" y="4757082"/>
              <a:ext cx="7153602" cy="400110"/>
            </a:xfrm>
            <a:prstGeom prst="rect">
              <a:avLst/>
            </a:prstGeom>
            <a:noFill/>
          </p:spPr>
          <p:txBody>
            <a:bodyPr wrap="square" rtlCol="0">
              <a:spAutoFit/>
            </a:bodyPr>
            <a:lstStyle/>
            <a:p>
              <a:pPr marL="109538" indent="-109538"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Virions</a:t>
              </a:r>
              <a:r>
                <a:rPr lang="en-US" sz="2000" dirty="0" smtClean="0">
                  <a:latin typeface="Arial" panose="020B0604020202020204" pitchFamily="34" charset="0"/>
                  <a:cs typeface="Arial" panose="020B0604020202020204" pitchFamily="34" charset="0"/>
                </a:rPr>
                <a:t>, proteins, genomes often continue to be produced </a:t>
              </a:r>
              <a:endParaRPr lang="en-US" sz="2000" dirty="0">
                <a:latin typeface="Arial" panose="020B0604020202020204" pitchFamily="34" charset="0"/>
                <a:cs typeface="Arial" panose="020B0604020202020204" pitchFamily="34" charset="0"/>
              </a:endParaRPr>
            </a:p>
          </p:txBody>
        </p:sp>
        <p:sp>
          <p:nvSpPr>
            <p:cNvPr id="8" name="TextBox 7"/>
            <p:cNvSpPr txBox="1"/>
            <p:nvPr/>
          </p:nvSpPr>
          <p:spPr>
            <a:xfrm>
              <a:off x="802774" y="5549170"/>
              <a:ext cx="7513642" cy="400110"/>
            </a:xfrm>
            <a:prstGeom prst="rect">
              <a:avLst/>
            </a:prstGeom>
            <a:noFill/>
          </p:spPr>
          <p:txBody>
            <a:bodyPr wrap="square" rtlCol="0">
              <a:spAutoFit/>
            </a:bodyPr>
            <a:lstStyle/>
            <a:p>
              <a:pPr marL="109538" indent="-109538" algn="l" rtl="0">
                <a:buFont typeface="Arial" panose="020B0604020202020204" pitchFamily="34" charset="0"/>
                <a:buChar char="•"/>
              </a:pPr>
              <a:r>
                <a:rPr lang="en-US" sz="2000" dirty="0">
                  <a:latin typeface="Arial" panose="020B0604020202020204" pitchFamily="34" charset="0"/>
                  <a:cs typeface="Arial" panose="020B0604020202020204" pitchFamily="34" charset="0"/>
                </a:rPr>
                <a:t> V</a:t>
              </a:r>
              <a:r>
                <a:rPr lang="en-US" sz="2000" dirty="0" smtClean="0">
                  <a:latin typeface="Arial" panose="020B0604020202020204" pitchFamily="34" charset="0"/>
                  <a:cs typeface="Arial" panose="020B0604020202020204" pitchFamily="34" charset="0"/>
                </a:rPr>
                <a:t>iral genomes may remain after proteins are not detected </a:t>
              </a:r>
              <a:endParaRPr lang="en-US" sz="20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1340768"/>
              <a:ext cx="90424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090806" y="4077072"/>
              <a:ext cx="7657658" cy="400110"/>
            </a:xfrm>
            <a:prstGeom prst="rect">
              <a:avLst/>
            </a:prstGeom>
            <a:noFill/>
          </p:spPr>
          <p:txBody>
            <a:bodyPr wrap="square" rtlCol="0">
              <a:spAutoFit/>
            </a:bodyPr>
            <a:lstStyle/>
            <a:p>
              <a:pPr algn="l" rtl="0"/>
              <a:r>
                <a:rPr lang="ar-IQ" sz="2000" dirty="0" smtClean="0">
                  <a:latin typeface="Arial" panose="020B0604020202020204" pitchFamily="34" charset="0"/>
                  <a:cs typeface="Arial" panose="020B0604020202020204" pitchFamily="34" charset="0"/>
                </a:rPr>
                <a:t>ــ </a:t>
              </a:r>
              <a:r>
                <a:rPr lang="en-US" sz="2000" dirty="0" smtClean="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viruses encode number of immune evasion proteins </a:t>
              </a:r>
              <a:endParaRPr lang="en-US" i="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860720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0800" y="260648"/>
            <a:ext cx="9042400" cy="5400600"/>
            <a:chOff x="50800" y="260648"/>
            <a:chExt cx="9042400" cy="5400600"/>
          </a:xfrm>
        </p:grpSpPr>
        <p:sp>
          <p:nvSpPr>
            <p:cNvPr id="5" name="TextBox 4"/>
            <p:cNvSpPr txBox="1"/>
            <p:nvPr/>
          </p:nvSpPr>
          <p:spPr>
            <a:xfrm>
              <a:off x="2123728" y="260648"/>
              <a:ext cx="5040560" cy="461665"/>
            </a:xfrm>
            <a:prstGeom prst="rect">
              <a:avLst/>
            </a:prstGeom>
            <a:noFill/>
          </p:spPr>
          <p:txBody>
            <a:bodyPr wrap="square" rtlCol="0">
              <a:spAutoFit/>
            </a:bodyPr>
            <a:lstStyle/>
            <a:p>
              <a:pPr algn="ctr" rtl="0"/>
              <a:r>
                <a:rPr lang="en-US" sz="2400" b="1" dirty="0" smtClean="0">
                  <a:latin typeface="Arial" panose="020B0604020202020204" pitchFamily="34" charset="0"/>
                  <a:cs typeface="Arial" panose="020B0604020202020204" pitchFamily="34" charset="0"/>
                </a:rPr>
                <a:t>Persistent infections </a:t>
              </a:r>
              <a:endParaRPr lang="en-US" sz="2400" b="1"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806971"/>
              <a:ext cx="90424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802774" y="2564904"/>
              <a:ext cx="7945690" cy="3096344"/>
              <a:chOff x="802774" y="2564904"/>
              <a:chExt cx="7945690" cy="3096344"/>
            </a:xfrm>
          </p:grpSpPr>
          <p:sp>
            <p:nvSpPr>
              <p:cNvPr id="6" name="TextBox 5"/>
              <p:cNvSpPr txBox="1"/>
              <p:nvPr/>
            </p:nvSpPr>
            <p:spPr>
              <a:xfrm>
                <a:off x="802774" y="2564904"/>
                <a:ext cx="7657658" cy="400110"/>
              </a:xfrm>
              <a:prstGeom prst="rect">
                <a:avLst/>
              </a:prstGeom>
              <a:noFill/>
            </p:spPr>
            <p:txBody>
              <a:bodyPr wrap="square" rtlCol="0">
                <a:spAutoFit/>
              </a:bodyPr>
              <a:lstStyle/>
              <a:p>
                <a:pPr marL="177800" indent="-177800"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No single mechanism for persistent infections </a:t>
                </a:r>
                <a:endParaRPr lang="en-US" sz="2000" dirty="0">
                  <a:latin typeface="Arial" panose="020B0604020202020204" pitchFamily="34" charset="0"/>
                  <a:cs typeface="Arial" panose="020B0604020202020204" pitchFamily="34" charset="0"/>
                </a:endParaRPr>
              </a:p>
            </p:txBody>
          </p:sp>
          <p:sp>
            <p:nvSpPr>
              <p:cNvPr id="7" name="TextBox 6"/>
              <p:cNvSpPr txBox="1"/>
              <p:nvPr/>
            </p:nvSpPr>
            <p:spPr>
              <a:xfrm>
                <a:off x="802774" y="3369186"/>
                <a:ext cx="7873682" cy="707886"/>
              </a:xfrm>
              <a:prstGeom prst="rect">
                <a:avLst/>
              </a:prstGeom>
              <a:noFill/>
            </p:spPr>
            <p:txBody>
              <a:bodyPr wrap="square" rtlCol="0">
                <a:spAutoFit/>
              </a:bodyPr>
              <a:lstStyle/>
              <a:p>
                <a:pPr marL="109538" indent="-109538"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 When cytopathic effects  </a:t>
                </a:r>
                <a:r>
                  <a:rPr lang="en-US" sz="1400" dirty="0" smtClean="0">
                    <a:latin typeface="Arial" panose="020B0604020202020204" pitchFamily="34" charset="0"/>
                    <a:cs typeface="Arial" panose="020B0604020202020204" pitchFamily="34" charset="0"/>
                  </a:rPr>
                  <a:t>(changes appeared on cell infected with virus) </a:t>
                </a:r>
                <a:r>
                  <a:rPr lang="en-US" sz="2000" dirty="0" smtClean="0">
                    <a:latin typeface="Arial" panose="020B0604020202020204" pitchFamily="34" charset="0"/>
                    <a:cs typeface="Arial" panose="020B0604020202020204" pitchFamily="34" charset="0"/>
                  </a:rPr>
                  <a:t>are absent and host defenses are reduced, persistent infection is likely </a:t>
                </a:r>
                <a:endParaRPr lang="en-US" sz="2000" dirty="0">
                  <a:latin typeface="Arial" panose="020B0604020202020204" pitchFamily="34" charset="0"/>
                  <a:cs typeface="Arial" panose="020B0604020202020204" pitchFamily="34" charset="0"/>
                </a:endParaRPr>
              </a:p>
            </p:txBody>
          </p:sp>
          <p:sp>
            <p:nvSpPr>
              <p:cNvPr id="8" name="TextBox 7"/>
              <p:cNvSpPr txBox="1"/>
              <p:nvPr/>
            </p:nvSpPr>
            <p:spPr>
              <a:xfrm>
                <a:off x="802774" y="4685074"/>
                <a:ext cx="7513642" cy="400110"/>
              </a:xfrm>
              <a:prstGeom prst="rect">
                <a:avLst/>
              </a:prstGeom>
              <a:noFill/>
            </p:spPr>
            <p:txBody>
              <a:bodyPr wrap="square" rtlCol="0">
                <a:spAutoFit/>
              </a:bodyPr>
              <a:lstStyle/>
              <a:p>
                <a:pPr marL="109538" indent="-109538" algn="l" rtl="0">
                  <a:buFont typeface="Arial" panose="020B0604020202020204" pitchFamily="34" charset="0"/>
                  <a:buChar cha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Viral immune modulation</a:t>
                </a:r>
                <a:endParaRPr lang="en-US" sz="2000" dirty="0">
                  <a:latin typeface="Arial" panose="020B0604020202020204" pitchFamily="34" charset="0"/>
                  <a:cs typeface="Arial" panose="020B0604020202020204" pitchFamily="34" charset="0"/>
                </a:endParaRPr>
              </a:p>
            </p:txBody>
          </p:sp>
          <p:sp>
            <p:nvSpPr>
              <p:cNvPr id="9" name="TextBox 8"/>
              <p:cNvSpPr txBox="1"/>
              <p:nvPr/>
            </p:nvSpPr>
            <p:spPr>
              <a:xfrm>
                <a:off x="1090806" y="2852936"/>
                <a:ext cx="7657658" cy="400110"/>
              </a:xfrm>
              <a:prstGeom prst="rect">
                <a:avLst/>
              </a:prstGeom>
              <a:noFill/>
            </p:spPr>
            <p:txBody>
              <a:bodyPr wrap="square" rtlCol="0">
                <a:spAutoFit/>
              </a:bodyPr>
              <a:lstStyle/>
              <a:p>
                <a:pPr algn="l" rtl="0"/>
                <a:r>
                  <a:rPr lang="ar-IQ" sz="2000" dirty="0" smtClean="0">
                    <a:latin typeface="Arial" panose="020B0604020202020204" pitchFamily="34" charset="0"/>
                    <a:cs typeface="Arial" panose="020B0604020202020204" pitchFamily="34" charset="0"/>
                  </a:rPr>
                  <a:t>ــ </a:t>
                </a:r>
                <a:r>
                  <a:rPr lang="en-US" sz="2000" dirty="0" smtClean="0">
                    <a:latin typeface="Arial" panose="020B0604020202020204" pitchFamily="34" charset="0"/>
                    <a:cs typeface="Arial" panose="020B0604020202020204" pitchFamily="34" charset="0"/>
                  </a:rPr>
                  <a:t> </a:t>
                </a:r>
                <a:r>
                  <a:rPr lang="en-US" sz="1600" i="1" dirty="0" smtClean="0">
                    <a:latin typeface="Arial" panose="020B0604020202020204" pitchFamily="34" charset="0"/>
                    <a:cs typeface="Arial" panose="020B0604020202020204" pitchFamily="34" charset="0"/>
                  </a:rPr>
                  <a:t>mechanisms are different among viruses of different families</a:t>
                </a:r>
                <a:r>
                  <a:rPr lang="en-US" i="1" dirty="0" smtClean="0">
                    <a:latin typeface="Arial" panose="020B0604020202020204" pitchFamily="34" charset="0"/>
                    <a:cs typeface="Arial" panose="020B0604020202020204" pitchFamily="34" charset="0"/>
                  </a:rPr>
                  <a:t> </a:t>
                </a:r>
                <a:endParaRPr lang="en-US" i="1" dirty="0">
                  <a:latin typeface="Arial" panose="020B0604020202020204" pitchFamily="34" charset="0"/>
                  <a:cs typeface="Arial" panose="020B0604020202020204" pitchFamily="34" charset="0"/>
                </a:endParaRPr>
              </a:p>
            </p:txBody>
          </p:sp>
          <p:sp>
            <p:nvSpPr>
              <p:cNvPr id="10" name="TextBox 9"/>
              <p:cNvSpPr txBox="1"/>
              <p:nvPr/>
            </p:nvSpPr>
            <p:spPr>
              <a:xfrm>
                <a:off x="1090806" y="3904020"/>
                <a:ext cx="7657658" cy="677108"/>
              </a:xfrm>
              <a:prstGeom prst="rect">
                <a:avLst/>
              </a:prstGeom>
              <a:noFill/>
            </p:spPr>
            <p:txBody>
              <a:bodyPr wrap="square" rtlCol="0">
                <a:spAutoFit/>
              </a:bodyPr>
              <a:lstStyle/>
              <a:p>
                <a:pPr algn="l" rtl="0"/>
                <a:r>
                  <a:rPr lang="ar-IQ" sz="2000" dirty="0" smtClean="0">
                    <a:latin typeface="Arial" panose="020B0604020202020204" pitchFamily="34" charset="0"/>
                    <a:cs typeface="Arial" panose="020B0604020202020204" pitchFamily="34" charset="0"/>
                  </a:rPr>
                  <a:t>ــ </a:t>
                </a:r>
                <a:r>
                  <a:rPr lang="en-US" sz="2000" dirty="0" smtClean="0">
                    <a:latin typeface="Arial" panose="020B0604020202020204" pitchFamily="34" charset="0"/>
                    <a:cs typeface="Arial" panose="020B0604020202020204" pitchFamily="34" charset="0"/>
                  </a:rPr>
                  <a:t> </a:t>
                </a:r>
                <a:r>
                  <a:rPr lang="en-US" sz="1400" i="1" dirty="0" smtClean="0">
                    <a:latin typeface="Arial" panose="020B0604020202020204" pitchFamily="34" charset="0"/>
                    <a:cs typeface="Arial" panose="020B0604020202020204" pitchFamily="34" charset="0"/>
                  </a:rPr>
                  <a:t>the absence of </a:t>
                </a:r>
                <a:r>
                  <a:rPr lang="en-US" sz="1600" i="1" dirty="0" smtClean="0">
                    <a:latin typeface="Arial" panose="020B0604020202020204" pitchFamily="34" charset="0"/>
                    <a:cs typeface="Arial" panose="020B0604020202020204" pitchFamily="34" charset="0"/>
                  </a:rPr>
                  <a:t>cytopathic effect reduces the inflammation and the adaptive response, so infections are not efficiently cleared    </a:t>
                </a:r>
                <a:r>
                  <a:rPr lang="en-US" i="1" dirty="0" smtClean="0">
                    <a:latin typeface="Arial" panose="020B0604020202020204" pitchFamily="34" charset="0"/>
                    <a:cs typeface="Arial" panose="020B0604020202020204" pitchFamily="34" charset="0"/>
                  </a:rPr>
                  <a:t> </a:t>
                </a:r>
                <a:endParaRPr lang="en-US" i="1" dirty="0">
                  <a:latin typeface="Arial" panose="020B0604020202020204" pitchFamily="34" charset="0"/>
                  <a:cs typeface="Arial" panose="020B0604020202020204" pitchFamily="34" charset="0"/>
                </a:endParaRPr>
              </a:p>
            </p:txBody>
          </p:sp>
          <p:sp>
            <p:nvSpPr>
              <p:cNvPr id="11" name="TextBox 10"/>
              <p:cNvSpPr txBox="1"/>
              <p:nvPr/>
            </p:nvSpPr>
            <p:spPr>
              <a:xfrm>
                <a:off x="1090806" y="4984140"/>
                <a:ext cx="7657658" cy="677108"/>
              </a:xfrm>
              <a:prstGeom prst="rect">
                <a:avLst/>
              </a:prstGeom>
              <a:noFill/>
            </p:spPr>
            <p:txBody>
              <a:bodyPr wrap="square" rtlCol="0">
                <a:spAutoFit/>
              </a:bodyPr>
              <a:lstStyle/>
              <a:p>
                <a:pPr algn="l" rtl="0"/>
                <a:r>
                  <a:rPr lang="ar-IQ" sz="2000" dirty="0" smtClean="0">
                    <a:latin typeface="Arial" panose="020B0604020202020204" pitchFamily="34" charset="0"/>
                    <a:cs typeface="Arial" panose="020B0604020202020204" pitchFamily="34" charset="0"/>
                  </a:rPr>
                  <a:t>ــ </a:t>
                </a:r>
                <a:r>
                  <a:rPr lang="en-US" sz="2000" dirty="0" smtClean="0">
                    <a:latin typeface="Arial" panose="020B0604020202020204" pitchFamily="34" charset="0"/>
                    <a:cs typeface="Arial" panose="020B0604020202020204" pitchFamily="34" charset="0"/>
                  </a:rPr>
                  <a:t> </a:t>
                </a:r>
                <a:r>
                  <a:rPr lang="en-US" sz="1600" i="1" dirty="0" smtClean="0">
                    <a:latin typeface="Arial" panose="020B0604020202020204" pitchFamily="34" charset="0"/>
                    <a:cs typeface="Arial" panose="020B0604020202020204" pitchFamily="34" charset="0"/>
                  </a:rPr>
                  <a:t>host immune response can be evaded by virus-produced proteins which is the main cause of persistent infections </a:t>
                </a:r>
                <a:r>
                  <a:rPr lang="en-US" i="1" dirty="0" smtClean="0">
                    <a:latin typeface="Arial" panose="020B0604020202020204" pitchFamily="34" charset="0"/>
                    <a:cs typeface="Arial" panose="020B0604020202020204" pitchFamily="34" charset="0"/>
                  </a:rPr>
                  <a:t> </a:t>
                </a:r>
                <a:endParaRPr lang="en-US" i="1"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445026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23528" y="836712"/>
            <a:ext cx="8568952" cy="5296654"/>
            <a:chOff x="467544" y="612556"/>
            <a:chExt cx="8568952" cy="5296654"/>
          </a:xfrm>
        </p:grpSpPr>
        <p:grpSp>
          <p:nvGrpSpPr>
            <p:cNvPr id="14" name="Group 13"/>
            <p:cNvGrpSpPr/>
            <p:nvPr/>
          </p:nvGrpSpPr>
          <p:grpSpPr>
            <a:xfrm>
              <a:off x="467544" y="612556"/>
              <a:ext cx="8496944" cy="5296654"/>
              <a:chOff x="700314" y="188640"/>
              <a:chExt cx="8496944" cy="5296654"/>
            </a:xfrm>
          </p:grpSpPr>
          <p:sp>
            <p:nvSpPr>
              <p:cNvPr id="12" name="TextBox 11"/>
              <p:cNvSpPr txBox="1"/>
              <p:nvPr/>
            </p:nvSpPr>
            <p:spPr>
              <a:xfrm>
                <a:off x="827584" y="4541639"/>
                <a:ext cx="8369674" cy="615553"/>
              </a:xfrm>
              <a:prstGeom prst="rect">
                <a:avLst/>
              </a:prstGeom>
              <a:noFill/>
            </p:spPr>
            <p:txBody>
              <a:bodyPr wrap="square" rtlCol="0">
                <a:spAutoFit/>
              </a:bodyPr>
              <a:lstStyle/>
              <a:p>
                <a:pPr marL="109538" indent="-109538" algn="l" rtl="0">
                  <a:buFont typeface="Arial" panose="020B0604020202020204" pitchFamily="34" charset="0"/>
                  <a:buChar cha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They may occur in areas of reduced immune surveillance, </a:t>
                </a:r>
                <a:r>
                  <a:rPr lang="en-US" sz="1400" i="1" dirty="0" smtClean="0">
                    <a:latin typeface="Arial" panose="020B0604020202020204" pitchFamily="34" charset="0"/>
                    <a:cs typeface="Arial" panose="020B0604020202020204" pitchFamily="34" charset="0"/>
                  </a:rPr>
                  <a:t>CNS and vitreous humoral fluid of eye</a:t>
                </a:r>
                <a:endParaRPr lang="en-US" sz="2000" dirty="0">
                  <a:latin typeface="Arial" panose="020B0604020202020204" pitchFamily="34" charset="0"/>
                  <a:cs typeface="Arial" panose="020B0604020202020204" pitchFamily="34" charset="0"/>
                </a:endParaRPr>
              </a:p>
            </p:txBody>
          </p:sp>
          <p:sp>
            <p:nvSpPr>
              <p:cNvPr id="13" name="TextBox 12"/>
              <p:cNvSpPr txBox="1"/>
              <p:nvPr/>
            </p:nvSpPr>
            <p:spPr>
              <a:xfrm>
                <a:off x="1060354" y="3356992"/>
                <a:ext cx="7657658" cy="400110"/>
              </a:xfrm>
              <a:prstGeom prst="rect">
                <a:avLst/>
              </a:prstGeom>
              <a:noFill/>
            </p:spPr>
            <p:txBody>
              <a:bodyPr wrap="square" rtlCol="0">
                <a:spAutoFit/>
              </a:bodyPr>
              <a:lstStyle/>
              <a:p>
                <a:pPr algn="l" rtl="0"/>
                <a:r>
                  <a:rPr lang="ar-IQ" sz="2000" dirty="0" smtClean="0">
                    <a:latin typeface="Arial" panose="020B0604020202020204" pitchFamily="34" charset="0"/>
                    <a:cs typeface="Arial" panose="020B0604020202020204" pitchFamily="34" charset="0"/>
                  </a:rPr>
                  <a:t>ــ </a:t>
                </a:r>
                <a:r>
                  <a:rPr lang="en-US" sz="2000" dirty="0" smtClean="0">
                    <a:latin typeface="Arial" panose="020B0604020202020204" pitchFamily="34" charset="0"/>
                    <a:cs typeface="Arial" panose="020B0604020202020204" pitchFamily="34" charset="0"/>
                  </a:rPr>
                  <a:t> </a:t>
                </a:r>
                <a:r>
                  <a:rPr lang="en-US" sz="1600" i="1" dirty="0" smtClean="0">
                    <a:latin typeface="Arial" panose="020B0604020202020204" pitchFamily="34" charset="0"/>
                    <a:cs typeface="Arial" panose="020B0604020202020204" pitchFamily="34" charset="0"/>
                  </a:rPr>
                  <a:t>herpes simples virus, hepatitis virus C</a:t>
                </a:r>
                <a:r>
                  <a:rPr lang="en-US" i="1" dirty="0" smtClean="0">
                    <a:latin typeface="Arial" panose="020B0604020202020204" pitchFamily="34" charset="0"/>
                    <a:cs typeface="Arial" panose="020B0604020202020204" pitchFamily="34" charset="0"/>
                  </a:rPr>
                  <a:t> </a:t>
                </a:r>
                <a:endParaRPr lang="en-US" i="1" dirty="0">
                  <a:latin typeface="Arial" panose="020B0604020202020204" pitchFamily="34" charset="0"/>
                  <a:cs typeface="Arial" panose="020B0604020202020204" pitchFamily="34" charset="0"/>
                </a:endParaRPr>
              </a:p>
            </p:txBody>
          </p:sp>
          <p:grpSp>
            <p:nvGrpSpPr>
              <p:cNvPr id="4" name="Group 3"/>
              <p:cNvGrpSpPr/>
              <p:nvPr/>
            </p:nvGrpSpPr>
            <p:grpSpPr>
              <a:xfrm>
                <a:off x="700314" y="188640"/>
                <a:ext cx="8192166" cy="5296654"/>
                <a:chOff x="683568" y="260648"/>
                <a:chExt cx="8192166" cy="5296654"/>
              </a:xfrm>
            </p:grpSpPr>
            <p:sp>
              <p:nvSpPr>
                <p:cNvPr id="5" name="TextBox 4"/>
                <p:cNvSpPr txBox="1"/>
                <p:nvPr/>
              </p:nvSpPr>
              <p:spPr>
                <a:xfrm>
                  <a:off x="1403648" y="260648"/>
                  <a:ext cx="6624736" cy="461665"/>
                </a:xfrm>
                <a:prstGeom prst="rect">
                  <a:avLst/>
                </a:prstGeom>
                <a:noFill/>
              </p:spPr>
              <p:txBody>
                <a:bodyPr wrap="square" rtlCol="0">
                  <a:spAutoFit/>
                </a:bodyPr>
                <a:lstStyle/>
                <a:p>
                  <a:pPr algn="ctr" rtl="0"/>
                  <a:r>
                    <a:rPr lang="en-US" sz="2400" b="1" dirty="0" smtClean="0">
                      <a:latin typeface="Arial" panose="020B0604020202020204" pitchFamily="34" charset="0"/>
                      <a:cs typeface="Arial" panose="020B0604020202020204" pitchFamily="34" charset="0"/>
                    </a:rPr>
                    <a:t>Common features of persistent infections </a:t>
                  </a:r>
                  <a:endParaRPr lang="en-US" sz="2400" b="1" dirty="0">
                    <a:latin typeface="Arial" panose="020B0604020202020204" pitchFamily="34" charset="0"/>
                    <a:cs typeface="Arial" panose="020B0604020202020204" pitchFamily="34" charset="0"/>
                  </a:endParaRPr>
                </a:p>
              </p:txBody>
            </p:sp>
            <p:grpSp>
              <p:nvGrpSpPr>
                <p:cNvPr id="2" name="Group 1"/>
                <p:cNvGrpSpPr/>
                <p:nvPr/>
              </p:nvGrpSpPr>
              <p:grpSpPr>
                <a:xfrm>
                  <a:off x="802774" y="2564904"/>
                  <a:ext cx="7873682" cy="2992398"/>
                  <a:chOff x="802774" y="2564904"/>
                  <a:chExt cx="7873682" cy="2992398"/>
                </a:xfrm>
              </p:grpSpPr>
              <p:sp>
                <p:nvSpPr>
                  <p:cNvPr id="6" name="TextBox 5"/>
                  <p:cNvSpPr txBox="1"/>
                  <p:nvPr/>
                </p:nvSpPr>
                <p:spPr>
                  <a:xfrm>
                    <a:off x="802774" y="2564904"/>
                    <a:ext cx="7657658" cy="400110"/>
                  </a:xfrm>
                  <a:prstGeom prst="rect">
                    <a:avLst/>
                  </a:prstGeom>
                  <a:noFill/>
                </p:spPr>
                <p:txBody>
                  <a:bodyPr wrap="square" rtlCol="0">
                    <a:spAutoFit/>
                  </a:bodyPr>
                  <a:lstStyle/>
                  <a:p>
                    <a:pPr marL="177800" indent="-177800"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They last the lifetime of the host </a:t>
                    </a:r>
                    <a:endParaRPr lang="en-US" sz="2000" dirty="0">
                      <a:latin typeface="Arial" panose="020B0604020202020204" pitchFamily="34" charset="0"/>
                      <a:cs typeface="Arial" panose="020B0604020202020204" pitchFamily="34" charset="0"/>
                    </a:endParaRPr>
                  </a:p>
                </p:txBody>
              </p:sp>
              <p:sp>
                <p:nvSpPr>
                  <p:cNvPr id="7" name="TextBox 6"/>
                  <p:cNvSpPr txBox="1"/>
                  <p:nvPr/>
                </p:nvSpPr>
                <p:spPr>
                  <a:xfrm>
                    <a:off x="802774" y="3140968"/>
                    <a:ext cx="7873682" cy="400110"/>
                  </a:xfrm>
                  <a:prstGeom prst="rect">
                    <a:avLst/>
                  </a:prstGeom>
                  <a:noFill/>
                </p:spPr>
                <p:txBody>
                  <a:bodyPr wrap="square" rtlCol="0">
                    <a:spAutoFit/>
                  </a:bodyPr>
                  <a:lstStyle/>
                  <a:p>
                    <a:pPr marL="109538" indent="-109538"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 Viral immune modulation is involved </a:t>
                    </a:r>
                    <a:endParaRPr lang="en-US" sz="2000" dirty="0">
                      <a:latin typeface="Arial" panose="020B0604020202020204" pitchFamily="34" charset="0"/>
                      <a:cs typeface="Arial" panose="020B0604020202020204" pitchFamily="34" charset="0"/>
                    </a:endParaRPr>
                  </a:p>
                </p:txBody>
              </p:sp>
              <p:sp>
                <p:nvSpPr>
                  <p:cNvPr id="8" name="TextBox 7"/>
                  <p:cNvSpPr txBox="1"/>
                  <p:nvPr/>
                </p:nvSpPr>
                <p:spPr>
                  <a:xfrm>
                    <a:off x="802774" y="3861048"/>
                    <a:ext cx="7513642" cy="400110"/>
                  </a:xfrm>
                  <a:prstGeom prst="rect">
                    <a:avLst/>
                  </a:prstGeom>
                  <a:noFill/>
                </p:spPr>
                <p:txBody>
                  <a:bodyPr wrap="square" rtlCol="0">
                    <a:spAutoFit/>
                  </a:bodyPr>
                  <a:lstStyle/>
                  <a:p>
                    <a:pPr marL="109538" indent="-109538" algn="l" rtl="0">
                      <a:buFont typeface="Arial" panose="020B0604020202020204" pitchFamily="34" charset="0"/>
                      <a:buChar cha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Immune cells may be infected, e.g. HIV</a:t>
                    </a:r>
                    <a:endParaRPr lang="en-US" sz="2000" dirty="0">
                      <a:latin typeface="Arial" panose="020B0604020202020204" pitchFamily="34" charset="0"/>
                      <a:cs typeface="Arial" panose="020B0604020202020204" pitchFamily="34" charset="0"/>
                    </a:endParaRPr>
                  </a:p>
                </p:txBody>
              </p:sp>
              <p:sp>
                <p:nvSpPr>
                  <p:cNvPr id="11" name="TextBox 10"/>
                  <p:cNvSpPr txBox="1"/>
                  <p:nvPr/>
                </p:nvSpPr>
                <p:spPr>
                  <a:xfrm>
                    <a:off x="1018798" y="5157192"/>
                    <a:ext cx="7657658" cy="400110"/>
                  </a:xfrm>
                  <a:prstGeom prst="rect">
                    <a:avLst/>
                  </a:prstGeom>
                  <a:noFill/>
                </p:spPr>
                <p:txBody>
                  <a:bodyPr wrap="square" rtlCol="0">
                    <a:spAutoFit/>
                  </a:bodyPr>
                  <a:lstStyle/>
                  <a:p>
                    <a:pPr algn="l" rtl="0"/>
                    <a:r>
                      <a:rPr lang="ar-IQ" sz="2000" dirty="0" smtClean="0">
                        <a:latin typeface="Arial" panose="020B0604020202020204" pitchFamily="34" charset="0"/>
                        <a:cs typeface="Arial" panose="020B0604020202020204" pitchFamily="34" charset="0"/>
                      </a:rPr>
                      <a:t>ــ </a:t>
                    </a:r>
                    <a:r>
                      <a:rPr lang="en-US" sz="2000" dirty="0" smtClean="0">
                        <a:latin typeface="Arial" panose="020B0604020202020204" pitchFamily="34" charset="0"/>
                        <a:cs typeface="Arial" panose="020B0604020202020204" pitchFamily="34" charset="0"/>
                      </a:rPr>
                      <a:t> </a:t>
                    </a:r>
                    <a:r>
                      <a:rPr lang="en-US" sz="1600" i="1" dirty="0" smtClean="0">
                        <a:latin typeface="Arial" panose="020B0604020202020204" pitchFamily="34" charset="0"/>
                        <a:cs typeface="Arial" panose="020B0604020202020204" pitchFamily="34" charset="0"/>
                      </a:rPr>
                      <a:t>Ebola virus persistence in ocular fluid </a:t>
                    </a:r>
                    <a:r>
                      <a:rPr lang="en-US" i="1" dirty="0" smtClean="0">
                        <a:latin typeface="Arial" panose="020B0604020202020204" pitchFamily="34" charset="0"/>
                        <a:cs typeface="Arial" panose="020B0604020202020204" pitchFamily="34" charset="0"/>
                      </a:rPr>
                      <a:t> </a:t>
                    </a:r>
                    <a:endParaRPr lang="en-US" i="1" dirty="0">
                      <a:latin typeface="Arial" panose="020B0604020202020204" pitchFamily="34" charset="0"/>
                      <a:cs typeface="Arial" panose="020B0604020202020204" pitchFamily="34" charset="0"/>
                    </a:endParaRPr>
                  </a:p>
                </p:txBody>
              </p:sp>
            </p:gr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764704"/>
                  <a:ext cx="3439638"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764704"/>
                  <a:ext cx="2011363" cy="163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8" name="TextBox 17"/>
            <p:cNvSpPr txBox="1"/>
            <p:nvPr/>
          </p:nvSpPr>
          <p:spPr>
            <a:xfrm>
              <a:off x="810838" y="4500988"/>
              <a:ext cx="8225658" cy="400110"/>
            </a:xfrm>
            <a:prstGeom prst="rect">
              <a:avLst/>
            </a:prstGeom>
            <a:noFill/>
          </p:spPr>
          <p:txBody>
            <a:bodyPr wrap="square" rtlCol="0">
              <a:spAutoFit/>
            </a:bodyPr>
            <a:lstStyle/>
            <a:p>
              <a:pPr algn="l" rtl="0"/>
              <a:r>
                <a:rPr lang="ar-IQ" sz="2000" dirty="0" smtClean="0">
                  <a:latin typeface="Arial" panose="020B0604020202020204" pitchFamily="34" charset="0"/>
                  <a:cs typeface="Arial" panose="020B0604020202020204" pitchFamily="34" charset="0"/>
                </a:rPr>
                <a:t>ــ </a:t>
              </a:r>
              <a:r>
                <a:rPr lang="en-US" sz="2000" dirty="0" smtClean="0">
                  <a:latin typeface="Arial" panose="020B0604020202020204" pitchFamily="34" charset="0"/>
                  <a:cs typeface="Arial" panose="020B0604020202020204" pitchFamily="34" charset="0"/>
                </a:rPr>
                <a:t> </a:t>
              </a:r>
              <a:r>
                <a:rPr lang="en-US" sz="1600" i="1" dirty="0" smtClean="0">
                  <a:latin typeface="Arial" panose="020B0604020202020204" pitchFamily="34" charset="0"/>
                  <a:cs typeface="Arial" panose="020B0604020202020204" pitchFamily="34" charset="0"/>
                </a:rPr>
                <a:t>HIV infection of CD4 T cells, measles virus infection of antigen presenting cells (APCs) </a:t>
              </a:r>
              <a:r>
                <a:rPr lang="en-US" i="1" dirty="0" smtClean="0">
                  <a:latin typeface="Arial" panose="020B0604020202020204" pitchFamily="34" charset="0"/>
                  <a:cs typeface="Arial" panose="020B0604020202020204" pitchFamily="34" charset="0"/>
                </a:rPr>
                <a:t> </a:t>
              </a:r>
              <a:endParaRPr lang="en-US" i="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50893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1520" y="254630"/>
            <a:ext cx="8723267" cy="6198706"/>
            <a:chOff x="442734" y="191914"/>
            <a:chExt cx="8723267" cy="6198706"/>
          </a:xfrm>
        </p:grpSpPr>
        <p:grpSp>
          <p:nvGrpSpPr>
            <p:cNvPr id="14" name="Group 13"/>
            <p:cNvGrpSpPr/>
            <p:nvPr/>
          </p:nvGrpSpPr>
          <p:grpSpPr>
            <a:xfrm>
              <a:off x="442734" y="260648"/>
              <a:ext cx="8377738" cy="6129972"/>
              <a:chOff x="819520" y="-347354"/>
              <a:chExt cx="8377738" cy="6129972"/>
            </a:xfrm>
          </p:grpSpPr>
          <p:sp>
            <p:nvSpPr>
              <p:cNvPr id="12" name="TextBox 11"/>
              <p:cNvSpPr txBox="1"/>
              <p:nvPr/>
            </p:nvSpPr>
            <p:spPr>
              <a:xfrm>
                <a:off x="827584" y="3193232"/>
                <a:ext cx="8369674" cy="707886"/>
              </a:xfrm>
              <a:prstGeom prst="rect">
                <a:avLst/>
              </a:prstGeom>
              <a:noFill/>
            </p:spPr>
            <p:txBody>
              <a:bodyPr wrap="square" rtlCol="0">
                <a:spAutoFit/>
              </a:bodyPr>
              <a:lstStyle/>
              <a:p>
                <a:pPr marL="109538" indent="-109538" algn="l" rtl="0">
                  <a:buFont typeface="Arial" panose="020B0604020202020204" pitchFamily="34" charset="0"/>
                  <a:buChar cha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Viral genome persists intact so that </a:t>
                </a:r>
                <a:r>
                  <a:rPr lang="en-US" sz="2000" i="1" dirty="0" smtClean="0">
                    <a:latin typeface="Arial" panose="020B0604020202020204" pitchFamily="34" charset="0"/>
                    <a:cs typeface="Arial" panose="020B0604020202020204" pitchFamily="34" charset="0"/>
                  </a:rPr>
                  <a:t>productive infection</a:t>
                </a:r>
                <a:r>
                  <a:rPr lang="en-US" sz="2000" dirty="0" smtClean="0">
                    <a:latin typeface="Arial" panose="020B0604020202020204" pitchFamily="34" charset="0"/>
                    <a:cs typeface="Arial" panose="020B0604020202020204" pitchFamily="34" charset="0"/>
                  </a:rPr>
                  <a:t> (</a:t>
                </a:r>
                <a:r>
                  <a:rPr lang="en-US" sz="1600" i="1" dirty="0" smtClean="0">
                    <a:latin typeface="Arial" panose="020B0604020202020204" pitchFamily="34" charset="0"/>
                    <a:cs typeface="Arial" panose="020B0604020202020204" pitchFamily="34" charset="0"/>
                  </a:rPr>
                  <a:t>making new virus particles</a:t>
                </a:r>
                <a:r>
                  <a:rPr lang="en-US" sz="2000" dirty="0" smtClean="0">
                    <a:latin typeface="Arial" panose="020B0604020202020204" pitchFamily="34" charset="0"/>
                    <a:cs typeface="Arial" panose="020B0604020202020204" pitchFamily="34" charset="0"/>
                  </a:rPr>
                  <a:t>) can be initiated to </a:t>
                </a:r>
                <a:r>
                  <a:rPr lang="en-US" sz="2000" i="1" dirty="0" smtClean="0">
                    <a:latin typeface="Arial" panose="020B0604020202020204" pitchFamily="34" charset="0"/>
                    <a:cs typeface="Arial" panose="020B0604020202020204" pitchFamily="34" charset="0"/>
                  </a:rPr>
                  <a:t>spread infection</a:t>
                </a:r>
                <a:r>
                  <a:rPr lang="en-US" sz="2000" dirty="0" smtClean="0">
                    <a:latin typeface="Arial" panose="020B0604020202020204" pitchFamily="34" charset="0"/>
                    <a:cs typeface="Arial" panose="020B0604020202020204" pitchFamily="34" charset="0"/>
                  </a:rPr>
                  <a:t> to new hosts</a:t>
                </a:r>
                <a:endParaRPr lang="en-US" sz="2000" dirty="0">
                  <a:latin typeface="Arial" panose="020B0604020202020204" pitchFamily="34" charset="0"/>
                  <a:cs typeface="Arial" panose="020B0604020202020204" pitchFamily="34" charset="0"/>
                </a:endParaRPr>
              </a:p>
            </p:txBody>
          </p:sp>
          <p:grpSp>
            <p:nvGrpSpPr>
              <p:cNvPr id="4" name="Group 3"/>
              <p:cNvGrpSpPr/>
              <p:nvPr/>
            </p:nvGrpSpPr>
            <p:grpSpPr>
              <a:xfrm>
                <a:off x="819520" y="-347354"/>
                <a:ext cx="8377738" cy="6129972"/>
                <a:chOff x="802774" y="-275346"/>
                <a:chExt cx="8377738" cy="6129972"/>
              </a:xfrm>
            </p:grpSpPr>
            <p:sp>
              <p:nvSpPr>
                <p:cNvPr id="5" name="TextBox 4"/>
                <p:cNvSpPr txBox="1"/>
                <p:nvPr/>
              </p:nvSpPr>
              <p:spPr>
                <a:xfrm>
                  <a:off x="1403648" y="-275346"/>
                  <a:ext cx="6624736" cy="461665"/>
                </a:xfrm>
                <a:prstGeom prst="rect">
                  <a:avLst/>
                </a:prstGeom>
                <a:noFill/>
              </p:spPr>
              <p:txBody>
                <a:bodyPr wrap="square" rtlCol="0">
                  <a:spAutoFit/>
                </a:bodyPr>
                <a:lstStyle/>
                <a:p>
                  <a:pPr algn="ctr" rtl="0"/>
                  <a:r>
                    <a:rPr lang="en-US" sz="2400" b="1" dirty="0" smtClean="0">
                      <a:latin typeface="Arial" panose="020B0604020202020204" pitchFamily="34" charset="0"/>
                      <a:cs typeface="Arial" panose="020B0604020202020204" pitchFamily="34" charset="0"/>
                    </a:rPr>
                    <a:t> Latent infections </a:t>
                  </a:r>
                  <a:r>
                    <a:rPr lang="ar-IQ" sz="2400" b="1" dirty="0" smtClean="0">
                      <a:latin typeface="Arial" panose="020B0604020202020204" pitchFamily="34" charset="0"/>
                      <a:cs typeface="Arial" panose="020B0604020202020204" pitchFamily="34" charset="0"/>
                    </a:rPr>
                    <a:t>ــ</a:t>
                  </a:r>
                  <a:r>
                    <a:rPr lang="en-US" sz="2400" b="1" dirty="0" smtClean="0">
                      <a:latin typeface="Arial" panose="020B0604020202020204" pitchFamily="34" charset="0"/>
                      <a:cs typeface="Arial" panose="020B0604020202020204" pitchFamily="34" charset="0"/>
                    </a:rPr>
                    <a:t> general properties  </a:t>
                  </a:r>
                  <a:endParaRPr lang="en-US" sz="2400" b="1" dirty="0">
                    <a:latin typeface="Arial" panose="020B0604020202020204" pitchFamily="34" charset="0"/>
                    <a:cs typeface="Arial" panose="020B0604020202020204" pitchFamily="34" charset="0"/>
                  </a:endParaRPr>
                </a:p>
              </p:txBody>
            </p:sp>
            <p:grpSp>
              <p:nvGrpSpPr>
                <p:cNvPr id="2" name="Group 1"/>
                <p:cNvGrpSpPr/>
                <p:nvPr/>
              </p:nvGrpSpPr>
              <p:grpSpPr>
                <a:xfrm>
                  <a:off x="802774" y="1609056"/>
                  <a:ext cx="8377738" cy="4245570"/>
                  <a:chOff x="802774" y="1609056"/>
                  <a:chExt cx="8377738" cy="4245570"/>
                </a:xfrm>
              </p:grpSpPr>
              <p:sp>
                <p:nvSpPr>
                  <p:cNvPr id="6" name="TextBox 5"/>
                  <p:cNvSpPr txBox="1"/>
                  <p:nvPr/>
                </p:nvSpPr>
                <p:spPr>
                  <a:xfrm>
                    <a:off x="802774" y="1609056"/>
                    <a:ext cx="8377738" cy="707886"/>
                  </a:xfrm>
                  <a:prstGeom prst="rect">
                    <a:avLst/>
                  </a:prstGeom>
                  <a:noFill/>
                </p:spPr>
                <p:txBody>
                  <a:bodyPr wrap="square" rtlCol="0">
                    <a:spAutoFit/>
                  </a:bodyPr>
                  <a:lstStyle/>
                  <a:p>
                    <a:pPr marL="177800" indent="-177800"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Viral proteins that promote productive replication are not made or found in low concentrations </a:t>
                    </a:r>
                    <a:endParaRPr lang="en-US" sz="2000" dirty="0">
                      <a:latin typeface="Arial" panose="020B0604020202020204" pitchFamily="34" charset="0"/>
                      <a:cs typeface="Arial" panose="020B0604020202020204" pitchFamily="34" charset="0"/>
                    </a:endParaRPr>
                  </a:p>
                </p:txBody>
              </p:sp>
              <p:sp>
                <p:nvSpPr>
                  <p:cNvPr id="7" name="TextBox 6"/>
                  <p:cNvSpPr txBox="1"/>
                  <p:nvPr/>
                </p:nvSpPr>
                <p:spPr>
                  <a:xfrm>
                    <a:off x="802774" y="2460958"/>
                    <a:ext cx="7873682" cy="707886"/>
                  </a:xfrm>
                  <a:prstGeom prst="rect">
                    <a:avLst/>
                  </a:prstGeom>
                  <a:noFill/>
                </p:spPr>
                <p:txBody>
                  <a:bodyPr wrap="square" rtlCol="0">
                    <a:spAutoFit/>
                  </a:bodyPr>
                  <a:lstStyle/>
                  <a:p>
                    <a:pPr marL="109538" indent="-109538"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 Cells harboring the latent viral genome are poorly recognized by the immune system </a:t>
                    </a:r>
                    <a:endParaRPr lang="en-US" sz="2000" dirty="0">
                      <a:latin typeface="Arial" panose="020B0604020202020204" pitchFamily="34" charset="0"/>
                      <a:cs typeface="Arial" panose="020B0604020202020204" pitchFamily="34" charset="0"/>
                    </a:endParaRPr>
                  </a:p>
                </p:txBody>
              </p:sp>
              <p:sp>
                <p:nvSpPr>
                  <p:cNvPr id="11" name="TextBox 10"/>
                  <p:cNvSpPr txBox="1"/>
                  <p:nvPr/>
                </p:nvSpPr>
                <p:spPr>
                  <a:xfrm>
                    <a:off x="1475656" y="5485294"/>
                    <a:ext cx="7657658" cy="369332"/>
                  </a:xfrm>
                  <a:prstGeom prst="rect">
                    <a:avLst/>
                  </a:prstGeom>
                  <a:noFill/>
                </p:spPr>
                <p:txBody>
                  <a:bodyPr wrap="square" rtlCol="0">
                    <a:spAutoFit/>
                  </a:bodyPr>
                  <a:lstStyle/>
                  <a:p>
                    <a:pPr algn="l" rtl="0"/>
                    <a:r>
                      <a:rPr lang="en-US" sz="1600" i="1" dirty="0" smtClean="0">
                        <a:latin typeface="Arial" panose="020B0604020202020204" pitchFamily="34" charset="0"/>
                        <a:cs typeface="Arial" panose="020B0604020202020204" pitchFamily="34" charset="0"/>
                      </a:rPr>
                      <a:t>Latent infection means either viral genome is not expressed or at low levels</a:t>
                    </a:r>
                    <a:r>
                      <a:rPr lang="en-US" i="1" dirty="0" smtClean="0">
                        <a:latin typeface="Arial" panose="020B0604020202020204" pitchFamily="34" charset="0"/>
                        <a:cs typeface="Arial" panose="020B0604020202020204" pitchFamily="34" charset="0"/>
                      </a:rPr>
                      <a:t> </a:t>
                    </a:r>
                    <a:endParaRPr lang="en-US" i="1" dirty="0">
                      <a:latin typeface="Arial" panose="020B0604020202020204" pitchFamily="34" charset="0"/>
                      <a:cs typeface="Arial" panose="020B0604020202020204" pitchFamily="34" charset="0"/>
                    </a:endParaRPr>
                  </a:p>
                </p:txBody>
              </p:sp>
            </p:grpSp>
          </p:grpSp>
        </p:gr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91914"/>
              <a:ext cx="2217737" cy="201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442734" y="4737338"/>
              <a:ext cx="7873682" cy="707886"/>
            </a:xfrm>
            <a:prstGeom prst="rect">
              <a:avLst/>
            </a:prstGeom>
            <a:noFill/>
          </p:spPr>
          <p:txBody>
            <a:bodyPr wrap="square" rtlCol="0">
              <a:spAutoFit/>
            </a:bodyPr>
            <a:lstStyle/>
            <a:p>
              <a:pPr marL="109538" indent="-109538"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 Reactivation of the latent viral genomes is needed to produce virus particles, otherwise the infection will eventually end </a:t>
              </a:r>
              <a:endParaRPr lang="en-US" sz="2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61652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42734" y="984002"/>
            <a:ext cx="8377738" cy="4893270"/>
            <a:chOff x="442734" y="911994"/>
            <a:chExt cx="8377738" cy="489327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911994"/>
              <a:ext cx="2217737" cy="201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442734" y="5045114"/>
              <a:ext cx="7873682" cy="400110"/>
            </a:xfrm>
            <a:prstGeom prst="rect">
              <a:avLst/>
            </a:prstGeom>
            <a:noFill/>
          </p:spPr>
          <p:txBody>
            <a:bodyPr wrap="square" rtlCol="0">
              <a:spAutoFit/>
            </a:bodyPr>
            <a:lstStyle/>
            <a:p>
              <a:pPr marL="109538" indent="-109538"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 Integrated into host chromosome, replicates with host</a:t>
              </a:r>
              <a:endParaRPr lang="en-US" sz="2000" dirty="0">
                <a:latin typeface="Arial" panose="020B0604020202020204" pitchFamily="34" charset="0"/>
                <a:cs typeface="Arial" panose="020B0604020202020204" pitchFamily="34" charset="0"/>
              </a:endParaRPr>
            </a:p>
          </p:txBody>
        </p:sp>
        <p:grpSp>
          <p:nvGrpSpPr>
            <p:cNvPr id="3" name="Group 2"/>
            <p:cNvGrpSpPr/>
            <p:nvPr/>
          </p:nvGrpSpPr>
          <p:grpSpPr>
            <a:xfrm>
              <a:off x="442734" y="1095127"/>
              <a:ext cx="8377738" cy="3269977"/>
              <a:chOff x="442734" y="1095127"/>
              <a:chExt cx="8377738" cy="3269977"/>
            </a:xfrm>
          </p:grpSpPr>
          <p:grpSp>
            <p:nvGrpSpPr>
              <p:cNvPr id="4" name="Group 3"/>
              <p:cNvGrpSpPr/>
              <p:nvPr/>
            </p:nvGrpSpPr>
            <p:grpSpPr>
              <a:xfrm>
                <a:off x="442734" y="1095127"/>
                <a:ext cx="8377738" cy="3269977"/>
                <a:chOff x="802774" y="559133"/>
                <a:chExt cx="8377738" cy="3269977"/>
              </a:xfrm>
            </p:grpSpPr>
            <p:sp>
              <p:nvSpPr>
                <p:cNvPr id="5" name="TextBox 4"/>
                <p:cNvSpPr txBox="1"/>
                <p:nvPr/>
              </p:nvSpPr>
              <p:spPr>
                <a:xfrm>
                  <a:off x="1403648" y="559133"/>
                  <a:ext cx="6624736" cy="461665"/>
                </a:xfrm>
                <a:prstGeom prst="rect">
                  <a:avLst/>
                </a:prstGeom>
                <a:noFill/>
              </p:spPr>
              <p:txBody>
                <a:bodyPr wrap="square" rtlCol="0">
                  <a:spAutoFit/>
                </a:bodyPr>
                <a:lstStyle/>
                <a:p>
                  <a:pPr algn="ctr" rtl="0"/>
                  <a:r>
                    <a:rPr lang="en-US" sz="2400" b="1" dirty="0" smtClean="0">
                      <a:latin typeface="Arial" panose="020B0604020202020204" pitchFamily="34" charset="0"/>
                      <a:cs typeface="Arial" panose="020B0604020202020204" pitchFamily="34" charset="0"/>
                    </a:rPr>
                    <a:t> State of the genome  </a:t>
                  </a:r>
                  <a:endParaRPr lang="en-US" sz="2400" b="1" dirty="0">
                    <a:latin typeface="Arial" panose="020B0604020202020204" pitchFamily="34" charset="0"/>
                    <a:cs typeface="Arial" panose="020B0604020202020204" pitchFamily="34" charset="0"/>
                  </a:endParaRPr>
                </a:p>
              </p:txBody>
            </p:sp>
            <p:grpSp>
              <p:nvGrpSpPr>
                <p:cNvPr id="2" name="Group 1"/>
                <p:cNvGrpSpPr/>
                <p:nvPr/>
              </p:nvGrpSpPr>
              <p:grpSpPr>
                <a:xfrm>
                  <a:off x="802774" y="2420888"/>
                  <a:ext cx="8377738" cy="1408222"/>
                  <a:chOff x="802774" y="2420888"/>
                  <a:chExt cx="8377738" cy="1408222"/>
                </a:xfrm>
              </p:grpSpPr>
              <p:sp>
                <p:nvSpPr>
                  <p:cNvPr id="6" name="TextBox 5"/>
                  <p:cNvSpPr txBox="1"/>
                  <p:nvPr/>
                </p:nvSpPr>
                <p:spPr>
                  <a:xfrm>
                    <a:off x="802774" y="2420888"/>
                    <a:ext cx="8377738" cy="400110"/>
                  </a:xfrm>
                  <a:prstGeom prst="rect">
                    <a:avLst/>
                  </a:prstGeom>
                  <a:noFill/>
                </p:spPr>
                <p:txBody>
                  <a:bodyPr wrap="square" rtlCol="0">
                    <a:spAutoFit/>
                  </a:bodyPr>
                  <a:lstStyle/>
                  <a:p>
                    <a:pPr marL="177800" indent="-177800"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Non-replicating DNA in a non-dividing cell </a:t>
                    </a:r>
                    <a:endParaRPr lang="en-US" sz="2000" dirty="0">
                      <a:latin typeface="Arial" panose="020B0604020202020204" pitchFamily="34" charset="0"/>
                      <a:cs typeface="Arial" panose="020B0604020202020204" pitchFamily="34" charset="0"/>
                    </a:endParaRPr>
                  </a:p>
                </p:txBody>
              </p:sp>
              <p:sp>
                <p:nvSpPr>
                  <p:cNvPr id="7" name="TextBox 6"/>
                  <p:cNvSpPr txBox="1"/>
                  <p:nvPr/>
                </p:nvSpPr>
                <p:spPr>
                  <a:xfrm>
                    <a:off x="802774" y="3429000"/>
                    <a:ext cx="7873682" cy="400110"/>
                  </a:xfrm>
                  <a:prstGeom prst="rect">
                    <a:avLst/>
                  </a:prstGeom>
                  <a:noFill/>
                </p:spPr>
                <p:txBody>
                  <a:bodyPr wrap="square" rtlCol="0">
                    <a:spAutoFit/>
                  </a:bodyPr>
                  <a:lstStyle/>
                  <a:p>
                    <a:pPr marL="109538" indent="-109538"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 Autonomous self-replicating DNA in dividing cell </a:t>
                    </a:r>
                    <a:endParaRPr lang="en-US" sz="2000" dirty="0">
                      <a:latin typeface="Arial" panose="020B0604020202020204" pitchFamily="34" charset="0"/>
                      <a:cs typeface="Arial" panose="020B0604020202020204" pitchFamily="34" charset="0"/>
                    </a:endParaRPr>
                  </a:p>
                </p:txBody>
              </p:sp>
            </p:grpSp>
          </p:grpSp>
          <p:sp>
            <p:nvSpPr>
              <p:cNvPr id="13" name="TextBox 12"/>
              <p:cNvSpPr txBox="1"/>
              <p:nvPr/>
            </p:nvSpPr>
            <p:spPr>
              <a:xfrm>
                <a:off x="658758" y="3316922"/>
                <a:ext cx="7657658" cy="400110"/>
              </a:xfrm>
              <a:prstGeom prst="rect">
                <a:avLst/>
              </a:prstGeom>
              <a:noFill/>
            </p:spPr>
            <p:txBody>
              <a:bodyPr wrap="square" rtlCol="0">
                <a:spAutoFit/>
              </a:bodyPr>
              <a:lstStyle/>
              <a:p>
                <a:pPr algn="l" rtl="0"/>
                <a:r>
                  <a:rPr lang="ar-IQ" sz="2000" dirty="0" smtClean="0">
                    <a:latin typeface="Arial" panose="020B0604020202020204" pitchFamily="34" charset="0"/>
                    <a:cs typeface="Arial" panose="020B0604020202020204" pitchFamily="34" charset="0"/>
                  </a:rPr>
                  <a:t>ــ </a:t>
                </a:r>
                <a:r>
                  <a:rPr lang="en-US" sz="20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Herpes simplex virus (HSV), varicella zoster virus (VSV) in neurons  </a:t>
                </a:r>
                <a:r>
                  <a:rPr lang="en-US" sz="1600" i="1" dirty="0" smtClean="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 </a:t>
                </a:r>
                <a:endParaRPr lang="en-US" i="1" dirty="0">
                  <a:latin typeface="Arial" panose="020B0604020202020204" pitchFamily="34" charset="0"/>
                  <a:cs typeface="Arial" panose="020B0604020202020204" pitchFamily="34" charset="0"/>
                </a:endParaRPr>
              </a:p>
            </p:txBody>
          </p:sp>
        </p:grpSp>
        <p:sp>
          <p:nvSpPr>
            <p:cNvPr id="15" name="TextBox 14"/>
            <p:cNvSpPr txBox="1"/>
            <p:nvPr/>
          </p:nvSpPr>
          <p:spPr>
            <a:xfrm>
              <a:off x="658758" y="4325034"/>
              <a:ext cx="7657658" cy="400110"/>
            </a:xfrm>
            <a:prstGeom prst="rect">
              <a:avLst/>
            </a:prstGeom>
            <a:noFill/>
          </p:spPr>
          <p:txBody>
            <a:bodyPr wrap="square" rtlCol="0">
              <a:spAutoFit/>
            </a:bodyPr>
            <a:lstStyle/>
            <a:p>
              <a:pPr algn="l" rtl="0"/>
              <a:r>
                <a:rPr lang="ar-IQ" sz="2000" dirty="0" smtClean="0">
                  <a:latin typeface="Arial" panose="020B0604020202020204" pitchFamily="34" charset="0"/>
                  <a:cs typeface="Arial" panose="020B0604020202020204" pitchFamily="34" charset="0"/>
                </a:rPr>
                <a:t>ــ </a:t>
              </a:r>
              <a:r>
                <a:rPr lang="en-US" sz="20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Human papilloma virus  (HPV), Hepatitis B virus (HBV)  </a:t>
              </a:r>
              <a:r>
                <a:rPr lang="en-US" sz="1600" i="1" dirty="0" smtClean="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 </a:t>
              </a:r>
              <a:endParaRPr lang="en-US" i="1" dirty="0">
                <a:latin typeface="Arial" panose="020B0604020202020204" pitchFamily="34" charset="0"/>
                <a:cs typeface="Arial" panose="020B0604020202020204" pitchFamily="34" charset="0"/>
              </a:endParaRPr>
            </a:p>
          </p:txBody>
        </p:sp>
        <p:sp>
          <p:nvSpPr>
            <p:cNvPr id="16" name="TextBox 15"/>
            <p:cNvSpPr txBox="1"/>
            <p:nvPr/>
          </p:nvSpPr>
          <p:spPr>
            <a:xfrm>
              <a:off x="658758" y="5405154"/>
              <a:ext cx="7657658" cy="400110"/>
            </a:xfrm>
            <a:prstGeom prst="rect">
              <a:avLst/>
            </a:prstGeom>
            <a:noFill/>
          </p:spPr>
          <p:txBody>
            <a:bodyPr wrap="square" rtlCol="0">
              <a:spAutoFit/>
            </a:bodyPr>
            <a:lstStyle/>
            <a:p>
              <a:pPr algn="l" rtl="0"/>
              <a:r>
                <a:rPr lang="ar-IQ" sz="2000" dirty="0" smtClean="0">
                  <a:latin typeface="Arial" panose="020B0604020202020204" pitchFamily="34" charset="0"/>
                  <a:cs typeface="Arial" panose="020B0604020202020204" pitchFamily="34" charset="0"/>
                </a:rPr>
                <a:t>ــ </a:t>
              </a:r>
              <a:r>
                <a:rPr lang="en-US" sz="20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Human herpes virus 6  (HHV6)  </a:t>
              </a:r>
              <a:r>
                <a:rPr lang="en-US" sz="1600" i="1" dirty="0" smtClean="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 </a:t>
              </a:r>
              <a:endParaRPr lang="en-US" i="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865307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370726" y="548680"/>
            <a:ext cx="8377738" cy="5974343"/>
            <a:chOff x="442734" y="303039"/>
            <a:chExt cx="8377738" cy="5974343"/>
          </a:xfrm>
        </p:grpSpPr>
        <p:sp>
          <p:nvSpPr>
            <p:cNvPr id="5" name="TextBox 4"/>
            <p:cNvSpPr txBox="1"/>
            <p:nvPr/>
          </p:nvSpPr>
          <p:spPr>
            <a:xfrm>
              <a:off x="1043608" y="303039"/>
              <a:ext cx="6624736" cy="461665"/>
            </a:xfrm>
            <a:prstGeom prst="rect">
              <a:avLst/>
            </a:prstGeom>
            <a:noFill/>
          </p:spPr>
          <p:txBody>
            <a:bodyPr wrap="square" rtlCol="0">
              <a:spAutoFit/>
            </a:bodyPr>
            <a:lstStyle/>
            <a:p>
              <a:pPr algn="ctr" rtl="0"/>
              <a:r>
                <a:rPr lang="en-US" sz="2400" b="1" dirty="0" smtClean="0">
                  <a:latin typeface="Arial" panose="020B0604020202020204" pitchFamily="34" charset="0"/>
                  <a:cs typeface="Arial" panose="020B0604020202020204" pitchFamily="34" charset="0"/>
                </a:rPr>
                <a:t> HSV post-infection events in neurons  </a:t>
              </a:r>
              <a:endParaRPr lang="en-US" sz="2400" b="1" dirty="0">
                <a:latin typeface="Arial" panose="020B0604020202020204" pitchFamily="34" charset="0"/>
                <a:cs typeface="Arial" panose="020B0604020202020204" pitchFamily="34" charset="0"/>
              </a:endParaRPr>
            </a:p>
          </p:txBody>
        </p:sp>
        <p:grpSp>
          <p:nvGrpSpPr>
            <p:cNvPr id="9" name="Group 8"/>
            <p:cNvGrpSpPr/>
            <p:nvPr/>
          </p:nvGrpSpPr>
          <p:grpSpPr>
            <a:xfrm>
              <a:off x="442734" y="3212976"/>
              <a:ext cx="8377738" cy="2076038"/>
              <a:chOff x="442734" y="2596842"/>
              <a:chExt cx="8377738" cy="2076038"/>
            </a:xfrm>
          </p:grpSpPr>
          <p:sp>
            <p:nvSpPr>
              <p:cNvPr id="17" name="TextBox 16"/>
              <p:cNvSpPr txBox="1"/>
              <p:nvPr/>
            </p:nvSpPr>
            <p:spPr>
              <a:xfrm>
                <a:off x="442734" y="3964994"/>
                <a:ext cx="7873682" cy="707886"/>
              </a:xfrm>
              <a:prstGeom prst="rect">
                <a:avLst/>
              </a:prstGeom>
              <a:noFill/>
            </p:spPr>
            <p:txBody>
              <a:bodyPr wrap="square" rtlCol="0">
                <a:spAutoFit/>
              </a:bodyPr>
              <a:lstStyle/>
              <a:p>
                <a:pPr marL="109538" indent="-109538"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 Multiple copies of viral DNA remain silent in nucleus separate from chromosomal DNA (</a:t>
                </a:r>
                <a:r>
                  <a:rPr lang="en-US" sz="2000" dirty="0" err="1" smtClean="0">
                    <a:latin typeface="Arial" panose="020B0604020202020204" pitchFamily="34" charset="0"/>
                    <a:cs typeface="Arial" panose="020B0604020202020204" pitchFamily="34" charset="0"/>
                  </a:rPr>
                  <a:t>episomal</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6" name="TextBox 5"/>
              <p:cNvSpPr txBox="1"/>
              <p:nvPr/>
            </p:nvSpPr>
            <p:spPr>
              <a:xfrm>
                <a:off x="442734" y="2596842"/>
                <a:ext cx="8377738" cy="707886"/>
              </a:xfrm>
              <a:prstGeom prst="rect">
                <a:avLst/>
              </a:prstGeom>
              <a:noFill/>
            </p:spPr>
            <p:txBody>
              <a:bodyPr wrap="square" rtlCol="0">
                <a:spAutoFit/>
              </a:bodyPr>
              <a:lstStyle/>
              <a:p>
                <a:pPr marL="177800" indent="-177800"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Epithelial cells are infected with HSV, the virus enters the nerve terminus travelling to the central nervous system neuron </a:t>
                </a:r>
                <a:endParaRPr lang="en-US" sz="2000" dirty="0">
                  <a:latin typeface="Arial" panose="020B0604020202020204" pitchFamily="34" charset="0"/>
                  <a:cs typeface="Arial" panose="020B0604020202020204" pitchFamily="34" charset="0"/>
                </a:endParaRPr>
              </a:p>
            </p:txBody>
          </p:sp>
          <p:sp>
            <p:nvSpPr>
              <p:cNvPr id="7" name="TextBox 6"/>
              <p:cNvSpPr txBox="1"/>
              <p:nvPr/>
            </p:nvSpPr>
            <p:spPr>
              <a:xfrm>
                <a:off x="442734" y="3388930"/>
                <a:ext cx="7873682" cy="400110"/>
              </a:xfrm>
              <a:prstGeom prst="rect">
                <a:avLst/>
              </a:prstGeom>
              <a:noFill/>
            </p:spPr>
            <p:txBody>
              <a:bodyPr wrap="square" rtlCol="0">
                <a:spAutoFit/>
              </a:bodyPr>
              <a:lstStyle/>
              <a:p>
                <a:pPr marL="109538" indent="-109538"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 At the neuron, viral genome silenced, coated with nucleosome  </a:t>
                </a:r>
                <a:endParaRPr lang="en-US" sz="2000" dirty="0">
                  <a:latin typeface="Arial" panose="020B0604020202020204" pitchFamily="34" charset="0"/>
                  <a:cs typeface="Arial" panose="020B0604020202020204" pitchFamily="34" charset="0"/>
                </a:endParaRPr>
              </a:p>
            </p:txBody>
          </p:sp>
        </p:grpSp>
        <p:grpSp>
          <p:nvGrpSpPr>
            <p:cNvPr id="24" name="Group 23"/>
            <p:cNvGrpSpPr/>
            <p:nvPr/>
          </p:nvGrpSpPr>
          <p:grpSpPr>
            <a:xfrm>
              <a:off x="1482353" y="836712"/>
              <a:ext cx="7266111" cy="1822450"/>
              <a:chOff x="1482353" y="836712"/>
              <a:chExt cx="7266111" cy="1822450"/>
            </a:xfrm>
          </p:grpSpPr>
          <p:grpSp>
            <p:nvGrpSpPr>
              <p:cNvPr id="11" name="Group 10"/>
              <p:cNvGrpSpPr/>
              <p:nvPr/>
            </p:nvGrpSpPr>
            <p:grpSpPr>
              <a:xfrm>
                <a:off x="1482353" y="836712"/>
                <a:ext cx="6330007" cy="1822450"/>
                <a:chOff x="1482353" y="836712"/>
                <a:chExt cx="6330007" cy="1822450"/>
              </a:xfrm>
            </p:grpSpPr>
            <p:grpSp>
              <p:nvGrpSpPr>
                <p:cNvPr id="10" name="Group 9"/>
                <p:cNvGrpSpPr/>
                <p:nvPr/>
              </p:nvGrpSpPr>
              <p:grpSpPr>
                <a:xfrm>
                  <a:off x="1482353" y="836712"/>
                  <a:ext cx="6330007" cy="1822450"/>
                  <a:chOff x="683568" y="764704"/>
                  <a:chExt cx="6330007" cy="182245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8838" y="764704"/>
                    <a:ext cx="4884737"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83568" y="1495817"/>
                    <a:ext cx="1800200" cy="276999"/>
                  </a:xfrm>
                  <a:prstGeom prst="rect">
                    <a:avLst/>
                  </a:prstGeom>
                  <a:noFill/>
                </p:spPr>
                <p:txBody>
                  <a:bodyPr wrap="square" rtlCol="0">
                    <a:spAutoFit/>
                  </a:bodyPr>
                  <a:lstStyle/>
                  <a:p>
                    <a:pPr algn="l" rtl="0"/>
                    <a:r>
                      <a:rPr lang="en-US" sz="1200" dirty="0" smtClean="0">
                        <a:latin typeface="Arial" panose="020B0604020202020204" pitchFamily="34" charset="0"/>
                        <a:cs typeface="Arial" panose="020B0604020202020204" pitchFamily="34" charset="0"/>
                      </a:rPr>
                      <a:t>Mucosal epithelial cells </a:t>
                    </a:r>
                    <a:endParaRPr lang="en-US" sz="1200" dirty="0">
                      <a:latin typeface="Arial" panose="020B0604020202020204" pitchFamily="34" charset="0"/>
                      <a:cs typeface="Arial" panose="020B0604020202020204" pitchFamily="34" charset="0"/>
                    </a:endParaRPr>
                  </a:p>
                </p:txBody>
              </p:sp>
              <p:sp>
                <p:nvSpPr>
                  <p:cNvPr id="19" name="TextBox 18"/>
                  <p:cNvSpPr txBox="1"/>
                  <p:nvPr/>
                </p:nvSpPr>
                <p:spPr>
                  <a:xfrm>
                    <a:off x="4133255" y="991761"/>
                    <a:ext cx="1067715" cy="276999"/>
                  </a:xfrm>
                  <a:prstGeom prst="rect">
                    <a:avLst/>
                  </a:prstGeom>
                  <a:noFill/>
                </p:spPr>
                <p:txBody>
                  <a:bodyPr wrap="square" rtlCol="0">
                    <a:spAutoFit/>
                  </a:bodyPr>
                  <a:lstStyle/>
                  <a:p>
                    <a:pPr algn="l" rtl="0"/>
                    <a:r>
                      <a:rPr lang="en-US" sz="1200" dirty="0" smtClean="0">
                        <a:latin typeface="Arial" panose="020B0604020202020204" pitchFamily="34" charset="0"/>
                        <a:cs typeface="Arial" panose="020B0604020202020204" pitchFamily="34" charset="0"/>
                      </a:rPr>
                      <a:t>Neuron cell </a:t>
                    </a:r>
                    <a:endParaRPr lang="en-US" sz="1200" dirty="0">
                      <a:latin typeface="Arial" panose="020B0604020202020204" pitchFamily="34" charset="0"/>
                      <a:cs typeface="Arial" panose="020B0604020202020204" pitchFamily="34" charset="0"/>
                    </a:endParaRPr>
                  </a:p>
                </p:txBody>
              </p:sp>
            </p:grpSp>
            <p:sp>
              <p:nvSpPr>
                <p:cNvPr id="20" name="TextBox 19"/>
                <p:cNvSpPr txBox="1"/>
                <p:nvPr/>
              </p:nvSpPr>
              <p:spPr>
                <a:xfrm>
                  <a:off x="4487587" y="1135777"/>
                  <a:ext cx="444454" cy="276999"/>
                </a:xfrm>
                <a:prstGeom prst="rect">
                  <a:avLst/>
                </a:prstGeom>
                <a:solidFill>
                  <a:schemeClr val="bg1"/>
                </a:solidFill>
              </p:spPr>
              <p:txBody>
                <a:bodyPr wrap="square" rtlCol="0">
                  <a:spAutoFit/>
                </a:bodyPr>
                <a:lstStyle/>
                <a:p>
                  <a:pPr algn="l" rtl="0"/>
                  <a:r>
                    <a:rPr lang="en-US" sz="1200" dirty="0" smtClean="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grpSp>
          <p:sp>
            <p:nvSpPr>
              <p:cNvPr id="22" name="TextBox 21"/>
              <p:cNvSpPr txBox="1"/>
              <p:nvPr/>
            </p:nvSpPr>
            <p:spPr>
              <a:xfrm>
                <a:off x="7164289" y="2276872"/>
                <a:ext cx="1584175" cy="276999"/>
              </a:xfrm>
              <a:prstGeom prst="rect">
                <a:avLst/>
              </a:prstGeom>
              <a:noFill/>
            </p:spPr>
            <p:txBody>
              <a:bodyPr wrap="square" rtlCol="0">
                <a:spAutoFit/>
              </a:bodyPr>
              <a:lstStyle/>
              <a:p>
                <a:pPr algn="l" rtl="0"/>
                <a:r>
                  <a:rPr lang="en-US" sz="1200" dirty="0" smtClean="0">
                    <a:latin typeface="Arial" panose="020B0604020202020204" pitchFamily="34" charset="0"/>
                    <a:cs typeface="Arial" panose="020B0604020202020204" pitchFamily="34" charset="0"/>
                  </a:rPr>
                  <a:t>Silent viral genome </a:t>
                </a:r>
                <a:endParaRPr lang="en-US" sz="1200" dirty="0">
                  <a:latin typeface="Arial" panose="020B0604020202020204" pitchFamily="34" charset="0"/>
                  <a:cs typeface="Arial" panose="020B0604020202020204" pitchFamily="34" charset="0"/>
                </a:endParaRPr>
              </a:p>
            </p:txBody>
          </p:sp>
          <p:cxnSp>
            <p:nvCxnSpPr>
              <p:cNvPr id="14" name="Straight Arrow Connector 13"/>
              <p:cNvCxnSpPr/>
              <p:nvPr/>
            </p:nvCxnSpPr>
            <p:spPr>
              <a:xfrm flipH="1" flipV="1">
                <a:off x="6516216" y="1700808"/>
                <a:ext cx="720080" cy="64807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28" name="TextBox 27"/>
            <p:cNvSpPr txBox="1"/>
            <p:nvPr/>
          </p:nvSpPr>
          <p:spPr>
            <a:xfrm>
              <a:off x="442734" y="5373216"/>
              <a:ext cx="7873682" cy="400110"/>
            </a:xfrm>
            <a:prstGeom prst="rect">
              <a:avLst/>
            </a:prstGeom>
            <a:noFill/>
          </p:spPr>
          <p:txBody>
            <a:bodyPr wrap="square" rtlCol="0">
              <a:spAutoFit/>
            </a:bodyPr>
            <a:lstStyle/>
            <a:p>
              <a:pPr marL="109538" indent="-109538"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 Neurons do not divide  </a:t>
              </a:r>
              <a:endParaRPr lang="en-US" sz="2000" dirty="0">
                <a:latin typeface="Arial" panose="020B0604020202020204" pitchFamily="34" charset="0"/>
                <a:cs typeface="Arial" panose="020B0604020202020204" pitchFamily="34" charset="0"/>
              </a:endParaRPr>
            </a:p>
          </p:txBody>
        </p:sp>
        <p:sp>
          <p:nvSpPr>
            <p:cNvPr id="29" name="TextBox 28"/>
            <p:cNvSpPr txBox="1"/>
            <p:nvPr/>
          </p:nvSpPr>
          <p:spPr>
            <a:xfrm>
              <a:off x="442734" y="5877272"/>
              <a:ext cx="8161714" cy="400110"/>
            </a:xfrm>
            <a:prstGeom prst="rect">
              <a:avLst/>
            </a:prstGeom>
            <a:noFill/>
          </p:spPr>
          <p:txBody>
            <a:bodyPr wrap="square" rtlCol="0">
              <a:spAutoFit/>
            </a:bodyPr>
            <a:lstStyle/>
            <a:p>
              <a:pPr marL="109538" indent="-109538"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 Herpes is forever – drugs and vaccines cannot cure a latent infection  </a:t>
              </a:r>
              <a:endParaRPr lang="en-US" sz="2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60040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0726" y="332656"/>
            <a:ext cx="8377738" cy="6118939"/>
            <a:chOff x="370726" y="332656"/>
            <a:chExt cx="8377738" cy="6118939"/>
          </a:xfrm>
        </p:grpSpPr>
        <p:grpSp>
          <p:nvGrpSpPr>
            <p:cNvPr id="3" name="Group 2"/>
            <p:cNvGrpSpPr/>
            <p:nvPr/>
          </p:nvGrpSpPr>
          <p:grpSpPr>
            <a:xfrm>
              <a:off x="370726" y="332656"/>
              <a:ext cx="8377738" cy="6118939"/>
              <a:chOff x="370726" y="116632"/>
              <a:chExt cx="8377738" cy="6118939"/>
            </a:xfrm>
          </p:grpSpPr>
          <p:grpSp>
            <p:nvGrpSpPr>
              <p:cNvPr id="2" name="Group 1"/>
              <p:cNvGrpSpPr/>
              <p:nvPr/>
            </p:nvGrpSpPr>
            <p:grpSpPr>
              <a:xfrm>
                <a:off x="370726" y="116632"/>
                <a:ext cx="8377738" cy="4896544"/>
                <a:chOff x="370726" y="-27384"/>
                <a:chExt cx="8377738" cy="4896544"/>
              </a:xfrm>
            </p:grpSpPr>
            <p:grpSp>
              <p:nvGrpSpPr>
                <p:cNvPr id="25" name="Group 24"/>
                <p:cNvGrpSpPr/>
                <p:nvPr/>
              </p:nvGrpSpPr>
              <p:grpSpPr>
                <a:xfrm>
                  <a:off x="370726" y="-27384"/>
                  <a:ext cx="8377738" cy="4896544"/>
                  <a:chOff x="442734" y="-275346"/>
                  <a:chExt cx="8377738" cy="4896544"/>
                </a:xfrm>
              </p:grpSpPr>
              <p:sp>
                <p:nvSpPr>
                  <p:cNvPr id="5" name="TextBox 4"/>
                  <p:cNvSpPr txBox="1"/>
                  <p:nvPr/>
                </p:nvSpPr>
                <p:spPr>
                  <a:xfrm>
                    <a:off x="1043608" y="-275346"/>
                    <a:ext cx="6624736" cy="461665"/>
                  </a:xfrm>
                  <a:prstGeom prst="rect">
                    <a:avLst/>
                  </a:prstGeom>
                  <a:noFill/>
                </p:spPr>
                <p:txBody>
                  <a:bodyPr wrap="square" rtlCol="0">
                    <a:spAutoFit/>
                  </a:bodyPr>
                  <a:lstStyle/>
                  <a:p>
                    <a:pPr algn="ctr" rtl="0"/>
                    <a:r>
                      <a:rPr lang="en-US" sz="2400" b="1" dirty="0" smtClean="0">
                        <a:latin typeface="Arial" panose="020B0604020202020204" pitchFamily="34" charset="0"/>
                        <a:cs typeface="Arial" panose="020B0604020202020204" pitchFamily="34" charset="0"/>
                      </a:rPr>
                      <a:t> Reactivation  </a:t>
                    </a:r>
                    <a:endParaRPr lang="en-US" sz="2400" b="1" dirty="0">
                      <a:latin typeface="Arial" panose="020B0604020202020204" pitchFamily="34" charset="0"/>
                      <a:cs typeface="Arial" panose="020B0604020202020204" pitchFamily="34" charset="0"/>
                    </a:endParaRPr>
                  </a:p>
                </p:txBody>
              </p:sp>
              <p:grpSp>
                <p:nvGrpSpPr>
                  <p:cNvPr id="9" name="Group 8"/>
                  <p:cNvGrpSpPr/>
                  <p:nvPr/>
                </p:nvGrpSpPr>
                <p:grpSpPr>
                  <a:xfrm>
                    <a:off x="442734" y="2028910"/>
                    <a:ext cx="8377738" cy="2592288"/>
                    <a:chOff x="442734" y="1412776"/>
                    <a:chExt cx="8377738" cy="2592288"/>
                  </a:xfrm>
                </p:grpSpPr>
                <p:sp>
                  <p:nvSpPr>
                    <p:cNvPr id="6" name="TextBox 5"/>
                    <p:cNvSpPr txBox="1"/>
                    <p:nvPr/>
                  </p:nvSpPr>
                  <p:spPr>
                    <a:xfrm>
                      <a:off x="442734" y="1412776"/>
                      <a:ext cx="8377738" cy="707886"/>
                    </a:xfrm>
                    <a:prstGeom prst="rect">
                      <a:avLst/>
                    </a:prstGeom>
                    <a:noFill/>
                  </p:spPr>
                  <p:txBody>
                    <a:bodyPr wrap="square" rtlCol="0">
                      <a:spAutoFit/>
                    </a:bodyPr>
                    <a:lstStyle/>
                    <a:p>
                      <a:pPr marL="177800" indent="-177800"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Sunburn (UV), physical or emotional stress, nerve damage, hormonal imbalance, steroids can reactivate infection </a:t>
                      </a:r>
                      <a:endParaRPr lang="en-US" sz="2000" dirty="0">
                        <a:latin typeface="Arial" panose="020B0604020202020204" pitchFamily="34" charset="0"/>
                        <a:cs typeface="Arial" panose="020B0604020202020204" pitchFamily="34" charset="0"/>
                      </a:endParaRPr>
                    </a:p>
                  </p:txBody>
                </p:sp>
                <p:sp>
                  <p:nvSpPr>
                    <p:cNvPr id="7" name="TextBox 6"/>
                    <p:cNvSpPr txBox="1"/>
                    <p:nvPr/>
                  </p:nvSpPr>
                  <p:spPr>
                    <a:xfrm>
                      <a:off x="658758" y="3635732"/>
                      <a:ext cx="8089706" cy="369332"/>
                    </a:xfrm>
                    <a:prstGeom prst="rect">
                      <a:avLst/>
                    </a:prstGeom>
                    <a:noFill/>
                  </p:spPr>
                  <p:txBody>
                    <a:bodyPr wrap="square" rtlCol="0">
                      <a:spAutoFit/>
                    </a:bodyPr>
                    <a:lstStyle/>
                    <a:p>
                      <a:pPr algn="l" rtl="0"/>
                      <a:r>
                        <a:rPr lang="en-US" i="1" dirty="0" smtClean="0">
                          <a:latin typeface="Arial" panose="020B0604020202020204" pitchFamily="34" charset="0"/>
                          <a:cs typeface="Arial" panose="020B0604020202020204" pitchFamily="34" charset="0"/>
                        </a:rPr>
                        <a:t>- Stress stimulates viral proteins needed to activate viral transcription program </a:t>
                      </a:r>
                      <a:endParaRPr lang="en-US" i="1" dirty="0">
                        <a:latin typeface="Arial" panose="020B0604020202020204" pitchFamily="34" charset="0"/>
                        <a:cs typeface="Arial" panose="020B0604020202020204" pitchFamily="34" charset="0"/>
                      </a:endParaRPr>
                    </a:p>
                  </p:txBody>
                </p:sp>
              </p:grpSp>
            </p:grpSp>
            <p:sp>
              <p:nvSpPr>
                <p:cNvPr id="21" name="TextBox 20"/>
                <p:cNvSpPr txBox="1"/>
                <p:nvPr/>
              </p:nvSpPr>
              <p:spPr>
                <a:xfrm>
                  <a:off x="370726" y="2924944"/>
                  <a:ext cx="6721554" cy="400110"/>
                </a:xfrm>
                <a:prstGeom prst="rect">
                  <a:avLst/>
                </a:prstGeom>
                <a:noFill/>
              </p:spPr>
              <p:txBody>
                <a:bodyPr wrap="square" rtlCol="0">
                  <a:spAutoFit/>
                </a:bodyPr>
                <a:lstStyle/>
                <a:p>
                  <a:pPr marL="177800" indent="-177800" algn="l" rtl="0">
                    <a:buFont typeface="Arial" panose="020B0604020202020204" pitchFamily="34" charset="0"/>
                    <a:buChar char="•"/>
                  </a:pPr>
                  <a:r>
                    <a:rPr lang="en-US" sz="2000" dirty="0">
                      <a:latin typeface="Arial" panose="020B0604020202020204" pitchFamily="34" charset="0"/>
                      <a:cs typeface="Arial" panose="020B0604020202020204" pitchFamily="34" charset="0"/>
                    </a:rPr>
                    <a:t>P</a:t>
                  </a:r>
                  <a:r>
                    <a:rPr lang="en-US" sz="2000" dirty="0" smtClean="0">
                      <a:latin typeface="Arial" panose="020B0604020202020204" pitchFamily="34" charset="0"/>
                      <a:cs typeface="Arial" panose="020B0604020202020204" pitchFamily="34" charset="0"/>
                    </a:rPr>
                    <a:t>hysical or emotional stress </a:t>
                  </a:r>
                  <a:endParaRPr lang="en-US" sz="2000" dirty="0">
                    <a:latin typeface="Arial" panose="020B0604020202020204" pitchFamily="34" charset="0"/>
                    <a:cs typeface="Arial" panose="020B0604020202020204" pitchFamily="34" charset="0"/>
                  </a:endParaRPr>
                </a:p>
              </p:txBody>
            </p:sp>
            <p:sp>
              <p:nvSpPr>
                <p:cNvPr id="23" name="TextBox 22"/>
                <p:cNvSpPr txBox="1"/>
                <p:nvPr/>
              </p:nvSpPr>
              <p:spPr>
                <a:xfrm>
                  <a:off x="370726" y="3388930"/>
                  <a:ext cx="6721554" cy="400110"/>
                </a:xfrm>
                <a:prstGeom prst="rect">
                  <a:avLst/>
                </a:prstGeom>
                <a:noFill/>
              </p:spPr>
              <p:txBody>
                <a:bodyPr wrap="square" rtlCol="0">
                  <a:spAutoFit/>
                </a:bodyPr>
                <a:lstStyle/>
                <a:p>
                  <a:pPr marL="177800" indent="-177800"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Nerve damage  </a:t>
                  </a:r>
                  <a:endParaRPr lang="en-US" sz="2000" dirty="0">
                    <a:latin typeface="Arial" panose="020B0604020202020204" pitchFamily="34" charset="0"/>
                    <a:cs typeface="Arial" panose="020B0604020202020204" pitchFamily="34" charset="0"/>
                  </a:endParaRPr>
                </a:p>
              </p:txBody>
            </p:sp>
            <p:sp>
              <p:nvSpPr>
                <p:cNvPr id="26" name="TextBox 25"/>
                <p:cNvSpPr txBox="1"/>
                <p:nvPr/>
              </p:nvSpPr>
              <p:spPr>
                <a:xfrm>
                  <a:off x="370726" y="3789040"/>
                  <a:ext cx="6721554" cy="400110"/>
                </a:xfrm>
                <a:prstGeom prst="rect">
                  <a:avLst/>
                </a:prstGeom>
                <a:noFill/>
              </p:spPr>
              <p:txBody>
                <a:bodyPr wrap="square" rtlCol="0">
                  <a:spAutoFit/>
                </a:bodyPr>
                <a:lstStyle/>
                <a:p>
                  <a:pPr marL="177800" indent="-177800"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Hormonal imbalance, steroids  </a:t>
                  </a:r>
                  <a:endParaRPr lang="en-US" sz="2000" dirty="0">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404664"/>
                  <a:ext cx="4876800"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 name="TextBox 26"/>
              <p:cNvSpPr txBox="1"/>
              <p:nvPr/>
            </p:nvSpPr>
            <p:spPr>
              <a:xfrm>
                <a:off x="595134" y="5013176"/>
                <a:ext cx="7217226" cy="646331"/>
              </a:xfrm>
              <a:prstGeom prst="rect">
                <a:avLst/>
              </a:prstGeom>
              <a:noFill/>
            </p:spPr>
            <p:txBody>
              <a:bodyPr wrap="square" rtlCol="0">
                <a:spAutoFit/>
              </a:bodyPr>
              <a:lstStyle/>
              <a:p>
                <a:pPr algn="l" rtl="0"/>
                <a:r>
                  <a:rPr lang="en-US" sz="1400" dirty="0" smtClean="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Activated viruses travel from the center of the neuron to the periphery (anterograde transport)</a:t>
                </a:r>
                <a:endParaRPr lang="en-US" i="1" dirty="0">
                  <a:latin typeface="Arial" panose="020B0604020202020204" pitchFamily="34" charset="0"/>
                  <a:cs typeface="Arial" panose="020B0604020202020204" pitchFamily="34" charset="0"/>
                </a:endParaRPr>
              </a:p>
            </p:txBody>
          </p:sp>
          <p:sp>
            <p:nvSpPr>
              <p:cNvPr id="30" name="TextBox 29"/>
              <p:cNvSpPr txBox="1"/>
              <p:nvPr/>
            </p:nvSpPr>
            <p:spPr>
              <a:xfrm>
                <a:off x="539552" y="5589240"/>
                <a:ext cx="8089706" cy="646331"/>
              </a:xfrm>
              <a:prstGeom prst="rect">
                <a:avLst/>
              </a:prstGeom>
              <a:noFill/>
            </p:spPr>
            <p:txBody>
              <a:bodyPr wrap="square" rtlCol="0">
                <a:spAutoFit/>
              </a:bodyPr>
              <a:lstStyle/>
              <a:p>
                <a:pPr algn="l" rtl="0"/>
                <a:r>
                  <a:rPr lang="en-US" i="1" dirty="0" smtClean="0">
                    <a:latin typeface="Arial" panose="020B0604020202020204" pitchFamily="34" charset="0"/>
                    <a:cs typeface="Arial" panose="020B0604020202020204" pitchFamily="34" charset="0"/>
                  </a:rPr>
                  <a:t>- Virus particles replicate in mucosal tissues innervated by latently infected ganglia (blisters ensue) </a:t>
                </a:r>
                <a:endParaRPr lang="en-US" i="1" dirty="0">
                  <a:latin typeface="Arial" panose="020B0604020202020204" pitchFamily="34" charset="0"/>
                  <a:cs typeface="Arial" panose="020B0604020202020204" pitchFamily="34" charset="0"/>
                </a:endParaRPr>
              </a:p>
            </p:txBody>
          </p:sp>
          <p:sp>
            <p:nvSpPr>
              <p:cNvPr id="31" name="TextBox 30"/>
              <p:cNvSpPr txBox="1"/>
              <p:nvPr/>
            </p:nvSpPr>
            <p:spPr>
              <a:xfrm>
                <a:off x="755576" y="1249596"/>
                <a:ext cx="1656184" cy="523220"/>
              </a:xfrm>
              <a:prstGeom prst="rect">
                <a:avLst/>
              </a:prstGeom>
              <a:noFill/>
            </p:spPr>
            <p:txBody>
              <a:bodyPr wrap="square" rtlCol="0">
                <a:spAutoFit/>
              </a:bodyPr>
              <a:lstStyle/>
              <a:p>
                <a:pPr algn="l" rtl="0"/>
                <a:r>
                  <a:rPr lang="en-US" sz="1400" dirty="0" smtClean="0">
                    <a:latin typeface="Arial" panose="020B0604020202020204" pitchFamily="34" charset="0"/>
                    <a:cs typeface="Arial" panose="020B0604020202020204" pitchFamily="34" charset="0"/>
                  </a:rPr>
                  <a:t>Blisters formation</a:t>
                </a:r>
              </a:p>
              <a:p>
                <a:pPr algn="l" rtl="0"/>
                <a:r>
                  <a:rPr lang="en-US" sz="1400" dirty="0" smtClean="0">
                    <a:latin typeface="Arial" panose="020B0604020202020204" pitchFamily="34" charset="0"/>
                    <a:cs typeface="Arial" panose="020B0604020202020204" pitchFamily="34" charset="0"/>
                  </a:rPr>
                  <a:t>Virus spread</a:t>
                </a:r>
              </a:p>
            </p:txBody>
          </p:sp>
        </p:grpSp>
        <p:sp>
          <p:nvSpPr>
            <p:cNvPr id="32" name="TextBox 31"/>
            <p:cNvSpPr txBox="1"/>
            <p:nvPr/>
          </p:nvSpPr>
          <p:spPr>
            <a:xfrm>
              <a:off x="370726" y="4509120"/>
              <a:ext cx="6721554" cy="400110"/>
            </a:xfrm>
            <a:prstGeom prst="rect">
              <a:avLst/>
            </a:prstGeom>
            <a:noFill/>
          </p:spPr>
          <p:txBody>
            <a:bodyPr wrap="square" rtlCol="0">
              <a:spAutoFit/>
            </a:bodyPr>
            <a:lstStyle/>
            <a:p>
              <a:pPr marL="177800" indent="-177800"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Immunosuppression </a:t>
              </a:r>
              <a:endParaRPr lang="en-US" sz="2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61767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70726" y="1196752"/>
            <a:ext cx="8521754" cy="4854153"/>
            <a:chOff x="370726" y="1196752"/>
            <a:chExt cx="8521754" cy="4854153"/>
          </a:xfrm>
        </p:grpSpPr>
        <p:grpSp>
          <p:nvGrpSpPr>
            <p:cNvPr id="8" name="Group 7"/>
            <p:cNvGrpSpPr/>
            <p:nvPr/>
          </p:nvGrpSpPr>
          <p:grpSpPr>
            <a:xfrm>
              <a:off x="370726" y="1196752"/>
              <a:ext cx="8521754" cy="4854153"/>
              <a:chOff x="370726" y="1167135"/>
              <a:chExt cx="8521754" cy="4854153"/>
            </a:xfrm>
          </p:grpSpPr>
          <p:grpSp>
            <p:nvGrpSpPr>
              <p:cNvPr id="2" name="Group 1"/>
              <p:cNvGrpSpPr/>
              <p:nvPr/>
            </p:nvGrpSpPr>
            <p:grpSpPr>
              <a:xfrm>
                <a:off x="370726" y="1167135"/>
                <a:ext cx="8377738" cy="3341985"/>
                <a:chOff x="370726" y="807095"/>
                <a:chExt cx="8377738" cy="3341985"/>
              </a:xfrm>
            </p:grpSpPr>
            <p:grpSp>
              <p:nvGrpSpPr>
                <p:cNvPr id="25" name="Group 24"/>
                <p:cNvGrpSpPr/>
                <p:nvPr/>
              </p:nvGrpSpPr>
              <p:grpSpPr>
                <a:xfrm>
                  <a:off x="370726" y="807095"/>
                  <a:ext cx="8377738" cy="3341985"/>
                  <a:chOff x="442734" y="559133"/>
                  <a:chExt cx="8377738" cy="3341985"/>
                </a:xfrm>
              </p:grpSpPr>
              <p:sp>
                <p:nvSpPr>
                  <p:cNvPr id="5" name="TextBox 4"/>
                  <p:cNvSpPr txBox="1"/>
                  <p:nvPr/>
                </p:nvSpPr>
                <p:spPr>
                  <a:xfrm>
                    <a:off x="1043608" y="559133"/>
                    <a:ext cx="6624736" cy="461665"/>
                  </a:xfrm>
                  <a:prstGeom prst="rect">
                    <a:avLst/>
                  </a:prstGeom>
                  <a:noFill/>
                </p:spPr>
                <p:txBody>
                  <a:bodyPr wrap="square" rtlCol="0">
                    <a:spAutoFit/>
                  </a:bodyPr>
                  <a:lstStyle/>
                  <a:p>
                    <a:pPr algn="ctr" rtl="0"/>
                    <a:r>
                      <a:rPr lang="en-US" sz="2400" b="1" dirty="0" smtClean="0">
                        <a:latin typeface="Arial" panose="020B0604020202020204" pitchFamily="34" charset="0"/>
                        <a:cs typeface="Arial" panose="020B0604020202020204" pitchFamily="34" charset="0"/>
                      </a:rPr>
                      <a:t> Viral pathogenesis  </a:t>
                    </a:r>
                    <a:endParaRPr lang="en-US" sz="2400" b="1" dirty="0">
                      <a:latin typeface="Arial" panose="020B0604020202020204" pitchFamily="34" charset="0"/>
                      <a:cs typeface="Arial" panose="020B0604020202020204" pitchFamily="34" charset="0"/>
                    </a:endParaRPr>
                  </a:p>
                </p:txBody>
              </p:sp>
              <p:grpSp>
                <p:nvGrpSpPr>
                  <p:cNvPr id="9" name="Group 8"/>
                  <p:cNvGrpSpPr/>
                  <p:nvPr/>
                </p:nvGrpSpPr>
                <p:grpSpPr>
                  <a:xfrm>
                    <a:off x="442734" y="2348880"/>
                    <a:ext cx="8377738" cy="1552238"/>
                    <a:chOff x="442734" y="1732746"/>
                    <a:chExt cx="8377738" cy="1552238"/>
                  </a:xfrm>
                </p:grpSpPr>
                <p:sp>
                  <p:nvSpPr>
                    <p:cNvPr id="6" name="TextBox 5"/>
                    <p:cNvSpPr txBox="1"/>
                    <p:nvPr/>
                  </p:nvSpPr>
                  <p:spPr>
                    <a:xfrm>
                      <a:off x="442734" y="1732746"/>
                      <a:ext cx="8377738" cy="400110"/>
                    </a:xfrm>
                    <a:prstGeom prst="rect">
                      <a:avLst/>
                    </a:prstGeom>
                    <a:noFill/>
                  </p:spPr>
                  <p:txBody>
                    <a:bodyPr wrap="square" rtlCol="0">
                      <a:spAutoFit/>
                    </a:bodyPr>
                    <a:lstStyle/>
                    <a:p>
                      <a:pPr marL="177800" indent="-177800" algn="l" rtl="0">
                        <a:buFont typeface="Arial" panose="020B0604020202020204" pitchFamily="34" charset="0"/>
                        <a:buChar char="•"/>
                      </a:pPr>
                      <a:r>
                        <a:rPr lang="en-US" sz="2000" i="1" dirty="0" smtClean="0">
                          <a:latin typeface="Arial" panose="020B0604020202020204" pitchFamily="34" charset="0"/>
                          <a:cs typeface="Arial" panose="020B0604020202020204" pitchFamily="34" charset="0"/>
                        </a:rPr>
                        <a:t>Pathogenesis: </a:t>
                      </a:r>
                      <a:r>
                        <a:rPr lang="en-US" sz="2000" dirty="0" smtClean="0">
                          <a:latin typeface="Arial" panose="020B0604020202020204" pitchFamily="34" charset="0"/>
                          <a:cs typeface="Arial" panose="020B0604020202020204" pitchFamily="34" charset="0"/>
                        </a:rPr>
                        <a:t>the process of producing a disease </a:t>
                      </a:r>
                      <a:endParaRPr lang="en-US" sz="2000" i="1" dirty="0">
                        <a:latin typeface="Arial" panose="020B0604020202020204" pitchFamily="34" charset="0"/>
                        <a:cs typeface="Arial" panose="020B0604020202020204" pitchFamily="34" charset="0"/>
                      </a:endParaRPr>
                    </a:p>
                  </p:txBody>
                </p:sp>
                <p:sp>
                  <p:nvSpPr>
                    <p:cNvPr id="7" name="TextBox 6"/>
                    <p:cNvSpPr txBox="1"/>
                    <p:nvPr/>
                  </p:nvSpPr>
                  <p:spPr>
                    <a:xfrm>
                      <a:off x="658758" y="2915652"/>
                      <a:ext cx="8089706" cy="369332"/>
                    </a:xfrm>
                    <a:prstGeom prst="rect">
                      <a:avLst/>
                    </a:prstGeom>
                    <a:noFill/>
                  </p:spPr>
                  <p:txBody>
                    <a:bodyPr wrap="square" rtlCol="0">
                      <a:spAutoFit/>
                    </a:bodyPr>
                    <a:lstStyle/>
                    <a:p>
                      <a:pPr algn="l" rtl="0"/>
                      <a:r>
                        <a:rPr lang="en-US" i="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Effects of viral replication on the host </a:t>
                      </a:r>
                      <a:endParaRPr lang="en-US" dirty="0">
                        <a:latin typeface="Arial" panose="020B0604020202020204" pitchFamily="34" charset="0"/>
                        <a:cs typeface="Arial" panose="020B0604020202020204" pitchFamily="34" charset="0"/>
                      </a:endParaRPr>
                    </a:p>
                  </p:txBody>
                </p:sp>
              </p:grpSp>
            </p:grpSp>
            <p:sp>
              <p:nvSpPr>
                <p:cNvPr id="21" name="TextBox 20"/>
                <p:cNvSpPr txBox="1"/>
                <p:nvPr/>
              </p:nvSpPr>
              <p:spPr>
                <a:xfrm>
                  <a:off x="370726" y="3244914"/>
                  <a:ext cx="6721554" cy="400110"/>
                </a:xfrm>
                <a:prstGeom prst="rect">
                  <a:avLst/>
                </a:prstGeom>
                <a:noFill/>
              </p:spPr>
              <p:txBody>
                <a:bodyPr wrap="square" rtlCol="0">
                  <a:spAutoFit/>
                </a:bodyPr>
                <a:lstStyle/>
                <a:p>
                  <a:pPr marL="177800" indent="-177800"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Two components of viral disease  </a:t>
                  </a:r>
                  <a:endParaRPr lang="en-US" sz="2000" dirty="0">
                    <a:latin typeface="Arial" panose="020B0604020202020204" pitchFamily="34" charset="0"/>
                    <a:cs typeface="Arial" panose="020B0604020202020204" pitchFamily="34" charset="0"/>
                  </a:endParaRPr>
                </a:p>
              </p:txBody>
            </p:sp>
          </p:gr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3407" y="1815048"/>
                <a:ext cx="2059073" cy="420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586750" y="4581128"/>
                <a:ext cx="8089706" cy="369332"/>
              </a:xfrm>
              <a:prstGeom prst="rect">
                <a:avLst/>
              </a:prstGeom>
              <a:noFill/>
            </p:spPr>
            <p:txBody>
              <a:bodyPr wrap="square" rtlCol="0">
                <a:spAutoFit/>
              </a:bodyPr>
              <a:lstStyle/>
              <a:p>
                <a:pPr algn="l" rtl="0"/>
                <a:r>
                  <a:rPr lang="en-US" i="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Effects of host response on virus and host </a:t>
                </a:r>
                <a:endParaRPr lang="en-US" dirty="0">
                  <a:latin typeface="Arial" panose="020B0604020202020204" pitchFamily="34" charset="0"/>
                  <a:cs typeface="Arial" panose="020B0604020202020204" pitchFamily="34" charset="0"/>
                </a:endParaRPr>
              </a:p>
            </p:txBody>
          </p:sp>
        </p:grpSp>
        <p:sp>
          <p:nvSpPr>
            <p:cNvPr id="22" name="TextBox 21"/>
            <p:cNvSpPr txBox="1"/>
            <p:nvPr/>
          </p:nvSpPr>
          <p:spPr>
            <a:xfrm>
              <a:off x="370726" y="5261138"/>
              <a:ext cx="6721554" cy="400110"/>
            </a:xfrm>
            <a:prstGeom prst="rect">
              <a:avLst/>
            </a:prstGeom>
            <a:noFill/>
          </p:spPr>
          <p:txBody>
            <a:bodyPr wrap="square" rtlCol="0">
              <a:spAutoFit/>
            </a:bodyPr>
            <a:lstStyle/>
            <a:p>
              <a:pPr marL="177800" indent="-177800"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Signs and symptoms are caused by immune response </a:t>
              </a:r>
              <a:endParaRPr lang="en-US" sz="2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90872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7504" y="1268760"/>
            <a:ext cx="8945916" cy="4968552"/>
            <a:chOff x="107504" y="1268760"/>
            <a:chExt cx="8945916" cy="4968552"/>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73" r="1724"/>
            <a:stretch/>
          </p:blipFill>
          <p:spPr bwMode="auto">
            <a:xfrm>
              <a:off x="5508104" y="2122512"/>
              <a:ext cx="3545316"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07504" y="1268760"/>
              <a:ext cx="8377738" cy="3856494"/>
              <a:chOff x="-108520" y="764704"/>
              <a:chExt cx="8377738" cy="3856494"/>
            </a:xfrm>
          </p:grpSpPr>
          <p:grpSp>
            <p:nvGrpSpPr>
              <p:cNvPr id="10" name="Group 9"/>
              <p:cNvGrpSpPr/>
              <p:nvPr/>
            </p:nvGrpSpPr>
            <p:grpSpPr>
              <a:xfrm>
                <a:off x="-108520" y="764704"/>
                <a:ext cx="8377738" cy="3856494"/>
                <a:chOff x="-108520" y="764704"/>
                <a:chExt cx="8377738" cy="3856494"/>
              </a:xfrm>
            </p:grpSpPr>
            <p:grpSp>
              <p:nvGrpSpPr>
                <p:cNvPr id="2" name="Group 1"/>
                <p:cNvGrpSpPr/>
                <p:nvPr/>
              </p:nvGrpSpPr>
              <p:grpSpPr>
                <a:xfrm>
                  <a:off x="-108520" y="764704"/>
                  <a:ext cx="8377738" cy="2704366"/>
                  <a:chOff x="-108520" y="375047"/>
                  <a:chExt cx="8377738" cy="2704366"/>
                </a:xfrm>
              </p:grpSpPr>
              <p:grpSp>
                <p:nvGrpSpPr>
                  <p:cNvPr id="25" name="Group 24"/>
                  <p:cNvGrpSpPr/>
                  <p:nvPr/>
                </p:nvGrpSpPr>
                <p:grpSpPr>
                  <a:xfrm>
                    <a:off x="-108520" y="375047"/>
                    <a:ext cx="8377738" cy="1809492"/>
                    <a:chOff x="-36512" y="127085"/>
                    <a:chExt cx="8377738" cy="1809492"/>
                  </a:xfrm>
                </p:grpSpPr>
                <p:sp>
                  <p:nvSpPr>
                    <p:cNvPr id="5" name="TextBox 4"/>
                    <p:cNvSpPr txBox="1"/>
                    <p:nvPr/>
                  </p:nvSpPr>
                  <p:spPr>
                    <a:xfrm>
                      <a:off x="683568" y="127085"/>
                      <a:ext cx="7416824" cy="461665"/>
                    </a:xfrm>
                    <a:prstGeom prst="rect">
                      <a:avLst/>
                    </a:prstGeom>
                    <a:noFill/>
                  </p:spPr>
                  <p:txBody>
                    <a:bodyPr wrap="square" rtlCol="0">
                      <a:spAutoFit/>
                    </a:bodyPr>
                    <a:lstStyle/>
                    <a:p>
                      <a:pPr algn="ctr" rtl="0"/>
                      <a:r>
                        <a:rPr lang="en-US" sz="2400" b="1" dirty="0" smtClean="0">
                          <a:latin typeface="Arial" panose="020B0604020202020204" pitchFamily="34" charset="0"/>
                          <a:cs typeface="Arial" panose="020B0604020202020204" pitchFamily="34" charset="0"/>
                        </a:rPr>
                        <a:t> Three requirements for a successful infection  </a:t>
                      </a:r>
                      <a:endParaRPr lang="en-US" sz="2400" b="1" dirty="0">
                        <a:latin typeface="Arial" panose="020B0604020202020204" pitchFamily="34" charset="0"/>
                        <a:cs typeface="Arial" panose="020B0604020202020204" pitchFamily="34" charset="0"/>
                      </a:endParaRPr>
                    </a:p>
                  </p:txBody>
                </p:sp>
                <p:grpSp>
                  <p:nvGrpSpPr>
                    <p:cNvPr id="9" name="Group 8"/>
                    <p:cNvGrpSpPr/>
                    <p:nvPr/>
                  </p:nvGrpSpPr>
                  <p:grpSpPr>
                    <a:xfrm>
                      <a:off x="-36512" y="1207205"/>
                      <a:ext cx="8377738" cy="729372"/>
                      <a:chOff x="-36512" y="591071"/>
                      <a:chExt cx="8377738" cy="729372"/>
                    </a:xfrm>
                  </p:grpSpPr>
                  <p:sp>
                    <p:nvSpPr>
                      <p:cNvPr id="6" name="TextBox 5"/>
                      <p:cNvSpPr txBox="1"/>
                      <p:nvPr/>
                    </p:nvSpPr>
                    <p:spPr>
                      <a:xfrm>
                        <a:off x="-36512" y="591071"/>
                        <a:ext cx="8377738" cy="400110"/>
                      </a:xfrm>
                      <a:prstGeom prst="rect">
                        <a:avLst/>
                      </a:prstGeom>
                      <a:noFill/>
                    </p:spPr>
                    <p:txBody>
                      <a:bodyPr wrap="square" rtlCol="0">
                        <a:spAutoFit/>
                      </a:bodyPr>
                      <a:lstStyle/>
                      <a:p>
                        <a:pPr marL="177800" indent="-177800"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Enough virus (dose of infection) </a:t>
                        </a:r>
                        <a:endParaRPr lang="en-US" sz="2000" i="1" dirty="0">
                          <a:latin typeface="Arial" panose="020B0604020202020204" pitchFamily="34" charset="0"/>
                          <a:cs typeface="Arial" panose="020B0604020202020204" pitchFamily="34" charset="0"/>
                        </a:endParaRPr>
                      </a:p>
                    </p:txBody>
                  </p:sp>
                  <p:sp>
                    <p:nvSpPr>
                      <p:cNvPr id="7" name="TextBox 6"/>
                      <p:cNvSpPr txBox="1"/>
                      <p:nvPr/>
                    </p:nvSpPr>
                    <p:spPr>
                      <a:xfrm>
                        <a:off x="107504" y="951111"/>
                        <a:ext cx="8089706" cy="369332"/>
                      </a:xfrm>
                      <a:prstGeom prst="rect">
                        <a:avLst/>
                      </a:prstGeom>
                      <a:noFill/>
                    </p:spPr>
                    <p:txBody>
                      <a:bodyPr wrap="square" rtlCol="0">
                        <a:spAutoFit/>
                      </a:bodyPr>
                      <a:lstStyle/>
                      <a:p>
                        <a:pPr algn="l" rtl="0"/>
                        <a:r>
                          <a:rPr lang="en-US" i="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depends on virus and host (health condition, age)  </a:t>
                        </a:r>
                        <a:endParaRPr lang="en-US" dirty="0">
                          <a:latin typeface="Arial" panose="020B0604020202020204" pitchFamily="34" charset="0"/>
                          <a:cs typeface="Arial" panose="020B0604020202020204" pitchFamily="34" charset="0"/>
                        </a:endParaRPr>
                      </a:p>
                    </p:txBody>
                  </p:sp>
                </p:grpSp>
              </p:grpSp>
              <p:sp>
                <p:nvSpPr>
                  <p:cNvPr id="21" name="TextBox 20"/>
                  <p:cNvSpPr txBox="1"/>
                  <p:nvPr/>
                </p:nvSpPr>
                <p:spPr>
                  <a:xfrm>
                    <a:off x="-108520" y="2679303"/>
                    <a:ext cx="5065370" cy="400110"/>
                  </a:xfrm>
                  <a:prstGeom prst="rect">
                    <a:avLst/>
                  </a:prstGeom>
                  <a:noFill/>
                </p:spPr>
                <p:txBody>
                  <a:bodyPr wrap="square" rtlCol="0">
                    <a:spAutoFit/>
                  </a:bodyPr>
                  <a:lstStyle/>
                  <a:p>
                    <a:pPr marL="177800" indent="-177800"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Cells accessible, susceptible, permissive  </a:t>
                    </a:r>
                    <a:endParaRPr lang="en-US" sz="2000" dirty="0">
                      <a:latin typeface="Arial" panose="020B0604020202020204" pitchFamily="34" charset="0"/>
                      <a:cs typeface="Arial" panose="020B0604020202020204" pitchFamily="34" charset="0"/>
                    </a:endParaRPr>
                  </a:p>
                </p:txBody>
              </p:sp>
            </p:grpSp>
            <p:sp>
              <p:nvSpPr>
                <p:cNvPr id="22" name="TextBox 21"/>
                <p:cNvSpPr txBox="1"/>
                <p:nvPr/>
              </p:nvSpPr>
              <p:spPr>
                <a:xfrm>
                  <a:off x="-108520" y="4221088"/>
                  <a:ext cx="6721554" cy="400110"/>
                </a:xfrm>
                <a:prstGeom prst="rect">
                  <a:avLst/>
                </a:prstGeom>
                <a:noFill/>
              </p:spPr>
              <p:txBody>
                <a:bodyPr wrap="square" rtlCol="0">
                  <a:spAutoFit/>
                </a:bodyPr>
                <a:lstStyle/>
                <a:p>
                  <a:pPr marL="177800" indent="-177800"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Local antiviral defense absent or overcome</a:t>
                  </a:r>
                  <a:endParaRPr lang="en-US" sz="2000" dirty="0">
                    <a:latin typeface="Arial" panose="020B0604020202020204" pitchFamily="34" charset="0"/>
                    <a:cs typeface="Arial" panose="020B0604020202020204" pitchFamily="34" charset="0"/>
                  </a:endParaRPr>
                </a:p>
              </p:txBody>
            </p:sp>
          </p:grpSp>
          <p:sp>
            <p:nvSpPr>
              <p:cNvPr id="15" name="TextBox 14"/>
              <p:cNvSpPr txBox="1"/>
              <p:nvPr/>
            </p:nvSpPr>
            <p:spPr>
              <a:xfrm>
                <a:off x="35496" y="3563724"/>
                <a:ext cx="8089706" cy="369332"/>
              </a:xfrm>
              <a:prstGeom prst="rect">
                <a:avLst/>
              </a:prstGeom>
              <a:noFill/>
            </p:spPr>
            <p:txBody>
              <a:bodyPr wrap="square" rtlCol="0">
                <a:spAutoFit/>
              </a:bodyPr>
              <a:lstStyle/>
              <a:p>
                <a:pPr algn="l" rtl="0"/>
                <a:r>
                  <a:rPr lang="en-US" i="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Virus should find the right host cell to replicate </a:t>
                </a:r>
                <a:endParaRPr lang="en-US"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882258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7504" y="44624"/>
            <a:ext cx="8928992" cy="6777920"/>
            <a:chOff x="35496" y="16024"/>
            <a:chExt cx="8928992" cy="6777920"/>
          </a:xfrm>
        </p:grpSpPr>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4830" y="16024"/>
              <a:ext cx="157941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5496" y="404664"/>
              <a:ext cx="4680520" cy="461665"/>
            </a:xfrm>
            <a:prstGeom prst="rect">
              <a:avLst/>
            </a:prstGeom>
            <a:noFill/>
          </p:spPr>
          <p:txBody>
            <a:bodyPr wrap="square" rtlCol="0">
              <a:spAutoFit/>
            </a:bodyPr>
            <a:lstStyle/>
            <a:p>
              <a:pPr algn="ctr" rtl="0"/>
              <a:r>
                <a:rPr lang="en-US" sz="2400" b="1" dirty="0" smtClean="0">
                  <a:latin typeface="Arial" panose="020B0604020202020204" pitchFamily="34" charset="0"/>
                  <a:cs typeface="Arial" panose="020B0604020202020204" pitchFamily="34" charset="0"/>
                </a:rPr>
                <a:t>Some important definitions</a:t>
              </a:r>
              <a:endParaRPr lang="en-US" sz="2400" b="1" dirty="0">
                <a:latin typeface="Arial" panose="020B0604020202020204" pitchFamily="34" charset="0"/>
                <a:cs typeface="Arial" panose="020B0604020202020204" pitchFamily="34" charset="0"/>
              </a:endParaRPr>
            </a:p>
          </p:txBody>
        </p:sp>
        <p:sp>
          <p:nvSpPr>
            <p:cNvPr id="11" name="TextBox 10"/>
            <p:cNvSpPr txBox="1"/>
            <p:nvPr/>
          </p:nvSpPr>
          <p:spPr>
            <a:xfrm>
              <a:off x="107504" y="1065510"/>
              <a:ext cx="4680520" cy="923330"/>
            </a:xfrm>
            <a:prstGeom prst="rect">
              <a:avLst/>
            </a:prstGeom>
            <a:noFill/>
          </p:spPr>
          <p:txBody>
            <a:bodyPr wrap="square" rtlCol="0">
              <a:spAutoFit/>
            </a:bodyPr>
            <a:lstStyle/>
            <a:p>
              <a:pPr marL="109538" indent="-109538" algn="l" rtl="0">
                <a:buFont typeface="Arial" panose="020B0604020202020204" pitchFamily="34" charset="0"/>
                <a:buChar char="•"/>
              </a:pPr>
              <a:r>
                <a:rPr lang="en-US" dirty="0" smtClean="0">
                  <a:latin typeface="Arial" panose="020B0604020202020204" pitchFamily="34" charset="0"/>
                  <a:cs typeface="Arial" panose="020B0604020202020204" pitchFamily="34" charset="0"/>
                </a:rPr>
                <a:t>A </a:t>
              </a:r>
              <a:r>
                <a:rPr lang="en-US" b="1" dirty="0" smtClean="0">
                  <a:latin typeface="Arial" panose="020B0604020202020204" pitchFamily="34" charset="0"/>
                  <a:cs typeface="Arial" panose="020B0604020202020204" pitchFamily="34" charset="0"/>
                </a:rPr>
                <a:t>Susceptible </a:t>
              </a:r>
              <a:r>
                <a:rPr lang="en-US" dirty="0" smtClean="0">
                  <a:latin typeface="Arial" panose="020B0604020202020204" pitchFamily="34" charset="0"/>
                  <a:cs typeface="Arial" panose="020B0604020202020204" pitchFamily="34" charset="0"/>
                </a:rPr>
                <a:t>cell has a functional receptor for a given virus – the cell may or may not be able to support viral replication</a:t>
              </a:r>
              <a:endParaRPr lang="en-US" dirty="0">
                <a:latin typeface="Arial" panose="020B0604020202020204" pitchFamily="34" charset="0"/>
                <a:cs typeface="Arial" panose="020B0604020202020204" pitchFamily="34" charset="0"/>
              </a:endParaRPr>
            </a:p>
          </p:txBody>
        </p:sp>
        <p:sp>
          <p:nvSpPr>
            <p:cNvPr id="12" name="TextBox 11"/>
            <p:cNvSpPr txBox="1"/>
            <p:nvPr/>
          </p:nvSpPr>
          <p:spPr>
            <a:xfrm>
              <a:off x="35496" y="2505670"/>
              <a:ext cx="4680520" cy="923330"/>
            </a:xfrm>
            <a:prstGeom prst="rect">
              <a:avLst/>
            </a:prstGeom>
            <a:noFill/>
          </p:spPr>
          <p:txBody>
            <a:bodyPr wrap="square" rtlCol="0">
              <a:spAutoFit/>
            </a:bodyPr>
            <a:lstStyle/>
            <a:p>
              <a:pPr marL="109538" indent="-109538" algn="l" rtl="0">
                <a:buFont typeface="Arial" panose="020B0604020202020204" pitchFamily="34" charset="0"/>
                <a:buChar char="•"/>
              </a:pPr>
              <a:r>
                <a:rPr lang="en-US" dirty="0" smtClean="0">
                  <a:latin typeface="Arial" panose="020B0604020202020204" pitchFamily="34" charset="0"/>
                  <a:cs typeface="Arial" panose="020B0604020202020204" pitchFamily="34" charset="0"/>
                </a:rPr>
                <a:t>A </a:t>
              </a:r>
              <a:r>
                <a:rPr lang="en-US" b="1" dirty="0" smtClean="0">
                  <a:latin typeface="Arial" panose="020B0604020202020204" pitchFamily="34" charset="0"/>
                  <a:cs typeface="Arial" panose="020B0604020202020204" pitchFamily="34" charset="0"/>
                </a:rPr>
                <a:t>resistant </a:t>
              </a:r>
              <a:r>
                <a:rPr lang="en-US" dirty="0" smtClean="0">
                  <a:latin typeface="Arial" panose="020B0604020202020204" pitchFamily="34" charset="0"/>
                  <a:cs typeface="Arial" panose="020B0604020202020204" pitchFamily="34" charset="0"/>
                </a:rPr>
                <a:t>cell has no receptor – it may or may not be competent to support viral replication</a:t>
              </a:r>
              <a:endParaRPr lang="en-US" dirty="0">
                <a:latin typeface="Arial" panose="020B0604020202020204" pitchFamily="34" charset="0"/>
                <a:cs typeface="Arial" panose="020B0604020202020204" pitchFamily="34" charset="0"/>
              </a:endParaRPr>
            </a:p>
          </p:txBody>
        </p:sp>
        <p:sp>
          <p:nvSpPr>
            <p:cNvPr id="13" name="TextBox 12"/>
            <p:cNvSpPr txBox="1"/>
            <p:nvPr/>
          </p:nvSpPr>
          <p:spPr>
            <a:xfrm>
              <a:off x="35496" y="3873822"/>
              <a:ext cx="4680520" cy="923330"/>
            </a:xfrm>
            <a:prstGeom prst="rect">
              <a:avLst/>
            </a:prstGeom>
            <a:noFill/>
          </p:spPr>
          <p:txBody>
            <a:bodyPr wrap="square" rtlCol="0">
              <a:spAutoFit/>
            </a:bodyPr>
            <a:lstStyle/>
            <a:p>
              <a:pPr marL="109538" indent="-109538" algn="l" rtl="0">
                <a:buFont typeface="Arial" panose="020B0604020202020204" pitchFamily="34" charset="0"/>
                <a:buChar char="•"/>
              </a:pPr>
              <a:r>
                <a:rPr lang="en-US" dirty="0" smtClean="0">
                  <a:latin typeface="Arial" panose="020B0604020202020204" pitchFamily="34" charset="0"/>
                  <a:cs typeface="Arial" panose="020B0604020202020204" pitchFamily="34" charset="0"/>
                </a:rPr>
                <a:t>A </a:t>
              </a:r>
              <a:r>
                <a:rPr lang="en-US" b="1" dirty="0" smtClean="0">
                  <a:latin typeface="Arial" panose="020B0604020202020204" pitchFamily="34" charset="0"/>
                  <a:cs typeface="Arial" panose="020B0604020202020204" pitchFamily="34" charset="0"/>
                </a:rPr>
                <a:t>permissive </a:t>
              </a:r>
              <a:r>
                <a:rPr lang="en-US" dirty="0" smtClean="0">
                  <a:latin typeface="Arial" panose="020B0604020202020204" pitchFamily="34" charset="0"/>
                  <a:cs typeface="Arial" panose="020B0604020202020204" pitchFamily="34" charset="0"/>
                </a:rPr>
                <a:t>cell has the capacity to replicate virus – it may or may not be susceptible</a:t>
              </a:r>
              <a:endParaRPr lang="en-US" dirty="0">
                <a:latin typeface="Arial" panose="020B0604020202020204" pitchFamily="34" charset="0"/>
                <a:cs typeface="Arial" panose="020B0604020202020204" pitchFamily="34" charset="0"/>
              </a:endParaRPr>
            </a:p>
          </p:txBody>
        </p:sp>
        <p:sp>
          <p:nvSpPr>
            <p:cNvPr id="14" name="TextBox 13"/>
            <p:cNvSpPr txBox="1"/>
            <p:nvPr/>
          </p:nvSpPr>
          <p:spPr>
            <a:xfrm>
              <a:off x="35496" y="5357390"/>
              <a:ext cx="4680520" cy="923330"/>
            </a:xfrm>
            <a:prstGeom prst="rect">
              <a:avLst/>
            </a:prstGeom>
            <a:noFill/>
          </p:spPr>
          <p:txBody>
            <a:bodyPr wrap="square" rtlCol="0">
              <a:spAutoFit/>
            </a:bodyPr>
            <a:lstStyle/>
            <a:p>
              <a:pPr marL="109538" indent="-109538" algn="l" rtl="0">
                <a:buFont typeface="Arial" panose="020B0604020202020204" pitchFamily="34" charset="0"/>
                <a:buChar char="•"/>
              </a:pPr>
              <a:r>
                <a:rPr lang="en-US" dirty="0" smtClean="0">
                  <a:latin typeface="Arial" panose="020B0604020202020204" pitchFamily="34" charset="0"/>
                  <a:cs typeface="Arial" panose="020B0604020202020204" pitchFamily="34" charset="0"/>
                </a:rPr>
                <a:t>A </a:t>
              </a:r>
              <a:r>
                <a:rPr lang="en-US" b="1" dirty="0" smtClean="0">
                  <a:latin typeface="Arial" panose="020B0604020202020204" pitchFamily="34" charset="0"/>
                  <a:cs typeface="Arial" panose="020B0604020202020204" pitchFamily="34" charset="0"/>
                </a:rPr>
                <a:t>susceptible </a:t>
              </a:r>
              <a:r>
                <a:rPr lang="en-US" dirty="0" smtClean="0">
                  <a:latin typeface="Arial" panose="020B0604020202020204" pitchFamily="34" charset="0"/>
                  <a:cs typeface="Arial" panose="020B0604020202020204" pitchFamily="34" charset="0"/>
                </a:rPr>
                <a:t>AND </a:t>
              </a:r>
              <a:r>
                <a:rPr lang="en-US" b="1" dirty="0" smtClean="0">
                  <a:latin typeface="Arial" panose="020B0604020202020204" pitchFamily="34" charset="0"/>
                  <a:cs typeface="Arial" panose="020B0604020202020204" pitchFamily="34" charset="0"/>
                </a:rPr>
                <a:t>permissive </a:t>
              </a:r>
              <a:r>
                <a:rPr lang="en-US" dirty="0" smtClean="0">
                  <a:latin typeface="Arial" panose="020B0604020202020204" pitchFamily="34" charset="0"/>
                  <a:cs typeface="Arial" panose="020B0604020202020204" pitchFamily="34" charset="0"/>
                </a:rPr>
                <a:t>is the only cell that can take up a virus particle and replicate it</a:t>
              </a:r>
              <a:endParaRPr lang="en-US" dirty="0">
                <a:latin typeface="Arial" panose="020B0604020202020204" pitchFamily="34" charset="0"/>
                <a:cs typeface="Arial" panose="020B0604020202020204" pitchFamily="34" charset="0"/>
              </a:endParaRPr>
            </a:p>
          </p:txBody>
        </p:sp>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2974" y="16024"/>
              <a:ext cx="1579506"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404"/>
            <a:stretch/>
          </p:blipFill>
          <p:spPr bwMode="auto">
            <a:xfrm>
              <a:off x="5296838" y="1879622"/>
              <a:ext cx="1579418" cy="1693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803"/>
            <a:stretch/>
          </p:blipFill>
          <p:spPr bwMode="auto">
            <a:xfrm>
              <a:off x="7313062" y="1700808"/>
              <a:ext cx="1579418" cy="174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776"/>
            <a:stretch/>
          </p:blipFill>
          <p:spPr bwMode="auto">
            <a:xfrm>
              <a:off x="5296838" y="3578054"/>
              <a:ext cx="1579418" cy="172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5070" y="3328392"/>
              <a:ext cx="157941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390416" y="5148024"/>
              <a:ext cx="1421944" cy="1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3602193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49856" y="692696"/>
            <a:ext cx="8398608" cy="4936614"/>
            <a:chOff x="493872" y="476672"/>
            <a:chExt cx="8398608" cy="4936614"/>
          </a:xfrm>
        </p:grpSpPr>
        <p:grpSp>
          <p:nvGrpSpPr>
            <p:cNvPr id="8" name="Group 7"/>
            <p:cNvGrpSpPr/>
            <p:nvPr/>
          </p:nvGrpSpPr>
          <p:grpSpPr>
            <a:xfrm>
              <a:off x="493872" y="476672"/>
              <a:ext cx="8398608" cy="4936614"/>
              <a:chOff x="493872" y="476672"/>
              <a:chExt cx="8398608" cy="4936614"/>
            </a:xfrm>
          </p:grpSpPr>
          <p:grpSp>
            <p:nvGrpSpPr>
              <p:cNvPr id="10" name="Group 9"/>
              <p:cNvGrpSpPr/>
              <p:nvPr/>
            </p:nvGrpSpPr>
            <p:grpSpPr>
              <a:xfrm>
                <a:off x="493872" y="476672"/>
                <a:ext cx="8398608" cy="4936614"/>
                <a:chOff x="277848" y="-707394"/>
                <a:chExt cx="8398608" cy="4936614"/>
              </a:xfrm>
            </p:grpSpPr>
            <p:grpSp>
              <p:nvGrpSpPr>
                <p:cNvPr id="2" name="Group 1"/>
                <p:cNvGrpSpPr/>
                <p:nvPr/>
              </p:nvGrpSpPr>
              <p:grpSpPr>
                <a:xfrm>
                  <a:off x="298718" y="-707394"/>
                  <a:ext cx="8377738" cy="4104456"/>
                  <a:chOff x="298718" y="-1097051"/>
                  <a:chExt cx="8377738" cy="4104456"/>
                </a:xfrm>
              </p:grpSpPr>
              <p:grpSp>
                <p:nvGrpSpPr>
                  <p:cNvPr id="25" name="Group 24"/>
                  <p:cNvGrpSpPr/>
                  <p:nvPr/>
                </p:nvGrpSpPr>
                <p:grpSpPr>
                  <a:xfrm>
                    <a:off x="298718" y="-1097051"/>
                    <a:ext cx="8377738" cy="3672408"/>
                    <a:chOff x="370726" y="-1345013"/>
                    <a:chExt cx="8377738" cy="3672408"/>
                  </a:xfrm>
                </p:grpSpPr>
                <p:sp>
                  <p:nvSpPr>
                    <p:cNvPr id="5" name="TextBox 4"/>
                    <p:cNvSpPr txBox="1"/>
                    <p:nvPr/>
                  </p:nvSpPr>
                  <p:spPr>
                    <a:xfrm>
                      <a:off x="683568" y="-1345013"/>
                      <a:ext cx="7416824" cy="461665"/>
                    </a:xfrm>
                    <a:prstGeom prst="rect">
                      <a:avLst/>
                    </a:prstGeom>
                    <a:noFill/>
                  </p:spPr>
                  <p:txBody>
                    <a:bodyPr wrap="square" rtlCol="0">
                      <a:spAutoFit/>
                    </a:bodyPr>
                    <a:lstStyle/>
                    <a:p>
                      <a:pPr algn="ctr" rtl="0"/>
                      <a:r>
                        <a:rPr lang="en-US" sz="2400" b="1" dirty="0" smtClean="0">
                          <a:latin typeface="Arial" panose="020B0604020202020204" pitchFamily="34" charset="0"/>
                          <a:cs typeface="Arial" panose="020B0604020202020204" pitchFamily="34" charset="0"/>
                        </a:rPr>
                        <a:t> Incubation period   </a:t>
                      </a:r>
                      <a:endParaRPr lang="en-US" sz="2400" b="1" dirty="0">
                        <a:latin typeface="Arial" panose="020B0604020202020204" pitchFamily="34" charset="0"/>
                        <a:cs typeface="Arial" panose="020B0604020202020204" pitchFamily="34" charset="0"/>
                      </a:endParaRPr>
                    </a:p>
                  </p:txBody>
                </p:sp>
                <p:sp>
                  <p:nvSpPr>
                    <p:cNvPr id="6" name="TextBox 5"/>
                    <p:cNvSpPr txBox="1"/>
                    <p:nvPr/>
                  </p:nvSpPr>
                  <p:spPr>
                    <a:xfrm>
                      <a:off x="370726" y="1927285"/>
                      <a:ext cx="8377738" cy="400110"/>
                    </a:xfrm>
                    <a:prstGeom prst="rect">
                      <a:avLst/>
                    </a:prstGeom>
                    <a:noFill/>
                  </p:spPr>
                  <p:txBody>
                    <a:bodyPr wrap="square" rtlCol="0">
                      <a:spAutoFit/>
                    </a:bodyPr>
                    <a:lstStyle/>
                    <a:p>
                      <a:pPr marL="177800" indent="-177800"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Initial period before </a:t>
                      </a:r>
                      <a:r>
                        <a:rPr lang="en-US" sz="2000" i="1" dirty="0" smtClean="0">
                          <a:latin typeface="Arial" panose="020B0604020202020204" pitchFamily="34" charset="0"/>
                          <a:cs typeface="Arial" panose="020B0604020202020204" pitchFamily="34" charset="0"/>
                        </a:rPr>
                        <a:t>symptoms </a:t>
                      </a:r>
                      <a:r>
                        <a:rPr lang="en-US" sz="2000" dirty="0" smtClean="0">
                          <a:latin typeface="Arial" panose="020B0604020202020204" pitchFamily="34" charset="0"/>
                          <a:cs typeface="Arial" panose="020B0604020202020204" pitchFamily="34" charset="0"/>
                        </a:rPr>
                        <a:t>of disease are obvious  </a:t>
                      </a:r>
                      <a:endParaRPr lang="en-US" sz="2000" i="1" dirty="0">
                        <a:latin typeface="Arial" panose="020B0604020202020204" pitchFamily="34" charset="0"/>
                        <a:cs typeface="Arial" panose="020B0604020202020204" pitchFamily="34" charset="0"/>
                      </a:endParaRPr>
                    </a:p>
                  </p:txBody>
                </p:sp>
              </p:grpSp>
              <p:sp>
                <p:nvSpPr>
                  <p:cNvPr id="21" name="TextBox 20"/>
                  <p:cNvSpPr txBox="1"/>
                  <p:nvPr/>
                </p:nvSpPr>
                <p:spPr>
                  <a:xfrm>
                    <a:off x="298718" y="2607295"/>
                    <a:ext cx="5065370" cy="400110"/>
                  </a:xfrm>
                  <a:prstGeom prst="rect">
                    <a:avLst/>
                  </a:prstGeom>
                  <a:noFill/>
                </p:spPr>
                <p:txBody>
                  <a:bodyPr wrap="square" rtlCol="0">
                    <a:spAutoFit/>
                  </a:bodyPr>
                  <a:lstStyle/>
                  <a:p>
                    <a:pPr marL="177800" indent="-177800"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Viral genomes are replicating  </a:t>
                    </a:r>
                    <a:endParaRPr lang="en-US" sz="2000" dirty="0">
                      <a:latin typeface="Arial" panose="020B0604020202020204" pitchFamily="34" charset="0"/>
                      <a:cs typeface="Arial" panose="020B0604020202020204" pitchFamily="34" charset="0"/>
                    </a:endParaRPr>
                  </a:p>
                </p:txBody>
              </p:sp>
            </p:grpSp>
            <p:sp>
              <p:nvSpPr>
                <p:cNvPr id="22" name="TextBox 21"/>
                <p:cNvSpPr txBox="1"/>
                <p:nvPr/>
              </p:nvSpPr>
              <p:spPr>
                <a:xfrm>
                  <a:off x="277848" y="3829110"/>
                  <a:ext cx="7750536" cy="400110"/>
                </a:xfrm>
                <a:prstGeom prst="rect">
                  <a:avLst/>
                </a:prstGeom>
                <a:noFill/>
              </p:spPr>
              <p:txBody>
                <a:bodyPr wrap="square" rtlCol="0">
                  <a:spAutoFit/>
                </a:bodyPr>
                <a:lstStyle/>
                <a:p>
                  <a:pPr marL="177800" indent="-177800"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Virus may or may not be transmitted during incubation period</a:t>
                  </a:r>
                  <a:endParaRPr lang="en-US" sz="2000" dirty="0">
                    <a:latin typeface="Arial" panose="020B0604020202020204" pitchFamily="34" charset="0"/>
                    <a:cs typeface="Arial" panose="020B0604020202020204" pitchFamily="34" charset="0"/>
                  </a:endParaRPr>
                </a:p>
              </p:txBody>
            </p:sp>
          </p:gr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24743"/>
                <a:ext cx="6452357" cy="210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TextBox 15"/>
            <p:cNvSpPr txBox="1"/>
            <p:nvPr/>
          </p:nvSpPr>
          <p:spPr>
            <a:xfrm>
              <a:off x="514742" y="4581128"/>
              <a:ext cx="5065370" cy="400110"/>
            </a:xfrm>
            <a:prstGeom prst="rect">
              <a:avLst/>
            </a:prstGeom>
            <a:noFill/>
          </p:spPr>
          <p:txBody>
            <a:bodyPr wrap="square" rtlCol="0">
              <a:spAutoFit/>
            </a:bodyPr>
            <a:lstStyle/>
            <a:p>
              <a:pPr marL="177800" indent="-177800"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Host is responding  </a:t>
              </a:r>
              <a:endParaRPr lang="en-US" sz="2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180740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5496" y="332656"/>
            <a:ext cx="9036496" cy="6264696"/>
            <a:chOff x="107504" y="332656"/>
            <a:chExt cx="9036496" cy="6264696"/>
          </a:xfrm>
        </p:grpSpPr>
        <p:grpSp>
          <p:nvGrpSpPr>
            <p:cNvPr id="4" name="Group 3"/>
            <p:cNvGrpSpPr/>
            <p:nvPr/>
          </p:nvGrpSpPr>
          <p:grpSpPr>
            <a:xfrm>
              <a:off x="107504" y="332656"/>
              <a:ext cx="8964488" cy="4060324"/>
              <a:chOff x="144016" y="724054"/>
              <a:chExt cx="8964488" cy="4060324"/>
            </a:xfrm>
          </p:grpSpPr>
          <p:sp>
            <p:nvSpPr>
              <p:cNvPr id="13" name="TextBox 12"/>
              <p:cNvSpPr txBox="1"/>
              <p:nvPr/>
            </p:nvSpPr>
            <p:spPr>
              <a:xfrm>
                <a:off x="144016" y="1804754"/>
                <a:ext cx="8964488" cy="400110"/>
              </a:xfrm>
              <a:prstGeom prst="rect">
                <a:avLst/>
              </a:prstGeom>
              <a:noFill/>
            </p:spPr>
            <p:txBody>
              <a:bodyPr wrap="square" rtlCol="0">
                <a:spAutoFit/>
              </a:bodyPr>
              <a:lstStyle/>
              <a:p>
                <a:pPr marL="177800" indent="-177800" algn="l" rtl="0">
                  <a:buFont typeface="Arial" panose="020B0604020202020204" pitchFamily="34" charset="0"/>
                  <a:buChar char="•"/>
                </a:pPr>
                <a:r>
                  <a:rPr lang="en-US" sz="2000" dirty="0" err="1" smtClean="0">
                    <a:latin typeface="Arial" panose="020B0604020202020204" pitchFamily="34" charset="0"/>
                    <a:cs typeface="Arial" panose="020B0604020202020204" pitchFamily="34" charset="0"/>
                  </a:rPr>
                  <a:t>Avirulent</a:t>
                </a:r>
                <a:r>
                  <a:rPr lang="en-US" sz="2000" dirty="0" smtClean="0">
                    <a:latin typeface="Arial" panose="020B0604020202020204" pitchFamily="34" charset="0"/>
                    <a:cs typeface="Arial" panose="020B0604020202020204" pitchFamily="34" charset="0"/>
                  </a:rPr>
                  <a:t> or attenuated virus do not cause any disease (attenuated vaccines) </a:t>
                </a:r>
                <a:endParaRPr lang="en-US" sz="2000" i="1" dirty="0">
                  <a:latin typeface="Arial" panose="020B0604020202020204" pitchFamily="34" charset="0"/>
                  <a:cs typeface="Arial" panose="020B0604020202020204" pitchFamily="34" charset="0"/>
                </a:endParaRPr>
              </a:p>
            </p:txBody>
          </p:sp>
          <p:grpSp>
            <p:nvGrpSpPr>
              <p:cNvPr id="3" name="Group 2"/>
              <p:cNvGrpSpPr/>
              <p:nvPr/>
            </p:nvGrpSpPr>
            <p:grpSpPr>
              <a:xfrm>
                <a:off x="154702" y="724054"/>
                <a:ext cx="8377738" cy="4060324"/>
                <a:chOff x="154702" y="724054"/>
                <a:chExt cx="8377738" cy="4060324"/>
              </a:xfrm>
            </p:grpSpPr>
            <p:grpSp>
              <p:nvGrpSpPr>
                <p:cNvPr id="2" name="Group 1"/>
                <p:cNvGrpSpPr/>
                <p:nvPr/>
              </p:nvGrpSpPr>
              <p:grpSpPr>
                <a:xfrm>
                  <a:off x="154702" y="724054"/>
                  <a:ext cx="8377738" cy="1984866"/>
                  <a:chOff x="82694" y="-1025623"/>
                  <a:chExt cx="8377738" cy="1984866"/>
                </a:xfrm>
              </p:grpSpPr>
              <p:grpSp>
                <p:nvGrpSpPr>
                  <p:cNvPr id="25" name="Group 24"/>
                  <p:cNvGrpSpPr/>
                  <p:nvPr/>
                </p:nvGrpSpPr>
                <p:grpSpPr>
                  <a:xfrm>
                    <a:off x="82694" y="-1025623"/>
                    <a:ext cx="8377738" cy="1016824"/>
                    <a:chOff x="154702" y="-1273585"/>
                    <a:chExt cx="8377738" cy="1016824"/>
                  </a:xfrm>
                </p:grpSpPr>
                <p:sp>
                  <p:nvSpPr>
                    <p:cNvPr id="5" name="TextBox 4"/>
                    <p:cNvSpPr txBox="1"/>
                    <p:nvPr/>
                  </p:nvSpPr>
                  <p:spPr>
                    <a:xfrm>
                      <a:off x="683568" y="-1273585"/>
                      <a:ext cx="7416824" cy="461665"/>
                    </a:xfrm>
                    <a:prstGeom prst="rect">
                      <a:avLst/>
                    </a:prstGeom>
                    <a:noFill/>
                  </p:spPr>
                  <p:txBody>
                    <a:bodyPr wrap="square" rtlCol="0">
                      <a:spAutoFit/>
                    </a:bodyPr>
                    <a:lstStyle/>
                    <a:p>
                      <a:pPr algn="ctr" rtl="0"/>
                      <a:r>
                        <a:rPr lang="en-US" sz="2400" b="1" dirty="0" smtClean="0">
                          <a:latin typeface="Arial" panose="020B0604020202020204" pitchFamily="34" charset="0"/>
                          <a:cs typeface="Arial" panose="020B0604020202020204" pitchFamily="34" charset="0"/>
                        </a:rPr>
                        <a:t> Viral virulence    </a:t>
                      </a:r>
                      <a:endParaRPr lang="en-US" sz="2400" b="1" dirty="0">
                        <a:latin typeface="Arial" panose="020B0604020202020204" pitchFamily="34" charset="0"/>
                        <a:cs typeface="Arial" panose="020B0604020202020204" pitchFamily="34" charset="0"/>
                      </a:endParaRPr>
                    </a:p>
                  </p:txBody>
                </p:sp>
                <p:sp>
                  <p:nvSpPr>
                    <p:cNvPr id="6" name="TextBox 5"/>
                    <p:cNvSpPr txBox="1"/>
                    <p:nvPr/>
                  </p:nvSpPr>
                  <p:spPr>
                    <a:xfrm>
                      <a:off x="154702" y="-656871"/>
                      <a:ext cx="8377738" cy="400110"/>
                    </a:xfrm>
                    <a:prstGeom prst="rect">
                      <a:avLst/>
                    </a:prstGeom>
                    <a:noFill/>
                  </p:spPr>
                  <p:txBody>
                    <a:bodyPr wrap="square" rtlCol="0">
                      <a:spAutoFit/>
                    </a:bodyPr>
                    <a:lstStyle/>
                    <a:p>
                      <a:pPr marL="177800" indent="-177800"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Capacity of a virus to cause disease in a host </a:t>
                      </a:r>
                      <a:endParaRPr lang="en-US" sz="2000" i="1" dirty="0">
                        <a:latin typeface="Arial" panose="020B0604020202020204" pitchFamily="34" charset="0"/>
                        <a:cs typeface="Arial" panose="020B0604020202020204" pitchFamily="34" charset="0"/>
                      </a:endParaRPr>
                    </a:p>
                  </p:txBody>
                </p:sp>
              </p:grpSp>
              <p:sp>
                <p:nvSpPr>
                  <p:cNvPr id="21" name="TextBox 20"/>
                  <p:cNvSpPr txBox="1"/>
                  <p:nvPr/>
                </p:nvSpPr>
                <p:spPr>
                  <a:xfrm>
                    <a:off x="82694" y="559133"/>
                    <a:ext cx="5065370" cy="400110"/>
                  </a:xfrm>
                  <a:prstGeom prst="rect">
                    <a:avLst/>
                  </a:prstGeom>
                  <a:noFill/>
                </p:spPr>
                <p:txBody>
                  <a:bodyPr wrap="square" rtlCol="0">
                    <a:spAutoFit/>
                  </a:bodyPr>
                  <a:lstStyle/>
                  <a:p>
                    <a:pPr marL="177800" indent="-177800"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Virulence can be measured  in laboratory </a:t>
                    </a:r>
                    <a:endParaRPr lang="en-US" sz="2000" dirty="0">
                      <a:latin typeface="Arial" panose="020B0604020202020204" pitchFamily="34" charset="0"/>
                      <a:cs typeface="Arial" panose="020B0604020202020204" pitchFamily="34" charset="0"/>
                    </a:endParaRPr>
                  </a:p>
                </p:txBody>
              </p:sp>
            </p:grpSp>
            <p:sp>
              <p:nvSpPr>
                <p:cNvPr id="14" name="TextBox 13"/>
                <p:cNvSpPr txBox="1"/>
                <p:nvPr/>
              </p:nvSpPr>
              <p:spPr>
                <a:xfrm>
                  <a:off x="370726" y="2708920"/>
                  <a:ext cx="8089706" cy="369332"/>
                </a:xfrm>
                <a:prstGeom prst="rect">
                  <a:avLst/>
                </a:prstGeom>
                <a:noFill/>
              </p:spPr>
              <p:txBody>
                <a:bodyPr wrap="square" rtlCol="0">
                  <a:spAutoFit/>
                </a:bodyPr>
                <a:lstStyle/>
                <a:p>
                  <a:pPr algn="l" rtl="0"/>
                  <a:r>
                    <a:rPr lang="en-US" i="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Virus titer (amount of virus particles or viral components in the host)   </a:t>
                  </a:r>
                  <a:endParaRPr lang="en-US" dirty="0">
                    <a:latin typeface="Arial" panose="020B0604020202020204" pitchFamily="34" charset="0"/>
                    <a:cs typeface="Arial" panose="020B0604020202020204" pitchFamily="34" charset="0"/>
                  </a:endParaRPr>
                </a:p>
              </p:txBody>
            </p:sp>
            <p:sp>
              <p:nvSpPr>
                <p:cNvPr id="15" name="TextBox 14"/>
                <p:cNvSpPr txBox="1"/>
                <p:nvPr/>
              </p:nvSpPr>
              <p:spPr>
                <a:xfrm>
                  <a:off x="370726" y="3059668"/>
                  <a:ext cx="8089706" cy="369332"/>
                </a:xfrm>
                <a:prstGeom prst="rect">
                  <a:avLst/>
                </a:prstGeom>
                <a:noFill/>
              </p:spPr>
              <p:txBody>
                <a:bodyPr wrap="square" rtlCol="0">
                  <a:spAutoFit/>
                </a:bodyPr>
                <a:lstStyle/>
                <a:p>
                  <a:pPr algn="l" rtl="0"/>
                  <a:r>
                    <a:rPr lang="en-US" i="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Mean time to death   </a:t>
                  </a:r>
                  <a:endParaRPr lang="en-US" dirty="0">
                    <a:latin typeface="Arial" panose="020B0604020202020204" pitchFamily="34" charset="0"/>
                    <a:cs typeface="Arial" panose="020B0604020202020204" pitchFamily="34" charset="0"/>
                  </a:endParaRPr>
                </a:p>
              </p:txBody>
            </p:sp>
            <p:sp>
              <p:nvSpPr>
                <p:cNvPr id="17" name="TextBox 16"/>
                <p:cNvSpPr txBox="1"/>
                <p:nvPr/>
              </p:nvSpPr>
              <p:spPr>
                <a:xfrm>
                  <a:off x="370726" y="3419708"/>
                  <a:ext cx="8089706" cy="369332"/>
                </a:xfrm>
                <a:prstGeom prst="rect">
                  <a:avLst/>
                </a:prstGeom>
                <a:noFill/>
              </p:spPr>
              <p:txBody>
                <a:bodyPr wrap="square" rtlCol="0">
                  <a:spAutoFit/>
                </a:bodyPr>
                <a:lstStyle/>
                <a:p>
                  <a:pPr algn="l" rtl="0"/>
                  <a:r>
                    <a:rPr lang="en-US" i="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Mean time to appearance of signs   </a:t>
                  </a:r>
                  <a:endParaRPr lang="en-US" dirty="0">
                    <a:latin typeface="Arial" panose="020B0604020202020204" pitchFamily="34" charset="0"/>
                    <a:cs typeface="Arial" panose="020B0604020202020204" pitchFamily="34" charset="0"/>
                  </a:endParaRPr>
                </a:p>
              </p:txBody>
            </p:sp>
            <p:sp>
              <p:nvSpPr>
                <p:cNvPr id="18" name="TextBox 17"/>
                <p:cNvSpPr txBox="1"/>
                <p:nvPr/>
              </p:nvSpPr>
              <p:spPr>
                <a:xfrm>
                  <a:off x="370726" y="3789040"/>
                  <a:ext cx="8089706" cy="369332"/>
                </a:xfrm>
                <a:prstGeom prst="rect">
                  <a:avLst/>
                </a:prstGeom>
                <a:noFill/>
              </p:spPr>
              <p:txBody>
                <a:bodyPr wrap="square" rtlCol="0">
                  <a:spAutoFit/>
                </a:bodyPr>
                <a:lstStyle/>
                <a:p>
                  <a:pPr algn="l" rtl="0"/>
                  <a:r>
                    <a:rPr lang="en-US" i="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Measurement of fever, weight loss   </a:t>
                  </a:r>
                  <a:endParaRPr lang="en-US" dirty="0">
                    <a:latin typeface="Arial" panose="020B0604020202020204" pitchFamily="34" charset="0"/>
                    <a:cs typeface="Arial" panose="020B0604020202020204" pitchFamily="34" charset="0"/>
                  </a:endParaRPr>
                </a:p>
              </p:txBody>
            </p:sp>
            <p:sp>
              <p:nvSpPr>
                <p:cNvPr id="19" name="TextBox 18"/>
                <p:cNvSpPr txBox="1"/>
                <p:nvPr/>
              </p:nvSpPr>
              <p:spPr>
                <a:xfrm>
                  <a:off x="370726" y="4138047"/>
                  <a:ext cx="8089706" cy="646331"/>
                </a:xfrm>
                <a:prstGeom prst="rect">
                  <a:avLst/>
                </a:prstGeom>
                <a:noFill/>
              </p:spPr>
              <p:txBody>
                <a:bodyPr wrap="square" rtlCol="0">
                  <a:spAutoFit/>
                </a:bodyPr>
                <a:lstStyle/>
                <a:p>
                  <a:pPr marL="177800" indent="-177800" algn="l" rtl="0"/>
                  <a:r>
                    <a:rPr lang="en-US" i="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Measurement of pathological lesions (poliovirus), reduction in blood CD4+ lymphocytes (HIV)   </a:t>
                  </a:r>
                  <a:endParaRPr lang="en-US" dirty="0">
                    <a:latin typeface="Arial" panose="020B0604020202020204" pitchFamily="34" charset="0"/>
                    <a:cs typeface="Arial" panose="020B0604020202020204" pitchFamily="34" charset="0"/>
                  </a:endParaRPr>
                </a:p>
              </p:txBody>
            </p:sp>
          </p:grpSp>
        </p:grpSp>
        <p:sp>
          <p:nvSpPr>
            <p:cNvPr id="23" name="TextBox 22"/>
            <p:cNvSpPr txBox="1"/>
            <p:nvPr/>
          </p:nvSpPr>
          <p:spPr>
            <a:xfrm>
              <a:off x="107504" y="4509120"/>
              <a:ext cx="9036496" cy="707886"/>
            </a:xfrm>
            <a:prstGeom prst="rect">
              <a:avLst/>
            </a:prstGeom>
            <a:noFill/>
          </p:spPr>
          <p:txBody>
            <a:bodyPr wrap="square" rtlCol="0">
              <a:spAutoFit/>
            </a:bodyPr>
            <a:lstStyle/>
            <a:p>
              <a:pPr marL="177800" indent="-177800"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Viral virulence is influenced by dose, route of infection, species, age, gender, and susceptibility of host  </a:t>
              </a:r>
              <a:endParaRPr lang="en-US" sz="2000" dirty="0">
                <a:latin typeface="Arial" panose="020B0604020202020204" pitchFamily="34" charset="0"/>
                <a:cs typeface="Arial" panose="020B0604020202020204" pitchFamily="34" charset="0"/>
              </a:endParaRP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499695"/>
              <a:ext cx="19462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788" y="5229200"/>
              <a:ext cx="1876425" cy="124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8000" y="5363865"/>
              <a:ext cx="2184400" cy="123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312979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11560" y="724634"/>
            <a:ext cx="7632848" cy="5296654"/>
            <a:chOff x="467544" y="620688"/>
            <a:chExt cx="7632848" cy="5296654"/>
          </a:xfrm>
        </p:grpSpPr>
        <p:grpSp>
          <p:nvGrpSpPr>
            <p:cNvPr id="4" name="Group 3"/>
            <p:cNvGrpSpPr/>
            <p:nvPr/>
          </p:nvGrpSpPr>
          <p:grpSpPr>
            <a:xfrm>
              <a:off x="467544" y="620688"/>
              <a:ext cx="7632848" cy="4164270"/>
              <a:chOff x="60306" y="303039"/>
              <a:chExt cx="7632848" cy="4164270"/>
            </a:xfrm>
          </p:grpSpPr>
          <p:sp>
            <p:nvSpPr>
              <p:cNvPr id="5" name="TextBox 4"/>
              <p:cNvSpPr txBox="1"/>
              <p:nvPr/>
            </p:nvSpPr>
            <p:spPr>
              <a:xfrm>
                <a:off x="564362" y="303039"/>
                <a:ext cx="7128792" cy="461665"/>
              </a:xfrm>
              <a:prstGeom prst="rect">
                <a:avLst/>
              </a:prstGeom>
              <a:noFill/>
            </p:spPr>
            <p:txBody>
              <a:bodyPr wrap="square" rtlCol="0">
                <a:spAutoFit/>
              </a:bodyPr>
              <a:lstStyle/>
              <a:p>
                <a:pPr algn="ctr" rtl="0"/>
                <a:r>
                  <a:rPr lang="en-US" sz="2400" b="1" dirty="0" smtClean="0">
                    <a:latin typeface="Arial" panose="020B0604020202020204" pitchFamily="34" charset="0"/>
                    <a:cs typeface="Arial" panose="020B0604020202020204" pitchFamily="34" charset="0"/>
                  </a:rPr>
                  <a:t>We live and prosper in a cloud of viruses   </a:t>
                </a:r>
                <a:endParaRPr lang="en-US" sz="2400" b="1" dirty="0">
                  <a:latin typeface="Arial" panose="020B0604020202020204" pitchFamily="34" charset="0"/>
                  <a:cs typeface="Arial" panose="020B0604020202020204" pitchFamily="34" charset="0"/>
                </a:endParaRPr>
              </a:p>
            </p:txBody>
          </p:sp>
          <p:sp>
            <p:nvSpPr>
              <p:cNvPr id="6" name="TextBox 5"/>
              <p:cNvSpPr txBox="1"/>
              <p:nvPr/>
            </p:nvSpPr>
            <p:spPr>
              <a:xfrm>
                <a:off x="60306" y="2535287"/>
                <a:ext cx="6264696" cy="707886"/>
              </a:xfrm>
              <a:prstGeom prst="rect">
                <a:avLst/>
              </a:prstGeom>
              <a:noFill/>
            </p:spPr>
            <p:txBody>
              <a:bodyPr wrap="square" rtlCol="0">
                <a:spAutoFit/>
              </a:bodyPr>
              <a:lstStyle/>
              <a:p>
                <a:pPr marL="109538" indent="-109538"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Most viruses we encounter have no consequence i.e. they pass through us, e.g. plant viruses</a:t>
                </a:r>
                <a:endParaRPr lang="en-US" sz="2000" dirty="0">
                  <a:latin typeface="Arial" panose="020B0604020202020204" pitchFamily="34" charset="0"/>
                  <a:cs typeface="Arial" panose="020B0604020202020204" pitchFamily="34" charset="0"/>
                </a:endParaRPr>
              </a:p>
            </p:txBody>
          </p:sp>
          <p:sp>
            <p:nvSpPr>
              <p:cNvPr id="7" name="TextBox 6"/>
              <p:cNvSpPr txBox="1"/>
              <p:nvPr/>
            </p:nvSpPr>
            <p:spPr>
              <a:xfrm>
                <a:off x="60306" y="3327375"/>
                <a:ext cx="6264696" cy="400110"/>
              </a:xfrm>
              <a:prstGeom prst="rect">
                <a:avLst/>
              </a:prstGeom>
              <a:noFill/>
            </p:spPr>
            <p:txBody>
              <a:bodyPr wrap="square" rtlCol="0">
                <a:spAutoFit/>
              </a:bodyPr>
              <a:lstStyle/>
              <a:p>
                <a:pPr marL="109538" indent="-109538"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Many infections are </a:t>
                </a:r>
                <a:r>
                  <a:rPr lang="en-US" sz="2000" dirty="0" err="1" smtClean="0">
                    <a:latin typeface="Arial" panose="020B0604020202020204" pitchFamily="34" charset="0"/>
                    <a:cs typeface="Arial" panose="020B0604020202020204" pitchFamily="34" charset="0"/>
                  </a:rPr>
                  <a:t>inapparent</a:t>
                </a:r>
                <a:r>
                  <a:rPr lang="en-US" sz="2000" dirty="0" smtClean="0">
                    <a:latin typeface="Arial" panose="020B0604020202020204" pitchFamily="34" charset="0"/>
                    <a:cs typeface="Arial" panose="020B0604020202020204" pitchFamily="34" charset="0"/>
                  </a:rPr>
                  <a:t> or asymptomatic </a:t>
                </a:r>
                <a:endParaRPr lang="en-US" sz="2000" dirty="0">
                  <a:latin typeface="Arial" panose="020B0604020202020204" pitchFamily="34" charset="0"/>
                  <a:cs typeface="Arial" panose="020B0604020202020204" pitchFamily="34" charset="0"/>
                </a:endParaRPr>
              </a:p>
            </p:txBody>
          </p:sp>
          <p:sp>
            <p:nvSpPr>
              <p:cNvPr id="8" name="TextBox 7"/>
              <p:cNvSpPr txBox="1"/>
              <p:nvPr/>
            </p:nvSpPr>
            <p:spPr>
              <a:xfrm>
                <a:off x="276330" y="3759423"/>
                <a:ext cx="7297618" cy="707886"/>
              </a:xfrm>
              <a:prstGeom prst="rect">
                <a:avLst/>
              </a:prstGeom>
              <a:noFill/>
            </p:spPr>
            <p:txBody>
              <a:bodyPr wrap="square" rtlCol="0">
                <a:spAutoFit/>
              </a:bodyPr>
              <a:lstStyle/>
              <a:p>
                <a:pPr algn="l" rtl="0"/>
                <a:r>
                  <a:rPr lang="ar-IQ" sz="2000" dirty="0" smtClean="0">
                    <a:latin typeface="Arial" panose="020B0604020202020204" pitchFamily="34" charset="0"/>
                    <a:cs typeface="Arial" panose="020B0604020202020204" pitchFamily="34" charset="0"/>
                  </a:rPr>
                  <a:t>ــ</a:t>
                </a:r>
                <a:r>
                  <a:rPr lang="en-US" sz="2000" dirty="0" smtClean="0">
                    <a:latin typeface="Arial" panose="020B0604020202020204" pitchFamily="34" charset="0"/>
                    <a:cs typeface="Arial" panose="020B0604020202020204" pitchFamily="34" charset="0"/>
                  </a:rPr>
                  <a:t> Sings: Evidence of disease that can be observed by others</a:t>
                </a:r>
              </a:p>
              <a:p>
                <a:pPr algn="l" rtl="0"/>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e.g. rash, measuring virus in blood samples, fever </a:t>
                </a:r>
                <a:endParaRPr lang="en-US" sz="2000" dirty="0">
                  <a:latin typeface="Arial" panose="020B0604020202020204" pitchFamily="34" charset="0"/>
                  <a:cs typeface="Arial" panose="020B0604020202020204" pitchFamily="34" charset="0"/>
                </a:endParaRPr>
              </a:p>
            </p:txBody>
          </p:sp>
        </p:grpSp>
        <p:sp>
          <p:nvSpPr>
            <p:cNvPr id="10" name="TextBox 9"/>
            <p:cNvSpPr txBox="1"/>
            <p:nvPr/>
          </p:nvSpPr>
          <p:spPr>
            <a:xfrm>
              <a:off x="683568" y="4797152"/>
              <a:ext cx="7297618" cy="707886"/>
            </a:xfrm>
            <a:prstGeom prst="rect">
              <a:avLst/>
            </a:prstGeom>
            <a:noFill/>
          </p:spPr>
          <p:txBody>
            <a:bodyPr wrap="square" rtlCol="0">
              <a:spAutoFit/>
            </a:bodyPr>
            <a:lstStyle/>
            <a:p>
              <a:pPr algn="l" rtl="0"/>
              <a:r>
                <a:rPr lang="ar-IQ" sz="2000" dirty="0" smtClean="0">
                  <a:latin typeface="Arial" panose="020B0604020202020204" pitchFamily="34" charset="0"/>
                  <a:cs typeface="Arial" panose="020B0604020202020204" pitchFamily="34" charset="0"/>
                </a:rPr>
                <a:t>ــ</a:t>
              </a:r>
              <a:r>
                <a:rPr lang="en-US" sz="2000" dirty="0" smtClean="0">
                  <a:latin typeface="Arial" panose="020B0604020202020204" pitchFamily="34" charset="0"/>
                  <a:cs typeface="Arial" panose="020B0604020202020204" pitchFamily="34" charset="0"/>
                </a:rPr>
                <a:t> Symptoms: apparent only to the patient (what only you feel)</a:t>
              </a:r>
            </a:p>
            <a:p>
              <a:pPr algn="l" rtl="0"/>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e.g. stomach ache, headache </a:t>
              </a:r>
            </a:p>
          </p:txBody>
        </p:sp>
        <p:sp>
          <p:nvSpPr>
            <p:cNvPr id="11" name="TextBox 10"/>
            <p:cNvSpPr txBox="1"/>
            <p:nvPr/>
          </p:nvSpPr>
          <p:spPr>
            <a:xfrm>
              <a:off x="683568" y="5517232"/>
              <a:ext cx="7297618" cy="400110"/>
            </a:xfrm>
            <a:prstGeom prst="rect">
              <a:avLst/>
            </a:prstGeom>
            <a:noFill/>
          </p:spPr>
          <p:txBody>
            <a:bodyPr wrap="square" rtlCol="0">
              <a:spAutoFit/>
            </a:bodyPr>
            <a:lstStyle/>
            <a:p>
              <a:pPr algn="l" rtl="0"/>
              <a:r>
                <a:rPr lang="ar-IQ" sz="2000" dirty="0" smtClean="0">
                  <a:latin typeface="Arial" panose="020B0604020202020204" pitchFamily="34" charset="0"/>
                  <a:cs typeface="Arial" panose="020B0604020202020204" pitchFamily="34" charset="0"/>
                </a:rPr>
                <a:t>ــ</a:t>
              </a:r>
              <a:r>
                <a:rPr lang="en-US" sz="2000" dirty="0" smtClean="0">
                  <a:latin typeface="Arial" panose="020B0604020202020204" pitchFamily="34" charset="0"/>
                  <a:cs typeface="Arial" panose="020B0604020202020204" pitchFamily="34" charset="0"/>
                </a:rPr>
                <a:t> May overlap, e.g. rashes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340768"/>
              <a:ext cx="139065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1340768"/>
              <a:ext cx="1395709"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6503" y="1268760"/>
              <a:ext cx="2195928" cy="146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804492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9511" y="404664"/>
            <a:ext cx="8740309" cy="5793159"/>
            <a:chOff x="179511" y="332656"/>
            <a:chExt cx="8740309" cy="5793159"/>
          </a:xfrm>
        </p:grpSpPr>
        <p:grpSp>
          <p:nvGrpSpPr>
            <p:cNvPr id="5" name="Group 4"/>
            <p:cNvGrpSpPr/>
            <p:nvPr/>
          </p:nvGrpSpPr>
          <p:grpSpPr>
            <a:xfrm>
              <a:off x="179512" y="332656"/>
              <a:ext cx="8740308" cy="5793159"/>
              <a:chOff x="107504" y="332656"/>
              <a:chExt cx="8740308" cy="5793159"/>
            </a:xfrm>
          </p:grpSpPr>
          <p:sp>
            <p:nvSpPr>
              <p:cNvPr id="4" name="TextBox 3"/>
              <p:cNvSpPr txBox="1"/>
              <p:nvPr/>
            </p:nvSpPr>
            <p:spPr>
              <a:xfrm>
                <a:off x="2267744" y="332656"/>
                <a:ext cx="3528392" cy="461665"/>
              </a:xfrm>
              <a:prstGeom prst="rect">
                <a:avLst/>
              </a:prstGeom>
              <a:noFill/>
            </p:spPr>
            <p:txBody>
              <a:bodyPr wrap="square" rtlCol="0">
                <a:spAutoFit/>
              </a:bodyPr>
              <a:lstStyle/>
              <a:p>
                <a:pPr algn="ctr" rtl="0"/>
                <a:r>
                  <a:rPr lang="en-US" sz="2400" b="1" dirty="0" smtClean="0">
                    <a:latin typeface="Arial" panose="020B0604020202020204" pitchFamily="34" charset="0"/>
                    <a:cs typeface="Arial" panose="020B0604020202020204" pitchFamily="34" charset="0"/>
                  </a:rPr>
                  <a:t>Viral spread </a:t>
                </a:r>
                <a:endParaRPr lang="en-US" sz="2400" b="1" dirty="0">
                  <a:latin typeface="Arial" panose="020B0604020202020204" pitchFamily="34" charset="0"/>
                  <a:cs typeface="Arial" panose="020B0604020202020204" pitchFamily="34" charset="0"/>
                </a:endParaRPr>
              </a:p>
            </p:txBody>
          </p:sp>
          <p:sp>
            <p:nvSpPr>
              <p:cNvPr id="6" name="TextBox 5"/>
              <p:cNvSpPr txBox="1"/>
              <p:nvPr/>
            </p:nvSpPr>
            <p:spPr>
              <a:xfrm>
                <a:off x="107504" y="836712"/>
                <a:ext cx="4752528" cy="1569660"/>
              </a:xfrm>
              <a:prstGeom prst="rect">
                <a:avLst/>
              </a:prstGeom>
              <a:noFill/>
            </p:spPr>
            <p:txBody>
              <a:bodyPr wrap="square" rtlCol="0">
                <a:spAutoFit/>
              </a:bodyPr>
              <a:lstStyle/>
              <a:p>
                <a:pPr marL="177800" indent="-177800" algn="l" rtl="0">
                  <a:buFont typeface="Arial" panose="020B0604020202020204" pitchFamily="34" charset="0"/>
                  <a:buChar char="•"/>
                </a:pPr>
                <a:r>
                  <a:rPr lang="en-US" dirty="0" smtClean="0">
                    <a:latin typeface="Arial" panose="020B0604020202020204" pitchFamily="34" charset="0"/>
                    <a:cs typeface="Arial" panose="020B0604020202020204" pitchFamily="34" charset="0"/>
                  </a:rPr>
                  <a:t>After replication at the site of virus entry, viruses may remain </a:t>
                </a:r>
                <a:r>
                  <a:rPr lang="en-US" b="1" dirty="0" smtClean="0">
                    <a:latin typeface="Arial" panose="020B0604020202020204" pitchFamily="34" charset="0"/>
                    <a:cs typeface="Arial" panose="020B0604020202020204" pitchFamily="34" charset="0"/>
                  </a:rPr>
                  <a:t>localized: </a:t>
                </a:r>
                <a:r>
                  <a:rPr lang="en-US" dirty="0" smtClean="0">
                    <a:latin typeface="Arial" panose="020B0604020202020204" pitchFamily="34" charset="0"/>
                    <a:cs typeface="Arial" panose="020B0604020202020204" pitchFamily="34" charset="0"/>
                  </a:rPr>
                  <a:t>virus spreads within the epithelium and is contained by tissue structure and immune system </a:t>
                </a:r>
                <a:r>
                  <a:rPr lang="en-US" sz="2400" b="1" dirty="0" smtClean="0">
                    <a:latin typeface="Arial" panose="020B0604020202020204"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p:txBody>
          </p:sp>
          <p:sp>
            <p:nvSpPr>
              <p:cNvPr id="7" name="TextBox 6"/>
              <p:cNvSpPr txBox="1"/>
              <p:nvPr/>
            </p:nvSpPr>
            <p:spPr>
              <a:xfrm>
                <a:off x="107504" y="2433662"/>
                <a:ext cx="4752528" cy="923330"/>
              </a:xfrm>
              <a:prstGeom prst="rect">
                <a:avLst/>
              </a:prstGeom>
              <a:noFill/>
            </p:spPr>
            <p:txBody>
              <a:bodyPr wrap="square" rtlCol="0">
                <a:spAutoFit/>
              </a:bodyPr>
              <a:lstStyle/>
              <a:p>
                <a:pPr marL="177800" indent="-177800" algn="l" rtl="0">
                  <a:buFont typeface="Arial" panose="020B0604020202020204" pitchFamily="34" charset="0"/>
                  <a:buChar char="•"/>
                </a:pPr>
                <a:r>
                  <a:rPr lang="en-US" dirty="0" smtClean="0">
                    <a:latin typeface="Arial" panose="020B0604020202020204" pitchFamily="34" charset="0"/>
                    <a:cs typeface="Arial" panose="020B0604020202020204" pitchFamily="34" charset="0"/>
                  </a:rPr>
                  <a:t>Some viruses spread beyond the primary site: </a:t>
                </a:r>
                <a:r>
                  <a:rPr lang="en-US" b="1" dirty="0" smtClean="0">
                    <a:latin typeface="Arial" panose="020B0604020202020204" pitchFamily="34" charset="0"/>
                    <a:cs typeface="Arial" panose="020B0604020202020204" pitchFamily="34" charset="0"/>
                  </a:rPr>
                  <a:t>disseminated; </a:t>
                </a:r>
                <a:r>
                  <a:rPr lang="en-US" dirty="0" smtClean="0">
                    <a:latin typeface="Arial" panose="020B0604020202020204" pitchFamily="34" charset="0"/>
                    <a:cs typeface="Arial" panose="020B0604020202020204" pitchFamily="34" charset="0"/>
                  </a:rPr>
                  <a:t>if many organs are infected, </a:t>
                </a:r>
                <a:r>
                  <a:rPr lang="en-US" b="1" dirty="0" smtClean="0">
                    <a:latin typeface="Arial" panose="020B0604020202020204" pitchFamily="34" charset="0"/>
                    <a:cs typeface="Arial" panose="020B0604020202020204" pitchFamily="34" charset="0"/>
                  </a:rPr>
                  <a:t>systemic</a:t>
                </a:r>
                <a:endParaRPr lang="en-US" dirty="0">
                  <a:latin typeface="Arial" panose="020B0604020202020204" pitchFamily="34" charset="0"/>
                  <a:cs typeface="Arial" panose="020B0604020202020204" pitchFamily="34" charset="0"/>
                </a:endParaRPr>
              </a:p>
            </p:txBody>
          </p:sp>
          <p:sp>
            <p:nvSpPr>
              <p:cNvPr id="8" name="TextBox 7"/>
              <p:cNvSpPr txBox="1"/>
              <p:nvPr/>
            </p:nvSpPr>
            <p:spPr>
              <a:xfrm>
                <a:off x="107504" y="3429000"/>
                <a:ext cx="4752528" cy="923330"/>
              </a:xfrm>
              <a:prstGeom prst="rect">
                <a:avLst/>
              </a:prstGeom>
              <a:noFill/>
            </p:spPr>
            <p:txBody>
              <a:bodyPr wrap="square" rtlCol="0">
                <a:spAutoFit/>
              </a:bodyPr>
              <a:lstStyle/>
              <a:p>
                <a:pPr marL="177800" indent="-177800" algn="l" rtl="0">
                  <a:buFont typeface="Arial" panose="020B0604020202020204" pitchFamily="34" charset="0"/>
                  <a:buChar char="•"/>
                </a:pPr>
                <a:r>
                  <a:rPr lang="en-US" dirty="0" smtClean="0">
                    <a:latin typeface="Arial" panose="020B0604020202020204" pitchFamily="34" charset="0"/>
                    <a:cs typeface="Arial" panose="020B0604020202020204" pitchFamily="34" charset="0"/>
                  </a:rPr>
                  <a:t>Physical (</a:t>
                </a:r>
                <a:r>
                  <a:rPr lang="en-US" b="1" dirty="0" smtClean="0">
                    <a:latin typeface="Arial" panose="020B0604020202020204" pitchFamily="34" charset="0"/>
                    <a:cs typeface="Arial" panose="020B0604020202020204" pitchFamily="34" charset="0"/>
                  </a:rPr>
                  <a:t>skin, basement membrane lining epithelium</a:t>
                </a:r>
                <a:r>
                  <a:rPr lang="en-US" dirty="0" smtClean="0">
                    <a:latin typeface="Arial" panose="020B0604020202020204" pitchFamily="34" charset="0"/>
                    <a:cs typeface="Arial" panose="020B0604020202020204" pitchFamily="34" charset="0"/>
                  </a:rPr>
                  <a:t>) and immune barriers must be breached </a:t>
                </a:r>
                <a:endParaRPr lang="en-US" dirty="0">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1591" y="659472"/>
                <a:ext cx="3726221" cy="512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652120" y="5818038"/>
                <a:ext cx="3096344" cy="307777"/>
              </a:xfrm>
              <a:prstGeom prst="rect">
                <a:avLst/>
              </a:prstGeom>
              <a:noFill/>
            </p:spPr>
            <p:txBody>
              <a:bodyPr wrap="square" rtlCol="0">
                <a:spAutoFit/>
              </a:bodyPr>
              <a:lstStyle/>
              <a:p>
                <a:pPr algn="l" rtl="0"/>
                <a:r>
                  <a:rPr lang="en-US" sz="1400" b="1" dirty="0" smtClean="0">
                    <a:latin typeface="Arial" panose="020B0604020202020204" pitchFamily="34" charset="0"/>
                    <a:cs typeface="Arial" panose="020B0604020202020204" pitchFamily="34" charset="0"/>
                  </a:rPr>
                  <a:t>Respiratory tract epithelium</a:t>
                </a:r>
                <a:endParaRPr lang="en-US" sz="1400" b="1" dirty="0">
                  <a:latin typeface="Arial" panose="020B0604020202020204" pitchFamily="34" charset="0"/>
                  <a:cs typeface="Arial" panose="020B0604020202020204" pitchFamily="34" charset="0"/>
                </a:endParaRPr>
              </a:p>
            </p:txBody>
          </p:sp>
        </p:grpSp>
        <p:sp>
          <p:nvSpPr>
            <p:cNvPr id="13" name="TextBox 12"/>
            <p:cNvSpPr txBox="1"/>
            <p:nvPr/>
          </p:nvSpPr>
          <p:spPr>
            <a:xfrm>
              <a:off x="179512" y="4365104"/>
              <a:ext cx="5014086" cy="646331"/>
            </a:xfrm>
            <a:prstGeom prst="rect">
              <a:avLst/>
            </a:prstGeom>
            <a:noFill/>
          </p:spPr>
          <p:txBody>
            <a:bodyPr wrap="square" rtlCol="0">
              <a:spAutoFit/>
            </a:bodyPr>
            <a:lstStyle/>
            <a:p>
              <a:pPr marL="177800" indent="-177800" algn="l" rtl="0">
                <a:buFont typeface="Arial" panose="020B0604020202020204" pitchFamily="34" charset="0"/>
                <a:buChar char="•"/>
              </a:pPr>
              <a:r>
                <a:rPr lang="en-US" dirty="0" smtClean="0">
                  <a:latin typeface="Arial" panose="020B0604020202020204" pitchFamily="34" charset="0"/>
                  <a:cs typeface="Arial" panose="020B0604020202020204" pitchFamily="34" charset="0"/>
                </a:rPr>
                <a:t>The basement membrane prevents virus from getting through to sub-epithelial tissues</a:t>
              </a:r>
              <a:endParaRPr lang="en-US" dirty="0">
                <a:latin typeface="Arial" panose="020B0604020202020204" pitchFamily="34" charset="0"/>
                <a:cs typeface="Arial" panose="020B0604020202020204" pitchFamily="34" charset="0"/>
              </a:endParaRPr>
            </a:p>
          </p:txBody>
        </p:sp>
        <p:sp>
          <p:nvSpPr>
            <p:cNvPr id="14" name="TextBox 13"/>
            <p:cNvSpPr txBox="1"/>
            <p:nvPr/>
          </p:nvSpPr>
          <p:spPr>
            <a:xfrm>
              <a:off x="179511" y="5085184"/>
              <a:ext cx="5014087" cy="923330"/>
            </a:xfrm>
            <a:prstGeom prst="rect">
              <a:avLst/>
            </a:prstGeom>
            <a:noFill/>
          </p:spPr>
          <p:txBody>
            <a:bodyPr wrap="square" rtlCol="0">
              <a:spAutoFit/>
            </a:bodyPr>
            <a:lstStyle/>
            <a:p>
              <a:pPr marL="177800" indent="-177800" algn="l" rtl="0">
                <a:buFont typeface="Arial" panose="020B0604020202020204" pitchFamily="34" charset="0"/>
                <a:buChar char="•"/>
              </a:pPr>
              <a:r>
                <a:rPr lang="en-US" dirty="0" smtClean="0">
                  <a:latin typeface="Arial" panose="020B0604020202020204" pitchFamily="34" charset="0"/>
                  <a:cs typeface="Arial" panose="020B0604020202020204" pitchFamily="34" charset="0"/>
                </a:rPr>
                <a:t>Once virus spreads from epithelial to sub-epithelial tissue, it can move through the entire host </a:t>
              </a:r>
              <a:endParaRPr lang="en-US"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78192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7504" y="476672"/>
            <a:ext cx="8929719" cy="5862265"/>
            <a:chOff x="107504" y="476672"/>
            <a:chExt cx="8929719" cy="5862265"/>
          </a:xfrm>
        </p:grpSpPr>
        <p:grpSp>
          <p:nvGrpSpPr>
            <p:cNvPr id="2" name="Group 1"/>
            <p:cNvGrpSpPr/>
            <p:nvPr/>
          </p:nvGrpSpPr>
          <p:grpSpPr>
            <a:xfrm>
              <a:off x="107504" y="476672"/>
              <a:ext cx="8929719" cy="5862265"/>
              <a:chOff x="179512" y="447055"/>
              <a:chExt cx="8929719" cy="5862265"/>
            </a:xfrm>
          </p:grpSpPr>
          <p:grpSp>
            <p:nvGrpSpPr>
              <p:cNvPr id="9" name="Group 8"/>
              <p:cNvGrpSpPr/>
              <p:nvPr/>
            </p:nvGrpSpPr>
            <p:grpSpPr>
              <a:xfrm>
                <a:off x="179512" y="447055"/>
                <a:ext cx="8280920" cy="5862265"/>
                <a:chOff x="179512" y="375047"/>
                <a:chExt cx="8280920" cy="5862265"/>
              </a:xfrm>
            </p:grpSpPr>
            <p:grpSp>
              <p:nvGrpSpPr>
                <p:cNvPr id="5" name="Group 4"/>
                <p:cNvGrpSpPr/>
                <p:nvPr/>
              </p:nvGrpSpPr>
              <p:grpSpPr>
                <a:xfrm>
                  <a:off x="179512" y="375047"/>
                  <a:ext cx="8280920" cy="5862265"/>
                  <a:chOff x="107504" y="375047"/>
                  <a:chExt cx="8280920" cy="5862265"/>
                </a:xfrm>
              </p:grpSpPr>
              <p:sp>
                <p:nvSpPr>
                  <p:cNvPr id="4" name="TextBox 3"/>
                  <p:cNvSpPr txBox="1"/>
                  <p:nvPr/>
                </p:nvSpPr>
                <p:spPr>
                  <a:xfrm>
                    <a:off x="2267744" y="375047"/>
                    <a:ext cx="4176464" cy="461665"/>
                  </a:xfrm>
                  <a:prstGeom prst="rect">
                    <a:avLst/>
                  </a:prstGeom>
                  <a:noFill/>
                </p:spPr>
                <p:txBody>
                  <a:bodyPr wrap="square" rtlCol="0">
                    <a:spAutoFit/>
                  </a:bodyPr>
                  <a:lstStyle/>
                  <a:p>
                    <a:pPr algn="ctr" rtl="0"/>
                    <a:r>
                      <a:rPr lang="en-US" sz="2400" b="1" dirty="0" smtClean="0">
                        <a:latin typeface="Arial" panose="020B0604020202020204" pitchFamily="34" charset="0"/>
                        <a:cs typeface="Arial" panose="020B0604020202020204" pitchFamily="34" charset="0"/>
                      </a:rPr>
                      <a:t>Viral spread is polarized </a:t>
                    </a:r>
                    <a:endParaRPr lang="en-US" sz="2400" b="1" dirty="0">
                      <a:latin typeface="Arial" panose="020B0604020202020204" pitchFamily="34" charset="0"/>
                      <a:cs typeface="Arial" panose="020B0604020202020204" pitchFamily="34" charset="0"/>
                    </a:endParaRPr>
                  </a:p>
                </p:txBody>
              </p:sp>
              <p:sp>
                <p:nvSpPr>
                  <p:cNvPr id="6" name="TextBox 5"/>
                  <p:cNvSpPr txBox="1"/>
                  <p:nvPr/>
                </p:nvSpPr>
                <p:spPr>
                  <a:xfrm>
                    <a:off x="107504" y="1344250"/>
                    <a:ext cx="4752528" cy="1292662"/>
                  </a:xfrm>
                  <a:prstGeom prst="rect">
                    <a:avLst/>
                  </a:prstGeom>
                  <a:noFill/>
                </p:spPr>
                <p:txBody>
                  <a:bodyPr wrap="square" rtlCol="0">
                    <a:spAutoFit/>
                  </a:bodyPr>
                  <a:lstStyle/>
                  <a:p>
                    <a:pPr marL="177800" indent="-177800" algn="l" rtl="0">
                      <a:buFont typeface="Arial" panose="020B0604020202020204" pitchFamily="34" charset="0"/>
                      <a:buChar char="•"/>
                    </a:pPr>
                    <a:r>
                      <a:rPr lang="en-US" dirty="0" smtClean="0">
                        <a:latin typeface="Arial" panose="020B0604020202020204" pitchFamily="34" charset="0"/>
                        <a:cs typeface="Arial" panose="020B0604020202020204" pitchFamily="34" charset="0"/>
                      </a:rPr>
                      <a:t>Influenza virus budding from apical site of cell. It does not have access to the sub-epithelial tissues. The virus will be released to the lumen of the respiratory tract </a:t>
                    </a:r>
                    <a:r>
                      <a:rPr lang="en-US" sz="2400" b="1" dirty="0" smtClean="0">
                        <a:latin typeface="Arial" panose="020B0604020202020204"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p:txBody>
              </p:sp>
              <p:sp>
                <p:nvSpPr>
                  <p:cNvPr id="7" name="TextBox 6"/>
                  <p:cNvSpPr txBox="1"/>
                  <p:nvPr/>
                </p:nvSpPr>
                <p:spPr>
                  <a:xfrm>
                    <a:off x="107504" y="2996952"/>
                    <a:ext cx="4752528" cy="646331"/>
                  </a:xfrm>
                  <a:prstGeom prst="rect">
                    <a:avLst/>
                  </a:prstGeom>
                  <a:noFill/>
                </p:spPr>
                <p:txBody>
                  <a:bodyPr wrap="square" rtlCol="0">
                    <a:spAutoFit/>
                  </a:bodyPr>
                  <a:lstStyle/>
                  <a:p>
                    <a:pPr marL="177800" indent="-177800" algn="l" rtl="0">
                      <a:buFont typeface="Arial" panose="020B0604020202020204" pitchFamily="34" charset="0"/>
                      <a:buChar char="•"/>
                    </a:pPr>
                    <a:r>
                      <a:rPr lang="en-US" dirty="0" smtClean="0">
                        <a:latin typeface="Arial" panose="020B0604020202020204" pitchFamily="34" charset="0"/>
                        <a:cs typeface="Arial" panose="020B0604020202020204" pitchFamily="34" charset="0"/>
                      </a:rPr>
                      <a:t>That is why respiratory viruses spread by aerosol.</a:t>
                    </a:r>
                    <a:endParaRPr lang="en-US" dirty="0">
                      <a:latin typeface="Arial" panose="020B0604020202020204" pitchFamily="34" charset="0"/>
                      <a:cs typeface="Arial" panose="020B0604020202020204" pitchFamily="34" charset="0"/>
                    </a:endParaRPr>
                  </a:p>
                </p:txBody>
              </p:sp>
              <p:sp>
                <p:nvSpPr>
                  <p:cNvPr id="8" name="TextBox 7"/>
                  <p:cNvSpPr txBox="1"/>
                  <p:nvPr/>
                </p:nvSpPr>
                <p:spPr>
                  <a:xfrm>
                    <a:off x="107504" y="3945830"/>
                    <a:ext cx="4752528" cy="923330"/>
                  </a:xfrm>
                  <a:prstGeom prst="rect">
                    <a:avLst/>
                  </a:prstGeom>
                  <a:noFill/>
                </p:spPr>
                <p:txBody>
                  <a:bodyPr wrap="square" rtlCol="0">
                    <a:spAutoFit/>
                  </a:bodyPr>
                  <a:lstStyle/>
                  <a:p>
                    <a:pPr marL="177800" indent="-177800" algn="l" rtl="0">
                      <a:buFont typeface="Arial" panose="020B0604020202020204" pitchFamily="34" charset="0"/>
                      <a:buChar char="•"/>
                    </a:pPr>
                    <a:r>
                      <a:rPr lang="en-US" dirty="0" smtClean="0">
                        <a:latin typeface="Arial" panose="020B0604020202020204" pitchFamily="34" charset="0"/>
                        <a:cs typeface="Arial" panose="020B0604020202020204" pitchFamily="34" charset="0"/>
                      </a:rPr>
                      <a:t>Basolateral release provides access to underlying tissues, may facilitate systemic spread</a:t>
                    </a:r>
                    <a:endParaRPr lang="en-US" dirty="0">
                      <a:latin typeface="Arial" panose="020B0604020202020204" pitchFamily="34" charset="0"/>
                      <a:cs typeface="Arial" panose="020B0604020202020204" pitchFamily="34" charset="0"/>
                    </a:endParaRPr>
                  </a:p>
                </p:txBody>
              </p:sp>
              <p:sp>
                <p:nvSpPr>
                  <p:cNvPr id="10" name="TextBox 9"/>
                  <p:cNvSpPr txBox="1"/>
                  <p:nvPr/>
                </p:nvSpPr>
                <p:spPr>
                  <a:xfrm>
                    <a:off x="7235933" y="5929535"/>
                    <a:ext cx="1152491" cy="307777"/>
                  </a:xfrm>
                  <a:prstGeom prst="rect">
                    <a:avLst/>
                  </a:prstGeom>
                  <a:noFill/>
                </p:spPr>
                <p:txBody>
                  <a:bodyPr wrap="square" rtlCol="0">
                    <a:spAutoFit/>
                  </a:bodyPr>
                  <a:lstStyle/>
                  <a:p>
                    <a:pPr algn="l" rtl="0"/>
                    <a:r>
                      <a:rPr lang="en-US" sz="1400" dirty="0" smtClean="0">
                        <a:latin typeface="Arial" panose="020B0604020202020204" pitchFamily="34" charset="0"/>
                        <a:cs typeface="Arial" panose="020B0604020202020204" pitchFamily="34" charset="0"/>
                      </a:rPr>
                      <a:t>Basolateral</a:t>
                    </a:r>
                    <a:endParaRPr lang="en-US" sz="1400" dirty="0">
                      <a:latin typeface="Arial" panose="020B0604020202020204" pitchFamily="34" charset="0"/>
                      <a:cs typeface="Arial" panose="020B0604020202020204" pitchFamily="34" charset="0"/>
                    </a:endParaRPr>
                  </a:p>
                </p:txBody>
              </p:sp>
            </p:grpSp>
            <p:sp>
              <p:nvSpPr>
                <p:cNvPr id="13" name="TextBox 12"/>
                <p:cNvSpPr txBox="1"/>
                <p:nvPr/>
              </p:nvSpPr>
              <p:spPr>
                <a:xfrm>
                  <a:off x="179512" y="5014917"/>
                  <a:ext cx="5014086" cy="646331"/>
                </a:xfrm>
                <a:prstGeom prst="rect">
                  <a:avLst/>
                </a:prstGeom>
                <a:noFill/>
              </p:spPr>
              <p:txBody>
                <a:bodyPr wrap="square" rtlCol="0">
                  <a:spAutoFit/>
                </a:bodyPr>
                <a:lstStyle/>
                <a:p>
                  <a:pPr marL="177800" indent="-177800" algn="l" rtl="0">
                    <a:buFont typeface="Arial" panose="020B0604020202020204" pitchFamily="34" charset="0"/>
                    <a:buChar char="•"/>
                  </a:pPr>
                  <a:r>
                    <a:rPr lang="en-US" dirty="0" smtClean="0">
                      <a:latin typeface="Arial" panose="020B0604020202020204" pitchFamily="34" charset="0"/>
                      <a:cs typeface="Arial" panose="020B0604020202020204" pitchFamily="34" charset="0"/>
                    </a:rPr>
                    <a:t>Vascular stomatitis virus (VSV) spreads </a:t>
                  </a:r>
                  <a:r>
                    <a:rPr lang="en-US" dirty="0" err="1" smtClean="0">
                      <a:latin typeface="Arial" panose="020B0604020202020204" pitchFamily="34" charset="0"/>
                      <a:cs typeface="Arial" panose="020B0604020202020204" pitchFamily="34" charset="0"/>
                    </a:rPr>
                    <a:t>basolaterally</a:t>
                  </a:r>
                  <a:r>
                    <a:rPr lang="en-US" dirty="0" smtClean="0">
                      <a:latin typeface="Arial" panose="020B0604020202020204" pitchFamily="34" charset="0"/>
                      <a:cs typeface="Arial" panose="020B0604020202020204" pitchFamily="34" charset="0"/>
                    </a:rPr>
                    <a:t>. It does not spread by aerosol</a:t>
                  </a:r>
                  <a:endParaRPr lang="en-US" dirty="0">
                    <a:latin typeface="Arial" panose="020B0604020202020204" pitchFamily="34" charset="0"/>
                    <a:cs typeface="Arial" panose="020B0604020202020204" pitchFamily="34" charset="0"/>
                  </a:endParaRPr>
                </a:p>
              </p:txBody>
            </p:sp>
          </p:gr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377280"/>
                <a:ext cx="432120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TextBox 14"/>
            <p:cNvSpPr txBox="1"/>
            <p:nvPr/>
          </p:nvSpPr>
          <p:spPr>
            <a:xfrm>
              <a:off x="7091917" y="1104999"/>
              <a:ext cx="1152491" cy="307777"/>
            </a:xfrm>
            <a:prstGeom prst="rect">
              <a:avLst/>
            </a:prstGeom>
            <a:noFill/>
          </p:spPr>
          <p:txBody>
            <a:bodyPr wrap="square" rtlCol="0">
              <a:spAutoFit/>
            </a:bodyPr>
            <a:lstStyle/>
            <a:p>
              <a:pPr algn="l" rtl="0"/>
              <a:r>
                <a:rPr lang="en-US" sz="1400" dirty="0" smtClean="0">
                  <a:latin typeface="Arial" panose="020B0604020202020204" pitchFamily="34" charset="0"/>
                  <a:cs typeface="Arial" panose="020B0604020202020204" pitchFamily="34" charset="0"/>
                </a:rPr>
                <a:t>Apical</a:t>
              </a:r>
              <a:endParaRPr lang="en-US" sz="14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07175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97453" y="476672"/>
            <a:ext cx="7718963" cy="5617299"/>
            <a:chOff x="539552" y="306908"/>
            <a:chExt cx="7718963" cy="5617299"/>
          </a:xfrm>
        </p:grpSpPr>
        <p:sp>
          <p:nvSpPr>
            <p:cNvPr id="5" name="TextBox 4"/>
            <p:cNvSpPr txBox="1"/>
            <p:nvPr/>
          </p:nvSpPr>
          <p:spPr>
            <a:xfrm>
              <a:off x="2123728" y="306908"/>
              <a:ext cx="5040560" cy="457796"/>
            </a:xfrm>
            <a:prstGeom prst="rect">
              <a:avLst/>
            </a:prstGeom>
            <a:noFill/>
          </p:spPr>
          <p:txBody>
            <a:bodyPr wrap="square" rtlCol="0">
              <a:spAutoFit/>
            </a:bodyPr>
            <a:lstStyle/>
            <a:p>
              <a:pPr algn="ctr" rtl="0"/>
              <a:r>
                <a:rPr lang="en-US" sz="2400" b="1" dirty="0" smtClean="0">
                  <a:latin typeface="Arial" panose="020B0604020202020204" pitchFamily="34" charset="0"/>
                  <a:cs typeface="Arial" panose="020B0604020202020204" pitchFamily="34" charset="0"/>
                </a:rPr>
                <a:t>General patterns of infection </a:t>
              </a:r>
              <a:endParaRPr lang="en-US" sz="2400" b="1" dirty="0">
                <a:latin typeface="Arial" panose="020B0604020202020204" pitchFamily="34" charset="0"/>
                <a:cs typeface="Arial" panose="020B0604020202020204" pitchFamily="34" charset="0"/>
              </a:endParaRPr>
            </a:p>
          </p:txBody>
        </p:sp>
        <p:grpSp>
          <p:nvGrpSpPr>
            <p:cNvPr id="2" name="Group 1"/>
            <p:cNvGrpSpPr/>
            <p:nvPr/>
          </p:nvGrpSpPr>
          <p:grpSpPr>
            <a:xfrm>
              <a:off x="539552" y="4547940"/>
              <a:ext cx="7632848" cy="1376267"/>
              <a:chOff x="1475656" y="4547940"/>
              <a:chExt cx="7632848" cy="1376267"/>
            </a:xfrm>
          </p:grpSpPr>
          <p:sp>
            <p:nvSpPr>
              <p:cNvPr id="8" name="TextBox 7"/>
              <p:cNvSpPr txBox="1"/>
              <p:nvPr/>
            </p:nvSpPr>
            <p:spPr>
              <a:xfrm>
                <a:off x="1475656" y="4547940"/>
                <a:ext cx="6264696" cy="305198"/>
              </a:xfrm>
              <a:prstGeom prst="rect">
                <a:avLst/>
              </a:prstGeom>
              <a:noFill/>
            </p:spPr>
            <p:txBody>
              <a:bodyPr wrap="square" rtlCol="0">
                <a:spAutoFit/>
              </a:bodyPr>
              <a:lstStyle/>
              <a:p>
                <a:pPr marL="109538" indent="-109538" algn="l" rtl="0">
                  <a:buFont typeface="Arial" panose="020B0604020202020204" pitchFamily="34" charset="0"/>
                  <a:buChar char="•"/>
                </a:pPr>
                <a:r>
                  <a:rPr lang="en-US" sz="1400" dirty="0" smtClean="0">
                    <a:latin typeface="Arial" panose="020B0604020202020204" pitchFamily="34" charset="0"/>
                    <a:cs typeface="Arial" panose="020B0604020202020204" pitchFamily="34" charset="0"/>
                  </a:rPr>
                  <a:t>Blue line: virus production; red blocks: period of disease </a:t>
                </a:r>
                <a:endParaRPr lang="en-US" sz="1400" dirty="0">
                  <a:latin typeface="Arial" panose="020B0604020202020204" pitchFamily="34" charset="0"/>
                  <a:cs typeface="Arial" panose="020B0604020202020204" pitchFamily="34" charset="0"/>
                </a:endParaRPr>
              </a:p>
            </p:txBody>
          </p:sp>
          <p:sp>
            <p:nvSpPr>
              <p:cNvPr id="10" name="TextBox 9"/>
              <p:cNvSpPr txBox="1"/>
              <p:nvPr/>
            </p:nvSpPr>
            <p:spPr>
              <a:xfrm>
                <a:off x="1475656" y="4924543"/>
                <a:ext cx="7632848" cy="305198"/>
              </a:xfrm>
              <a:prstGeom prst="rect">
                <a:avLst/>
              </a:prstGeom>
              <a:noFill/>
            </p:spPr>
            <p:txBody>
              <a:bodyPr wrap="square" rtlCol="0">
                <a:spAutoFit/>
              </a:bodyPr>
              <a:lstStyle/>
              <a:p>
                <a:pPr marL="109538" indent="-109538" algn="l" rtl="0">
                  <a:buFont typeface="Arial" panose="020B0604020202020204" pitchFamily="34" charset="0"/>
                  <a:buChar char="•"/>
                </a:pPr>
                <a:r>
                  <a:rPr lang="en-US" sz="1400" b="1" dirty="0" smtClean="0">
                    <a:latin typeface="Arial" panose="020B0604020202020204" pitchFamily="34" charset="0"/>
                    <a:cs typeface="Arial" panose="020B0604020202020204" pitchFamily="34" charset="0"/>
                  </a:rPr>
                  <a:t>Acute infection: </a:t>
                </a:r>
                <a:r>
                  <a:rPr lang="en-US" sz="1400" dirty="0" smtClean="0">
                    <a:latin typeface="Arial" panose="020B0604020202020204" pitchFamily="34" charset="0"/>
                    <a:cs typeface="Arial" panose="020B0604020202020204" pitchFamily="34" charset="0"/>
                  </a:rPr>
                  <a:t>defined period virus production and disease and then virus resolution</a:t>
                </a:r>
                <a:endParaRPr lang="en-US" sz="1400" b="1" dirty="0">
                  <a:latin typeface="Arial" panose="020B0604020202020204" pitchFamily="34" charset="0"/>
                  <a:cs typeface="Arial" panose="020B0604020202020204" pitchFamily="34" charset="0"/>
                </a:endParaRPr>
              </a:p>
            </p:txBody>
          </p:sp>
          <p:sp>
            <p:nvSpPr>
              <p:cNvPr id="11" name="TextBox 10"/>
              <p:cNvSpPr txBox="1"/>
              <p:nvPr/>
            </p:nvSpPr>
            <p:spPr>
              <a:xfrm>
                <a:off x="1475656" y="5261986"/>
                <a:ext cx="6048672" cy="305198"/>
              </a:xfrm>
              <a:prstGeom prst="rect">
                <a:avLst/>
              </a:prstGeom>
              <a:noFill/>
            </p:spPr>
            <p:txBody>
              <a:bodyPr wrap="square" rtlCol="0">
                <a:spAutoFit/>
              </a:bodyPr>
              <a:lstStyle/>
              <a:p>
                <a:pPr marL="109538" indent="-109538" algn="l" rtl="0">
                  <a:buFont typeface="Arial" panose="020B0604020202020204" pitchFamily="34" charset="0"/>
                  <a:buChar char="•"/>
                </a:pPr>
                <a:r>
                  <a:rPr lang="en-US" sz="1400" dirty="0" smtClean="0">
                    <a:latin typeface="Arial" panose="020B0604020202020204" pitchFamily="34" charset="0"/>
                    <a:cs typeface="Arial" panose="020B0604020202020204" pitchFamily="34" charset="0"/>
                  </a:rPr>
                  <a:t>Many viruses that cause different types of persistent infection  </a:t>
                </a:r>
                <a:endParaRPr lang="en-US" sz="1400" dirty="0">
                  <a:latin typeface="Arial" panose="020B0604020202020204" pitchFamily="34" charset="0"/>
                  <a:cs typeface="Arial" panose="020B0604020202020204" pitchFamily="34" charset="0"/>
                </a:endParaRPr>
              </a:p>
            </p:txBody>
          </p:sp>
          <p:sp>
            <p:nvSpPr>
              <p:cNvPr id="12" name="TextBox 11"/>
              <p:cNvSpPr txBox="1"/>
              <p:nvPr/>
            </p:nvSpPr>
            <p:spPr>
              <a:xfrm>
                <a:off x="1475656" y="5619009"/>
                <a:ext cx="7632848" cy="305198"/>
              </a:xfrm>
              <a:prstGeom prst="rect">
                <a:avLst/>
              </a:prstGeom>
              <a:noFill/>
            </p:spPr>
            <p:txBody>
              <a:bodyPr wrap="square" rtlCol="0">
                <a:spAutoFit/>
              </a:bodyPr>
              <a:lstStyle/>
              <a:p>
                <a:pPr marL="109538" indent="-109538" algn="l" rtl="0">
                  <a:buFont typeface="Arial" panose="020B0604020202020204" pitchFamily="34" charset="0"/>
                  <a:buChar char="•"/>
                </a:pPr>
                <a:r>
                  <a:rPr lang="en-US" sz="1400" b="1" dirty="0" smtClean="0">
                    <a:latin typeface="Arial" panose="020B0604020202020204" pitchFamily="34" charset="0"/>
                    <a:cs typeface="Arial" panose="020B0604020202020204" pitchFamily="34" charset="0"/>
                  </a:rPr>
                  <a:t>Persistent infection: </a:t>
                </a:r>
                <a:r>
                  <a:rPr lang="en-US" sz="1400" dirty="0" smtClean="0">
                    <a:latin typeface="Arial" panose="020B0604020202020204" pitchFamily="34" charset="0"/>
                    <a:cs typeface="Arial" panose="020B0604020202020204" pitchFamily="34" charset="0"/>
                  </a:rPr>
                  <a:t>can last the lifetime of the host with or without periods of disease</a:t>
                </a:r>
                <a:endParaRPr lang="en-US" sz="1400" b="1" dirty="0">
                  <a:latin typeface="Arial" panose="020B0604020202020204" pitchFamily="34" charset="0"/>
                  <a:cs typeface="Arial" panose="020B0604020202020204" pitchFamily="34" charset="0"/>
                </a:endParaRPr>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836712"/>
              <a:ext cx="735892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901106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2774" y="908720"/>
            <a:ext cx="7657658" cy="4998169"/>
            <a:chOff x="395536" y="591071"/>
            <a:chExt cx="7657658" cy="4998169"/>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340768"/>
              <a:ext cx="6937578" cy="146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16490" y="591071"/>
              <a:ext cx="5040560" cy="461665"/>
            </a:xfrm>
            <a:prstGeom prst="rect">
              <a:avLst/>
            </a:prstGeom>
            <a:noFill/>
          </p:spPr>
          <p:txBody>
            <a:bodyPr wrap="square" rtlCol="0">
              <a:spAutoFit/>
            </a:bodyPr>
            <a:lstStyle/>
            <a:p>
              <a:pPr algn="ctr" rtl="0"/>
              <a:r>
                <a:rPr lang="en-US" sz="2400" b="1" dirty="0" smtClean="0">
                  <a:latin typeface="Arial" panose="020B0604020202020204" pitchFamily="34" charset="0"/>
                  <a:cs typeface="Arial" panose="020B0604020202020204" pitchFamily="34" charset="0"/>
                </a:rPr>
                <a:t>Acute infections </a:t>
              </a:r>
              <a:endParaRPr lang="en-US" sz="2400" b="1" dirty="0">
                <a:latin typeface="Arial" panose="020B0604020202020204" pitchFamily="34" charset="0"/>
                <a:cs typeface="Arial" panose="020B0604020202020204" pitchFamily="34" charset="0"/>
              </a:endParaRPr>
            </a:p>
          </p:txBody>
        </p:sp>
        <p:sp>
          <p:nvSpPr>
            <p:cNvPr id="6" name="TextBox 5"/>
            <p:cNvSpPr txBox="1"/>
            <p:nvPr/>
          </p:nvSpPr>
          <p:spPr>
            <a:xfrm>
              <a:off x="395536" y="2956882"/>
              <a:ext cx="6264696" cy="400110"/>
            </a:xfrm>
            <a:prstGeom prst="rect">
              <a:avLst/>
            </a:prstGeom>
            <a:noFill/>
          </p:spPr>
          <p:txBody>
            <a:bodyPr wrap="square" rtlCol="0">
              <a:spAutoFit/>
            </a:bodyPr>
            <a:lstStyle/>
            <a:p>
              <a:pPr marL="109538" indent="-109538"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Rapid onset of viral reproduction </a:t>
              </a:r>
              <a:endParaRPr lang="en-US" sz="2000" dirty="0">
                <a:latin typeface="Arial" panose="020B0604020202020204" pitchFamily="34" charset="0"/>
                <a:cs typeface="Arial" panose="020B0604020202020204" pitchFamily="34" charset="0"/>
              </a:endParaRPr>
            </a:p>
          </p:txBody>
        </p:sp>
        <p:sp>
          <p:nvSpPr>
            <p:cNvPr id="7" name="TextBox 6"/>
            <p:cNvSpPr txBox="1"/>
            <p:nvPr/>
          </p:nvSpPr>
          <p:spPr>
            <a:xfrm>
              <a:off x="395536" y="3676962"/>
              <a:ext cx="7153602" cy="400110"/>
            </a:xfrm>
            <a:prstGeom prst="rect">
              <a:avLst/>
            </a:prstGeom>
            <a:noFill/>
          </p:spPr>
          <p:txBody>
            <a:bodyPr wrap="square" rtlCol="0">
              <a:spAutoFit/>
            </a:bodyPr>
            <a:lstStyle/>
            <a:p>
              <a:pPr marL="109538" indent="-109538"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Short but possible severe course of disease, but not always </a:t>
              </a:r>
              <a:endParaRPr lang="en-US" sz="2000" dirty="0">
                <a:latin typeface="Arial" panose="020B0604020202020204" pitchFamily="34" charset="0"/>
                <a:cs typeface="Arial" panose="020B0604020202020204" pitchFamily="34" charset="0"/>
              </a:endParaRPr>
            </a:p>
          </p:txBody>
        </p:sp>
        <p:sp>
          <p:nvSpPr>
            <p:cNvPr id="8" name="TextBox 7"/>
            <p:cNvSpPr txBox="1"/>
            <p:nvPr/>
          </p:nvSpPr>
          <p:spPr>
            <a:xfrm>
              <a:off x="395536" y="4439433"/>
              <a:ext cx="6264696" cy="400110"/>
            </a:xfrm>
            <a:prstGeom prst="rect">
              <a:avLst/>
            </a:prstGeom>
            <a:noFill/>
          </p:spPr>
          <p:txBody>
            <a:bodyPr wrap="square" rtlCol="0">
              <a:spAutoFit/>
            </a:bodyPr>
            <a:lstStyle/>
            <a:p>
              <a:pPr marL="109538" indent="-109538"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Production of large number of virus particles </a:t>
              </a:r>
              <a:endParaRPr lang="en-US" sz="2000" dirty="0">
                <a:latin typeface="Arial" panose="020B0604020202020204" pitchFamily="34" charset="0"/>
                <a:cs typeface="Arial" panose="020B0604020202020204" pitchFamily="34" charset="0"/>
              </a:endParaRPr>
            </a:p>
          </p:txBody>
        </p:sp>
        <p:sp>
          <p:nvSpPr>
            <p:cNvPr id="9" name="TextBox 8"/>
            <p:cNvSpPr txBox="1"/>
            <p:nvPr/>
          </p:nvSpPr>
          <p:spPr>
            <a:xfrm>
              <a:off x="395536" y="5189130"/>
              <a:ext cx="6264696" cy="400110"/>
            </a:xfrm>
            <a:prstGeom prst="rect">
              <a:avLst/>
            </a:prstGeom>
            <a:noFill/>
          </p:spPr>
          <p:txBody>
            <a:bodyPr wrap="square" rtlCol="0">
              <a:spAutoFit/>
            </a:bodyPr>
            <a:lstStyle/>
            <a:p>
              <a:pPr marL="109538" indent="-109538"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Immune response eventually clears the infection </a:t>
              </a:r>
              <a:endParaRPr lang="en-US" sz="2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42668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5536" y="764704"/>
            <a:ext cx="8496944" cy="5256584"/>
            <a:chOff x="323528" y="908720"/>
            <a:chExt cx="8496944" cy="5256584"/>
          </a:xfrm>
        </p:grpSpPr>
        <p:grpSp>
          <p:nvGrpSpPr>
            <p:cNvPr id="4" name="Group 3"/>
            <p:cNvGrpSpPr/>
            <p:nvPr/>
          </p:nvGrpSpPr>
          <p:grpSpPr>
            <a:xfrm>
              <a:off x="323528" y="908720"/>
              <a:ext cx="7776864" cy="5256584"/>
              <a:chOff x="-83710" y="591071"/>
              <a:chExt cx="7776864" cy="5256584"/>
            </a:xfrm>
          </p:grpSpPr>
          <p:sp>
            <p:nvSpPr>
              <p:cNvPr id="5" name="TextBox 4"/>
              <p:cNvSpPr txBox="1"/>
              <p:nvPr/>
            </p:nvSpPr>
            <p:spPr>
              <a:xfrm>
                <a:off x="852394" y="591071"/>
                <a:ext cx="6840760" cy="461665"/>
              </a:xfrm>
              <a:prstGeom prst="rect">
                <a:avLst/>
              </a:prstGeom>
              <a:noFill/>
            </p:spPr>
            <p:txBody>
              <a:bodyPr wrap="square" rtlCol="0">
                <a:spAutoFit/>
              </a:bodyPr>
              <a:lstStyle/>
              <a:p>
                <a:pPr algn="ctr" rtl="0"/>
                <a:r>
                  <a:rPr lang="en-US" sz="2400" b="1" dirty="0" err="1" smtClean="0">
                    <a:latin typeface="Arial" panose="020B0604020202020204" pitchFamily="34" charset="0"/>
                    <a:cs typeface="Arial" panose="020B0604020202020204" pitchFamily="34" charset="0"/>
                  </a:rPr>
                  <a:t>Inapparent</a:t>
                </a:r>
                <a:r>
                  <a:rPr lang="en-US" sz="2400" b="1" dirty="0" smtClean="0">
                    <a:latin typeface="Arial" panose="020B0604020202020204" pitchFamily="34" charset="0"/>
                    <a:cs typeface="Arial" panose="020B0604020202020204" pitchFamily="34" charset="0"/>
                  </a:rPr>
                  <a:t> acute infections (asymptomatic) </a:t>
                </a:r>
                <a:endParaRPr lang="en-US" sz="2400" b="1" dirty="0">
                  <a:latin typeface="Arial" panose="020B0604020202020204" pitchFamily="34" charset="0"/>
                  <a:cs typeface="Arial" panose="020B0604020202020204" pitchFamily="34" charset="0"/>
                </a:endParaRPr>
              </a:p>
            </p:txBody>
          </p:sp>
          <p:sp>
            <p:nvSpPr>
              <p:cNvPr id="6" name="TextBox 5"/>
              <p:cNvSpPr txBox="1"/>
              <p:nvPr/>
            </p:nvSpPr>
            <p:spPr>
              <a:xfrm>
                <a:off x="-83710" y="2679303"/>
                <a:ext cx="6264696" cy="400110"/>
              </a:xfrm>
              <a:prstGeom prst="rect">
                <a:avLst/>
              </a:prstGeom>
              <a:noFill/>
            </p:spPr>
            <p:txBody>
              <a:bodyPr wrap="square" rtlCol="0">
                <a:spAutoFit/>
              </a:bodyPr>
              <a:lstStyle/>
              <a:p>
                <a:pPr marL="109538" indent="-109538"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Successful infection, no symptoms or disease </a:t>
                </a:r>
                <a:endParaRPr lang="en-US" sz="2000" dirty="0">
                  <a:latin typeface="Arial" panose="020B0604020202020204" pitchFamily="34" charset="0"/>
                  <a:cs typeface="Arial" panose="020B0604020202020204" pitchFamily="34" charset="0"/>
                </a:endParaRPr>
              </a:p>
            </p:txBody>
          </p:sp>
          <p:sp>
            <p:nvSpPr>
              <p:cNvPr id="7" name="TextBox 6"/>
              <p:cNvSpPr txBox="1"/>
              <p:nvPr/>
            </p:nvSpPr>
            <p:spPr>
              <a:xfrm>
                <a:off x="-83710" y="3327375"/>
                <a:ext cx="7297618" cy="400110"/>
              </a:xfrm>
              <a:prstGeom prst="rect">
                <a:avLst/>
              </a:prstGeom>
              <a:noFill/>
            </p:spPr>
            <p:txBody>
              <a:bodyPr wrap="square" rtlCol="0">
                <a:spAutoFit/>
              </a:bodyPr>
              <a:lstStyle/>
              <a:p>
                <a:pPr marL="109538" indent="-109538"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Sufficient virus particles produced to spread in the population </a:t>
                </a:r>
                <a:endParaRPr lang="en-US" sz="2000" dirty="0">
                  <a:latin typeface="Arial" panose="020B0604020202020204" pitchFamily="34" charset="0"/>
                  <a:cs typeface="Arial" panose="020B0604020202020204" pitchFamily="34" charset="0"/>
                </a:endParaRPr>
              </a:p>
            </p:txBody>
          </p:sp>
          <p:sp>
            <p:nvSpPr>
              <p:cNvPr id="8" name="TextBox 7"/>
              <p:cNvSpPr txBox="1"/>
              <p:nvPr/>
            </p:nvSpPr>
            <p:spPr>
              <a:xfrm>
                <a:off x="-83710" y="4007385"/>
                <a:ext cx="6264696" cy="400110"/>
              </a:xfrm>
              <a:prstGeom prst="rect">
                <a:avLst/>
              </a:prstGeom>
              <a:noFill/>
            </p:spPr>
            <p:txBody>
              <a:bodyPr wrap="square" rtlCol="0">
                <a:spAutoFit/>
              </a:bodyPr>
              <a:lstStyle/>
              <a:p>
                <a:pPr marL="109538" indent="-109538"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How do we know? Serological surveys  </a:t>
                </a:r>
                <a:endParaRPr lang="en-US" sz="2000" dirty="0">
                  <a:latin typeface="Arial" panose="020B0604020202020204" pitchFamily="34" charset="0"/>
                  <a:cs typeface="Arial" panose="020B0604020202020204" pitchFamily="34" charset="0"/>
                </a:endParaRPr>
              </a:p>
            </p:txBody>
          </p:sp>
          <p:sp>
            <p:nvSpPr>
              <p:cNvPr id="9" name="TextBox 8"/>
              <p:cNvSpPr txBox="1"/>
              <p:nvPr/>
            </p:nvSpPr>
            <p:spPr>
              <a:xfrm>
                <a:off x="204322" y="5447545"/>
                <a:ext cx="6264696" cy="400110"/>
              </a:xfrm>
              <a:prstGeom prst="rect">
                <a:avLst/>
              </a:prstGeom>
              <a:noFill/>
            </p:spPr>
            <p:txBody>
              <a:bodyPr wrap="square" rtlCol="0">
                <a:spAutoFit/>
              </a:bodyPr>
              <a:lstStyle/>
              <a:p>
                <a:pPr algn="l" rtl="0"/>
                <a:r>
                  <a:rPr lang="ar-IQ" sz="2000" dirty="0" smtClean="0">
                    <a:latin typeface="Arial" panose="020B0604020202020204" pitchFamily="34" charset="0"/>
                    <a:cs typeface="Arial" panose="020B0604020202020204" pitchFamily="34" charset="0"/>
                  </a:rPr>
                  <a:t>ــ</a:t>
                </a:r>
                <a:r>
                  <a:rPr lang="en-US" sz="2000" dirty="0" smtClean="0">
                    <a:latin typeface="Arial" panose="020B0604020202020204" pitchFamily="34" charset="0"/>
                    <a:cs typeface="Arial" panose="020B0604020202020204" pitchFamily="34" charset="0"/>
                  </a:rPr>
                  <a:t> </a:t>
                </a:r>
                <a:r>
                  <a:rPr lang="ar-IQ" sz="2000" dirty="0" smtClean="0">
                    <a:latin typeface="Arial" panose="020B0604020202020204" pitchFamily="34" charset="0"/>
                    <a:cs typeface="Arial" panose="020B0604020202020204" pitchFamily="34" charset="0"/>
                  </a:rPr>
                  <a:t>&lt;</a:t>
                </a:r>
                <a:r>
                  <a:rPr lang="en-US" sz="2000" dirty="0" smtClean="0">
                    <a:latin typeface="Arial" panose="020B0604020202020204" pitchFamily="34" charset="0"/>
                    <a:cs typeface="Arial" panose="020B0604020202020204" pitchFamily="34" charset="0"/>
                  </a:rPr>
                  <a:t>90% of poliovirus infections </a:t>
                </a:r>
                <a:r>
                  <a:rPr lang="en-US" sz="2000" i="1" dirty="0" err="1" smtClean="0">
                    <a:latin typeface="Arial" panose="020B0604020202020204" pitchFamily="34" charset="0"/>
                    <a:cs typeface="Arial" panose="020B0604020202020204" pitchFamily="34" charset="0"/>
                  </a:rPr>
                  <a:t>inapparent</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grpSp>
        <p:sp>
          <p:nvSpPr>
            <p:cNvPr id="11" name="TextBox 10"/>
            <p:cNvSpPr txBox="1"/>
            <p:nvPr/>
          </p:nvSpPr>
          <p:spPr>
            <a:xfrm>
              <a:off x="323528" y="4953362"/>
              <a:ext cx="8496944" cy="707886"/>
            </a:xfrm>
            <a:prstGeom prst="rect">
              <a:avLst/>
            </a:prstGeom>
            <a:noFill/>
          </p:spPr>
          <p:txBody>
            <a:bodyPr wrap="square" rtlCol="0">
              <a:spAutoFit/>
            </a:bodyPr>
            <a:lstStyle/>
            <a:p>
              <a:pPr marL="109538" indent="-109538"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Viruses that cause asymptomatic infections are well-adapted pathogens because they spread efficiently from to person to person  </a:t>
              </a:r>
              <a:endParaRPr lang="en-US" sz="2000" dirty="0">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628800"/>
              <a:ext cx="139065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5085" y="1625352"/>
              <a:ext cx="1495107"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23469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2774" y="908720"/>
            <a:ext cx="7657658" cy="5348336"/>
            <a:chOff x="395536" y="591071"/>
            <a:chExt cx="7657658" cy="5348336"/>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340768"/>
              <a:ext cx="6937578" cy="146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16490" y="591071"/>
              <a:ext cx="5040560" cy="461665"/>
            </a:xfrm>
            <a:prstGeom prst="rect">
              <a:avLst/>
            </a:prstGeom>
            <a:noFill/>
          </p:spPr>
          <p:txBody>
            <a:bodyPr wrap="square" rtlCol="0">
              <a:spAutoFit/>
            </a:bodyPr>
            <a:lstStyle/>
            <a:p>
              <a:pPr algn="ctr" rtl="0"/>
              <a:r>
                <a:rPr lang="en-US" sz="2400" b="1" dirty="0" smtClean="0">
                  <a:latin typeface="Arial" panose="020B0604020202020204" pitchFamily="34" charset="0"/>
                  <a:cs typeface="Arial" panose="020B0604020202020204" pitchFamily="34" charset="0"/>
                </a:rPr>
                <a:t>Acute vs persistent infections </a:t>
              </a:r>
              <a:endParaRPr lang="en-US" sz="2400" b="1" dirty="0">
                <a:latin typeface="Arial" panose="020B0604020202020204" pitchFamily="34" charset="0"/>
                <a:cs typeface="Arial" panose="020B0604020202020204" pitchFamily="34" charset="0"/>
              </a:endParaRPr>
            </a:p>
          </p:txBody>
        </p:sp>
        <p:sp>
          <p:nvSpPr>
            <p:cNvPr id="6" name="TextBox 5"/>
            <p:cNvSpPr txBox="1"/>
            <p:nvPr/>
          </p:nvSpPr>
          <p:spPr>
            <a:xfrm>
              <a:off x="395536" y="3339569"/>
              <a:ext cx="7657658" cy="707886"/>
            </a:xfrm>
            <a:prstGeom prst="rect">
              <a:avLst/>
            </a:prstGeom>
            <a:noFill/>
          </p:spPr>
          <p:txBody>
            <a:bodyPr wrap="square" rtlCol="0">
              <a:spAutoFit/>
            </a:bodyPr>
            <a:lstStyle/>
            <a:p>
              <a:pPr marL="109538" indent="-109538"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Acute infection – rapid and self-limiting, accompanied by disease but not always, resolved by fixed amount of time </a:t>
              </a:r>
              <a:endParaRPr lang="en-US" sz="2000" dirty="0">
                <a:latin typeface="Arial" panose="020B0604020202020204" pitchFamily="34" charset="0"/>
                <a:cs typeface="Arial" panose="020B0604020202020204" pitchFamily="34" charset="0"/>
              </a:endParaRPr>
            </a:p>
          </p:txBody>
        </p:sp>
        <p:sp>
          <p:nvSpPr>
            <p:cNvPr id="7" name="TextBox 6"/>
            <p:cNvSpPr txBox="1"/>
            <p:nvPr/>
          </p:nvSpPr>
          <p:spPr>
            <a:xfrm>
              <a:off x="395536" y="4439433"/>
              <a:ext cx="7153602" cy="400110"/>
            </a:xfrm>
            <a:prstGeom prst="rect">
              <a:avLst/>
            </a:prstGeom>
            <a:noFill/>
          </p:spPr>
          <p:txBody>
            <a:bodyPr wrap="square" rtlCol="0">
              <a:spAutoFit/>
            </a:bodyPr>
            <a:lstStyle/>
            <a:p>
              <a:pPr marL="109538" indent="-109538"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Persistent infection </a:t>
              </a:r>
              <a:r>
                <a:rPr lang="ar-IQ" sz="2000" dirty="0" smtClean="0">
                  <a:latin typeface="Arial" panose="020B0604020202020204" pitchFamily="34" charset="0"/>
                  <a:cs typeface="Arial" panose="020B0604020202020204" pitchFamily="34" charset="0"/>
                </a:rPr>
                <a:t>ــ</a:t>
              </a:r>
              <a:r>
                <a:rPr lang="en-US" sz="2000" dirty="0" smtClean="0">
                  <a:latin typeface="Arial" panose="020B0604020202020204" pitchFamily="34" charset="0"/>
                  <a:cs typeface="Arial" panose="020B0604020202020204" pitchFamily="34" charset="0"/>
                </a:rPr>
                <a:t> long term, lifetime of the host </a:t>
              </a:r>
              <a:endParaRPr lang="en-US" sz="2000" dirty="0">
                <a:latin typeface="Arial" panose="020B0604020202020204" pitchFamily="34" charset="0"/>
                <a:cs typeface="Arial" panose="020B0604020202020204" pitchFamily="34" charset="0"/>
              </a:endParaRPr>
            </a:p>
          </p:txBody>
        </p:sp>
        <p:sp>
          <p:nvSpPr>
            <p:cNvPr id="8" name="TextBox 7"/>
            <p:cNvSpPr txBox="1"/>
            <p:nvPr/>
          </p:nvSpPr>
          <p:spPr>
            <a:xfrm>
              <a:off x="395536" y="5231521"/>
              <a:ext cx="7513642" cy="707886"/>
            </a:xfrm>
            <a:prstGeom prst="rect">
              <a:avLst/>
            </a:prstGeom>
            <a:noFill/>
          </p:spPr>
          <p:txBody>
            <a:bodyPr wrap="square" rtlCol="0">
              <a:spAutoFit/>
            </a:bodyPr>
            <a:lstStyle/>
            <a:p>
              <a:pPr marL="109538" indent="-109538" algn="l" rt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Most persistent infections probably begin as an acute infection that is never cleared  </a:t>
              </a:r>
              <a:endParaRPr lang="en-US" sz="2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618270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1235</TotalTime>
  <Words>1381</Words>
  <Application>Microsoft Office PowerPoint</Application>
  <PresentationFormat>On-screen Show (4:3)</PresentationFormat>
  <Paragraphs>146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ALBARQ OFFICE</dc:creator>
  <cp:lastModifiedBy>DR.Ahmed Saker 2o1O</cp:lastModifiedBy>
  <cp:revision>97</cp:revision>
  <dcterms:created xsi:type="dcterms:W3CDTF">2015-04-25T07:55:43Z</dcterms:created>
  <dcterms:modified xsi:type="dcterms:W3CDTF">2020-06-30T23:02:00Z</dcterms:modified>
</cp:coreProperties>
</file>