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941" autoAdjust="0"/>
    <p:restoredTop sz="94660"/>
  </p:normalViewPr>
  <p:slideViewPr>
    <p:cSldViewPr>
      <p:cViewPr varScale="1">
        <p:scale>
          <a:sx n="92" d="100"/>
          <a:sy n="92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FD08-71DF-4295-9AAE-6E06837DCA00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96130-E5F1-4CC8-AF92-FA7BC3B66A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7277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FD08-71DF-4295-9AAE-6E06837DCA00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96130-E5F1-4CC8-AF92-FA7BC3B66A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1761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FD08-71DF-4295-9AAE-6E06837DCA00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96130-E5F1-4CC8-AF92-FA7BC3B66A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26101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FD08-71DF-4295-9AAE-6E06837DCA00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96130-E5F1-4CC8-AF92-FA7BC3B66A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4975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FD08-71DF-4295-9AAE-6E06837DCA00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96130-E5F1-4CC8-AF92-FA7BC3B66A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10090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FD08-71DF-4295-9AAE-6E06837DCA00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96130-E5F1-4CC8-AF92-FA7BC3B66A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21837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FD08-71DF-4295-9AAE-6E06837DCA00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96130-E5F1-4CC8-AF92-FA7BC3B66A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2595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FD08-71DF-4295-9AAE-6E06837DCA00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96130-E5F1-4CC8-AF92-FA7BC3B66A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2609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FD08-71DF-4295-9AAE-6E06837DCA00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96130-E5F1-4CC8-AF92-FA7BC3B66A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09700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FD08-71DF-4295-9AAE-6E06837DCA00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96130-E5F1-4CC8-AF92-FA7BC3B66A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61995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FD08-71DF-4295-9AAE-6E06837DCA00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96130-E5F1-4CC8-AF92-FA7BC3B66A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6029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DFD08-71DF-4295-9AAE-6E06837DCA00}" type="datetimeFigureOut">
              <a:rPr lang="ar-IQ" smtClean="0"/>
              <a:t>19/10/1442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96130-E5F1-4CC8-AF92-FA7BC3B66A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0189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6480720"/>
          </a:xfrm>
        </p:spPr>
        <p:txBody>
          <a:bodyPr>
            <a:normAutofit/>
          </a:bodyPr>
          <a:lstStyle/>
          <a:p>
            <a:pPr algn="l" rtl="0"/>
            <a:r>
              <a:rPr lang="en-US" sz="2000" b="1" dirty="0" err="1" smtClean="0">
                <a:solidFill>
                  <a:schemeClr val="tx1"/>
                </a:solidFill>
                <a:latin typeface="Comic Sans MS" pitchFamily="66" charset="0"/>
              </a:rPr>
              <a:t>Lec</a:t>
            </a:r>
            <a:r>
              <a:rPr lang="en-US" sz="2000" b="1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  <a:r>
              <a:rPr lang="en-US" sz="2000" b="1" smtClean="0">
                <a:solidFill>
                  <a:schemeClr val="tx1"/>
                </a:solidFill>
                <a:latin typeface="Comic Sans MS" pitchFamily="66" charset="0"/>
              </a:rPr>
              <a:t>6              </a:t>
            </a:r>
            <a:r>
              <a:rPr lang="en-US" sz="2000" b="1" dirty="0" smtClean="0">
                <a:solidFill>
                  <a:schemeClr val="tx1"/>
                </a:solidFill>
                <a:latin typeface="Comic Sans MS" pitchFamily="66" charset="0"/>
              </a:rPr>
              <a:t>Virus genome replication</a:t>
            </a:r>
            <a:endParaRPr lang="ar-IQ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987" y="718517"/>
            <a:ext cx="6260373" cy="6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930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b="1" dirty="0" smtClean="0">
                <a:latin typeface="Comic Sans MS" pitchFamily="66" charset="0"/>
              </a:rPr>
              <a:t>Single-stranded RNA replication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The </a:t>
            </a:r>
            <a:r>
              <a:rPr lang="en-US" sz="2000" dirty="0" err="1">
                <a:latin typeface="Comic Sans MS" pitchFamily="66" charset="0"/>
              </a:rPr>
              <a:t>ssRNA</a:t>
            </a:r>
            <a:r>
              <a:rPr lang="en-US" sz="2000" dirty="0">
                <a:latin typeface="Comic Sans MS" pitchFamily="66" charset="0"/>
              </a:rPr>
              <a:t> genomes of viruses in Classes IV and </a:t>
            </a:r>
            <a:r>
              <a:rPr lang="en-US" sz="2000" dirty="0" smtClean="0">
                <a:latin typeface="Comic Sans MS" pitchFamily="66" charset="0"/>
              </a:rPr>
              <a:t>V are </a:t>
            </a:r>
            <a:r>
              <a:rPr lang="en-US" sz="2000" dirty="0">
                <a:latin typeface="Comic Sans MS" pitchFamily="66" charset="0"/>
              </a:rPr>
              <a:t>replicated by synthesis of complementary strands </a:t>
            </a:r>
            <a:r>
              <a:rPr lang="en-US" sz="2000" dirty="0" smtClean="0">
                <a:latin typeface="Comic Sans MS" pitchFamily="66" charset="0"/>
              </a:rPr>
              <a:t>of RNA </a:t>
            </a:r>
            <a:r>
              <a:rPr lang="en-US" sz="2000" dirty="0">
                <a:latin typeface="Comic Sans MS" pitchFamily="66" charset="0"/>
              </a:rPr>
              <a:t>that are then used as templates for synthesis </a:t>
            </a:r>
            <a:r>
              <a:rPr lang="en-US" sz="2000" dirty="0" smtClean="0">
                <a:latin typeface="Comic Sans MS" pitchFamily="66" charset="0"/>
              </a:rPr>
              <a:t>of new </a:t>
            </a:r>
            <a:r>
              <a:rPr lang="en-US" sz="2000" dirty="0">
                <a:latin typeface="Comic Sans MS" pitchFamily="66" charset="0"/>
              </a:rPr>
              <a:t>copies of the </a:t>
            </a:r>
            <a:r>
              <a:rPr lang="en-US" sz="2000" dirty="0" smtClean="0">
                <a:latin typeface="Comic Sans MS" pitchFamily="66" charset="0"/>
              </a:rPr>
              <a:t>genome (Figure 7.1). </a:t>
            </a:r>
            <a:r>
              <a:rPr lang="en-US" sz="2000" dirty="0">
                <a:latin typeface="Comic Sans MS" pitchFamily="66" charset="0"/>
              </a:rPr>
              <a:t>The </a:t>
            </a:r>
            <a:r>
              <a:rPr lang="en-US" sz="2000" dirty="0" smtClean="0">
                <a:latin typeface="Comic Sans MS" pitchFamily="66" charset="0"/>
              </a:rPr>
              <a:t>synthesis of </a:t>
            </a:r>
            <a:r>
              <a:rPr lang="en-US" sz="2000" dirty="0">
                <a:latin typeface="Comic Sans MS" pitchFamily="66" charset="0"/>
              </a:rPr>
              <a:t>each RNA molecule requires the recruitment of </a:t>
            </a:r>
            <a:r>
              <a:rPr lang="en-US" sz="2000" dirty="0" smtClean="0">
                <a:latin typeface="Comic Sans MS" pitchFamily="66" charset="0"/>
              </a:rPr>
              <a:t>an RNA-dependent </a:t>
            </a:r>
            <a:r>
              <a:rPr lang="en-US" sz="2000" dirty="0">
                <a:latin typeface="Comic Sans MS" pitchFamily="66" charset="0"/>
              </a:rPr>
              <a:t>RNA polymerase to the 3 end of </a:t>
            </a:r>
            <a:r>
              <a:rPr lang="en-US" sz="2000" dirty="0" smtClean="0">
                <a:latin typeface="Comic Sans MS" pitchFamily="66" charset="0"/>
              </a:rPr>
              <a:t>the template</a:t>
            </a:r>
            <a:r>
              <a:rPr lang="en-US" sz="2000" dirty="0">
                <a:latin typeface="Comic Sans MS" pitchFamily="66" charset="0"/>
              </a:rPr>
              <a:t>, therefore both plus- and minus-strand </a:t>
            </a:r>
            <a:r>
              <a:rPr lang="en-US" sz="2000" dirty="0" smtClean="0">
                <a:latin typeface="Comic Sans MS" pitchFamily="66" charset="0"/>
              </a:rPr>
              <a:t>RNA must </a:t>
            </a:r>
            <a:r>
              <a:rPr lang="en-US" sz="2000" dirty="0">
                <a:latin typeface="Comic Sans MS" pitchFamily="66" charset="0"/>
              </a:rPr>
              <a:t>have a binding site for the enzyme at the 3 end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pPr marL="0" indent="0" algn="just" rtl="0">
              <a:buNone/>
            </a:pPr>
            <a:r>
              <a:rPr lang="en-US" sz="2400" b="1" dirty="0" smtClean="0">
                <a:latin typeface="Comic Sans MS" pitchFamily="66" charset="0"/>
              </a:rPr>
              <a:t>Reverse transcription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Some RNA viruses replicate their genomes via a </a:t>
            </a:r>
            <a:r>
              <a:rPr lang="en-US" sz="2000" dirty="0" smtClean="0">
                <a:latin typeface="Comic Sans MS" pitchFamily="66" charset="0"/>
              </a:rPr>
              <a:t>DNA intermediate</a:t>
            </a:r>
            <a:r>
              <a:rPr lang="en-US" sz="2000" dirty="0">
                <a:latin typeface="Comic Sans MS" pitchFamily="66" charset="0"/>
              </a:rPr>
              <a:t>, while some DNA viruses replicate </a:t>
            </a:r>
            <a:r>
              <a:rPr lang="en-US" sz="2000" dirty="0" smtClean="0">
                <a:latin typeface="Comic Sans MS" pitchFamily="66" charset="0"/>
              </a:rPr>
              <a:t>their genomes </a:t>
            </a:r>
            <a:r>
              <a:rPr lang="en-US" sz="2000" dirty="0">
                <a:latin typeface="Comic Sans MS" pitchFamily="66" charset="0"/>
              </a:rPr>
              <a:t>via an RNA intermediate (Figure 7.1). </a:t>
            </a:r>
            <a:r>
              <a:rPr lang="en-US" sz="2000" dirty="0" smtClean="0">
                <a:latin typeface="Comic Sans MS" pitchFamily="66" charset="0"/>
              </a:rPr>
              <a:t>Both of </a:t>
            </a:r>
            <a:r>
              <a:rPr lang="en-US" sz="2000" dirty="0">
                <a:latin typeface="Comic Sans MS" pitchFamily="66" charset="0"/>
              </a:rPr>
              <a:t>these modes of genome replication involve </a:t>
            </a:r>
            <a:r>
              <a:rPr lang="en-US" sz="2000" dirty="0" smtClean="0">
                <a:latin typeface="Comic Sans MS" pitchFamily="66" charset="0"/>
              </a:rPr>
              <a:t>reverse transcription</a:t>
            </a:r>
            <a:r>
              <a:rPr lang="en-US" sz="2000" dirty="0">
                <a:latin typeface="Comic Sans MS" pitchFamily="66" charset="0"/>
              </a:rPr>
              <a:t>, which has two major steps: </a:t>
            </a:r>
            <a:r>
              <a:rPr lang="en-US" sz="2000" dirty="0" smtClean="0">
                <a:latin typeface="Comic Sans MS" pitchFamily="66" charset="0"/>
              </a:rPr>
              <a:t>synthesis of </a:t>
            </a:r>
            <a:r>
              <a:rPr lang="en-US" sz="2000" dirty="0">
                <a:latin typeface="Comic Sans MS" pitchFamily="66" charset="0"/>
              </a:rPr>
              <a:t>(−) DNA from a (+) RNA template followed </a:t>
            </a:r>
            <a:r>
              <a:rPr lang="en-US" sz="2000" dirty="0" smtClean="0">
                <a:latin typeface="Comic Sans MS" pitchFamily="66" charset="0"/>
              </a:rPr>
              <a:t>by synthesis </a:t>
            </a:r>
            <a:r>
              <a:rPr lang="en-US" sz="2000" dirty="0">
                <a:latin typeface="Comic Sans MS" pitchFamily="66" charset="0"/>
              </a:rPr>
              <a:t>of a second DNA strand (Figure 7.7). </a:t>
            </a:r>
            <a:r>
              <a:rPr lang="en-US" sz="2000" dirty="0" smtClean="0">
                <a:latin typeface="Comic Sans MS" pitchFamily="66" charset="0"/>
              </a:rPr>
              <a:t>Both steps </a:t>
            </a:r>
            <a:r>
              <a:rPr lang="en-US" sz="2000" dirty="0">
                <a:latin typeface="Comic Sans MS" pitchFamily="66" charset="0"/>
              </a:rPr>
              <a:t>are </a:t>
            </a:r>
            <a:r>
              <a:rPr lang="en-US" sz="2000" dirty="0" err="1">
                <a:latin typeface="Comic Sans MS" pitchFamily="66" charset="0"/>
              </a:rPr>
              <a:t>catalysed</a:t>
            </a:r>
            <a:r>
              <a:rPr lang="en-US" sz="2000" dirty="0">
                <a:latin typeface="Comic Sans MS" pitchFamily="66" charset="0"/>
              </a:rPr>
              <a:t> by a reverse transcriptase that </a:t>
            </a:r>
            <a:r>
              <a:rPr lang="en-US" sz="2000" dirty="0" smtClean="0">
                <a:latin typeface="Comic Sans MS" pitchFamily="66" charset="0"/>
              </a:rPr>
              <a:t>is encoded </a:t>
            </a:r>
            <a:r>
              <a:rPr lang="en-US" sz="2000" dirty="0">
                <a:latin typeface="Comic Sans MS" pitchFamily="66" charset="0"/>
              </a:rPr>
              <a:t>by the virus.</a:t>
            </a:r>
            <a:endParaRPr lang="ar-IQ" sz="2000" dirty="0">
              <a:latin typeface="Comic Sans MS" pitchFamily="66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377" y="5301376"/>
            <a:ext cx="3536127" cy="15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637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b="1" dirty="0" smtClean="0">
                <a:latin typeface="Comic Sans MS" pitchFamily="66" charset="0"/>
              </a:rPr>
              <a:t>Assembly and exit of </a:t>
            </a:r>
            <a:r>
              <a:rPr lang="en-US" sz="2400" b="1" dirty="0" err="1" smtClean="0">
                <a:latin typeface="Comic Sans MS" pitchFamily="66" charset="0"/>
              </a:rPr>
              <a:t>virions</a:t>
            </a:r>
            <a:r>
              <a:rPr lang="en-US" sz="2400" b="1" dirty="0" smtClean="0">
                <a:latin typeface="Comic Sans MS" pitchFamily="66" charset="0"/>
              </a:rPr>
              <a:t> from cells</a:t>
            </a:r>
          </a:p>
          <a:p>
            <a:pPr marL="0" indent="0" algn="l" rtl="0">
              <a:buNone/>
            </a:pPr>
            <a:endParaRPr lang="ar-IQ" sz="2400" b="1" dirty="0">
              <a:latin typeface="Comic Sans MS" pitchFamily="66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480" y="636984"/>
            <a:ext cx="4876800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181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Once threshold quantities of progeny virus </a:t>
            </a:r>
            <a:r>
              <a:rPr lang="en-US" sz="2000" dirty="0" smtClean="0">
                <a:latin typeface="Comic Sans MS" pitchFamily="66" charset="0"/>
              </a:rPr>
              <a:t>genomes and </a:t>
            </a:r>
            <a:r>
              <a:rPr lang="en-US" sz="2000" dirty="0">
                <a:latin typeface="Comic Sans MS" pitchFamily="66" charset="0"/>
              </a:rPr>
              <a:t>structural proteins have accumulated in the </a:t>
            </a:r>
            <a:r>
              <a:rPr lang="en-US" sz="2000" dirty="0" smtClean="0">
                <a:latin typeface="Comic Sans MS" pitchFamily="66" charset="0"/>
              </a:rPr>
              <a:t>infected cell</a:t>
            </a:r>
            <a:r>
              <a:rPr lang="en-US" sz="2000" dirty="0">
                <a:latin typeface="Comic Sans MS" pitchFamily="66" charset="0"/>
              </a:rPr>
              <a:t>, assembly of </a:t>
            </a:r>
            <a:r>
              <a:rPr lang="en-US" sz="2000" dirty="0" err="1">
                <a:latin typeface="Comic Sans MS" pitchFamily="66" charset="0"/>
              </a:rPr>
              <a:t>virions</a:t>
            </a:r>
            <a:r>
              <a:rPr lang="en-US" sz="2000" dirty="0">
                <a:latin typeface="Comic Sans MS" pitchFamily="66" charset="0"/>
              </a:rPr>
              <a:t> can commence. These </a:t>
            </a:r>
            <a:r>
              <a:rPr lang="en-US" sz="2000" dirty="0" smtClean="0">
                <a:latin typeface="Comic Sans MS" pitchFamily="66" charset="0"/>
              </a:rPr>
              <a:t>components are </a:t>
            </a:r>
            <a:r>
              <a:rPr lang="en-US" sz="2000" dirty="0">
                <a:latin typeface="Comic Sans MS" pitchFamily="66" charset="0"/>
              </a:rPr>
              <a:t>assembled into </a:t>
            </a:r>
            <a:r>
              <a:rPr lang="en-US" sz="2000" dirty="0" err="1">
                <a:latin typeface="Comic Sans MS" pitchFamily="66" charset="0"/>
              </a:rPr>
              <a:t>nucleocapsids</a:t>
            </a:r>
            <a:r>
              <a:rPr lang="en-US" sz="2000" dirty="0">
                <a:latin typeface="Comic Sans MS" pitchFamily="66" charset="0"/>
              </a:rPr>
              <a:t>. If the </a:t>
            </a:r>
            <a:r>
              <a:rPr lang="en-US" sz="2000" dirty="0" err="1" smtClean="0">
                <a:latin typeface="Comic Sans MS" pitchFamily="66" charset="0"/>
              </a:rPr>
              <a:t>virion</a:t>
            </a:r>
            <a:r>
              <a:rPr lang="en-US" sz="2000" dirty="0" smtClean="0">
                <a:latin typeface="Comic Sans MS" pitchFamily="66" charset="0"/>
              </a:rPr>
              <a:t> also </a:t>
            </a:r>
            <a:r>
              <a:rPr lang="en-US" sz="2000" dirty="0">
                <a:latin typeface="Comic Sans MS" pitchFamily="66" charset="0"/>
              </a:rPr>
              <a:t>contains lipid then the assembly process </a:t>
            </a:r>
            <a:r>
              <a:rPr lang="en-US" sz="2000" dirty="0" smtClean="0">
                <a:latin typeface="Comic Sans MS" pitchFamily="66" charset="0"/>
              </a:rPr>
              <a:t>also includes </a:t>
            </a:r>
            <a:r>
              <a:rPr lang="en-US" sz="2000" dirty="0">
                <a:latin typeface="Comic Sans MS" pitchFamily="66" charset="0"/>
              </a:rPr>
              <a:t>the acquisition of this component, either </a:t>
            </a:r>
            <a:r>
              <a:rPr lang="en-US" sz="2000" dirty="0" smtClean="0">
                <a:latin typeface="Comic Sans MS" pitchFamily="66" charset="0"/>
              </a:rPr>
              <a:t>as an </a:t>
            </a:r>
            <a:r>
              <a:rPr lang="en-US" sz="2000" dirty="0">
                <a:latin typeface="Comic Sans MS" pitchFamily="66" charset="0"/>
              </a:rPr>
              <a:t>internal membrane or as an envelope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pPr marL="0" indent="0" algn="just" rtl="0">
              <a:buNone/>
            </a:pPr>
            <a:r>
              <a:rPr lang="en-US" sz="2400" b="1" dirty="0" err="1" smtClean="0">
                <a:latin typeface="Comic Sans MS" pitchFamily="66" charset="0"/>
              </a:rPr>
              <a:t>Nucleocapsid</a:t>
            </a:r>
            <a:r>
              <a:rPr lang="en-US" sz="2400" b="1" dirty="0" smtClean="0">
                <a:latin typeface="Comic Sans MS" pitchFamily="66" charset="0"/>
              </a:rPr>
              <a:t> assembly</a:t>
            </a:r>
          </a:p>
          <a:p>
            <a:pPr marL="0" indent="0" algn="just" rtl="0">
              <a:buNone/>
            </a:pPr>
            <a:r>
              <a:rPr lang="en-US" sz="2000" b="1" dirty="0" smtClean="0">
                <a:latin typeface="Comic Sans MS" pitchFamily="66" charset="0"/>
              </a:rPr>
              <a:t>Helical viruses: </a:t>
            </a:r>
            <a:r>
              <a:rPr lang="en-US" sz="2000" dirty="0">
                <a:latin typeface="Comic Sans MS" pitchFamily="66" charset="0"/>
              </a:rPr>
              <a:t>The assembly of </a:t>
            </a:r>
            <a:r>
              <a:rPr lang="en-US" sz="2000" dirty="0" err="1">
                <a:latin typeface="Comic Sans MS" pitchFamily="66" charset="0"/>
              </a:rPr>
              <a:t>virions</a:t>
            </a:r>
            <a:r>
              <a:rPr lang="en-US" sz="2000" dirty="0">
                <a:latin typeface="Comic Sans MS" pitchFamily="66" charset="0"/>
              </a:rPr>
              <a:t> and </a:t>
            </a:r>
            <a:r>
              <a:rPr lang="en-US" sz="2000" dirty="0" err="1">
                <a:latin typeface="Comic Sans MS" pitchFamily="66" charset="0"/>
              </a:rPr>
              <a:t>nucleocapsids</a:t>
            </a:r>
            <a:r>
              <a:rPr lang="en-US" sz="2000" dirty="0">
                <a:latin typeface="Comic Sans MS" pitchFamily="66" charset="0"/>
              </a:rPr>
              <a:t> of </a:t>
            </a:r>
            <a:r>
              <a:rPr lang="en-US" sz="2000" dirty="0" err="1" smtClean="0">
                <a:latin typeface="Comic Sans MS" pitchFamily="66" charset="0"/>
              </a:rPr>
              <a:t>ssRNA</a:t>
            </a:r>
            <a:r>
              <a:rPr lang="en-US" sz="2000" dirty="0" smtClean="0">
                <a:latin typeface="Comic Sans MS" pitchFamily="66" charset="0"/>
              </a:rPr>
              <a:t> viruses </a:t>
            </a:r>
            <a:r>
              <a:rPr lang="en-US" sz="2000" dirty="0">
                <a:latin typeface="Comic Sans MS" pitchFamily="66" charset="0"/>
              </a:rPr>
              <a:t>with helical </a:t>
            </a:r>
            <a:r>
              <a:rPr lang="en-US" sz="2000" dirty="0" smtClean="0">
                <a:latin typeface="Comic Sans MS" pitchFamily="66" charset="0"/>
              </a:rPr>
              <a:t>symmetry involves </a:t>
            </a:r>
            <a:r>
              <a:rPr lang="en-US" sz="2000" dirty="0">
                <a:latin typeface="Comic Sans MS" pitchFamily="66" charset="0"/>
              </a:rPr>
              <a:t>coating the genome with multiple copies of a </a:t>
            </a:r>
            <a:r>
              <a:rPr lang="en-US" sz="2000" dirty="0" smtClean="0">
                <a:latin typeface="Comic Sans MS" pitchFamily="66" charset="0"/>
              </a:rPr>
              <a:t>protein (Figure </a:t>
            </a:r>
            <a:r>
              <a:rPr lang="en-US" sz="2000" dirty="0">
                <a:latin typeface="Comic Sans MS" pitchFamily="66" charset="0"/>
              </a:rPr>
              <a:t>8.1).</a:t>
            </a:r>
            <a:endParaRPr lang="ar-IQ" sz="2000" b="1" dirty="0">
              <a:latin typeface="Comic Sans MS" pitchFamily="66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3573016"/>
            <a:ext cx="8267700" cy="318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474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08712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sz="2000" b="1" dirty="0" smtClean="0">
                <a:latin typeface="Comic Sans MS" pitchFamily="66" charset="0"/>
              </a:rPr>
              <a:t>Icosahedral viruses: </a:t>
            </a:r>
            <a:r>
              <a:rPr lang="en-US" sz="2000" dirty="0">
                <a:latin typeface="Comic Sans MS" pitchFamily="66" charset="0"/>
              </a:rPr>
              <a:t>The assembly of </a:t>
            </a:r>
            <a:r>
              <a:rPr lang="en-US" sz="2000" dirty="0" err="1">
                <a:latin typeface="Comic Sans MS" pitchFamily="66" charset="0"/>
              </a:rPr>
              <a:t>virions</a:t>
            </a:r>
            <a:r>
              <a:rPr lang="en-US" sz="2000" dirty="0">
                <a:latin typeface="Comic Sans MS" pitchFamily="66" charset="0"/>
              </a:rPr>
              <a:t> and </a:t>
            </a:r>
            <a:r>
              <a:rPr lang="en-US" sz="2000" dirty="0" err="1">
                <a:latin typeface="Comic Sans MS" pitchFamily="66" charset="0"/>
              </a:rPr>
              <a:t>nucleocapsids</a:t>
            </a:r>
            <a:r>
              <a:rPr lang="en-US" sz="2000" dirty="0">
                <a:latin typeface="Comic Sans MS" pitchFamily="66" charset="0"/>
              </a:rPr>
              <a:t> of </a:t>
            </a:r>
            <a:r>
              <a:rPr lang="en-US" sz="2000" dirty="0" smtClean="0">
                <a:latin typeface="Comic Sans MS" pitchFamily="66" charset="0"/>
              </a:rPr>
              <a:t>many viruses </a:t>
            </a:r>
            <a:r>
              <a:rPr lang="en-US" sz="2000" dirty="0">
                <a:latin typeface="Comic Sans MS" pitchFamily="66" charset="0"/>
              </a:rPr>
              <a:t>with icosahedral </a:t>
            </a:r>
            <a:r>
              <a:rPr lang="en-US" sz="2000" dirty="0" smtClean="0">
                <a:latin typeface="Comic Sans MS" pitchFamily="66" charset="0"/>
              </a:rPr>
              <a:t>symmetry involves </a:t>
            </a:r>
            <a:r>
              <a:rPr lang="en-US" sz="2000" dirty="0">
                <a:latin typeface="Comic Sans MS" pitchFamily="66" charset="0"/>
              </a:rPr>
              <a:t>the construction of an empty protein </a:t>
            </a:r>
            <a:r>
              <a:rPr lang="en-US" sz="2000" dirty="0" smtClean="0">
                <a:latin typeface="Comic Sans MS" pitchFamily="66" charset="0"/>
              </a:rPr>
              <a:t>shell, known </a:t>
            </a:r>
            <a:r>
              <a:rPr lang="en-US" sz="2000" dirty="0">
                <a:latin typeface="Comic Sans MS" pitchFamily="66" charset="0"/>
              </a:rPr>
              <a:t>as a </a:t>
            </a:r>
            <a:r>
              <a:rPr lang="en-US" sz="2000" dirty="0" err="1">
                <a:latin typeface="Comic Sans MS" pitchFamily="66" charset="0"/>
              </a:rPr>
              <a:t>procapsid</a:t>
            </a:r>
            <a:r>
              <a:rPr lang="en-US" sz="2000" dirty="0">
                <a:latin typeface="Comic Sans MS" pitchFamily="66" charset="0"/>
              </a:rPr>
              <a:t>, or a </a:t>
            </a:r>
            <a:r>
              <a:rPr lang="en-US" sz="2000" dirty="0" err="1">
                <a:latin typeface="Comic Sans MS" pitchFamily="66" charset="0"/>
              </a:rPr>
              <a:t>prohead</a:t>
            </a:r>
            <a:r>
              <a:rPr lang="en-US" sz="2000" dirty="0">
                <a:latin typeface="Comic Sans MS" pitchFamily="66" charset="0"/>
              </a:rPr>
              <a:t> in the case </a:t>
            </a:r>
            <a:r>
              <a:rPr lang="en-US" sz="2000" dirty="0" smtClean="0">
                <a:latin typeface="Comic Sans MS" pitchFamily="66" charset="0"/>
              </a:rPr>
              <a:t>of a </a:t>
            </a:r>
            <a:r>
              <a:rPr lang="en-US" sz="2000" dirty="0">
                <a:latin typeface="Comic Sans MS" pitchFamily="66" charset="0"/>
              </a:rPr>
              <a:t>tailed bacteriophage. The </a:t>
            </a:r>
            <a:r>
              <a:rPr lang="en-US" sz="2000" dirty="0" err="1">
                <a:latin typeface="Comic Sans MS" pitchFamily="66" charset="0"/>
              </a:rPr>
              <a:t>procapsid</a:t>
            </a:r>
            <a:r>
              <a:rPr lang="en-US" sz="2000" dirty="0">
                <a:latin typeface="Comic Sans MS" pitchFamily="66" charset="0"/>
              </a:rPr>
              <a:t> is filled </a:t>
            </a:r>
            <a:r>
              <a:rPr lang="en-US" sz="2000" dirty="0" smtClean="0">
                <a:latin typeface="Comic Sans MS" pitchFamily="66" charset="0"/>
              </a:rPr>
              <a:t>with a </a:t>
            </a:r>
            <a:r>
              <a:rPr lang="en-US" sz="2000" dirty="0">
                <a:latin typeface="Comic Sans MS" pitchFamily="66" charset="0"/>
              </a:rPr>
              <a:t>copy of the virus genome (Figure 8.2); during </a:t>
            </a:r>
            <a:r>
              <a:rPr lang="en-US" sz="2000" dirty="0" smtClean="0">
                <a:latin typeface="Comic Sans MS" pitchFamily="66" charset="0"/>
              </a:rPr>
              <a:t>or after </a:t>
            </a:r>
            <a:r>
              <a:rPr lang="en-US" sz="2000" dirty="0">
                <a:latin typeface="Comic Sans MS" pitchFamily="66" charset="0"/>
              </a:rPr>
              <a:t>this process it may undergo modification to </a:t>
            </a:r>
            <a:r>
              <a:rPr lang="en-US" sz="2000" dirty="0" smtClean="0">
                <a:latin typeface="Comic Sans MS" pitchFamily="66" charset="0"/>
              </a:rPr>
              <a:t>form the </a:t>
            </a:r>
            <a:r>
              <a:rPr lang="en-US" sz="2000" dirty="0">
                <a:latin typeface="Comic Sans MS" pitchFamily="66" charset="0"/>
              </a:rPr>
              <a:t>mature capsid. Modification of the </a:t>
            </a:r>
            <a:r>
              <a:rPr lang="en-US" sz="2000" dirty="0" err="1">
                <a:latin typeface="Comic Sans MS" pitchFamily="66" charset="0"/>
              </a:rPr>
              <a:t>procapsid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may result </a:t>
            </a:r>
            <a:r>
              <a:rPr lang="en-US" sz="2000" dirty="0">
                <a:latin typeface="Comic Sans MS" pitchFamily="66" charset="0"/>
              </a:rPr>
              <a:t>in a change from a spherical to an </a:t>
            </a:r>
            <a:r>
              <a:rPr lang="en-US" sz="2000" dirty="0" smtClean="0">
                <a:latin typeface="Comic Sans MS" pitchFamily="66" charset="0"/>
              </a:rPr>
              <a:t>icosahedral shape</a:t>
            </a:r>
            <a:r>
              <a:rPr lang="en-US" sz="2000" dirty="0">
                <a:latin typeface="Comic Sans MS" pitchFamily="66" charset="0"/>
              </a:rPr>
              <a:t>. For some viruses, including adenoviruses </a:t>
            </a:r>
            <a:r>
              <a:rPr lang="en-US" sz="2000" dirty="0" smtClean="0">
                <a:latin typeface="Comic Sans MS" pitchFamily="66" charset="0"/>
              </a:rPr>
              <a:t>and </a:t>
            </a:r>
            <a:r>
              <a:rPr lang="en-US" sz="2000" dirty="0" err="1" smtClean="0">
                <a:latin typeface="Comic Sans MS" pitchFamily="66" charset="0"/>
              </a:rPr>
              <a:t>picornaviruses</a:t>
            </a:r>
            <a:r>
              <a:rPr lang="en-US" sz="2000" dirty="0">
                <a:latin typeface="Comic Sans MS" pitchFamily="66" charset="0"/>
              </a:rPr>
              <a:t>, modification of the </a:t>
            </a:r>
            <a:r>
              <a:rPr lang="en-US" sz="2000" dirty="0" err="1">
                <a:latin typeface="Comic Sans MS" pitchFamily="66" charset="0"/>
              </a:rPr>
              <a:t>procapsid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involves cleavage </a:t>
            </a:r>
            <a:r>
              <a:rPr lang="en-US" sz="2000" dirty="0">
                <a:latin typeface="Comic Sans MS" pitchFamily="66" charset="0"/>
              </a:rPr>
              <a:t>of one or more of the structural </a:t>
            </a:r>
            <a:r>
              <a:rPr lang="en-US" sz="2000" dirty="0" smtClean="0">
                <a:latin typeface="Comic Sans MS" pitchFamily="66" charset="0"/>
              </a:rPr>
              <a:t>proteins. The </a:t>
            </a:r>
            <a:r>
              <a:rPr lang="en-US" sz="2000" dirty="0">
                <a:latin typeface="Comic Sans MS" pitchFamily="66" charset="0"/>
              </a:rPr>
              <a:t>genome enters the </a:t>
            </a:r>
            <a:r>
              <a:rPr lang="en-US" sz="2000" dirty="0" err="1">
                <a:latin typeface="Comic Sans MS" pitchFamily="66" charset="0"/>
              </a:rPr>
              <a:t>procapsid</a:t>
            </a:r>
            <a:r>
              <a:rPr lang="en-US" sz="2000" dirty="0">
                <a:latin typeface="Comic Sans MS" pitchFamily="66" charset="0"/>
              </a:rPr>
              <a:t> through a </a:t>
            </a:r>
            <a:r>
              <a:rPr lang="en-US" sz="2000" dirty="0" smtClean="0">
                <a:latin typeface="Comic Sans MS" pitchFamily="66" charset="0"/>
              </a:rPr>
              <a:t>channel located </a:t>
            </a:r>
            <a:r>
              <a:rPr lang="en-US" sz="2000" dirty="0">
                <a:latin typeface="Comic Sans MS" pitchFamily="66" charset="0"/>
              </a:rPr>
              <a:t>at a site that will become one of the vertices </a:t>
            </a:r>
            <a:r>
              <a:rPr lang="en-US" sz="2000" dirty="0" smtClean="0">
                <a:latin typeface="Comic Sans MS" pitchFamily="66" charset="0"/>
              </a:rPr>
              <a:t>of the </a:t>
            </a:r>
            <a:r>
              <a:rPr lang="en-US" sz="2000" dirty="0">
                <a:latin typeface="Comic Sans MS" pitchFamily="66" charset="0"/>
              </a:rPr>
              <a:t>icosahedron. Any enzymes involved in </a:t>
            </a:r>
            <a:r>
              <a:rPr lang="en-US" sz="2000" dirty="0" smtClean="0">
                <a:latin typeface="Comic Sans MS" pitchFamily="66" charset="0"/>
              </a:rPr>
              <a:t>packaging the </a:t>
            </a:r>
            <a:r>
              <a:rPr lang="en-US" sz="2000" dirty="0">
                <a:latin typeface="Comic Sans MS" pitchFamily="66" charset="0"/>
              </a:rPr>
              <a:t>genome are located at this site.</a:t>
            </a:r>
            <a:endParaRPr lang="ar-IQ" sz="2000" b="1" dirty="0">
              <a:latin typeface="Comic Sans MS" pitchFamily="66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726" y="3897384"/>
            <a:ext cx="3705458" cy="29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129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6408712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b="1" dirty="0" smtClean="0">
                <a:latin typeface="Comic Sans MS" pitchFamily="66" charset="0"/>
              </a:rPr>
              <a:t>Genome packaging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t </a:t>
            </a:r>
            <a:r>
              <a:rPr lang="en-US" sz="2000" dirty="0">
                <a:latin typeface="Comic Sans MS" pitchFamily="66" charset="0"/>
              </a:rPr>
              <a:t>has been </a:t>
            </a:r>
            <a:r>
              <a:rPr lang="en-US" sz="2000" dirty="0" smtClean="0">
                <a:latin typeface="Comic Sans MS" pitchFamily="66" charset="0"/>
              </a:rPr>
              <a:t>shown that genome packaging </a:t>
            </a:r>
            <a:r>
              <a:rPr lang="en-US" sz="2000" dirty="0">
                <a:latin typeface="Comic Sans MS" pitchFamily="66" charset="0"/>
              </a:rPr>
              <a:t>is achieved through the recognition by a </a:t>
            </a:r>
            <a:r>
              <a:rPr lang="en-US" sz="2000" dirty="0" smtClean="0">
                <a:latin typeface="Comic Sans MS" pitchFamily="66" charset="0"/>
              </a:rPr>
              <a:t>virus protein </a:t>
            </a:r>
            <a:r>
              <a:rPr lang="en-US" sz="2000" dirty="0">
                <a:latin typeface="Comic Sans MS" pitchFamily="66" charset="0"/>
              </a:rPr>
              <a:t>of a specific virus genome sequence, </a:t>
            </a:r>
            <a:r>
              <a:rPr lang="en-US" sz="2000" dirty="0" smtClean="0">
                <a:latin typeface="Comic Sans MS" pitchFamily="66" charset="0"/>
              </a:rPr>
              <a:t>known as </a:t>
            </a:r>
            <a:r>
              <a:rPr lang="en-US" sz="2000" dirty="0">
                <a:latin typeface="Comic Sans MS" pitchFamily="66" charset="0"/>
              </a:rPr>
              <a:t>a packaging signal. In single-stranded </a:t>
            </a:r>
            <a:r>
              <a:rPr lang="en-US" sz="2000" dirty="0" smtClean="0">
                <a:latin typeface="Comic Sans MS" pitchFamily="66" charset="0"/>
              </a:rPr>
              <a:t>genomes the </a:t>
            </a:r>
            <a:r>
              <a:rPr lang="en-US" sz="2000" dirty="0">
                <a:latin typeface="Comic Sans MS" pitchFamily="66" charset="0"/>
              </a:rPr>
              <a:t>packaging signal is within a region of </a:t>
            </a:r>
            <a:r>
              <a:rPr lang="en-US" sz="2000" dirty="0" smtClean="0">
                <a:latin typeface="Comic Sans MS" pitchFamily="66" charset="0"/>
              </a:rPr>
              <a:t>secondary structure</a:t>
            </a:r>
            <a:r>
              <a:rPr lang="en-US" sz="2000" dirty="0">
                <a:latin typeface="Comic Sans MS" pitchFamily="66" charset="0"/>
              </a:rPr>
              <a:t>. Most viruses with single-stranded </a:t>
            </a:r>
            <a:r>
              <a:rPr lang="en-US" sz="2000" dirty="0" smtClean="0">
                <a:latin typeface="Comic Sans MS" pitchFamily="66" charset="0"/>
              </a:rPr>
              <a:t>genomes package </a:t>
            </a:r>
            <a:r>
              <a:rPr lang="en-US" sz="2000" dirty="0">
                <a:latin typeface="Comic Sans MS" pitchFamily="66" charset="0"/>
              </a:rPr>
              <a:t>either the plus strand or the minus strand, </a:t>
            </a:r>
            <a:r>
              <a:rPr lang="en-US" sz="2000" dirty="0" smtClean="0">
                <a:latin typeface="Comic Sans MS" pitchFamily="66" charset="0"/>
              </a:rPr>
              <a:t>so the </a:t>
            </a:r>
            <a:r>
              <a:rPr lang="en-US" sz="2000" dirty="0">
                <a:latin typeface="Comic Sans MS" pitchFamily="66" charset="0"/>
              </a:rPr>
              <a:t>packaging signal must be present only in the </a:t>
            </a:r>
            <a:r>
              <a:rPr lang="en-US" sz="2000" dirty="0" smtClean="0">
                <a:latin typeface="Comic Sans MS" pitchFamily="66" charset="0"/>
              </a:rPr>
              <a:t>strand to </a:t>
            </a:r>
            <a:r>
              <a:rPr lang="en-US" sz="2000" dirty="0">
                <a:latin typeface="Comic Sans MS" pitchFamily="66" charset="0"/>
              </a:rPr>
              <a:t>be packaged</a:t>
            </a:r>
            <a:r>
              <a:rPr lang="en-US" sz="2000" dirty="0" smtClean="0"/>
              <a:t>.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Virus genomes are packaged into small </a:t>
            </a:r>
            <a:r>
              <a:rPr lang="en-US" sz="2000" dirty="0" smtClean="0">
                <a:latin typeface="Comic Sans MS" pitchFamily="66" charset="0"/>
              </a:rPr>
              <a:t>volumes, which </a:t>
            </a:r>
            <a:r>
              <a:rPr lang="en-US" sz="2000" dirty="0">
                <a:latin typeface="Comic Sans MS" pitchFamily="66" charset="0"/>
              </a:rPr>
              <a:t>means that repulsion between the </a:t>
            </a:r>
            <a:r>
              <a:rPr lang="en-US" sz="2000" dirty="0" smtClean="0">
                <a:latin typeface="Comic Sans MS" pitchFamily="66" charset="0"/>
              </a:rPr>
              <a:t>negative charges </a:t>
            </a:r>
            <a:r>
              <a:rPr lang="en-US" sz="2000" dirty="0">
                <a:latin typeface="Comic Sans MS" pitchFamily="66" charset="0"/>
              </a:rPr>
              <a:t>on their phosphate groups must be </a:t>
            </a:r>
            <a:r>
              <a:rPr lang="en-US" sz="2000" dirty="0" smtClean="0">
                <a:latin typeface="Comic Sans MS" pitchFamily="66" charset="0"/>
              </a:rPr>
              <a:t>overcome. This </a:t>
            </a:r>
            <a:r>
              <a:rPr lang="en-US" sz="2000" dirty="0">
                <a:latin typeface="Comic Sans MS" pitchFamily="66" charset="0"/>
              </a:rPr>
              <a:t>may be aided by packaging basic proteins, </a:t>
            </a:r>
            <a:r>
              <a:rPr lang="en-US" sz="2000" dirty="0" smtClean="0">
                <a:latin typeface="Comic Sans MS" pitchFamily="66" charset="0"/>
              </a:rPr>
              <a:t>which are </a:t>
            </a:r>
            <a:r>
              <a:rPr lang="en-US" sz="2000" dirty="0">
                <a:latin typeface="Comic Sans MS" pitchFamily="66" charset="0"/>
              </a:rPr>
              <a:t>positively charged, along with the genome. </a:t>
            </a:r>
            <a:r>
              <a:rPr lang="en-US" sz="2000" dirty="0" smtClean="0">
                <a:latin typeface="Comic Sans MS" pitchFamily="66" charset="0"/>
              </a:rPr>
              <a:t>Some </a:t>
            </a:r>
            <a:r>
              <a:rPr lang="en-US" sz="2000" dirty="0" err="1" smtClean="0">
                <a:latin typeface="Comic Sans MS" pitchFamily="66" charset="0"/>
              </a:rPr>
              <a:t>ssRNA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viruses (e.g. </a:t>
            </a:r>
            <a:r>
              <a:rPr lang="en-US" sz="2000" dirty="0" err="1">
                <a:latin typeface="Comic Sans MS" pitchFamily="66" charset="0"/>
              </a:rPr>
              <a:t>rhabdoviruses</a:t>
            </a:r>
            <a:r>
              <a:rPr lang="en-US" sz="2000" dirty="0">
                <a:latin typeface="Comic Sans MS" pitchFamily="66" charset="0"/>
              </a:rPr>
              <a:t>, influenza </a:t>
            </a:r>
            <a:r>
              <a:rPr lang="en-US" sz="2000" dirty="0" smtClean="0">
                <a:latin typeface="Comic Sans MS" pitchFamily="66" charset="0"/>
              </a:rPr>
              <a:t>viruses and </a:t>
            </a:r>
            <a:r>
              <a:rPr lang="en-US" sz="2000" dirty="0">
                <a:latin typeface="Comic Sans MS" pitchFamily="66" charset="0"/>
              </a:rPr>
              <a:t>retroviruses) coat their genomes with basic </a:t>
            </a:r>
            <a:r>
              <a:rPr lang="en-US" sz="2000" dirty="0" smtClean="0">
                <a:latin typeface="Comic Sans MS" pitchFamily="66" charset="0"/>
              </a:rPr>
              <a:t>proteins, while </a:t>
            </a:r>
            <a:r>
              <a:rPr lang="en-US" sz="2000" dirty="0">
                <a:latin typeface="Comic Sans MS" pitchFamily="66" charset="0"/>
              </a:rPr>
              <a:t>some </a:t>
            </a:r>
            <a:r>
              <a:rPr lang="en-US" sz="2000" dirty="0" err="1">
                <a:latin typeface="Comic Sans MS" pitchFamily="66" charset="0"/>
              </a:rPr>
              <a:t>dsDNA</a:t>
            </a:r>
            <a:r>
              <a:rPr lang="en-US" sz="2000" dirty="0">
                <a:latin typeface="Comic Sans MS" pitchFamily="66" charset="0"/>
              </a:rPr>
              <a:t> viruses (e.g. </a:t>
            </a:r>
            <a:r>
              <a:rPr lang="en-US" sz="2000" dirty="0" smtClean="0">
                <a:latin typeface="Comic Sans MS" pitchFamily="66" charset="0"/>
              </a:rPr>
              <a:t>adenoviruses and </a:t>
            </a:r>
            <a:r>
              <a:rPr lang="en-US" sz="2000" dirty="0" err="1">
                <a:latin typeface="Comic Sans MS" pitchFamily="66" charset="0"/>
              </a:rPr>
              <a:t>baculoviruses</a:t>
            </a:r>
            <a:r>
              <a:rPr lang="en-US" sz="2000" dirty="0">
                <a:latin typeface="Comic Sans MS" pitchFamily="66" charset="0"/>
              </a:rPr>
              <a:t>) have a basic protein closely </a:t>
            </a:r>
            <a:r>
              <a:rPr lang="en-US" sz="2000" dirty="0" smtClean="0">
                <a:latin typeface="Comic Sans MS" pitchFamily="66" charset="0"/>
              </a:rPr>
              <a:t>associated with </a:t>
            </a:r>
            <a:r>
              <a:rPr lang="en-US" sz="2000" dirty="0">
                <a:latin typeface="Comic Sans MS" pitchFamily="66" charset="0"/>
              </a:rPr>
              <a:t>the genome.</a:t>
            </a:r>
            <a:endParaRPr lang="ar-IQ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43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264696"/>
          </a:xfrm>
        </p:spPr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sz="2400" b="1" dirty="0" smtClean="0">
                <a:latin typeface="Comic Sans MS" pitchFamily="66" charset="0"/>
              </a:rPr>
              <a:t>Assembly mechanisms</a:t>
            </a:r>
          </a:p>
          <a:p>
            <a:pPr marL="0" indent="0" algn="just" rtl="0">
              <a:buNone/>
            </a:pPr>
            <a:r>
              <a:rPr lang="en-US" sz="2200" dirty="0">
                <a:latin typeface="Comic Sans MS" pitchFamily="66" charset="0"/>
              </a:rPr>
              <a:t>For some viruses infectious </a:t>
            </a:r>
            <a:r>
              <a:rPr lang="en-US" sz="2200" dirty="0" err="1" smtClean="0">
                <a:latin typeface="Comic Sans MS" pitchFamily="66" charset="0"/>
              </a:rPr>
              <a:t>virions</a:t>
            </a:r>
            <a:r>
              <a:rPr lang="en-US" sz="2200" dirty="0" smtClean="0">
                <a:latin typeface="Comic Sans MS" pitchFamily="66" charset="0"/>
              </a:rPr>
              <a:t> can </a:t>
            </a:r>
            <a:r>
              <a:rPr lang="en-US" sz="2200" dirty="0">
                <a:latin typeface="Comic Sans MS" pitchFamily="66" charset="0"/>
              </a:rPr>
              <a:t>be reassembled from the purified </a:t>
            </a:r>
            <a:r>
              <a:rPr lang="en-US" sz="2200" dirty="0" smtClean="0">
                <a:latin typeface="Comic Sans MS" pitchFamily="66" charset="0"/>
              </a:rPr>
              <a:t>components (protein </a:t>
            </a:r>
            <a:r>
              <a:rPr lang="en-US" sz="2200" dirty="0">
                <a:latin typeface="Comic Sans MS" pitchFamily="66" charset="0"/>
              </a:rPr>
              <a:t>and nucleic acid), under appropriate </a:t>
            </a:r>
            <a:r>
              <a:rPr lang="en-US" sz="2200" dirty="0" smtClean="0">
                <a:latin typeface="Comic Sans MS" pitchFamily="66" charset="0"/>
              </a:rPr>
              <a:t>conditions of </a:t>
            </a:r>
            <a:r>
              <a:rPr lang="en-US" sz="2200" dirty="0">
                <a:latin typeface="Comic Sans MS" pitchFamily="66" charset="0"/>
              </a:rPr>
              <a:t>pH and in the presence of certain ions. The </a:t>
            </a:r>
            <a:r>
              <a:rPr lang="en-US" sz="2200" dirty="0" smtClean="0">
                <a:latin typeface="Comic Sans MS" pitchFamily="66" charset="0"/>
              </a:rPr>
              <a:t>viruses that </a:t>
            </a:r>
            <a:r>
              <a:rPr lang="en-US" sz="2200" dirty="0">
                <a:latin typeface="Comic Sans MS" pitchFamily="66" charset="0"/>
              </a:rPr>
              <a:t>can self-assemble in this way are those with </a:t>
            </a:r>
            <a:r>
              <a:rPr lang="en-US" sz="2200" dirty="0" smtClean="0">
                <a:latin typeface="Comic Sans MS" pitchFamily="66" charset="0"/>
              </a:rPr>
              <a:t>a relatively </a:t>
            </a:r>
            <a:r>
              <a:rPr lang="en-US" sz="2200" dirty="0">
                <a:latin typeface="Comic Sans MS" pitchFamily="66" charset="0"/>
              </a:rPr>
              <a:t>simple </a:t>
            </a:r>
            <a:r>
              <a:rPr lang="en-US" sz="2200" dirty="0" err="1">
                <a:latin typeface="Comic Sans MS" pitchFamily="66" charset="0"/>
              </a:rPr>
              <a:t>virion</a:t>
            </a:r>
            <a:r>
              <a:rPr lang="en-US" sz="2200" dirty="0">
                <a:latin typeface="Comic Sans MS" pitchFamily="66" charset="0"/>
              </a:rPr>
              <a:t> composed of a nucleic </a:t>
            </a:r>
            <a:r>
              <a:rPr lang="en-US" sz="2200" dirty="0" smtClean="0">
                <a:latin typeface="Comic Sans MS" pitchFamily="66" charset="0"/>
              </a:rPr>
              <a:t>acid and </a:t>
            </a:r>
            <a:r>
              <a:rPr lang="en-US" sz="2200" dirty="0">
                <a:latin typeface="Comic Sans MS" pitchFamily="66" charset="0"/>
              </a:rPr>
              <a:t>one or a small number of protein species. </a:t>
            </a:r>
            <a:r>
              <a:rPr lang="en-US" sz="2200" dirty="0" smtClean="0">
                <a:latin typeface="Comic Sans MS" pitchFamily="66" charset="0"/>
              </a:rPr>
              <a:t>Viruses that </a:t>
            </a:r>
            <a:r>
              <a:rPr lang="en-US" sz="2200" dirty="0">
                <a:latin typeface="Comic Sans MS" pitchFamily="66" charset="0"/>
              </a:rPr>
              <a:t>can self-assemble in a test tube are assumed </a:t>
            </a:r>
            <a:r>
              <a:rPr lang="en-US" sz="2200" dirty="0" smtClean="0">
                <a:latin typeface="Comic Sans MS" pitchFamily="66" charset="0"/>
              </a:rPr>
              <a:t>to undergo </a:t>
            </a:r>
            <a:r>
              <a:rPr lang="en-US" sz="2200" dirty="0">
                <a:latin typeface="Comic Sans MS" pitchFamily="66" charset="0"/>
              </a:rPr>
              <a:t>self-assembly in the infected cell. </a:t>
            </a:r>
            <a:r>
              <a:rPr lang="en-US" sz="2200" dirty="0" smtClean="0">
                <a:latin typeface="Comic Sans MS" pitchFamily="66" charset="0"/>
              </a:rPr>
              <a:t>Examples are </a:t>
            </a:r>
            <a:r>
              <a:rPr lang="en-US" sz="2200" dirty="0">
                <a:latin typeface="Comic Sans MS" pitchFamily="66" charset="0"/>
              </a:rPr>
              <a:t>tobacco mosaic virus (helical symmetry) and </a:t>
            </a:r>
            <a:r>
              <a:rPr lang="en-US" sz="2200" dirty="0" smtClean="0">
                <a:latin typeface="Comic Sans MS" pitchFamily="66" charset="0"/>
              </a:rPr>
              <a:t>the </a:t>
            </a:r>
            <a:r>
              <a:rPr lang="en-US" sz="2200" dirty="0" err="1" smtClean="0">
                <a:latin typeface="Comic Sans MS" pitchFamily="66" charset="0"/>
              </a:rPr>
              <a:t>ssRNA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>
                <a:latin typeface="Comic Sans MS" pitchFamily="66" charset="0"/>
              </a:rPr>
              <a:t>phages (icosahedral symmetry). </a:t>
            </a:r>
            <a:r>
              <a:rPr lang="en-US" sz="2200" dirty="0" smtClean="0">
                <a:latin typeface="Comic Sans MS" pitchFamily="66" charset="0"/>
              </a:rPr>
              <a:t>Self-assembly is </a:t>
            </a:r>
            <a:r>
              <a:rPr lang="en-US" sz="2200" dirty="0">
                <a:latin typeface="Comic Sans MS" pitchFamily="66" charset="0"/>
              </a:rPr>
              <a:t>economical because no additional genetic </a:t>
            </a:r>
            <a:r>
              <a:rPr lang="en-US" sz="2200" dirty="0" smtClean="0">
                <a:latin typeface="Comic Sans MS" pitchFamily="66" charset="0"/>
              </a:rPr>
              <a:t>information is </a:t>
            </a:r>
            <a:r>
              <a:rPr lang="en-US" sz="2200" dirty="0">
                <a:latin typeface="Comic Sans MS" pitchFamily="66" charset="0"/>
              </a:rPr>
              <a:t>needed for the assembly process</a:t>
            </a:r>
            <a:r>
              <a:rPr lang="en-US" sz="2200" dirty="0" smtClean="0">
                <a:latin typeface="Comic Sans MS" pitchFamily="66" charset="0"/>
              </a:rPr>
              <a:t>.</a:t>
            </a:r>
          </a:p>
          <a:p>
            <a:pPr marL="0" indent="0" algn="just" rtl="0">
              <a:buNone/>
            </a:pPr>
            <a:endParaRPr lang="en-US" sz="2200" dirty="0" smtClean="0">
              <a:latin typeface="Comic Sans MS" pitchFamily="66" charset="0"/>
            </a:endParaRPr>
          </a:p>
          <a:p>
            <a:pPr marL="0" indent="0" algn="just" rtl="0">
              <a:buNone/>
            </a:pPr>
            <a:r>
              <a:rPr lang="en-US" sz="2200" dirty="0">
                <a:latin typeface="Comic Sans MS" pitchFamily="66" charset="0"/>
              </a:rPr>
              <a:t>The </a:t>
            </a:r>
            <a:r>
              <a:rPr lang="en-US" sz="2200" dirty="0" err="1">
                <a:latin typeface="Comic Sans MS" pitchFamily="66" charset="0"/>
              </a:rPr>
              <a:t>virions</a:t>
            </a:r>
            <a:r>
              <a:rPr lang="en-US" sz="2200" dirty="0">
                <a:latin typeface="Comic Sans MS" pitchFamily="66" charset="0"/>
              </a:rPr>
              <a:t> of more complex viruses, such </a:t>
            </a:r>
            <a:r>
              <a:rPr lang="en-US" sz="2200" dirty="0" smtClean="0">
                <a:latin typeface="Comic Sans MS" pitchFamily="66" charset="0"/>
              </a:rPr>
              <a:t>as </a:t>
            </a:r>
            <a:r>
              <a:rPr lang="en-US" sz="2200" dirty="0" err="1" smtClean="0">
                <a:latin typeface="Comic Sans MS" pitchFamily="66" charset="0"/>
              </a:rPr>
              <a:t>herpesviruses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>
                <a:latin typeface="Comic Sans MS" pitchFamily="66" charset="0"/>
              </a:rPr>
              <a:t>and the tailed phages, do not </a:t>
            </a:r>
            <a:r>
              <a:rPr lang="en-US" sz="2200" dirty="0" smtClean="0">
                <a:latin typeface="Comic Sans MS" pitchFamily="66" charset="0"/>
              </a:rPr>
              <a:t>reassemble from </a:t>
            </a:r>
            <a:r>
              <a:rPr lang="en-US" sz="2200" dirty="0">
                <a:latin typeface="Comic Sans MS" pitchFamily="66" charset="0"/>
              </a:rPr>
              <a:t>their components in a test tube. The </a:t>
            </a:r>
            <a:r>
              <a:rPr lang="en-US" sz="2200" dirty="0" smtClean="0">
                <a:latin typeface="Comic Sans MS" pitchFamily="66" charset="0"/>
              </a:rPr>
              <a:t>environment within </a:t>
            </a:r>
            <a:r>
              <a:rPr lang="en-US" sz="2200" dirty="0">
                <a:latin typeface="Comic Sans MS" pitchFamily="66" charset="0"/>
              </a:rPr>
              <a:t>the infected cell is required and the </a:t>
            </a:r>
            <a:r>
              <a:rPr lang="en-US" sz="2200" dirty="0" err="1">
                <a:latin typeface="Comic Sans MS" pitchFamily="66" charset="0"/>
              </a:rPr>
              <a:t>virions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smtClean="0">
                <a:latin typeface="Comic Sans MS" pitchFamily="66" charset="0"/>
              </a:rPr>
              <a:t>are constructed </a:t>
            </a:r>
            <a:r>
              <a:rPr lang="en-US" sz="2200" dirty="0">
                <a:latin typeface="Comic Sans MS" pitchFamily="66" charset="0"/>
              </a:rPr>
              <a:t>by a process of directed </a:t>
            </a:r>
            <a:r>
              <a:rPr lang="en-US" sz="2200" dirty="0" smtClean="0">
                <a:latin typeface="Comic Sans MS" pitchFamily="66" charset="0"/>
              </a:rPr>
              <a:t>assembly. Directed </a:t>
            </a:r>
            <a:r>
              <a:rPr lang="en-US" sz="2200" dirty="0">
                <a:latin typeface="Comic Sans MS" pitchFamily="66" charset="0"/>
              </a:rPr>
              <a:t>assembly of icosahedral viruses </a:t>
            </a:r>
            <a:r>
              <a:rPr lang="en-US" sz="2200" dirty="0" smtClean="0">
                <a:latin typeface="Comic Sans MS" pitchFamily="66" charset="0"/>
              </a:rPr>
              <a:t>may involve </a:t>
            </a:r>
            <a:r>
              <a:rPr lang="en-US" sz="2200" dirty="0">
                <a:latin typeface="Comic Sans MS" pitchFamily="66" charset="0"/>
              </a:rPr>
              <a:t>proteins that are temporarily present while </a:t>
            </a:r>
            <a:r>
              <a:rPr lang="en-US" sz="2200" dirty="0" smtClean="0">
                <a:latin typeface="Comic Sans MS" pitchFamily="66" charset="0"/>
              </a:rPr>
              <a:t>the </a:t>
            </a:r>
            <a:r>
              <a:rPr lang="en-US" sz="2200" dirty="0" err="1" smtClean="0">
                <a:latin typeface="Comic Sans MS" pitchFamily="66" charset="0"/>
              </a:rPr>
              <a:t>virion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>
                <a:latin typeface="Comic Sans MS" pitchFamily="66" charset="0"/>
              </a:rPr>
              <a:t>is under construction, but are not present </a:t>
            </a:r>
            <a:r>
              <a:rPr lang="en-US" sz="2200" dirty="0" smtClean="0">
                <a:latin typeface="Comic Sans MS" pitchFamily="66" charset="0"/>
              </a:rPr>
              <a:t>in </a:t>
            </a:r>
            <a:r>
              <a:rPr lang="en-US" sz="2200" dirty="0">
                <a:latin typeface="Comic Sans MS" pitchFamily="66" charset="0"/>
              </a:rPr>
              <a:t>the mature </a:t>
            </a:r>
            <a:r>
              <a:rPr lang="en-US" sz="2200" dirty="0" err="1">
                <a:latin typeface="Comic Sans MS" pitchFamily="66" charset="0"/>
              </a:rPr>
              <a:t>virion</a:t>
            </a:r>
            <a:r>
              <a:rPr lang="en-US" sz="2200" dirty="0">
                <a:latin typeface="Comic Sans MS" pitchFamily="66" charset="0"/>
              </a:rPr>
              <a:t>. These proteins are known as </a:t>
            </a:r>
            <a:r>
              <a:rPr lang="en-US" sz="2200" dirty="0" smtClean="0">
                <a:latin typeface="Comic Sans MS" pitchFamily="66" charset="0"/>
              </a:rPr>
              <a:t>scaffolding proteins</a:t>
            </a:r>
            <a:r>
              <a:rPr lang="en-US" sz="2200" dirty="0">
                <a:latin typeface="Comic Sans MS" pitchFamily="66" charset="0"/>
              </a:rPr>
              <a:t>. Once their job is completed they </a:t>
            </a:r>
            <a:r>
              <a:rPr lang="en-US" sz="2200" dirty="0" smtClean="0">
                <a:latin typeface="Comic Sans MS" pitchFamily="66" charset="0"/>
              </a:rPr>
              <a:t>are removed </a:t>
            </a:r>
            <a:r>
              <a:rPr lang="en-US" sz="2200" dirty="0">
                <a:latin typeface="Comic Sans MS" pitchFamily="66" charset="0"/>
              </a:rPr>
              <a:t>from the </a:t>
            </a:r>
            <a:r>
              <a:rPr lang="en-US" sz="2200" dirty="0" err="1">
                <a:latin typeface="Comic Sans MS" pitchFamily="66" charset="0"/>
              </a:rPr>
              <a:t>procapsid</a:t>
            </a:r>
            <a:r>
              <a:rPr lang="en-US" sz="2200" dirty="0">
                <a:latin typeface="Comic Sans MS" pitchFamily="66" charset="0"/>
              </a:rPr>
              <a:t>. Some are removed </a:t>
            </a:r>
            <a:r>
              <a:rPr lang="en-US" sz="2200" dirty="0" smtClean="0">
                <a:latin typeface="Comic Sans MS" pitchFamily="66" charset="0"/>
              </a:rPr>
              <a:t>by proteolysis</a:t>
            </a:r>
            <a:r>
              <a:rPr lang="en-US" sz="2200" dirty="0">
                <a:latin typeface="Comic Sans MS" pitchFamily="66" charset="0"/>
              </a:rPr>
              <a:t>, while others remain intact and can be </a:t>
            </a:r>
            <a:r>
              <a:rPr lang="en-US" sz="2200" dirty="0" smtClean="0">
                <a:latin typeface="Comic Sans MS" pitchFamily="66" charset="0"/>
              </a:rPr>
              <a:t>recycled. Scaffolding </a:t>
            </a:r>
            <a:r>
              <a:rPr lang="en-US" sz="2200" dirty="0">
                <a:latin typeface="Comic Sans MS" pitchFamily="66" charset="0"/>
              </a:rPr>
              <a:t>proteins of the tailed phages </a:t>
            </a:r>
            <a:r>
              <a:rPr lang="en-US" sz="2200" dirty="0" smtClean="0">
                <a:latin typeface="Comic Sans MS" pitchFamily="66" charset="0"/>
              </a:rPr>
              <a:t>play roles </a:t>
            </a:r>
            <a:r>
              <a:rPr lang="en-US" sz="2200" dirty="0">
                <a:latin typeface="Comic Sans MS" pitchFamily="66" charset="0"/>
              </a:rPr>
              <a:t>in determining the size and shape of the </a:t>
            </a:r>
            <a:r>
              <a:rPr lang="en-US" sz="2200" dirty="0" smtClean="0">
                <a:latin typeface="Comic Sans MS" pitchFamily="66" charset="0"/>
              </a:rPr>
              <a:t>phage head</a:t>
            </a:r>
            <a:r>
              <a:rPr lang="en-US" sz="2200" dirty="0">
                <a:latin typeface="Comic Sans MS" pitchFamily="66" charset="0"/>
              </a:rPr>
              <a:t>.</a:t>
            </a:r>
            <a:endParaRPr lang="ar-IQ" sz="2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19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264696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sz="2400" b="1" dirty="0" smtClean="0">
                <a:latin typeface="Comic Sans MS" pitchFamily="66" charset="0"/>
              </a:rPr>
              <a:t>Formation of </a:t>
            </a:r>
            <a:r>
              <a:rPr lang="en-US" sz="2400" b="1" dirty="0" err="1" smtClean="0">
                <a:latin typeface="Comic Sans MS" pitchFamily="66" charset="0"/>
              </a:rPr>
              <a:t>virion</a:t>
            </a:r>
            <a:r>
              <a:rPr lang="en-US" sz="2400" b="1" dirty="0" smtClean="0">
                <a:latin typeface="Comic Sans MS" pitchFamily="66" charset="0"/>
              </a:rPr>
              <a:t> membranes</a:t>
            </a:r>
          </a:p>
          <a:p>
            <a:pPr marL="457200" indent="-457200" algn="l" rtl="0">
              <a:buAutoNum type="arabicPeriod"/>
            </a:pPr>
            <a:r>
              <a:rPr lang="en-US" sz="2000" b="1" dirty="0" smtClean="0">
                <a:latin typeface="Comic Sans MS" pitchFamily="66" charset="0"/>
              </a:rPr>
              <a:t>Budding through cell membranes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Most enveloped viruses acquire their envelopes by </a:t>
            </a:r>
            <a:r>
              <a:rPr lang="en-US" sz="2000" dirty="0" smtClean="0">
                <a:latin typeface="Comic Sans MS" pitchFamily="66" charset="0"/>
              </a:rPr>
              <a:t>budding through </a:t>
            </a:r>
            <a:r>
              <a:rPr lang="en-US" sz="2000" dirty="0">
                <a:latin typeface="Comic Sans MS" pitchFamily="66" charset="0"/>
              </a:rPr>
              <a:t>a membrane of the host cell (Figure 8.3</a:t>
            </a:r>
            <a:r>
              <a:rPr lang="en-US" sz="2000" dirty="0" smtClean="0">
                <a:latin typeface="Comic Sans MS" pitchFamily="66" charset="0"/>
              </a:rPr>
              <a:t>). For </a:t>
            </a:r>
            <a:r>
              <a:rPr lang="en-US" sz="2000" dirty="0">
                <a:latin typeface="Comic Sans MS" pitchFamily="66" charset="0"/>
              </a:rPr>
              <a:t>viruses with eukaryotic hosts this membrane </a:t>
            </a:r>
            <a:r>
              <a:rPr lang="en-US" sz="2000" dirty="0" smtClean="0">
                <a:latin typeface="Comic Sans MS" pitchFamily="66" charset="0"/>
              </a:rPr>
              <a:t>is often </a:t>
            </a:r>
            <a:r>
              <a:rPr lang="en-US" sz="2000" dirty="0">
                <a:latin typeface="Comic Sans MS" pitchFamily="66" charset="0"/>
              </a:rPr>
              <a:t>the plasma membrane; the </a:t>
            </a:r>
            <a:r>
              <a:rPr lang="en-US" sz="2000" dirty="0" err="1">
                <a:latin typeface="Comic Sans MS" pitchFamily="66" charset="0"/>
              </a:rPr>
              <a:t>virions</a:t>
            </a:r>
            <a:r>
              <a:rPr lang="en-US" sz="2000" dirty="0">
                <a:latin typeface="Comic Sans MS" pitchFamily="66" charset="0"/>
              </a:rPr>
              <a:t> of most </a:t>
            </a:r>
            <a:r>
              <a:rPr lang="en-US" sz="2000" dirty="0" smtClean="0">
                <a:latin typeface="Comic Sans MS" pitchFamily="66" charset="0"/>
              </a:rPr>
              <a:t>retroviruses and </a:t>
            </a:r>
            <a:r>
              <a:rPr lang="en-US" sz="2000" dirty="0" err="1">
                <a:latin typeface="Comic Sans MS" pitchFamily="66" charset="0"/>
              </a:rPr>
              <a:t>rhabdoviruses</a:t>
            </a:r>
            <a:r>
              <a:rPr lang="en-US" sz="2000" dirty="0">
                <a:latin typeface="Comic Sans MS" pitchFamily="66" charset="0"/>
              </a:rPr>
              <a:t> acquire their envelopes </a:t>
            </a:r>
            <a:r>
              <a:rPr lang="en-US" sz="2000" dirty="0" smtClean="0">
                <a:latin typeface="Comic Sans MS" pitchFamily="66" charset="0"/>
              </a:rPr>
              <a:t>in this way. Regions </a:t>
            </a:r>
            <a:r>
              <a:rPr lang="en-US" sz="2000" dirty="0">
                <a:latin typeface="Comic Sans MS" pitchFamily="66" charset="0"/>
              </a:rPr>
              <a:t>of membrane through which </a:t>
            </a:r>
            <a:r>
              <a:rPr lang="en-US" sz="2000" dirty="0" smtClean="0">
                <a:latin typeface="Comic Sans MS" pitchFamily="66" charset="0"/>
              </a:rPr>
              <a:t>budding </a:t>
            </a:r>
            <a:r>
              <a:rPr lang="en-US" sz="2000" dirty="0">
                <a:latin typeface="Comic Sans MS" pitchFamily="66" charset="0"/>
              </a:rPr>
              <a:t>will occur become modified by the insertion of </a:t>
            </a:r>
            <a:r>
              <a:rPr lang="en-US" sz="2000" dirty="0" smtClean="0">
                <a:latin typeface="Comic Sans MS" pitchFamily="66" charset="0"/>
              </a:rPr>
              <a:t>one or </a:t>
            </a:r>
            <a:r>
              <a:rPr lang="en-US" sz="2000" dirty="0">
                <a:latin typeface="Comic Sans MS" pitchFamily="66" charset="0"/>
              </a:rPr>
              <a:t>more species of virus protein, the vast majority </a:t>
            </a:r>
            <a:r>
              <a:rPr lang="en-US" sz="2000" dirty="0" smtClean="0">
                <a:latin typeface="Comic Sans MS" pitchFamily="66" charset="0"/>
              </a:rPr>
              <a:t>of which </a:t>
            </a:r>
            <a:r>
              <a:rPr lang="en-US" sz="2000" dirty="0">
                <a:latin typeface="Comic Sans MS" pitchFamily="66" charset="0"/>
              </a:rPr>
              <a:t>are </a:t>
            </a:r>
            <a:r>
              <a:rPr lang="en-US" sz="2000" dirty="0" smtClean="0">
                <a:latin typeface="Comic Sans MS" pitchFamily="66" charset="0"/>
              </a:rPr>
              <a:t>glycoproteins.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Budding of </a:t>
            </a:r>
            <a:r>
              <a:rPr lang="en-US" sz="2000" dirty="0" err="1">
                <a:latin typeface="Comic Sans MS" pitchFamily="66" charset="0"/>
              </a:rPr>
              <a:t>virions</a:t>
            </a:r>
            <a:r>
              <a:rPr lang="en-US" sz="2000" dirty="0">
                <a:latin typeface="Comic Sans MS" pitchFamily="66" charset="0"/>
              </a:rPr>
              <a:t> involves interaction </a:t>
            </a:r>
            <a:r>
              <a:rPr lang="en-US" sz="2000" dirty="0" smtClean="0">
                <a:latin typeface="Comic Sans MS" pitchFamily="66" charset="0"/>
              </a:rPr>
              <a:t>between the </a:t>
            </a:r>
            <a:r>
              <a:rPr lang="en-US" sz="2000" dirty="0">
                <a:latin typeface="Comic Sans MS" pitchFamily="66" charset="0"/>
              </a:rPr>
              <a:t>cytoplasmic tail of a virus glycoprotein in </a:t>
            </a:r>
            <a:r>
              <a:rPr lang="en-US" sz="2000" dirty="0" smtClean="0">
                <a:latin typeface="Comic Sans MS" pitchFamily="66" charset="0"/>
              </a:rPr>
              <a:t>the membrane </a:t>
            </a:r>
            <a:r>
              <a:rPr lang="en-US" sz="2000" dirty="0">
                <a:latin typeface="Comic Sans MS" pitchFamily="66" charset="0"/>
              </a:rPr>
              <a:t>and another virus protein. In a </a:t>
            </a:r>
            <a:r>
              <a:rPr lang="en-US" sz="2000" dirty="0" smtClean="0">
                <a:latin typeface="Comic Sans MS" pitchFamily="66" charset="0"/>
              </a:rPr>
              <a:t>number of </a:t>
            </a:r>
            <a:r>
              <a:rPr lang="en-US" sz="2000" dirty="0">
                <a:latin typeface="Comic Sans MS" pitchFamily="66" charset="0"/>
              </a:rPr>
              <a:t>virus groups, including </a:t>
            </a:r>
            <a:r>
              <a:rPr lang="en-US" sz="2000" dirty="0" err="1">
                <a:latin typeface="Comic Sans MS" pitchFamily="66" charset="0"/>
              </a:rPr>
              <a:t>paramyxoviruses</a:t>
            </a:r>
            <a:r>
              <a:rPr lang="en-US" sz="2000" dirty="0">
                <a:latin typeface="Comic Sans MS" pitchFamily="66" charset="0"/>
              </a:rPr>
              <a:t> and </a:t>
            </a:r>
            <a:r>
              <a:rPr lang="en-US" sz="2000" dirty="0" err="1" smtClean="0">
                <a:latin typeface="Comic Sans MS" pitchFamily="66" charset="0"/>
              </a:rPr>
              <a:t>rhabdoviruses</a:t>
            </a:r>
            <a:r>
              <a:rPr lang="en-US" sz="2000" dirty="0" smtClean="0">
                <a:latin typeface="Comic Sans MS" pitchFamily="66" charset="0"/>
              </a:rPr>
              <a:t>, this </a:t>
            </a:r>
            <a:r>
              <a:rPr lang="en-US" sz="2000" dirty="0">
                <a:latin typeface="Comic Sans MS" pitchFamily="66" charset="0"/>
              </a:rPr>
              <a:t>protein is the M (membrane, </a:t>
            </a:r>
            <a:r>
              <a:rPr lang="en-US" sz="2000" dirty="0" smtClean="0">
                <a:latin typeface="Comic Sans MS" pitchFamily="66" charset="0"/>
              </a:rPr>
              <a:t>matrix) protein </a:t>
            </a:r>
            <a:r>
              <a:rPr lang="en-US" sz="2000" dirty="0">
                <a:latin typeface="Comic Sans MS" pitchFamily="66" charset="0"/>
              </a:rPr>
              <a:t>(Figure 8.4(a)). M proteins have an affinity </a:t>
            </a:r>
            <a:r>
              <a:rPr lang="en-US" sz="2000" dirty="0" smtClean="0">
                <a:latin typeface="Comic Sans MS" pitchFamily="66" charset="0"/>
              </a:rPr>
              <a:t>for membranes</a:t>
            </a:r>
            <a:r>
              <a:rPr lang="en-US" sz="2000" dirty="0">
                <a:latin typeface="Comic Sans MS" pitchFamily="66" charset="0"/>
              </a:rPr>
              <a:t>, and bind to </a:t>
            </a:r>
            <a:r>
              <a:rPr lang="en-US" sz="2000" dirty="0" err="1">
                <a:latin typeface="Comic Sans MS" pitchFamily="66" charset="0"/>
              </a:rPr>
              <a:t>nucleocapsids</a:t>
            </a:r>
            <a:r>
              <a:rPr lang="en-US" sz="2000" dirty="0">
                <a:latin typeface="Comic Sans MS" pitchFamily="66" charset="0"/>
              </a:rPr>
              <a:t> as well as to </a:t>
            </a:r>
            <a:r>
              <a:rPr lang="en-US" sz="2000" dirty="0" smtClean="0">
                <a:latin typeface="Comic Sans MS" pitchFamily="66" charset="0"/>
              </a:rPr>
              <a:t>the virus </a:t>
            </a:r>
            <a:r>
              <a:rPr lang="en-US" sz="2000" dirty="0">
                <a:latin typeface="Comic Sans MS" pitchFamily="66" charset="0"/>
              </a:rPr>
              <a:t>glycoproteins, ‘stitching’ the two together </a:t>
            </a:r>
            <a:r>
              <a:rPr lang="en-US" sz="2000" dirty="0" smtClean="0">
                <a:latin typeface="Comic Sans MS" pitchFamily="66" charset="0"/>
              </a:rPr>
              <a:t>during budding.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Not all enveloped viruses have a layer of </a:t>
            </a:r>
            <a:r>
              <a:rPr lang="en-US" sz="2000" dirty="0" smtClean="0">
                <a:latin typeface="Comic Sans MS" pitchFamily="66" charset="0"/>
              </a:rPr>
              <a:t>protein between </a:t>
            </a:r>
            <a:r>
              <a:rPr lang="en-US" sz="2000" dirty="0">
                <a:latin typeface="Comic Sans MS" pitchFamily="66" charset="0"/>
              </a:rPr>
              <a:t>the envelope and the </a:t>
            </a:r>
            <a:r>
              <a:rPr lang="en-US" sz="2000" dirty="0" err="1" smtClean="0">
                <a:latin typeface="Comic Sans MS" pitchFamily="66" charset="0"/>
              </a:rPr>
              <a:t>nucleocapsid</a:t>
            </a:r>
            <a:r>
              <a:rPr lang="en-US" sz="2000" dirty="0" smtClean="0">
                <a:latin typeface="Comic Sans MS" pitchFamily="66" charset="0"/>
              </a:rPr>
              <a:t> (Figure </a:t>
            </a:r>
            <a:r>
              <a:rPr lang="en-US" sz="2000" dirty="0">
                <a:latin typeface="Comic Sans MS" pitchFamily="66" charset="0"/>
              </a:rPr>
              <a:t>8.4(b)). In the </a:t>
            </a:r>
            <a:r>
              <a:rPr lang="en-US" sz="2000" dirty="0" err="1">
                <a:latin typeface="Comic Sans MS" pitchFamily="66" charset="0"/>
              </a:rPr>
              <a:t>virions</a:t>
            </a:r>
            <a:r>
              <a:rPr lang="en-US" sz="2000" dirty="0">
                <a:latin typeface="Comic Sans MS" pitchFamily="66" charset="0"/>
              </a:rPr>
              <a:t> of </a:t>
            </a:r>
            <a:r>
              <a:rPr lang="en-US" sz="2000" dirty="0" err="1">
                <a:latin typeface="Comic Sans MS" pitchFamily="66" charset="0"/>
              </a:rPr>
              <a:t>alphaviruses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 smtClean="0">
                <a:latin typeface="Comic Sans MS" pitchFamily="66" charset="0"/>
              </a:rPr>
              <a:t>e.g. yellow </a:t>
            </a:r>
            <a:r>
              <a:rPr lang="en-US" sz="2000" dirty="0">
                <a:latin typeface="Comic Sans MS" pitchFamily="66" charset="0"/>
              </a:rPr>
              <a:t>fever virus) the surface of the </a:t>
            </a:r>
            <a:r>
              <a:rPr lang="en-US" sz="2000" dirty="0" err="1" smtClean="0">
                <a:latin typeface="Comic Sans MS" pitchFamily="66" charset="0"/>
              </a:rPr>
              <a:t>nucleocapsid</a:t>
            </a:r>
            <a:r>
              <a:rPr lang="en-US" sz="2000" dirty="0" smtClean="0">
                <a:latin typeface="Comic Sans MS" pitchFamily="66" charset="0"/>
              </a:rPr>
              <a:t> interacts </a:t>
            </a:r>
            <a:r>
              <a:rPr lang="en-US" sz="2000" dirty="0">
                <a:latin typeface="Comic Sans MS" pitchFamily="66" charset="0"/>
              </a:rPr>
              <a:t>directly with the cytoplasmic tails of the </a:t>
            </a:r>
            <a:r>
              <a:rPr lang="en-US" sz="2000" dirty="0" smtClean="0">
                <a:latin typeface="Comic Sans MS" pitchFamily="66" charset="0"/>
              </a:rPr>
              <a:t>glycoproteins in </a:t>
            </a:r>
            <a:r>
              <a:rPr lang="en-US" sz="2000" dirty="0">
                <a:latin typeface="Comic Sans MS" pitchFamily="66" charset="0"/>
              </a:rPr>
              <a:t>the membrane.</a:t>
            </a:r>
            <a:endParaRPr lang="ar-IQ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71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568952" cy="6264696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The late stage of budding involves the </a:t>
            </a:r>
            <a:r>
              <a:rPr lang="en-US" sz="2000" dirty="0" smtClean="0">
                <a:latin typeface="Comic Sans MS" pitchFamily="66" charset="0"/>
              </a:rPr>
              <a:t>membrane pinching </a:t>
            </a:r>
            <a:r>
              <a:rPr lang="en-US" sz="2000" dirty="0">
                <a:latin typeface="Comic Sans MS" pitchFamily="66" charset="0"/>
              </a:rPr>
              <a:t>off and the release of the newly </a:t>
            </a:r>
            <a:r>
              <a:rPr lang="en-US" sz="2000" dirty="0" smtClean="0">
                <a:latin typeface="Comic Sans MS" pitchFamily="66" charset="0"/>
              </a:rPr>
              <a:t>formed </a:t>
            </a:r>
            <a:r>
              <a:rPr lang="en-US" sz="2000" dirty="0" err="1" smtClean="0">
                <a:latin typeface="Comic Sans MS" pitchFamily="66" charset="0"/>
              </a:rPr>
              <a:t>virion</a:t>
            </a:r>
            <a:r>
              <a:rPr lang="en-US" sz="2000" dirty="0">
                <a:latin typeface="Comic Sans MS" pitchFamily="66" charset="0"/>
              </a:rPr>
              <a:t>.</a:t>
            </a:r>
            <a:endParaRPr lang="ar-IQ" sz="2000" dirty="0">
              <a:latin typeface="Comic Sans MS" pitchFamily="66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68760"/>
            <a:ext cx="7198289" cy="54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989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317156"/>
            <a:ext cx="8640960" cy="2280195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b="1" i="1" dirty="0" smtClean="0">
                <a:latin typeface="Comic Sans MS" pitchFamily="66" charset="0"/>
              </a:rPr>
              <a:t>2. De novo </a:t>
            </a:r>
            <a:r>
              <a:rPr lang="en-US" sz="2400" b="1" dirty="0" smtClean="0">
                <a:latin typeface="Comic Sans MS" pitchFamily="66" charset="0"/>
              </a:rPr>
              <a:t>synthesis of viral membranes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A minority of viruses direct the synthesis of </a:t>
            </a:r>
            <a:r>
              <a:rPr lang="en-US" sz="2000" dirty="0" smtClean="0">
                <a:latin typeface="Comic Sans MS" pitchFamily="66" charset="0"/>
              </a:rPr>
              <a:t>lipid membrane </a:t>
            </a:r>
            <a:r>
              <a:rPr lang="en-US" sz="2000" dirty="0">
                <a:latin typeface="Comic Sans MS" pitchFamily="66" charset="0"/>
              </a:rPr>
              <a:t>late in the replication cycle. In </a:t>
            </a:r>
            <a:r>
              <a:rPr lang="en-US" sz="2000" dirty="0" smtClean="0">
                <a:latin typeface="Comic Sans MS" pitchFamily="66" charset="0"/>
              </a:rPr>
              <a:t>some cases </a:t>
            </a:r>
            <a:r>
              <a:rPr lang="en-US" sz="2000" dirty="0">
                <a:latin typeface="Comic Sans MS" pitchFamily="66" charset="0"/>
              </a:rPr>
              <a:t>the membrane forms a </a:t>
            </a:r>
            <a:r>
              <a:rPr lang="en-US" sz="2000" dirty="0" err="1">
                <a:latin typeface="Comic Sans MS" pitchFamily="66" charset="0"/>
              </a:rPr>
              <a:t>virion</a:t>
            </a:r>
            <a:r>
              <a:rPr lang="en-US" sz="2000" dirty="0">
                <a:latin typeface="Comic Sans MS" pitchFamily="66" charset="0"/>
              </a:rPr>
              <a:t> envelope (</a:t>
            </a:r>
            <a:r>
              <a:rPr lang="en-US" sz="2000" dirty="0" smtClean="0">
                <a:latin typeface="Comic Sans MS" pitchFamily="66" charset="0"/>
              </a:rPr>
              <a:t>e.g. poxviruses</a:t>
            </a:r>
            <a:r>
              <a:rPr lang="en-US" sz="2000" dirty="0">
                <a:latin typeface="Comic Sans MS" pitchFamily="66" charset="0"/>
              </a:rPr>
              <a:t>); in other cases the membrane forms </a:t>
            </a:r>
            <a:r>
              <a:rPr lang="en-US" sz="2000" dirty="0" smtClean="0">
                <a:latin typeface="Comic Sans MS" pitchFamily="66" charset="0"/>
              </a:rPr>
              <a:t>a layer </a:t>
            </a:r>
            <a:r>
              <a:rPr lang="en-US" sz="2000" dirty="0">
                <a:latin typeface="Comic Sans MS" pitchFamily="66" charset="0"/>
              </a:rPr>
              <a:t>below the surface of the capsid (e.g. </a:t>
            </a:r>
            <a:r>
              <a:rPr lang="en-US" sz="2000" dirty="0" err="1" smtClean="0">
                <a:latin typeface="Comic Sans MS" pitchFamily="66" charset="0"/>
              </a:rPr>
              <a:t>iridoviruses</a:t>
            </a:r>
            <a:r>
              <a:rPr lang="en-US" sz="2000" dirty="0" smtClean="0">
                <a:latin typeface="Comic Sans MS" pitchFamily="66" charset="0"/>
              </a:rPr>
              <a:t>).</a:t>
            </a:r>
            <a:endParaRPr lang="ar-IQ" sz="2000" b="1" i="1" dirty="0">
              <a:latin typeface="Comic Sans MS" pitchFamily="66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0563"/>
            <a:ext cx="8677275" cy="420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548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26469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b="1" dirty="0" err="1" smtClean="0">
                <a:latin typeface="Comic Sans MS" pitchFamily="66" charset="0"/>
              </a:rPr>
              <a:t>Virion</a:t>
            </a:r>
            <a:r>
              <a:rPr lang="en-US" sz="2400" b="1" dirty="0" smtClean="0">
                <a:latin typeface="Comic Sans MS" pitchFamily="66" charset="0"/>
              </a:rPr>
              <a:t> exit from the infected cell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The </a:t>
            </a:r>
            <a:r>
              <a:rPr lang="en-US" sz="2000" dirty="0" err="1">
                <a:latin typeface="Comic Sans MS" pitchFamily="66" charset="0"/>
              </a:rPr>
              <a:t>virions</a:t>
            </a:r>
            <a:r>
              <a:rPr lang="en-US" sz="2000" dirty="0">
                <a:latin typeface="Comic Sans MS" pitchFamily="66" charset="0"/>
              </a:rPr>
              <a:t> of many viruses are released from </a:t>
            </a:r>
            <a:r>
              <a:rPr lang="en-US" sz="2000" dirty="0" smtClean="0">
                <a:latin typeface="Comic Sans MS" pitchFamily="66" charset="0"/>
              </a:rPr>
              <a:t>the infected </a:t>
            </a:r>
            <a:r>
              <a:rPr lang="en-US" sz="2000" dirty="0">
                <a:latin typeface="Comic Sans MS" pitchFamily="66" charset="0"/>
              </a:rPr>
              <a:t>cell when it bursts (lyses), a process </a:t>
            </a:r>
            <a:r>
              <a:rPr lang="en-US" sz="2000" dirty="0" smtClean="0">
                <a:latin typeface="Comic Sans MS" pitchFamily="66" charset="0"/>
              </a:rPr>
              <a:t>that may </a:t>
            </a:r>
            <a:r>
              <a:rPr lang="en-US" sz="2000" dirty="0">
                <a:latin typeface="Comic Sans MS" pitchFamily="66" charset="0"/>
              </a:rPr>
              <a:t>be initiated by the virus. Many phages </a:t>
            </a:r>
            <a:r>
              <a:rPr lang="en-US" sz="2000" dirty="0" smtClean="0">
                <a:latin typeface="Comic Sans MS" pitchFamily="66" charset="0"/>
              </a:rPr>
              <a:t>produce enzymes 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 err="1">
                <a:latin typeface="Comic Sans MS" pitchFamily="66" charset="0"/>
              </a:rPr>
              <a:t>lysins</a:t>
            </a:r>
            <a:r>
              <a:rPr lang="en-US" sz="2000" dirty="0">
                <a:latin typeface="Comic Sans MS" pitchFamily="66" charset="0"/>
              </a:rPr>
              <a:t>, such as lysozymes) that break </a:t>
            </a:r>
            <a:r>
              <a:rPr lang="en-US" sz="2000" dirty="0" smtClean="0">
                <a:latin typeface="Comic Sans MS" pitchFamily="66" charset="0"/>
              </a:rPr>
              <a:t>bonds in </a:t>
            </a:r>
            <a:r>
              <a:rPr lang="en-US" sz="2000" dirty="0">
                <a:latin typeface="Comic Sans MS" pitchFamily="66" charset="0"/>
              </a:rPr>
              <a:t>the peptidoglycan of the host bacterial cell </a:t>
            </a:r>
            <a:r>
              <a:rPr lang="en-US" sz="2000" dirty="0" smtClean="0">
                <a:latin typeface="Comic Sans MS" pitchFamily="66" charset="0"/>
              </a:rPr>
              <a:t>walls. Other </a:t>
            </a:r>
            <a:r>
              <a:rPr lang="en-US" sz="2000" dirty="0">
                <a:latin typeface="Comic Sans MS" pitchFamily="66" charset="0"/>
              </a:rPr>
              <a:t>phages synthesize proteins that inhibit </a:t>
            </a:r>
            <a:r>
              <a:rPr lang="en-US" sz="2000" dirty="0" smtClean="0">
                <a:latin typeface="Comic Sans MS" pitchFamily="66" charset="0"/>
              </a:rPr>
              <a:t>host enzymes </a:t>
            </a:r>
            <a:r>
              <a:rPr lang="en-US" sz="2000" dirty="0">
                <a:latin typeface="Comic Sans MS" pitchFamily="66" charset="0"/>
              </a:rPr>
              <a:t>with roles in cell wall synthesis; this </a:t>
            </a:r>
            <a:r>
              <a:rPr lang="en-US" sz="2000" dirty="0" smtClean="0">
                <a:latin typeface="Comic Sans MS" pitchFamily="66" charset="0"/>
              </a:rPr>
              <a:t>leads to </a:t>
            </a:r>
            <a:r>
              <a:rPr lang="en-US" sz="2000" dirty="0">
                <a:latin typeface="Comic Sans MS" pitchFamily="66" charset="0"/>
              </a:rPr>
              <a:t>weakening of the cell wall and ultimately to </a:t>
            </a:r>
            <a:r>
              <a:rPr lang="en-US" sz="2000" dirty="0" err="1">
                <a:latin typeface="Comic Sans MS" pitchFamily="66" charset="0"/>
              </a:rPr>
              <a:t>lysis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Because of their modes of transmission, most </a:t>
            </a:r>
            <a:r>
              <a:rPr lang="en-US" sz="2000" dirty="0" smtClean="0">
                <a:latin typeface="Comic Sans MS" pitchFamily="66" charset="0"/>
              </a:rPr>
              <a:t>plant viruses </a:t>
            </a:r>
            <a:r>
              <a:rPr lang="en-US" sz="2000" dirty="0">
                <a:latin typeface="Comic Sans MS" pitchFamily="66" charset="0"/>
              </a:rPr>
              <a:t>leave their host cells in ways that differ </a:t>
            </a:r>
            <a:r>
              <a:rPr lang="en-US" sz="2000" dirty="0" smtClean="0">
                <a:latin typeface="Comic Sans MS" pitchFamily="66" charset="0"/>
              </a:rPr>
              <a:t>from those </a:t>
            </a:r>
            <a:r>
              <a:rPr lang="en-US" sz="2000" dirty="0">
                <a:latin typeface="Comic Sans MS" pitchFamily="66" charset="0"/>
              </a:rPr>
              <a:t>of animal and bacterial viruses. Plant cells </a:t>
            </a:r>
            <a:r>
              <a:rPr lang="en-US" sz="2000" dirty="0" smtClean="0">
                <a:latin typeface="Comic Sans MS" pitchFamily="66" charset="0"/>
              </a:rPr>
              <a:t>are separated </a:t>
            </a:r>
            <a:r>
              <a:rPr lang="en-US" sz="2000" dirty="0">
                <a:latin typeface="Comic Sans MS" pitchFamily="66" charset="0"/>
              </a:rPr>
              <a:t>from each other by thick cell walls, </a:t>
            </a:r>
            <a:r>
              <a:rPr lang="en-US" sz="2000" dirty="0" smtClean="0">
                <a:latin typeface="Comic Sans MS" pitchFamily="66" charset="0"/>
              </a:rPr>
              <a:t>but in </a:t>
            </a:r>
            <a:r>
              <a:rPr lang="en-US" sz="2000" dirty="0">
                <a:latin typeface="Comic Sans MS" pitchFamily="66" charset="0"/>
              </a:rPr>
              <a:t>many of them there are channels, called </a:t>
            </a:r>
            <a:r>
              <a:rPr lang="en-US" sz="2000" dirty="0" err="1" smtClean="0">
                <a:latin typeface="Comic Sans MS" pitchFamily="66" charset="0"/>
              </a:rPr>
              <a:t>plasmodesmata</a:t>
            </a:r>
            <a:r>
              <a:rPr lang="en-US" sz="2000" dirty="0" smtClean="0">
                <a:latin typeface="Comic Sans MS" pitchFamily="66" charset="0"/>
              </a:rPr>
              <a:t>, through </a:t>
            </a:r>
            <a:r>
              <a:rPr lang="en-US" sz="2000" dirty="0">
                <a:latin typeface="Comic Sans MS" pitchFamily="66" charset="0"/>
              </a:rPr>
              <a:t>which the plant transports </a:t>
            </a:r>
            <a:r>
              <a:rPr lang="en-US" sz="2000" dirty="0" smtClean="0">
                <a:latin typeface="Comic Sans MS" pitchFamily="66" charset="0"/>
              </a:rPr>
              <a:t>materials. Viruses </a:t>
            </a:r>
            <a:r>
              <a:rPr lang="en-US" sz="2000" dirty="0">
                <a:latin typeface="Comic Sans MS" pitchFamily="66" charset="0"/>
              </a:rPr>
              <a:t>are able to spread within the </a:t>
            </a:r>
            <a:r>
              <a:rPr lang="en-US" sz="2000" dirty="0" smtClean="0">
                <a:latin typeface="Comic Sans MS" pitchFamily="66" charset="0"/>
              </a:rPr>
              <a:t>host by </a:t>
            </a:r>
            <a:r>
              <a:rPr lang="en-US" sz="2000" dirty="0">
                <a:latin typeface="Comic Sans MS" pitchFamily="66" charset="0"/>
              </a:rPr>
              <a:t>passing from cell to cell through </a:t>
            </a:r>
            <a:r>
              <a:rPr lang="en-US" sz="2000" dirty="0" err="1" smtClean="0">
                <a:latin typeface="Comic Sans MS" pitchFamily="66" charset="0"/>
              </a:rPr>
              <a:t>plasmodesmata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ar-IQ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46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662473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b="1" dirty="0" smtClean="0">
                <a:latin typeface="Comic Sans MS" pitchFamily="66" charset="0"/>
              </a:rPr>
              <a:t>Location of virus genome replication in eukaryotic cells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The genomes of most DNA viruses are </a:t>
            </a:r>
            <a:r>
              <a:rPr lang="en-US" sz="2000" dirty="0" smtClean="0">
                <a:latin typeface="Comic Sans MS" pitchFamily="66" charset="0"/>
              </a:rPr>
              <a:t>replicated in </a:t>
            </a:r>
            <a:r>
              <a:rPr lang="en-US" sz="2000" dirty="0">
                <a:latin typeface="Comic Sans MS" pitchFamily="66" charset="0"/>
              </a:rPr>
              <a:t>the nucleus, but those of some </a:t>
            </a:r>
            <a:r>
              <a:rPr lang="en-US" sz="2000" dirty="0" err="1">
                <a:latin typeface="Comic Sans MS" pitchFamily="66" charset="0"/>
              </a:rPr>
              <a:t>dsDNA</a:t>
            </a:r>
            <a:r>
              <a:rPr lang="en-US" sz="2000" dirty="0">
                <a:latin typeface="Comic Sans MS" pitchFamily="66" charset="0"/>
              </a:rPr>
              <a:t> viruses </a:t>
            </a:r>
            <a:r>
              <a:rPr lang="en-US" sz="2000" dirty="0" smtClean="0">
                <a:latin typeface="Comic Sans MS" pitchFamily="66" charset="0"/>
              </a:rPr>
              <a:t>are replicated </a:t>
            </a:r>
            <a:r>
              <a:rPr lang="en-US" sz="2000" dirty="0">
                <a:latin typeface="Comic Sans MS" pitchFamily="66" charset="0"/>
              </a:rPr>
              <a:t>in the cytoplasm. The genomes of most </a:t>
            </a:r>
            <a:r>
              <a:rPr lang="en-US" sz="2000" dirty="0" smtClean="0">
                <a:latin typeface="Comic Sans MS" pitchFamily="66" charset="0"/>
              </a:rPr>
              <a:t>RNA viruses </a:t>
            </a:r>
            <a:r>
              <a:rPr lang="en-US" sz="2000" dirty="0">
                <a:latin typeface="Comic Sans MS" pitchFamily="66" charset="0"/>
              </a:rPr>
              <a:t>are replicated in the cytoplasm, but those of </a:t>
            </a:r>
            <a:r>
              <a:rPr lang="en-US" sz="2000" dirty="0" smtClean="0">
                <a:latin typeface="Comic Sans MS" pitchFamily="66" charset="0"/>
              </a:rPr>
              <a:t>the minus-strand </a:t>
            </a:r>
            <a:r>
              <a:rPr lang="en-US" sz="2000" dirty="0">
                <a:latin typeface="Comic Sans MS" pitchFamily="66" charset="0"/>
              </a:rPr>
              <a:t>RNA viruses with segmented </a:t>
            </a:r>
            <a:r>
              <a:rPr lang="en-US" sz="2000" dirty="0" smtClean="0">
                <a:latin typeface="Comic Sans MS" pitchFamily="66" charset="0"/>
              </a:rPr>
              <a:t>genomes are </a:t>
            </a:r>
            <a:r>
              <a:rPr lang="en-US" sz="2000" dirty="0">
                <a:latin typeface="Comic Sans MS" pitchFamily="66" charset="0"/>
              </a:rPr>
              <a:t>replicated in the nucleus. The retroviruses </a:t>
            </a:r>
            <a:r>
              <a:rPr lang="en-US" sz="2000" dirty="0" smtClean="0">
                <a:latin typeface="Comic Sans MS" pitchFamily="66" charset="0"/>
              </a:rPr>
              <a:t>and </a:t>
            </a:r>
            <a:r>
              <a:rPr lang="en-US" sz="2000" dirty="0" err="1" smtClean="0">
                <a:latin typeface="Comic Sans MS" pitchFamily="66" charset="0"/>
              </a:rPr>
              <a:t>pararetroviruses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are special cases: each replicates </a:t>
            </a:r>
            <a:r>
              <a:rPr lang="en-US" sz="2000" dirty="0" smtClean="0">
                <a:latin typeface="Comic Sans MS" pitchFamily="66" charset="0"/>
              </a:rPr>
              <a:t>RNA to </a:t>
            </a:r>
            <a:r>
              <a:rPr lang="en-US" sz="2000" dirty="0">
                <a:latin typeface="Comic Sans MS" pitchFamily="66" charset="0"/>
              </a:rPr>
              <a:t>DNA in the cytoplasm and DNA to RNA in </a:t>
            </a:r>
            <a:r>
              <a:rPr lang="en-US" sz="2000" dirty="0" smtClean="0">
                <a:latin typeface="Comic Sans MS" pitchFamily="66" charset="0"/>
              </a:rPr>
              <a:t>the nucleus.</a:t>
            </a:r>
          </a:p>
          <a:p>
            <a:pPr marL="0" indent="0" algn="just" rtl="0"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 marL="0" indent="0" algn="just" rtl="0">
              <a:buNone/>
            </a:pPr>
            <a:endParaRPr lang="ar-IQ" sz="2400" dirty="0">
              <a:latin typeface="Comic Sans MS" pitchFamily="66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8" t="5155" r="2334" b="6387"/>
          <a:stretch/>
        </p:blipFill>
        <p:spPr bwMode="auto">
          <a:xfrm>
            <a:off x="741283" y="3284984"/>
            <a:ext cx="7647141" cy="3347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300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26469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endParaRPr lang="ar-IQ" sz="2000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1392"/>
            <a:ext cx="9036496" cy="66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413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sz="2000" dirty="0" smtClean="0">
                <a:latin typeface="Comic Sans MS" pitchFamily="66" charset="0"/>
              </a:rPr>
              <a:t>The genome </a:t>
            </a:r>
            <a:r>
              <a:rPr lang="en-US" sz="2000" dirty="0">
                <a:latin typeface="Comic Sans MS" pitchFamily="66" charset="0"/>
              </a:rPr>
              <a:t>of the infecting virus is replicated so that </a:t>
            </a:r>
            <a:r>
              <a:rPr lang="en-US" sz="2000" dirty="0" smtClean="0">
                <a:latin typeface="Comic Sans MS" pitchFamily="66" charset="0"/>
              </a:rPr>
              <a:t>viral transcription </a:t>
            </a:r>
            <a:r>
              <a:rPr lang="en-US" sz="2000" dirty="0">
                <a:latin typeface="Comic Sans MS" pitchFamily="66" charset="0"/>
              </a:rPr>
              <a:t>can be amplified and to provide copies </a:t>
            </a:r>
            <a:r>
              <a:rPr lang="en-US" sz="2000" dirty="0" smtClean="0">
                <a:latin typeface="Comic Sans MS" pitchFamily="66" charset="0"/>
              </a:rPr>
              <a:t>of the </a:t>
            </a:r>
            <a:r>
              <a:rPr lang="en-US" sz="2000" dirty="0">
                <a:latin typeface="Comic Sans MS" pitchFamily="66" charset="0"/>
              </a:rPr>
              <a:t>genome for progeny </a:t>
            </a:r>
            <a:r>
              <a:rPr lang="en-US" sz="2000" dirty="0" err="1">
                <a:latin typeface="Comic Sans MS" pitchFamily="66" charset="0"/>
              </a:rPr>
              <a:t>virions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Generally, DNA viruses copy their genomes </a:t>
            </a:r>
            <a:r>
              <a:rPr lang="en-US" sz="2000" dirty="0" smtClean="0">
                <a:latin typeface="Comic Sans MS" pitchFamily="66" charset="0"/>
              </a:rPr>
              <a:t>directly to </a:t>
            </a:r>
            <a:r>
              <a:rPr lang="en-US" sz="2000" dirty="0">
                <a:latin typeface="Comic Sans MS" pitchFamily="66" charset="0"/>
              </a:rPr>
              <a:t>DNA and RNA viruses copy their genomes </a:t>
            </a:r>
            <a:r>
              <a:rPr lang="en-US" sz="2000" dirty="0" smtClean="0">
                <a:latin typeface="Comic Sans MS" pitchFamily="66" charset="0"/>
              </a:rPr>
              <a:t>directly to </a:t>
            </a:r>
            <a:r>
              <a:rPr lang="en-US" sz="2000" dirty="0">
                <a:latin typeface="Comic Sans MS" pitchFamily="66" charset="0"/>
              </a:rPr>
              <a:t>RNA. There are, however, some DNA viruses </a:t>
            </a:r>
            <a:r>
              <a:rPr lang="en-US" sz="2000" dirty="0" smtClean="0">
                <a:latin typeface="Comic Sans MS" pitchFamily="66" charset="0"/>
              </a:rPr>
              <a:t>that replicate </a:t>
            </a:r>
            <a:r>
              <a:rPr lang="en-US" sz="2000" dirty="0">
                <a:latin typeface="Comic Sans MS" pitchFamily="66" charset="0"/>
              </a:rPr>
              <a:t>their genomes via an RNA intermediate </a:t>
            </a:r>
            <a:r>
              <a:rPr lang="en-US" sz="2000" dirty="0" smtClean="0">
                <a:latin typeface="Comic Sans MS" pitchFamily="66" charset="0"/>
              </a:rPr>
              <a:t>and some </a:t>
            </a:r>
            <a:r>
              <a:rPr lang="en-US" sz="2000" dirty="0">
                <a:latin typeface="Comic Sans MS" pitchFamily="66" charset="0"/>
              </a:rPr>
              <a:t>RNA viruses that replicate their genomes via </a:t>
            </a:r>
            <a:r>
              <a:rPr lang="en-US" sz="2000" dirty="0" smtClean="0">
                <a:latin typeface="Comic Sans MS" pitchFamily="66" charset="0"/>
              </a:rPr>
              <a:t>a DNA </a:t>
            </a:r>
            <a:r>
              <a:rPr lang="en-US" sz="2000" dirty="0">
                <a:latin typeface="Comic Sans MS" pitchFamily="66" charset="0"/>
              </a:rPr>
              <a:t>intermediate. The various replication modes </a:t>
            </a:r>
            <a:r>
              <a:rPr lang="en-US" sz="2000" dirty="0" smtClean="0">
                <a:latin typeface="Comic Sans MS" pitchFamily="66" charset="0"/>
              </a:rPr>
              <a:t>of virus </a:t>
            </a:r>
            <a:r>
              <a:rPr lang="en-US" sz="2000" dirty="0">
                <a:latin typeface="Comic Sans MS" pitchFamily="66" charset="0"/>
              </a:rPr>
              <a:t>genomes are summarized in Figure 7.1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Single-stranded genomes are designated as plus </a:t>
            </a:r>
            <a:r>
              <a:rPr lang="en-US" sz="2000" dirty="0" smtClean="0">
                <a:latin typeface="Comic Sans MS" pitchFamily="66" charset="0"/>
              </a:rPr>
              <a:t>or minus </a:t>
            </a:r>
            <a:r>
              <a:rPr lang="en-US" sz="2000" dirty="0">
                <a:latin typeface="Comic Sans MS" pitchFamily="66" charset="0"/>
              </a:rPr>
              <a:t>depending on their relationship to the </a:t>
            </a:r>
            <a:r>
              <a:rPr lang="en-US" sz="2000" dirty="0" smtClean="0">
                <a:latin typeface="Comic Sans MS" pitchFamily="66" charset="0"/>
              </a:rPr>
              <a:t>virus mRNA</a:t>
            </a:r>
            <a:r>
              <a:rPr lang="en-US" sz="2000" dirty="0">
                <a:latin typeface="Comic Sans MS" pitchFamily="66" charset="0"/>
              </a:rPr>
              <a:t>. Plus strand genomes have the same </a:t>
            </a:r>
            <a:r>
              <a:rPr lang="en-US" sz="2000" dirty="0" smtClean="0">
                <a:latin typeface="Comic Sans MS" pitchFamily="66" charset="0"/>
              </a:rPr>
              <a:t>sequence as </a:t>
            </a:r>
            <a:r>
              <a:rPr lang="en-US" sz="2000" dirty="0">
                <a:latin typeface="Comic Sans MS" pitchFamily="66" charset="0"/>
              </a:rPr>
              <a:t>the mRNA (except that in DNA thymine </a:t>
            </a:r>
            <a:r>
              <a:rPr lang="en-US" sz="2000" dirty="0" smtClean="0">
                <a:latin typeface="Comic Sans MS" pitchFamily="66" charset="0"/>
              </a:rPr>
              <a:t>replaces uracil</a:t>
            </a:r>
            <a:r>
              <a:rPr lang="en-US" sz="2000" dirty="0">
                <a:latin typeface="Comic Sans MS" pitchFamily="66" charset="0"/>
              </a:rPr>
              <a:t>), while minus-strand genomes have the </a:t>
            </a:r>
            <a:r>
              <a:rPr lang="en-US" sz="2000" dirty="0" smtClean="0">
                <a:latin typeface="Comic Sans MS" pitchFamily="66" charset="0"/>
              </a:rPr>
              <a:t>sequence complementary </a:t>
            </a:r>
            <a:r>
              <a:rPr lang="en-US" sz="2000" dirty="0">
                <a:latin typeface="Comic Sans MS" pitchFamily="66" charset="0"/>
              </a:rPr>
              <a:t>to the mRNA. Single-stranded DNA </a:t>
            </a:r>
            <a:r>
              <a:rPr lang="en-US" sz="2000" dirty="0" smtClean="0">
                <a:latin typeface="Comic Sans MS" pitchFamily="66" charset="0"/>
              </a:rPr>
              <a:t>is converted </a:t>
            </a:r>
            <a:r>
              <a:rPr lang="en-US" sz="2000" dirty="0">
                <a:latin typeface="Comic Sans MS" pitchFamily="66" charset="0"/>
              </a:rPr>
              <a:t>to </a:t>
            </a:r>
            <a:r>
              <a:rPr lang="en-US" sz="2000" dirty="0" err="1">
                <a:latin typeface="Comic Sans MS" pitchFamily="66" charset="0"/>
              </a:rPr>
              <a:t>dsDNA</a:t>
            </a:r>
            <a:r>
              <a:rPr lang="en-US" sz="2000" dirty="0">
                <a:latin typeface="Comic Sans MS" pitchFamily="66" charset="0"/>
              </a:rPr>
              <a:t> prior to </a:t>
            </a:r>
            <a:r>
              <a:rPr lang="en-US" sz="2000" dirty="0" smtClean="0">
                <a:latin typeface="Comic Sans MS" pitchFamily="66" charset="0"/>
              </a:rPr>
              <a:t>copying. There </a:t>
            </a:r>
            <a:r>
              <a:rPr lang="en-US" sz="2000" dirty="0">
                <a:latin typeface="Comic Sans MS" pitchFamily="66" charset="0"/>
              </a:rPr>
              <a:t>are two classes of viruses with (+) </a:t>
            </a:r>
            <a:r>
              <a:rPr lang="en-US" sz="2000" dirty="0" smtClean="0">
                <a:latin typeface="Comic Sans MS" pitchFamily="66" charset="0"/>
              </a:rPr>
              <a:t>RNA genomes </a:t>
            </a:r>
            <a:r>
              <a:rPr lang="en-US" sz="2000" dirty="0">
                <a:latin typeface="Comic Sans MS" pitchFamily="66" charset="0"/>
              </a:rPr>
              <a:t>(Figure 7.1). Class IV viruses copy their </a:t>
            </a:r>
            <a:r>
              <a:rPr lang="en-US" sz="2000" dirty="0" smtClean="0">
                <a:latin typeface="Comic Sans MS" pitchFamily="66" charset="0"/>
              </a:rPr>
              <a:t>(+) </a:t>
            </a:r>
            <a:r>
              <a:rPr lang="it-IT" sz="2000" dirty="0" smtClean="0">
                <a:latin typeface="Comic Sans MS" pitchFamily="66" charset="0"/>
              </a:rPr>
              <a:t>RNA </a:t>
            </a:r>
            <a:r>
              <a:rPr lang="it-IT" sz="2000" dirty="0">
                <a:latin typeface="Comic Sans MS" pitchFamily="66" charset="0"/>
              </a:rPr>
              <a:t>genomes via a (−) RNA intermediate, </a:t>
            </a:r>
            <a:r>
              <a:rPr lang="it-IT" sz="2000" dirty="0" smtClean="0">
                <a:latin typeface="Comic Sans MS" pitchFamily="66" charset="0"/>
              </a:rPr>
              <a:t>while </a:t>
            </a:r>
            <a:r>
              <a:rPr lang="en-US" sz="2000" dirty="0" smtClean="0">
                <a:latin typeface="Comic Sans MS" pitchFamily="66" charset="0"/>
              </a:rPr>
              <a:t>Class </a:t>
            </a:r>
            <a:r>
              <a:rPr lang="en-US" sz="2000" dirty="0">
                <a:latin typeface="Comic Sans MS" pitchFamily="66" charset="0"/>
              </a:rPr>
              <a:t>VI viruses replicate via a DNA intermediate. </a:t>
            </a:r>
            <a:r>
              <a:rPr lang="en-US" sz="2000" dirty="0" smtClean="0">
                <a:latin typeface="Comic Sans MS" pitchFamily="66" charset="0"/>
              </a:rPr>
              <a:t>The </a:t>
            </a:r>
            <a:r>
              <a:rPr lang="en-US" sz="2000" dirty="0">
                <a:latin typeface="Comic Sans MS" pitchFamily="66" charset="0"/>
              </a:rPr>
              <a:t>synthesis of DNA from an RNA template (reverse </a:t>
            </a:r>
            <a:r>
              <a:rPr lang="en-US" sz="2000" dirty="0" smtClean="0">
                <a:latin typeface="Comic Sans MS" pitchFamily="66" charset="0"/>
              </a:rPr>
              <a:t>transcription) is </a:t>
            </a:r>
            <a:r>
              <a:rPr lang="en-US" sz="2000" dirty="0">
                <a:latin typeface="Comic Sans MS" pitchFamily="66" charset="0"/>
              </a:rPr>
              <a:t>also a characteristic of Class VII viruses.</a:t>
            </a:r>
            <a:endParaRPr lang="ar-IQ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4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031" y="0"/>
            <a:ext cx="5988297" cy="68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269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480720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sz="2400" b="1" dirty="0" smtClean="0">
                <a:latin typeface="Comic Sans MS" pitchFamily="66" charset="0"/>
              </a:rPr>
              <a:t>Initiation of genome replication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Each virus genome has a specific sequence </a:t>
            </a:r>
            <a:r>
              <a:rPr lang="en-US" sz="2000" dirty="0" smtClean="0">
                <a:latin typeface="Comic Sans MS" pitchFamily="66" charset="0"/>
              </a:rPr>
              <a:t>where nucleic </a:t>
            </a:r>
            <a:r>
              <a:rPr lang="en-US" sz="2000" dirty="0">
                <a:latin typeface="Comic Sans MS" pitchFamily="66" charset="0"/>
              </a:rPr>
              <a:t>acid replication is initiated. This sequence </a:t>
            </a:r>
            <a:r>
              <a:rPr lang="en-US" sz="2000" dirty="0" smtClean="0">
                <a:latin typeface="Comic Sans MS" pitchFamily="66" charset="0"/>
              </a:rPr>
              <a:t>is recognized </a:t>
            </a:r>
            <a:r>
              <a:rPr lang="en-US" sz="2000" dirty="0">
                <a:latin typeface="Comic Sans MS" pitchFamily="66" charset="0"/>
              </a:rPr>
              <a:t>by the proteins that initiate </a:t>
            </a:r>
            <a:r>
              <a:rPr lang="en-US" sz="2000" dirty="0" smtClean="0">
                <a:latin typeface="Comic Sans MS" pitchFamily="66" charset="0"/>
              </a:rPr>
              <a:t>replication. Nucleic </a:t>
            </a:r>
            <a:r>
              <a:rPr lang="en-US" sz="2000" dirty="0">
                <a:latin typeface="Comic Sans MS" pitchFamily="66" charset="0"/>
              </a:rPr>
              <a:t>acid replication requires priming, which </a:t>
            </a:r>
            <a:r>
              <a:rPr lang="en-US" sz="2000" dirty="0" smtClean="0">
                <a:latin typeface="Comic Sans MS" pitchFamily="66" charset="0"/>
              </a:rPr>
              <a:t>is the </a:t>
            </a:r>
            <a:r>
              <a:rPr lang="en-US" sz="2000" dirty="0">
                <a:latin typeface="Comic Sans MS" pitchFamily="66" charset="0"/>
              </a:rPr>
              <a:t>first reaction of a nucleotide with an –OH </a:t>
            </a:r>
            <a:r>
              <a:rPr lang="en-US" sz="2000" dirty="0" smtClean="0">
                <a:latin typeface="Comic Sans MS" pitchFamily="66" charset="0"/>
              </a:rPr>
              <a:t>group on </a:t>
            </a:r>
            <a:r>
              <a:rPr lang="en-US" sz="2000" dirty="0">
                <a:latin typeface="Comic Sans MS" pitchFamily="66" charset="0"/>
              </a:rPr>
              <a:t>a molecule at the initiation </a:t>
            </a:r>
            <a:r>
              <a:rPr lang="en-US" sz="2000" dirty="0" smtClean="0">
                <a:latin typeface="Comic Sans MS" pitchFamily="66" charset="0"/>
              </a:rPr>
              <a:t>site. RNA and protein molecules are required to act as primers to initiate the replication of many DNA and RNA genomes. </a:t>
            </a:r>
          </a:p>
          <a:p>
            <a:pPr marL="0" indent="0" algn="just" rtl="0">
              <a:buNone/>
            </a:pPr>
            <a:r>
              <a:rPr lang="en-US" sz="2000" dirty="0" smtClean="0">
                <a:latin typeface="Comic Sans MS" pitchFamily="66" charset="0"/>
              </a:rPr>
              <a:t>Cellular DNA synthesis begins after a region of the double helix is unwound by a helicase and after short sequences of RNA (primers) complementary to regions of DNA are synthesized by the action of </a:t>
            </a:r>
            <a:r>
              <a:rPr lang="en-US" sz="2000" b="1" dirty="0" err="1" smtClean="0">
                <a:latin typeface="Comic Sans MS" pitchFamily="66" charset="0"/>
              </a:rPr>
              <a:t>primase</a:t>
            </a:r>
            <a:r>
              <a:rPr lang="en-US" sz="2000" dirty="0" smtClean="0">
                <a:latin typeface="Comic Sans MS" pitchFamily="66" charset="0"/>
              </a:rPr>
              <a:t>. 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Some viruses, </a:t>
            </a:r>
            <a:r>
              <a:rPr lang="en-US" sz="2000" dirty="0" smtClean="0">
                <a:latin typeface="Comic Sans MS" pitchFamily="66" charset="0"/>
              </a:rPr>
              <a:t>such as </a:t>
            </a:r>
            <a:r>
              <a:rPr lang="en-US" sz="2000" dirty="0" err="1">
                <a:latin typeface="Comic Sans MS" pitchFamily="66" charset="0"/>
              </a:rPr>
              <a:t>polyomaviruses</a:t>
            </a:r>
            <a:r>
              <a:rPr lang="en-US" sz="2000" dirty="0">
                <a:latin typeface="Comic Sans MS" pitchFamily="66" charset="0"/>
              </a:rPr>
              <a:t>, use the cell </a:t>
            </a:r>
            <a:r>
              <a:rPr lang="en-US" sz="2000" dirty="0" err="1">
                <a:latin typeface="Comic Sans MS" pitchFamily="66" charset="0"/>
              </a:rPr>
              <a:t>primase</a:t>
            </a:r>
            <a:r>
              <a:rPr lang="en-US" sz="2000" dirty="0">
                <a:latin typeface="Comic Sans MS" pitchFamily="66" charset="0"/>
              </a:rPr>
              <a:t> to </a:t>
            </a:r>
            <a:r>
              <a:rPr lang="en-US" sz="2000" dirty="0" smtClean="0">
                <a:latin typeface="Comic Sans MS" pitchFamily="66" charset="0"/>
              </a:rPr>
              <a:t>synthesize their </a:t>
            </a:r>
            <a:r>
              <a:rPr lang="en-US" sz="2000" dirty="0">
                <a:latin typeface="Comic Sans MS" pitchFamily="66" charset="0"/>
              </a:rPr>
              <a:t>RNA primers, while others, such as </a:t>
            </a:r>
            <a:r>
              <a:rPr lang="en-US" sz="2000" dirty="0" err="1" smtClean="0">
                <a:latin typeface="Comic Sans MS" pitchFamily="66" charset="0"/>
              </a:rPr>
              <a:t>herpesviruses</a:t>
            </a:r>
            <a:r>
              <a:rPr lang="en-US" sz="2000" dirty="0" smtClean="0">
                <a:latin typeface="Comic Sans MS" pitchFamily="66" charset="0"/>
              </a:rPr>
              <a:t> and </a:t>
            </a:r>
            <a:r>
              <a:rPr lang="en-US" sz="2000" dirty="0">
                <a:latin typeface="Comic Sans MS" pitchFamily="66" charset="0"/>
              </a:rPr>
              <a:t>phage T7, encode their own </a:t>
            </a:r>
            <a:r>
              <a:rPr lang="en-US" sz="2000" dirty="0" err="1">
                <a:latin typeface="Comic Sans MS" pitchFamily="66" charset="0"/>
              </a:rPr>
              <a:t>primases</a:t>
            </a:r>
            <a:r>
              <a:rPr lang="en-US" sz="2000" dirty="0">
                <a:latin typeface="Comic Sans MS" pitchFamily="66" charset="0"/>
              </a:rPr>
              <a:t>.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For some viruses the primer for initiation of </a:t>
            </a:r>
            <a:r>
              <a:rPr lang="en-US" sz="2000" dirty="0" smtClean="0">
                <a:latin typeface="Comic Sans MS" pitchFamily="66" charset="0"/>
              </a:rPr>
              <a:t>nucleic acid </a:t>
            </a:r>
            <a:r>
              <a:rPr lang="en-US" sz="2000" dirty="0">
                <a:latin typeface="Comic Sans MS" pitchFamily="66" charset="0"/>
              </a:rPr>
              <a:t>replication is the –OH group on a serine </a:t>
            </a:r>
            <a:r>
              <a:rPr lang="en-US" sz="2000" dirty="0" smtClean="0">
                <a:latin typeface="Comic Sans MS" pitchFamily="66" charset="0"/>
              </a:rPr>
              <a:t>or tyrosine </a:t>
            </a:r>
            <a:r>
              <a:rPr lang="en-US" sz="2000" dirty="0">
                <a:latin typeface="Comic Sans MS" pitchFamily="66" charset="0"/>
              </a:rPr>
              <a:t>residue in a protein. DNA viruses that </a:t>
            </a:r>
            <a:r>
              <a:rPr lang="en-US" sz="2000" dirty="0" smtClean="0">
                <a:latin typeface="Comic Sans MS" pitchFamily="66" charset="0"/>
              </a:rPr>
              <a:t>use protein </a:t>
            </a:r>
            <a:r>
              <a:rPr lang="en-US" sz="2000" dirty="0">
                <a:latin typeface="Comic Sans MS" pitchFamily="66" charset="0"/>
              </a:rPr>
              <a:t>primers include some animal viruses (</a:t>
            </a:r>
            <a:r>
              <a:rPr lang="en-US" sz="2000" dirty="0" smtClean="0">
                <a:latin typeface="Comic Sans MS" pitchFamily="66" charset="0"/>
              </a:rPr>
              <a:t>e.g. adenoviruses</a:t>
            </a:r>
            <a:r>
              <a:rPr lang="en-US" sz="2000" dirty="0">
                <a:latin typeface="Comic Sans MS" pitchFamily="66" charset="0"/>
              </a:rPr>
              <a:t>) and some phages (e.g. </a:t>
            </a:r>
            <a:r>
              <a:rPr lang="en-US" sz="2000" dirty="0" err="1">
                <a:latin typeface="Comic Sans MS" pitchFamily="66" charset="0"/>
              </a:rPr>
              <a:t>tectiviruses</a:t>
            </a:r>
            <a:r>
              <a:rPr lang="en-US" sz="2000" dirty="0" smtClean="0">
                <a:latin typeface="Comic Sans MS" pitchFamily="66" charset="0"/>
              </a:rPr>
              <a:t>). RNA </a:t>
            </a:r>
            <a:r>
              <a:rPr lang="en-US" sz="2000" dirty="0">
                <a:latin typeface="Comic Sans MS" pitchFamily="66" charset="0"/>
              </a:rPr>
              <a:t>viruses that use protein primers include </a:t>
            </a:r>
            <a:r>
              <a:rPr lang="en-US" sz="2000" dirty="0" smtClean="0">
                <a:latin typeface="Comic Sans MS" pitchFamily="66" charset="0"/>
              </a:rPr>
              <a:t>some animal </a:t>
            </a:r>
            <a:r>
              <a:rPr lang="en-US" sz="2000" dirty="0">
                <a:latin typeface="Comic Sans MS" pitchFamily="66" charset="0"/>
              </a:rPr>
              <a:t>viruses (e.g. </a:t>
            </a:r>
            <a:r>
              <a:rPr lang="en-US" sz="2000" dirty="0" err="1">
                <a:latin typeface="Comic Sans MS" pitchFamily="66" charset="0"/>
              </a:rPr>
              <a:t>picornaviruses</a:t>
            </a:r>
            <a:r>
              <a:rPr lang="en-US" sz="2000" dirty="0">
                <a:latin typeface="Comic Sans MS" pitchFamily="66" charset="0"/>
              </a:rPr>
              <a:t>) and some </a:t>
            </a:r>
            <a:r>
              <a:rPr lang="en-US" sz="2000" dirty="0" smtClean="0">
                <a:latin typeface="Comic Sans MS" pitchFamily="66" charset="0"/>
              </a:rPr>
              <a:t>plant viruses </a:t>
            </a:r>
            <a:r>
              <a:rPr lang="en-US" sz="2000" dirty="0">
                <a:latin typeface="Comic Sans MS" pitchFamily="66" charset="0"/>
              </a:rPr>
              <a:t>(e.g. </a:t>
            </a:r>
            <a:r>
              <a:rPr lang="en-US" sz="2000" dirty="0" err="1">
                <a:latin typeface="Comic Sans MS" pitchFamily="66" charset="0"/>
              </a:rPr>
              <a:t>luteoviruses</a:t>
            </a:r>
            <a:r>
              <a:rPr lang="en-US" sz="2000" dirty="0" smtClean="0">
                <a:latin typeface="Comic Sans MS" pitchFamily="66" charset="0"/>
              </a:rPr>
              <a:t>).</a:t>
            </a:r>
          </a:p>
          <a:p>
            <a:pPr marL="0" indent="0" algn="just" rtl="0">
              <a:buNone/>
            </a:pPr>
            <a:r>
              <a:rPr lang="en-US" sz="2000" dirty="0" err="1">
                <a:latin typeface="Comic Sans MS" pitchFamily="66" charset="0"/>
              </a:rPr>
              <a:t>Hepadnaviruses</a:t>
            </a:r>
            <a:r>
              <a:rPr lang="en-US" sz="2000" dirty="0">
                <a:latin typeface="Comic Sans MS" pitchFamily="66" charset="0"/>
              </a:rPr>
              <a:t> are DNA viruses that use a </a:t>
            </a:r>
            <a:r>
              <a:rPr lang="en-US" sz="2000" dirty="0" smtClean="0">
                <a:latin typeface="Comic Sans MS" pitchFamily="66" charset="0"/>
              </a:rPr>
              <a:t>protein primer </a:t>
            </a:r>
            <a:r>
              <a:rPr lang="en-US" sz="2000" dirty="0">
                <a:latin typeface="Comic Sans MS" pitchFamily="66" charset="0"/>
              </a:rPr>
              <a:t>to initiate (−) DNA synthesis and an </a:t>
            </a:r>
            <a:r>
              <a:rPr lang="en-US" sz="2000" dirty="0" smtClean="0">
                <a:latin typeface="Comic Sans MS" pitchFamily="66" charset="0"/>
              </a:rPr>
              <a:t>RNA primer </a:t>
            </a:r>
            <a:r>
              <a:rPr lang="en-US" sz="2000" dirty="0">
                <a:latin typeface="Comic Sans MS" pitchFamily="66" charset="0"/>
              </a:rPr>
              <a:t>to initiate (+) DNA </a:t>
            </a:r>
            <a:r>
              <a:rPr lang="en-US" sz="2000" dirty="0" smtClean="0">
                <a:latin typeface="Comic Sans MS" pitchFamily="66" charset="0"/>
              </a:rPr>
              <a:t>synthesis.</a:t>
            </a:r>
          </a:p>
          <a:p>
            <a:pPr marL="0" indent="0" algn="just" rtl="0">
              <a:buNone/>
            </a:pPr>
            <a:endParaRPr lang="ar-IQ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48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b="1" dirty="0" smtClean="0">
                <a:latin typeface="Comic Sans MS" pitchFamily="66" charset="0"/>
              </a:rPr>
              <a:t>Polymerases (Figure 7.3)</a:t>
            </a:r>
          </a:p>
          <a:p>
            <a:pPr marL="0" indent="0" algn="just" rtl="0">
              <a:buNone/>
            </a:pPr>
            <a:r>
              <a:rPr lang="pt-BR" sz="2000" dirty="0">
                <a:latin typeface="Comic Sans MS" pitchFamily="66" charset="0"/>
              </a:rPr>
              <a:t>A DNA virus requires a DNA-dependent </a:t>
            </a:r>
            <a:r>
              <a:rPr lang="pt-BR" sz="2000" dirty="0" smtClean="0">
                <a:latin typeface="Comic Sans MS" pitchFamily="66" charset="0"/>
              </a:rPr>
              <a:t>DNA</a:t>
            </a:r>
            <a:r>
              <a:rPr lang="en-US" sz="2000" dirty="0" smtClean="0">
                <a:latin typeface="Comic Sans MS" pitchFamily="66" charset="0"/>
              </a:rPr>
              <a:t>polymerase. Amongst the DNA viruses that replicate </a:t>
            </a:r>
            <a:r>
              <a:rPr lang="en-US" sz="2000" dirty="0">
                <a:latin typeface="Comic Sans MS" pitchFamily="66" charset="0"/>
              </a:rPr>
              <a:t>in the nuclei of eukaryotic cells, viruses with </a:t>
            </a:r>
            <a:r>
              <a:rPr lang="en-US" sz="2000" dirty="0" smtClean="0">
                <a:latin typeface="Comic Sans MS" pitchFamily="66" charset="0"/>
              </a:rPr>
              <a:t>small genomes </a:t>
            </a:r>
            <a:r>
              <a:rPr lang="en-US" sz="2000" dirty="0">
                <a:latin typeface="Comic Sans MS" pitchFamily="66" charset="0"/>
              </a:rPr>
              <a:t>(e.g. papillomaviruses) use the cell </a:t>
            </a:r>
            <a:r>
              <a:rPr lang="en-US" sz="2000" dirty="0" smtClean="0">
                <a:latin typeface="Comic Sans MS" pitchFamily="66" charset="0"/>
              </a:rPr>
              <a:t>enzyme, while </a:t>
            </a:r>
            <a:r>
              <a:rPr lang="en-US" sz="2000" dirty="0">
                <a:latin typeface="Comic Sans MS" pitchFamily="66" charset="0"/>
              </a:rPr>
              <a:t>viruses with large genomes (e.g. </a:t>
            </a:r>
            <a:r>
              <a:rPr lang="en-US" sz="2000" dirty="0" err="1" smtClean="0">
                <a:latin typeface="Comic Sans MS" pitchFamily="66" charset="0"/>
              </a:rPr>
              <a:t>herpesviruses</a:t>
            </a:r>
            <a:r>
              <a:rPr lang="en-US" sz="2000" dirty="0" smtClean="0">
                <a:latin typeface="Comic Sans MS" pitchFamily="66" charset="0"/>
              </a:rPr>
              <a:t>) encode </a:t>
            </a:r>
            <a:r>
              <a:rPr lang="en-US" sz="2000" dirty="0">
                <a:latin typeface="Comic Sans MS" pitchFamily="66" charset="0"/>
              </a:rPr>
              <a:t>their own enzyme. Those DNA viruses </a:t>
            </a:r>
            <a:r>
              <a:rPr lang="en-US" sz="2000" dirty="0" smtClean="0">
                <a:latin typeface="Comic Sans MS" pitchFamily="66" charset="0"/>
              </a:rPr>
              <a:t>that replicate </a:t>
            </a:r>
            <a:r>
              <a:rPr lang="en-US" sz="2000" dirty="0">
                <a:latin typeface="Comic Sans MS" pitchFamily="66" charset="0"/>
              </a:rPr>
              <a:t>in the cytoplasm must encode their </a:t>
            </a:r>
            <a:r>
              <a:rPr lang="en-US" sz="2000" dirty="0" smtClean="0">
                <a:latin typeface="Comic Sans MS" pitchFamily="66" charset="0"/>
              </a:rPr>
              <a:t>own enzyme.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The enzyme that replicates the genome of an </a:t>
            </a:r>
            <a:r>
              <a:rPr lang="en-US" sz="2000" dirty="0" smtClean="0">
                <a:latin typeface="Comic Sans MS" pitchFamily="66" charset="0"/>
              </a:rPr>
              <a:t>RNA virus </a:t>
            </a:r>
            <a:r>
              <a:rPr lang="en-US" sz="2000" dirty="0">
                <a:latin typeface="Comic Sans MS" pitchFamily="66" charset="0"/>
              </a:rPr>
              <a:t>is often referred to as a </a:t>
            </a:r>
            <a:r>
              <a:rPr lang="en-US" sz="2000" dirty="0" err="1">
                <a:latin typeface="Comic Sans MS" pitchFamily="66" charset="0"/>
              </a:rPr>
              <a:t>replicase</a:t>
            </a:r>
            <a:r>
              <a:rPr lang="en-US" sz="2000" dirty="0">
                <a:latin typeface="Comic Sans MS" pitchFamily="66" charset="0"/>
              </a:rPr>
              <a:t>; for </a:t>
            </a:r>
            <a:r>
              <a:rPr lang="en-US" sz="2000" dirty="0" smtClean="0">
                <a:latin typeface="Comic Sans MS" pitchFamily="66" charset="0"/>
              </a:rPr>
              <a:t>many RNA </a:t>
            </a:r>
            <a:r>
              <a:rPr lang="en-US" sz="2000" dirty="0">
                <a:latin typeface="Comic Sans MS" pitchFamily="66" charset="0"/>
              </a:rPr>
              <a:t>viruses this is the same enzyme as that </a:t>
            </a:r>
            <a:r>
              <a:rPr lang="en-US" sz="2000" dirty="0" smtClean="0">
                <a:latin typeface="Comic Sans MS" pitchFamily="66" charset="0"/>
              </a:rPr>
              <a:t>used for transcription. </a:t>
            </a:r>
            <a:r>
              <a:rPr lang="en-US" sz="2000" dirty="0">
                <a:latin typeface="Comic Sans MS" pitchFamily="66" charset="0"/>
              </a:rPr>
              <a:t>The retroviruses </a:t>
            </a:r>
            <a:r>
              <a:rPr lang="en-US" sz="2000" dirty="0" smtClean="0">
                <a:latin typeface="Comic Sans MS" pitchFamily="66" charset="0"/>
              </a:rPr>
              <a:t>and the </a:t>
            </a:r>
            <a:r>
              <a:rPr lang="en-US" sz="2000" dirty="0" err="1">
                <a:latin typeface="Comic Sans MS" pitchFamily="66" charset="0"/>
              </a:rPr>
              <a:t>pararetroviruses</a:t>
            </a:r>
            <a:r>
              <a:rPr lang="en-US" sz="2000" dirty="0">
                <a:latin typeface="Comic Sans MS" pitchFamily="66" charset="0"/>
              </a:rPr>
              <a:t> encode reverse </a:t>
            </a:r>
            <a:r>
              <a:rPr lang="en-US" sz="2000" dirty="0" err="1">
                <a:latin typeface="Comic Sans MS" pitchFamily="66" charset="0"/>
              </a:rPr>
              <a:t>transcriptases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to transcribe </a:t>
            </a:r>
            <a:r>
              <a:rPr lang="en-US" sz="2000" dirty="0">
                <a:latin typeface="Comic Sans MS" pitchFamily="66" charset="0"/>
              </a:rPr>
              <a:t>from RNA to DNA, and use the host </a:t>
            </a:r>
            <a:r>
              <a:rPr lang="en-US" sz="2000" dirty="0" smtClean="0">
                <a:latin typeface="Comic Sans MS" pitchFamily="66" charset="0"/>
              </a:rPr>
              <a:t>cell RNA </a:t>
            </a:r>
            <a:r>
              <a:rPr lang="en-US" sz="2000" dirty="0">
                <a:latin typeface="Comic Sans MS" pitchFamily="66" charset="0"/>
              </a:rPr>
              <a:t>polymerase II to transcribe from DNA to </a:t>
            </a:r>
            <a:r>
              <a:rPr lang="en-US" sz="2000" dirty="0" smtClean="0">
                <a:latin typeface="Comic Sans MS" pitchFamily="66" charset="0"/>
              </a:rPr>
              <a:t>RNA.</a:t>
            </a:r>
          </a:p>
          <a:p>
            <a:pPr marL="0" indent="0" algn="just" rtl="0"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 marL="0" indent="0" algn="just" rtl="0">
              <a:buNone/>
            </a:pPr>
            <a:r>
              <a:rPr lang="en-US" sz="2400" b="1" dirty="0" smtClean="0">
                <a:latin typeface="Comic Sans MS" pitchFamily="66" charset="0"/>
              </a:rPr>
              <a:t>DNA replication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The viruses of Class I (</a:t>
            </a:r>
            <a:r>
              <a:rPr lang="en-US" sz="2000" dirty="0" err="1">
                <a:latin typeface="Comic Sans MS" pitchFamily="66" charset="0"/>
              </a:rPr>
              <a:t>dsDNA</a:t>
            </a:r>
            <a:r>
              <a:rPr lang="en-US" sz="2000" dirty="0">
                <a:latin typeface="Comic Sans MS" pitchFamily="66" charset="0"/>
              </a:rPr>
              <a:t>) and Class II (</a:t>
            </a:r>
            <a:r>
              <a:rPr lang="en-US" sz="2000" dirty="0" err="1" smtClean="0">
                <a:latin typeface="Comic Sans MS" pitchFamily="66" charset="0"/>
              </a:rPr>
              <a:t>ssDNA</a:t>
            </a:r>
            <a:r>
              <a:rPr lang="en-US" sz="2000" dirty="0" smtClean="0">
                <a:latin typeface="Comic Sans MS" pitchFamily="66" charset="0"/>
              </a:rPr>
              <a:t>) replicate </a:t>
            </a:r>
            <a:r>
              <a:rPr lang="en-US" sz="2000" dirty="0">
                <a:latin typeface="Comic Sans MS" pitchFamily="66" charset="0"/>
              </a:rPr>
              <a:t>their genomes via </a:t>
            </a:r>
            <a:r>
              <a:rPr lang="en-US" sz="2000" dirty="0" err="1">
                <a:latin typeface="Comic Sans MS" pitchFamily="66" charset="0"/>
              </a:rPr>
              <a:t>dsDNA</a:t>
            </a:r>
            <a:r>
              <a:rPr lang="en-US" sz="2000" dirty="0">
                <a:latin typeface="Comic Sans MS" pitchFamily="66" charset="0"/>
              </a:rPr>
              <a:t>. The </a:t>
            </a:r>
            <a:r>
              <a:rPr lang="en-US" sz="2000" dirty="0" err="1" smtClean="0">
                <a:latin typeface="Comic Sans MS" pitchFamily="66" charset="0"/>
              </a:rPr>
              <a:t>ssDNA</a:t>
            </a:r>
            <a:r>
              <a:rPr lang="en-US" sz="2000" dirty="0" smtClean="0">
                <a:latin typeface="Comic Sans MS" pitchFamily="66" charset="0"/>
              </a:rPr>
              <a:t> viruses </a:t>
            </a:r>
            <a:r>
              <a:rPr lang="en-US" sz="2000" dirty="0">
                <a:latin typeface="Comic Sans MS" pitchFamily="66" charset="0"/>
              </a:rPr>
              <a:t>first synthesize a complementary strand </a:t>
            </a:r>
            <a:r>
              <a:rPr lang="en-US" sz="2000" dirty="0" smtClean="0">
                <a:latin typeface="Comic Sans MS" pitchFamily="66" charset="0"/>
              </a:rPr>
              <a:t>to convert </a:t>
            </a:r>
            <a:r>
              <a:rPr lang="en-US" sz="2000" dirty="0">
                <a:latin typeface="Comic Sans MS" pitchFamily="66" charset="0"/>
              </a:rPr>
              <a:t>the genome into </a:t>
            </a:r>
            <a:r>
              <a:rPr lang="en-US" sz="2000" dirty="0" err="1">
                <a:latin typeface="Comic Sans MS" pitchFamily="66" charset="0"/>
              </a:rPr>
              <a:t>dsDNA</a:t>
            </a:r>
            <a:r>
              <a:rPr lang="en-US" sz="2000" dirty="0">
                <a:latin typeface="Comic Sans MS" pitchFamily="66" charset="0"/>
              </a:rPr>
              <a:t>.</a:t>
            </a:r>
            <a:endParaRPr lang="ar-IQ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68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869160"/>
            <a:ext cx="3168352" cy="1368152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000" dirty="0" smtClean="0">
                <a:latin typeface="Comic Sans MS" pitchFamily="66" charset="0"/>
              </a:rPr>
              <a:t>DNA replication</a:t>
            </a:r>
            <a:endParaRPr lang="ar-IQ" sz="2000" dirty="0">
              <a:latin typeface="Comic Sans MS" pitchFamily="6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04"/>
          <a:stretch/>
        </p:blipFill>
        <p:spPr bwMode="auto">
          <a:xfrm>
            <a:off x="5004048" y="260648"/>
            <a:ext cx="4142110" cy="63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052756"/>
            <a:ext cx="5109028" cy="38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236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b="1" dirty="0" smtClean="0">
                <a:latin typeface="Comic Sans MS" pitchFamily="66" charset="0"/>
              </a:rPr>
              <a:t>Double-stranded RNA replication</a:t>
            </a:r>
          </a:p>
          <a:p>
            <a:pPr marL="0" indent="0" algn="just" rtl="0">
              <a:buNone/>
            </a:pPr>
            <a:r>
              <a:rPr lang="en-US" sz="2000" dirty="0">
                <a:latin typeface="Comic Sans MS" pitchFamily="66" charset="0"/>
              </a:rPr>
              <a:t>Double-stranded RNA, like </a:t>
            </a:r>
            <a:r>
              <a:rPr lang="en-US" sz="2000" dirty="0" err="1">
                <a:latin typeface="Comic Sans MS" pitchFamily="66" charset="0"/>
              </a:rPr>
              <a:t>dsDNA</a:t>
            </a:r>
            <a:r>
              <a:rPr lang="en-US" sz="2000" dirty="0">
                <a:latin typeface="Comic Sans MS" pitchFamily="66" charset="0"/>
              </a:rPr>
              <a:t>, must be </a:t>
            </a:r>
            <a:r>
              <a:rPr lang="en-US" sz="2000" dirty="0" smtClean="0">
                <a:latin typeface="Comic Sans MS" pitchFamily="66" charset="0"/>
              </a:rPr>
              <a:t>unwound with </a:t>
            </a:r>
            <a:r>
              <a:rPr lang="en-US" sz="2000" dirty="0">
                <a:latin typeface="Comic Sans MS" pitchFamily="66" charset="0"/>
              </a:rPr>
              <a:t>a helicase in order for the molecule to be replicated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>
                <a:latin typeface="Comic Sans MS" pitchFamily="66" charset="0"/>
              </a:rPr>
              <a:t>Some </a:t>
            </a:r>
            <a:r>
              <a:rPr lang="en-US" sz="2000" dirty="0" err="1">
                <a:latin typeface="Comic Sans MS" pitchFamily="66" charset="0"/>
              </a:rPr>
              <a:t>dsRNA</a:t>
            </a:r>
            <a:r>
              <a:rPr lang="en-US" sz="2000" dirty="0">
                <a:latin typeface="Comic Sans MS" pitchFamily="66" charset="0"/>
              </a:rPr>
              <a:t> viruses, e.g. </a:t>
            </a:r>
            <a:r>
              <a:rPr lang="en-US" sz="2000" i="1" dirty="0">
                <a:latin typeface="Comic Sans MS" pitchFamily="66" charset="0"/>
              </a:rPr>
              <a:t>Pseudomonas </a:t>
            </a:r>
            <a:r>
              <a:rPr lang="en-US" sz="2000" dirty="0" smtClean="0">
                <a:latin typeface="Comic Sans MS" pitchFamily="66" charset="0"/>
              </a:rPr>
              <a:t>phage ϕ6 </a:t>
            </a:r>
            <a:r>
              <a:rPr lang="en-US" sz="2000" i="1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</a:rPr>
              <a:t>ϕ = Greek letter phi), replicate their genomes </a:t>
            </a:r>
            <a:r>
              <a:rPr lang="en-US" sz="2000" dirty="0" smtClean="0">
                <a:latin typeface="Comic Sans MS" pitchFamily="66" charset="0"/>
              </a:rPr>
              <a:t>by a </a:t>
            </a:r>
            <a:r>
              <a:rPr lang="en-US" sz="2000" dirty="0">
                <a:latin typeface="Comic Sans MS" pitchFamily="66" charset="0"/>
              </a:rPr>
              <a:t>semi-conservative mechanism, similar to </a:t>
            </a:r>
            <a:r>
              <a:rPr lang="en-US" sz="2000" dirty="0" err="1" smtClean="0">
                <a:latin typeface="Comic Sans MS" pitchFamily="66" charset="0"/>
              </a:rPr>
              <a:t>dsDNA</a:t>
            </a:r>
            <a:r>
              <a:rPr lang="en-US" sz="2000" dirty="0" smtClean="0">
                <a:latin typeface="Comic Sans MS" pitchFamily="66" charset="0"/>
              </a:rPr>
              <a:t> replication; </a:t>
            </a:r>
            <a:r>
              <a:rPr lang="en-US" sz="2000" dirty="0">
                <a:latin typeface="Comic Sans MS" pitchFamily="66" charset="0"/>
              </a:rPr>
              <a:t>each of the </a:t>
            </a:r>
            <a:r>
              <a:rPr lang="en-US" sz="2000" dirty="0" smtClean="0">
                <a:latin typeface="Comic Sans MS" pitchFamily="66" charset="0"/>
              </a:rPr>
              <a:t>double-stranded progeny </a:t>
            </a:r>
            <a:r>
              <a:rPr lang="en-US" sz="2000" dirty="0">
                <a:latin typeface="Comic Sans MS" pitchFamily="66" charset="0"/>
              </a:rPr>
              <a:t>molecules is made up of a parental </a:t>
            </a:r>
            <a:r>
              <a:rPr lang="en-US" sz="2000" dirty="0" smtClean="0">
                <a:latin typeface="Comic Sans MS" pitchFamily="66" charset="0"/>
              </a:rPr>
              <a:t>strand and </a:t>
            </a:r>
            <a:r>
              <a:rPr lang="en-US" sz="2000" dirty="0">
                <a:latin typeface="Comic Sans MS" pitchFamily="66" charset="0"/>
              </a:rPr>
              <a:t>a daughter strand. Other </a:t>
            </a:r>
            <a:r>
              <a:rPr lang="en-US" sz="2000" dirty="0" err="1">
                <a:latin typeface="Comic Sans MS" pitchFamily="66" charset="0"/>
              </a:rPr>
              <a:t>dsRNA</a:t>
            </a:r>
            <a:r>
              <a:rPr lang="en-US" sz="2000" dirty="0">
                <a:latin typeface="Comic Sans MS" pitchFamily="66" charset="0"/>
              </a:rPr>
              <a:t> viruses, </a:t>
            </a:r>
            <a:r>
              <a:rPr lang="en-US" sz="2000" dirty="0" smtClean="0">
                <a:latin typeface="Comic Sans MS" pitchFamily="66" charset="0"/>
              </a:rPr>
              <a:t>including members </a:t>
            </a:r>
            <a:r>
              <a:rPr lang="en-US" sz="2000" dirty="0">
                <a:latin typeface="Comic Sans MS" pitchFamily="66" charset="0"/>
              </a:rPr>
              <a:t>of the family </a:t>
            </a:r>
            <a:r>
              <a:rPr lang="en-US" sz="2000" i="1" dirty="0" err="1" smtClean="0">
                <a:latin typeface="Comic Sans MS" pitchFamily="66" charset="0"/>
              </a:rPr>
              <a:t>Reoviridae</a:t>
            </a:r>
            <a:r>
              <a:rPr lang="en-US" sz="2000" dirty="0" smtClean="0">
                <a:latin typeface="Comic Sans MS" pitchFamily="66" charset="0"/>
              </a:rPr>
              <a:t>, replicate </a:t>
            </a:r>
            <a:r>
              <a:rPr lang="en-US" sz="2000" dirty="0">
                <a:latin typeface="Comic Sans MS" pitchFamily="66" charset="0"/>
              </a:rPr>
              <a:t>by a mechanism designated as </a:t>
            </a:r>
            <a:r>
              <a:rPr lang="en-US" sz="2000" dirty="0" smtClean="0">
                <a:latin typeface="Comic Sans MS" pitchFamily="66" charset="0"/>
              </a:rPr>
              <a:t>conservative because </a:t>
            </a:r>
            <a:r>
              <a:rPr lang="en-US" sz="2000" dirty="0">
                <a:latin typeface="Comic Sans MS" pitchFamily="66" charset="0"/>
              </a:rPr>
              <a:t>the double-stranded molecule of the </a:t>
            </a:r>
            <a:r>
              <a:rPr lang="en-US" sz="2000" dirty="0" smtClean="0">
                <a:latin typeface="Comic Sans MS" pitchFamily="66" charset="0"/>
              </a:rPr>
              <a:t>infecting genome </a:t>
            </a:r>
            <a:r>
              <a:rPr lang="en-US" sz="2000" dirty="0">
                <a:latin typeface="Comic Sans MS" pitchFamily="66" charset="0"/>
              </a:rPr>
              <a:t>is conserved (Figure 7.6).</a:t>
            </a:r>
            <a:endParaRPr lang="ar-IQ" sz="2000" dirty="0">
              <a:latin typeface="Comic Sans MS" pitchFamily="66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256" y="3501393"/>
            <a:ext cx="4680000" cy="330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019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2069</Words>
  <Application>Microsoft Office PowerPoint</Application>
  <PresentationFormat>On-screen Show (4:3)</PresentationFormat>
  <Paragraphs>48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ALBARQ OFFICE</dc:creator>
  <cp:lastModifiedBy>DR.Ahmed Saker 2o1O</cp:lastModifiedBy>
  <cp:revision>38</cp:revision>
  <dcterms:created xsi:type="dcterms:W3CDTF">2015-04-12T14:48:41Z</dcterms:created>
  <dcterms:modified xsi:type="dcterms:W3CDTF">2021-05-30T15:59:41Z</dcterms:modified>
</cp:coreProperties>
</file>