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90" r:id="rId2"/>
    <p:sldId id="293" r:id="rId3"/>
    <p:sldId id="291" r:id="rId4"/>
    <p:sldId id="294" r:id="rId5"/>
    <p:sldId id="295" r:id="rId6"/>
    <p:sldId id="296" r:id="rId7"/>
    <p:sldId id="260" r:id="rId8"/>
    <p:sldId id="265" r:id="rId9"/>
    <p:sldId id="281" r:id="rId10"/>
    <p:sldId id="298" r:id="rId11"/>
    <p:sldId id="297" r:id="rId12"/>
    <p:sldId id="300" r:id="rId13"/>
    <p:sldId id="266" r:id="rId14"/>
    <p:sldId id="302" r:id="rId1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647" autoAdjust="0"/>
    <p:restoredTop sz="94660"/>
  </p:normalViewPr>
  <p:slideViewPr>
    <p:cSldViewPr>
      <p:cViewPr>
        <p:scale>
          <a:sx n="100" d="100"/>
          <a:sy n="100" d="100"/>
        </p:scale>
        <p:origin x="-126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89473CCB-1273-4065-9DC0-2C6BFB673212}" type="datetimeFigureOut">
              <a:rPr lang="ar-IQ" smtClean="0"/>
              <a:t>23/10/1442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75B190B-CC60-415B-8A5E-74E22024BD52}" type="slidenum">
              <a:rPr lang="ar-IQ" smtClean="0"/>
              <a:t>‹#›</a:t>
            </a:fld>
            <a:endParaRPr lang="ar-IQ"/>
          </a:p>
        </p:txBody>
      </p:sp>
    </p:spTree>
    <p:extLst>
      <p:ext uri="{BB962C8B-B14F-4D97-AF65-F5344CB8AC3E}">
        <p14:creationId xmlns:p14="http://schemas.microsoft.com/office/powerpoint/2010/main" val="1721405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89473CCB-1273-4065-9DC0-2C6BFB673212}" type="datetimeFigureOut">
              <a:rPr lang="ar-IQ" smtClean="0"/>
              <a:t>23/10/1442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75B190B-CC60-415B-8A5E-74E22024BD52}" type="slidenum">
              <a:rPr lang="ar-IQ" smtClean="0"/>
              <a:t>‹#›</a:t>
            </a:fld>
            <a:endParaRPr lang="ar-IQ"/>
          </a:p>
        </p:txBody>
      </p:sp>
    </p:spTree>
    <p:extLst>
      <p:ext uri="{BB962C8B-B14F-4D97-AF65-F5344CB8AC3E}">
        <p14:creationId xmlns:p14="http://schemas.microsoft.com/office/powerpoint/2010/main" val="3521560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89473CCB-1273-4065-9DC0-2C6BFB673212}" type="datetimeFigureOut">
              <a:rPr lang="ar-IQ" smtClean="0"/>
              <a:t>23/10/1442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75B190B-CC60-415B-8A5E-74E22024BD52}" type="slidenum">
              <a:rPr lang="ar-IQ" smtClean="0"/>
              <a:t>‹#›</a:t>
            </a:fld>
            <a:endParaRPr lang="ar-IQ"/>
          </a:p>
        </p:txBody>
      </p:sp>
    </p:spTree>
    <p:extLst>
      <p:ext uri="{BB962C8B-B14F-4D97-AF65-F5344CB8AC3E}">
        <p14:creationId xmlns:p14="http://schemas.microsoft.com/office/powerpoint/2010/main" val="505020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89473CCB-1273-4065-9DC0-2C6BFB673212}" type="datetimeFigureOut">
              <a:rPr lang="ar-IQ" smtClean="0"/>
              <a:t>23/10/1442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75B190B-CC60-415B-8A5E-74E22024BD52}" type="slidenum">
              <a:rPr lang="ar-IQ" smtClean="0"/>
              <a:t>‹#›</a:t>
            </a:fld>
            <a:endParaRPr lang="ar-IQ"/>
          </a:p>
        </p:txBody>
      </p:sp>
    </p:spTree>
    <p:extLst>
      <p:ext uri="{BB962C8B-B14F-4D97-AF65-F5344CB8AC3E}">
        <p14:creationId xmlns:p14="http://schemas.microsoft.com/office/powerpoint/2010/main" val="1469827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473CCB-1273-4065-9DC0-2C6BFB673212}" type="datetimeFigureOut">
              <a:rPr lang="ar-IQ" smtClean="0"/>
              <a:t>23/10/1442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75B190B-CC60-415B-8A5E-74E22024BD52}" type="slidenum">
              <a:rPr lang="ar-IQ" smtClean="0"/>
              <a:t>‹#›</a:t>
            </a:fld>
            <a:endParaRPr lang="ar-IQ"/>
          </a:p>
        </p:txBody>
      </p:sp>
    </p:spTree>
    <p:extLst>
      <p:ext uri="{BB962C8B-B14F-4D97-AF65-F5344CB8AC3E}">
        <p14:creationId xmlns:p14="http://schemas.microsoft.com/office/powerpoint/2010/main" val="1026957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89473CCB-1273-4065-9DC0-2C6BFB673212}" type="datetimeFigureOut">
              <a:rPr lang="ar-IQ" smtClean="0"/>
              <a:t>23/10/1442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75B190B-CC60-415B-8A5E-74E22024BD52}" type="slidenum">
              <a:rPr lang="ar-IQ" smtClean="0"/>
              <a:t>‹#›</a:t>
            </a:fld>
            <a:endParaRPr lang="ar-IQ"/>
          </a:p>
        </p:txBody>
      </p:sp>
    </p:spTree>
    <p:extLst>
      <p:ext uri="{BB962C8B-B14F-4D97-AF65-F5344CB8AC3E}">
        <p14:creationId xmlns:p14="http://schemas.microsoft.com/office/powerpoint/2010/main" val="4254534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89473CCB-1273-4065-9DC0-2C6BFB673212}" type="datetimeFigureOut">
              <a:rPr lang="ar-IQ" smtClean="0"/>
              <a:t>23/10/1442</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F75B190B-CC60-415B-8A5E-74E22024BD52}" type="slidenum">
              <a:rPr lang="ar-IQ" smtClean="0"/>
              <a:t>‹#›</a:t>
            </a:fld>
            <a:endParaRPr lang="ar-IQ"/>
          </a:p>
        </p:txBody>
      </p:sp>
    </p:spTree>
    <p:extLst>
      <p:ext uri="{BB962C8B-B14F-4D97-AF65-F5344CB8AC3E}">
        <p14:creationId xmlns:p14="http://schemas.microsoft.com/office/powerpoint/2010/main" val="2169987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89473CCB-1273-4065-9DC0-2C6BFB673212}" type="datetimeFigureOut">
              <a:rPr lang="ar-IQ" smtClean="0"/>
              <a:t>23/10/1442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F75B190B-CC60-415B-8A5E-74E22024BD52}" type="slidenum">
              <a:rPr lang="ar-IQ" smtClean="0"/>
              <a:t>‹#›</a:t>
            </a:fld>
            <a:endParaRPr lang="ar-IQ"/>
          </a:p>
        </p:txBody>
      </p:sp>
    </p:spTree>
    <p:extLst>
      <p:ext uri="{BB962C8B-B14F-4D97-AF65-F5344CB8AC3E}">
        <p14:creationId xmlns:p14="http://schemas.microsoft.com/office/powerpoint/2010/main" val="2737396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473CCB-1273-4065-9DC0-2C6BFB673212}" type="datetimeFigureOut">
              <a:rPr lang="ar-IQ" smtClean="0"/>
              <a:t>23/10/1442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F75B190B-CC60-415B-8A5E-74E22024BD52}" type="slidenum">
              <a:rPr lang="ar-IQ" smtClean="0"/>
              <a:t>‹#›</a:t>
            </a:fld>
            <a:endParaRPr lang="ar-IQ"/>
          </a:p>
        </p:txBody>
      </p:sp>
    </p:spTree>
    <p:extLst>
      <p:ext uri="{BB962C8B-B14F-4D97-AF65-F5344CB8AC3E}">
        <p14:creationId xmlns:p14="http://schemas.microsoft.com/office/powerpoint/2010/main" val="10272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473CCB-1273-4065-9DC0-2C6BFB673212}" type="datetimeFigureOut">
              <a:rPr lang="ar-IQ" smtClean="0"/>
              <a:t>23/10/1442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75B190B-CC60-415B-8A5E-74E22024BD52}" type="slidenum">
              <a:rPr lang="ar-IQ" smtClean="0"/>
              <a:t>‹#›</a:t>
            </a:fld>
            <a:endParaRPr lang="ar-IQ"/>
          </a:p>
        </p:txBody>
      </p:sp>
    </p:spTree>
    <p:extLst>
      <p:ext uri="{BB962C8B-B14F-4D97-AF65-F5344CB8AC3E}">
        <p14:creationId xmlns:p14="http://schemas.microsoft.com/office/powerpoint/2010/main" val="3059946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473CCB-1273-4065-9DC0-2C6BFB673212}" type="datetimeFigureOut">
              <a:rPr lang="ar-IQ" smtClean="0"/>
              <a:t>23/10/1442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75B190B-CC60-415B-8A5E-74E22024BD52}" type="slidenum">
              <a:rPr lang="ar-IQ" smtClean="0"/>
              <a:t>‹#›</a:t>
            </a:fld>
            <a:endParaRPr lang="ar-IQ"/>
          </a:p>
        </p:txBody>
      </p:sp>
    </p:spTree>
    <p:extLst>
      <p:ext uri="{BB962C8B-B14F-4D97-AF65-F5344CB8AC3E}">
        <p14:creationId xmlns:p14="http://schemas.microsoft.com/office/powerpoint/2010/main" val="321547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1"/>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9473CCB-1273-4065-9DC0-2C6BFB673212}" type="datetimeFigureOut">
              <a:rPr lang="ar-IQ" smtClean="0"/>
              <a:t>23/10/1442</a:t>
            </a:fld>
            <a:endParaRPr lang="ar-IQ"/>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1"/>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75B190B-CC60-415B-8A5E-74E22024BD52}" type="slidenum">
              <a:rPr lang="ar-IQ" smtClean="0"/>
              <a:t>‹#›</a:t>
            </a:fld>
            <a:endParaRPr lang="ar-IQ"/>
          </a:p>
        </p:txBody>
      </p:sp>
    </p:spTree>
    <p:extLst>
      <p:ext uri="{BB962C8B-B14F-4D97-AF65-F5344CB8AC3E}">
        <p14:creationId xmlns:p14="http://schemas.microsoft.com/office/powerpoint/2010/main" val="26548422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en.wikipedia.org/wiki/RNA" TargetMode="External"/><Relationship Id="rId3" Type="http://schemas.openxmlformats.org/officeDocument/2006/relationships/hyperlink" Target="https://en.wikipedia.org/wiki/Virus_classification" TargetMode="External"/><Relationship Id="rId7" Type="http://schemas.openxmlformats.org/officeDocument/2006/relationships/hyperlink" Target="https://en.wikipedia.org/wiki/DNA" TargetMode="External"/><Relationship Id="rId2" Type="http://schemas.openxmlformats.org/officeDocument/2006/relationships/hyperlink" Target="https://en.wikipedia.org/wiki/David_Baltimore" TargetMode="External"/><Relationship Id="rId1" Type="http://schemas.openxmlformats.org/officeDocument/2006/relationships/slideLayout" Target="../slideLayouts/slideLayout2.xml"/><Relationship Id="rId6" Type="http://schemas.openxmlformats.org/officeDocument/2006/relationships/hyperlink" Target="https://en.wikipedia.org/wiki/Genome" TargetMode="External"/><Relationship Id="rId5" Type="http://schemas.openxmlformats.org/officeDocument/2006/relationships/hyperlink" Target="https://en.wikipedia.org/wiki/Virus" TargetMode="External"/><Relationship Id="rId4" Type="http://schemas.openxmlformats.org/officeDocument/2006/relationships/hyperlink" Target="https://en.wikipedia.org/wiki/Scientific_classification" TargetMode="External"/><Relationship Id="rId9" Type="http://schemas.openxmlformats.org/officeDocument/2006/relationships/hyperlink" Target="https://en.wikipedia.org/wiki/DNA_replication"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757088" y="321219"/>
            <a:ext cx="7529688" cy="5916093"/>
          </a:xfrm>
        </p:spPr>
        <p:txBody>
          <a:bodyPr>
            <a:normAutofit/>
          </a:bodyPr>
          <a:lstStyle/>
          <a:p>
            <a:pPr rtl="0"/>
            <a:endParaRPr lang="en-US" sz="3600" b="1" dirty="0">
              <a:solidFill>
                <a:schemeClr val="tx1"/>
              </a:solidFill>
              <a:latin typeface="Times New Roman" pitchFamily="18" charset="0"/>
              <a:cs typeface="Times New Roman" pitchFamily="18" charset="0"/>
            </a:endParaRPr>
          </a:p>
          <a:p>
            <a:pPr rtl="0"/>
            <a:r>
              <a:rPr lang="en-US" sz="2800" b="1" dirty="0" smtClean="0">
                <a:solidFill>
                  <a:srgbClr val="FF0000"/>
                </a:solidFill>
                <a:latin typeface="Arial" panose="020B0604020202020204" pitchFamily="34" charset="0"/>
              </a:rPr>
              <a:t>Transcription </a:t>
            </a:r>
            <a:r>
              <a:rPr lang="en-US" sz="2800" b="1" dirty="0">
                <a:solidFill>
                  <a:srgbClr val="FF0000"/>
                </a:solidFill>
              </a:rPr>
              <a:t>and </a:t>
            </a:r>
            <a:r>
              <a:rPr lang="en-US" sz="2800" b="1" dirty="0" smtClean="0">
                <a:solidFill>
                  <a:srgbClr val="FF0000"/>
                </a:solidFill>
              </a:rPr>
              <a:t>translation transport</a:t>
            </a:r>
            <a:endParaRPr lang="ar-IQ" sz="2800" b="1" dirty="0">
              <a:solidFill>
                <a:srgbClr val="FF0000"/>
              </a:solidFill>
            </a:endParaRPr>
          </a:p>
          <a:p>
            <a:pPr rtl="0"/>
            <a:r>
              <a:rPr lang="en-US" sz="2800" b="1" dirty="0" smtClean="0">
                <a:solidFill>
                  <a:srgbClr val="FF0000"/>
                </a:solidFill>
                <a:latin typeface="Arial" panose="020B0604020202020204" pitchFamily="34" charset="0"/>
              </a:rPr>
              <a:t> of Virus Genome</a:t>
            </a:r>
          </a:p>
          <a:p>
            <a:pPr rtl="0"/>
            <a:endParaRPr lang="en-US" sz="2000" dirty="0" smtClean="0">
              <a:solidFill>
                <a:schemeClr val="tx1"/>
              </a:solidFill>
              <a:latin typeface="Arial" panose="020B0604020202020204" pitchFamily="34" charset="0"/>
              <a:cs typeface="Arial" panose="020B0604020202020204" pitchFamily="34" charset="0"/>
            </a:endParaRPr>
          </a:p>
          <a:p>
            <a:pPr rtl="0"/>
            <a:r>
              <a:rPr lang="en-US" sz="2400" b="1" dirty="0" smtClean="0">
                <a:solidFill>
                  <a:schemeClr val="tx1"/>
                </a:solidFill>
                <a:latin typeface="Arial" panose="020B0604020202020204" pitchFamily="34" charset="0"/>
                <a:cs typeface="Arial" panose="020B0604020202020204" pitchFamily="34" charset="0"/>
              </a:rPr>
              <a:t>Lecture 5</a:t>
            </a:r>
            <a:endParaRPr lang="en-US" sz="2400" b="1" dirty="0">
              <a:solidFill>
                <a:schemeClr val="tx1"/>
              </a:solidFill>
              <a:latin typeface="Arial" panose="020B0604020202020204" pitchFamily="34" charset="0"/>
              <a:cs typeface="Arial" panose="020B0604020202020204" pitchFamily="34" charset="0"/>
            </a:endParaRPr>
          </a:p>
          <a:p>
            <a:pPr rtl="0"/>
            <a:endParaRPr lang="en-US" sz="2000" dirty="0">
              <a:solidFill>
                <a:schemeClr val="tx1"/>
              </a:solidFill>
              <a:latin typeface="Arial" panose="020B0604020202020204" pitchFamily="34" charset="0"/>
              <a:cs typeface="Arial" panose="020B0604020202020204" pitchFamily="34" charset="0"/>
            </a:endParaRPr>
          </a:p>
          <a:p>
            <a:pPr rtl="0"/>
            <a:r>
              <a:rPr lang="en-US" sz="2000" dirty="0" smtClean="0">
                <a:solidFill>
                  <a:schemeClr val="tx1"/>
                </a:solidFill>
                <a:latin typeface="Arial" panose="020B0604020202020204" pitchFamily="34" charset="0"/>
                <a:cs typeface="Arial" panose="020B0604020202020204" pitchFamily="34" charset="0"/>
              </a:rPr>
              <a:t>Dept. of Biology</a:t>
            </a:r>
          </a:p>
          <a:p>
            <a:pPr rtl="0"/>
            <a:endParaRPr lang="en-US" sz="2000" dirty="0">
              <a:solidFill>
                <a:schemeClr val="tx1"/>
              </a:solidFill>
              <a:latin typeface="Arial" panose="020B0604020202020204" pitchFamily="34" charset="0"/>
              <a:cs typeface="Arial" panose="020B0604020202020204" pitchFamily="34" charset="0"/>
            </a:endParaRPr>
          </a:p>
          <a:p>
            <a:pPr rtl="0"/>
            <a:r>
              <a:rPr lang="en-US" sz="2000" dirty="0" smtClean="0">
                <a:solidFill>
                  <a:schemeClr val="tx1"/>
                </a:solidFill>
                <a:latin typeface="Arial" panose="020B0604020202020204" pitchFamily="34" charset="0"/>
                <a:cs typeface="Arial" panose="020B0604020202020204" pitchFamily="34" charset="0"/>
              </a:rPr>
              <a:t>2</a:t>
            </a:r>
            <a:r>
              <a:rPr lang="en-US" sz="2000" baseline="30000" dirty="0" smtClean="0">
                <a:solidFill>
                  <a:schemeClr val="tx1"/>
                </a:solidFill>
                <a:latin typeface="Arial" panose="020B0604020202020204" pitchFamily="34" charset="0"/>
                <a:cs typeface="Arial" panose="020B0604020202020204" pitchFamily="34" charset="0"/>
              </a:rPr>
              <a:t>nd</a:t>
            </a:r>
            <a:r>
              <a:rPr lang="en-US" sz="2000" dirty="0" smtClean="0">
                <a:solidFill>
                  <a:schemeClr val="tx1"/>
                </a:solidFill>
                <a:latin typeface="Arial" panose="020B0604020202020204" pitchFamily="34" charset="0"/>
                <a:cs typeface="Arial" panose="020B0604020202020204" pitchFamily="34" charset="0"/>
              </a:rPr>
              <a:t> year</a:t>
            </a:r>
            <a:r>
              <a:rPr lang="en-US" sz="2000" smtClean="0">
                <a:solidFill>
                  <a:schemeClr val="tx1"/>
                </a:solidFill>
                <a:latin typeface="Arial" panose="020B0604020202020204" pitchFamily="34" charset="0"/>
                <a:cs typeface="Arial" panose="020B0604020202020204" pitchFamily="34" charset="0"/>
              </a:rPr>
              <a:t>, 2021</a:t>
            </a:r>
            <a:endParaRPr lang="en-US" sz="2000" dirty="0" smtClean="0">
              <a:solidFill>
                <a:schemeClr val="tx1"/>
              </a:solidFill>
              <a:latin typeface="Arial" panose="020B0604020202020204" pitchFamily="34" charset="0"/>
              <a:cs typeface="Arial" panose="020B0604020202020204" pitchFamily="34" charset="0"/>
            </a:endParaRPr>
          </a:p>
          <a:p>
            <a:pPr rtl="0"/>
            <a:endParaRPr lang="en-US" sz="2000" dirty="0">
              <a:solidFill>
                <a:schemeClr val="tx1"/>
              </a:solidFill>
              <a:latin typeface="Arial" panose="020B0604020202020204" pitchFamily="34" charset="0"/>
              <a:cs typeface="Arial" panose="020B0604020202020204" pitchFamily="34" charset="0"/>
            </a:endParaRPr>
          </a:p>
          <a:p>
            <a:pPr rtl="0"/>
            <a:r>
              <a:rPr lang="en-US" sz="2000" dirty="0" err="1" smtClean="0">
                <a:solidFill>
                  <a:schemeClr val="tx1"/>
                </a:solidFill>
                <a:latin typeface="Arial" panose="020B0604020202020204" pitchFamily="34" charset="0"/>
                <a:cs typeface="Arial" panose="020B0604020202020204" pitchFamily="34" charset="0"/>
              </a:rPr>
              <a:t>Mustansiriyah</a:t>
            </a:r>
            <a:r>
              <a:rPr lang="en-US" sz="2000" dirty="0" smtClean="0">
                <a:solidFill>
                  <a:schemeClr val="tx1"/>
                </a:solidFill>
                <a:latin typeface="Arial" panose="020B0604020202020204" pitchFamily="34" charset="0"/>
                <a:cs typeface="Arial" panose="020B0604020202020204" pitchFamily="34" charset="0"/>
              </a:rPr>
              <a:t> University</a:t>
            </a:r>
          </a:p>
          <a:p>
            <a:pPr rtl="0"/>
            <a:endParaRPr lang="en-US" sz="2000" dirty="0">
              <a:solidFill>
                <a:schemeClr val="tx1"/>
              </a:solidFill>
              <a:latin typeface="Arial" panose="020B0604020202020204" pitchFamily="34" charset="0"/>
              <a:cs typeface="Arial" panose="020B0604020202020204" pitchFamily="34" charset="0"/>
            </a:endParaRPr>
          </a:p>
          <a:p>
            <a:pPr algn="l" rtl="0"/>
            <a:endParaRPr lang="en-US" sz="2400" b="1" dirty="0">
              <a:solidFill>
                <a:schemeClr val="tx1"/>
              </a:solidFill>
              <a:latin typeface="Arial" panose="020B0604020202020204" pitchFamily="34" charset="0"/>
              <a:cs typeface="Arial" panose="020B0604020202020204" pitchFamily="34" charset="0"/>
            </a:endParaRPr>
          </a:p>
          <a:p>
            <a:pPr algn="l" rtl="0"/>
            <a:endParaRPr lang="en-US" sz="1800" b="1" dirty="0">
              <a:solidFill>
                <a:schemeClr val="tx1"/>
              </a:solidFill>
              <a:latin typeface="Times New Roman" pitchFamily="18" charset="0"/>
              <a:cs typeface="Times New Roman" pitchFamily="18" charset="0"/>
            </a:endParaRPr>
          </a:p>
          <a:p>
            <a:pPr algn="l" rtl="0"/>
            <a:endParaRPr lang="en-US" sz="1800" b="1" dirty="0">
              <a:solidFill>
                <a:schemeClr val="tx1"/>
              </a:solidFill>
              <a:latin typeface="Times New Roman" pitchFamily="18" charset="0"/>
              <a:cs typeface="Times New Roman" pitchFamily="18" charset="0"/>
            </a:endParaRPr>
          </a:p>
          <a:p>
            <a:pPr rtl="0"/>
            <a:endParaRPr lang="ar-IQ" sz="2000" b="1" dirty="0">
              <a:solidFill>
                <a:schemeClr val="tx1"/>
              </a:solidFill>
              <a:latin typeface="Brush Script MT" pitchFamily="66" charset="0"/>
              <a:cs typeface="Times New Roman" pitchFamily="18" charset="0"/>
            </a:endParaRPr>
          </a:p>
        </p:txBody>
      </p:sp>
    </p:spTree>
    <p:extLst>
      <p:ext uri="{BB962C8B-B14F-4D97-AF65-F5344CB8AC3E}">
        <p14:creationId xmlns:p14="http://schemas.microsoft.com/office/powerpoint/2010/main" val="42303061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1600" y="116632"/>
            <a:ext cx="7416824" cy="55446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t="14243"/>
          <a:stretch/>
        </p:blipFill>
        <p:spPr bwMode="auto">
          <a:xfrm>
            <a:off x="276225" y="5950424"/>
            <a:ext cx="8591550" cy="8740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7323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fontScale="90000"/>
          </a:bodyPr>
          <a:lstStyle/>
          <a:p>
            <a:r>
              <a:rPr lang="en-US" b="1" dirty="0" err="1">
                <a:latin typeface="Comic Sans MS" pitchFamily="66" charset="0"/>
              </a:rPr>
              <a:t>Transcriptases</a:t>
            </a:r>
            <a:r>
              <a:rPr lang="en-US" b="1" dirty="0">
                <a:latin typeface="Comic Sans MS" pitchFamily="66" charset="0"/>
              </a:rPr>
              <a:t/>
            </a:r>
            <a:br>
              <a:rPr lang="en-US" b="1" dirty="0">
                <a:latin typeface="Comic Sans MS" pitchFamily="66" charset="0"/>
              </a:rPr>
            </a:br>
            <a:endParaRPr lang="ar-IQ" dirty="0"/>
          </a:p>
        </p:txBody>
      </p:sp>
      <p:sp>
        <p:nvSpPr>
          <p:cNvPr id="3" name="Content Placeholder 2"/>
          <p:cNvSpPr>
            <a:spLocks noGrp="1"/>
          </p:cNvSpPr>
          <p:nvPr>
            <p:ph idx="1"/>
          </p:nvPr>
        </p:nvSpPr>
        <p:spPr>
          <a:xfrm>
            <a:off x="107504" y="908720"/>
            <a:ext cx="8928992" cy="5688631"/>
          </a:xfrm>
        </p:spPr>
        <p:txBody>
          <a:bodyPr>
            <a:normAutofit fontScale="62500" lnSpcReduction="20000"/>
          </a:bodyPr>
          <a:lstStyle/>
          <a:p>
            <a:pPr marL="0" indent="0" algn="just" rtl="0">
              <a:buNone/>
            </a:pPr>
            <a:r>
              <a:rPr lang="en-US" dirty="0" smtClean="0">
                <a:latin typeface="Comic Sans MS" pitchFamily="66" charset="0"/>
              </a:rPr>
              <a:t>Transcriptase </a:t>
            </a:r>
            <a:r>
              <a:rPr lang="en-US" dirty="0">
                <a:latin typeface="Comic Sans MS" pitchFamily="66" charset="0"/>
              </a:rPr>
              <a:t>is a general term for an enzyme that carries out transcription. Viruses that replicate in the nucleus generally use a cell enzyme, while viruses that replicate in the cytoplasm encode their own.</a:t>
            </a:r>
          </a:p>
          <a:p>
            <a:pPr marL="0" indent="0" algn="just" rtl="0">
              <a:buNone/>
            </a:pPr>
            <a:r>
              <a:rPr lang="en-US" dirty="0">
                <a:latin typeface="Comic Sans MS" pitchFamily="66" charset="0"/>
              </a:rPr>
              <a:t>A DNA virus needs a DNA-dependent RNA polymerase to transcribe its genes into mRNA. Viruses that carry out transcription in the nucleus generally use the cell RNA polymerase II; these include the retroviruses, as well as many DNA viruses. DNA viruses that replicate in the cytoplasm use a virus-encoded enzyme because there is no appropriate cell enzyme in the cytoplasm.</a:t>
            </a:r>
          </a:p>
          <a:p>
            <a:pPr marL="0" indent="0" algn="just" rtl="0">
              <a:buNone/>
            </a:pPr>
            <a:r>
              <a:rPr lang="en-US" dirty="0">
                <a:latin typeface="Comic Sans MS" pitchFamily="66" charset="0"/>
              </a:rPr>
              <a:t>An RNA virus (apart from the retroviruses) needs an RNA-dependent RNA polymerase to transcribe its genes into mRNA. Each virus in Classes III, IV and V encodes its own enzyme, in spite of the fact that the cells of plants and some other eukaryotes encode </a:t>
            </a:r>
            <a:r>
              <a:rPr lang="en-US" dirty="0" err="1">
                <a:latin typeface="Comic Sans MS" pitchFamily="66" charset="0"/>
              </a:rPr>
              <a:t>ssRNA</a:t>
            </a:r>
            <a:r>
              <a:rPr lang="en-US" dirty="0">
                <a:latin typeface="Comic Sans MS" pitchFamily="66" charset="0"/>
              </a:rPr>
              <a:t>-dependent RNA polymerases.</a:t>
            </a:r>
          </a:p>
          <a:p>
            <a:pPr marL="0" indent="0" algn="l" rtl="0">
              <a:buNone/>
            </a:pPr>
            <a:r>
              <a:rPr lang="en-US" dirty="0">
                <a:latin typeface="Comic Sans MS" pitchFamily="66" charset="0"/>
              </a:rPr>
              <a:t>The retroviruses and the </a:t>
            </a:r>
            <a:r>
              <a:rPr lang="en-US" dirty="0" err="1">
                <a:latin typeface="Comic Sans MS" pitchFamily="66" charset="0"/>
              </a:rPr>
              <a:t>pararetroviruses</a:t>
            </a:r>
            <a:r>
              <a:rPr lang="en-US" dirty="0">
                <a:latin typeface="Comic Sans MS" pitchFamily="66" charset="0"/>
              </a:rPr>
              <a:t> perform reverse transcription using enzymes known as reverse </a:t>
            </a:r>
            <a:r>
              <a:rPr lang="en-US" dirty="0" err="1">
                <a:latin typeface="Comic Sans MS" pitchFamily="66" charset="0"/>
              </a:rPr>
              <a:t>transcriptases</a:t>
            </a:r>
            <a:r>
              <a:rPr lang="en-US" dirty="0">
                <a:latin typeface="Comic Sans MS" pitchFamily="66" charset="0"/>
              </a:rPr>
              <a:t>. These enzymes are RNA-dependent DNA polymerases, but they also have DNA-dependent DNA polymerase activity, as the process of reverse transcription involves synthesis of DNA using both RNA and DNA as the template.</a:t>
            </a:r>
          </a:p>
          <a:p>
            <a:pPr marL="0" indent="0" algn="just" rtl="0">
              <a:buNone/>
            </a:pPr>
            <a:endParaRPr lang="ar-IQ" sz="4000" dirty="0">
              <a:latin typeface="Comic Sans MS" pitchFamily="66" charset="0"/>
            </a:endParaRPr>
          </a:p>
        </p:txBody>
      </p:sp>
    </p:spTree>
    <p:extLst>
      <p:ext uri="{BB962C8B-B14F-4D97-AF65-F5344CB8AC3E}">
        <p14:creationId xmlns:p14="http://schemas.microsoft.com/office/powerpoint/2010/main" val="1594445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513" y="171450"/>
            <a:ext cx="8562975" cy="651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81515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9"/>
            <a:ext cx="8640960" cy="6336704"/>
          </a:xfrm>
        </p:spPr>
        <p:txBody>
          <a:bodyPr>
            <a:normAutofit/>
          </a:bodyPr>
          <a:lstStyle/>
          <a:p>
            <a:pPr marL="0" indent="0" algn="ctr" rtl="0">
              <a:buNone/>
            </a:pPr>
            <a:r>
              <a:rPr lang="en-US" sz="2800" b="1" dirty="0" smtClean="0">
                <a:latin typeface="Arial" panose="020B0604020202020204" pitchFamily="34" charset="0"/>
                <a:cs typeface="Arial" panose="020B0604020202020204" pitchFamily="34" charset="0"/>
              </a:rPr>
              <a:t>Translation in eukaryotes</a:t>
            </a:r>
          </a:p>
          <a:p>
            <a:pPr marL="0" indent="0" algn="l" rtl="0">
              <a:buNone/>
            </a:pPr>
            <a:endParaRPr lang="en-US" sz="2800" b="1" dirty="0">
              <a:latin typeface="Comic Sans MS" pitchFamily="66" charset="0"/>
            </a:endParaRPr>
          </a:p>
          <a:p>
            <a:pPr marL="0" indent="0" algn="l" rtl="0">
              <a:buNone/>
            </a:pPr>
            <a:endParaRPr lang="en-US" sz="2800" b="1" dirty="0" smtClean="0">
              <a:latin typeface="Comic Sans MS" pitchFamily="66" charset="0"/>
            </a:endParaRPr>
          </a:p>
          <a:p>
            <a:pPr marL="0" indent="0" algn="l" rtl="0">
              <a:buNone/>
            </a:pPr>
            <a:endParaRPr lang="en-US" sz="2800" b="1" dirty="0">
              <a:latin typeface="Comic Sans MS" pitchFamily="66" charset="0"/>
            </a:endParaRPr>
          </a:p>
          <a:p>
            <a:pPr marL="0" indent="0" algn="l" rtl="0">
              <a:buNone/>
            </a:pPr>
            <a:endParaRPr lang="en-US" sz="2800" b="1" dirty="0" smtClean="0">
              <a:latin typeface="Comic Sans MS" pitchFamily="66" charset="0"/>
            </a:endParaRPr>
          </a:p>
          <a:p>
            <a:pPr marL="0" indent="0" algn="l" rtl="0">
              <a:buNone/>
            </a:pPr>
            <a:endParaRPr lang="en-US" sz="2800" b="1" dirty="0">
              <a:latin typeface="Comic Sans MS" pitchFamily="66" charset="0"/>
            </a:endParaRPr>
          </a:p>
          <a:p>
            <a:pPr marL="0" indent="0" algn="l" rtl="0">
              <a:buNone/>
            </a:pPr>
            <a:endParaRPr lang="en-US" sz="2800" b="1" dirty="0" smtClean="0">
              <a:latin typeface="Comic Sans MS" pitchFamily="66" charset="0"/>
            </a:endParaRPr>
          </a:p>
          <a:p>
            <a:pPr marL="0" indent="0" algn="l" rtl="0">
              <a:buNone/>
            </a:pPr>
            <a:endParaRPr lang="en-US" sz="2800" b="1" dirty="0">
              <a:latin typeface="Comic Sans MS" pitchFamily="66" charset="0"/>
            </a:endParaRPr>
          </a:p>
          <a:p>
            <a:pPr marL="0" indent="0" algn="just" rtl="0">
              <a:buNone/>
            </a:pPr>
            <a:endParaRPr lang="en-US" sz="2000" dirty="0" smtClean="0">
              <a:latin typeface="Comic Sans MS" pitchFamily="66" charset="0"/>
            </a:endParaRPr>
          </a:p>
          <a:p>
            <a:pPr marL="0" indent="0" algn="just" rtl="0">
              <a:buNone/>
            </a:pPr>
            <a:endParaRPr lang="en-US" sz="2000" dirty="0" smtClean="0">
              <a:latin typeface="Comic Sans MS" pitchFamily="66" charset="0"/>
            </a:endParaRPr>
          </a:p>
          <a:p>
            <a:pPr marL="0" indent="0" algn="just" rtl="0">
              <a:buNone/>
            </a:pPr>
            <a:r>
              <a:rPr lang="en-US" sz="2000" dirty="0" smtClean="0">
                <a:latin typeface="Arial" panose="020B0604020202020204" pitchFamily="34" charset="0"/>
                <a:cs typeface="Arial" panose="020B0604020202020204" pitchFamily="34" charset="0"/>
              </a:rPr>
              <a:t>A </a:t>
            </a:r>
            <a:r>
              <a:rPr lang="en-US" sz="2000" dirty="0">
                <a:latin typeface="Arial" panose="020B0604020202020204" pitchFamily="34" charset="0"/>
                <a:cs typeface="Arial" panose="020B0604020202020204" pitchFamily="34" charset="0"/>
              </a:rPr>
              <a:t>typical eukaryotic mRNA is </a:t>
            </a:r>
            <a:r>
              <a:rPr lang="en-US" sz="2000" dirty="0" err="1">
                <a:latin typeface="Arial" panose="020B0604020202020204" pitchFamily="34" charset="0"/>
                <a:cs typeface="Arial" panose="020B0604020202020204" pitchFamily="34" charset="0"/>
              </a:rPr>
              <a:t>monocistronic</a:t>
            </a:r>
            <a:r>
              <a:rPr lang="en-US" sz="2000" dirty="0">
                <a:latin typeface="Arial" panose="020B0604020202020204" pitchFamily="34" charset="0"/>
                <a:cs typeface="Arial" panose="020B0604020202020204" pitchFamily="34" charset="0"/>
              </a:rPr>
              <a:t>, i.e. </a:t>
            </a:r>
            <a:r>
              <a:rPr lang="en-US" sz="2000" dirty="0" smtClean="0">
                <a:latin typeface="Arial" panose="020B0604020202020204" pitchFamily="34" charset="0"/>
                <a:cs typeface="Arial" panose="020B0604020202020204" pitchFamily="34" charset="0"/>
              </a:rPr>
              <a:t>it has </a:t>
            </a:r>
            <a:r>
              <a:rPr lang="en-US" sz="2000" dirty="0">
                <a:latin typeface="Arial" panose="020B0604020202020204" pitchFamily="34" charset="0"/>
                <a:cs typeface="Arial" panose="020B0604020202020204" pitchFamily="34" charset="0"/>
              </a:rPr>
              <a:t>one ORF from which one protein is </a:t>
            </a:r>
            <a:r>
              <a:rPr lang="en-US" sz="2000" dirty="0" smtClean="0">
                <a:latin typeface="Arial" panose="020B0604020202020204" pitchFamily="34" charset="0"/>
                <a:cs typeface="Arial" panose="020B0604020202020204" pitchFamily="34" charset="0"/>
              </a:rPr>
              <a:t>translated. </a:t>
            </a:r>
            <a:r>
              <a:rPr lang="en-US" sz="2000" dirty="0">
                <a:latin typeface="Arial" panose="020B0604020202020204" pitchFamily="34" charset="0"/>
                <a:cs typeface="Arial" panose="020B0604020202020204" pitchFamily="34" charset="0"/>
              </a:rPr>
              <a:t>Sequences upstream and downstream </a:t>
            </a:r>
            <a:r>
              <a:rPr lang="en-US" sz="2000" dirty="0" smtClean="0">
                <a:latin typeface="Arial" panose="020B0604020202020204" pitchFamily="34" charset="0"/>
                <a:cs typeface="Arial" panose="020B0604020202020204" pitchFamily="34" charset="0"/>
              </a:rPr>
              <a:t>of the </a:t>
            </a:r>
            <a:r>
              <a:rPr lang="en-US" sz="2000" dirty="0">
                <a:latin typeface="Arial" panose="020B0604020202020204" pitchFamily="34" charset="0"/>
                <a:cs typeface="Arial" panose="020B0604020202020204" pitchFamily="34" charset="0"/>
              </a:rPr>
              <a:t>ORF are not translated. Some large ORFs </a:t>
            </a:r>
            <a:r>
              <a:rPr lang="en-US" sz="2000" dirty="0" smtClean="0">
                <a:latin typeface="Arial" panose="020B0604020202020204" pitchFamily="34" charset="0"/>
                <a:cs typeface="Arial" panose="020B0604020202020204" pitchFamily="34" charset="0"/>
              </a:rPr>
              <a:t>encode </a:t>
            </a:r>
            <a:r>
              <a:rPr lang="en-US" sz="2000" dirty="0" err="1" smtClean="0">
                <a:latin typeface="Arial" panose="020B0604020202020204" pitchFamily="34" charset="0"/>
                <a:cs typeface="Arial" panose="020B0604020202020204" pitchFamily="34" charset="0"/>
              </a:rPr>
              <a:t>polyproteins</a:t>
            </a:r>
            <a:r>
              <a:rPr lang="en-US" sz="2000" dirty="0">
                <a:latin typeface="Arial" panose="020B0604020202020204" pitchFamily="34" charset="0"/>
                <a:cs typeface="Arial" panose="020B0604020202020204" pitchFamily="34" charset="0"/>
              </a:rPr>
              <a:t>, large proteins that are cleaved to </a:t>
            </a:r>
            <a:r>
              <a:rPr lang="en-US" sz="2000" dirty="0" smtClean="0">
                <a:latin typeface="Arial" panose="020B0604020202020204" pitchFamily="34" charset="0"/>
                <a:cs typeface="Arial" panose="020B0604020202020204" pitchFamily="34" charset="0"/>
              </a:rPr>
              <a:t>form two </a:t>
            </a:r>
            <a:r>
              <a:rPr lang="en-US" sz="2000" dirty="0">
                <a:latin typeface="Arial" panose="020B0604020202020204" pitchFamily="34" charset="0"/>
                <a:cs typeface="Arial" panose="020B0604020202020204" pitchFamily="34" charset="0"/>
              </a:rPr>
              <a:t>or more functional proteins.</a:t>
            </a:r>
            <a:endParaRPr lang="en-US" sz="2000" dirty="0" smtClean="0">
              <a:latin typeface="Arial" panose="020B0604020202020204" pitchFamily="34" charset="0"/>
              <a:cs typeface="Arial" panose="020B0604020202020204" pitchFamily="34" charset="0"/>
            </a:endParaRPr>
          </a:p>
          <a:p>
            <a:pPr marL="0" indent="0" algn="l" rtl="0">
              <a:buNone/>
            </a:pPr>
            <a:endParaRPr lang="ar-IQ" sz="2000" dirty="0">
              <a:latin typeface="Comic Sans MS" pitchFamily="66" charset="0"/>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161128"/>
            <a:ext cx="8858197" cy="342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460299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88640"/>
            <a:ext cx="8496944" cy="6408712"/>
          </a:xfrm>
        </p:spPr>
        <p:txBody>
          <a:bodyPr>
            <a:normAutofit/>
          </a:bodyPr>
          <a:lstStyle/>
          <a:p>
            <a:pPr marL="0" indent="0" algn="l" rtl="0">
              <a:buNone/>
            </a:pPr>
            <a:r>
              <a:rPr lang="en-US" sz="2800" b="1" dirty="0" smtClean="0">
                <a:latin typeface="Comic Sans MS" pitchFamily="66" charset="0"/>
              </a:rPr>
              <a:t>Transport in eukaryotic cells</a:t>
            </a:r>
          </a:p>
          <a:p>
            <a:pPr marL="0" indent="0" algn="just" rtl="0">
              <a:buNone/>
            </a:pPr>
            <a:r>
              <a:rPr lang="en-US" sz="2000" dirty="0">
                <a:latin typeface="Comic Sans MS" pitchFamily="66" charset="0"/>
              </a:rPr>
              <a:t>Virus molecules synthesized in the infected cell </a:t>
            </a:r>
            <a:r>
              <a:rPr lang="en-US" sz="2000" dirty="0" smtClean="0">
                <a:latin typeface="Comic Sans MS" pitchFamily="66" charset="0"/>
              </a:rPr>
              <a:t>must also </a:t>
            </a:r>
            <a:r>
              <a:rPr lang="en-US" sz="2000" dirty="0">
                <a:latin typeface="Comic Sans MS" pitchFamily="66" charset="0"/>
              </a:rPr>
              <a:t>be transported to particular sites. Virus </a:t>
            </a:r>
            <a:r>
              <a:rPr lang="en-US" sz="2000" dirty="0" smtClean="0">
                <a:latin typeface="Comic Sans MS" pitchFamily="66" charset="0"/>
              </a:rPr>
              <a:t>mRNAs are </a:t>
            </a:r>
            <a:r>
              <a:rPr lang="en-US" sz="2000" dirty="0">
                <a:latin typeface="Comic Sans MS" pitchFamily="66" charset="0"/>
              </a:rPr>
              <a:t>transported from the nucleus to the cytoplasm, </a:t>
            </a:r>
            <a:r>
              <a:rPr lang="en-US" sz="2000" dirty="0" smtClean="0">
                <a:latin typeface="Comic Sans MS" pitchFamily="66" charset="0"/>
              </a:rPr>
              <a:t>and virus </a:t>
            </a:r>
            <a:r>
              <a:rPr lang="en-US" sz="2000" dirty="0">
                <a:latin typeface="Comic Sans MS" pitchFamily="66" charset="0"/>
              </a:rPr>
              <a:t>proteins may be transported to various </a:t>
            </a:r>
            <a:r>
              <a:rPr lang="en-US" sz="2000" dirty="0" smtClean="0">
                <a:latin typeface="Comic Sans MS" pitchFamily="66" charset="0"/>
              </a:rPr>
              <a:t>locations, including </a:t>
            </a:r>
            <a:r>
              <a:rPr lang="en-US" sz="2000" dirty="0">
                <a:latin typeface="Comic Sans MS" pitchFamily="66" charset="0"/>
              </a:rPr>
              <a:t>the </a:t>
            </a:r>
            <a:r>
              <a:rPr lang="en-US" sz="2000" dirty="0" smtClean="0">
                <a:latin typeface="Comic Sans MS" pitchFamily="66" charset="0"/>
              </a:rPr>
              <a:t>nucleus.</a:t>
            </a:r>
          </a:p>
          <a:p>
            <a:pPr marL="0" indent="0" algn="l" rtl="0">
              <a:buNone/>
            </a:pPr>
            <a:endParaRPr lang="ar-IQ" sz="2800" b="1" dirty="0">
              <a:latin typeface="Comic Sans MS" pitchFamily="66" charset="0"/>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2899" y="1916832"/>
            <a:ext cx="6805485" cy="496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61202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Baltimore classification</a:t>
            </a:r>
            <a:endParaRPr lang="ar-IQ" dirty="0"/>
          </a:p>
        </p:txBody>
      </p:sp>
      <p:sp>
        <p:nvSpPr>
          <p:cNvPr id="4" name="Content Placeholder 3"/>
          <p:cNvSpPr>
            <a:spLocks noGrp="1"/>
          </p:cNvSpPr>
          <p:nvPr>
            <p:ph idx="1"/>
          </p:nvPr>
        </p:nvSpPr>
        <p:spPr>
          <a:xfrm>
            <a:off x="457200" y="1600201"/>
            <a:ext cx="8229600" cy="4031873"/>
          </a:xfrm>
          <a:prstGeom prst="rect">
            <a:avLst/>
          </a:prstGeom>
        </p:spPr>
        <p:txBody>
          <a:bodyPr wrap="square">
            <a:spAutoFit/>
          </a:bodyPr>
          <a:lstStyle/>
          <a:p>
            <a:pPr marL="0" indent="0" algn="l" rtl="0">
              <a:lnSpc>
                <a:spcPct val="200000"/>
              </a:lnSpc>
              <a:buNone/>
            </a:pPr>
            <a:r>
              <a:rPr lang="en-US" sz="2400" dirty="0" smtClean="0">
                <a:solidFill>
                  <a:srgbClr val="202122"/>
                </a:solidFill>
                <a:latin typeface="Arial"/>
              </a:rPr>
              <a:t>The</a:t>
            </a:r>
            <a:r>
              <a:rPr lang="en-US" sz="2400" dirty="0">
                <a:solidFill>
                  <a:srgbClr val="202122"/>
                </a:solidFill>
                <a:latin typeface="Arial"/>
              </a:rPr>
              <a:t> </a:t>
            </a:r>
            <a:r>
              <a:rPr lang="en-US" sz="2400" b="1" dirty="0">
                <a:solidFill>
                  <a:srgbClr val="202122"/>
                </a:solidFill>
                <a:latin typeface="Arial"/>
              </a:rPr>
              <a:t>Baltimore classification</a:t>
            </a:r>
            <a:r>
              <a:rPr lang="en-US" sz="2400" dirty="0">
                <a:solidFill>
                  <a:srgbClr val="202122"/>
                </a:solidFill>
                <a:latin typeface="Arial"/>
              </a:rPr>
              <a:t>, developed by </a:t>
            </a:r>
            <a:r>
              <a:rPr lang="en-US" sz="2400" dirty="0">
                <a:solidFill>
                  <a:srgbClr val="0B0080"/>
                </a:solidFill>
                <a:latin typeface="Arial"/>
                <a:hlinkClick r:id="rId2" tooltip="David Baltimore"/>
              </a:rPr>
              <a:t>David Baltimore</a:t>
            </a:r>
            <a:r>
              <a:rPr lang="en-US" sz="2400" dirty="0">
                <a:solidFill>
                  <a:srgbClr val="202122"/>
                </a:solidFill>
                <a:latin typeface="Arial"/>
              </a:rPr>
              <a:t>, is a </a:t>
            </a:r>
            <a:r>
              <a:rPr lang="en-US" sz="2400" dirty="0">
                <a:solidFill>
                  <a:srgbClr val="0B0080"/>
                </a:solidFill>
                <a:latin typeface="Arial"/>
                <a:hlinkClick r:id="rId3" tooltip="Virus classification"/>
              </a:rPr>
              <a:t>virus classification</a:t>
            </a:r>
            <a:r>
              <a:rPr lang="en-US" sz="2400" dirty="0">
                <a:solidFill>
                  <a:srgbClr val="202122"/>
                </a:solidFill>
                <a:latin typeface="Arial"/>
              </a:rPr>
              <a:t> </a:t>
            </a:r>
            <a:r>
              <a:rPr lang="en-US" sz="2400" dirty="0">
                <a:solidFill>
                  <a:srgbClr val="0B0080"/>
                </a:solidFill>
                <a:latin typeface="Arial"/>
                <a:hlinkClick r:id="rId4" tooltip="Scientific classification"/>
              </a:rPr>
              <a:t>system</a:t>
            </a:r>
            <a:r>
              <a:rPr lang="en-US" sz="2400" dirty="0">
                <a:solidFill>
                  <a:srgbClr val="202122"/>
                </a:solidFill>
                <a:latin typeface="Arial"/>
              </a:rPr>
              <a:t> that groups </a:t>
            </a:r>
            <a:r>
              <a:rPr lang="en-US" sz="2400" dirty="0">
                <a:solidFill>
                  <a:srgbClr val="0B0080"/>
                </a:solidFill>
                <a:latin typeface="Arial"/>
                <a:hlinkClick r:id="rId5" tooltip="Virus"/>
              </a:rPr>
              <a:t>viruses</a:t>
            </a:r>
            <a:r>
              <a:rPr lang="en-US" sz="2400" dirty="0">
                <a:solidFill>
                  <a:srgbClr val="202122"/>
                </a:solidFill>
                <a:latin typeface="Arial"/>
              </a:rPr>
              <a:t> into </a:t>
            </a:r>
            <a:r>
              <a:rPr lang="en-US" sz="2400" dirty="0" smtClean="0">
                <a:solidFill>
                  <a:srgbClr val="202122"/>
                </a:solidFill>
                <a:latin typeface="Arial"/>
              </a:rPr>
              <a:t>classes, </a:t>
            </a:r>
            <a:r>
              <a:rPr lang="en-US" sz="2400" dirty="0">
                <a:solidFill>
                  <a:srgbClr val="202122"/>
                </a:solidFill>
                <a:latin typeface="Arial"/>
              </a:rPr>
              <a:t>depending on their type of </a:t>
            </a:r>
            <a:r>
              <a:rPr lang="en-US" sz="2400" dirty="0">
                <a:solidFill>
                  <a:srgbClr val="0B0080"/>
                </a:solidFill>
                <a:latin typeface="Arial"/>
                <a:hlinkClick r:id="rId6" tooltip="Genome"/>
              </a:rPr>
              <a:t>genome</a:t>
            </a:r>
            <a:r>
              <a:rPr lang="en-US" sz="2400" dirty="0">
                <a:solidFill>
                  <a:srgbClr val="202122"/>
                </a:solidFill>
                <a:latin typeface="Arial"/>
              </a:rPr>
              <a:t> (</a:t>
            </a:r>
            <a:r>
              <a:rPr lang="en-US" sz="2400" dirty="0">
                <a:solidFill>
                  <a:srgbClr val="0B0080"/>
                </a:solidFill>
                <a:latin typeface="Arial"/>
                <a:hlinkClick r:id="rId7" tooltip="DNA"/>
              </a:rPr>
              <a:t>DNA</a:t>
            </a:r>
            <a:r>
              <a:rPr lang="en-US" sz="2400" dirty="0">
                <a:solidFill>
                  <a:srgbClr val="202122"/>
                </a:solidFill>
                <a:latin typeface="Arial"/>
              </a:rPr>
              <a:t>, </a:t>
            </a:r>
            <a:r>
              <a:rPr lang="en-US" sz="2400" dirty="0">
                <a:solidFill>
                  <a:srgbClr val="0B0080"/>
                </a:solidFill>
                <a:latin typeface="Arial"/>
                <a:hlinkClick r:id="rId8" tooltip="RNA"/>
              </a:rPr>
              <a:t>RNA</a:t>
            </a:r>
            <a:r>
              <a:rPr lang="en-US" sz="2400" dirty="0">
                <a:solidFill>
                  <a:srgbClr val="202122"/>
                </a:solidFill>
                <a:latin typeface="Arial"/>
              </a:rPr>
              <a:t>, single-stranded (</a:t>
            </a:r>
            <a:r>
              <a:rPr lang="en-US" sz="2400" dirty="0" err="1">
                <a:solidFill>
                  <a:srgbClr val="202122"/>
                </a:solidFill>
                <a:latin typeface="Arial"/>
              </a:rPr>
              <a:t>ss</a:t>
            </a:r>
            <a:r>
              <a:rPr lang="en-US" sz="2400" dirty="0">
                <a:solidFill>
                  <a:srgbClr val="202122"/>
                </a:solidFill>
                <a:latin typeface="Arial"/>
              </a:rPr>
              <a:t>), double-stranded (ds), etc..) and their method of </a:t>
            </a:r>
            <a:r>
              <a:rPr lang="en-US" sz="2400" u="sng" dirty="0">
                <a:solidFill>
                  <a:srgbClr val="FAA700"/>
                </a:solidFill>
                <a:latin typeface="Arial"/>
                <a:hlinkClick r:id="rId9" tooltip="DNA replication"/>
              </a:rPr>
              <a:t>replication</a:t>
            </a:r>
            <a:r>
              <a:rPr lang="en-US" dirty="0">
                <a:solidFill>
                  <a:srgbClr val="202122"/>
                </a:solidFill>
                <a:latin typeface="Arial"/>
              </a:rPr>
              <a:t>.</a:t>
            </a:r>
            <a:endParaRPr lang="ar-IQ" dirty="0"/>
          </a:p>
        </p:txBody>
      </p:sp>
    </p:spTree>
    <p:extLst>
      <p:ext uri="{BB962C8B-B14F-4D97-AF65-F5344CB8AC3E}">
        <p14:creationId xmlns:p14="http://schemas.microsoft.com/office/powerpoint/2010/main" val="1388670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231354" y="188640"/>
            <a:ext cx="8589119" cy="6300514"/>
            <a:chOff x="179512" y="188640"/>
            <a:chExt cx="8589119" cy="6300514"/>
          </a:xfrm>
        </p:grpSpPr>
        <p:grpSp>
          <p:nvGrpSpPr>
            <p:cNvPr id="5" name="Group 4"/>
            <p:cNvGrpSpPr/>
            <p:nvPr/>
          </p:nvGrpSpPr>
          <p:grpSpPr>
            <a:xfrm>
              <a:off x="179512" y="188640"/>
              <a:ext cx="8589119" cy="6300514"/>
              <a:chOff x="179512" y="188640"/>
              <a:chExt cx="8589119" cy="6300514"/>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9725" y="188640"/>
                <a:ext cx="5924550"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8" name="Group 7"/>
              <p:cNvGrpSpPr/>
              <p:nvPr/>
            </p:nvGrpSpPr>
            <p:grpSpPr>
              <a:xfrm>
                <a:off x="179512" y="1124744"/>
                <a:ext cx="8589119" cy="5364410"/>
                <a:chOff x="123800" y="1232942"/>
                <a:chExt cx="8589119" cy="5364410"/>
              </a:xfrm>
            </p:grpSpPr>
            <p:grpSp>
              <p:nvGrpSpPr>
                <p:cNvPr id="9" name="Group 8"/>
                <p:cNvGrpSpPr/>
                <p:nvPr/>
              </p:nvGrpSpPr>
              <p:grpSpPr>
                <a:xfrm>
                  <a:off x="123800" y="1232942"/>
                  <a:ext cx="6248400" cy="3204170"/>
                  <a:chOff x="123800" y="1232942"/>
                  <a:chExt cx="6248400" cy="3204170"/>
                </a:xfrm>
              </p:grpSpPr>
              <p:pic>
                <p:nvPicPr>
                  <p:cNvPr id="1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800" y="1232942"/>
                    <a:ext cx="915987"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3800" y="1809006"/>
                    <a:ext cx="62484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3800" y="2348880"/>
                    <a:ext cx="9017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3800" y="2889126"/>
                    <a:ext cx="981075"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3800" y="3537198"/>
                    <a:ext cx="1336675"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3800" y="4113262"/>
                    <a:ext cx="12763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10" name="Picture 14"/>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059832" y="2360315"/>
                  <a:ext cx="5653087" cy="423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pic>
          <p:nvPicPr>
            <p:cNvPr id="6" name="Picture 1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9512" y="4653136"/>
              <a:ext cx="2924175"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2839249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Comic Sans MS" pitchFamily="66" charset="0"/>
              </a:rPr>
              <a:t>Transcription of virus genome</a:t>
            </a:r>
            <a:br>
              <a:rPr lang="en-US" b="1" dirty="0">
                <a:latin typeface="Comic Sans MS" pitchFamily="66" charset="0"/>
              </a:rPr>
            </a:br>
            <a:endParaRPr lang="ar-IQ" dirty="0"/>
          </a:p>
        </p:txBody>
      </p:sp>
      <p:sp>
        <p:nvSpPr>
          <p:cNvPr id="3" name="Content Placeholder 2"/>
          <p:cNvSpPr>
            <a:spLocks noGrp="1"/>
          </p:cNvSpPr>
          <p:nvPr>
            <p:ph idx="1"/>
          </p:nvPr>
        </p:nvSpPr>
        <p:spPr/>
        <p:txBody>
          <a:bodyPr>
            <a:normAutofit fontScale="92500" lnSpcReduction="10000"/>
          </a:bodyPr>
          <a:lstStyle/>
          <a:p>
            <a:pPr marL="0" indent="0" algn="l">
              <a:buNone/>
            </a:pPr>
            <a:r>
              <a:rPr lang="en-US" dirty="0">
                <a:latin typeface="Comic Sans MS" pitchFamily="66" charset="0"/>
              </a:rPr>
              <a:t>A nucleic acid strand that has the same sequence as mRNA is </a:t>
            </a:r>
            <a:r>
              <a:rPr lang="en-US" dirty="0" err="1">
                <a:latin typeface="Comic Sans MS" pitchFamily="66" charset="0"/>
              </a:rPr>
              <a:t>labelled</a:t>
            </a:r>
            <a:r>
              <a:rPr lang="en-US" dirty="0">
                <a:latin typeface="Comic Sans MS" pitchFamily="66" charset="0"/>
              </a:rPr>
              <a:t> (+) </a:t>
            </a:r>
            <a:endParaRPr lang="en-US" dirty="0" smtClean="0">
              <a:latin typeface="Comic Sans MS" pitchFamily="66" charset="0"/>
            </a:endParaRPr>
          </a:p>
          <a:p>
            <a:pPr marL="0" indent="0" algn="l">
              <a:buNone/>
            </a:pPr>
            <a:r>
              <a:rPr lang="en-US" dirty="0">
                <a:latin typeface="Comic Sans MS" pitchFamily="66" charset="0"/>
              </a:rPr>
              <a:t>-</a:t>
            </a:r>
            <a:r>
              <a:rPr lang="en-US" dirty="0" smtClean="0">
                <a:latin typeface="Comic Sans MS" pitchFamily="66" charset="0"/>
              </a:rPr>
              <a:t>a </a:t>
            </a:r>
            <a:r>
              <a:rPr lang="en-US" dirty="0">
                <a:latin typeface="Comic Sans MS" pitchFamily="66" charset="0"/>
              </a:rPr>
              <a:t>nucleic acid strand that has the sequence complementary to the mRNA is </a:t>
            </a:r>
            <a:r>
              <a:rPr lang="en-US" dirty="0" err="1">
                <a:latin typeface="Comic Sans MS" pitchFamily="66" charset="0"/>
              </a:rPr>
              <a:t>labelled</a:t>
            </a:r>
            <a:r>
              <a:rPr lang="en-US" dirty="0">
                <a:latin typeface="Comic Sans MS" pitchFamily="66" charset="0"/>
              </a:rPr>
              <a:t> (−). The viruses with (+) RNA genomes (Classes IV and VI) have the same sequence as the virus mRNA. </a:t>
            </a:r>
            <a:endParaRPr lang="en-US" dirty="0" smtClean="0">
              <a:latin typeface="Comic Sans MS" pitchFamily="66" charset="0"/>
            </a:endParaRPr>
          </a:p>
          <a:p>
            <a:pPr marL="0" indent="0" algn="l">
              <a:buNone/>
            </a:pPr>
            <a:r>
              <a:rPr lang="en-US" dirty="0" smtClean="0">
                <a:latin typeface="Comic Sans MS" pitchFamily="66" charset="0"/>
              </a:rPr>
              <a:t>When </a:t>
            </a:r>
            <a:r>
              <a:rPr lang="en-US" dirty="0">
                <a:latin typeface="Comic Sans MS" pitchFamily="66" charset="0"/>
              </a:rPr>
              <a:t>these viruses infect cells, however, only the Class IV genomes can function as mRNA</a:t>
            </a:r>
            <a:endParaRPr lang="ar-IQ" dirty="0"/>
          </a:p>
        </p:txBody>
      </p:sp>
    </p:spTree>
    <p:extLst>
      <p:ext uri="{BB962C8B-B14F-4D97-AF65-F5344CB8AC3E}">
        <p14:creationId xmlns:p14="http://schemas.microsoft.com/office/powerpoint/2010/main" val="1611700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794322"/>
          </a:xfrm>
        </p:spPr>
        <p:txBody>
          <a:bodyPr/>
          <a:lstStyle/>
          <a:p>
            <a:endParaRPr lang="ar-IQ" dirty="0"/>
          </a:p>
        </p:txBody>
      </p:sp>
      <p:sp>
        <p:nvSpPr>
          <p:cNvPr id="3" name="Content Placeholder 2"/>
          <p:cNvSpPr>
            <a:spLocks noGrp="1"/>
          </p:cNvSpPr>
          <p:nvPr>
            <p:ph idx="1"/>
          </p:nvPr>
        </p:nvSpPr>
        <p:spPr>
          <a:xfrm>
            <a:off x="457200" y="3140968"/>
            <a:ext cx="8229600" cy="3456384"/>
          </a:xfrm>
        </p:spPr>
        <p:txBody>
          <a:bodyPr>
            <a:normAutofit fontScale="85000" lnSpcReduction="20000"/>
          </a:bodyPr>
          <a:lstStyle/>
          <a:p>
            <a:pPr marL="0" indent="0" algn="l">
              <a:buNone/>
            </a:pPr>
            <a:r>
              <a:rPr lang="en-US" dirty="0">
                <a:latin typeface="Comic Sans MS" pitchFamily="66" charset="0"/>
              </a:rPr>
              <a:t>there is a mixture of (+) and (−) polarity within the strand, in other words there are open reading frames (ORFs) in both directions. Genomes of this type are known as </a:t>
            </a:r>
            <a:r>
              <a:rPr lang="en-US" dirty="0" err="1">
                <a:latin typeface="Comic Sans MS" pitchFamily="66" charset="0"/>
              </a:rPr>
              <a:t>ambisense</a:t>
            </a:r>
            <a:r>
              <a:rPr lang="en-US" dirty="0">
                <a:latin typeface="Comic Sans MS" pitchFamily="66" charset="0"/>
              </a:rPr>
              <a:t>, a word derived from the Latin </a:t>
            </a:r>
            <a:r>
              <a:rPr lang="en-US" i="1" dirty="0" err="1">
                <a:latin typeface="Comic Sans MS" pitchFamily="66" charset="0"/>
              </a:rPr>
              <a:t>ambi</a:t>
            </a:r>
            <a:r>
              <a:rPr lang="en-US" dirty="0">
                <a:latin typeface="Comic Sans MS" pitchFamily="66" charset="0"/>
              </a:rPr>
              <a:t>, meaning ‘on both sides’ (as in ambidextrous). Examples of </a:t>
            </a:r>
            <a:r>
              <a:rPr lang="en-US" dirty="0" err="1">
                <a:latin typeface="Comic Sans MS" pitchFamily="66" charset="0"/>
              </a:rPr>
              <a:t>ambisense</a:t>
            </a:r>
            <a:r>
              <a:rPr lang="en-US" dirty="0">
                <a:latin typeface="Comic Sans MS" pitchFamily="66" charset="0"/>
              </a:rPr>
              <a:t> genomes include the </a:t>
            </a:r>
            <a:r>
              <a:rPr lang="en-US" dirty="0" err="1">
                <a:latin typeface="Comic Sans MS" pitchFamily="66" charset="0"/>
              </a:rPr>
              <a:t>ssDNA</a:t>
            </a:r>
            <a:r>
              <a:rPr lang="en-US" dirty="0">
                <a:latin typeface="Comic Sans MS" pitchFamily="66" charset="0"/>
              </a:rPr>
              <a:t> genomes of the </a:t>
            </a:r>
            <a:r>
              <a:rPr lang="en-US" dirty="0" err="1">
                <a:latin typeface="Comic Sans MS" pitchFamily="66" charset="0"/>
              </a:rPr>
              <a:t>geminiviruses</a:t>
            </a:r>
            <a:r>
              <a:rPr lang="en-US" dirty="0">
                <a:latin typeface="Comic Sans MS" pitchFamily="66" charset="0"/>
              </a:rPr>
              <a:t>, which are plant viruses, and the </a:t>
            </a:r>
            <a:r>
              <a:rPr lang="en-US" dirty="0" err="1">
                <a:latin typeface="Comic Sans MS" pitchFamily="66" charset="0"/>
              </a:rPr>
              <a:t>ssRNA</a:t>
            </a:r>
            <a:r>
              <a:rPr lang="en-US" dirty="0">
                <a:latin typeface="Comic Sans MS" pitchFamily="66" charset="0"/>
              </a:rPr>
              <a:t> genomes of the </a:t>
            </a:r>
            <a:r>
              <a:rPr lang="en-US" dirty="0" err="1">
                <a:latin typeface="Comic Sans MS" pitchFamily="66" charset="0"/>
              </a:rPr>
              <a:t>arenaviruses</a:t>
            </a:r>
            <a:r>
              <a:rPr lang="en-US" dirty="0">
                <a:latin typeface="Comic Sans MS" pitchFamily="66" charset="0"/>
              </a:rPr>
              <a:t>, which are animal viruses and include the causative agent of Lassa fever.</a:t>
            </a:r>
            <a:endParaRPr lang="ar-IQ" dirty="0">
              <a:latin typeface="Comic Sans MS" pitchFamily="66" charset="0"/>
            </a:endParaRPr>
          </a:p>
          <a:p>
            <a:pPr marL="0" indent="0" algn="l">
              <a:buNone/>
            </a:pPr>
            <a:endParaRPr lang="ar-IQ" b="1" dirty="0"/>
          </a:p>
        </p:txBody>
      </p:sp>
      <p:grpSp>
        <p:nvGrpSpPr>
          <p:cNvPr id="4" name="Group 3"/>
          <p:cNvGrpSpPr/>
          <p:nvPr/>
        </p:nvGrpSpPr>
        <p:grpSpPr>
          <a:xfrm>
            <a:off x="713724" y="318592"/>
            <a:ext cx="6738596" cy="5904656"/>
            <a:chOff x="1344191" y="404664"/>
            <a:chExt cx="6738595" cy="5904656"/>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5493" y="404664"/>
              <a:ext cx="4367213"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34502" y="980728"/>
              <a:ext cx="6148284" cy="2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44191" y="5915620"/>
              <a:ext cx="157162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3299050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59828"/>
            <a:ext cx="8229600" cy="5505476"/>
          </a:xfrm>
        </p:spPr>
        <p:txBody>
          <a:bodyPr>
            <a:normAutofit lnSpcReduction="10000"/>
          </a:bodyPr>
          <a:lstStyle/>
          <a:p>
            <a:pPr marL="0" indent="0" algn="l" rtl="0">
              <a:buNone/>
            </a:pPr>
            <a:r>
              <a:rPr lang="en-US" sz="4000" b="1" dirty="0">
                <a:latin typeface="Comic Sans MS" pitchFamily="66" charset="0"/>
              </a:rPr>
              <a:t>How is transcription controlled in eukaryotes?</a:t>
            </a:r>
          </a:p>
          <a:p>
            <a:pPr marL="0" indent="0" algn="l" rtl="0">
              <a:buNone/>
            </a:pPr>
            <a:r>
              <a:rPr lang="en-US" dirty="0">
                <a:latin typeface="Comic Sans MS" pitchFamily="66" charset="0"/>
              </a:rPr>
              <a:t>The expression of a gene is controlled by various sequences in the DNA:</a:t>
            </a:r>
          </a:p>
          <a:p>
            <a:pPr marL="0" indent="0" algn="just" rtl="0">
              <a:buNone/>
            </a:pPr>
            <a:r>
              <a:rPr lang="en-US" dirty="0">
                <a:latin typeface="Comic Sans MS" pitchFamily="66" charset="0"/>
              </a:rPr>
              <a:t>• enhancers – sequences that contain binding sites for transcription factors, which affect the rate of transcription;</a:t>
            </a:r>
          </a:p>
          <a:p>
            <a:pPr marL="0" indent="0" algn="just" rtl="0">
              <a:buNone/>
            </a:pPr>
            <a:r>
              <a:rPr lang="en-US" dirty="0">
                <a:latin typeface="Comic Sans MS" pitchFamily="66" charset="0"/>
              </a:rPr>
              <a:t>• a promoter – the ‘on’ switch;</a:t>
            </a:r>
          </a:p>
          <a:p>
            <a:pPr marL="0" indent="0" algn="just" rtl="0">
              <a:buNone/>
            </a:pPr>
            <a:r>
              <a:rPr lang="en-US" dirty="0">
                <a:latin typeface="Comic Sans MS" pitchFamily="66" charset="0"/>
              </a:rPr>
              <a:t>• a terminator – the sequence that causes the enzyme to stop transcription.</a:t>
            </a:r>
          </a:p>
        </p:txBody>
      </p:sp>
    </p:spTree>
    <p:extLst>
      <p:ext uri="{BB962C8B-B14F-4D97-AF65-F5344CB8AC3E}">
        <p14:creationId xmlns:p14="http://schemas.microsoft.com/office/powerpoint/2010/main" val="3767548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980728"/>
            <a:ext cx="8568952" cy="5688632"/>
          </a:xfrm>
        </p:spPr>
        <p:txBody>
          <a:bodyPr>
            <a:normAutofit/>
          </a:bodyPr>
          <a:lstStyle/>
          <a:p>
            <a:pPr marL="0" indent="0" algn="ctr" rtl="0">
              <a:buNone/>
            </a:pPr>
            <a:r>
              <a:rPr lang="en-US" sz="2800" b="1" dirty="0" smtClean="0">
                <a:latin typeface="Arial" panose="020B0604020202020204" pitchFamily="34" charset="0"/>
                <a:cs typeface="Arial" panose="020B0604020202020204" pitchFamily="34" charset="0"/>
              </a:rPr>
              <a:t>Transcription factors</a:t>
            </a:r>
          </a:p>
          <a:p>
            <a:pPr marL="0" indent="0" algn="ctr" rtl="0">
              <a:buNone/>
            </a:pPr>
            <a:endParaRPr lang="en-US" sz="2800" b="1" dirty="0" smtClean="0">
              <a:latin typeface="Arial" panose="020B0604020202020204" pitchFamily="34" charset="0"/>
              <a:cs typeface="Arial" panose="020B0604020202020204" pitchFamily="34" charset="0"/>
            </a:endParaRPr>
          </a:p>
          <a:p>
            <a:pPr algn="just" rtl="0"/>
            <a:r>
              <a:rPr lang="en-US" sz="2000" dirty="0">
                <a:latin typeface="Arial" panose="020B0604020202020204" pitchFamily="34" charset="0"/>
                <a:cs typeface="Arial" panose="020B0604020202020204" pitchFamily="34" charset="0"/>
              </a:rPr>
              <a:t>Transcription factors are proteins that bind </a:t>
            </a:r>
            <a:r>
              <a:rPr lang="en-US" sz="2000" dirty="0" smtClean="0">
                <a:latin typeface="Arial" panose="020B0604020202020204" pitchFamily="34" charset="0"/>
                <a:cs typeface="Arial" panose="020B0604020202020204" pitchFamily="34" charset="0"/>
              </a:rPr>
              <a:t>specifically to </a:t>
            </a:r>
            <a:r>
              <a:rPr lang="en-US" sz="2000" dirty="0">
                <a:latin typeface="Arial" panose="020B0604020202020204" pitchFamily="34" charset="0"/>
                <a:cs typeface="Arial" panose="020B0604020202020204" pitchFamily="34" charset="0"/>
              </a:rPr>
              <a:t>promoter and enhancer sequences to control </a:t>
            </a:r>
            <a:r>
              <a:rPr lang="en-US" sz="2000" dirty="0" smtClean="0">
                <a:latin typeface="Arial" panose="020B0604020202020204" pitchFamily="34" charset="0"/>
                <a:cs typeface="Arial" panose="020B0604020202020204" pitchFamily="34" charset="0"/>
              </a:rPr>
              <a:t>gene expression</a:t>
            </a:r>
            <a:r>
              <a:rPr lang="en-US" sz="2000" dirty="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pPr marL="0" indent="0" algn="just" rtl="0">
              <a:buNone/>
            </a:pPr>
            <a:endParaRPr lang="en-US" sz="2000" dirty="0">
              <a:latin typeface="Arial" panose="020B0604020202020204" pitchFamily="34" charset="0"/>
              <a:cs typeface="Arial" panose="020B0604020202020204" pitchFamily="34" charset="0"/>
            </a:endParaRPr>
          </a:p>
          <a:p>
            <a:pPr algn="just" rtl="0"/>
            <a:r>
              <a:rPr lang="en-US" sz="2000" dirty="0" smtClean="0">
                <a:latin typeface="Arial" panose="020B0604020202020204" pitchFamily="34" charset="0"/>
                <a:cs typeface="Arial" panose="020B0604020202020204" pitchFamily="34" charset="0"/>
              </a:rPr>
              <a:t>Some </a:t>
            </a:r>
            <a:r>
              <a:rPr lang="en-US" sz="2000" dirty="0">
                <a:latin typeface="Arial" panose="020B0604020202020204" pitchFamily="34" charset="0"/>
                <a:cs typeface="Arial" panose="020B0604020202020204" pitchFamily="34" charset="0"/>
              </a:rPr>
              <a:t>viruses such as herpes simplex virus </a:t>
            </a:r>
            <a:r>
              <a:rPr lang="en-US" sz="2000" dirty="0" smtClean="0">
                <a:latin typeface="Arial" panose="020B0604020202020204" pitchFamily="34" charset="0"/>
                <a:cs typeface="Arial" panose="020B0604020202020204" pitchFamily="34" charset="0"/>
              </a:rPr>
              <a:t>VP16 and (giant viruses) produce </a:t>
            </a:r>
            <a:r>
              <a:rPr lang="en-US" sz="2000" dirty="0">
                <a:latin typeface="Arial" panose="020B0604020202020204" pitchFamily="34" charset="0"/>
                <a:cs typeface="Arial" panose="020B0604020202020204" pitchFamily="34" charset="0"/>
              </a:rPr>
              <a:t>their own </a:t>
            </a:r>
            <a:r>
              <a:rPr lang="en-US" sz="2000" dirty="0" smtClean="0">
                <a:latin typeface="Arial" panose="020B0604020202020204" pitchFamily="34" charset="0"/>
                <a:cs typeface="Arial" panose="020B0604020202020204" pitchFamily="34" charset="0"/>
              </a:rPr>
              <a:t>transcription factors.</a:t>
            </a:r>
          </a:p>
          <a:p>
            <a:pPr marL="0" indent="0" algn="just" rtl="0">
              <a:buNone/>
            </a:pPr>
            <a:endParaRPr lang="en-US" sz="2000" dirty="0" smtClean="0">
              <a:latin typeface="Arial" panose="020B0604020202020204" pitchFamily="34" charset="0"/>
              <a:cs typeface="Arial" panose="020B0604020202020204" pitchFamily="34" charset="0"/>
            </a:endParaRPr>
          </a:p>
          <a:p>
            <a:pPr algn="just" rtl="0"/>
            <a:r>
              <a:rPr lang="en-US" sz="2000" dirty="0" smtClean="0">
                <a:latin typeface="Arial" panose="020B0604020202020204" pitchFamily="34" charset="0"/>
                <a:cs typeface="Arial" panose="020B0604020202020204" pitchFamily="34" charset="0"/>
              </a:rPr>
              <a:t>Some </a:t>
            </a:r>
            <a:r>
              <a:rPr lang="en-US" sz="2000" dirty="0">
                <a:latin typeface="Arial" panose="020B0604020202020204" pitchFamily="34" charset="0"/>
                <a:cs typeface="Arial" panose="020B0604020202020204" pitchFamily="34" charset="0"/>
              </a:rPr>
              <a:t>cell transcription factors can activate </a:t>
            </a:r>
            <a:r>
              <a:rPr lang="en-US" sz="2000" dirty="0" smtClean="0">
                <a:latin typeface="Arial" panose="020B0604020202020204" pitchFamily="34" charset="0"/>
                <a:cs typeface="Arial" panose="020B0604020202020204" pitchFamily="34" charset="0"/>
              </a:rPr>
              <a:t>or repress </a:t>
            </a:r>
            <a:r>
              <a:rPr lang="en-US" sz="2000" dirty="0">
                <a:latin typeface="Arial" panose="020B0604020202020204" pitchFamily="34" charset="0"/>
                <a:cs typeface="Arial" panose="020B0604020202020204" pitchFamily="34" charset="0"/>
              </a:rPr>
              <a:t>transcription of viral genes. </a:t>
            </a:r>
            <a:r>
              <a:rPr lang="en-US" sz="2000" dirty="0" smtClean="0">
                <a:latin typeface="Arial" panose="020B0604020202020204" pitchFamily="34" charset="0"/>
                <a:cs typeface="Arial" panose="020B0604020202020204" pitchFamily="34" charset="0"/>
              </a:rPr>
              <a:t>Tissue-specific transcription </a:t>
            </a:r>
            <a:r>
              <a:rPr lang="en-US" sz="2000" dirty="0">
                <a:latin typeface="Arial" panose="020B0604020202020204" pitchFamily="34" charset="0"/>
                <a:cs typeface="Arial" panose="020B0604020202020204" pitchFamily="34" charset="0"/>
              </a:rPr>
              <a:t>factors are required by some </a:t>
            </a:r>
            <a:r>
              <a:rPr lang="en-US" sz="2000" dirty="0" smtClean="0">
                <a:latin typeface="Arial" panose="020B0604020202020204" pitchFamily="34" charset="0"/>
                <a:cs typeface="Arial" panose="020B0604020202020204" pitchFamily="34" charset="0"/>
              </a:rPr>
              <a:t>viruses, which </a:t>
            </a:r>
            <a:r>
              <a:rPr lang="en-US" sz="2000" dirty="0">
                <a:latin typeface="Arial" panose="020B0604020202020204" pitchFamily="34" charset="0"/>
                <a:cs typeface="Arial" panose="020B0604020202020204" pitchFamily="34" charset="0"/>
              </a:rPr>
              <a:t>probably explains why some viruses are </a:t>
            </a:r>
            <a:r>
              <a:rPr lang="en-US" sz="2000" dirty="0" smtClean="0">
                <a:latin typeface="Arial" panose="020B0604020202020204" pitchFamily="34" charset="0"/>
                <a:cs typeface="Arial" panose="020B0604020202020204" pitchFamily="34" charset="0"/>
              </a:rPr>
              <a:t>tissue specific</a:t>
            </a:r>
            <a:r>
              <a:rPr lang="en-US" sz="2000" dirty="0">
                <a:latin typeface="Comic Sans MS" pitchFamily="66" charset="0"/>
              </a:rPr>
              <a:t>.</a:t>
            </a:r>
            <a:endParaRPr lang="en-US" sz="2000" dirty="0" smtClean="0">
              <a:latin typeface="Comic Sans MS" pitchFamily="66" charset="0"/>
            </a:endParaRPr>
          </a:p>
          <a:p>
            <a:pPr marL="0" indent="0" algn="l" rtl="0">
              <a:buNone/>
            </a:pPr>
            <a:endParaRPr lang="ar-IQ" sz="2000" b="1" dirty="0">
              <a:latin typeface="Comic Sans MS" pitchFamily="66" charset="0"/>
            </a:endParaRPr>
          </a:p>
        </p:txBody>
      </p:sp>
    </p:spTree>
    <p:extLst>
      <p:ext uri="{BB962C8B-B14F-4D97-AF65-F5344CB8AC3E}">
        <p14:creationId xmlns:p14="http://schemas.microsoft.com/office/powerpoint/2010/main" val="1981348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9"/>
            <a:ext cx="8640960" cy="6336704"/>
          </a:xfrm>
        </p:spPr>
        <p:txBody>
          <a:bodyPr>
            <a:normAutofit fontScale="92500" lnSpcReduction="10000"/>
          </a:bodyPr>
          <a:lstStyle/>
          <a:p>
            <a:pPr marL="0" indent="0" algn="l" rtl="0">
              <a:buNone/>
            </a:pPr>
            <a:r>
              <a:rPr lang="en-US" sz="2400" b="1" dirty="0">
                <a:latin typeface="Comic Sans MS" pitchFamily="66" charset="0"/>
              </a:rPr>
              <a:t>Capping transcripts (mRNA)</a:t>
            </a:r>
          </a:p>
          <a:p>
            <a:pPr marL="0" indent="0" algn="just" rtl="0">
              <a:buNone/>
            </a:pPr>
            <a:r>
              <a:rPr lang="en-US" sz="2400" dirty="0">
                <a:latin typeface="Comic Sans MS" pitchFamily="66" charset="0"/>
              </a:rPr>
              <a:t>The cap is a </a:t>
            </a:r>
            <a:r>
              <a:rPr lang="en-US" sz="2400" dirty="0" err="1">
                <a:latin typeface="Comic Sans MS" pitchFamily="66" charset="0"/>
              </a:rPr>
              <a:t>guanosine</a:t>
            </a:r>
            <a:r>
              <a:rPr lang="en-US" sz="2400" dirty="0">
                <a:latin typeface="Comic Sans MS" pitchFamily="66" charset="0"/>
              </a:rPr>
              <a:t> triphosphate joined to the end nucleotide by a 5’–5’ linkage, rather than the normal 5’–3’ linkage. A methyl group is added to the </a:t>
            </a:r>
            <a:r>
              <a:rPr lang="en-US" sz="2400" dirty="0" err="1">
                <a:latin typeface="Comic Sans MS" pitchFamily="66" charset="0"/>
              </a:rPr>
              <a:t>guanosine</a:t>
            </a:r>
            <a:r>
              <a:rPr lang="en-US" sz="2400" dirty="0">
                <a:latin typeface="Comic Sans MS" pitchFamily="66" charset="0"/>
              </a:rPr>
              <a:t>. </a:t>
            </a:r>
          </a:p>
          <a:p>
            <a:pPr marL="0" indent="0" algn="l" rtl="0">
              <a:buNone/>
            </a:pPr>
            <a:r>
              <a:rPr lang="en-US" sz="2400" dirty="0">
                <a:latin typeface="Comic Sans MS" pitchFamily="66" charset="0"/>
              </a:rPr>
              <a:t>The cell enzymes that carry out the capping activities are </a:t>
            </a:r>
            <a:r>
              <a:rPr lang="en-US" sz="2400" dirty="0" err="1">
                <a:latin typeface="Comic Sans MS" pitchFamily="66" charset="0"/>
              </a:rPr>
              <a:t>guanylyl</a:t>
            </a:r>
            <a:r>
              <a:rPr lang="en-US" sz="2400" dirty="0">
                <a:latin typeface="Comic Sans MS" pitchFamily="66" charset="0"/>
              </a:rPr>
              <a:t> </a:t>
            </a:r>
            <a:r>
              <a:rPr lang="en-US" sz="2400" dirty="0" err="1">
                <a:latin typeface="Comic Sans MS" pitchFamily="66" charset="0"/>
              </a:rPr>
              <a:t>transferases</a:t>
            </a:r>
            <a:r>
              <a:rPr lang="en-US" sz="2400" dirty="0">
                <a:latin typeface="Comic Sans MS" pitchFamily="66" charset="0"/>
              </a:rPr>
              <a:t> (they add the </a:t>
            </a:r>
            <a:r>
              <a:rPr lang="en-US" sz="2400" dirty="0" err="1">
                <a:latin typeface="Comic Sans MS" pitchFamily="66" charset="0"/>
              </a:rPr>
              <a:t>guanosine</a:t>
            </a:r>
            <a:r>
              <a:rPr lang="en-US" sz="2400" dirty="0">
                <a:latin typeface="Comic Sans MS" pitchFamily="66" charset="0"/>
              </a:rPr>
              <a:t> 5-triphosphate) and methyl </a:t>
            </a:r>
            <a:r>
              <a:rPr lang="en-US" sz="2400" dirty="0" err="1">
                <a:latin typeface="Comic Sans MS" pitchFamily="66" charset="0"/>
              </a:rPr>
              <a:t>transferases</a:t>
            </a:r>
            <a:r>
              <a:rPr lang="en-US" sz="2400" dirty="0">
                <a:latin typeface="Comic Sans MS" pitchFamily="66" charset="0"/>
              </a:rPr>
              <a:t> (they add the methyl groups). These enzymes are located in the nucleus and most of the viruses that carry out transcription in the nucleus, like the retroviruses, use the cell enzymes. Many of the viruses that replicate in the cytoplasm, however, encode their own capping and </a:t>
            </a:r>
            <a:r>
              <a:rPr lang="en-US" sz="2400" dirty="0" err="1">
                <a:latin typeface="Comic Sans MS" pitchFamily="66" charset="0"/>
              </a:rPr>
              <a:t>methylating</a:t>
            </a:r>
            <a:r>
              <a:rPr lang="en-US" sz="2400" dirty="0">
                <a:latin typeface="Comic Sans MS" pitchFamily="66" charset="0"/>
              </a:rPr>
              <a:t> enzymes; these viruses include the poxviruses, the </a:t>
            </a:r>
            <a:r>
              <a:rPr lang="en-US" sz="2400" dirty="0" err="1">
                <a:latin typeface="Comic Sans MS" pitchFamily="66" charset="0"/>
              </a:rPr>
              <a:t>reoviruses</a:t>
            </a:r>
            <a:r>
              <a:rPr lang="en-US" sz="2400" dirty="0">
                <a:latin typeface="Comic Sans MS" pitchFamily="66" charset="0"/>
              </a:rPr>
              <a:t> and the coronaviruses. Not all mRNAs are capped. </a:t>
            </a:r>
            <a:r>
              <a:rPr lang="en-US" sz="2400" dirty="0" err="1">
                <a:latin typeface="Comic Sans MS" pitchFamily="66" charset="0"/>
              </a:rPr>
              <a:t>Picornaviruses</a:t>
            </a:r>
            <a:r>
              <a:rPr lang="en-US" sz="2400" dirty="0">
                <a:latin typeface="Comic Sans MS" pitchFamily="66" charset="0"/>
              </a:rPr>
              <a:t>, for example, do not cap their mRNAs.</a:t>
            </a:r>
          </a:p>
          <a:p>
            <a:pPr marL="0" indent="0" algn="l" rtl="0">
              <a:buNone/>
            </a:pPr>
            <a:r>
              <a:rPr lang="en-US" sz="2400" b="1" dirty="0" err="1">
                <a:latin typeface="Comic Sans MS" pitchFamily="66" charset="0"/>
              </a:rPr>
              <a:t>Polyadenylation</a:t>
            </a:r>
            <a:r>
              <a:rPr lang="en-US" sz="2400" b="1" dirty="0">
                <a:latin typeface="Comic Sans MS" pitchFamily="66" charset="0"/>
              </a:rPr>
              <a:t> of transcripts</a:t>
            </a:r>
          </a:p>
          <a:p>
            <a:pPr marL="0" indent="0" algn="just" rtl="0">
              <a:buNone/>
            </a:pPr>
            <a:r>
              <a:rPr lang="en-US" sz="2400" dirty="0">
                <a:latin typeface="Comic Sans MS" pitchFamily="66" charset="0"/>
              </a:rPr>
              <a:t>A series of adenosine residues (a </a:t>
            </a:r>
            <a:r>
              <a:rPr lang="en-US" sz="2400" dirty="0" err="1">
                <a:latin typeface="Comic Sans MS" pitchFamily="66" charset="0"/>
              </a:rPr>
              <a:t>polyadenylate</a:t>
            </a:r>
            <a:r>
              <a:rPr lang="en-US" sz="2400" dirty="0">
                <a:latin typeface="Comic Sans MS" pitchFamily="66" charset="0"/>
              </a:rPr>
              <a:t> tail; poly(A) tail) is added to the 3’ end of most primary transcripts of eukaryotes and their viruses. For instance, HIV-1, simian virus 40, </a:t>
            </a:r>
            <a:r>
              <a:rPr lang="en-US" sz="2400" dirty="0" err="1">
                <a:latin typeface="Comic Sans MS" pitchFamily="66" charset="0"/>
              </a:rPr>
              <a:t>picornaviruses</a:t>
            </a:r>
            <a:r>
              <a:rPr lang="en-US" sz="2400" dirty="0">
                <a:latin typeface="Comic Sans MS" pitchFamily="66" charset="0"/>
              </a:rPr>
              <a:t> and </a:t>
            </a:r>
            <a:r>
              <a:rPr lang="en-US" sz="2400" dirty="0" err="1">
                <a:latin typeface="Comic Sans MS" pitchFamily="66" charset="0"/>
              </a:rPr>
              <a:t>rhabdoviruses</a:t>
            </a:r>
            <a:r>
              <a:rPr lang="en-US" sz="2400" dirty="0">
                <a:latin typeface="Comic Sans MS" pitchFamily="66" charset="0"/>
              </a:rPr>
              <a:t> have </a:t>
            </a:r>
            <a:r>
              <a:rPr lang="en-US" sz="2400" dirty="0" err="1">
                <a:latin typeface="Comic Sans MS" pitchFamily="66" charset="0"/>
              </a:rPr>
              <a:t>polyadenylated</a:t>
            </a:r>
            <a:r>
              <a:rPr lang="en-US" sz="2400" dirty="0">
                <a:latin typeface="Comic Sans MS" pitchFamily="66" charset="0"/>
              </a:rPr>
              <a:t> genomes.</a:t>
            </a:r>
          </a:p>
          <a:p>
            <a:pPr marL="0" indent="0" algn="just" rtl="0">
              <a:buNone/>
            </a:pPr>
            <a:endParaRPr lang="ar-IQ"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40680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C:\Users\ELITEBOOK\Desktop\5'_cap_structur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123493"/>
            <a:ext cx="6984776" cy="4951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4772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1877</TotalTime>
  <Words>830</Words>
  <Application>Microsoft Office PowerPoint</Application>
  <PresentationFormat>On-screen Show (4:3)</PresentationFormat>
  <Paragraphs>56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Baltimore classification</vt:lpstr>
      <vt:lpstr>PowerPoint Presentation</vt:lpstr>
      <vt:lpstr>Transcription of virus genome </vt:lpstr>
      <vt:lpstr>PowerPoint Presentation</vt:lpstr>
      <vt:lpstr>PowerPoint Presentation</vt:lpstr>
      <vt:lpstr>PowerPoint Presentation</vt:lpstr>
      <vt:lpstr>PowerPoint Presentation</vt:lpstr>
      <vt:lpstr>PowerPoint Presentation</vt:lpstr>
      <vt:lpstr>PowerPoint Presentation</vt:lpstr>
      <vt:lpstr>Transcriptases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ALBARQ OFFICE</dc:creator>
  <cp:lastModifiedBy>DR.Ahmed Saker 2o1O</cp:lastModifiedBy>
  <cp:revision>93</cp:revision>
  <dcterms:created xsi:type="dcterms:W3CDTF">2015-04-04T08:42:59Z</dcterms:created>
  <dcterms:modified xsi:type="dcterms:W3CDTF">2021-06-03T19:26:33Z</dcterms:modified>
</cp:coreProperties>
</file>