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6" r:id="rId3"/>
    <p:sldId id="257" r:id="rId4"/>
    <p:sldId id="258" r:id="rId5"/>
    <p:sldId id="260" r:id="rId6"/>
    <p:sldId id="261" r:id="rId7"/>
    <p:sldId id="262" r:id="rId8"/>
    <p:sldId id="277" r:id="rId9"/>
    <p:sldId id="264" r:id="rId10"/>
    <p:sldId id="265" r:id="rId11"/>
    <p:sldId id="266" r:id="rId12"/>
    <p:sldId id="267" r:id="rId13"/>
    <p:sldId id="274" r:id="rId14"/>
    <p:sldId id="268" r:id="rId15"/>
    <p:sldId id="273" r:id="rId16"/>
    <p:sldId id="269" r:id="rId17"/>
    <p:sldId id="275" r:id="rId18"/>
    <p:sldId id="270" r:id="rId19"/>
    <p:sldId id="271" r:id="rId20"/>
    <p:sldId id="272"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39" autoAdjust="0"/>
    <p:restoredTop sz="94660"/>
  </p:normalViewPr>
  <p:slideViewPr>
    <p:cSldViewPr>
      <p:cViewPr varScale="1">
        <p:scale>
          <a:sx n="104" d="100"/>
          <a:sy n="104" d="100"/>
        </p:scale>
        <p:origin x="-11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CA26C25-889D-424B-9BA6-17E97D426FB0}" type="datetimeFigureOut">
              <a:rPr lang="ar-IQ" smtClean="0"/>
              <a:t>08/02/1443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1BCF88A-0249-4DFE-9B66-D33585E91262}" type="slidenum">
              <a:rPr lang="ar-IQ" smtClean="0"/>
              <a:t>‹#›</a:t>
            </a:fld>
            <a:endParaRPr lang="ar-IQ"/>
          </a:p>
        </p:txBody>
      </p:sp>
    </p:spTree>
    <p:extLst>
      <p:ext uri="{BB962C8B-B14F-4D97-AF65-F5344CB8AC3E}">
        <p14:creationId xmlns:p14="http://schemas.microsoft.com/office/powerpoint/2010/main" val="348723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CA26C25-889D-424B-9BA6-17E97D426FB0}" type="datetimeFigureOut">
              <a:rPr lang="ar-IQ" smtClean="0"/>
              <a:t>08/02/1443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1BCF88A-0249-4DFE-9B66-D33585E91262}" type="slidenum">
              <a:rPr lang="ar-IQ" smtClean="0"/>
              <a:t>‹#›</a:t>
            </a:fld>
            <a:endParaRPr lang="ar-IQ"/>
          </a:p>
        </p:txBody>
      </p:sp>
    </p:spTree>
    <p:extLst>
      <p:ext uri="{BB962C8B-B14F-4D97-AF65-F5344CB8AC3E}">
        <p14:creationId xmlns:p14="http://schemas.microsoft.com/office/powerpoint/2010/main" val="171261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CA26C25-889D-424B-9BA6-17E97D426FB0}" type="datetimeFigureOut">
              <a:rPr lang="ar-IQ" smtClean="0"/>
              <a:t>08/02/1443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1BCF88A-0249-4DFE-9B66-D33585E91262}" type="slidenum">
              <a:rPr lang="ar-IQ" smtClean="0"/>
              <a:t>‹#›</a:t>
            </a:fld>
            <a:endParaRPr lang="ar-IQ"/>
          </a:p>
        </p:txBody>
      </p:sp>
    </p:spTree>
    <p:extLst>
      <p:ext uri="{BB962C8B-B14F-4D97-AF65-F5344CB8AC3E}">
        <p14:creationId xmlns:p14="http://schemas.microsoft.com/office/powerpoint/2010/main" val="71098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CA26C25-889D-424B-9BA6-17E97D426FB0}" type="datetimeFigureOut">
              <a:rPr lang="ar-IQ" smtClean="0"/>
              <a:t>08/02/1443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1BCF88A-0249-4DFE-9B66-D33585E91262}" type="slidenum">
              <a:rPr lang="ar-IQ" smtClean="0"/>
              <a:t>‹#›</a:t>
            </a:fld>
            <a:endParaRPr lang="ar-IQ"/>
          </a:p>
        </p:txBody>
      </p:sp>
    </p:spTree>
    <p:extLst>
      <p:ext uri="{BB962C8B-B14F-4D97-AF65-F5344CB8AC3E}">
        <p14:creationId xmlns:p14="http://schemas.microsoft.com/office/powerpoint/2010/main" val="357444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A26C25-889D-424B-9BA6-17E97D426FB0}" type="datetimeFigureOut">
              <a:rPr lang="ar-IQ" smtClean="0"/>
              <a:t>08/02/1443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1BCF88A-0249-4DFE-9B66-D33585E91262}" type="slidenum">
              <a:rPr lang="ar-IQ" smtClean="0"/>
              <a:t>‹#›</a:t>
            </a:fld>
            <a:endParaRPr lang="ar-IQ"/>
          </a:p>
        </p:txBody>
      </p:sp>
    </p:spTree>
    <p:extLst>
      <p:ext uri="{BB962C8B-B14F-4D97-AF65-F5344CB8AC3E}">
        <p14:creationId xmlns:p14="http://schemas.microsoft.com/office/powerpoint/2010/main" val="168305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CA26C25-889D-424B-9BA6-17E97D426FB0}" type="datetimeFigureOut">
              <a:rPr lang="ar-IQ" smtClean="0"/>
              <a:t>08/02/1443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1BCF88A-0249-4DFE-9B66-D33585E91262}" type="slidenum">
              <a:rPr lang="ar-IQ" smtClean="0"/>
              <a:t>‹#›</a:t>
            </a:fld>
            <a:endParaRPr lang="ar-IQ"/>
          </a:p>
        </p:txBody>
      </p:sp>
    </p:spTree>
    <p:extLst>
      <p:ext uri="{BB962C8B-B14F-4D97-AF65-F5344CB8AC3E}">
        <p14:creationId xmlns:p14="http://schemas.microsoft.com/office/powerpoint/2010/main" val="59014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CA26C25-889D-424B-9BA6-17E97D426FB0}" type="datetimeFigureOut">
              <a:rPr lang="ar-IQ" smtClean="0"/>
              <a:t>08/02/1443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1BCF88A-0249-4DFE-9B66-D33585E91262}" type="slidenum">
              <a:rPr lang="ar-IQ" smtClean="0"/>
              <a:t>‹#›</a:t>
            </a:fld>
            <a:endParaRPr lang="ar-IQ"/>
          </a:p>
        </p:txBody>
      </p:sp>
    </p:spTree>
    <p:extLst>
      <p:ext uri="{BB962C8B-B14F-4D97-AF65-F5344CB8AC3E}">
        <p14:creationId xmlns:p14="http://schemas.microsoft.com/office/powerpoint/2010/main" val="238736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CA26C25-889D-424B-9BA6-17E97D426FB0}" type="datetimeFigureOut">
              <a:rPr lang="ar-IQ" smtClean="0"/>
              <a:t>08/02/1443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1BCF88A-0249-4DFE-9B66-D33585E91262}" type="slidenum">
              <a:rPr lang="ar-IQ" smtClean="0"/>
              <a:t>‹#›</a:t>
            </a:fld>
            <a:endParaRPr lang="ar-IQ"/>
          </a:p>
        </p:txBody>
      </p:sp>
    </p:spTree>
    <p:extLst>
      <p:ext uri="{BB962C8B-B14F-4D97-AF65-F5344CB8AC3E}">
        <p14:creationId xmlns:p14="http://schemas.microsoft.com/office/powerpoint/2010/main" val="269637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26C25-889D-424B-9BA6-17E97D426FB0}" type="datetimeFigureOut">
              <a:rPr lang="ar-IQ" smtClean="0"/>
              <a:t>08/02/1443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1BCF88A-0249-4DFE-9B66-D33585E91262}" type="slidenum">
              <a:rPr lang="ar-IQ" smtClean="0"/>
              <a:t>‹#›</a:t>
            </a:fld>
            <a:endParaRPr lang="ar-IQ"/>
          </a:p>
        </p:txBody>
      </p:sp>
    </p:spTree>
    <p:extLst>
      <p:ext uri="{BB962C8B-B14F-4D97-AF65-F5344CB8AC3E}">
        <p14:creationId xmlns:p14="http://schemas.microsoft.com/office/powerpoint/2010/main" val="298012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26C25-889D-424B-9BA6-17E97D426FB0}" type="datetimeFigureOut">
              <a:rPr lang="ar-IQ" smtClean="0"/>
              <a:t>08/02/1443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1BCF88A-0249-4DFE-9B66-D33585E91262}" type="slidenum">
              <a:rPr lang="ar-IQ" smtClean="0"/>
              <a:t>‹#›</a:t>
            </a:fld>
            <a:endParaRPr lang="ar-IQ"/>
          </a:p>
        </p:txBody>
      </p:sp>
    </p:spTree>
    <p:extLst>
      <p:ext uri="{BB962C8B-B14F-4D97-AF65-F5344CB8AC3E}">
        <p14:creationId xmlns:p14="http://schemas.microsoft.com/office/powerpoint/2010/main" val="111438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26C25-889D-424B-9BA6-17E97D426FB0}" type="datetimeFigureOut">
              <a:rPr lang="ar-IQ" smtClean="0"/>
              <a:t>08/02/1443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1BCF88A-0249-4DFE-9B66-D33585E91262}" type="slidenum">
              <a:rPr lang="ar-IQ" smtClean="0"/>
              <a:t>‹#›</a:t>
            </a:fld>
            <a:endParaRPr lang="ar-IQ"/>
          </a:p>
        </p:txBody>
      </p:sp>
    </p:spTree>
    <p:extLst>
      <p:ext uri="{BB962C8B-B14F-4D97-AF65-F5344CB8AC3E}">
        <p14:creationId xmlns:p14="http://schemas.microsoft.com/office/powerpoint/2010/main" val="278492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CA26C25-889D-424B-9BA6-17E97D426FB0}" type="datetimeFigureOut">
              <a:rPr lang="ar-IQ" smtClean="0"/>
              <a:t>08/02/1443</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1BCF88A-0249-4DFE-9B66-D33585E91262}" type="slidenum">
              <a:rPr lang="ar-IQ" smtClean="0"/>
              <a:t>‹#›</a:t>
            </a:fld>
            <a:endParaRPr lang="ar-IQ"/>
          </a:p>
        </p:txBody>
      </p:sp>
    </p:spTree>
    <p:extLst>
      <p:ext uri="{BB962C8B-B14F-4D97-AF65-F5344CB8AC3E}">
        <p14:creationId xmlns:p14="http://schemas.microsoft.com/office/powerpoint/2010/main" val="190511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5832648"/>
          </a:xfrm>
        </p:spPr>
        <p:txBody>
          <a:bodyPr>
            <a:normAutofit/>
          </a:bodyPr>
          <a:lstStyle/>
          <a:p>
            <a:pPr rtl="0"/>
            <a:r>
              <a:rPr lang="en-US" sz="6000" b="1" dirty="0" smtClean="0"/>
              <a:t>Virus structure</a:t>
            </a:r>
            <a:r>
              <a:rPr lang="en-US" b="1" dirty="0"/>
              <a:t/>
            </a:r>
            <a:br>
              <a:rPr lang="en-US" b="1" dirty="0"/>
            </a:br>
            <a:r>
              <a:rPr lang="en-US" b="1" dirty="0" smtClean="0"/>
              <a:t/>
            </a:r>
            <a:br>
              <a:rPr lang="en-US" b="1" dirty="0" smtClean="0"/>
            </a:br>
            <a:r>
              <a:rPr lang="en-US" sz="3200" b="1" dirty="0" smtClean="0"/>
              <a:t>Lecture Two</a:t>
            </a:r>
            <a:br>
              <a:rPr lang="en-US" sz="3200" b="1" dirty="0" smtClean="0"/>
            </a:br>
            <a:r>
              <a:rPr lang="en-US" sz="3200" b="1" dirty="0" smtClean="0"/>
              <a:t>2</a:t>
            </a:r>
            <a:r>
              <a:rPr lang="en-US" sz="3200" b="1" baseline="30000" dirty="0" smtClean="0"/>
              <a:t>nd</a:t>
            </a:r>
            <a:r>
              <a:rPr lang="en-US" sz="3200" b="1" dirty="0" smtClean="0"/>
              <a:t> stage</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endParaRPr lang="ar-IQ" b="1" dirty="0"/>
          </a:p>
        </p:txBody>
      </p:sp>
    </p:spTree>
    <p:extLst>
      <p:ext uri="{BB962C8B-B14F-4D97-AF65-F5344CB8AC3E}">
        <p14:creationId xmlns:p14="http://schemas.microsoft.com/office/powerpoint/2010/main" val="442263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84976" cy="6120680"/>
          </a:xfrm>
        </p:spPr>
        <p:txBody>
          <a:bodyPr/>
          <a:lstStyle/>
          <a:p>
            <a:pPr algn="l" rtl="0"/>
            <a:r>
              <a:rPr lang="en-US" sz="2800" b="1" dirty="0" smtClean="0"/>
              <a:t>Capsids</a:t>
            </a:r>
          </a:p>
          <a:p>
            <a:pPr marL="0" indent="0" algn="l" rtl="0">
              <a:buNone/>
            </a:pPr>
            <a:r>
              <a:rPr lang="en-US" sz="2000" b="1" dirty="0" smtClean="0"/>
              <a:t>Capsids are constructed from many molecules of one or a few species (type, subunit) of protein. The capsid protein subunits are asymmetrical, but they are organized to form symmetrical structures. </a:t>
            </a:r>
            <a:endParaRPr lang="en-US" sz="2000" b="1" dirty="0"/>
          </a:p>
          <a:p>
            <a:pPr algn="l" rtl="0">
              <a:buFont typeface="Wingdings" pitchFamily="2" charset="2"/>
              <a:buChar char="ü"/>
            </a:pPr>
            <a:r>
              <a:rPr lang="en-US" sz="2000" b="1" dirty="0" smtClean="0"/>
              <a:t>Various types of symmetrical structures can be seen among virus capsids. The vast majority of virus capsids have either </a:t>
            </a:r>
            <a:r>
              <a:rPr lang="en-US" sz="2000" b="1" dirty="0" smtClean="0">
                <a:solidFill>
                  <a:srgbClr val="FF0000"/>
                </a:solidFill>
              </a:rPr>
              <a:t>helical </a:t>
            </a:r>
            <a:r>
              <a:rPr lang="en-US" sz="2000" b="1" dirty="0" smtClean="0"/>
              <a:t>or </a:t>
            </a:r>
            <a:r>
              <a:rPr lang="en-US" sz="2000" b="1" dirty="0" smtClean="0">
                <a:solidFill>
                  <a:srgbClr val="FF0000"/>
                </a:solidFill>
              </a:rPr>
              <a:t>icosahedral </a:t>
            </a:r>
            <a:r>
              <a:rPr lang="en-US" sz="2000" b="1" dirty="0" smtClean="0"/>
              <a:t>symmetry.</a:t>
            </a:r>
          </a:p>
          <a:p>
            <a:pPr marL="0" indent="0" algn="l" rtl="0">
              <a:buNone/>
            </a:pPr>
            <a:r>
              <a:rPr lang="en-US" sz="2000" b="1" dirty="0" smtClean="0"/>
              <a:t> </a:t>
            </a:r>
          </a:p>
          <a:p>
            <a:pPr marL="0" indent="0" algn="l" rtl="0">
              <a:buNone/>
            </a:pPr>
            <a:r>
              <a:rPr lang="en-US" sz="2000" b="1" dirty="0" smtClean="0"/>
              <a:t>Types of symmetrical structures</a:t>
            </a:r>
          </a:p>
          <a:p>
            <a:pPr marL="0" indent="0" algn="l" rtl="0">
              <a:buNone/>
            </a:pPr>
            <a:endParaRPr lang="en-US" sz="2000" b="1" dirty="0" smtClean="0"/>
          </a:p>
          <a:p>
            <a:pPr marL="0" indent="0" algn="l" rtl="0">
              <a:buNone/>
            </a:pPr>
            <a:endParaRPr lang="en-US" sz="2000" b="1" dirty="0"/>
          </a:p>
          <a:p>
            <a:pPr marL="0" indent="0" algn="l" rtl="0">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473" y="2492896"/>
            <a:ext cx="437197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355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640960" cy="6336704"/>
          </a:xfrm>
        </p:spPr>
        <p:txBody>
          <a:bodyPr>
            <a:normAutofit/>
          </a:bodyPr>
          <a:lstStyle/>
          <a:p>
            <a:pPr marL="273050" indent="-273050" algn="l" rtl="0"/>
            <a:r>
              <a:rPr lang="en-US" sz="2800" b="1" dirty="0" smtClean="0"/>
              <a:t>Capsids with helical symmetry</a:t>
            </a:r>
          </a:p>
          <a:p>
            <a:pPr marL="0" indent="0" algn="l" rtl="0">
              <a:buNone/>
            </a:pPr>
            <a:r>
              <a:rPr lang="en-US" sz="2000" b="1" dirty="0" smtClean="0"/>
              <a:t>Helical symmetry is very common in </a:t>
            </a:r>
            <a:r>
              <a:rPr lang="en-US" sz="2000" b="1" dirty="0" err="1" smtClean="0"/>
              <a:t>ssRNA</a:t>
            </a:r>
            <a:r>
              <a:rPr lang="en-US" sz="2000" b="1" dirty="0" smtClean="0"/>
              <a:t> viruses. The RNA is coiled in the form of a helix and many copies of the same protein species are arranged around the coil. This arrangement forms an elongated structure which may be either a rigid rod if the protein molecules are bound in strong bonds in turns of the helix, or a flexible rod if these bonds are weak. The capsid varies in length according to the length of the nucleic acid. </a:t>
            </a:r>
          </a:p>
          <a:p>
            <a:pPr marL="0" indent="0" algn="l" rtl="0">
              <a:buNone/>
            </a:pPr>
            <a:endParaRPr lang="en-US" sz="2000" b="1" dirty="0" smtClean="0"/>
          </a:p>
          <a:p>
            <a:pPr marL="0" indent="0" algn="l" rtl="0">
              <a:buNone/>
            </a:pPr>
            <a:r>
              <a:rPr lang="en-US" sz="2000" b="1" dirty="0" smtClean="0"/>
              <a:t>Influenza virus and measles virus are </a:t>
            </a:r>
            <a:r>
              <a:rPr lang="en-US" sz="2000" b="1" dirty="0" err="1" smtClean="0"/>
              <a:t>ssRNA</a:t>
            </a:r>
            <a:r>
              <a:rPr lang="en-US" sz="2000" b="1" dirty="0" smtClean="0"/>
              <a:t> viruses and have helical nucleic acids which are coated with protein to form </a:t>
            </a:r>
            <a:r>
              <a:rPr lang="en-US" sz="2000" b="1" dirty="0" err="1" smtClean="0"/>
              <a:t>nucleocapsid</a:t>
            </a:r>
            <a:r>
              <a:rPr lang="en-US" sz="2000" b="1" dirty="0" smtClean="0"/>
              <a:t>, which is inside an envelope. The </a:t>
            </a:r>
            <a:r>
              <a:rPr lang="en-US" sz="2000" b="1" dirty="0" err="1" smtClean="0"/>
              <a:t>nucleocapsid</a:t>
            </a:r>
            <a:r>
              <a:rPr lang="en-US" sz="2000" b="1" dirty="0" smtClean="0"/>
              <a:t> may be coiled or folded to form compact (complex) structure.</a:t>
            </a:r>
          </a:p>
          <a:p>
            <a:pPr marL="0" indent="0" algn="l" rtl="0">
              <a:buNone/>
            </a:pPr>
            <a:endParaRPr lang="en-US" sz="2000" b="1" dirty="0" smtClean="0"/>
          </a:p>
          <a:p>
            <a:pPr marL="0" indent="0" algn="l" rtl="0">
              <a:buNone/>
            </a:pPr>
            <a:r>
              <a:rPr lang="en-US" sz="2000" b="1" dirty="0" smtClean="0"/>
              <a:t>M13 bacteriophage is an example to the filamentous DNA viruses that have helical symmetry.</a:t>
            </a:r>
            <a:endParaRPr lang="en-US" sz="2000" b="1" dirty="0"/>
          </a:p>
        </p:txBody>
      </p:sp>
    </p:spTree>
    <p:extLst>
      <p:ext uri="{BB962C8B-B14F-4D97-AF65-F5344CB8AC3E}">
        <p14:creationId xmlns:p14="http://schemas.microsoft.com/office/powerpoint/2010/main" val="3563620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733256"/>
            <a:ext cx="8568952" cy="864096"/>
          </a:xfrm>
        </p:spPr>
        <p:txBody>
          <a:bodyPr>
            <a:normAutofit/>
          </a:bodyPr>
          <a:lstStyle/>
          <a:p>
            <a:pPr marL="0" indent="0" algn="l" rtl="0">
              <a:buNone/>
            </a:pPr>
            <a:r>
              <a:rPr lang="en-US" sz="2000" b="1" dirty="0" smtClean="0"/>
              <a:t>(a) Capsid with helical symmetry. (b) part of measles virus </a:t>
            </a:r>
            <a:r>
              <a:rPr lang="en-US" sz="2000" b="1" dirty="0" err="1" smtClean="0"/>
              <a:t>nucleocapsid</a:t>
            </a:r>
            <a:r>
              <a:rPr lang="en-US" sz="2000" b="1" dirty="0" smtClean="0"/>
              <a:t>. (c) long flexible rod </a:t>
            </a:r>
            <a:r>
              <a:rPr lang="en-US" sz="2000" b="1" dirty="0" err="1" smtClean="0"/>
              <a:t>virion</a:t>
            </a:r>
            <a:r>
              <a:rPr lang="en-US" sz="2000" b="1" dirty="0" smtClean="0"/>
              <a:t>.</a:t>
            </a:r>
            <a:endParaRPr lang="ar-IQ"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384"/>
            <a:ext cx="7794808" cy="58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500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27280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84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6336704"/>
          </a:xfrm>
        </p:spPr>
        <p:txBody>
          <a:bodyPr>
            <a:normAutofit/>
          </a:bodyPr>
          <a:lstStyle/>
          <a:p>
            <a:pPr marL="273050" indent="-273050" algn="l" rtl="0"/>
            <a:r>
              <a:rPr lang="en-US" sz="2800" b="1" dirty="0" smtClean="0"/>
              <a:t>Capsids with icosahedral symmetry</a:t>
            </a:r>
          </a:p>
          <a:p>
            <a:pPr marL="0" indent="0" algn="l" rtl="0">
              <a:buNone/>
            </a:pPr>
            <a:r>
              <a:rPr lang="en-US" sz="2000" b="1" dirty="0" smtClean="0"/>
              <a:t>Icosahedron is an object with 20 faces (triangles), 12 vertices, and 30 edges.</a:t>
            </a:r>
          </a:p>
          <a:p>
            <a:pPr marL="0" indent="0" algn="l" rtl="0">
              <a:buNone/>
            </a:pPr>
            <a:r>
              <a:rPr lang="en-US" sz="2000" b="1" dirty="0" smtClean="0"/>
              <a:t>Icosahedral capsids are built from identical protein molecules arranged in an icosahedron. The minimum number of identical protein molecules required for icosahedron construction is three molecules per one triangle, totally 60 molecules for icosahedron (3*20=60). There are many icosahedral capsids may composed of more than 60 molecules. </a:t>
            </a:r>
          </a:p>
          <a:p>
            <a:pPr marL="0" indent="0" algn="l" rtl="0">
              <a:buNone/>
            </a:pPr>
            <a:r>
              <a:rPr lang="en-US" sz="2000" b="1" dirty="0" smtClean="0"/>
              <a:t>Also the capsids of many icosahedral viruses are constructed from more than one protein species. For instance, cowpea mosaic virus is composed of two proteins.</a:t>
            </a:r>
            <a:endParaRPr lang="en-US" sz="2000" b="1" dirty="0"/>
          </a:p>
          <a:p>
            <a:pPr marL="0" indent="0" algn="l" rtl="0">
              <a:buNone/>
            </a:pPr>
            <a:endParaRPr lang="en-US" sz="2000" b="1" dirty="0" smtClean="0"/>
          </a:p>
          <a:p>
            <a:pPr marL="0" indent="0" algn="l" rtl="0">
              <a:buNone/>
            </a:pPr>
            <a:endParaRPr lang="en-US" sz="2000" b="1" dirty="0" smtClean="0"/>
          </a:p>
          <a:p>
            <a:pPr marL="0" indent="0" algn="l" rtl="0">
              <a:buNone/>
            </a:pPr>
            <a:endParaRPr lang="en-US" sz="2000" b="1" dirty="0"/>
          </a:p>
          <a:p>
            <a:pPr marL="0" indent="0" algn="l" rtl="0">
              <a:buNone/>
            </a:pPr>
            <a:endParaRPr lang="en-US" sz="2000" b="1" dirty="0" smtClean="0"/>
          </a:p>
          <a:p>
            <a:pPr marL="0" indent="0" algn="l" rtl="0">
              <a:buNone/>
            </a:pPr>
            <a:endParaRPr lang="en-US" sz="2000" b="1" dirty="0"/>
          </a:p>
          <a:p>
            <a:pPr marL="0" indent="0" algn="l" rtl="0">
              <a:buNone/>
            </a:pPr>
            <a:r>
              <a:rPr lang="en-US" sz="2000" b="1" dirty="0" smtClean="0"/>
              <a:t>Capsid constructed from two </a:t>
            </a:r>
          </a:p>
          <a:p>
            <a:pPr marL="0" indent="0" algn="l" rtl="0">
              <a:buNone/>
            </a:pPr>
            <a:r>
              <a:rPr lang="en-US" sz="2000" b="1" dirty="0"/>
              <a:t>p</a:t>
            </a:r>
            <a:r>
              <a:rPr lang="en-US" sz="2000" b="1" dirty="0" smtClean="0"/>
              <a:t>rotein species.</a:t>
            </a:r>
            <a:endParaRPr lang="ar-IQ" sz="20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823" y="3429000"/>
            <a:ext cx="5408309" cy="33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812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92696"/>
            <a:ext cx="5472608"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89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424936" cy="6525344"/>
          </a:xfrm>
        </p:spPr>
        <p:txBody>
          <a:bodyPr>
            <a:normAutofit fontScale="55000" lnSpcReduction="20000"/>
          </a:bodyPr>
          <a:lstStyle/>
          <a:p>
            <a:pPr marL="273050" indent="-273050" algn="l" rtl="0">
              <a:buFont typeface="Wingdings" pitchFamily="2" charset="2"/>
              <a:buChar char="§"/>
            </a:pPr>
            <a:r>
              <a:rPr lang="en-US" sz="4000" b="1" dirty="0"/>
              <a:t>Capsid shapes (capsid surface)</a:t>
            </a:r>
          </a:p>
          <a:p>
            <a:pPr marL="0" indent="0" algn="l" rtl="0">
              <a:buNone/>
            </a:pPr>
            <a:r>
              <a:rPr lang="en-US" sz="3600" b="1" dirty="0"/>
              <a:t>Capsid surfaces vary in their topography, in which there may be canyons, hollows, ridges, and/or spikes present. </a:t>
            </a:r>
            <a:endParaRPr lang="en-US" sz="3600" b="1" dirty="0" smtClean="0"/>
          </a:p>
          <a:p>
            <a:pPr marL="0" indent="0" algn="l" rtl="0">
              <a:buNone/>
            </a:pPr>
            <a:r>
              <a:rPr lang="en-US" sz="3600" b="1" dirty="0" smtClean="0"/>
              <a:t>There </a:t>
            </a:r>
            <a:r>
              <a:rPr lang="en-US" sz="3600" b="1" dirty="0"/>
              <a:t>are also projections, knobs, and fibers at each of 12 vertices  of the capsid. </a:t>
            </a:r>
            <a:r>
              <a:rPr lang="en-US" sz="3600" b="1" dirty="0" smtClean="0"/>
              <a:t>These </a:t>
            </a:r>
            <a:r>
              <a:rPr lang="en-US" sz="3600" b="1" dirty="0"/>
              <a:t>structures are involved in attachment of the </a:t>
            </a:r>
            <a:r>
              <a:rPr lang="en-US" sz="3600" b="1" dirty="0" err="1"/>
              <a:t>virion</a:t>
            </a:r>
            <a:r>
              <a:rPr lang="en-US" sz="3600" b="1" dirty="0"/>
              <a:t> to its host cell and in delivery of the virus genome into the cell.</a:t>
            </a:r>
          </a:p>
          <a:p>
            <a:pPr marL="0" indent="0" algn="l" rtl="0">
              <a:buNone/>
            </a:pPr>
            <a:endParaRPr lang="en-US" sz="2000" b="1" dirty="0" smtClean="0"/>
          </a:p>
          <a:p>
            <a:pPr algn="l" rtl="0"/>
            <a:r>
              <a:rPr lang="en-US" b="1" dirty="0" smtClean="0"/>
              <a:t>The </a:t>
            </a:r>
            <a:r>
              <a:rPr lang="en-US" b="1" dirty="0"/>
              <a:t>football is constructed in a form of icosahedral symmetry, but the structure is spherical. </a:t>
            </a:r>
            <a:endParaRPr lang="en-US" b="1" dirty="0" smtClean="0"/>
          </a:p>
          <a:p>
            <a:pPr algn="l" rtl="0"/>
            <a:r>
              <a:rPr lang="en-US" b="1" dirty="0" smtClean="0"/>
              <a:t>Many small viruses with icosahedral capsids appear to be </a:t>
            </a:r>
            <a:r>
              <a:rPr lang="en-US" b="1" dirty="0" smtClean="0">
                <a:solidFill>
                  <a:srgbClr val="FF0000"/>
                </a:solidFill>
              </a:rPr>
              <a:t>spherical </a:t>
            </a:r>
            <a:r>
              <a:rPr lang="en-US" b="1" dirty="0" smtClean="0"/>
              <a:t>which is known as </a:t>
            </a:r>
            <a:r>
              <a:rPr lang="en-US" b="1" dirty="0" smtClean="0">
                <a:solidFill>
                  <a:srgbClr val="FF0000"/>
                </a:solidFill>
              </a:rPr>
              <a:t>isometric </a:t>
            </a:r>
            <a:r>
              <a:rPr lang="en-US" b="1" dirty="0" smtClean="0"/>
              <a:t>such as adenoviruses and foot and mouth disease virus.</a:t>
            </a:r>
          </a:p>
          <a:p>
            <a:pPr algn="l" rtl="0"/>
            <a:r>
              <a:rPr lang="en-US" b="1" dirty="0" smtClean="0"/>
              <a:t>Some capsids with icosahedral symmetry are </a:t>
            </a:r>
            <a:r>
              <a:rPr lang="en-US" b="1" dirty="0" smtClean="0">
                <a:solidFill>
                  <a:srgbClr val="FF0000"/>
                </a:solidFill>
              </a:rPr>
              <a:t>elongated </a:t>
            </a:r>
            <a:r>
              <a:rPr lang="en-US" b="1" dirty="0" smtClean="0"/>
              <a:t>like </a:t>
            </a:r>
            <a:r>
              <a:rPr lang="en-US" b="1" dirty="0" err="1" smtClean="0"/>
              <a:t>geminiviruses</a:t>
            </a:r>
            <a:r>
              <a:rPr lang="en-US" b="1" dirty="0" smtClean="0"/>
              <a:t> (Plant viruses) which are formed from two incomplete icosahedra. </a:t>
            </a:r>
          </a:p>
          <a:p>
            <a:pPr algn="l" rtl="0"/>
            <a:r>
              <a:rPr lang="en-US" b="1" dirty="0" smtClean="0"/>
              <a:t>HIV-1 and </a:t>
            </a:r>
            <a:r>
              <a:rPr lang="en-US" b="1" dirty="0" err="1" smtClean="0"/>
              <a:t>baculoviruses</a:t>
            </a:r>
            <a:r>
              <a:rPr lang="en-US" b="1" dirty="0" smtClean="0"/>
              <a:t> have capsids that are conical and rod-shaped, respectively. </a:t>
            </a:r>
          </a:p>
          <a:p>
            <a:pPr marL="0" indent="0" algn="l" rtl="0">
              <a:buNone/>
            </a:pPr>
            <a:endParaRPr lang="en-US" b="1" dirty="0" smtClean="0"/>
          </a:p>
          <a:p>
            <a:pPr algn="l" rtl="0"/>
            <a:endParaRPr lang="en-US" sz="2000" b="1" dirty="0"/>
          </a:p>
          <a:p>
            <a:pPr marL="0" indent="0" algn="l" rtl="0">
              <a:buNone/>
            </a:pPr>
            <a:endParaRPr lang="en-US" sz="2000" b="1" dirty="0" smtClean="0"/>
          </a:p>
          <a:p>
            <a:pPr algn="l" rtl="0"/>
            <a:endParaRPr lang="en-US" sz="2000" b="1" dirty="0"/>
          </a:p>
          <a:p>
            <a:pPr marL="0" indent="0" algn="l" rtl="0">
              <a:buNone/>
            </a:pPr>
            <a:endParaRPr lang="en-US" sz="2000" b="1" dirty="0" smtClean="0"/>
          </a:p>
          <a:p>
            <a:pPr algn="l" rtl="0"/>
            <a:endParaRPr lang="en-US" sz="2000" b="1" dirty="0"/>
          </a:p>
          <a:p>
            <a:pPr algn="l" rtl="0"/>
            <a:endParaRPr lang="en-US" sz="2000" b="1" dirty="0" smtClean="0"/>
          </a:p>
          <a:p>
            <a:pPr algn="l" rtl="0"/>
            <a:endParaRPr lang="en-US" sz="2000" b="1" dirty="0"/>
          </a:p>
          <a:p>
            <a:pPr algn="l" rtl="0"/>
            <a:endParaRPr lang="en-US" sz="2000" b="1" dirty="0" smtClean="0"/>
          </a:p>
          <a:p>
            <a:pPr marL="0" indent="0" algn="l" rtl="0">
              <a:buNone/>
            </a:pPr>
            <a:r>
              <a:rPr lang="en-US" sz="2000" b="1" dirty="0" smtClean="0"/>
              <a:t>                                          </a:t>
            </a:r>
          </a:p>
          <a:p>
            <a:pPr marL="0" indent="0" algn="l" rtl="0">
              <a:buNone/>
            </a:pPr>
            <a:endParaRPr lang="en-US" sz="2000" b="1" dirty="0"/>
          </a:p>
          <a:p>
            <a:pPr marL="0" indent="0" algn="l" rtl="0">
              <a:buNone/>
            </a:pPr>
            <a:r>
              <a:rPr lang="en-US" sz="2000" b="1" dirty="0" smtClean="0"/>
              <a:t> </a:t>
            </a:r>
          </a:p>
          <a:p>
            <a:pPr marL="0" indent="0" algn="l" rtl="0">
              <a:buNone/>
            </a:pPr>
            <a:endParaRPr lang="en-US" sz="3600" b="1" dirty="0" smtClean="0"/>
          </a:p>
          <a:p>
            <a:pPr marL="0" indent="0" algn="l" rtl="0">
              <a:buNone/>
            </a:pPr>
            <a:r>
              <a:rPr lang="en-US" sz="3600" b="1" dirty="0" smtClean="0"/>
              <a:t>                                          Conical and rod-shaped capsids  </a:t>
            </a:r>
            <a:endParaRPr lang="ar-IQ" sz="5100" b="1"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63" t="4701" r="2773" b="7014"/>
          <a:stretch/>
        </p:blipFill>
        <p:spPr bwMode="auto">
          <a:xfrm>
            <a:off x="1619672" y="3933056"/>
            <a:ext cx="6392600" cy="232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93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7416823" cy="453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9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2592928" cy="6120680"/>
          </a:xfrm>
        </p:spPr>
        <p:txBody>
          <a:bodyPr>
            <a:normAutofit/>
          </a:bodyPr>
          <a:lstStyle/>
          <a:p>
            <a:pPr marL="0" indent="0" algn="l" rtl="0">
              <a:buNone/>
            </a:pPr>
            <a:endParaRPr lang="en-US" sz="2000" b="1" dirty="0" smtClean="0"/>
          </a:p>
          <a:p>
            <a:pPr marL="0" indent="0" algn="l" rtl="0">
              <a:buNone/>
            </a:pPr>
            <a:endParaRPr lang="en-US" sz="2000" b="1" dirty="0"/>
          </a:p>
          <a:p>
            <a:pPr marL="0" indent="0" algn="l" rtl="0">
              <a:buNone/>
            </a:pPr>
            <a:endParaRPr lang="en-US" sz="2000" b="1" dirty="0" smtClean="0"/>
          </a:p>
          <a:p>
            <a:pPr marL="0" indent="0" algn="l" rtl="0">
              <a:buNone/>
            </a:pPr>
            <a:endParaRPr lang="en-US" sz="2000" b="1" dirty="0"/>
          </a:p>
          <a:p>
            <a:pPr marL="0" indent="0" algn="l" rtl="0">
              <a:buNone/>
            </a:pPr>
            <a:endParaRPr lang="en-US" sz="2000" b="1" dirty="0" smtClean="0"/>
          </a:p>
          <a:p>
            <a:pPr marL="0" indent="0" algn="l" rtl="0">
              <a:buNone/>
            </a:pPr>
            <a:endParaRPr lang="en-US" sz="2000" b="1" dirty="0"/>
          </a:p>
          <a:p>
            <a:pPr marL="0" indent="0" algn="l" rtl="0">
              <a:buNone/>
            </a:pPr>
            <a:r>
              <a:rPr lang="en-US" sz="1800" b="1" dirty="0" smtClean="0"/>
              <a:t>Adenovirus </a:t>
            </a:r>
            <a:r>
              <a:rPr lang="en-US" sz="1800" b="1" dirty="0" err="1" smtClean="0"/>
              <a:t>virion</a:t>
            </a:r>
            <a:r>
              <a:rPr lang="en-US" sz="1800" b="1" dirty="0" smtClean="0"/>
              <a:t>. fibers with the knobs at the end </a:t>
            </a:r>
            <a:endParaRPr lang="en-US" sz="1800" b="1" dirty="0"/>
          </a:p>
          <a:p>
            <a:pPr marL="0" indent="0" algn="l" rtl="0">
              <a:buNone/>
            </a:pPr>
            <a:endParaRPr lang="en-US" sz="1800" b="1" dirty="0" smtClean="0"/>
          </a:p>
          <a:p>
            <a:pPr marL="0" indent="0" algn="l" rtl="0">
              <a:buNone/>
            </a:pPr>
            <a:endParaRPr lang="en-US" sz="2000" b="1" dirty="0"/>
          </a:p>
          <a:p>
            <a:pPr marL="0" indent="0" algn="l" rtl="0">
              <a:buNone/>
            </a:pPr>
            <a:endParaRPr lang="en-US" sz="2000" b="1" dirty="0" smtClean="0"/>
          </a:p>
          <a:p>
            <a:pPr marL="0" indent="0" algn="l" rtl="0">
              <a:buNone/>
            </a:pPr>
            <a:endParaRPr lang="en-US" sz="2000" b="1" dirty="0"/>
          </a:p>
          <a:p>
            <a:pPr marL="0" indent="0" algn="l" rtl="0">
              <a:buNone/>
            </a:pPr>
            <a:endParaRPr lang="en-US" sz="2000" b="1" dirty="0" smtClean="0"/>
          </a:p>
          <a:p>
            <a:pPr marL="0" indent="0" algn="l" rtl="0">
              <a:buNone/>
            </a:pPr>
            <a:endParaRPr lang="en-US" sz="2000" b="1" dirty="0"/>
          </a:p>
          <a:p>
            <a:pPr marL="0" indent="0" algn="l" rtl="0">
              <a:buNone/>
            </a:pPr>
            <a:r>
              <a:rPr lang="en-US" sz="2000" b="1" dirty="0" smtClean="0"/>
              <a:t>Capsids with icosahedral symmetry.</a:t>
            </a:r>
            <a:endParaRPr lang="ar-IQ" sz="2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456" y="117473"/>
            <a:ext cx="5760000" cy="677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5" y="44624"/>
            <a:ext cx="2687919" cy="24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85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120680"/>
          </a:xfrm>
        </p:spPr>
        <p:txBody>
          <a:bodyPr>
            <a:normAutofit/>
          </a:bodyPr>
          <a:lstStyle/>
          <a:p>
            <a:pPr algn="l" rtl="0"/>
            <a:r>
              <a:rPr lang="en-US" sz="2800" b="1" dirty="0" smtClean="0"/>
              <a:t>Enveloped </a:t>
            </a:r>
            <a:r>
              <a:rPr lang="en-US" sz="2800" b="1" dirty="0" err="1" smtClean="0"/>
              <a:t>virions</a:t>
            </a:r>
            <a:endParaRPr lang="en-US" sz="2800" b="1" dirty="0" smtClean="0"/>
          </a:p>
          <a:p>
            <a:pPr marL="0" indent="0" algn="l" rtl="0">
              <a:buNone/>
            </a:pPr>
            <a:r>
              <a:rPr lang="en-US" sz="2000" b="1" dirty="0" smtClean="0">
                <a:solidFill>
                  <a:srgbClr val="FF0000"/>
                </a:solidFill>
              </a:rPr>
              <a:t>Envelope is </a:t>
            </a:r>
            <a:r>
              <a:rPr lang="en-US" sz="2000" b="1" dirty="0" smtClean="0"/>
              <a:t>a lipid-protein structure at the </a:t>
            </a:r>
            <a:r>
              <a:rPr lang="en-US" sz="2000" b="1" dirty="0" err="1" smtClean="0"/>
              <a:t>virion</a:t>
            </a:r>
            <a:r>
              <a:rPr lang="en-US" sz="2000" b="1" dirty="0" smtClean="0"/>
              <a:t> surface and associated with one or more of virus protein and it encloses the </a:t>
            </a:r>
            <a:r>
              <a:rPr lang="en-US" sz="2000" b="1" dirty="0" err="1" smtClean="0"/>
              <a:t>nucleocapsid</a:t>
            </a:r>
            <a:r>
              <a:rPr lang="en-US" sz="2000" b="1" dirty="0" smtClean="0"/>
              <a:t> (nucleic acid plus capsid).</a:t>
            </a:r>
          </a:p>
          <a:p>
            <a:pPr marL="0" indent="0" algn="l" rtl="0">
              <a:buNone/>
            </a:pPr>
            <a:r>
              <a:rPr lang="en-US" sz="2000" b="1" dirty="0" smtClean="0"/>
              <a:t>Many animal viruses are enveloped including all those with helical symmetry e.g. influenza virus and those with icosahedral symmetry such as </a:t>
            </a:r>
            <a:r>
              <a:rPr lang="en-US" sz="2000" b="1" dirty="0" err="1" smtClean="0"/>
              <a:t>herpesviruses</a:t>
            </a:r>
            <a:r>
              <a:rPr lang="en-US" sz="2000" b="1" dirty="0" smtClean="0"/>
              <a:t>. Enveloped </a:t>
            </a:r>
            <a:r>
              <a:rPr lang="en-US" sz="2000" b="1" dirty="0" err="1" smtClean="0"/>
              <a:t>virions</a:t>
            </a:r>
            <a:r>
              <a:rPr lang="en-US" sz="2000" b="1" dirty="0" smtClean="0"/>
              <a:t> are much less common in plant viruses.</a:t>
            </a:r>
          </a:p>
          <a:p>
            <a:pPr marL="0" indent="0" algn="l" rtl="0">
              <a:buNone/>
            </a:pPr>
            <a:r>
              <a:rPr lang="en-US" sz="2000" b="1" dirty="0" smtClean="0"/>
              <a:t>One or more species of protein associates with membranes of enveloped virus. Most of proteins are glycosylated (glycoprotein). For instance, the envelope of influenza A virus has two glycoprotein species: </a:t>
            </a:r>
            <a:r>
              <a:rPr lang="en-US" sz="2000" b="1" dirty="0" err="1" smtClean="0">
                <a:solidFill>
                  <a:srgbClr val="FF0000"/>
                </a:solidFill>
              </a:rPr>
              <a:t>haemagglutinin</a:t>
            </a:r>
            <a:r>
              <a:rPr lang="en-US" sz="2000" b="1" dirty="0" smtClean="0">
                <a:solidFill>
                  <a:srgbClr val="FF0000"/>
                </a:solidFill>
              </a:rPr>
              <a:t> </a:t>
            </a:r>
            <a:r>
              <a:rPr lang="en-US" sz="2000" b="1" dirty="0" smtClean="0"/>
              <a:t>and </a:t>
            </a:r>
            <a:r>
              <a:rPr lang="en-US" sz="2000" b="1" dirty="0" smtClean="0">
                <a:solidFill>
                  <a:srgbClr val="FF0000"/>
                </a:solidFill>
              </a:rPr>
              <a:t>neuraminidase</a:t>
            </a:r>
            <a:r>
              <a:rPr lang="en-US" sz="2000" b="1" dirty="0" smtClean="0"/>
              <a:t>, besides the third protein species (M2) which is not glycosylated.  The glycoprotein of envelope mediate the fusion of the </a:t>
            </a:r>
            <a:r>
              <a:rPr lang="en-US" sz="2000" b="1" dirty="0" err="1" smtClean="0"/>
              <a:t>virion</a:t>
            </a:r>
            <a:r>
              <a:rPr lang="en-US" sz="2000" b="1" dirty="0" smtClean="0"/>
              <a:t> to a cell membrane during the infection process.</a:t>
            </a:r>
          </a:p>
          <a:p>
            <a:pPr algn="l" rtl="0"/>
            <a:r>
              <a:rPr lang="en-US" sz="2800" b="1" dirty="0" smtClean="0"/>
              <a:t>Membrane lipids</a:t>
            </a:r>
          </a:p>
          <a:p>
            <a:pPr marL="0" indent="0" algn="l" rtl="0">
              <a:buNone/>
            </a:pPr>
            <a:r>
              <a:rPr lang="en-US" sz="2000" b="1" dirty="0" smtClean="0"/>
              <a:t>Most </a:t>
            </a:r>
            <a:r>
              <a:rPr lang="en-US" sz="2000" b="1" dirty="0" err="1" smtClean="0"/>
              <a:t>virion</a:t>
            </a:r>
            <a:r>
              <a:rPr lang="en-US" sz="2000" b="1" dirty="0" smtClean="0"/>
              <a:t> membranes are derived from host cell membranes , for example, HIV-1 envelope is derived from the plasma membrane of the host cell. </a:t>
            </a:r>
            <a:r>
              <a:rPr lang="en-US" sz="2000" b="1" dirty="0" err="1" smtClean="0"/>
              <a:t>Virions</a:t>
            </a:r>
            <a:r>
              <a:rPr lang="en-US" sz="2000" b="1" dirty="0" smtClean="0"/>
              <a:t> gain their membranes when they are released from cells. </a:t>
            </a:r>
          </a:p>
          <a:p>
            <a:pPr marL="0" indent="0" algn="l" rtl="0">
              <a:buNone/>
            </a:pPr>
            <a:endParaRPr lang="ar-IQ" sz="2000" b="1" dirty="0">
              <a:solidFill>
                <a:srgbClr val="FF0000"/>
              </a:solidFill>
            </a:endParaRPr>
          </a:p>
        </p:txBody>
      </p:sp>
    </p:spTree>
    <p:extLst>
      <p:ext uri="{BB962C8B-B14F-4D97-AF65-F5344CB8AC3E}">
        <p14:creationId xmlns:p14="http://schemas.microsoft.com/office/powerpoint/2010/main" val="3317455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Enveloped+and+Non-enveloped+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88640"/>
            <a:ext cx="7947099" cy="553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763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435280" cy="6192688"/>
          </a:xfrm>
        </p:spPr>
        <p:txBody>
          <a:bodyPr/>
          <a:lstStyle/>
          <a:p>
            <a:pPr algn="l" rtl="0"/>
            <a:endParaRPr lang="en-US" dirty="0" smtClean="0"/>
          </a:p>
          <a:p>
            <a:pPr algn="l" rtl="0"/>
            <a:endParaRPr lang="en-US" dirty="0"/>
          </a:p>
          <a:p>
            <a:pPr algn="l" rtl="0"/>
            <a:endParaRPr lang="en-US" dirty="0" smtClean="0"/>
          </a:p>
          <a:p>
            <a:pPr algn="l" rtl="0"/>
            <a:endParaRPr lang="en-US" dirty="0"/>
          </a:p>
          <a:p>
            <a:pPr marL="0" indent="0" algn="l" rtl="0">
              <a:buNone/>
            </a:pPr>
            <a:r>
              <a:rPr lang="en-US" sz="1800" b="1" i="1" dirty="0" smtClean="0"/>
              <a:t>Influenza A virus</a:t>
            </a:r>
          </a:p>
          <a:p>
            <a:pPr marL="0" indent="0" algn="l" rtl="0">
              <a:buNone/>
            </a:pPr>
            <a:endParaRPr lang="en-US" sz="1800" b="1" i="1" dirty="0"/>
          </a:p>
          <a:p>
            <a:pPr marL="0" indent="0" algn="l" rtl="0">
              <a:buNone/>
            </a:pPr>
            <a:endParaRPr lang="en-US" sz="1800" b="1" i="1" dirty="0" smtClean="0"/>
          </a:p>
          <a:p>
            <a:pPr marL="0" indent="0" algn="l" rtl="0">
              <a:buNone/>
            </a:pPr>
            <a:endParaRPr lang="en-US" sz="1800" b="1" i="1" dirty="0"/>
          </a:p>
          <a:p>
            <a:pPr marL="0" indent="0" algn="l" rtl="0">
              <a:buNone/>
            </a:pPr>
            <a:endParaRPr lang="en-US" sz="1800" b="1" i="1" dirty="0" smtClean="0"/>
          </a:p>
          <a:p>
            <a:pPr marL="0" indent="0" algn="l" rtl="0">
              <a:buNone/>
            </a:pPr>
            <a:endParaRPr lang="en-US" sz="1800" b="1" i="1" dirty="0"/>
          </a:p>
          <a:p>
            <a:pPr marL="0" indent="0" algn="l" rtl="0">
              <a:buNone/>
            </a:pPr>
            <a:endParaRPr lang="en-US" sz="1800" b="1" i="1" dirty="0" smtClean="0"/>
          </a:p>
          <a:p>
            <a:pPr marL="0" indent="0" algn="l" rtl="0">
              <a:buNone/>
            </a:pPr>
            <a:endParaRPr lang="en-US" sz="1800" b="1" i="1" dirty="0"/>
          </a:p>
          <a:p>
            <a:pPr marL="0" indent="0" algn="l" rtl="0">
              <a:buNone/>
            </a:pPr>
            <a:endParaRPr lang="en-US" sz="1800" b="1" i="1" dirty="0" smtClean="0"/>
          </a:p>
          <a:p>
            <a:pPr marL="0" indent="0" algn="l" rtl="0">
              <a:buNone/>
            </a:pPr>
            <a:endParaRPr lang="en-US" sz="1800" b="1" i="1" dirty="0"/>
          </a:p>
          <a:p>
            <a:pPr marL="0" indent="0" algn="l" rtl="0">
              <a:buNone/>
            </a:pPr>
            <a:r>
              <a:rPr lang="en-US" sz="1800" b="1" dirty="0" smtClean="0"/>
              <a:t>                                                                                        </a:t>
            </a:r>
            <a:r>
              <a:rPr lang="en-US" sz="1800" b="1" dirty="0" err="1" smtClean="0"/>
              <a:t>Virion</a:t>
            </a:r>
            <a:r>
              <a:rPr lang="en-US" sz="1800" b="1" dirty="0" smtClean="0"/>
              <a:t> shape</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23" t="2274" r="7717" b="2950"/>
          <a:stretch/>
        </p:blipFill>
        <p:spPr bwMode="auto">
          <a:xfrm>
            <a:off x="3117136" y="8735"/>
            <a:ext cx="5991368" cy="58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53"/>
          <a:stretch/>
        </p:blipFill>
        <p:spPr bwMode="auto">
          <a:xfrm>
            <a:off x="109180" y="260649"/>
            <a:ext cx="3031299"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058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3491880" cy="6624736"/>
          </a:xfrm>
        </p:spPr>
        <p:txBody>
          <a:bodyPr>
            <a:normAutofit lnSpcReduction="10000"/>
          </a:bodyPr>
          <a:lstStyle/>
          <a:p>
            <a:pPr algn="l" rtl="0"/>
            <a:r>
              <a:rPr lang="en-US" sz="2000" dirty="0" smtClean="0">
                <a:latin typeface="Times New Roman" pitchFamily="18" charset="0"/>
                <a:cs typeface="Times New Roman" pitchFamily="18" charset="0"/>
              </a:rPr>
              <a:t>Viruses have genome either DNA or RNA which is double-stranded (ds) or single-stranded (</a:t>
            </a:r>
            <a:r>
              <a:rPr lang="en-US" sz="2000" dirty="0" err="1" smtClean="0">
                <a:latin typeface="Times New Roman" pitchFamily="18" charset="0"/>
                <a:cs typeface="Times New Roman" pitchFamily="18" charset="0"/>
              </a:rPr>
              <a:t>ss</a:t>
            </a:r>
            <a:r>
              <a:rPr lang="en-US" sz="2000" dirty="0" smtClean="0">
                <a:latin typeface="Times New Roman" pitchFamily="18" charset="0"/>
                <a:cs typeface="Times New Roman" pitchFamily="18" charset="0"/>
              </a:rPr>
              <a:t>).</a:t>
            </a:r>
          </a:p>
          <a:p>
            <a:pPr algn="l" rtl="0"/>
            <a:r>
              <a:rPr lang="en-US" sz="2000" dirty="0" err="1" smtClean="0">
                <a:latin typeface="Times New Roman" pitchFamily="18" charset="0"/>
                <a:cs typeface="Times New Roman" pitchFamily="18" charset="0"/>
              </a:rPr>
              <a:t>Virions</a:t>
            </a:r>
            <a:r>
              <a:rPr lang="en-US" sz="2000" dirty="0" smtClean="0">
                <a:latin typeface="Times New Roman" pitchFamily="18" charset="0"/>
                <a:cs typeface="Times New Roman" pitchFamily="18" charset="0"/>
              </a:rPr>
              <a:t> can be categorized into four groups according to their structure: icosahedral (enveloped, naked) and helical (enveloped, naked).</a:t>
            </a:r>
          </a:p>
          <a:p>
            <a:pPr algn="l" rtl="0"/>
            <a:r>
              <a:rPr lang="en-US" sz="2000" dirty="0" smtClean="0">
                <a:latin typeface="Times New Roman" pitchFamily="18" charset="0"/>
                <a:cs typeface="Times New Roman" pitchFamily="18" charset="0"/>
              </a:rPr>
              <a:t>Naked icosahedral capsid is common in all viruses containing genomes.</a:t>
            </a:r>
          </a:p>
          <a:p>
            <a:pPr algn="l" rtl="0"/>
            <a:r>
              <a:rPr lang="en-US" sz="2000" dirty="0" smtClean="0">
                <a:latin typeface="Times New Roman" pitchFamily="18" charset="0"/>
                <a:cs typeface="Times New Roman" pitchFamily="18" charset="0"/>
              </a:rPr>
              <a:t>Most viruses have icosahedral enveloped capsid except for </a:t>
            </a:r>
            <a:r>
              <a:rPr lang="en-US" sz="2000" dirty="0" err="1" smtClean="0">
                <a:latin typeface="Times New Roman" pitchFamily="18" charset="0"/>
                <a:cs typeface="Times New Roman" pitchFamily="18" charset="0"/>
              </a:rPr>
              <a:t>ssDNA</a:t>
            </a:r>
            <a:r>
              <a:rPr lang="en-US" sz="2000" dirty="0" smtClean="0">
                <a:latin typeface="Times New Roman" pitchFamily="18" charset="0"/>
                <a:cs typeface="Times New Roman" pitchFamily="18" charset="0"/>
              </a:rPr>
              <a:t> viruses.</a:t>
            </a:r>
          </a:p>
          <a:p>
            <a:pPr algn="l" rtl="0"/>
            <a:r>
              <a:rPr lang="en-US" sz="2000" smtClean="0">
                <a:latin typeface="Times New Roman" pitchFamily="18" charset="0"/>
                <a:cs typeface="Times New Roman" pitchFamily="18" charset="0"/>
              </a:rPr>
              <a:t>There are no </a:t>
            </a:r>
            <a:r>
              <a:rPr lang="en-US" sz="2000" dirty="0" err="1" smtClean="0">
                <a:latin typeface="Times New Roman" pitchFamily="18" charset="0"/>
                <a:cs typeface="Times New Roman" pitchFamily="18" charset="0"/>
              </a:rPr>
              <a:t>dsRNA</a:t>
            </a:r>
            <a:r>
              <a:rPr lang="en-US" sz="2000" dirty="0" smtClean="0">
                <a:latin typeface="Times New Roman" pitchFamily="18" charset="0"/>
                <a:cs typeface="Times New Roman" pitchFamily="18" charset="0"/>
              </a:rPr>
              <a:t> viruses with naked helical symmetry.</a:t>
            </a:r>
          </a:p>
          <a:p>
            <a:pPr algn="l" rtl="0"/>
            <a:r>
              <a:rPr lang="en-US" sz="2000" dirty="0" smtClean="0">
                <a:latin typeface="Times New Roman" pitchFamily="18" charset="0"/>
                <a:cs typeface="Times New Roman" pitchFamily="18" charset="0"/>
              </a:rPr>
              <a:t>Helical enveloped is the only symmetry that exists in </a:t>
            </a:r>
            <a:r>
              <a:rPr lang="en-US" sz="2000" dirty="0" err="1" smtClean="0">
                <a:latin typeface="Times New Roman" pitchFamily="18" charset="0"/>
                <a:cs typeface="Times New Roman" pitchFamily="18" charset="0"/>
              </a:rPr>
              <a:t>ssRNA</a:t>
            </a:r>
            <a:r>
              <a:rPr lang="en-US" sz="2000" dirty="0" smtClean="0">
                <a:latin typeface="Times New Roman" pitchFamily="18" charset="0"/>
                <a:cs typeface="Times New Roman" pitchFamily="18" charset="0"/>
              </a:rPr>
              <a:t> viruses.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378" y="116632"/>
            <a:ext cx="5752134"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113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192688"/>
          </a:xfrm>
        </p:spPr>
        <p:txBody>
          <a:bodyPr>
            <a:normAutofit/>
          </a:bodyPr>
          <a:lstStyle/>
          <a:p>
            <a:pPr algn="l" rtl="0"/>
            <a:r>
              <a:rPr lang="en-US" sz="2400" dirty="0" smtClean="0">
                <a:latin typeface="Times New Roman" pitchFamily="18" charset="0"/>
                <a:cs typeface="Times New Roman" pitchFamily="18" charset="0"/>
              </a:rPr>
              <a:t>In order to retain their infectivity, virus particles (</a:t>
            </a:r>
            <a:r>
              <a:rPr lang="en-US" sz="2400" b="1" dirty="0" err="1" smtClean="0">
                <a:latin typeface="Times New Roman" pitchFamily="18" charset="0"/>
                <a:cs typeface="Times New Roman" pitchFamily="18" charset="0"/>
              </a:rPr>
              <a:t>virions</a:t>
            </a:r>
            <a:r>
              <a:rPr lang="en-US" sz="2400" dirty="0" smtClean="0">
                <a:latin typeface="Times New Roman" pitchFamily="18" charset="0"/>
                <a:cs typeface="Times New Roman" pitchFamily="18" charset="0"/>
              </a:rPr>
              <a:t>) should struggle the harsh environment that could inactivate the nucleic acid genome from physical, chemical, or enzymatic damage.</a:t>
            </a:r>
          </a:p>
          <a:p>
            <a:pPr marL="0" indent="0" algn="l" rtl="0">
              <a:buNone/>
            </a:pPr>
            <a:endParaRPr lang="en-US" sz="2000" dirty="0" smtClean="0">
              <a:latin typeface="Times New Roman" pitchFamily="18" charset="0"/>
              <a:cs typeface="Times New Roman" pitchFamily="18" charset="0"/>
            </a:endParaRPr>
          </a:p>
          <a:p>
            <a:pPr algn="l" rtl="0"/>
            <a:r>
              <a:rPr lang="en-US" sz="2400" b="1" dirty="0" smtClean="0">
                <a:latin typeface="Times New Roman" pitchFamily="18" charset="0"/>
                <a:cs typeface="Times New Roman" pitchFamily="18" charset="0"/>
              </a:rPr>
              <a:t>All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virions</a:t>
            </a:r>
            <a:r>
              <a:rPr lang="en-US" sz="2400" dirty="0" smtClean="0">
                <a:latin typeface="Times New Roman" pitchFamily="18" charset="0"/>
                <a:cs typeface="Times New Roman" pitchFamily="18" charset="0"/>
              </a:rPr>
              <a:t> consist of the virus </a:t>
            </a:r>
            <a:r>
              <a:rPr lang="en-US" sz="2400" b="1" dirty="0" smtClean="0">
                <a:latin typeface="Times New Roman" pitchFamily="18" charset="0"/>
                <a:cs typeface="Times New Roman" pitchFamily="18" charset="0"/>
              </a:rPr>
              <a:t>genome</a:t>
            </a:r>
            <a:r>
              <a:rPr lang="en-US" sz="2400" dirty="0" smtClean="0">
                <a:latin typeface="Times New Roman" pitchFamily="18" charset="0"/>
                <a:cs typeface="Times New Roman" pitchFamily="18" charset="0"/>
              </a:rPr>
              <a:t> which is packaged in a protein structure known as </a:t>
            </a:r>
            <a:r>
              <a:rPr lang="en-US" sz="2400" b="1" dirty="0" smtClean="0">
                <a:latin typeface="Times New Roman" pitchFamily="18" charset="0"/>
                <a:cs typeface="Times New Roman" pitchFamily="18" charset="0"/>
              </a:rPr>
              <a:t>capsid</a:t>
            </a:r>
            <a:r>
              <a:rPr lang="en-US" sz="2400" dirty="0" smtClean="0">
                <a:latin typeface="Times New Roman" pitchFamily="18" charset="0"/>
                <a:cs typeface="Times New Roman" pitchFamily="18" charset="0"/>
              </a:rPr>
              <a:t>. </a:t>
            </a:r>
          </a:p>
          <a:p>
            <a:pPr marL="0" indent="0" algn="l" rtl="0">
              <a:buNone/>
            </a:pPr>
            <a:endParaRPr lang="en-US" sz="2000" dirty="0" smtClean="0">
              <a:latin typeface="Times New Roman" pitchFamily="18" charset="0"/>
              <a:cs typeface="Times New Roman" pitchFamily="18" charset="0"/>
            </a:endParaRPr>
          </a:p>
          <a:p>
            <a:pPr algn="l" rtl="0"/>
            <a:r>
              <a:rPr lang="en-US" sz="2400" b="1" dirty="0" smtClean="0">
                <a:latin typeface="Times New Roman" pitchFamily="18" charset="0"/>
                <a:cs typeface="Times New Roman" pitchFamily="18" charset="0"/>
              </a:rPr>
              <a:t>Many </a:t>
            </a:r>
            <a:r>
              <a:rPr lang="en-US" sz="2400" dirty="0" smtClean="0">
                <a:latin typeface="Times New Roman" pitchFamily="18" charset="0"/>
                <a:cs typeface="Times New Roman" pitchFamily="18" charset="0"/>
              </a:rPr>
              <a:t>viruses also have a lipid component, present at the surface of the </a:t>
            </a:r>
            <a:r>
              <a:rPr lang="en-US" sz="2400" dirty="0" err="1" smtClean="0">
                <a:latin typeface="Times New Roman" pitchFamily="18" charset="0"/>
                <a:cs typeface="Times New Roman" pitchFamily="18" charset="0"/>
              </a:rPr>
              <a:t>virion</a:t>
            </a:r>
            <a:r>
              <a:rPr lang="en-US" sz="2400" dirty="0" smtClean="0">
                <a:latin typeface="Times New Roman" pitchFamily="18" charset="0"/>
                <a:cs typeface="Times New Roman" pitchFamily="18" charset="0"/>
              </a:rPr>
              <a:t> forming an </a:t>
            </a:r>
            <a:r>
              <a:rPr lang="en-US" sz="2400" b="1" dirty="0" smtClean="0">
                <a:latin typeface="Times New Roman" pitchFamily="18" charset="0"/>
                <a:cs typeface="Times New Roman" pitchFamily="18" charset="0"/>
              </a:rPr>
              <a:t>envelope</a:t>
            </a:r>
            <a:r>
              <a:rPr lang="en-US" sz="2400" dirty="0" smtClean="0">
                <a:latin typeface="Times New Roman" pitchFamily="18" charset="0"/>
                <a:cs typeface="Times New Roman" pitchFamily="18" charset="0"/>
              </a:rPr>
              <a:t> which also contains proteins that play a role in entry of virus into host cells.</a:t>
            </a:r>
            <a:r>
              <a:rPr lang="en-US" sz="2000" dirty="0" smtClean="0">
                <a:latin typeface="Times New Roman" pitchFamily="18" charset="0"/>
                <a:cs typeface="Times New Roman" pitchFamily="18" charset="0"/>
              </a:rPr>
              <a:t> </a:t>
            </a:r>
          </a:p>
          <a:p>
            <a:pPr algn="l" rtl="0">
              <a:buFont typeface="Wingdings" pitchFamily="2" charset="2"/>
              <a:buChar char="Ø"/>
            </a:pPr>
            <a:r>
              <a:rPr lang="en-US" b="1" dirty="0" smtClean="0">
                <a:cs typeface="Times New Roman" pitchFamily="18" charset="0"/>
              </a:rPr>
              <a:t>Virus component and structure</a:t>
            </a:r>
            <a:endParaRPr lang="en-US" sz="2000" b="1" dirty="0">
              <a:latin typeface="Times New Roman" pitchFamily="18" charset="0"/>
              <a:cs typeface="Times New Roman" pitchFamily="18" charset="0"/>
            </a:endParaRPr>
          </a:p>
          <a:p>
            <a:pPr marL="457200" indent="-457200" algn="l" rtl="0">
              <a:buFont typeface="+mj-lt"/>
              <a:buAutoNum type="arabicPeriod"/>
            </a:pPr>
            <a:r>
              <a:rPr lang="en-US" sz="2800" b="1" dirty="0" smtClean="0">
                <a:latin typeface="Times New Roman" pitchFamily="18" charset="0"/>
                <a:cs typeface="Times New Roman" pitchFamily="18" charset="0"/>
              </a:rPr>
              <a:t>Virus genomes: </a:t>
            </a:r>
            <a:r>
              <a:rPr lang="en-US" sz="2400" dirty="0" smtClean="0">
                <a:latin typeface="Times New Roman" pitchFamily="18" charset="0"/>
                <a:cs typeface="Times New Roman" pitchFamily="18" charset="0"/>
              </a:rPr>
              <a:t>virus has genome which is composed of either DNA or RNA. According to the number of nucleic acid strands, viruses can be classified into </a:t>
            </a:r>
            <a:r>
              <a:rPr lang="en-US" sz="2400" dirty="0" err="1" smtClean="0">
                <a:latin typeface="Times New Roman" pitchFamily="18" charset="0"/>
                <a:cs typeface="Times New Roman" pitchFamily="18" charset="0"/>
              </a:rPr>
              <a:t>dsDNA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ssDNA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dsRNA</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ssRNA</a:t>
            </a: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ar-IQ" sz="2000" dirty="0">
              <a:latin typeface="Times New Roman" pitchFamily="18" charset="0"/>
              <a:cs typeface="Times New Roman" pitchFamily="18" charset="0"/>
            </a:endParaRPr>
          </a:p>
        </p:txBody>
      </p:sp>
    </p:spTree>
    <p:extLst>
      <p:ext uri="{BB962C8B-B14F-4D97-AF65-F5344CB8AC3E}">
        <p14:creationId xmlns:p14="http://schemas.microsoft.com/office/powerpoint/2010/main" val="2265349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3816424" cy="6624736"/>
          </a:xfrm>
        </p:spPr>
        <p:txBody>
          <a:bodyPr>
            <a:normAutofit/>
          </a:bodyPr>
          <a:lstStyle/>
          <a:p>
            <a:pPr algn="l" rtl="0"/>
            <a:r>
              <a:rPr lang="en-US" sz="2800" dirty="0">
                <a:latin typeface="Times New Roman" pitchFamily="18" charset="0"/>
                <a:cs typeface="Times New Roman" pitchFamily="18" charset="0"/>
              </a:rPr>
              <a:t>Virus nucleic acid is either linear with free 5’ </a:t>
            </a:r>
            <a:r>
              <a:rPr lang="en-US" sz="2800" dirty="0" smtClean="0">
                <a:latin typeface="Times New Roman" pitchFamily="18" charset="0"/>
                <a:cs typeface="Times New Roman" pitchFamily="18" charset="0"/>
              </a:rPr>
              <a:t>and 3</a:t>
            </a:r>
            <a:r>
              <a:rPr lang="en-US" sz="2800" dirty="0">
                <a:latin typeface="Times New Roman" pitchFamily="18" charset="0"/>
                <a:cs typeface="Times New Roman" pitchFamily="18" charset="0"/>
              </a:rPr>
              <a:t>’ ends or circular as a result of the strand(s) being covalently </a:t>
            </a:r>
            <a:r>
              <a:rPr lang="en-US" sz="2800" dirty="0" smtClean="0">
                <a:latin typeface="Times New Roman" pitchFamily="18" charset="0"/>
                <a:cs typeface="Times New Roman" pitchFamily="18" charset="0"/>
              </a:rPr>
              <a:t>closed as showed in the figure.</a:t>
            </a:r>
          </a:p>
          <a:p>
            <a:pPr marL="0" indent="0" algn="l" rtl="0">
              <a:buNone/>
            </a:pPr>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There are no viruses known with circular </a:t>
            </a:r>
            <a:r>
              <a:rPr lang="en-US" sz="2800" dirty="0" err="1" smtClean="0">
                <a:latin typeface="Times New Roman" pitchFamily="18" charset="0"/>
                <a:cs typeface="Times New Roman" pitchFamily="18" charset="0"/>
              </a:rPr>
              <a:t>dsRNA</a:t>
            </a:r>
            <a:r>
              <a:rPr lang="en-US" sz="2800" dirty="0" smtClean="0">
                <a:latin typeface="Times New Roman" pitchFamily="18" charset="0"/>
                <a:cs typeface="Times New Roman" pitchFamily="18" charset="0"/>
              </a:rPr>
              <a:t> genomes.</a:t>
            </a:r>
          </a:p>
          <a:p>
            <a:pPr algn="l" rtl="0"/>
            <a:r>
              <a:rPr lang="en-US" sz="3600" dirty="0" smtClean="0">
                <a:latin typeface="Times New Roman" pitchFamily="18" charset="0"/>
                <a:cs typeface="Times New Roman" pitchFamily="18" charset="0"/>
              </a:rPr>
              <a:t>ᵠ = </a:t>
            </a:r>
            <a:r>
              <a:rPr lang="en-US" sz="2400" dirty="0" smtClean="0">
                <a:latin typeface="Times New Roman" pitchFamily="18" charset="0"/>
                <a:cs typeface="Times New Roman" pitchFamily="18" charset="0"/>
              </a:rPr>
              <a:t>phi</a:t>
            </a:r>
          </a:p>
          <a:p>
            <a:pPr marL="0" indent="0" algn="l" rtl="0">
              <a:buNone/>
            </a:pPr>
            <a:r>
              <a:rPr lang="en-US" sz="2400" dirty="0" smtClean="0">
                <a:latin typeface="Times New Roman" pitchFamily="18" charset="0"/>
                <a:cs typeface="Times New Roman" pitchFamily="18" charset="0"/>
              </a:rPr>
              <a:t> </a:t>
            </a:r>
          </a:p>
          <a:p>
            <a:pPr marL="0" indent="0" algn="l" rtl="0">
              <a:buNone/>
            </a:pPr>
            <a:endParaRPr lang="en-US" sz="3600" dirty="0">
              <a:latin typeface="Times New Roman" pitchFamily="18" charset="0"/>
              <a:cs typeface="Times New Roman" pitchFamily="18" charset="0"/>
            </a:endParaRPr>
          </a:p>
          <a:p>
            <a:pPr marL="0" indent="0" algn="l" rtl="0">
              <a:buNone/>
            </a:pPr>
            <a:endParaRPr lang="en-US" sz="2400" dirty="0" smtClean="0">
              <a:latin typeface="Times New Roman" pitchFamily="18" charset="0"/>
              <a:cs typeface="Times New Roman" pitchFamily="18" charset="0"/>
            </a:endParaRPr>
          </a:p>
          <a:p>
            <a:pPr algn="l" rtl="0"/>
            <a:endParaRPr lang="ar-IQ"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51" t="2403" r="2010" b="1451"/>
          <a:stretch/>
        </p:blipFill>
        <p:spPr bwMode="auto">
          <a:xfrm>
            <a:off x="4140719" y="44624"/>
            <a:ext cx="4967785" cy="655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930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83128"/>
            <a:ext cx="6696744" cy="528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509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6408712"/>
          </a:xfrm>
        </p:spPr>
        <p:txBody>
          <a:bodyPr>
            <a:normAutofit/>
          </a:bodyPr>
          <a:lstStyle/>
          <a:p>
            <a:pPr algn="l" rtl="0">
              <a:lnSpc>
                <a:spcPct val="150000"/>
              </a:lnSpc>
              <a:buFont typeface="Wingdings" pitchFamily="2" charset="2"/>
              <a:buChar char="§"/>
            </a:pPr>
            <a:r>
              <a:rPr lang="en-US" sz="2800" b="1" dirty="0" smtClean="0"/>
              <a:t>Segmented genomes:</a:t>
            </a:r>
          </a:p>
          <a:p>
            <a:pPr algn="l" rtl="0">
              <a:lnSpc>
                <a:spcPct val="150000"/>
              </a:lnSpc>
              <a:buFont typeface="Wingdings" pitchFamily="2" charset="2"/>
              <a:buChar char="§"/>
            </a:pPr>
            <a:r>
              <a:rPr lang="en-US" sz="2800" b="1" dirty="0" smtClean="0"/>
              <a:t> </a:t>
            </a:r>
            <a:r>
              <a:rPr lang="en-US" sz="2000" b="1" dirty="0" smtClean="0"/>
              <a:t>Most virus genomes consist of a single molecule of nucleic acid, but the genes of some viruses are distributed on two or more nucleic acid molecules. The segmented genomes are more common in RNA viruses than DNA viruses. Influenza virus is a </a:t>
            </a:r>
            <a:r>
              <a:rPr lang="en-US" sz="2000" b="1" dirty="0" err="1" smtClean="0"/>
              <a:t>ssRNA</a:t>
            </a:r>
            <a:r>
              <a:rPr lang="en-US" sz="2000" b="1" dirty="0" smtClean="0"/>
              <a:t> virus with segmented genome packaged in one </a:t>
            </a:r>
            <a:r>
              <a:rPr lang="en-US" sz="2000" b="1" dirty="0" err="1" smtClean="0"/>
              <a:t>virion</a:t>
            </a:r>
            <a:r>
              <a:rPr lang="en-US" sz="2000" b="1" dirty="0" smtClean="0"/>
              <a:t>. However, infection of cells with the viruses of segmented genomes requires all genome segments to enter the cell.  </a:t>
            </a:r>
            <a:endParaRPr lang="en-US" sz="2800" b="1" dirty="0" smtClean="0"/>
          </a:p>
          <a:p>
            <a:pPr marL="0" indent="0" algn="l" rtl="0">
              <a:lnSpc>
                <a:spcPct val="150000"/>
              </a:lnSpc>
              <a:buNone/>
            </a:pPr>
            <a:endParaRPr lang="ar-IQ" b="1" dirty="0"/>
          </a:p>
          <a:p>
            <a:pPr algn="l" rtl="0">
              <a:lnSpc>
                <a:spcPct val="150000"/>
              </a:lnSpc>
            </a:pPr>
            <a:endParaRPr lang="ar-IQ" dirty="0"/>
          </a:p>
        </p:txBody>
      </p:sp>
    </p:spTree>
    <p:extLst>
      <p:ext uri="{BB962C8B-B14F-4D97-AF65-F5344CB8AC3E}">
        <p14:creationId xmlns:p14="http://schemas.microsoft.com/office/powerpoint/2010/main" val="2299074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whydidthef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815974"/>
            <a:ext cx="8352929" cy="5637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3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6192688"/>
          </a:xfrm>
        </p:spPr>
        <p:txBody>
          <a:bodyPr>
            <a:normAutofit/>
          </a:bodyPr>
          <a:lstStyle/>
          <a:p>
            <a:pPr marL="457200" indent="-457200" algn="l" rtl="0">
              <a:buFont typeface="+mj-lt"/>
              <a:buAutoNum type="arabicPeriod" startAt="2"/>
            </a:pPr>
            <a:r>
              <a:rPr lang="en-US" sz="2800" b="1" dirty="0" smtClean="0"/>
              <a:t>Virus proteins</a:t>
            </a:r>
          </a:p>
          <a:p>
            <a:pPr marL="0" indent="0" algn="l" rtl="0">
              <a:buNone/>
            </a:pPr>
            <a:endParaRPr lang="en-US" sz="2800" b="1" dirty="0" smtClean="0"/>
          </a:p>
          <a:p>
            <a:pPr algn="l" rtl="0">
              <a:buFont typeface="Wingdings" pitchFamily="2" charset="2"/>
              <a:buChar char="§"/>
            </a:pPr>
            <a:r>
              <a:rPr lang="en-US" sz="2000" b="1" dirty="0" smtClean="0"/>
              <a:t>Viruses encode their own proteins which have various functions and they are classified into </a:t>
            </a:r>
            <a:r>
              <a:rPr lang="en-US" sz="2000" b="1" dirty="0" smtClean="0">
                <a:solidFill>
                  <a:srgbClr val="FF0000"/>
                </a:solidFill>
              </a:rPr>
              <a:t>structural and non-structural proteins</a:t>
            </a:r>
            <a:r>
              <a:rPr lang="en-US" sz="2000" b="1" dirty="0" smtClean="0"/>
              <a:t>. </a:t>
            </a:r>
            <a:r>
              <a:rPr lang="en-US" sz="2000" b="1" dirty="0" err="1" smtClean="0"/>
              <a:t>Virion</a:t>
            </a:r>
            <a:r>
              <a:rPr lang="en-US" sz="2000" b="1" dirty="0" smtClean="0"/>
              <a:t>-forming proteins are known as structural proteins. Their functions are including:</a:t>
            </a:r>
          </a:p>
          <a:p>
            <a:pPr marL="0" indent="0" algn="l" rtl="0">
              <a:buNone/>
            </a:pPr>
            <a:endParaRPr lang="en-US" sz="2000" b="1" dirty="0" smtClean="0"/>
          </a:p>
          <a:p>
            <a:pPr marL="273050" indent="-273050" algn="l" rtl="0">
              <a:buFont typeface="+mj-lt"/>
              <a:buAutoNum type="romanLcPeriod"/>
            </a:pPr>
            <a:r>
              <a:rPr lang="en-US" sz="2000" b="1" dirty="0" smtClean="0"/>
              <a:t>Protection of the virus genome.</a:t>
            </a:r>
          </a:p>
          <a:p>
            <a:pPr marL="273050" indent="-273050" algn="l" rtl="0">
              <a:buFont typeface="+mj-lt"/>
              <a:buAutoNum type="romanLcPeriod"/>
            </a:pPr>
            <a:r>
              <a:rPr lang="en-US" sz="2000" b="1" dirty="0" smtClean="0"/>
              <a:t>Attachment of  the </a:t>
            </a:r>
            <a:r>
              <a:rPr lang="en-US" sz="2000" b="1" dirty="0" err="1" smtClean="0"/>
              <a:t>virion</a:t>
            </a:r>
            <a:r>
              <a:rPr lang="en-US" sz="2000" b="1" dirty="0" smtClean="0"/>
              <a:t> to a host cell.</a:t>
            </a:r>
          </a:p>
          <a:p>
            <a:pPr marL="273050" indent="-273050" algn="l" rtl="0">
              <a:buFont typeface="+mj-lt"/>
              <a:buAutoNum type="romanLcPeriod"/>
            </a:pPr>
            <a:r>
              <a:rPr lang="en-US" sz="2000" b="1" dirty="0" smtClean="0"/>
              <a:t>Fusion of the </a:t>
            </a:r>
            <a:r>
              <a:rPr lang="en-US" sz="2000" b="1" dirty="0" err="1" smtClean="0"/>
              <a:t>virion</a:t>
            </a:r>
            <a:r>
              <a:rPr lang="en-US" sz="2000" b="1" dirty="0" smtClean="0"/>
              <a:t> envelope to a cell membrane (for enveloped viruses).</a:t>
            </a:r>
          </a:p>
          <a:p>
            <a:pPr marL="0" indent="0" algn="l" rtl="0">
              <a:buNone/>
            </a:pPr>
            <a:endParaRPr lang="en-US" sz="2000" b="1" dirty="0" smtClean="0"/>
          </a:p>
          <a:p>
            <a:pPr marL="0" indent="0" algn="l" rtl="0">
              <a:buNone/>
            </a:pPr>
            <a:r>
              <a:rPr lang="en-US" sz="2000" b="1" dirty="0" smtClean="0">
                <a:solidFill>
                  <a:srgbClr val="FF0000"/>
                </a:solidFill>
              </a:rPr>
              <a:t>Non-structural proteins </a:t>
            </a:r>
            <a:r>
              <a:rPr lang="en-US" sz="2000" b="1" dirty="0" smtClean="0"/>
              <a:t>are synthesized by the virus in an infected cell but they are not </a:t>
            </a:r>
            <a:r>
              <a:rPr lang="en-US" sz="2000" b="1" dirty="0" err="1" smtClean="0"/>
              <a:t>virion</a:t>
            </a:r>
            <a:r>
              <a:rPr lang="en-US" sz="2000" b="1" dirty="0" smtClean="0"/>
              <a:t> components. They function as:</a:t>
            </a:r>
          </a:p>
          <a:p>
            <a:pPr marL="273050" indent="-273050" algn="l" rtl="0">
              <a:buFont typeface="+mj-lt"/>
              <a:buAutoNum type="alphaUcPeriod"/>
            </a:pPr>
            <a:r>
              <a:rPr lang="en-US" sz="2000" b="1" dirty="0" smtClean="0"/>
              <a:t>Enzymes, e.g. protease, reverse transcriptase</a:t>
            </a:r>
          </a:p>
          <a:p>
            <a:pPr marL="273050" indent="-273050" algn="l" rtl="0">
              <a:buFont typeface="+mj-lt"/>
              <a:buAutoNum type="alphaUcPeriod"/>
            </a:pPr>
            <a:r>
              <a:rPr lang="en-US" sz="2000" b="1" dirty="0" smtClean="0"/>
              <a:t>Transcription factors</a:t>
            </a:r>
          </a:p>
          <a:p>
            <a:pPr marL="273050" indent="-273050" algn="l" rtl="0">
              <a:buFont typeface="+mj-lt"/>
              <a:buAutoNum type="alphaUcPeriod"/>
            </a:pPr>
            <a:r>
              <a:rPr lang="en-US" sz="2000" b="1" dirty="0" smtClean="0"/>
              <a:t>Primers for nucleic acid replication</a:t>
            </a:r>
          </a:p>
          <a:p>
            <a:pPr marL="273050" indent="-273050" algn="l" rtl="0">
              <a:buFont typeface="+mj-lt"/>
              <a:buAutoNum type="alphaUcPeriod"/>
            </a:pPr>
            <a:r>
              <a:rPr lang="en-US" sz="2000" b="1" dirty="0" smtClean="0"/>
              <a:t>Interference with the immune response of the host.</a:t>
            </a:r>
          </a:p>
          <a:p>
            <a:pPr marL="0" indent="0" algn="l" rtl="0">
              <a:buNone/>
            </a:pPr>
            <a:endParaRPr lang="en-US" sz="2000" b="1" dirty="0"/>
          </a:p>
          <a:p>
            <a:pPr marL="0" indent="0" algn="l" rtl="0">
              <a:buNone/>
            </a:pPr>
            <a:endParaRPr lang="en-US" sz="2000" b="1" dirty="0"/>
          </a:p>
          <a:p>
            <a:pPr marL="0" indent="0" algn="l" rtl="0">
              <a:buNone/>
            </a:pPr>
            <a:endParaRPr lang="en-US" sz="2000" b="1" dirty="0" smtClean="0"/>
          </a:p>
          <a:p>
            <a:pPr marL="0" indent="0" algn="l" rtl="0">
              <a:buNone/>
            </a:pPr>
            <a:endParaRPr lang="en-US" sz="2000" b="1" dirty="0" smtClean="0"/>
          </a:p>
          <a:p>
            <a:pPr marL="514350" indent="-514350" algn="l" rtl="0">
              <a:buFont typeface="+mj-lt"/>
              <a:buAutoNum type="romanLcPeriod"/>
            </a:pPr>
            <a:endParaRPr lang="ar-IQ" sz="2000" b="1" dirty="0"/>
          </a:p>
        </p:txBody>
      </p:sp>
    </p:spTree>
    <p:extLst>
      <p:ext uri="{BB962C8B-B14F-4D97-AF65-F5344CB8AC3E}">
        <p14:creationId xmlns:p14="http://schemas.microsoft.com/office/powerpoint/2010/main" val="3801121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1146</Words>
  <Application>Microsoft Office PowerPoint</Application>
  <PresentationFormat>On-screen Show (4:3)</PresentationFormat>
  <Paragraphs>119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Virus structure  Lecture Two 2nd stage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structure  Lecture Two    Instructor: Dr. Ahmed Khamis Ali</dc:title>
  <dc:creator>ALBARQ OFFICE</dc:creator>
  <cp:lastModifiedBy>DR.Ahmed Saker 2o1O</cp:lastModifiedBy>
  <cp:revision>87</cp:revision>
  <dcterms:created xsi:type="dcterms:W3CDTF">2015-02-21T18:25:27Z</dcterms:created>
  <dcterms:modified xsi:type="dcterms:W3CDTF">2021-09-15T16:13:47Z</dcterms:modified>
</cp:coreProperties>
</file>