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61" r:id="rId4"/>
    <p:sldId id="273" r:id="rId5"/>
    <p:sldId id="262" r:id="rId6"/>
    <p:sldId id="278" r:id="rId7"/>
    <p:sldId id="274" r:id="rId8"/>
    <p:sldId id="277" r:id="rId9"/>
    <p:sldId id="275" r:id="rId10"/>
    <p:sldId id="263" r:id="rId11"/>
    <p:sldId id="264" r:id="rId12"/>
    <p:sldId id="279" r:id="rId13"/>
    <p:sldId id="280" r:id="rId14"/>
    <p:sldId id="281" r:id="rId15"/>
    <p:sldId id="267" r:id="rId16"/>
    <p:sldId id="268" r:id="rId17"/>
    <p:sldId id="282" r:id="rId18"/>
    <p:sldId id="269"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721" autoAdjust="0"/>
    <p:restoredTop sz="94638" autoAdjust="0"/>
  </p:normalViewPr>
  <p:slideViewPr>
    <p:cSldViewPr>
      <p:cViewPr>
        <p:scale>
          <a:sx n="100" d="100"/>
          <a:sy n="100" d="100"/>
        </p:scale>
        <p:origin x="-102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FBE27C94-19C7-4BD7-AA4A-434C5BA59CCB}" type="datetimeFigureOut">
              <a:rPr lang="ar-IQ" smtClean="0"/>
              <a:t>22/09/1442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E8BA8FC-24F7-483C-AFF7-054DD8825AC4}"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BE27C94-19C7-4BD7-AA4A-434C5BA59CCB}" type="datetimeFigureOut">
              <a:rPr lang="ar-IQ" smtClean="0"/>
              <a:t>22/09/1442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E8BA8FC-24F7-483C-AFF7-054DD8825AC4}"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BE27C94-19C7-4BD7-AA4A-434C5BA59CCB}" type="datetimeFigureOut">
              <a:rPr lang="ar-IQ" smtClean="0"/>
              <a:t>22/09/1442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E8BA8FC-24F7-483C-AFF7-054DD8825AC4}"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BE27C94-19C7-4BD7-AA4A-434C5BA59CCB}" type="datetimeFigureOut">
              <a:rPr lang="ar-IQ" smtClean="0"/>
              <a:t>22/09/1442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E8BA8FC-24F7-483C-AFF7-054DD8825AC4}"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BE27C94-19C7-4BD7-AA4A-434C5BA59CCB}" type="datetimeFigureOut">
              <a:rPr lang="ar-IQ" smtClean="0"/>
              <a:t>22/09/1442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E8BA8FC-24F7-483C-AFF7-054DD8825AC4}"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FBE27C94-19C7-4BD7-AA4A-434C5BA59CCB}" type="datetimeFigureOut">
              <a:rPr lang="ar-IQ" smtClean="0"/>
              <a:t>22/09/1442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E8BA8FC-24F7-483C-AFF7-054DD8825AC4}"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FBE27C94-19C7-4BD7-AA4A-434C5BA59CCB}" type="datetimeFigureOut">
              <a:rPr lang="ar-IQ" smtClean="0"/>
              <a:t>22/09/1442</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EE8BA8FC-24F7-483C-AFF7-054DD8825AC4}"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FBE27C94-19C7-4BD7-AA4A-434C5BA59CCB}" type="datetimeFigureOut">
              <a:rPr lang="ar-IQ" smtClean="0"/>
              <a:t>22/09/1442</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EE8BA8FC-24F7-483C-AFF7-054DD8825AC4}"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BE27C94-19C7-4BD7-AA4A-434C5BA59CCB}" type="datetimeFigureOut">
              <a:rPr lang="ar-IQ" smtClean="0"/>
              <a:t>22/09/1442</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EE8BA8FC-24F7-483C-AFF7-054DD8825AC4}"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BE27C94-19C7-4BD7-AA4A-434C5BA59CCB}" type="datetimeFigureOut">
              <a:rPr lang="ar-IQ" smtClean="0"/>
              <a:t>22/09/1442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E8BA8FC-24F7-483C-AFF7-054DD8825AC4}"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BE27C94-19C7-4BD7-AA4A-434C5BA59CCB}" type="datetimeFigureOut">
              <a:rPr lang="ar-IQ" smtClean="0"/>
              <a:t>22/09/1442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E8BA8FC-24F7-483C-AFF7-054DD8825AC4}"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BE27C94-19C7-4BD7-AA4A-434C5BA59CCB}" type="datetimeFigureOut">
              <a:rPr lang="ar-IQ" smtClean="0"/>
              <a:t>22/09/1442</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E8BA8FC-24F7-483C-AFF7-054DD8825AC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757088" y="247639"/>
            <a:ext cx="7529688" cy="5916093"/>
          </a:xfrm>
        </p:spPr>
        <p:txBody>
          <a:bodyPr>
            <a:normAutofit/>
          </a:bodyPr>
          <a:lstStyle/>
          <a:p>
            <a:pPr rtl="0"/>
            <a:r>
              <a:rPr lang="en-US" sz="3600" b="1" dirty="0" smtClean="0">
                <a:solidFill>
                  <a:schemeClr val="tx1"/>
                </a:solidFill>
                <a:latin typeface="Times New Roman" pitchFamily="18" charset="0"/>
                <a:cs typeface="Times New Roman" pitchFamily="18" charset="0"/>
              </a:rPr>
              <a:t>What is a virus</a:t>
            </a:r>
          </a:p>
          <a:p>
            <a:pPr rtl="0"/>
            <a:endParaRPr lang="en-US" sz="2000" dirty="0" smtClean="0">
              <a:solidFill>
                <a:schemeClr val="tx1"/>
              </a:solidFill>
              <a:latin typeface="Times New Roman" pitchFamily="18" charset="0"/>
              <a:cs typeface="Times New Roman" pitchFamily="18" charset="0"/>
            </a:endParaRPr>
          </a:p>
          <a:p>
            <a:pPr rtl="0"/>
            <a:r>
              <a:rPr lang="en-US" sz="2400" dirty="0" smtClean="0">
                <a:solidFill>
                  <a:schemeClr val="tx1"/>
                </a:solidFill>
                <a:latin typeface="Times New Roman" pitchFamily="18" charset="0"/>
                <a:cs typeface="Times New Roman" pitchFamily="18" charset="0"/>
              </a:rPr>
              <a:t>Lecture One</a:t>
            </a:r>
            <a:endParaRPr lang="en-US" sz="2400" dirty="0">
              <a:solidFill>
                <a:schemeClr val="tx1"/>
              </a:solidFill>
              <a:latin typeface="Times New Roman" pitchFamily="18" charset="0"/>
              <a:cs typeface="Times New Roman" pitchFamily="18" charset="0"/>
            </a:endParaRPr>
          </a:p>
          <a:p>
            <a:pPr rtl="0"/>
            <a:endParaRPr lang="en-US" sz="2000" dirty="0">
              <a:solidFill>
                <a:schemeClr val="tx1"/>
              </a:solidFill>
              <a:latin typeface="Times New Roman" pitchFamily="18" charset="0"/>
              <a:cs typeface="Times New Roman" pitchFamily="18" charset="0"/>
            </a:endParaRPr>
          </a:p>
          <a:p>
            <a:pPr rtl="0"/>
            <a:r>
              <a:rPr lang="en-US" sz="2000" dirty="0" smtClean="0">
                <a:solidFill>
                  <a:schemeClr val="tx1"/>
                </a:solidFill>
                <a:latin typeface="Times New Roman" pitchFamily="18" charset="0"/>
                <a:cs typeface="Times New Roman" pitchFamily="18" charset="0"/>
              </a:rPr>
              <a:t>Dept. of Biology, 2</a:t>
            </a:r>
            <a:r>
              <a:rPr lang="en-US" sz="2000" baseline="30000" dirty="0" smtClean="0">
                <a:solidFill>
                  <a:schemeClr val="tx1"/>
                </a:solidFill>
                <a:latin typeface="Times New Roman" pitchFamily="18" charset="0"/>
                <a:cs typeface="Times New Roman" pitchFamily="18" charset="0"/>
              </a:rPr>
              <a:t>nd</a:t>
            </a:r>
            <a:r>
              <a:rPr lang="en-US" sz="2000" dirty="0" smtClean="0">
                <a:solidFill>
                  <a:schemeClr val="tx1"/>
                </a:solidFill>
                <a:latin typeface="Times New Roman" pitchFamily="18" charset="0"/>
                <a:cs typeface="Times New Roman" pitchFamily="18" charset="0"/>
              </a:rPr>
              <a:t> year, 2020</a:t>
            </a:r>
          </a:p>
          <a:p>
            <a:pPr rtl="0"/>
            <a:endParaRPr lang="en-US" sz="2000" dirty="0">
              <a:solidFill>
                <a:schemeClr val="tx1"/>
              </a:solidFill>
              <a:latin typeface="Times New Roman" pitchFamily="18" charset="0"/>
              <a:cs typeface="Times New Roman" pitchFamily="18" charset="0"/>
            </a:endParaRPr>
          </a:p>
          <a:p>
            <a:pPr rtl="0"/>
            <a:r>
              <a:rPr lang="en-US" sz="2000" dirty="0" err="1" smtClean="0">
                <a:solidFill>
                  <a:schemeClr val="tx1"/>
                </a:solidFill>
                <a:latin typeface="Times New Roman" pitchFamily="18" charset="0"/>
                <a:cs typeface="Times New Roman" pitchFamily="18" charset="0"/>
              </a:rPr>
              <a:t>Mustansiriyah</a:t>
            </a:r>
            <a:r>
              <a:rPr lang="en-US" sz="2000" dirty="0" smtClean="0">
                <a:solidFill>
                  <a:schemeClr val="tx1"/>
                </a:solidFill>
                <a:latin typeface="Times New Roman" pitchFamily="18" charset="0"/>
                <a:cs typeface="Times New Roman" pitchFamily="18" charset="0"/>
              </a:rPr>
              <a:t> University</a:t>
            </a:r>
          </a:p>
          <a:p>
            <a:pPr rtl="0"/>
            <a:endParaRPr lang="en-US" sz="2000" dirty="0">
              <a:solidFill>
                <a:schemeClr val="tx1"/>
              </a:solidFill>
              <a:latin typeface="Times New Roman" pitchFamily="18" charset="0"/>
              <a:cs typeface="Times New Roman" pitchFamily="18" charset="0"/>
            </a:endParaRPr>
          </a:p>
          <a:p>
            <a:pPr algn="l" rtl="0"/>
            <a:r>
              <a:rPr lang="en-US" sz="2000" dirty="0" smtClean="0">
                <a:solidFill>
                  <a:schemeClr val="tx1"/>
                </a:solidFill>
                <a:latin typeface="Times New Roman" pitchFamily="18" charset="0"/>
                <a:cs typeface="Times New Roman" pitchFamily="18" charset="0"/>
              </a:rPr>
              <a:t>References:</a:t>
            </a:r>
          </a:p>
          <a:p>
            <a:pPr marL="457200" indent="-457200" algn="l" rtl="0">
              <a:buFont typeface="+mj-lt"/>
              <a:buAutoNum type="arabicPeriod"/>
            </a:pPr>
            <a:r>
              <a:rPr lang="en-US" sz="2000" dirty="0" smtClean="0">
                <a:solidFill>
                  <a:schemeClr val="tx1"/>
                </a:solidFill>
                <a:latin typeface="Times New Roman" pitchFamily="18" charset="0"/>
                <a:cs typeface="Times New Roman" pitchFamily="18" charset="0"/>
              </a:rPr>
              <a:t>Virology: principles and applications, John Carter and Venetia Saunders, 2013.</a:t>
            </a:r>
          </a:p>
          <a:p>
            <a:pPr marL="457200" indent="-457200" algn="l" rtl="0">
              <a:buFont typeface="+mj-lt"/>
              <a:buAutoNum type="arabicPeriod"/>
            </a:pPr>
            <a:r>
              <a:rPr lang="en-US" sz="2000" dirty="0" smtClean="0">
                <a:solidFill>
                  <a:schemeClr val="tx1"/>
                </a:solidFill>
                <a:latin typeface="Times New Roman" pitchFamily="18" charset="0"/>
                <a:cs typeface="Times New Roman" pitchFamily="18" charset="0"/>
              </a:rPr>
              <a:t>Principles of Molecular Virology, Alan, J. </a:t>
            </a:r>
            <a:r>
              <a:rPr lang="en-US" sz="2000" dirty="0" err="1" smtClean="0">
                <a:solidFill>
                  <a:schemeClr val="tx1"/>
                </a:solidFill>
                <a:latin typeface="Times New Roman" pitchFamily="18" charset="0"/>
                <a:cs typeface="Times New Roman" pitchFamily="18" charset="0"/>
              </a:rPr>
              <a:t>Cann</a:t>
            </a:r>
            <a:r>
              <a:rPr lang="en-US" sz="2000" dirty="0" smtClean="0">
                <a:solidFill>
                  <a:schemeClr val="tx1"/>
                </a:solidFill>
                <a:latin typeface="Times New Roman" pitchFamily="18" charset="0"/>
                <a:cs typeface="Times New Roman" pitchFamily="18" charset="0"/>
              </a:rPr>
              <a:t>, 2012.</a:t>
            </a:r>
          </a:p>
          <a:p>
            <a:pPr marL="457200" indent="-457200" algn="l" rtl="0">
              <a:buFont typeface="+mj-lt"/>
              <a:buAutoNum type="arabicPeriod"/>
            </a:pPr>
            <a:r>
              <a:rPr lang="en-US" sz="2000" dirty="0" smtClean="0">
                <a:solidFill>
                  <a:schemeClr val="tx1"/>
                </a:solidFill>
                <a:latin typeface="Times New Roman" pitchFamily="18" charset="0"/>
                <a:cs typeface="Times New Roman" pitchFamily="18" charset="0"/>
              </a:rPr>
              <a:t>Principles of virology 4</a:t>
            </a:r>
            <a:r>
              <a:rPr lang="en-US" sz="2000" baseline="30000" dirty="0" smtClean="0">
                <a:solidFill>
                  <a:schemeClr val="tx1"/>
                </a:solidFill>
                <a:latin typeface="Times New Roman" pitchFamily="18" charset="0"/>
                <a:cs typeface="Times New Roman" pitchFamily="18" charset="0"/>
              </a:rPr>
              <a:t>th</a:t>
            </a:r>
            <a:r>
              <a:rPr lang="en-US" sz="2000" dirty="0" smtClean="0">
                <a:solidFill>
                  <a:schemeClr val="tx1"/>
                </a:solidFill>
                <a:latin typeface="Times New Roman" pitchFamily="18" charset="0"/>
                <a:cs typeface="Times New Roman" pitchFamily="18" charset="0"/>
              </a:rPr>
              <a:t> Ed. Jane Flint et al., 2015 </a:t>
            </a:r>
          </a:p>
          <a:p>
            <a:pPr algn="l" rtl="0"/>
            <a:endParaRPr lang="en-US" sz="2000" b="1" dirty="0">
              <a:solidFill>
                <a:schemeClr val="tx1"/>
              </a:solidFill>
              <a:latin typeface="Times New Roman" pitchFamily="18" charset="0"/>
              <a:cs typeface="Times New Roman" pitchFamily="18" charset="0"/>
            </a:endParaRPr>
          </a:p>
          <a:p>
            <a:pPr algn="l" rtl="0"/>
            <a:endParaRPr lang="en-US" sz="1800" b="1" dirty="0">
              <a:solidFill>
                <a:schemeClr val="tx1"/>
              </a:solidFill>
              <a:latin typeface="Times New Roman" pitchFamily="18" charset="0"/>
              <a:cs typeface="Times New Roman" pitchFamily="18" charset="0"/>
            </a:endParaRPr>
          </a:p>
          <a:p>
            <a:pPr algn="l" rtl="0"/>
            <a:endParaRPr lang="en-US" sz="1800" b="1" dirty="0">
              <a:solidFill>
                <a:schemeClr val="tx1"/>
              </a:solidFill>
              <a:latin typeface="Times New Roman" pitchFamily="18" charset="0"/>
              <a:cs typeface="Times New Roman" pitchFamily="18" charset="0"/>
            </a:endParaRPr>
          </a:p>
          <a:p>
            <a:pPr rtl="0"/>
            <a:endParaRPr lang="ar-IQ" sz="2000" b="1" dirty="0">
              <a:solidFill>
                <a:schemeClr val="tx1"/>
              </a:solidFill>
              <a:latin typeface="Brush Script MT" pitchFamily="66"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73050"/>
            <a:ext cx="8712968" cy="6468318"/>
          </a:xfrm>
        </p:spPr>
        <p:txBody>
          <a:bodyPr>
            <a:normAutofit/>
          </a:bodyPr>
          <a:lstStyle/>
          <a:p>
            <a:pPr algn="l" rtl="0"/>
            <a:r>
              <a:rPr lang="en-US" sz="2400" b="1" dirty="0" smtClean="0">
                <a:latin typeface="Arial" pitchFamily="34" charset="0"/>
                <a:cs typeface="Arial" pitchFamily="34" charset="0"/>
              </a:rPr>
              <a:t>Why do we study viruses?</a:t>
            </a:r>
          </a:p>
          <a:p>
            <a:pPr marL="0" indent="0" algn="l" rtl="0">
              <a:buNone/>
            </a:pPr>
            <a:endParaRPr lang="en-US" sz="2400" b="1" dirty="0" smtClean="0">
              <a:latin typeface="Arial" pitchFamily="34" charset="0"/>
              <a:cs typeface="Arial" pitchFamily="34" charset="0"/>
            </a:endParaRPr>
          </a:p>
          <a:p>
            <a:pPr algn="l" rtl="0"/>
            <a:r>
              <a:rPr lang="en-US" sz="2000" dirty="0" smtClean="0">
                <a:latin typeface="Arial" pitchFamily="34" charset="0"/>
                <a:cs typeface="Arial" pitchFamily="34" charset="0"/>
              </a:rPr>
              <a:t>Viruses cause very important diseases to living organisms (human, animals, plants, insects and bacteria). Viral diseases are ranging from common simple (common cold) to the lethal (rabies) and viruses also play roles in the  development of several types of cancer. In the past, smallpox highly affected  the societies. AIDS (acquired immunodeficiency syndrome), hepatitis and Ebola (hemorrhagic fever), SARS CoV2 (COVID-19) have great impact today.</a:t>
            </a:r>
          </a:p>
          <a:p>
            <a:pPr algn="l" rtl="0"/>
            <a:endParaRPr lang="en-US" sz="2000" dirty="0" smtClean="0">
              <a:latin typeface="Arial" pitchFamily="34" charset="0"/>
              <a:cs typeface="Arial" pitchFamily="34" charset="0"/>
            </a:endParaRPr>
          </a:p>
          <a:p>
            <a:pPr algn="l" rtl="0"/>
            <a:r>
              <a:rPr lang="en-US" sz="2000" dirty="0" smtClean="0">
                <a:latin typeface="Arial" pitchFamily="34" charset="0"/>
                <a:cs typeface="Arial" pitchFamily="34" charset="0"/>
              </a:rPr>
              <a:t>Studies have focused on the nature of viruses, how they replicate and how they cause disease. These studies contributed to develop effective means for prevention, diagnosis, and treatment. </a:t>
            </a:r>
          </a:p>
          <a:p>
            <a:pPr algn="l" rtl="0"/>
            <a:endParaRPr lang="en-US" sz="2000" dirty="0" smtClean="0">
              <a:latin typeface="Arial" pitchFamily="34" charset="0"/>
              <a:cs typeface="Arial" pitchFamily="34" charset="0"/>
            </a:endParaRPr>
          </a:p>
          <a:p>
            <a:pPr algn="l" rtl="0"/>
            <a:r>
              <a:rPr lang="en-US" sz="2000" dirty="0" smtClean="0">
                <a:latin typeface="Arial" pitchFamily="34" charset="0"/>
                <a:cs typeface="Arial" pitchFamily="34" charset="0"/>
              </a:rPr>
              <a:t>Animal and plant viruses are also very important due to the economic impact of viruses that cause diseases in domestic animals, crop plants and vegetables. Foot and mouth disease and rice yellow mottle virus are two examples that cause economic damage.</a:t>
            </a:r>
          </a:p>
          <a:p>
            <a:pPr marL="0" indent="0" algn="l" rtl="0">
              <a:buNone/>
            </a:pP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446330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624736"/>
          </a:xfrm>
        </p:spPr>
        <p:txBody>
          <a:bodyPr>
            <a:normAutofit fontScale="92500" lnSpcReduction="10000"/>
          </a:bodyPr>
          <a:lstStyle/>
          <a:p>
            <a:pPr algn="l" rtl="0"/>
            <a:r>
              <a:rPr lang="en-US" sz="2400" b="1" dirty="0" smtClean="0">
                <a:latin typeface="Arial" pitchFamily="34" charset="0"/>
                <a:cs typeface="Arial" pitchFamily="34" charset="0"/>
              </a:rPr>
              <a:t>Some viruses are useful!</a:t>
            </a:r>
          </a:p>
          <a:p>
            <a:pPr marL="0" indent="0" algn="l" rtl="0">
              <a:buNone/>
            </a:pPr>
            <a:r>
              <a:rPr lang="en-US" sz="2000" dirty="0" smtClean="0">
                <a:latin typeface="Arial" pitchFamily="34" charset="0"/>
                <a:cs typeface="Arial" pitchFamily="34" charset="0"/>
              </a:rPr>
              <a:t>Some viruses are studied because they have useful applications:</a:t>
            </a:r>
          </a:p>
          <a:p>
            <a:pPr marL="0" indent="0" algn="l" rtl="0">
              <a:buNone/>
            </a:pPr>
            <a:endParaRPr lang="en-US" sz="2000" dirty="0" smtClean="0">
              <a:latin typeface="Arial" pitchFamily="34" charset="0"/>
              <a:cs typeface="Arial" pitchFamily="34" charset="0"/>
            </a:endParaRPr>
          </a:p>
          <a:p>
            <a:pPr algn="l" rtl="0"/>
            <a:r>
              <a:rPr lang="en-US" sz="2000" b="1" dirty="0" smtClean="0">
                <a:latin typeface="Arial" pitchFamily="34" charset="0"/>
                <a:cs typeface="Arial" pitchFamily="34" charset="0"/>
              </a:rPr>
              <a:t>Phage typing of bacteria:</a:t>
            </a:r>
            <a:r>
              <a:rPr lang="en-US" sz="2000" dirty="0" smtClean="0">
                <a:latin typeface="Arial" pitchFamily="34" charset="0"/>
                <a:cs typeface="Arial" pitchFamily="34" charset="0"/>
              </a:rPr>
              <a:t> Identification of some bacterial isolates (e.g. </a:t>
            </a:r>
            <a:r>
              <a:rPr lang="en-US" sz="2000" i="1" dirty="0" smtClean="0">
                <a:latin typeface="Arial" pitchFamily="34" charset="0"/>
                <a:cs typeface="Arial" pitchFamily="34" charset="0"/>
              </a:rPr>
              <a:t>Salmonella </a:t>
            </a:r>
            <a:r>
              <a:rPr lang="en-US" sz="2000" dirty="0" smtClean="0">
                <a:latin typeface="Arial" pitchFamily="34" charset="0"/>
                <a:cs typeface="Arial" pitchFamily="34" charset="0"/>
              </a:rPr>
              <a:t>species) can be done on the basis of the spectrum of phages to which these bacteria are susceptible. </a:t>
            </a:r>
          </a:p>
          <a:p>
            <a:pPr marL="0" indent="0" algn="l" rtl="0">
              <a:buNone/>
            </a:pPr>
            <a:endParaRPr lang="en-US" sz="2000" dirty="0" smtClean="0">
              <a:latin typeface="Arial" pitchFamily="34" charset="0"/>
              <a:cs typeface="Arial" pitchFamily="34" charset="0"/>
            </a:endParaRPr>
          </a:p>
          <a:p>
            <a:pPr algn="l" rtl="0"/>
            <a:r>
              <a:rPr lang="en-US" sz="2000" b="1" dirty="0" smtClean="0">
                <a:latin typeface="Arial" pitchFamily="34" charset="0"/>
                <a:cs typeface="Arial" pitchFamily="34" charset="0"/>
              </a:rPr>
              <a:t>Source of enzymes: </a:t>
            </a:r>
            <a:r>
              <a:rPr lang="en-US" sz="2000" dirty="0" smtClean="0">
                <a:latin typeface="Arial" pitchFamily="34" charset="0"/>
                <a:cs typeface="Arial" pitchFamily="34" charset="0"/>
              </a:rPr>
              <a:t>Many enzymes that have various applications and used in molecular biology and gene cloning are derived from viruses. For instance, reverse transcriptase from retroviruses and T4 ligase from T4 bacteriophage used in genetic engineering techniques.</a:t>
            </a:r>
          </a:p>
          <a:p>
            <a:pPr algn="l" rtl="0"/>
            <a:r>
              <a:rPr lang="en-US" sz="2000" b="1" dirty="0" smtClean="0">
                <a:latin typeface="Arial" pitchFamily="34" charset="0"/>
                <a:cs typeface="Arial" pitchFamily="34" charset="0"/>
              </a:rPr>
              <a:t>Pesticides: </a:t>
            </a:r>
            <a:r>
              <a:rPr lang="en-US" sz="2000" dirty="0" smtClean="0">
                <a:latin typeface="Arial" pitchFamily="34" charset="0"/>
                <a:cs typeface="Arial" pitchFamily="34" charset="0"/>
              </a:rPr>
              <a:t>Some viruses like </a:t>
            </a:r>
            <a:r>
              <a:rPr lang="en-US" sz="2000" dirty="0" err="1" smtClean="0">
                <a:latin typeface="Arial" pitchFamily="34" charset="0"/>
                <a:cs typeface="Arial" pitchFamily="34" charset="0"/>
              </a:rPr>
              <a:t>baculoviruses</a:t>
            </a:r>
            <a:r>
              <a:rPr lang="en-US" sz="2000" dirty="0" smtClean="0">
                <a:latin typeface="Arial" pitchFamily="34" charset="0"/>
                <a:cs typeface="Arial" pitchFamily="34" charset="0"/>
              </a:rPr>
              <a:t> and </a:t>
            </a:r>
            <a:r>
              <a:rPr lang="en-US" sz="2000" dirty="0" err="1" smtClean="0">
                <a:latin typeface="Arial" pitchFamily="34" charset="0"/>
                <a:cs typeface="Arial" pitchFamily="34" charset="0"/>
              </a:rPr>
              <a:t>myxoma</a:t>
            </a:r>
            <a:r>
              <a:rPr lang="en-US" sz="2000" dirty="0" smtClean="0">
                <a:latin typeface="Arial" pitchFamily="34" charset="0"/>
                <a:cs typeface="Arial" pitchFamily="34" charset="0"/>
              </a:rPr>
              <a:t> virus  are used to control insect pests.</a:t>
            </a:r>
          </a:p>
          <a:p>
            <a:pPr marL="0" indent="0" algn="l" rtl="0">
              <a:buNone/>
            </a:pPr>
            <a:endParaRPr lang="en-US" sz="2000" dirty="0" smtClean="0">
              <a:latin typeface="Arial" pitchFamily="34" charset="0"/>
              <a:cs typeface="Arial" pitchFamily="34" charset="0"/>
            </a:endParaRPr>
          </a:p>
          <a:p>
            <a:pPr algn="l" rtl="0"/>
            <a:r>
              <a:rPr lang="en-US" sz="2000" b="1" dirty="0" smtClean="0">
                <a:latin typeface="Arial" pitchFamily="34" charset="0"/>
                <a:cs typeface="Arial" pitchFamily="34" charset="0"/>
              </a:rPr>
              <a:t>Anti-bacterial agents: </a:t>
            </a:r>
            <a:r>
              <a:rPr lang="en-US" sz="2000" dirty="0" smtClean="0">
                <a:latin typeface="Arial" pitchFamily="34" charset="0"/>
                <a:cs typeface="Arial" pitchFamily="34" charset="0"/>
              </a:rPr>
              <a:t>Some phages were used for treatment of bacterial infections, however this application declined with the discovery of antibiotics.</a:t>
            </a:r>
          </a:p>
          <a:p>
            <a:pPr marL="0" indent="0" algn="l" rtl="0">
              <a:buNone/>
            </a:pPr>
            <a:endParaRPr lang="en-US" sz="2000" dirty="0" smtClean="0">
              <a:latin typeface="Arial" pitchFamily="34" charset="0"/>
              <a:cs typeface="Arial" pitchFamily="34" charset="0"/>
            </a:endParaRPr>
          </a:p>
          <a:p>
            <a:pPr algn="l" rtl="0"/>
            <a:r>
              <a:rPr lang="en-US" sz="2000" b="1" dirty="0" smtClean="0">
                <a:latin typeface="Arial" pitchFamily="34" charset="0"/>
                <a:cs typeface="Arial" pitchFamily="34" charset="0"/>
              </a:rPr>
              <a:t>Anti-cancer agents: </a:t>
            </a:r>
            <a:r>
              <a:rPr lang="en-US" sz="2000" dirty="0" smtClean="0">
                <a:latin typeface="Arial" pitchFamily="34" charset="0"/>
                <a:cs typeface="Arial" pitchFamily="34" charset="0"/>
              </a:rPr>
              <a:t>Viruses such as herpes simplex virus and </a:t>
            </a:r>
            <a:r>
              <a:rPr lang="en-US" sz="2000" dirty="0" err="1" smtClean="0">
                <a:latin typeface="Arial" pitchFamily="34" charset="0"/>
                <a:cs typeface="Arial" pitchFamily="34" charset="0"/>
              </a:rPr>
              <a:t>vaccinia</a:t>
            </a:r>
            <a:r>
              <a:rPr lang="en-US" sz="2000" dirty="0" smtClean="0">
                <a:latin typeface="Arial" pitchFamily="34" charset="0"/>
                <a:cs typeface="Arial" pitchFamily="34" charset="0"/>
              </a:rPr>
              <a:t> virus are being investigated for treatment of cancers. These strains were genetically modified in order to be able to infect and destroy the specific tumor cells, but not the normal cells.</a:t>
            </a:r>
            <a:r>
              <a:rPr lang="en-US" sz="2000" dirty="0" smtClean="0">
                <a:latin typeface="Times New Roman" pitchFamily="18" charset="0"/>
                <a:cs typeface="Times New Roman" pitchFamily="18" charset="0"/>
              </a:rPr>
              <a:t>   </a:t>
            </a:r>
            <a:endParaRPr lang="en-US" sz="2000" b="1" dirty="0" smtClean="0">
              <a:cs typeface="Times New Roman" pitchFamily="18" charset="0"/>
            </a:endParaRPr>
          </a:p>
        </p:txBody>
      </p:sp>
    </p:spTree>
    <p:extLst>
      <p:ext uri="{BB962C8B-B14F-4D97-AF65-F5344CB8AC3E}">
        <p14:creationId xmlns:p14="http://schemas.microsoft.com/office/powerpoint/2010/main" val="3225040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73050"/>
            <a:ext cx="8291264" cy="6396310"/>
          </a:xfrm>
        </p:spPr>
        <p:txBody>
          <a:bodyPr>
            <a:normAutofit/>
          </a:bodyPr>
          <a:lstStyle/>
          <a:p>
            <a:pPr marL="0" indent="0" algn="ctr" rtl="0">
              <a:buNone/>
            </a:pPr>
            <a:endParaRPr lang="en-US" sz="2400" b="1" dirty="0" smtClean="0">
              <a:latin typeface="Arial" pitchFamily="34" charset="0"/>
              <a:cs typeface="Arial" pitchFamily="34" charset="0"/>
            </a:endParaRPr>
          </a:p>
          <a:p>
            <a:pPr marL="0" indent="0" algn="ctr" rtl="0">
              <a:buNone/>
            </a:pPr>
            <a:endParaRPr lang="en-US" sz="2400" b="1" dirty="0">
              <a:latin typeface="Arial" pitchFamily="34" charset="0"/>
              <a:cs typeface="Arial" pitchFamily="34" charset="0"/>
            </a:endParaRPr>
          </a:p>
          <a:p>
            <a:pPr marL="0" indent="0" algn="ctr" rtl="0">
              <a:buNone/>
            </a:pPr>
            <a:r>
              <a:rPr lang="en-US" sz="2400" b="1" dirty="0" smtClean="0">
                <a:latin typeface="Arial" pitchFamily="34" charset="0"/>
                <a:cs typeface="Arial" pitchFamily="34" charset="0"/>
              </a:rPr>
              <a:t>Unusual Infectious Agents</a:t>
            </a:r>
          </a:p>
          <a:p>
            <a:pPr marL="0" indent="0" algn="l" rtl="0">
              <a:buNone/>
            </a:pPr>
            <a:endParaRPr lang="en-US" sz="2400" b="1" dirty="0">
              <a:latin typeface="Arial" pitchFamily="34" charset="0"/>
              <a:cs typeface="Arial" pitchFamily="34" charset="0"/>
            </a:endParaRPr>
          </a:p>
          <a:p>
            <a:pPr marL="0" indent="0" algn="l" rtl="0">
              <a:buNone/>
            </a:pPr>
            <a:r>
              <a:rPr lang="en-US" sz="2400" dirty="0" smtClean="0">
                <a:latin typeface="Arial" pitchFamily="34" charset="0"/>
                <a:cs typeface="Arial" pitchFamily="34" charset="0"/>
              </a:rPr>
              <a:t>What is the minimum genome size required to establish infection?</a:t>
            </a:r>
          </a:p>
          <a:p>
            <a:pPr marL="0" indent="0" algn="l" rtl="0">
              <a:buNone/>
            </a:pPr>
            <a:endParaRPr lang="en-US" sz="2400" dirty="0" smtClean="0">
              <a:latin typeface="Arial" pitchFamily="34" charset="0"/>
              <a:cs typeface="Arial" pitchFamily="34" charset="0"/>
            </a:endParaRPr>
          </a:p>
          <a:p>
            <a:pPr marL="0" indent="0" algn="l" rtl="0">
              <a:buNone/>
            </a:pPr>
            <a:r>
              <a:rPr lang="en-US" sz="2400" dirty="0" smtClean="0">
                <a:latin typeface="Arial" pitchFamily="34" charset="0"/>
                <a:cs typeface="Arial" pitchFamily="34" charset="0"/>
              </a:rPr>
              <a:t>Could an infectious agent exist without ANY genome?</a:t>
            </a:r>
          </a:p>
          <a:p>
            <a:pPr marL="0" indent="0" algn="l" rtl="0">
              <a:buNone/>
            </a:pPr>
            <a:endParaRPr lang="en-US" sz="2400" dirty="0">
              <a:latin typeface="Arial" pitchFamily="34" charset="0"/>
              <a:cs typeface="Arial" pitchFamily="34" charset="0"/>
            </a:endParaRPr>
          </a:p>
          <a:p>
            <a:pPr marL="0" indent="0" algn="l" rtl="0">
              <a:buNone/>
            </a:pPr>
            <a:endParaRPr lang="en-US" sz="2400" dirty="0" smtClean="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smtClean="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ctr" rtl="0">
              <a:buNone/>
            </a:pPr>
            <a:r>
              <a:rPr lang="en-US" sz="2400" b="1" dirty="0" err="1" smtClean="0">
                <a:latin typeface="Arial" pitchFamily="34" charset="0"/>
                <a:cs typeface="Arial" pitchFamily="34" charset="0"/>
              </a:rPr>
              <a:t>Viroids</a:t>
            </a:r>
            <a:r>
              <a:rPr lang="en-US" sz="2400" b="1" dirty="0" smtClean="0">
                <a:latin typeface="Arial" pitchFamily="34" charset="0"/>
                <a:cs typeface="Arial" pitchFamily="34" charset="0"/>
              </a:rPr>
              <a:t>, satellites and prions provide answers</a:t>
            </a:r>
          </a:p>
          <a:p>
            <a:pPr marL="0" indent="0" algn="ctr" rtl="0">
              <a:buNone/>
            </a:pPr>
            <a:endParaRPr lang="en-US" sz="2400" b="1" dirty="0" smtClean="0">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69406"/>
            <a:ext cx="8424936" cy="18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485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73050"/>
            <a:ext cx="8291264" cy="6396310"/>
          </a:xfrm>
        </p:spPr>
        <p:txBody>
          <a:bodyPr>
            <a:normAutofit/>
          </a:bodyPr>
          <a:lstStyle/>
          <a:p>
            <a:pPr marL="0" indent="0" algn="ctr" rtl="0">
              <a:buNone/>
            </a:pPr>
            <a:r>
              <a:rPr lang="en-US" sz="2400" b="1" dirty="0" err="1" smtClean="0">
                <a:latin typeface="Arial" pitchFamily="34" charset="0"/>
                <a:cs typeface="Arial" pitchFamily="34" charset="0"/>
              </a:rPr>
              <a:t>Viroids</a:t>
            </a:r>
            <a:endParaRPr lang="en-US" sz="2400" b="1" dirty="0" smtClean="0">
              <a:latin typeface="Arial" pitchFamily="34" charset="0"/>
              <a:cs typeface="Arial" pitchFamily="34" charset="0"/>
            </a:endParaRPr>
          </a:p>
          <a:p>
            <a:pPr marL="0" indent="0" algn="ctr" rtl="0">
              <a:buNone/>
            </a:pPr>
            <a:endParaRPr lang="en-US" sz="2400" b="1" dirty="0" smtClean="0">
              <a:latin typeface="Arial" pitchFamily="34" charset="0"/>
              <a:cs typeface="Arial" pitchFamily="34" charset="0"/>
            </a:endParaRPr>
          </a:p>
          <a:p>
            <a:pPr marL="0" indent="0" algn="ctr" rtl="0">
              <a:buNone/>
            </a:pPr>
            <a:endParaRPr lang="en-US" sz="2400" b="1" dirty="0">
              <a:latin typeface="Arial" pitchFamily="34" charset="0"/>
              <a:cs typeface="Arial" pitchFamily="34" charset="0"/>
            </a:endParaRPr>
          </a:p>
          <a:p>
            <a:pPr marL="0" indent="0" algn="ctr" rtl="0">
              <a:buNone/>
            </a:pPr>
            <a:endParaRPr lang="en-US" sz="2400" b="1" dirty="0" smtClean="0">
              <a:latin typeface="Arial" pitchFamily="34" charset="0"/>
              <a:cs typeface="Arial" pitchFamily="34" charset="0"/>
            </a:endParaRPr>
          </a:p>
          <a:p>
            <a:pPr marL="0" indent="0" algn="ctr" rtl="0">
              <a:buNone/>
            </a:pPr>
            <a:endParaRPr lang="en-US" sz="2400" b="1" dirty="0" smtClean="0">
              <a:latin typeface="Arial" pitchFamily="34" charset="0"/>
              <a:cs typeface="Arial" pitchFamily="34" charset="0"/>
            </a:endParaRPr>
          </a:p>
          <a:p>
            <a:pPr algn="l" rtl="0">
              <a:buFont typeface="Wingdings" pitchFamily="2" charset="2"/>
              <a:buChar char="Ø"/>
            </a:pPr>
            <a:r>
              <a:rPr lang="en-US" sz="2000" b="1" dirty="0" err="1" smtClean="0">
                <a:cs typeface="Times New Roman" pitchFamily="18" charset="0"/>
              </a:rPr>
              <a:t>Viroids</a:t>
            </a:r>
            <a:r>
              <a:rPr lang="en-US" sz="2000" b="1" dirty="0" smtClean="0">
                <a:cs typeface="Times New Roman" pitchFamily="18" charset="0"/>
              </a:rPr>
              <a:t>:</a:t>
            </a:r>
          </a:p>
          <a:p>
            <a:pPr algn="l" rtl="0"/>
            <a:r>
              <a:rPr lang="en-US" sz="2000" dirty="0" smtClean="0">
                <a:latin typeface="Arial" pitchFamily="34" charset="0"/>
                <a:cs typeface="Arial" pitchFamily="34" charset="0"/>
              </a:rPr>
              <a:t>Circular </a:t>
            </a:r>
            <a:r>
              <a:rPr lang="en-US" sz="2000" dirty="0" err="1" smtClean="0">
                <a:latin typeface="Arial" pitchFamily="34" charset="0"/>
                <a:cs typeface="Arial" pitchFamily="34" charset="0"/>
              </a:rPr>
              <a:t>ssRNA</a:t>
            </a:r>
            <a:r>
              <a:rPr lang="en-US" sz="2000" dirty="0" smtClean="0">
                <a:latin typeface="Arial" pitchFamily="34" charset="0"/>
                <a:cs typeface="Arial" pitchFamily="34" charset="0"/>
              </a:rPr>
              <a:t> s, 120 – 475 </a:t>
            </a:r>
            <a:r>
              <a:rPr lang="en-US" sz="2000" dirty="0" err="1" smtClean="0">
                <a:latin typeface="Arial" pitchFamily="34" charset="0"/>
                <a:cs typeface="Arial" pitchFamily="34" charset="0"/>
              </a:rPr>
              <a:t>nt</a:t>
            </a:r>
            <a:endParaRPr lang="en-US" sz="2000" dirty="0" smtClean="0">
              <a:latin typeface="Arial" pitchFamily="34" charset="0"/>
              <a:cs typeface="Arial" pitchFamily="34" charset="0"/>
            </a:endParaRPr>
          </a:p>
          <a:p>
            <a:pPr algn="l" rtl="0"/>
            <a:r>
              <a:rPr lang="en-US" sz="2000" dirty="0" smtClean="0">
                <a:latin typeface="Arial" pitchFamily="34" charset="0"/>
                <a:cs typeface="Arial" pitchFamily="34" charset="0"/>
              </a:rPr>
              <a:t>No protein coding regions</a:t>
            </a:r>
          </a:p>
          <a:p>
            <a:pPr algn="l" rtl="0"/>
            <a:r>
              <a:rPr lang="en-US" sz="2000" dirty="0" smtClean="0">
                <a:latin typeface="Arial" pitchFamily="34" charset="0"/>
                <a:cs typeface="Arial" pitchFamily="34" charset="0"/>
              </a:rPr>
              <a:t>No protective coat, yet migrate from host to host (no receptors required)</a:t>
            </a:r>
          </a:p>
          <a:p>
            <a:pPr algn="l" rtl="0"/>
            <a:r>
              <a:rPr lang="en-US" sz="2000" dirty="0" smtClean="0">
                <a:latin typeface="Arial" pitchFamily="34" charset="0"/>
                <a:cs typeface="Arial" pitchFamily="34" charset="0"/>
              </a:rPr>
              <a:t>Replicate when introduced into </a:t>
            </a:r>
            <a:r>
              <a:rPr lang="en-US" sz="2000" b="1" dirty="0">
                <a:latin typeface="Arial" pitchFamily="34" charset="0"/>
                <a:cs typeface="Arial" pitchFamily="34" charset="0"/>
              </a:rPr>
              <a:t>p</a:t>
            </a:r>
            <a:r>
              <a:rPr lang="en-US" sz="2000" b="1" dirty="0" smtClean="0">
                <a:latin typeface="Arial" pitchFamily="34" charset="0"/>
                <a:cs typeface="Arial" pitchFamily="34" charset="0"/>
              </a:rPr>
              <a:t>lants </a:t>
            </a:r>
            <a:endParaRPr lang="en-US" sz="2000" dirty="0" smtClean="0">
              <a:latin typeface="Arial" pitchFamily="34" charset="0"/>
              <a:cs typeface="Arial" pitchFamily="34" charset="0"/>
            </a:endParaRPr>
          </a:p>
          <a:p>
            <a:pPr algn="l" rtl="0"/>
            <a:r>
              <a:rPr lang="en-US" sz="2000" dirty="0" smtClean="0">
                <a:latin typeface="Arial" pitchFamily="34" charset="0"/>
                <a:cs typeface="Arial" pitchFamily="34" charset="0"/>
              </a:rPr>
              <a:t>Families </a:t>
            </a:r>
            <a:r>
              <a:rPr lang="en-US" sz="2000" i="1" dirty="0" err="1" smtClean="0">
                <a:latin typeface="Arial" pitchFamily="34" charset="0"/>
                <a:cs typeface="Arial" pitchFamily="34" charset="0"/>
              </a:rPr>
              <a:t>Pospiviroidae</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(replicate in nucleus) and </a:t>
            </a:r>
            <a:r>
              <a:rPr lang="en-US" sz="2000" i="1" dirty="0" err="1" smtClean="0">
                <a:latin typeface="Arial" pitchFamily="34" charset="0"/>
                <a:cs typeface="Arial" pitchFamily="34" charset="0"/>
              </a:rPr>
              <a:t>Avsunviroidae</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(replicate in chloroplast)</a:t>
            </a:r>
          </a:p>
          <a:p>
            <a:pPr algn="l" rtl="0"/>
            <a:r>
              <a:rPr lang="en-US" sz="2000" dirty="0" smtClean="0">
                <a:latin typeface="Arial" pitchFamily="34" charset="0"/>
                <a:cs typeface="Arial" pitchFamily="34" charset="0"/>
              </a:rPr>
              <a:t>RNA displays extensive internal base-pairing, appears as 50 nm rod in electron microscope (EM)</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4704"/>
            <a:ext cx="7620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374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52736"/>
            <a:ext cx="8291264" cy="5676230"/>
          </a:xfrm>
        </p:spPr>
        <p:txBody>
          <a:bodyPr>
            <a:normAutofit/>
          </a:bodyPr>
          <a:lstStyle/>
          <a:p>
            <a:pPr algn="l" rtl="0"/>
            <a:r>
              <a:rPr lang="en-US" sz="2400" dirty="0" smtClean="0">
                <a:latin typeface="Arial" pitchFamily="34" charset="0"/>
                <a:cs typeface="Arial" pitchFamily="34" charset="0"/>
              </a:rPr>
              <a:t>Potato spindle tuber viroid (</a:t>
            </a:r>
            <a:r>
              <a:rPr lang="en-US" sz="2400" dirty="0" err="1" smtClean="0">
                <a:latin typeface="Arial" pitchFamily="34" charset="0"/>
                <a:cs typeface="Arial" pitchFamily="34" charset="0"/>
              </a:rPr>
              <a:t>PSTVd</a:t>
            </a:r>
            <a:r>
              <a:rPr lang="en-US" sz="2400" dirty="0" smtClean="0">
                <a:latin typeface="Arial" pitchFamily="34" charset="0"/>
                <a:cs typeface="Arial" pitchFamily="34" charset="0"/>
              </a:rPr>
              <a:t>) discovered in 1967</a:t>
            </a:r>
          </a:p>
          <a:p>
            <a:pPr marL="0" indent="0" algn="l" rtl="0">
              <a:buNone/>
            </a:pPr>
            <a:r>
              <a:rPr lang="en-US" sz="2400" dirty="0">
                <a:latin typeface="Arial" pitchFamily="34" charset="0"/>
                <a:cs typeface="Arial" pitchFamily="34" charset="0"/>
              </a:rPr>
              <a:t> </a:t>
            </a:r>
            <a:r>
              <a:rPr lang="en-US" sz="2400" dirty="0" smtClean="0">
                <a:latin typeface="Arial" pitchFamily="34" charset="0"/>
                <a:cs typeface="Arial" pitchFamily="34" charset="0"/>
              </a:rPr>
              <a:t>   - </a:t>
            </a:r>
            <a:r>
              <a:rPr lang="en-US" sz="1800" dirty="0" smtClean="0">
                <a:latin typeface="Arial" pitchFamily="34" charset="0"/>
                <a:cs typeface="Arial" pitchFamily="34" charset="0"/>
              </a:rPr>
              <a:t>Prototype for smallest nucleic acid-based agent of infectious disease</a:t>
            </a:r>
          </a:p>
          <a:p>
            <a:pPr marL="531813" indent="-531813" algn="l" rtl="0">
              <a:buNone/>
            </a:pPr>
            <a:r>
              <a:rPr lang="en-US" sz="1800" dirty="0">
                <a:latin typeface="Arial" pitchFamily="34" charset="0"/>
                <a:cs typeface="Arial" pitchFamily="34" charset="0"/>
              </a:rPr>
              <a:t> </a:t>
            </a:r>
            <a:r>
              <a:rPr lang="en-US" sz="1800" dirty="0" smtClean="0">
                <a:latin typeface="Arial" pitchFamily="34" charset="0"/>
                <a:cs typeface="Arial" pitchFamily="34" charset="0"/>
              </a:rPr>
              <a:t>    </a:t>
            </a:r>
            <a:r>
              <a:rPr lang="en-US" sz="2400" dirty="0" smtClean="0">
                <a:latin typeface="Arial" pitchFamily="34" charset="0"/>
                <a:cs typeface="Arial" pitchFamily="34" charset="0"/>
              </a:rPr>
              <a:t>- </a:t>
            </a:r>
            <a:r>
              <a:rPr lang="en-US" sz="1800" dirty="0" smtClean="0">
                <a:latin typeface="Arial" pitchFamily="34" charset="0"/>
                <a:cs typeface="Arial" pitchFamily="34" charset="0"/>
              </a:rPr>
              <a:t>Some are benign, others cause economically important diseases of crop      plants</a:t>
            </a:r>
            <a:endParaRPr lang="en-US" sz="2400" dirty="0" smtClean="0">
              <a:latin typeface="Arial" pitchFamily="34" charset="0"/>
              <a:cs typeface="Arial"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56992"/>
            <a:ext cx="3583776"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Users\ALBARQ OFFICE\Document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10" y="3393296"/>
            <a:ext cx="3731930" cy="27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785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73050"/>
            <a:ext cx="8435280" cy="6324302"/>
          </a:xfrm>
        </p:spPr>
        <p:txBody>
          <a:bodyPr>
            <a:normAutofit fontScale="92500" lnSpcReduction="10000"/>
          </a:bodyPr>
          <a:lstStyle/>
          <a:p>
            <a:pPr marL="0" indent="0" algn="ctr" rtl="0">
              <a:buNone/>
            </a:pPr>
            <a:r>
              <a:rPr lang="en-US" sz="2000" b="1" dirty="0" smtClean="0">
                <a:latin typeface="Arial" pitchFamily="34" charset="0"/>
                <a:cs typeface="Arial" pitchFamily="34" charset="0"/>
              </a:rPr>
              <a:t>Satellites</a:t>
            </a:r>
            <a:endParaRPr lang="en-US" sz="2000" b="1" dirty="0">
              <a:latin typeface="Arial" pitchFamily="34" charset="0"/>
              <a:cs typeface="Arial" pitchFamily="34" charset="0"/>
            </a:endParaRPr>
          </a:p>
          <a:p>
            <a:pPr algn="l" rtl="0"/>
            <a:endParaRPr lang="en-US" sz="2000" b="1" dirty="0" smtClean="0"/>
          </a:p>
          <a:p>
            <a:pPr algn="l" rtl="0"/>
            <a:r>
              <a:rPr lang="en-US" sz="1900" dirty="0" err="1" smtClean="0">
                <a:latin typeface="Arial" pitchFamily="34" charset="0"/>
                <a:cs typeface="Arial" pitchFamily="34" charset="0"/>
              </a:rPr>
              <a:t>ssRNA</a:t>
            </a:r>
            <a:r>
              <a:rPr lang="en-US" sz="1900" dirty="0" smtClean="0">
                <a:latin typeface="Arial" pitchFamily="34" charset="0"/>
                <a:cs typeface="Arial" pitchFamily="34" charset="0"/>
              </a:rPr>
              <a:t>, DNA, circular RNA (</a:t>
            </a:r>
            <a:r>
              <a:rPr lang="en-US" sz="1900" dirty="0" err="1" smtClean="0">
                <a:latin typeface="Arial" pitchFamily="34" charset="0"/>
                <a:cs typeface="Arial" pitchFamily="34" charset="0"/>
              </a:rPr>
              <a:t>cRNA</a:t>
            </a:r>
            <a:r>
              <a:rPr lang="en-US" sz="1900" dirty="0" smtClean="0">
                <a:latin typeface="Arial" pitchFamily="34" charset="0"/>
                <a:cs typeface="Arial" pitchFamily="34" charset="0"/>
              </a:rPr>
              <a:t>)</a:t>
            </a:r>
          </a:p>
          <a:p>
            <a:pPr algn="l" rtl="0"/>
            <a:r>
              <a:rPr lang="en-US" sz="1900" dirty="0" smtClean="0">
                <a:latin typeface="Arial" pitchFamily="34" charset="0"/>
                <a:cs typeface="Arial" pitchFamily="34" charset="0"/>
              </a:rPr>
              <a:t>Depend on helper virus to replicate (helper-dependent)</a:t>
            </a:r>
          </a:p>
          <a:p>
            <a:pPr algn="l" rtl="0"/>
            <a:r>
              <a:rPr lang="en-US" sz="1900" dirty="0" smtClean="0">
                <a:latin typeface="Arial" pitchFamily="34" charset="0"/>
                <a:cs typeface="Arial" pitchFamily="34" charset="0"/>
              </a:rPr>
              <a:t>Lack genes required for replication</a:t>
            </a:r>
          </a:p>
          <a:p>
            <a:pPr marL="0" indent="0" algn="l" rtl="0">
              <a:buNone/>
            </a:pPr>
            <a:endParaRPr lang="en-US" sz="2000" b="1" dirty="0"/>
          </a:p>
          <a:p>
            <a:pPr marL="457200" indent="-457200" algn="l" rtl="0">
              <a:buFont typeface="+mj-lt"/>
              <a:buAutoNum type="arabicPeriod"/>
            </a:pPr>
            <a:r>
              <a:rPr lang="en-US" sz="1900" b="1" dirty="0" smtClean="0">
                <a:latin typeface="Arial" pitchFamily="34" charset="0"/>
                <a:cs typeface="Arial" pitchFamily="34" charset="0"/>
              </a:rPr>
              <a:t>Satellite viruses </a:t>
            </a:r>
            <a:r>
              <a:rPr lang="en-US" sz="1900" dirty="0" smtClean="0">
                <a:latin typeface="Arial" pitchFamily="34" charset="0"/>
                <a:cs typeface="Arial" pitchFamily="34" charset="0"/>
              </a:rPr>
              <a:t>encode their own coat proteins (form distinct particles)</a:t>
            </a:r>
          </a:p>
          <a:p>
            <a:pPr marL="457200" indent="-457200" algn="l" rtl="0">
              <a:buFont typeface="+mj-lt"/>
              <a:buAutoNum type="arabicPeriod"/>
            </a:pPr>
            <a:r>
              <a:rPr lang="en-US" sz="1900" b="1" dirty="0" smtClean="0">
                <a:latin typeface="Arial" pitchFamily="34" charset="0"/>
                <a:cs typeface="Arial" pitchFamily="34" charset="0"/>
              </a:rPr>
              <a:t>Satellite RNAs (</a:t>
            </a:r>
            <a:r>
              <a:rPr lang="en-US" sz="1900" b="1" dirty="0" err="1" smtClean="0">
                <a:latin typeface="Arial" pitchFamily="34" charset="0"/>
                <a:cs typeface="Arial" pitchFamily="34" charset="0"/>
              </a:rPr>
              <a:t>virusoids</a:t>
            </a:r>
            <a:r>
              <a:rPr lang="en-US" sz="1900" b="1" dirty="0" smtClean="0">
                <a:latin typeface="Arial" pitchFamily="34" charset="0"/>
                <a:cs typeface="Arial" pitchFamily="34" charset="0"/>
              </a:rPr>
              <a:t>) </a:t>
            </a:r>
            <a:r>
              <a:rPr lang="en-US" sz="1900" dirty="0" smtClean="0">
                <a:latin typeface="Arial" pitchFamily="34" charset="0"/>
                <a:cs typeface="Arial" pitchFamily="34" charset="0"/>
              </a:rPr>
              <a:t>packaged by helper virus proteins, rely on helper for replication. May or may not encode protein. (HDV)</a:t>
            </a:r>
          </a:p>
          <a:p>
            <a:pPr marL="0" indent="0" algn="l" rtl="0">
              <a:buNone/>
            </a:pPr>
            <a:endParaRPr lang="en-US" sz="1900" dirty="0" smtClean="0">
              <a:latin typeface="Arial" pitchFamily="34" charset="0"/>
              <a:cs typeface="Arial" pitchFamily="34" charset="0"/>
            </a:endParaRPr>
          </a:p>
          <a:p>
            <a:pPr algn="l" rtl="0"/>
            <a:r>
              <a:rPr lang="en-US" sz="1900" b="1" dirty="0">
                <a:latin typeface="Arial" pitchFamily="34" charset="0"/>
                <a:cs typeface="Arial" pitchFamily="34" charset="0"/>
              </a:rPr>
              <a:t>C</a:t>
            </a:r>
            <a:r>
              <a:rPr lang="en-US" sz="1900" b="1" dirty="0" smtClean="0">
                <a:latin typeface="Arial" pitchFamily="34" charset="0"/>
                <a:cs typeface="Arial" pitchFamily="34" charset="0"/>
              </a:rPr>
              <a:t>haracteristics of satellites:</a:t>
            </a:r>
          </a:p>
          <a:p>
            <a:pPr algn="l" rtl="0">
              <a:buFont typeface="Wingdings" pitchFamily="2" charset="2"/>
              <a:buChar char="§"/>
            </a:pPr>
            <a:r>
              <a:rPr lang="en-US" sz="1900" dirty="0" smtClean="0">
                <a:latin typeface="Arial" pitchFamily="34" charset="0"/>
                <a:cs typeface="Arial" pitchFamily="34" charset="0"/>
              </a:rPr>
              <a:t>Their genomes are about 500-2000 </a:t>
            </a:r>
            <a:r>
              <a:rPr lang="en-US" sz="1900" dirty="0" err="1" smtClean="0">
                <a:latin typeface="Arial" pitchFamily="34" charset="0"/>
                <a:cs typeface="Arial" pitchFamily="34" charset="0"/>
              </a:rPr>
              <a:t>nt</a:t>
            </a:r>
            <a:r>
              <a:rPr lang="en-US" sz="1900" dirty="0" smtClean="0">
                <a:latin typeface="Arial" pitchFamily="34" charset="0"/>
                <a:cs typeface="Arial" pitchFamily="34" charset="0"/>
              </a:rPr>
              <a:t> of single-stranded RNA (</a:t>
            </a:r>
            <a:r>
              <a:rPr lang="en-US" sz="1900" dirty="0" err="1" smtClean="0">
                <a:latin typeface="Arial" pitchFamily="34" charset="0"/>
                <a:cs typeface="Arial" pitchFamily="34" charset="0"/>
              </a:rPr>
              <a:t>ssRNA</a:t>
            </a:r>
            <a:r>
              <a:rPr lang="en-US" sz="1900" dirty="0" smtClean="0">
                <a:latin typeface="Arial" pitchFamily="34" charset="0"/>
                <a:cs typeface="Arial" pitchFamily="34" charset="0"/>
              </a:rPr>
              <a:t>).</a:t>
            </a:r>
          </a:p>
          <a:p>
            <a:pPr algn="l" rtl="0">
              <a:buFont typeface="Wingdings" pitchFamily="2" charset="2"/>
              <a:buChar char="§"/>
            </a:pPr>
            <a:r>
              <a:rPr lang="en-US" sz="1900" dirty="0" smtClean="0">
                <a:latin typeface="Arial" pitchFamily="34" charset="0"/>
                <a:cs typeface="Arial" pitchFamily="34" charset="0"/>
              </a:rPr>
              <a:t>Satellites show little or no nucleotide sequence similarity with the helper virus genome.</a:t>
            </a:r>
          </a:p>
          <a:p>
            <a:pPr algn="l" rtl="0">
              <a:buFont typeface="Wingdings" pitchFamily="2" charset="2"/>
              <a:buChar char="§"/>
            </a:pPr>
            <a:r>
              <a:rPr lang="en-US" sz="1900" dirty="0" smtClean="0">
                <a:latin typeface="Arial" pitchFamily="34" charset="0"/>
                <a:cs typeface="Arial" pitchFamily="34" charset="0"/>
              </a:rPr>
              <a:t>They cause distinct disease symptoms in plants that are not seen with the helper virus alone.</a:t>
            </a:r>
          </a:p>
          <a:p>
            <a:pPr algn="l" rtl="0">
              <a:buFont typeface="Wingdings" pitchFamily="2" charset="2"/>
              <a:buChar char="§"/>
            </a:pPr>
            <a:r>
              <a:rPr lang="en-US" sz="1900" dirty="0" smtClean="0">
                <a:latin typeface="Arial" pitchFamily="34" charset="0"/>
                <a:cs typeface="Arial" pitchFamily="34" charset="0"/>
              </a:rPr>
              <a:t>Replication of satellites usually interferes with the replication of the helper virus.</a:t>
            </a:r>
            <a:endParaRPr lang="en-US" sz="1900" b="1" dirty="0" smtClean="0">
              <a:latin typeface="Arial" pitchFamily="34" charset="0"/>
              <a:cs typeface="Arial" pitchFamily="34" charset="0"/>
            </a:endParaRPr>
          </a:p>
          <a:p>
            <a:pPr algn="l" rtl="0"/>
            <a:r>
              <a:rPr lang="en-US" sz="1900" dirty="0" smtClean="0">
                <a:latin typeface="Arial" pitchFamily="34" charset="0"/>
                <a:cs typeface="Arial" pitchFamily="34" charset="0"/>
              </a:rPr>
              <a:t>Tobacco </a:t>
            </a:r>
            <a:r>
              <a:rPr lang="en-US" sz="1900" dirty="0" err="1" smtClean="0">
                <a:latin typeface="Arial" pitchFamily="34" charset="0"/>
                <a:cs typeface="Arial" pitchFamily="34" charset="0"/>
              </a:rPr>
              <a:t>ringspot</a:t>
            </a:r>
            <a:r>
              <a:rPr lang="en-US" sz="1900" dirty="0" smtClean="0">
                <a:latin typeface="Arial" pitchFamily="34" charset="0"/>
                <a:cs typeface="Arial" pitchFamily="34" charset="0"/>
              </a:rPr>
              <a:t> virus satellite RNA (helper: </a:t>
            </a:r>
            <a:r>
              <a:rPr lang="en-US" sz="1900" dirty="0" err="1" smtClean="0">
                <a:latin typeface="Arial" pitchFamily="34" charset="0"/>
                <a:cs typeface="Arial" pitchFamily="34" charset="0"/>
              </a:rPr>
              <a:t>nepovirus</a:t>
            </a:r>
            <a:r>
              <a:rPr lang="en-US" sz="1900" dirty="0" smtClean="0">
                <a:latin typeface="Arial" pitchFamily="34" charset="0"/>
                <a:cs typeface="Arial" pitchFamily="34" charset="0"/>
              </a:rPr>
              <a:t>)</a:t>
            </a:r>
          </a:p>
          <a:p>
            <a:pPr algn="l" rtl="0"/>
            <a:r>
              <a:rPr lang="en-US" sz="1900" dirty="0" smtClean="0">
                <a:latin typeface="Arial" pitchFamily="34" charset="0"/>
                <a:cs typeface="Arial" pitchFamily="34" charset="0"/>
              </a:rPr>
              <a:t>Hepatitis delta virus satellite RNA (HDV), (helper: hepatitis B virus (HBV).</a:t>
            </a:r>
            <a:r>
              <a:rPr lang="en-US" sz="2000" dirty="0" smtClean="0">
                <a:latin typeface="Times New Roman" pitchFamily="18" charset="0"/>
                <a:cs typeface="Times New Roman" pitchFamily="18" charset="0"/>
              </a:rPr>
              <a:t> </a:t>
            </a:r>
          </a:p>
          <a:p>
            <a:pPr algn="l" rtl="0"/>
            <a:r>
              <a:rPr lang="en-US" sz="1900" dirty="0" err="1" smtClean="0">
                <a:latin typeface="Arial" pitchFamily="34" charset="0"/>
                <a:cs typeface="Arial" pitchFamily="34" charset="0"/>
              </a:rPr>
              <a:t>Adeno</a:t>
            </a:r>
            <a:r>
              <a:rPr lang="en-US" sz="1900" dirty="0" smtClean="0">
                <a:latin typeface="Arial" pitchFamily="34" charset="0"/>
                <a:cs typeface="Arial" pitchFamily="34" charset="0"/>
              </a:rPr>
              <a:t>-associated virus (</a:t>
            </a:r>
            <a:r>
              <a:rPr lang="en-US" sz="1900" dirty="0" err="1" smtClean="0">
                <a:latin typeface="Arial" pitchFamily="34" charset="0"/>
                <a:cs typeface="Arial" pitchFamily="34" charset="0"/>
              </a:rPr>
              <a:t>ssDNA</a:t>
            </a:r>
            <a:r>
              <a:rPr lang="en-US" sz="1900" dirty="0" smtClean="0">
                <a:latin typeface="Arial" pitchFamily="34" charset="0"/>
                <a:cs typeface="Arial" pitchFamily="34" charset="0"/>
              </a:rPr>
              <a:t>), (helper: adenovirus or </a:t>
            </a:r>
            <a:r>
              <a:rPr lang="en-US" sz="1900" dirty="0" err="1" smtClean="0">
                <a:latin typeface="Arial" pitchFamily="34" charset="0"/>
                <a:cs typeface="Arial" pitchFamily="34" charset="0"/>
              </a:rPr>
              <a:t>herpesvirus</a:t>
            </a:r>
            <a:r>
              <a:rPr lang="en-US" sz="1900" dirty="0" smtClean="0">
                <a:latin typeface="Arial" pitchFamily="34" charset="0"/>
                <a:cs typeface="Arial" pitchFamily="34" charset="0"/>
              </a:rPr>
              <a:t> </a:t>
            </a:r>
            <a:r>
              <a:rPr lang="en-US" sz="1900" dirty="0" smtClean="0">
                <a:latin typeface="Times New Roman" pitchFamily="18" charset="0"/>
                <a:cs typeface="Times New Roman" pitchFamily="18" charset="0"/>
              </a:rPr>
              <a:t> </a:t>
            </a:r>
            <a:endParaRPr lang="en-US" sz="1900" b="1" dirty="0" smtClean="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093"/>
          <a:stretch/>
        </p:blipFill>
        <p:spPr bwMode="auto">
          <a:xfrm>
            <a:off x="7152456" y="2781024"/>
            <a:ext cx="1568517" cy="71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896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651" y="260648"/>
            <a:ext cx="6712733" cy="62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708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950252080"/>
              </p:ext>
            </p:extLst>
          </p:nvPr>
        </p:nvGraphicFramePr>
        <p:xfrm>
          <a:off x="360480" y="692696"/>
          <a:ext cx="8532000" cy="5112000"/>
        </p:xfrm>
        <a:graphic>
          <a:graphicData uri="http://schemas.openxmlformats.org/drawingml/2006/table">
            <a:tbl>
              <a:tblPr rtl="1" firstRow="1" firstCol="1" bandRow="1">
                <a:tableStyleId>{2D5ABB26-0587-4C30-8999-92F81FD0307C}</a:tableStyleId>
              </a:tblPr>
              <a:tblGrid>
                <a:gridCol w="2220420"/>
                <a:gridCol w="2688737"/>
                <a:gridCol w="3622843"/>
              </a:tblGrid>
              <a:tr h="724244">
                <a:tc gridSpan="3">
                  <a:txBody>
                    <a:bodyPr/>
                    <a:lstStyle/>
                    <a:p>
                      <a:pPr algn="l" rtl="0">
                        <a:lnSpc>
                          <a:spcPct val="115000"/>
                        </a:lnSpc>
                        <a:spcAft>
                          <a:spcPts val="0"/>
                        </a:spcAft>
                      </a:pPr>
                      <a:r>
                        <a:rPr lang="en-US" sz="2800" dirty="0">
                          <a:effectLst/>
                        </a:rPr>
                        <a:t>Characteristics of satellites and </a:t>
                      </a:r>
                      <a:r>
                        <a:rPr lang="en-US" sz="2800" dirty="0" err="1">
                          <a:effectLst/>
                        </a:rPr>
                        <a:t>viroids</a:t>
                      </a:r>
                      <a:endParaRPr lang="en-US" sz="1200" dirty="0">
                        <a:effectLst/>
                        <a:latin typeface="Calibri"/>
                        <a:ea typeface="Calibri"/>
                        <a:cs typeface="Arial"/>
                      </a:endParaRPr>
                    </a:p>
                  </a:txBody>
                  <a:tcPr marL="53350" marR="53350" marT="0" marB="0">
                    <a:lnB w="12700" cap="flat" cmpd="sng" algn="ctr">
                      <a:solidFill>
                        <a:schemeClr val="tx1"/>
                      </a:solidFill>
                      <a:prstDash val="solid"/>
                      <a:round/>
                      <a:headEnd type="none" w="med" len="med"/>
                      <a:tailEnd type="none" w="med" len="med"/>
                    </a:lnB>
                  </a:tcPr>
                </a:tc>
                <a:tc hMerge="1">
                  <a:txBody>
                    <a:bodyPr/>
                    <a:lstStyle/>
                    <a:p>
                      <a:pPr rtl="1"/>
                      <a:endParaRPr lang="ar-IQ"/>
                    </a:p>
                  </a:txBody>
                  <a:tcPr/>
                </a:tc>
                <a:tc hMerge="1">
                  <a:txBody>
                    <a:bodyPr/>
                    <a:lstStyle/>
                    <a:p>
                      <a:pPr rtl="1"/>
                      <a:endParaRPr lang="ar-IQ"/>
                    </a:p>
                  </a:txBody>
                  <a:tcPr/>
                </a:tc>
              </a:tr>
              <a:tr h="771586">
                <a:tc>
                  <a:txBody>
                    <a:bodyPr/>
                    <a:lstStyle/>
                    <a:p>
                      <a:pPr algn="l" rtl="0">
                        <a:lnSpc>
                          <a:spcPct val="115000"/>
                        </a:lnSpc>
                        <a:spcAft>
                          <a:spcPts val="0"/>
                        </a:spcAft>
                      </a:pPr>
                      <a:r>
                        <a:rPr lang="en-US" sz="2400" dirty="0" err="1" smtClean="0">
                          <a:effectLst/>
                        </a:rPr>
                        <a:t>Viroids</a:t>
                      </a:r>
                      <a:endParaRPr lang="en-US" sz="1100" dirty="0">
                        <a:effectLst/>
                        <a:latin typeface="Calibri"/>
                        <a:ea typeface="Calibri"/>
                        <a:cs typeface="Arial"/>
                      </a:endParaRPr>
                    </a:p>
                  </a:txBody>
                  <a:tcPr marL="53350" marR="53350" marT="0" marB="0" anchor="ctr">
                    <a:lnT w="12700" cap="flat" cmpd="sng" algn="ctr">
                      <a:solidFill>
                        <a:schemeClr val="tx1"/>
                      </a:solidFill>
                      <a:prstDash val="solid"/>
                      <a:round/>
                      <a:headEnd type="none" w="med" len="med"/>
                      <a:tailEnd type="none" w="med" len="med"/>
                    </a:lnT>
                  </a:tcPr>
                </a:tc>
                <a:tc>
                  <a:txBody>
                    <a:bodyPr/>
                    <a:lstStyle/>
                    <a:p>
                      <a:pPr algn="l" rtl="0">
                        <a:lnSpc>
                          <a:spcPct val="115000"/>
                        </a:lnSpc>
                        <a:spcAft>
                          <a:spcPts val="0"/>
                        </a:spcAft>
                      </a:pPr>
                      <a:r>
                        <a:rPr lang="en-US" sz="2400" dirty="0" smtClean="0">
                          <a:effectLst/>
                        </a:rPr>
                        <a:t>Satellites</a:t>
                      </a:r>
                      <a:endParaRPr lang="en-US" sz="1100" dirty="0">
                        <a:effectLst/>
                        <a:latin typeface="Calibri"/>
                        <a:ea typeface="Calibri"/>
                        <a:cs typeface="Arial"/>
                      </a:endParaRPr>
                    </a:p>
                  </a:txBody>
                  <a:tcPr marL="53350" marR="53350" marT="0" marB="0" anchor="ctr">
                    <a:lnT w="12700" cap="flat" cmpd="sng" algn="ctr">
                      <a:solidFill>
                        <a:schemeClr val="tx1"/>
                      </a:solidFill>
                      <a:prstDash val="solid"/>
                      <a:round/>
                      <a:headEnd type="none" w="med" len="med"/>
                      <a:tailEnd type="none" w="med" len="med"/>
                    </a:lnT>
                  </a:tcPr>
                </a:tc>
                <a:tc>
                  <a:txBody>
                    <a:bodyPr/>
                    <a:lstStyle/>
                    <a:p>
                      <a:pPr algn="l" rtl="0">
                        <a:lnSpc>
                          <a:spcPct val="115000"/>
                        </a:lnSpc>
                        <a:spcAft>
                          <a:spcPts val="0"/>
                        </a:spcAft>
                      </a:pPr>
                      <a:r>
                        <a:rPr lang="en-US" sz="2400" dirty="0">
                          <a:effectLst/>
                        </a:rPr>
                        <a:t>Characteristics</a:t>
                      </a:r>
                      <a:endParaRPr lang="en-US" sz="1100" dirty="0">
                        <a:effectLst/>
                        <a:latin typeface="Calibri"/>
                        <a:ea typeface="Calibri"/>
                        <a:cs typeface="Arial"/>
                      </a:endParaRPr>
                    </a:p>
                  </a:txBody>
                  <a:tcPr marL="53350" marR="53350" marT="0" marB="0" anchor="ctr">
                    <a:lnT w="12700" cap="flat" cmpd="sng" algn="ctr">
                      <a:solidFill>
                        <a:schemeClr val="tx1"/>
                      </a:solidFill>
                      <a:prstDash val="solid"/>
                      <a:round/>
                      <a:headEnd type="none" w="med" len="med"/>
                      <a:tailEnd type="none" w="med" len="med"/>
                    </a:lnT>
                  </a:tcPr>
                </a:tc>
              </a:tr>
              <a:tr h="879943">
                <a:tc>
                  <a:txBody>
                    <a:bodyPr/>
                    <a:lstStyle/>
                    <a:p>
                      <a:pPr algn="l" rtl="0">
                        <a:lnSpc>
                          <a:spcPct val="115000"/>
                        </a:lnSpc>
                        <a:spcAft>
                          <a:spcPts val="0"/>
                        </a:spcAft>
                      </a:pPr>
                      <a:r>
                        <a:rPr lang="en-US" sz="1800" dirty="0">
                          <a:effectLst/>
                        </a:rPr>
                        <a:t>No</a:t>
                      </a:r>
                      <a:endParaRPr lang="en-US" sz="1800" dirty="0">
                        <a:effectLst/>
                        <a:latin typeface="Calibri"/>
                        <a:ea typeface="Calibri"/>
                        <a:cs typeface="Arial"/>
                      </a:endParaRPr>
                    </a:p>
                  </a:txBody>
                  <a:tcPr marL="53350" marR="53350" marT="0" marB="0"/>
                </a:tc>
                <a:tc>
                  <a:txBody>
                    <a:bodyPr/>
                    <a:lstStyle/>
                    <a:p>
                      <a:pPr algn="l" rtl="0">
                        <a:lnSpc>
                          <a:spcPct val="115000"/>
                        </a:lnSpc>
                        <a:spcAft>
                          <a:spcPts val="0"/>
                        </a:spcAft>
                      </a:pPr>
                      <a:r>
                        <a:rPr lang="en-US" sz="1800" dirty="0">
                          <a:effectLst/>
                        </a:rPr>
                        <a:t>Yes</a:t>
                      </a:r>
                      <a:endParaRPr lang="en-US" sz="1800" dirty="0">
                        <a:effectLst/>
                        <a:latin typeface="Calibri"/>
                        <a:ea typeface="Calibri"/>
                        <a:cs typeface="Arial"/>
                      </a:endParaRPr>
                    </a:p>
                  </a:txBody>
                  <a:tcPr marL="53350" marR="53350" marT="0" marB="0"/>
                </a:tc>
                <a:tc>
                  <a:txBody>
                    <a:bodyPr/>
                    <a:lstStyle/>
                    <a:p>
                      <a:pPr algn="l" rtl="0">
                        <a:lnSpc>
                          <a:spcPct val="115000"/>
                        </a:lnSpc>
                        <a:spcAft>
                          <a:spcPts val="0"/>
                        </a:spcAft>
                      </a:pPr>
                      <a:r>
                        <a:rPr lang="en-US" sz="1800" dirty="0">
                          <a:effectLst/>
                        </a:rPr>
                        <a:t>Helper virus required for replication</a:t>
                      </a:r>
                      <a:endParaRPr lang="en-US" sz="1800" dirty="0">
                        <a:effectLst/>
                        <a:latin typeface="Calibri"/>
                        <a:ea typeface="Calibri"/>
                        <a:cs typeface="Arial"/>
                      </a:endParaRPr>
                    </a:p>
                  </a:txBody>
                  <a:tcPr marL="53350" marR="53350" marT="0" marB="0"/>
                </a:tc>
              </a:tr>
              <a:tr h="787987">
                <a:tc>
                  <a:txBody>
                    <a:bodyPr/>
                    <a:lstStyle/>
                    <a:p>
                      <a:pPr algn="l" rtl="0">
                        <a:lnSpc>
                          <a:spcPct val="115000"/>
                        </a:lnSpc>
                        <a:spcAft>
                          <a:spcPts val="0"/>
                        </a:spcAft>
                      </a:pPr>
                      <a:r>
                        <a:rPr lang="en-US" sz="1800">
                          <a:effectLst/>
                        </a:rPr>
                        <a:t>No</a:t>
                      </a:r>
                      <a:endParaRPr lang="en-US" sz="1800">
                        <a:effectLst/>
                        <a:latin typeface="Calibri"/>
                        <a:ea typeface="Calibri"/>
                        <a:cs typeface="Arial"/>
                      </a:endParaRPr>
                    </a:p>
                  </a:txBody>
                  <a:tcPr marL="53350" marR="53350" marT="0" marB="0"/>
                </a:tc>
                <a:tc>
                  <a:txBody>
                    <a:bodyPr/>
                    <a:lstStyle/>
                    <a:p>
                      <a:pPr algn="l" rtl="0">
                        <a:lnSpc>
                          <a:spcPct val="115000"/>
                        </a:lnSpc>
                        <a:spcAft>
                          <a:spcPts val="0"/>
                        </a:spcAft>
                      </a:pPr>
                      <a:r>
                        <a:rPr lang="en-US" sz="1800" dirty="0">
                          <a:effectLst/>
                        </a:rPr>
                        <a:t>Yes</a:t>
                      </a:r>
                      <a:endParaRPr lang="en-US" sz="1800" dirty="0">
                        <a:effectLst/>
                        <a:latin typeface="Calibri"/>
                        <a:ea typeface="Calibri"/>
                        <a:cs typeface="Arial"/>
                      </a:endParaRPr>
                    </a:p>
                  </a:txBody>
                  <a:tcPr marL="53350" marR="53350" marT="0" marB="0"/>
                </a:tc>
                <a:tc>
                  <a:txBody>
                    <a:bodyPr/>
                    <a:lstStyle/>
                    <a:p>
                      <a:pPr algn="l" rtl="0">
                        <a:lnSpc>
                          <a:spcPct val="115000"/>
                        </a:lnSpc>
                        <a:spcAft>
                          <a:spcPts val="0"/>
                        </a:spcAft>
                      </a:pPr>
                      <a:r>
                        <a:rPr lang="en-US" sz="1800" dirty="0">
                          <a:effectLst/>
                        </a:rPr>
                        <a:t>Protein(s) encoded</a:t>
                      </a:r>
                      <a:endParaRPr lang="en-US" sz="1800" dirty="0">
                        <a:effectLst/>
                        <a:latin typeface="Calibri"/>
                        <a:ea typeface="Calibri"/>
                        <a:cs typeface="Arial"/>
                      </a:endParaRPr>
                    </a:p>
                  </a:txBody>
                  <a:tcPr marL="53350" marR="53350" marT="0" marB="0"/>
                </a:tc>
              </a:tr>
              <a:tr h="1068297">
                <a:tc>
                  <a:txBody>
                    <a:bodyPr/>
                    <a:lstStyle/>
                    <a:p>
                      <a:pPr algn="l" rtl="0">
                        <a:lnSpc>
                          <a:spcPct val="115000"/>
                        </a:lnSpc>
                        <a:spcAft>
                          <a:spcPts val="0"/>
                        </a:spcAft>
                      </a:pPr>
                      <a:r>
                        <a:rPr lang="en-US" sz="1800" dirty="0">
                          <a:effectLst/>
                        </a:rPr>
                        <a:t>Host cell RNA polymerase II</a:t>
                      </a:r>
                      <a:endParaRPr lang="en-US" sz="1800" dirty="0">
                        <a:effectLst/>
                        <a:latin typeface="Calibri"/>
                        <a:ea typeface="Calibri"/>
                        <a:cs typeface="Arial"/>
                      </a:endParaRPr>
                    </a:p>
                  </a:txBody>
                  <a:tcPr marL="53350" marR="53350" marT="0" marB="0"/>
                </a:tc>
                <a:tc>
                  <a:txBody>
                    <a:bodyPr/>
                    <a:lstStyle/>
                    <a:p>
                      <a:pPr algn="l" rtl="0">
                        <a:lnSpc>
                          <a:spcPct val="115000"/>
                        </a:lnSpc>
                        <a:spcAft>
                          <a:spcPts val="0"/>
                        </a:spcAft>
                      </a:pPr>
                      <a:r>
                        <a:rPr lang="en-US" sz="1800" dirty="0">
                          <a:effectLst/>
                        </a:rPr>
                        <a:t>Helper virus enzymes</a:t>
                      </a:r>
                      <a:endParaRPr lang="en-US" sz="1800" dirty="0">
                        <a:effectLst/>
                        <a:latin typeface="Calibri"/>
                        <a:ea typeface="Calibri"/>
                        <a:cs typeface="Arial"/>
                      </a:endParaRPr>
                    </a:p>
                  </a:txBody>
                  <a:tcPr marL="53350" marR="53350" marT="0" marB="0"/>
                </a:tc>
                <a:tc>
                  <a:txBody>
                    <a:bodyPr/>
                    <a:lstStyle/>
                    <a:p>
                      <a:pPr algn="l" rtl="0">
                        <a:lnSpc>
                          <a:spcPct val="115000"/>
                        </a:lnSpc>
                        <a:spcAft>
                          <a:spcPts val="0"/>
                        </a:spcAft>
                      </a:pPr>
                      <a:r>
                        <a:rPr lang="en-US" sz="1800" dirty="0">
                          <a:effectLst/>
                        </a:rPr>
                        <a:t>Genome replicated by </a:t>
                      </a:r>
                      <a:endParaRPr lang="en-US" sz="1800" dirty="0">
                        <a:effectLst/>
                        <a:latin typeface="Calibri"/>
                        <a:ea typeface="Calibri"/>
                        <a:cs typeface="Arial"/>
                      </a:endParaRPr>
                    </a:p>
                  </a:txBody>
                  <a:tcPr marL="53350" marR="53350" marT="0" marB="0"/>
                </a:tc>
              </a:tr>
              <a:tr h="879943">
                <a:tc>
                  <a:txBody>
                    <a:bodyPr/>
                    <a:lstStyle/>
                    <a:p>
                      <a:pPr algn="l" rtl="0">
                        <a:lnSpc>
                          <a:spcPct val="115000"/>
                        </a:lnSpc>
                        <a:spcAft>
                          <a:spcPts val="0"/>
                        </a:spcAft>
                      </a:pPr>
                      <a:r>
                        <a:rPr lang="en-US" sz="1800">
                          <a:effectLst/>
                        </a:rPr>
                        <a:t>Nucleus</a:t>
                      </a:r>
                      <a:endParaRPr lang="en-US" sz="1800">
                        <a:effectLst/>
                        <a:latin typeface="Calibri"/>
                        <a:ea typeface="Calibri"/>
                        <a:cs typeface="Arial"/>
                      </a:endParaRPr>
                    </a:p>
                  </a:txBody>
                  <a:tcPr marL="53350" marR="53350" marT="0" marB="0"/>
                </a:tc>
                <a:tc>
                  <a:txBody>
                    <a:bodyPr/>
                    <a:lstStyle/>
                    <a:p>
                      <a:pPr algn="l" rtl="0">
                        <a:lnSpc>
                          <a:spcPct val="115000"/>
                        </a:lnSpc>
                        <a:spcAft>
                          <a:spcPts val="0"/>
                        </a:spcAft>
                      </a:pPr>
                      <a:r>
                        <a:rPr lang="en-US" sz="1800">
                          <a:effectLst/>
                        </a:rPr>
                        <a:t>Nucleus or cytoplasm</a:t>
                      </a:r>
                      <a:endParaRPr lang="en-US" sz="1800">
                        <a:effectLst/>
                        <a:latin typeface="Calibri"/>
                        <a:ea typeface="Calibri"/>
                        <a:cs typeface="Arial"/>
                      </a:endParaRPr>
                    </a:p>
                  </a:txBody>
                  <a:tcPr marL="53350" marR="53350" marT="0" marB="0"/>
                </a:tc>
                <a:tc>
                  <a:txBody>
                    <a:bodyPr/>
                    <a:lstStyle/>
                    <a:p>
                      <a:pPr algn="l" rtl="0">
                        <a:lnSpc>
                          <a:spcPct val="115000"/>
                        </a:lnSpc>
                        <a:spcAft>
                          <a:spcPts val="0"/>
                        </a:spcAft>
                      </a:pPr>
                      <a:r>
                        <a:rPr lang="en-US" sz="1800" dirty="0">
                          <a:effectLst/>
                        </a:rPr>
                        <a:t>Site of replication</a:t>
                      </a:r>
                      <a:endParaRPr lang="en-US" sz="1800" dirty="0">
                        <a:effectLst/>
                        <a:latin typeface="Calibri"/>
                        <a:ea typeface="Calibri"/>
                        <a:cs typeface="Arial"/>
                      </a:endParaRPr>
                    </a:p>
                  </a:txBody>
                  <a:tcPr marL="53350" marR="53350" marT="0" marB="0"/>
                </a:tc>
              </a:tr>
            </a:tbl>
          </a:graphicData>
        </a:graphic>
      </p:graphicFrame>
    </p:spTree>
    <p:extLst>
      <p:ext uri="{BB962C8B-B14F-4D97-AF65-F5344CB8AC3E}">
        <p14:creationId xmlns:p14="http://schemas.microsoft.com/office/powerpoint/2010/main" val="3225225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73050"/>
            <a:ext cx="8219256" cy="6252294"/>
          </a:xfrm>
        </p:spPr>
        <p:txBody>
          <a:bodyPr>
            <a:normAutofit fontScale="92500" lnSpcReduction="20000"/>
          </a:bodyPr>
          <a:lstStyle/>
          <a:p>
            <a:pPr algn="l" rtl="0">
              <a:buFont typeface="Wingdings" pitchFamily="2" charset="2"/>
              <a:buChar char="Ø"/>
            </a:pPr>
            <a:r>
              <a:rPr lang="en-US" sz="1900" b="1" dirty="0">
                <a:latin typeface="Arial" pitchFamily="34" charset="0"/>
                <a:cs typeface="Arial" pitchFamily="34" charset="0"/>
              </a:rPr>
              <a:t>Prions: </a:t>
            </a:r>
            <a:r>
              <a:rPr lang="en-US" sz="1900" dirty="0">
                <a:latin typeface="Arial" pitchFamily="34" charset="0"/>
                <a:cs typeface="Arial" pitchFamily="34" charset="0"/>
              </a:rPr>
              <a:t>a </a:t>
            </a:r>
            <a:r>
              <a:rPr lang="en-US" sz="1900" dirty="0" err="1">
                <a:latin typeface="Arial" pitchFamily="34" charset="0"/>
                <a:cs typeface="Arial" pitchFamily="34" charset="0"/>
              </a:rPr>
              <a:t>proteinaceous</a:t>
            </a:r>
            <a:r>
              <a:rPr lang="en-US" sz="1900" dirty="0">
                <a:latin typeface="Arial" pitchFamily="34" charset="0"/>
                <a:cs typeface="Arial" pitchFamily="34" charset="0"/>
              </a:rPr>
              <a:t> infectious particles that do not have nucleic acid (DNA or RNA), believed to be responsible for transmissible spongiform </a:t>
            </a:r>
            <a:r>
              <a:rPr lang="en-US" sz="1900" dirty="0" err="1">
                <a:latin typeface="Arial" pitchFamily="34" charset="0"/>
                <a:cs typeface="Arial" pitchFamily="34" charset="0"/>
              </a:rPr>
              <a:t>encephalopathies</a:t>
            </a:r>
            <a:r>
              <a:rPr lang="en-US" sz="1900" dirty="0">
                <a:latin typeface="Arial" pitchFamily="34" charset="0"/>
                <a:cs typeface="Arial" pitchFamily="34" charset="0"/>
              </a:rPr>
              <a:t> (TSE) such as Creutzfeldt-Jakob disease (CJD) or </a:t>
            </a:r>
            <a:r>
              <a:rPr lang="en-US" sz="1900" dirty="0" smtClean="0">
                <a:latin typeface="Arial" pitchFamily="34" charset="0"/>
                <a:cs typeface="Arial" pitchFamily="34" charset="0"/>
              </a:rPr>
              <a:t>bovine spongiform </a:t>
            </a:r>
            <a:r>
              <a:rPr lang="en-US" sz="1900" dirty="0">
                <a:latin typeface="Arial" pitchFamily="34" charset="0"/>
                <a:cs typeface="Arial" pitchFamily="34" charset="0"/>
              </a:rPr>
              <a:t>encephalopathy (</a:t>
            </a:r>
            <a:r>
              <a:rPr lang="en-US" sz="1900" dirty="0" smtClean="0">
                <a:latin typeface="Arial" pitchFamily="34" charset="0"/>
                <a:cs typeface="Arial" pitchFamily="34" charset="0"/>
              </a:rPr>
              <a:t>BSE, mad cow disease).</a:t>
            </a:r>
          </a:p>
          <a:p>
            <a:pPr algn="l" rtl="0"/>
            <a:r>
              <a:rPr lang="en-US" sz="1900" dirty="0" smtClean="0">
                <a:latin typeface="Arial" pitchFamily="34" charset="0"/>
                <a:cs typeface="Arial" pitchFamily="34" charset="0"/>
              </a:rPr>
              <a:t>In 1967, </a:t>
            </a:r>
            <a:r>
              <a:rPr lang="en-US" sz="1900" dirty="0" err="1" smtClean="0">
                <a:latin typeface="Arial" pitchFamily="34" charset="0"/>
                <a:cs typeface="Arial" pitchFamily="34" charset="0"/>
              </a:rPr>
              <a:t>Tikvah</a:t>
            </a:r>
            <a:r>
              <a:rPr lang="en-US" sz="1900" dirty="0" smtClean="0">
                <a:latin typeface="Arial" pitchFamily="34" charset="0"/>
                <a:cs typeface="Arial" pitchFamily="34" charset="0"/>
              </a:rPr>
              <a:t> </a:t>
            </a:r>
            <a:r>
              <a:rPr lang="en-US" sz="1900" dirty="0" err="1" smtClean="0">
                <a:latin typeface="Arial" pitchFamily="34" charset="0"/>
                <a:cs typeface="Arial" pitchFamily="34" charset="0"/>
              </a:rPr>
              <a:t>Alper</a:t>
            </a:r>
            <a:r>
              <a:rPr lang="en-US" sz="1900" dirty="0" smtClean="0">
                <a:latin typeface="Arial" pitchFamily="34" charset="0"/>
                <a:cs typeface="Arial" pitchFamily="34" charset="0"/>
              </a:rPr>
              <a:t> claimed that the agent of TSEs might replicate without nucleic acid.</a:t>
            </a:r>
          </a:p>
          <a:p>
            <a:pPr algn="l" rtl="0"/>
            <a:r>
              <a:rPr lang="en-US" sz="1900" dirty="0" smtClean="0">
                <a:latin typeface="Arial" pitchFamily="34" charset="0"/>
                <a:cs typeface="Arial" pitchFamily="34" charset="0"/>
              </a:rPr>
              <a:t>Prions are proteins encoded by </a:t>
            </a:r>
            <a:r>
              <a:rPr lang="en-US" sz="1900" i="1" dirty="0" err="1" smtClean="0">
                <a:latin typeface="Arial" pitchFamily="34" charset="0"/>
                <a:cs typeface="Arial" pitchFamily="34" charset="0"/>
              </a:rPr>
              <a:t>prnp</a:t>
            </a:r>
            <a:r>
              <a:rPr lang="en-US" sz="1900" dirty="0" smtClean="0">
                <a:latin typeface="Arial" pitchFamily="34" charset="0"/>
                <a:cs typeface="Arial" pitchFamily="34" charset="0"/>
              </a:rPr>
              <a:t> gene</a:t>
            </a:r>
          </a:p>
          <a:p>
            <a:pPr algn="l" rtl="0"/>
            <a:r>
              <a:rPr lang="en-US" sz="1900" dirty="0" smtClean="0">
                <a:latin typeface="Arial" pitchFamily="34" charset="0"/>
                <a:cs typeface="Arial" pitchFamily="34" charset="0"/>
              </a:rPr>
              <a:t>Pathogenic prion is a conformational isoform of a normal host protein, </a:t>
            </a:r>
            <a:r>
              <a:rPr lang="en-US" sz="1900" dirty="0" err="1" smtClean="0">
                <a:latin typeface="Arial" pitchFamily="34" charset="0"/>
                <a:cs typeface="Arial" pitchFamily="34" charset="0"/>
              </a:rPr>
              <a:t>PrP</a:t>
            </a:r>
            <a:r>
              <a:rPr lang="en-US" sz="1900" baseline="30000" dirty="0" err="1" smtClean="0">
                <a:latin typeface="Arial" pitchFamily="34" charset="0"/>
                <a:cs typeface="Arial" pitchFamily="34" charset="0"/>
              </a:rPr>
              <a:t>c</a:t>
            </a:r>
            <a:r>
              <a:rPr lang="en-US" sz="1900" dirty="0" smtClean="0">
                <a:latin typeface="Arial" pitchFamily="34" charset="0"/>
                <a:cs typeface="Arial" pitchFamily="34" charset="0"/>
              </a:rPr>
              <a:t>. </a:t>
            </a:r>
          </a:p>
          <a:p>
            <a:pPr algn="l" rtl="0"/>
            <a:r>
              <a:rPr lang="en-US" sz="1900" dirty="0" smtClean="0">
                <a:latin typeface="Arial" pitchFamily="34" charset="0"/>
                <a:cs typeface="Arial" pitchFamily="34" charset="0"/>
              </a:rPr>
              <a:t>The abnormal form, when introduced into the organism, causes conversion of normal </a:t>
            </a:r>
            <a:r>
              <a:rPr lang="en-US" sz="1900" dirty="0" err="1" smtClean="0">
                <a:latin typeface="Arial" pitchFamily="34" charset="0"/>
                <a:cs typeface="Arial" pitchFamily="34" charset="0"/>
              </a:rPr>
              <a:t>PrP</a:t>
            </a:r>
            <a:r>
              <a:rPr lang="en-US" sz="1900" baseline="30000" dirty="0" err="1" smtClean="0">
                <a:latin typeface="Arial" pitchFamily="34" charset="0"/>
                <a:cs typeface="Arial" pitchFamily="34" charset="0"/>
              </a:rPr>
              <a:t>c</a:t>
            </a:r>
            <a:r>
              <a:rPr lang="en-US" sz="1900" baseline="30000" dirty="0" smtClean="0">
                <a:latin typeface="Arial" pitchFamily="34" charset="0"/>
                <a:cs typeface="Arial" pitchFamily="34" charset="0"/>
              </a:rPr>
              <a:t> </a:t>
            </a:r>
            <a:r>
              <a:rPr lang="en-US" sz="1900" dirty="0">
                <a:latin typeface="Arial" pitchFamily="34" charset="0"/>
                <a:cs typeface="Arial" pitchFamily="34" charset="0"/>
              </a:rPr>
              <a:t> </a:t>
            </a:r>
            <a:r>
              <a:rPr lang="en-US" sz="1900" dirty="0" smtClean="0">
                <a:latin typeface="Arial" pitchFamily="34" charset="0"/>
                <a:cs typeface="Arial" pitchFamily="34" charset="0"/>
              </a:rPr>
              <a:t>into the pathogenic form.</a:t>
            </a:r>
          </a:p>
          <a:p>
            <a:pPr algn="l" rtl="0"/>
            <a:r>
              <a:rPr lang="en-US" sz="1900" dirty="0" smtClean="0">
                <a:latin typeface="Arial" pitchFamily="34" charset="0"/>
                <a:cs typeface="Arial" pitchFamily="34" charset="0"/>
              </a:rPr>
              <a:t>The term of </a:t>
            </a:r>
            <a:r>
              <a:rPr lang="en-US" sz="1900" b="1" dirty="0" smtClean="0">
                <a:latin typeface="Arial" pitchFamily="34" charset="0"/>
                <a:cs typeface="Arial" pitchFamily="34" charset="0"/>
              </a:rPr>
              <a:t>prion </a:t>
            </a:r>
            <a:r>
              <a:rPr lang="en-US" sz="1900" dirty="0" smtClean="0">
                <a:latin typeface="Arial" pitchFamily="34" charset="0"/>
                <a:cs typeface="Arial" pitchFamily="34" charset="0"/>
              </a:rPr>
              <a:t>was first coined by Stanley </a:t>
            </a:r>
            <a:r>
              <a:rPr lang="en-US" sz="1900" dirty="0" err="1" smtClean="0">
                <a:latin typeface="Arial" pitchFamily="34" charset="0"/>
                <a:cs typeface="Arial" pitchFamily="34" charset="0"/>
              </a:rPr>
              <a:t>Prusiner</a:t>
            </a:r>
            <a:r>
              <a:rPr lang="en-US" sz="1900" dirty="0" smtClean="0">
                <a:latin typeface="Arial" pitchFamily="34" charset="0"/>
                <a:cs typeface="Arial" pitchFamily="34" charset="0"/>
              </a:rPr>
              <a:t> in 1981.</a:t>
            </a:r>
          </a:p>
          <a:p>
            <a:pPr algn="l" rtl="0">
              <a:buFont typeface="Wingdings" pitchFamily="2" charset="2"/>
              <a:buChar char="Ø"/>
            </a:pPr>
            <a:endParaRPr lang="en-US" sz="1900" dirty="0">
              <a:latin typeface="Arial" pitchFamily="34" charset="0"/>
              <a:cs typeface="Arial" pitchFamily="34" charset="0"/>
            </a:endParaRPr>
          </a:p>
          <a:p>
            <a:pPr marL="0" indent="0" algn="l" rtl="0">
              <a:buNone/>
            </a:pPr>
            <a:r>
              <a:rPr lang="en-US" sz="1900" b="1" dirty="0" smtClean="0">
                <a:latin typeface="Arial" pitchFamily="34" charset="0"/>
                <a:cs typeface="Arial" pitchFamily="34" charset="0"/>
              </a:rPr>
              <a:t>How did we know that prions are not viruses?</a:t>
            </a:r>
          </a:p>
          <a:p>
            <a:pPr algn="l" rtl="0"/>
            <a:r>
              <a:rPr lang="en-US" sz="1900" dirty="0" smtClean="0">
                <a:latin typeface="Arial" pitchFamily="34" charset="0"/>
                <a:cs typeface="Arial" pitchFamily="34" charset="0"/>
              </a:rPr>
              <a:t>The evidence that prions are not conventional viruses relied on the fact that nucleic acid is not necessary for infectivity. </a:t>
            </a:r>
          </a:p>
          <a:p>
            <a:pPr algn="l" rtl="0">
              <a:buFont typeface="Wingdings" pitchFamily="2" charset="2"/>
              <a:buChar char="§"/>
            </a:pPr>
            <a:r>
              <a:rPr lang="en-US" sz="1900" dirty="0" smtClean="0">
                <a:latin typeface="Arial" pitchFamily="34" charset="0"/>
                <a:cs typeface="Arial" pitchFamily="34" charset="0"/>
              </a:rPr>
              <a:t>Prions are resistant to heat inactivation. At 135 </a:t>
            </a:r>
            <a:r>
              <a:rPr lang="en-US" sz="1900" baseline="30000" dirty="0" smtClean="0">
                <a:latin typeface="Arial" pitchFamily="34" charset="0"/>
                <a:cs typeface="Arial" pitchFamily="34" charset="0"/>
              </a:rPr>
              <a:t>ₒ</a:t>
            </a:r>
            <a:r>
              <a:rPr lang="en-US" sz="1900" dirty="0" smtClean="0">
                <a:latin typeface="Arial" pitchFamily="34" charset="0"/>
                <a:cs typeface="Arial" pitchFamily="34" charset="0"/>
              </a:rPr>
              <a:t>C for 18 min, infectivity of prion is reduced but not eliminated.</a:t>
            </a:r>
          </a:p>
          <a:p>
            <a:pPr algn="l" rtl="0">
              <a:buFont typeface="Wingdings" pitchFamily="2" charset="2"/>
              <a:buChar char="§"/>
            </a:pPr>
            <a:r>
              <a:rPr lang="en-US" sz="1900" dirty="0" smtClean="0">
                <a:latin typeface="Arial" pitchFamily="34" charset="0"/>
                <a:cs typeface="Arial" pitchFamily="34" charset="0"/>
              </a:rPr>
              <a:t>Resistant to radiation damage. Infectivity is not diminished by treating with UV and ionizing radiation which both inactivate infectious organisms by causing damage to the genome. </a:t>
            </a:r>
          </a:p>
          <a:p>
            <a:pPr algn="l" rtl="0">
              <a:buFont typeface="Wingdings" pitchFamily="2" charset="2"/>
              <a:buChar char="§"/>
            </a:pPr>
            <a:r>
              <a:rPr lang="en-US" sz="1900" dirty="0" smtClean="0">
                <a:latin typeface="Arial" pitchFamily="34" charset="0"/>
                <a:cs typeface="Arial" pitchFamily="34" charset="0"/>
              </a:rPr>
              <a:t>Resistant to </a:t>
            </a:r>
            <a:r>
              <a:rPr lang="en-US" sz="1900" dirty="0" err="1" smtClean="0">
                <a:latin typeface="Arial" pitchFamily="34" charset="0"/>
                <a:cs typeface="Arial" pitchFamily="34" charset="0"/>
              </a:rPr>
              <a:t>DNAse</a:t>
            </a:r>
            <a:r>
              <a:rPr lang="en-US" sz="1900" dirty="0" smtClean="0">
                <a:latin typeface="Arial" pitchFamily="34" charset="0"/>
                <a:cs typeface="Arial" pitchFamily="34" charset="0"/>
              </a:rPr>
              <a:t> and </a:t>
            </a:r>
            <a:r>
              <a:rPr lang="en-US" sz="1900" dirty="0" err="1" smtClean="0">
                <a:latin typeface="Arial" pitchFamily="34" charset="0"/>
                <a:cs typeface="Arial" pitchFamily="34" charset="0"/>
              </a:rPr>
              <a:t>RNAse</a:t>
            </a:r>
            <a:r>
              <a:rPr lang="en-US" sz="1900" dirty="0" smtClean="0">
                <a:latin typeface="Arial" pitchFamily="34" charset="0"/>
                <a:cs typeface="Arial" pitchFamily="34" charset="0"/>
              </a:rPr>
              <a:t> treatments which inactivate nucleic acids.</a:t>
            </a:r>
          </a:p>
          <a:p>
            <a:pPr algn="l" rtl="0">
              <a:buFont typeface="Wingdings" pitchFamily="2" charset="2"/>
              <a:buChar char="§"/>
            </a:pPr>
            <a:r>
              <a:rPr lang="en-US" sz="1900" dirty="0" smtClean="0">
                <a:latin typeface="Arial" pitchFamily="34" charset="0"/>
                <a:cs typeface="Arial" pitchFamily="34" charset="0"/>
              </a:rPr>
              <a:t>Sensitive to urea, SDS, phenol and other protein-denaturing chemicals.</a:t>
            </a:r>
            <a:r>
              <a:rPr lang="en-US" dirty="0" smtClean="0">
                <a:latin typeface="Times New Roman" pitchFamily="18" charset="0"/>
                <a:cs typeface="Times New Roman" pitchFamily="18" charset="0"/>
              </a:rPr>
              <a:t>   </a:t>
            </a:r>
            <a:endParaRPr lang="ar-IQ" b="1" dirty="0"/>
          </a:p>
          <a:p>
            <a:pPr algn="l" rtl="0"/>
            <a:endParaRPr lang="ar-IQ" dirty="0"/>
          </a:p>
        </p:txBody>
      </p:sp>
    </p:spTree>
    <p:extLst>
      <p:ext uri="{BB962C8B-B14F-4D97-AF65-F5344CB8AC3E}">
        <p14:creationId xmlns:p14="http://schemas.microsoft.com/office/powerpoint/2010/main" val="2193118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19256" cy="5544616"/>
          </a:xfrm>
        </p:spPr>
        <p:txBody>
          <a:bodyPr>
            <a:normAutofit/>
          </a:bodyPr>
          <a:lstStyle/>
          <a:p>
            <a:pPr marL="0" indent="0" algn="ctr" rtl="0">
              <a:buNone/>
            </a:pPr>
            <a:r>
              <a:rPr lang="en-US" sz="2800" b="1" dirty="0" smtClean="0">
                <a:latin typeface="Times New Roman" pitchFamily="18" charset="0"/>
                <a:cs typeface="Times New Roman" pitchFamily="18" charset="0"/>
              </a:rPr>
              <a:t>Course goals</a:t>
            </a:r>
          </a:p>
          <a:p>
            <a:pPr marL="0" indent="0" algn="ctr" rtl="0">
              <a:buNone/>
            </a:pPr>
            <a:endParaRPr lang="en-US" sz="2400" b="1" dirty="0" smtClean="0">
              <a:latin typeface="Times New Roman" pitchFamily="18" charset="0"/>
              <a:cs typeface="Times New Roman" pitchFamily="18" charset="0"/>
            </a:endParaRPr>
          </a:p>
          <a:p>
            <a:pPr marL="273050" indent="-273050" algn="l" rtl="0">
              <a:lnSpc>
                <a:spcPct val="150000"/>
              </a:lnSpc>
              <a:buFont typeface="+mj-lt"/>
              <a:buAutoNum type="arabicPeriod"/>
            </a:pPr>
            <a:r>
              <a:rPr lang="en-US" sz="2400" dirty="0" smtClean="0">
                <a:latin typeface="Times New Roman" pitchFamily="18" charset="0"/>
                <a:cs typeface="Times New Roman" pitchFamily="18" charset="0"/>
              </a:rPr>
              <a:t>This course is designed to help you understand the basics of virology</a:t>
            </a:r>
          </a:p>
          <a:p>
            <a:pPr marL="273050" indent="-273050" algn="l" rtl="0">
              <a:lnSpc>
                <a:spcPct val="150000"/>
              </a:lnSpc>
              <a:buFont typeface="+mj-lt"/>
              <a:buAutoNum type="arabicPeriod"/>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We’ll show you how to think about virology as an </a:t>
            </a:r>
            <a:r>
              <a:rPr lang="en-US" sz="2400" b="1" dirty="0" smtClean="0">
                <a:latin typeface="Times New Roman" pitchFamily="18" charset="0"/>
                <a:cs typeface="Times New Roman" pitchFamily="18" charset="0"/>
              </a:rPr>
              <a:t>integrative discipline </a:t>
            </a:r>
            <a:endParaRPr lang="en-US" sz="2400" dirty="0">
              <a:latin typeface="Times New Roman" pitchFamily="18" charset="0"/>
              <a:cs typeface="Times New Roman" pitchFamily="18" charset="0"/>
            </a:endParaRPr>
          </a:p>
          <a:p>
            <a:pPr marL="273050" indent="-273050" algn="l" rtl="0">
              <a:lnSpc>
                <a:spcPct val="150000"/>
              </a:lnSpc>
              <a:buFont typeface="+mj-lt"/>
              <a:buAutoNum type="arabicPeriod"/>
            </a:pPr>
            <a:r>
              <a:rPr lang="en-US" sz="2400" dirty="0" smtClean="0">
                <a:latin typeface="Times New Roman" pitchFamily="18" charset="0"/>
                <a:cs typeface="Times New Roman" pitchFamily="18" charset="0"/>
              </a:rPr>
              <a:t>You will learn the fundamentals about these molecular entities that amaze the informed and frightened the uninformed</a:t>
            </a:r>
          </a:p>
          <a:p>
            <a:pPr marL="0" indent="0" algn="l" rtl="0">
              <a:lnSpc>
                <a:spcPct val="150000"/>
              </a:lnSpc>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669960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4624"/>
            <a:ext cx="8640960" cy="6480720"/>
          </a:xfrm>
        </p:spPr>
        <p:txBody>
          <a:bodyPr>
            <a:normAutofit/>
          </a:bodyPr>
          <a:lstStyle/>
          <a:p>
            <a:pPr marL="0" indent="0" algn="ctr" rtl="0">
              <a:buNone/>
            </a:pPr>
            <a:r>
              <a:rPr lang="en-US" sz="2000" b="1" dirty="0" smtClean="0">
                <a:latin typeface="Arial" pitchFamily="34" charset="0"/>
                <a:cs typeface="Arial" pitchFamily="34" charset="0"/>
              </a:rPr>
              <a:t>History of </a:t>
            </a:r>
            <a:r>
              <a:rPr lang="en-US" sz="2000" b="1" dirty="0" smtClean="0">
                <a:latin typeface="Arial" pitchFamily="34" charset="0"/>
                <a:cs typeface="Arial" pitchFamily="34" charset="0"/>
              </a:rPr>
              <a:t>Virus</a:t>
            </a:r>
          </a:p>
          <a:p>
            <a:pPr marL="0" indent="0" algn="l" rtl="0">
              <a:buNone/>
            </a:pPr>
            <a:r>
              <a:rPr lang="en-US" sz="2000" b="1" dirty="0" smtClean="0">
                <a:latin typeface="Arial" pitchFamily="34" charset="0"/>
                <a:cs typeface="Arial" pitchFamily="34" charset="0"/>
              </a:rPr>
              <a:t> </a:t>
            </a:r>
            <a:r>
              <a:rPr lang="en-US" sz="2000" dirty="0" smtClean="0">
                <a:latin typeface="Arial" pitchFamily="34" charset="0"/>
                <a:cs typeface="Arial" pitchFamily="34" charset="0"/>
              </a:rPr>
              <a:t>The </a:t>
            </a:r>
            <a:r>
              <a:rPr lang="en-US" sz="2000" dirty="0" smtClean="0">
                <a:latin typeface="Arial" pitchFamily="34" charset="0"/>
                <a:cs typeface="Arial" pitchFamily="34" charset="0"/>
              </a:rPr>
              <a:t>1</a:t>
            </a:r>
            <a:r>
              <a:rPr lang="en-US" sz="2000" baseline="30000" dirty="0" smtClean="0">
                <a:latin typeface="Arial" pitchFamily="34" charset="0"/>
                <a:cs typeface="Arial" pitchFamily="34" charset="0"/>
              </a:rPr>
              <a:t>st</a:t>
            </a:r>
            <a:r>
              <a:rPr lang="en-US" sz="2000" dirty="0" smtClean="0">
                <a:latin typeface="Arial" pitchFamily="34" charset="0"/>
                <a:cs typeface="Arial" pitchFamily="34" charset="0"/>
              </a:rPr>
              <a:t> record, in 3700 BC, drawn in hieroglyph depicted a temple </a:t>
            </a:r>
            <a:r>
              <a:rPr lang="en-US" sz="2000" dirty="0" smtClean="0">
                <a:latin typeface="Arial" pitchFamily="34" charset="0"/>
                <a:cs typeface="Arial" pitchFamily="34" charset="0"/>
              </a:rPr>
              <a:t>priest      showing </a:t>
            </a:r>
            <a:r>
              <a:rPr lang="en-US" sz="2000" dirty="0" smtClean="0">
                <a:latin typeface="Arial" pitchFamily="34" charset="0"/>
                <a:cs typeface="Arial" pitchFamily="34" charset="0"/>
              </a:rPr>
              <a:t>a typical clinical signs of paralytic poliomyelitis.</a:t>
            </a:r>
          </a:p>
          <a:p>
            <a:pPr marL="0" indent="0" algn="l" rtl="0">
              <a:buNone/>
            </a:pPr>
            <a:endParaRPr lang="en-US" sz="2000" dirty="0" smtClean="0">
              <a:latin typeface="Arial" pitchFamily="34" charset="0"/>
              <a:cs typeface="Arial" pitchFamily="34" charset="0"/>
            </a:endParaRPr>
          </a:p>
          <a:p>
            <a:pPr algn="l" rtl="0"/>
            <a:r>
              <a:rPr lang="en-US" sz="2000" dirty="0" smtClean="0">
                <a:latin typeface="Arial" pitchFamily="34" charset="0"/>
                <a:cs typeface="Arial" pitchFamily="34" charset="0"/>
              </a:rPr>
              <a:t>By </a:t>
            </a:r>
            <a:r>
              <a:rPr lang="en-US" sz="2000" dirty="0">
                <a:latin typeface="Arial" pitchFamily="34" charset="0"/>
                <a:cs typeface="Arial" pitchFamily="34" charset="0"/>
              </a:rPr>
              <a:t>1000 BC, small pox was </a:t>
            </a:r>
            <a:r>
              <a:rPr lang="en-US" sz="2000" u="sng" dirty="0">
                <a:latin typeface="Arial" pitchFamily="34" charset="0"/>
                <a:cs typeface="Arial" pitchFamily="34" charset="0"/>
              </a:rPr>
              <a:t>endemic</a:t>
            </a:r>
            <a:r>
              <a:rPr lang="en-US" sz="2000" dirty="0">
                <a:latin typeface="Arial" pitchFamily="34" charset="0"/>
                <a:cs typeface="Arial" pitchFamily="34" charset="0"/>
              </a:rPr>
              <a:t> in China. Smallpox-infected people inhaled the dried crusts from smallpox </a:t>
            </a:r>
            <a:r>
              <a:rPr lang="en-US" sz="2000" dirty="0" smtClean="0">
                <a:latin typeface="Arial" pitchFamily="34" charset="0"/>
                <a:cs typeface="Arial" pitchFamily="34" charset="0"/>
              </a:rPr>
              <a:t>pustules or </a:t>
            </a:r>
            <a:r>
              <a:rPr lang="en-US" sz="2000" dirty="0">
                <a:latin typeface="Arial" pitchFamily="34" charset="0"/>
                <a:cs typeface="Arial" pitchFamily="34" charset="0"/>
              </a:rPr>
              <a:t>inoculated the pus from a lesion into a scratch on </a:t>
            </a:r>
            <a:r>
              <a:rPr lang="en-US" sz="2000" dirty="0" smtClean="0">
                <a:latin typeface="Arial" pitchFamily="34" charset="0"/>
                <a:cs typeface="Arial" pitchFamily="34" charset="0"/>
              </a:rPr>
              <a:t>the arm</a:t>
            </a:r>
            <a:r>
              <a:rPr lang="en-US" sz="2000" dirty="0">
                <a:latin typeface="Arial" pitchFamily="34" charset="0"/>
                <a:cs typeface="Arial" pitchFamily="34" charset="0"/>
              </a:rPr>
              <a:t>. This practice is called </a:t>
            </a:r>
            <a:r>
              <a:rPr lang="en-US" sz="2000" b="1" dirty="0" err="1">
                <a:latin typeface="Arial" pitchFamily="34" charset="0"/>
                <a:cs typeface="Arial" pitchFamily="34" charset="0"/>
              </a:rPr>
              <a:t>Variolation</a:t>
            </a:r>
            <a:r>
              <a:rPr lang="en-US" sz="2000" b="1" dirty="0">
                <a:latin typeface="Arial" pitchFamily="34" charset="0"/>
                <a:cs typeface="Arial" pitchFamily="34" charset="0"/>
              </a:rPr>
              <a:t> </a:t>
            </a:r>
            <a:r>
              <a:rPr lang="en-US" sz="2000" dirty="0">
                <a:latin typeface="Arial" pitchFamily="34" charset="0"/>
                <a:cs typeface="Arial" pitchFamily="34" charset="0"/>
              </a:rPr>
              <a:t>which was practiced for centuries as effective method for disease prevention. It was risky because the outcome of the inoculation was never certain.</a:t>
            </a:r>
          </a:p>
          <a:p>
            <a:pPr algn="l" rtl="0"/>
            <a:endParaRPr lang="en-US" sz="2000" dirty="0" smtClean="0">
              <a:latin typeface="Times New Roman" pitchFamily="18" charset="0"/>
              <a:cs typeface="Times New Roman" pitchFamily="18" charset="0"/>
            </a:endParaRPr>
          </a:p>
          <a:p>
            <a:pPr marL="0" indent="0" algn="l" rtl="0">
              <a:buNone/>
            </a:pPr>
            <a:endParaRPr lang="en-US" sz="2000" dirty="0" smtClean="0">
              <a:latin typeface="Times New Roman" pitchFamily="18" charset="0"/>
              <a:cs typeface="Times New Roman" pitchFamily="18" charset="0"/>
            </a:endParaRPr>
          </a:p>
          <a:p>
            <a:pPr marL="0" indent="0" algn="l" rtl="0">
              <a:buNone/>
            </a:pPr>
            <a:endParaRPr lang="ar-IQ"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2" y="3285376"/>
            <a:ext cx="2256655" cy="35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384" y="3249376"/>
            <a:ext cx="3168000" cy="35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94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640960" cy="6480720"/>
          </a:xfrm>
        </p:spPr>
        <p:txBody>
          <a:bodyPr>
            <a:normAutofit/>
          </a:bodyPr>
          <a:lstStyle/>
          <a:p>
            <a:pPr marL="0" indent="0" algn="ctr" rtl="0">
              <a:buNone/>
            </a:pPr>
            <a:r>
              <a:rPr lang="en-US" sz="2000" b="1" dirty="0">
                <a:latin typeface="Arial" pitchFamily="34" charset="0"/>
                <a:cs typeface="Arial" pitchFamily="34" charset="0"/>
              </a:rPr>
              <a:t>History of </a:t>
            </a:r>
            <a:r>
              <a:rPr lang="en-US" sz="2000" b="1" dirty="0" smtClean="0">
                <a:latin typeface="Arial" pitchFamily="34" charset="0"/>
                <a:cs typeface="Arial" pitchFamily="34" charset="0"/>
              </a:rPr>
              <a:t>Virus</a:t>
            </a:r>
          </a:p>
          <a:p>
            <a:pPr algn="l" rtl="0"/>
            <a:r>
              <a:rPr lang="en-US" sz="2000" dirty="0">
                <a:latin typeface="Arial" pitchFamily="34" charset="0"/>
                <a:cs typeface="Arial" pitchFamily="34" charset="0"/>
              </a:rPr>
              <a:t>I</a:t>
            </a:r>
            <a:r>
              <a:rPr lang="en-US" sz="2000" dirty="0" smtClean="0">
                <a:latin typeface="Arial" pitchFamily="34" charset="0"/>
                <a:cs typeface="Arial" pitchFamily="34" charset="0"/>
              </a:rPr>
              <a:t>n 1796, Edward Jenner successfully found a safer alternative treatment, </a:t>
            </a:r>
            <a:r>
              <a:rPr lang="en-US" sz="2000" b="1" dirty="0" smtClean="0">
                <a:latin typeface="Arial" pitchFamily="34" charset="0"/>
                <a:cs typeface="Arial" pitchFamily="34" charset="0"/>
              </a:rPr>
              <a:t>Vaccination.</a:t>
            </a:r>
            <a:r>
              <a:rPr lang="en-US" sz="2000" dirty="0" smtClean="0">
                <a:latin typeface="Arial" pitchFamily="34" charset="0"/>
                <a:cs typeface="Arial" pitchFamily="34" charset="0"/>
              </a:rPr>
              <a:t> He used cowpox-infected material to vaccinate 8-year-old boy. Vaccination against smallpox was entirely adopted worldwide during 19</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century.</a:t>
            </a:r>
          </a:p>
          <a:p>
            <a:pPr marL="0" indent="0" algn="ctr" rtl="0">
              <a:buNone/>
            </a:pPr>
            <a:endParaRPr lang="en-US" sz="2000" b="1" dirty="0" smtClean="0">
              <a:latin typeface="Arial" pitchFamily="34" charset="0"/>
              <a:cs typeface="Arial" pitchFamily="34" charset="0"/>
            </a:endParaRPr>
          </a:p>
          <a:p>
            <a:pPr marL="0" indent="0" algn="ctr" rtl="0">
              <a:buNone/>
            </a:pPr>
            <a:r>
              <a:rPr lang="en-US" sz="2000" b="1" dirty="0" smtClean="0">
                <a:latin typeface="Arial" pitchFamily="34" charset="0"/>
                <a:cs typeface="Arial" pitchFamily="34" charset="0"/>
              </a:rPr>
              <a:t>Virus Discovery</a:t>
            </a:r>
            <a:endParaRPr lang="en-US" sz="2000" dirty="0" smtClean="0">
              <a:latin typeface="Arial" pitchFamily="34" charset="0"/>
              <a:cs typeface="Arial" pitchFamily="34" charset="0"/>
            </a:endParaRPr>
          </a:p>
          <a:p>
            <a:pPr algn="l" rtl="0"/>
            <a:r>
              <a:rPr lang="en-US" sz="2000" dirty="0" smtClean="0">
                <a:latin typeface="Arial" pitchFamily="34" charset="0"/>
                <a:cs typeface="Arial" pitchFamily="34" charset="0"/>
              </a:rPr>
              <a:t>In 1892, </a:t>
            </a:r>
            <a:r>
              <a:rPr lang="en-US" sz="2000" dirty="0" err="1" smtClean="0">
                <a:latin typeface="Arial" pitchFamily="34" charset="0"/>
                <a:cs typeface="Arial" pitchFamily="34" charset="0"/>
              </a:rPr>
              <a:t>Dimitri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Ivanovski</a:t>
            </a:r>
            <a:r>
              <a:rPr lang="en-US" sz="2000" dirty="0" smtClean="0">
                <a:latin typeface="Arial" pitchFamily="34" charset="0"/>
                <a:cs typeface="Arial" pitchFamily="34" charset="0"/>
              </a:rPr>
              <a:t>, a Russian botanist, showed that extracts from diseased tobacco plants could transmit disease to other plants although passing the extracts through filters fine enough to retain the smallest bacteria.   </a:t>
            </a:r>
          </a:p>
          <a:p>
            <a:pPr marL="0" indent="0" algn="l" rtl="0">
              <a:buNone/>
            </a:pPr>
            <a:endParaRPr lang="ar-IQ"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3737570"/>
            <a:ext cx="4347200"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645024"/>
            <a:ext cx="1726667" cy="29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895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624"/>
            <a:ext cx="8229600" cy="5976664"/>
          </a:xfrm>
        </p:spPr>
        <p:txBody>
          <a:bodyPr>
            <a:normAutofit/>
          </a:bodyPr>
          <a:lstStyle/>
          <a:p>
            <a:pPr algn="l" rtl="0"/>
            <a:r>
              <a:rPr lang="en-US" sz="1800" dirty="0" smtClean="0">
                <a:latin typeface="Arial" pitchFamily="34" charset="0"/>
                <a:cs typeface="Arial" pitchFamily="34" charset="0"/>
              </a:rPr>
              <a:t>In 1898, </a:t>
            </a:r>
            <a:r>
              <a:rPr lang="en-US" sz="1800" dirty="0" err="1" smtClean="0">
                <a:latin typeface="Arial" pitchFamily="34" charset="0"/>
                <a:cs typeface="Arial" pitchFamily="34" charset="0"/>
              </a:rPr>
              <a:t>Martinus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Beijerinick</a:t>
            </a:r>
            <a:r>
              <a:rPr lang="en-US" sz="1800" dirty="0" smtClean="0">
                <a:latin typeface="Arial" pitchFamily="34" charset="0"/>
                <a:cs typeface="Arial" pitchFamily="34" charset="0"/>
              </a:rPr>
              <a:t> independently made the same </a:t>
            </a:r>
            <a:r>
              <a:rPr lang="en-US" sz="1800" dirty="0" err="1" smtClean="0">
                <a:latin typeface="Arial" pitchFamily="34" charset="0"/>
                <a:cs typeface="Arial" pitchFamily="34" charset="0"/>
              </a:rPr>
              <a:t>Ivanovski’s</a:t>
            </a:r>
            <a:r>
              <a:rPr lang="en-US" sz="1800" dirty="0" smtClean="0">
                <a:latin typeface="Arial" pitchFamily="34" charset="0"/>
                <a:cs typeface="Arial" pitchFamily="34" charset="0"/>
              </a:rPr>
              <a:t> observation and showed that the diseased tobacco plants were infected with “filterable agent” now called </a:t>
            </a:r>
            <a:r>
              <a:rPr lang="en-US" sz="1800" i="1" dirty="0" smtClean="0">
                <a:latin typeface="Arial" pitchFamily="34" charset="0"/>
                <a:cs typeface="Arial" pitchFamily="34" charset="0"/>
              </a:rPr>
              <a:t>Tobacco mosaic virus</a:t>
            </a:r>
            <a:r>
              <a:rPr lang="en-US" sz="1800" dirty="0" smtClean="0">
                <a:latin typeface="Arial" pitchFamily="34" charset="0"/>
                <a:cs typeface="Arial" pitchFamily="34" charset="0"/>
              </a:rPr>
              <a:t> (TMV). </a:t>
            </a:r>
            <a:r>
              <a:rPr lang="en-US" sz="1800" dirty="0" err="1" smtClean="0">
                <a:latin typeface="Arial" pitchFamily="34" charset="0"/>
                <a:cs typeface="Arial" pitchFamily="34" charset="0"/>
              </a:rPr>
              <a:t>Beijerinick</a:t>
            </a:r>
            <a:r>
              <a:rPr lang="en-US" sz="1800" dirty="0" smtClean="0">
                <a:latin typeface="Arial" pitchFamily="34" charset="0"/>
                <a:cs typeface="Arial" pitchFamily="34" charset="0"/>
              </a:rPr>
              <a:t> was first to develop the modern idea of the virus, which he referred to as “</a:t>
            </a:r>
            <a:r>
              <a:rPr lang="en-US" sz="1800" i="1" dirty="0" err="1" smtClean="0">
                <a:latin typeface="Arial" pitchFamily="34" charset="0"/>
                <a:cs typeface="Arial" pitchFamily="34" charset="0"/>
              </a:rPr>
              <a:t>contagium</a:t>
            </a:r>
            <a:r>
              <a:rPr lang="en-US" sz="1800" i="1" dirty="0" smtClean="0">
                <a:latin typeface="Arial" pitchFamily="34" charset="0"/>
                <a:cs typeface="Arial" pitchFamily="34" charset="0"/>
              </a:rPr>
              <a:t> </a:t>
            </a:r>
            <a:r>
              <a:rPr lang="en-US" sz="1800" i="1" dirty="0" err="1" smtClean="0">
                <a:latin typeface="Arial" pitchFamily="34" charset="0"/>
                <a:cs typeface="Arial" pitchFamily="34" charset="0"/>
              </a:rPr>
              <a:t>vivum</a:t>
            </a:r>
            <a:r>
              <a:rPr lang="en-US" sz="1800" i="1" dirty="0" smtClean="0">
                <a:latin typeface="Arial" pitchFamily="34" charset="0"/>
                <a:cs typeface="Arial" pitchFamily="34" charset="0"/>
              </a:rPr>
              <a:t> </a:t>
            </a:r>
            <a:r>
              <a:rPr lang="en-US" sz="1800" i="1" dirty="0" err="1" smtClean="0">
                <a:latin typeface="Arial" pitchFamily="34" charset="0"/>
                <a:cs typeface="Arial" pitchFamily="34" charset="0"/>
              </a:rPr>
              <a:t>fluidum</a:t>
            </a:r>
            <a:r>
              <a:rPr lang="en-US" sz="1800" i="1" dirty="0" smtClean="0">
                <a:latin typeface="Arial" pitchFamily="34" charset="0"/>
                <a:cs typeface="Arial" pitchFamily="34" charset="0"/>
              </a:rPr>
              <a:t>” </a:t>
            </a:r>
            <a:r>
              <a:rPr lang="en-US" sz="1800" dirty="0" smtClean="0">
                <a:latin typeface="Arial" pitchFamily="34" charset="0"/>
                <a:cs typeface="Arial" pitchFamily="34" charset="0"/>
              </a:rPr>
              <a:t>(soluble living germ).</a:t>
            </a:r>
          </a:p>
          <a:p>
            <a:pPr marL="0" indent="0" algn="l" rtl="0">
              <a:buNone/>
            </a:pPr>
            <a:endParaRPr lang="en-US" sz="1800" dirty="0" smtClean="0">
              <a:latin typeface="Arial" pitchFamily="34" charset="0"/>
              <a:cs typeface="Arial" pitchFamily="34" charset="0"/>
            </a:endParaRPr>
          </a:p>
          <a:p>
            <a:pPr algn="l" rtl="0"/>
            <a:r>
              <a:rPr lang="en-US" sz="1800" dirty="0" err="1" smtClean="0">
                <a:latin typeface="Arial" pitchFamily="34" charset="0"/>
                <a:cs typeface="Arial" pitchFamily="34" charset="0"/>
              </a:rPr>
              <a:t>Freidrich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Loeffler</a:t>
            </a:r>
            <a:r>
              <a:rPr lang="en-US" sz="1800" dirty="0" smtClean="0">
                <a:latin typeface="Arial" pitchFamily="34" charset="0"/>
                <a:cs typeface="Arial" pitchFamily="34" charset="0"/>
              </a:rPr>
              <a:t> and Paul </a:t>
            </a:r>
            <a:r>
              <a:rPr lang="en-US" sz="1800" dirty="0" err="1" smtClean="0">
                <a:latin typeface="Arial" pitchFamily="34" charset="0"/>
                <a:cs typeface="Arial" pitchFamily="34" charset="0"/>
              </a:rPr>
              <a:t>Frosch</a:t>
            </a:r>
            <a:r>
              <a:rPr lang="en-US" sz="1800" dirty="0" smtClean="0">
                <a:latin typeface="Arial" pitchFamily="34" charset="0"/>
                <a:cs typeface="Arial" pitchFamily="34" charset="0"/>
              </a:rPr>
              <a:t> (1898) showed that similar agent (filterable agent) was responsible for foot-and-mouth disease in cattle.</a:t>
            </a:r>
          </a:p>
          <a:p>
            <a:pPr marL="0" indent="0" algn="l" rtl="0">
              <a:buNone/>
            </a:pPr>
            <a:endParaRPr lang="en-US" sz="1800" dirty="0" smtClean="0">
              <a:latin typeface="Arial" pitchFamily="34" charset="0"/>
              <a:cs typeface="Arial" pitchFamily="34" charset="0"/>
            </a:endParaRPr>
          </a:p>
          <a:p>
            <a:pPr algn="l" rtl="0"/>
            <a:r>
              <a:rPr lang="en-US" sz="1800" dirty="0" smtClean="0">
                <a:latin typeface="Arial" pitchFamily="34" charset="0"/>
                <a:cs typeface="Arial" pitchFamily="34" charset="0"/>
              </a:rPr>
              <a:t>Frederick </a:t>
            </a:r>
            <a:r>
              <a:rPr lang="en-US" sz="1800" dirty="0" err="1" smtClean="0">
                <a:latin typeface="Arial" pitchFamily="34" charset="0"/>
                <a:cs typeface="Arial" pitchFamily="34" charset="0"/>
              </a:rPr>
              <a:t>Twort</a:t>
            </a:r>
            <a:r>
              <a:rPr lang="en-US" sz="1800" dirty="0" smtClean="0">
                <a:latin typeface="Arial" pitchFamily="34" charset="0"/>
                <a:cs typeface="Arial" pitchFamily="34" charset="0"/>
              </a:rPr>
              <a:t> (1915) and Felix </a:t>
            </a:r>
            <a:r>
              <a:rPr lang="en-US" sz="1800" dirty="0" err="1" smtClean="0">
                <a:latin typeface="Arial" pitchFamily="34" charset="0"/>
                <a:cs typeface="Arial" pitchFamily="34" charset="0"/>
              </a:rPr>
              <a:t>d’Herelle</a:t>
            </a:r>
            <a:r>
              <a:rPr lang="en-US" sz="1800" dirty="0" smtClean="0">
                <a:latin typeface="Arial" pitchFamily="34" charset="0"/>
                <a:cs typeface="Arial" pitchFamily="34" charset="0"/>
              </a:rPr>
              <a:t> (1917) were the first to identify the viruses that infect bacteria, which </a:t>
            </a:r>
            <a:r>
              <a:rPr lang="en-US" sz="1800" dirty="0" err="1" smtClean="0">
                <a:latin typeface="Arial" pitchFamily="34" charset="0"/>
                <a:cs typeface="Arial" pitchFamily="34" charset="0"/>
              </a:rPr>
              <a:t>d’Herelle</a:t>
            </a:r>
            <a:r>
              <a:rPr lang="en-US" sz="1800" dirty="0" smtClean="0">
                <a:latin typeface="Arial" pitchFamily="34" charset="0"/>
                <a:cs typeface="Arial" pitchFamily="34" charset="0"/>
              </a:rPr>
              <a:t> called </a:t>
            </a:r>
            <a:r>
              <a:rPr lang="en-US" sz="1800" b="1" dirty="0" smtClean="0">
                <a:latin typeface="Arial" pitchFamily="34" charset="0"/>
                <a:cs typeface="Arial" pitchFamily="34" charset="0"/>
              </a:rPr>
              <a:t>bacteriophage </a:t>
            </a:r>
            <a:r>
              <a:rPr lang="en-US" sz="1800" dirty="0" smtClean="0">
                <a:latin typeface="Arial" pitchFamily="34" charset="0"/>
                <a:cs typeface="Arial" pitchFamily="34" charset="0"/>
              </a:rPr>
              <a:t>(eaters of bacteria)</a:t>
            </a:r>
          </a:p>
          <a:p>
            <a:pPr marL="0" indent="0" algn="l" rtl="0">
              <a:buNone/>
            </a:pPr>
            <a:endParaRPr lang="en-US" sz="1800" dirty="0">
              <a:latin typeface="Arial" pitchFamily="34" charset="0"/>
              <a:cs typeface="Arial" pitchFamily="34" charset="0"/>
            </a:endParaRPr>
          </a:p>
          <a:p>
            <a:pPr marL="0" indent="0" algn="l" rtl="0">
              <a:buNone/>
            </a:pPr>
            <a:endParaRPr lang="en-US" sz="1800" dirty="0" smtClean="0">
              <a:latin typeface="Arial" pitchFamily="34" charset="0"/>
              <a:cs typeface="Arial" pitchFamily="34" charset="0"/>
            </a:endParaRPr>
          </a:p>
          <a:p>
            <a:pPr marL="0" indent="0" algn="l" rtl="0">
              <a:buNone/>
            </a:pPr>
            <a:endParaRPr lang="en-US" sz="1800" dirty="0">
              <a:latin typeface="Arial" pitchFamily="34" charset="0"/>
              <a:cs typeface="Arial" pitchFamily="34" charset="0"/>
            </a:endParaRPr>
          </a:p>
          <a:p>
            <a:pPr marL="0" indent="0" algn="l" rtl="0">
              <a:buNone/>
            </a:pPr>
            <a:r>
              <a:rPr lang="en-US" sz="2000" i="1" dirty="0" smtClean="0">
                <a:latin typeface="Arial" pitchFamily="34" charset="0"/>
                <a:cs typeface="Arial" pitchFamily="34" charset="0"/>
              </a:rPr>
              <a:t>Virus=poison</a:t>
            </a:r>
            <a:r>
              <a:rPr lang="en-US" sz="2000" dirty="0" smtClean="0">
                <a:latin typeface="Arial" pitchFamily="34" charset="0"/>
                <a:cs typeface="Arial" pitchFamily="34" charset="0"/>
              </a:rPr>
              <a:t> </a:t>
            </a:r>
            <a:endParaRPr lang="ar-IQ" sz="2000"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861048"/>
            <a:ext cx="5357204"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71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640960" cy="5976664"/>
          </a:xfrm>
        </p:spPr>
        <p:txBody>
          <a:bodyPr>
            <a:normAutofit/>
          </a:bodyPr>
          <a:lstStyle/>
          <a:p>
            <a:pPr marL="0" indent="0" algn="ctr" rtl="0">
              <a:buNone/>
            </a:pPr>
            <a:r>
              <a:rPr lang="en-US" sz="2000" b="1" dirty="0" smtClean="0">
                <a:latin typeface="Arial" pitchFamily="34" charset="0"/>
                <a:cs typeface="Arial" pitchFamily="34" charset="0"/>
              </a:rPr>
              <a:t>1939-Viruses are not liquids</a:t>
            </a:r>
          </a:p>
          <a:p>
            <a:pPr marL="0" indent="0" algn="ctr" rtl="0">
              <a:buNone/>
            </a:pPr>
            <a:endParaRPr lang="en-US" sz="2000" b="1" dirty="0" smtClean="0">
              <a:latin typeface="Arial" pitchFamily="34" charset="0"/>
              <a:cs typeface="Arial" pitchFamily="34" charset="0"/>
            </a:endParaRPr>
          </a:p>
          <a:p>
            <a:pPr algn="l" rtl="0"/>
            <a:r>
              <a:rPr lang="en-US" sz="2000" dirty="0" smtClean="0">
                <a:latin typeface="Arial" pitchFamily="34" charset="0"/>
                <a:cs typeface="Arial" pitchFamily="34" charset="0"/>
              </a:rPr>
              <a:t>In 1933, Helmut Ruska built first electron microscope.</a:t>
            </a:r>
          </a:p>
          <a:p>
            <a:pPr marL="0" indent="0" algn="l" rtl="0">
              <a:buNone/>
            </a:pPr>
            <a:endParaRPr lang="en-US" sz="2000" dirty="0" smtClean="0">
              <a:latin typeface="Arial" pitchFamily="34" charset="0"/>
              <a:cs typeface="Arial" pitchFamily="34" charset="0"/>
            </a:endParaRPr>
          </a:p>
          <a:p>
            <a:pPr algn="l" rtl="0"/>
            <a:r>
              <a:rPr lang="en-US" sz="2000" dirty="0" smtClean="0">
                <a:latin typeface="Arial" pitchFamily="34" charset="0"/>
                <a:cs typeface="Arial" pitchFamily="34" charset="0"/>
              </a:rPr>
              <a:t>First EM of bacteriophage, 1939</a:t>
            </a:r>
          </a:p>
          <a:p>
            <a:pPr marL="0" indent="0" algn="ctr" rtl="0">
              <a:buNone/>
            </a:pPr>
            <a:endParaRPr lang="en-US" sz="2000" b="1" dirty="0" smtClean="0">
              <a:latin typeface="Arial" pitchFamily="34" charset="0"/>
              <a:cs typeface="Arial" pitchFamily="34" charset="0"/>
            </a:endParaRPr>
          </a:p>
          <a:p>
            <a:pPr marL="0" indent="0" algn="l" rtl="0">
              <a:buNone/>
            </a:pPr>
            <a:endParaRPr lang="ar-IQ" sz="20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92896"/>
            <a:ext cx="6656266"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561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19256" cy="5616624"/>
          </a:xfrm>
        </p:spPr>
        <p:txBody>
          <a:bodyPr>
            <a:normAutofit/>
          </a:bodyPr>
          <a:lstStyle/>
          <a:p>
            <a:pPr marL="0" indent="0" algn="ctr" rtl="0">
              <a:buNone/>
            </a:pPr>
            <a:r>
              <a:rPr lang="en-US" sz="2800" b="1" dirty="0" smtClean="0">
                <a:latin typeface="Arial" pitchFamily="34" charset="0"/>
                <a:cs typeface="Arial" pitchFamily="34" charset="0"/>
              </a:rPr>
              <a:t>What is a virus?</a:t>
            </a:r>
          </a:p>
          <a:p>
            <a:pPr marL="0" indent="0" algn="l" rtl="0">
              <a:buNone/>
            </a:pPr>
            <a:endParaRPr lang="en-US" sz="2800" b="1" dirty="0">
              <a:latin typeface="Arial" pitchFamily="34" charset="0"/>
              <a:cs typeface="Arial" pitchFamily="34" charset="0"/>
            </a:endParaRPr>
          </a:p>
          <a:p>
            <a:pPr marL="0" indent="0" algn="l" rtl="0">
              <a:lnSpc>
                <a:spcPct val="150000"/>
              </a:lnSpc>
              <a:buNone/>
            </a:pPr>
            <a:r>
              <a:rPr lang="en-US" sz="2800" dirty="0" smtClean="0">
                <a:latin typeface="Arial" pitchFamily="34" charset="0"/>
                <a:cs typeface="Arial" pitchFamily="34" charset="0"/>
              </a:rPr>
              <a:t>An infectious, obligate intracellular parasite comprising genetic material (DNA or RNA), often surrounded by a protein coat, sometimes a membrane.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6504" y="4509120"/>
            <a:ext cx="9072000" cy="168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363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19256" cy="6048672"/>
          </a:xfrm>
        </p:spPr>
        <p:txBody>
          <a:bodyPr>
            <a:normAutofit/>
          </a:bodyPr>
          <a:lstStyle/>
          <a:p>
            <a:pPr marL="0" indent="0" algn="ctr" rtl="0">
              <a:buNone/>
            </a:pPr>
            <a:r>
              <a:rPr lang="en-US" sz="2400" b="1" dirty="0" smtClean="0">
                <a:latin typeface="Arial" pitchFamily="34" charset="0"/>
                <a:cs typeface="Arial" pitchFamily="34" charset="0"/>
              </a:rPr>
              <a:t>Some viruses are bigger than what we thought </a:t>
            </a:r>
          </a:p>
        </p:txBody>
      </p:sp>
      <p:grpSp>
        <p:nvGrpSpPr>
          <p:cNvPr id="7" name="Group 6"/>
          <p:cNvGrpSpPr/>
          <p:nvPr/>
        </p:nvGrpSpPr>
        <p:grpSpPr>
          <a:xfrm>
            <a:off x="107504" y="1373460"/>
            <a:ext cx="8881467" cy="5295900"/>
            <a:chOff x="107504" y="1373460"/>
            <a:chExt cx="8881467" cy="5295900"/>
          </a:xfrm>
        </p:grpSpPr>
        <p:grpSp>
          <p:nvGrpSpPr>
            <p:cNvPr id="6" name="Group 5"/>
            <p:cNvGrpSpPr/>
            <p:nvPr/>
          </p:nvGrpSpPr>
          <p:grpSpPr>
            <a:xfrm>
              <a:off x="107504" y="1373460"/>
              <a:ext cx="8881467" cy="5295900"/>
              <a:chOff x="179512" y="1373460"/>
              <a:chExt cx="8881467" cy="529590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373460"/>
                <a:ext cx="715327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1988840"/>
                <a:ext cx="2110205" cy="307777"/>
              </a:xfrm>
              <a:prstGeom prst="rect">
                <a:avLst/>
              </a:prstGeom>
              <a:noFill/>
            </p:spPr>
            <p:txBody>
              <a:bodyPr wrap="square" rtlCol="0">
                <a:spAutoFit/>
              </a:bodyPr>
              <a:lstStyle/>
              <a:p>
                <a:pPr algn="l" rtl="0"/>
                <a:r>
                  <a:rPr lang="en-US" sz="1400" b="1" dirty="0" smtClean="0">
                    <a:latin typeface="Arial" pitchFamily="34" charset="0"/>
                    <a:cs typeface="Arial" pitchFamily="34" charset="0"/>
                  </a:rPr>
                  <a:t>Light microscope field</a:t>
                </a:r>
                <a:endParaRPr lang="en-US" sz="1400" b="1" dirty="0">
                  <a:latin typeface="Arial" pitchFamily="34" charset="0"/>
                  <a:cs typeface="Arial" pitchFamily="34" charset="0"/>
                </a:endParaRPr>
              </a:p>
            </p:txBody>
          </p:sp>
          <p:cxnSp>
            <p:nvCxnSpPr>
              <p:cNvPr id="5" name="Straight Arrow Connector 4"/>
              <p:cNvCxnSpPr/>
              <p:nvPr/>
            </p:nvCxnSpPr>
            <p:spPr>
              <a:xfrm>
                <a:off x="1619672" y="2420888"/>
                <a:ext cx="670045"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9" name="TextBox 8"/>
            <p:cNvSpPr txBox="1"/>
            <p:nvPr/>
          </p:nvSpPr>
          <p:spPr>
            <a:xfrm>
              <a:off x="251520" y="5785519"/>
              <a:ext cx="2592288" cy="523220"/>
            </a:xfrm>
            <a:prstGeom prst="rect">
              <a:avLst/>
            </a:prstGeom>
            <a:noFill/>
          </p:spPr>
          <p:txBody>
            <a:bodyPr wrap="square" rtlCol="0">
              <a:spAutoFit/>
            </a:bodyPr>
            <a:lstStyle/>
            <a:p>
              <a:pPr algn="l" rtl="0"/>
              <a:r>
                <a:rPr lang="en-US" sz="1400" b="1" dirty="0" smtClean="0">
                  <a:latin typeface="Arial" pitchFamily="34" charset="0"/>
                  <a:cs typeface="Arial" pitchFamily="34" charset="0"/>
                </a:rPr>
                <a:t>Genome size: 2.5 </a:t>
              </a:r>
              <a:r>
                <a:rPr lang="en-US" sz="1400" b="1" dirty="0" err="1" smtClean="0">
                  <a:latin typeface="Arial" pitchFamily="34" charset="0"/>
                  <a:cs typeface="Arial" pitchFamily="34" charset="0"/>
                </a:rPr>
                <a:t>Mbp</a:t>
              </a:r>
              <a:r>
                <a:rPr lang="en-US" sz="1400" b="1" dirty="0" smtClean="0">
                  <a:latin typeface="Arial" pitchFamily="34" charset="0"/>
                  <a:cs typeface="Arial" pitchFamily="34" charset="0"/>
                </a:rPr>
                <a:t> DNA</a:t>
              </a:r>
            </a:p>
            <a:p>
              <a:pPr algn="l" rtl="0"/>
              <a:r>
                <a:rPr lang="en-US" sz="1400" b="1" dirty="0" smtClean="0">
                  <a:latin typeface="Arial" pitchFamily="34" charset="0"/>
                  <a:cs typeface="Arial" pitchFamily="34" charset="0"/>
                </a:rPr>
                <a:t>Particle size: 1.5 µm </a:t>
              </a:r>
              <a:endParaRPr lang="en-US" sz="1400" b="1" dirty="0">
                <a:latin typeface="Arial" pitchFamily="34" charset="0"/>
                <a:cs typeface="Arial" pitchFamily="34" charset="0"/>
              </a:endParaRPr>
            </a:p>
          </p:txBody>
        </p:sp>
      </p:grpSp>
    </p:spTree>
    <p:extLst>
      <p:ext uri="{BB962C8B-B14F-4D97-AF65-F5344CB8AC3E}">
        <p14:creationId xmlns:p14="http://schemas.microsoft.com/office/powerpoint/2010/main" val="2524067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73050"/>
            <a:ext cx="8219256" cy="6180286"/>
          </a:xfrm>
        </p:spPr>
        <p:txBody>
          <a:bodyPr>
            <a:normAutofit/>
          </a:bodyPr>
          <a:lstStyle/>
          <a:p>
            <a:pPr marL="0" indent="0" algn="ctr" rtl="0">
              <a:buNone/>
            </a:pPr>
            <a:r>
              <a:rPr lang="en-US" sz="2400" b="1" dirty="0" smtClean="0">
                <a:latin typeface="Arial" pitchFamily="34" charset="0"/>
                <a:cs typeface="Arial" pitchFamily="34" charset="0"/>
              </a:rPr>
              <a:t>Common features of viruses</a:t>
            </a:r>
          </a:p>
          <a:p>
            <a:pPr marL="273050" indent="-273050" algn="l" rtl="0">
              <a:buFont typeface="+mj-lt"/>
              <a:buAutoNum type="arabicPeriod"/>
            </a:pPr>
            <a:r>
              <a:rPr lang="en-US" sz="2400" dirty="0" smtClean="0">
                <a:latin typeface="Arial" pitchFamily="34" charset="0"/>
                <a:cs typeface="Arial" pitchFamily="34" charset="0"/>
              </a:rPr>
              <a:t>Viruses have nucleic acid (DNA or RNA) which is single or double-stranded.</a:t>
            </a:r>
          </a:p>
          <a:p>
            <a:pPr marL="273050" indent="-273050" algn="l" rtl="0">
              <a:buFont typeface="+mj-lt"/>
              <a:buAutoNum type="arabicPeriod"/>
            </a:pPr>
            <a:r>
              <a:rPr lang="en-US" sz="2400" dirty="0" smtClean="0">
                <a:latin typeface="Arial" pitchFamily="34" charset="0"/>
                <a:cs typeface="Arial" pitchFamily="34" charset="0"/>
              </a:rPr>
              <a:t>The viral genome is encased in a protective coat or coat of protein or lipoprotein (capsid).</a:t>
            </a:r>
          </a:p>
          <a:p>
            <a:pPr marL="273050" indent="-273050" algn="l" rtl="0">
              <a:buFont typeface="+mj-lt"/>
              <a:buAutoNum type="arabicPeriod"/>
            </a:pPr>
            <a:r>
              <a:rPr lang="en-US" sz="2400" dirty="0" smtClean="0">
                <a:latin typeface="Arial" pitchFamily="34" charset="0"/>
                <a:cs typeface="Arial" pitchFamily="34" charset="0"/>
              </a:rPr>
              <a:t>The genetic material of viruses encode to various proteins with wide range of functions, including structural protein (coat protein), virus replication enzymes, virus movement from cell to cell (in plant viruses), virus transmission.</a:t>
            </a:r>
          </a:p>
          <a:p>
            <a:pPr marL="273050" indent="-273050" algn="l" rtl="0">
              <a:buFont typeface="+mj-lt"/>
              <a:buAutoNum type="arabicPeriod"/>
            </a:pPr>
            <a:r>
              <a:rPr lang="en-US" sz="2400" dirty="0" smtClean="0">
                <a:latin typeface="Arial" pitchFamily="34" charset="0"/>
                <a:cs typeface="Arial" pitchFamily="34" charset="0"/>
              </a:rPr>
              <a:t>Replication of many viruses takes place in distinctive virus-induced structures in the cell.</a:t>
            </a:r>
          </a:p>
          <a:p>
            <a:pPr marL="0" indent="0" algn="l" rtl="0">
              <a:buNone/>
            </a:pPr>
            <a:endParaRPr lang="en-US" sz="2400" dirty="0">
              <a:latin typeface="Arial" pitchFamily="34" charset="0"/>
              <a:cs typeface="Arial" pitchFamily="34" charset="0"/>
            </a:endParaRPr>
          </a:p>
          <a:p>
            <a:pPr marL="0" indent="0" algn="l" rtl="0">
              <a:buNone/>
            </a:pPr>
            <a:r>
              <a:rPr lang="en-US" sz="2400" b="1" dirty="0" err="1" smtClean="0">
                <a:latin typeface="Arial" pitchFamily="34" charset="0"/>
                <a:cs typeface="Arial" pitchFamily="34" charset="0"/>
              </a:rPr>
              <a:t>Virion</a:t>
            </a:r>
            <a:r>
              <a:rPr lang="en-US" sz="2400" b="1" dirty="0">
                <a:latin typeface="Arial" pitchFamily="34" charset="0"/>
                <a:cs typeface="Arial" pitchFamily="34" charset="0"/>
              </a:rPr>
              <a:t> </a:t>
            </a:r>
            <a:r>
              <a:rPr lang="en-US" sz="2000" dirty="0" smtClean="0">
                <a:latin typeface="Arial" pitchFamily="34" charset="0"/>
                <a:cs typeface="Arial" pitchFamily="34" charset="0"/>
              </a:rPr>
              <a:t>is morphologically complete (mature) infectious virus particle.</a:t>
            </a:r>
            <a:r>
              <a:rPr lang="en-US" sz="2400" dirty="0" smtClean="0">
                <a:latin typeface="Arial" pitchFamily="34" charset="0"/>
                <a:cs typeface="Arial" pitchFamily="34" charset="0"/>
              </a:rPr>
              <a:t> </a:t>
            </a:r>
            <a:endParaRPr lang="ar-IQ" sz="2400" dirty="0">
              <a:latin typeface="Arial" pitchFamily="34" charset="0"/>
              <a:cs typeface="Arial" pitchFamily="34" charset="0"/>
            </a:endParaRPr>
          </a:p>
        </p:txBody>
      </p:sp>
    </p:spTree>
    <p:extLst>
      <p:ext uri="{BB962C8B-B14F-4D97-AF65-F5344CB8AC3E}">
        <p14:creationId xmlns:p14="http://schemas.microsoft.com/office/powerpoint/2010/main" val="272296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2121</TotalTime>
  <Words>1453</Words>
  <Application>Microsoft Office PowerPoint</Application>
  <PresentationFormat>On-screen Show (4:3)</PresentationFormat>
  <Paragraphs>149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.ToDaY</dc:creator>
  <cp:lastModifiedBy>DR.Ahmed Saker 2o1O</cp:lastModifiedBy>
  <cp:revision>157</cp:revision>
  <dcterms:created xsi:type="dcterms:W3CDTF">2015-02-01T10:00:33Z</dcterms:created>
  <dcterms:modified xsi:type="dcterms:W3CDTF">2021-05-03T09:00:52Z</dcterms:modified>
</cp:coreProperties>
</file>