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9" r:id="rId15"/>
    <p:sldId id="270" r:id="rId16"/>
    <p:sldId id="271" r:id="rId17"/>
    <p:sldId id="266"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964" autoAdjust="0"/>
  </p:normalViewPr>
  <p:slideViewPr>
    <p:cSldViewPr>
      <p:cViewPr varScale="1">
        <p:scale>
          <a:sx n="52" d="100"/>
          <a:sy n="52" d="100"/>
        </p:scale>
        <p:origin x="-14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DEFC6D4-1065-4EA3-8D5C-CB13375FC719}" type="datetimeFigureOut">
              <a:rPr lang="ar-IQ" smtClean="0"/>
              <a:t>24/07/1442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381240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DEFC6D4-1065-4EA3-8D5C-CB13375FC719}" type="datetimeFigureOut">
              <a:rPr lang="ar-IQ" smtClean="0"/>
              <a:t>24/07/1442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361118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DEFC6D4-1065-4EA3-8D5C-CB13375FC719}" type="datetimeFigureOut">
              <a:rPr lang="ar-IQ" smtClean="0"/>
              <a:t>24/07/1442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250991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DEFC6D4-1065-4EA3-8D5C-CB13375FC719}" type="datetimeFigureOut">
              <a:rPr lang="ar-IQ" smtClean="0"/>
              <a:t>24/07/1442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1693653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EFC6D4-1065-4EA3-8D5C-CB13375FC719}" type="datetimeFigureOut">
              <a:rPr lang="ar-IQ" smtClean="0"/>
              <a:t>24/07/1442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2614746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DEFC6D4-1065-4EA3-8D5C-CB13375FC719}" type="datetimeFigureOut">
              <a:rPr lang="ar-IQ" smtClean="0"/>
              <a:t>24/07/1442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49816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DEFC6D4-1065-4EA3-8D5C-CB13375FC719}" type="datetimeFigureOut">
              <a:rPr lang="ar-IQ" smtClean="0"/>
              <a:t>24/07/1442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96734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DEFC6D4-1065-4EA3-8D5C-CB13375FC719}" type="datetimeFigureOut">
              <a:rPr lang="ar-IQ" smtClean="0"/>
              <a:t>24/07/1442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1145149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FC6D4-1065-4EA3-8D5C-CB13375FC719}" type="datetimeFigureOut">
              <a:rPr lang="ar-IQ" smtClean="0"/>
              <a:t>24/07/1442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1072460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EFC6D4-1065-4EA3-8D5C-CB13375FC719}" type="datetimeFigureOut">
              <a:rPr lang="ar-IQ" smtClean="0"/>
              <a:t>24/07/1442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716790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EFC6D4-1065-4EA3-8D5C-CB13375FC719}" type="datetimeFigureOut">
              <a:rPr lang="ar-IQ" smtClean="0"/>
              <a:t>24/07/1442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C73788-A134-4219-A522-4C135C1BE920}" type="slidenum">
              <a:rPr lang="ar-IQ" smtClean="0"/>
              <a:t>‹#›</a:t>
            </a:fld>
            <a:endParaRPr lang="ar-IQ"/>
          </a:p>
        </p:txBody>
      </p:sp>
    </p:spTree>
    <p:extLst>
      <p:ext uri="{BB962C8B-B14F-4D97-AF65-F5344CB8AC3E}">
        <p14:creationId xmlns:p14="http://schemas.microsoft.com/office/powerpoint/2010/main" val="4204094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DEFC6D4-1065-4EA3-8D5C-CB13375FC719}" type="datetimeFigureOut">
              <a:rPr lang="ar-IQ" smtClean="0"/>
              <a:t>24/07/1442</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C73788-A134-4219-A522-4C135C1BE920}" type="slidenum">
              <a:rPr lang="ar-IQ" smtClean="0"/>
              <a:t>‹#›</a:t>
            </a:fld>
            <a:endParaRPr lang="ar-IQ"/>
          </a:p>
        </p:txBody>
      </p:sp>
    </p:spTree>
    <p:extLst>
      <p:ext uri="{BB962C8B-B14F-4D97-AF65-F5344CB8AC3E}">
        <p14:creationId xmlns:p14="http://schemas.microsoft.com/office/powerpoint/2010/main" val="1912843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solidFill>
                  <a:srgbClr val="C00000"/>
                </a:solidFill>
              </a:rPr>
              <a:t>Laboratory </a:t>
            </a:r>
            <a:r>
              <a:rPr lang="en-US" b="1" dirty="0" smtClean="0">
                <a:solidFill>
                  <a:srgbClr val="C00000"/>
                </a:solidFill>
              </a:rPr>
              <a:t>Diagnosis</a:t>
            </a:r>
            <a:endParaRPr lang="ar-IQ" dirty="0">
              <a:solidFill>
                <a:srgbClr val="C00000"/>
              </a:solidFill>
            </a:endParaRPr>
          </a:p>
        </p:txBody>
      </p:sp>
      <p:sp>
        <p:nvSpPr>
          <p:cNvPr id="3" name="Subtitle 2"/>
          <p:cNvSpPr>
            <a:spLocks noGrp="1"/>
          </p:cNvSpPr>
          <p:nvPr>
            <p:ph type="subTitle" idx="1"/>
          </p:nvPr>
        </p:nvSpPr>
        <p:spPr/>
        <p:txBody>
          <a:bodyPr/>
          <a:lstStyle/>
          <a:p>
            <a:r>
              <a:rPr lang="en-US" b="1" dirty="0">
                <a:solidFill>
                  <a:schemeClr val="tx1"/>
                </a:solidFill>
              </a:rPr>
              <a:t>LECTURE  </a:t>
            </a:r>
            <a:r>
              <a:rPr lang="en-US" b="1" dirty="0" smtClean="0">
                <a:solidFill>
                  <a:schemeClr val="tx1"/>
                </a:solidFill>
              </a:rPr>
              <a:t>11</a:t>
            </a:r>
            <a:endParaRPr lang="ar-IQ" dirty="0">
              <a:solidFill>
                <a:schemeClr val="tx1"/>
              </a:solidFill>
            </a:endParaRPr>
          </a:p>
        </p:txBody>
      </p:sp>
    </p:spTree>
    <p:extLst>
      <p:ext uri="{BB962C8B-B14F-4D97-AF65-F5344CB8AC3E}">
        <p14:creationId xmlns:p14="http://schemas.microsoft.com/office/powerpoint/2010/main" val="136043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US" b="1" dirty="0" smtClean="0">
                <a:solidFill>
                  <a:srgbClr val="C00000"/>
                </a:solidFill>
              </a:rPr>
              <a:t>septic abortion                               </a:t>
            </a:r>
            <a:endParaRPr lang="ar-IQ"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pPr lvl="0" algn="l" rtl="0"/>
            <a:r>
              <a:rPr lang="en-US" b="1" dirty="0"/>
              <a:t>Smear from a patient with suspected puerperal sepsis or septic abortion, looked especially among pus cells for:</a:t>
            </a:r>
            <a:endParaRPr lang="en-US" dirty="0"/>
          </a:p>
          <a:p>
            <a:pPr lvl="0" algn="l" rtl="0"/>
            <a:r>
              <a:rPr lang="en-US" i="1" dirty="0"/>
              <a:t>Large </a:t>
            </a:r>
            <a:r>
              <a:rPr lang="en-US" i="1" dirty="0" err="1"/>
              <a:t>G+ve</a:t>
            </a:r>
            <a:r>
              <a:rPr lang="en-US" i="1" dirty="0"/>
              <a:t> rods with straight ends –C. </a:t>
            </a:r>
            <a:r>
              <a:rPr lang="en-US" i="1" dirty="0" err="1"/>
              <a:t>perfringens</a:t>
            </a:r>
            <a:endParaRPr lang="en-US" dirty="0"/>
          </a:p>
          <a:p>
            <a:pPr lvl="0" algn="l" rtl="0"/>
            <a:r>
              <a:rPr lang="en-US" i="1" dirty="0" err="1"/>
              <a:t>G+ve</a:t>
            </a:r>
            <a:r>
              <a:rPr lang="en-US" i="1" dirty="0"/>
              <a:t> Streptococci –S. </a:t>
            </a:r>
            <a:r>
              <a:rPr lang="en-US" i="1" dirty="0" err="1"/>
              <a:t>pyogenes</a:t>
            </a:r>
            <a:endParaRPr lang="en-US" dirty="0"/>
          </a:p>
          <a:p>
            <a:pPr lvl="0" algn="l" rtl="0"/>
            <a:r>
              <a:rPr lang="en-US" i="1" dirty="0" err="1"/>
              <a:t>G+ve</a:t>
            </a:r>
            <a:r>
              <a:rPr lang="en-US" i="1" dirty="0"/>
              <a:t> </a:t>
            </a:r>
            <a:r>
              <a:rPr lang="en-US" i="1" dirty="0" err="1"/>
              <a:t>cocci</a:t>
            </a:r>
            <a:r>
              <a:rPr lang="en-US" i="1" dirty="0"/>
              <a:t>- Staph. </a:t>
            </a:r>
            <a:r>
              <a:rPr lang="en-US" i="1" dirty="0" err="1"/>
              <a:t>aureus</a:t>
            </a:r>
            <a:endParaRPr lang="en-US" dirty="0"/>
          </a:p>
          <a:p>
            <a:pPr algn="l" rtl="0"/>
            <a:r>
              <a:rPr lang="en-US" i="1" dirty="0"/>
              <a:t> </a:t>
            </a:r>
            <a:endParaRPr lang="en-US" dirty="0"/>
          </a:p>
          <a:p>
            <a:pPr lvl="0" algn="l" rtl="0"/>
            <a:r>
              <a:rPr lang="en-US" b="1" dirty="0"/>
              <a:t>Wet (saline) preparation to detect </a:t>
            </a:r>
            <a:r>
              <a:rPr lang="en-US" b="1" i="1" dirty="0"/>
              <a:t>T. </a:t>
            </a:r>
            <a:r>
              <a:rPr lang="en-US" b="1" i="1" dirty="0" err="1"/>
              <a:t>vaginalis</a:t>
            </a:r>
            <a:r>
              <a:rPr lang="en-US" b="1" dirty="0"/>
              <a:t>: </a:t>
            </a:r>
            <a:endParaRPr lang="en-US" dirty="0"/>
          </a:p>
          <a:p>
            <a:pPr lvl="0" algn="l" rtl="0"/>
            <a:r>
              <a:rPr lang="en-US" dirty="0"/>
              <a:t>To detect motile </a:t>
            </a:r>
            <a:r>
              <a:rPr lang="en-US" i="1" dirty="0"/>
              <a:t>T. </a:t>
            </a:r>
            <a:r>
              <a:rPr lang="en-US" i="1" dirty="0" err="1"/>
              <a:t>vaginalis</a:t>
            </a:r>
            <a:r>
              <a:rPr lang="en-US" i="1" dirty="0"/>
              <a:t> </a:t>
            </a:r>
            <a:r>
              <a:rPr lang="en-US" dirty="0" err="1"/>
              <a:t>trophozoites</a:t>
            </a:r>
            <a:r>
              <a:rPr lang="en-US" dirty="0"/>
              <a:t>.</a:t>
            </a:r>
          </a:p>
          <a:p>
            <a:pPr algn="l" rtl="0"/>
            <a:r>
              <a:rPr lang="en-US" i="1" dirty="0"/>
              <a:t> </a:t>
            </a:r>
            <a:endParaRPr lang="en-US" dirty="0"/>
          </a:p>
          <a:p>
            <a:pPr algn="l"/>
            <a:endParaRPr lang="ar-IQ" dirty="0"/>
          </a:p>
        </p:txBody>
      </p:sp>
    </p:spTree>
    <p:extLst>
      <p:ext uri="{BB962C8B-B14F-4D97-AF65-F5344CB8AC3E}">
        <p14:creationId xmlns:p14="http://schemas.microsoft.com/office/powerpoint/2010/main" val="2928463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Dark field preparation to detect motile </a:t>
            </a:r>
            <a:r>
              <a:rPr lang="en-US" b="1" i="1" dirty="0"/>
              <a:t>T. palladium</a:t>
            </a:r>
            <a:r>
              <a:rPr lang="en-US" dirty="0"/>
              <a:t/>
            </a:r>
            <a:br>
              <a:rPr lang="en-US" dirty="0"/>
            </a:br>
            <a:endParaRPr lang="ar-IQ" dirty="0"/>
          </a:p>
        </p:txBody>
      </p:sp>
      <p:pic>
        <p:nvPicPr>
          <p:cNvPr id="4" name="Content Placeholder 3" descr="Description: https://encrypted-tbn0.gstatic.com/images?q=tbn:ANd9GcQn_eFmqNbThztfvj0BqeAALWDRBHUYciKzHHFxTMe0XAgyDtrZu674cmY"/>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4379540" cy="2592288"/>
          </a:xfrm>
          <a:prstGeom prst="rect">
            <a:avLst/>
          </a:prstGeom>
          <a:noFill/>
          <a:ln>
            <a:noFill/>
          </a:ln>
        </p:spPr>
      </p:pic>
      <p:pic>
        <p:nvPicPr>
          <p:cNvPr id="5" name="Picture 4" descr="Description: https://encrypted-tbn0.gstatic.com/images?q=tbn:ANd9GcQaqAjzCDVoF1tP_-oUaoNFiCMQ78-BJBFckK2ZPfENHDrtk21Fnp3OgN4"/>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628800"/>
            <a:ext cx="3600400" cy="2448272"/>
          </a:xfrm>
          <a:prstGeom prst="rect">
            <a:avLst/>
          </a:prstGeom>
          <a:noFill/>
          <a:ln>
            <a:noFill/>
          </a:ln>
        </p:spPr>
      </p:pic>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2123728" y="4437112"/>
            <a:ext cx="4153247" cy="2088232"/>
          </a:xfrm>
          <a:prstGeom prst="rect">
            <a:avLst/>
          </a:prstGeom>
          <a:noFill/>
          <a:ln>
            <a:noFill/>
          </a:ln>
        </p:spPr>
      </p:pic>
    </p:spTree>
    <p:extLst>
      <p:ext uri="{BB962C8B-B14F-4D97-AF65-F5344CB8AC3E}">
        <p14:creationId xmlns:p14="http://schemas.microsoft.com/office/powerpoint/2010/main" val="1748533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t>Urinary Tract Infection (UTI)</a:t>
            </a:r>
            <a:endParaRPr lang="en-US" dirty="0"/>
          </a:p>
        </p:txBody>
      </p:sp>
      <p:sp>
        <p:nvSpPr>
          <p:cNvPr id="3" name="Content Placeholder 2"/>
          <p:cNvSpPr>
            <a:spLocks noGrp="1"/>
          </p:cNvSpPr>
          <p:nvPr>
            <p:ph idx="1"/>
          </p:nvPr>
        </p:nvSpPr>
        <p:spPr>
          <a:xfrm>
            <a:off x="457200" y="1268760"/>
            <a:ext cx="8229600" cy="5472608"/>
          </a:xfrm>
        </p:spPr>
        <p:txBody>
          <a:bodyPr>
            <a:normAutofit fontScale="85000" lnSpcReduction="10000"/>
          </a:bodyPr>
          <a:lstStyle/>
          <a:p>
            <a:pPr algn="l" rtl="0"/>
            <a:r>
              <a:rPr lang="en-US" dirty="0"/>
              <a:t>Urinary Tract Infection (UTI) is a bacterial infection that affects any part of the urinary tract. The main causal agent is </a:t>
            </a:r>
            <a:r>
              <a:rPr lang="en-US" i="1" dirty="0"/>
              <a:t>Escherichia coli</a:t>
            </a:r>
            <a:r>
              <a:rPr lang="en-US" dirty="0"/>
              <a:t>. The most common type of UTI is acute cystitis often referred to as a bladder infection. An infection of the upper urinary tract or kidney is known as pyelonephritis, and is potentially more serious. Women are more prone to UTIs than men.</a:t>
            </a:r>
          </a:p>
          <a:p>
            <a:pPr algn="l" rtl="0"/>
            <a:r>
              <a:rPr lang="en-US" b="1" dirty="0"/>
              <a:t>Factors that increase female susceptibility to UTI:</a:t>
            </a:r>
            <a:endParaRPr lang="en-US" dirty="0"/>
          </a:p>
          <a:p>
            <a:pPr lvl="0" algn="l" rtl="0"/>
            <a:r>
              <a:rPr lang="en-US" dirty="0"/>
              <a:t>Short length of the urethra </a:t>
            </a:r>
          </a:p>
          <a:p>
            <a:pPr lvl="0" algn="l" rtl="0"/>
            <a:r>
              <a:rPr lang="en-US" dirty="0"/>
              <a:t>Urethral contamination by rectal pathogens</a:t>
            </a:r>
          </a:p>
          <a:p>
            <a:pPr lvl="0" algn="l" rtl="0"/>
            <a:r>
              <a:rPr lang="en-US" dirty="0" err="1"/>
              <a:t>Introital</a:t>
            </a:r>
            <a:r>
              <a:rPr lang="en-US" dirty="0"/>
              <a:t> &amp; vestibular colonization by pathogenic bacteria</a:t>
            </a:r>
          </a:p>
          <a:p>
            <a:pPr algn="l" rtl="0"/>
            <a:r>
              <a:rPr lang="en-US" dirty="0"/>
              <a:t>Decreased urethral resistance after menopause</a:t>
            </a:r>
            <a:endParaRPr lang="ar-IQ" dirty="0"/>
          </a:p>
        </p:txBody>
      </p:sp>
    </p:spTree>
    <p:extLst>
      <p:ext uri="{BB962C8B-B14F-4D97-AF65-F5344CB8AC3E}">
        <p14:creationId xmlns:p14="http://schemas.microsoft.com/office/powerpoint/2010/main" val="2921575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856984" cy="6624736"/>
          </a:xfrm>
        </p:spPr>
        <p:txBody>
          <a:bodyPr>
            <a:normAutofit fontScale="25000" lnSpcReduction="20000"/>
          </a:bodyPr>
          <a:lstStyle/>
          <a:p>
            <a:pPr marL="0" indent="0" algn="l" rtl="0">
              <a:buNone/>
            </a:pPr>
            <a:r>
              <a:rPr lang="en-US" sz="12800" b="1" i="1" dirty="0">
                <a:solidFill>
                  <a:srgbClr val="C00000"/>
                </a:solidFill>
              </a:rPr>
              <a:t>Urine culture</a:t>
            </a:r>
            <a:endParaRPr lang="en-US" sz="12800" dirty="0">
              <a:solidFill>
                <a:srgbClr val="C00000"/>
              </a:solidFill>
            </a:endParaRPr>
          </a:p>
          <a:p>
            <a:pPr algn="l" rtl="0"/>
            <a:r>
              <a:rPr lang="en-US" sz="9600" dirty="0"/>
              <a:t>The urine samples routinely culture on Blood agar and </a:t>
            </a:r>
            <a:r>
              <a:rPr lang="en-US" sz="9600" dirty="0" err="1"/>
              <a:t>MacConkey</a:t>
            </a:r>
            <a:r>
              <a:rPr lang="en-US" sz="9600" dirty="0"/>
              <a:t> agar and now culture on </a:t>
            </a:r>
            <a:r>
              <a:rPr lang="en-US" sz="9600" b="1" dirty="0" err="1"/>
              <a:t>Cystine</a:t>
            </a:r>
            <a:r>
              <a:rPr lang="en-US" sz="9600" b="1" dirty="0"/>
              <a:t> Lactose </a:t>
            </a:r>
            <a:endParaRPr lang="en-US" sz="9600" b="1" dirty="0" smtClean="0"/>
          </a:p>
          <a:p>
            <a:pPr algn="l" rtl="0"/>
            <a:endParaRPr lang="en-US" sz="9600" b="1" dirty="0"/>
          </a:p>
          <a:p>
            <a:pPr marL="0" indent="0" algn="l" rtl="0">
              <a:buNone/>
            </a:pPr>
            <a:r>
              <a:rPr lang="en-US" sz="9600" b="1" dirty="0" smtClean="0"/>
              <a:t>electrolyte-deficient </a:t>
            </a:r>
            <a:r>
              <a:rPr lang="en-US" sz="9600" b="1" dirty="0"/>
              <a:t>(CLED) agar</a:t>
            </a:r>
            <a:r>
              <a:rPr lang="en-US" sz="9600" dirty="0"/>
              <a:t>. </a:t>
            </a:r>
          </a:p>
          <a:p>
            <a:pPr algn="l" rtl="0"/>
            <a:r>
              <a:rPr lang="en-US" sz="9600" dirty="0"/>
              <a:t>Incubate the plate aerobically at 35 – 37Cº overnight. </a:t>
            </a:r>
          </a:p>
          <a:p>
            <a:pPr algn="l" rtl="0"/>
            <a:r>
              <a:rPr lang="en-US" sz="9600" dirty="0"/>
              <a:t>CLED agar is now used by most laboratories to isolate urinary pathogens because it gives consistent results and allows the growth of both Gram negative and Gram positive pathogens. (the indicator in CLED agar is </a:t>
            </a:r>
            <a:r>
              <a:rPr lang="en-US" sz="9600" dirty="0" err="1"/>
              <a:t>bromothymol</a:t>
            </a:r>
            <a:r>
              <a:rPr lang="en-US" sz="9600" dirty="0"/>
              <a:t> blue and therefore lactose fermenting colonies appear yellow</a:t>
            </a:r>
            <a:r>
              <a:rPr lang="en-US" sz="9600" dirty="0" smtClean="0"/>
              <a:t>). </a:t>
            </a:r>
            <a:endParaRPr lang="en-US" sz="9600" dirty="0"/>
          </a:p>
          <a:p>
            <a:pPr marL="0" indent="0" algn="l" rtl="0">
              <a:buNone/>
            </a:pPr>
            <a:r>
              <a:rPr lang="en-US" sz="9600" dirty="0"/>
              <a:t> </a:t>
            </a:r>
            <a:endParaRPr lang="en-US" sz="9600" dirty="0" smtClean="0"/>
          </a:p>
          <a:p>
            <a:pPr marL="0" indent="0" algn="l" rtl="0">
              <a:buNone/>
            </a:pPr>
            <a:r>
              <a:rPr lang="en-US" sz="9600" b="1" i="1" dirty="0" smtClean="0">
                <a:solidFill>
                  <a:srgbClr val="C00000"/>
                </a:solidFill>
              </a:rPr>
              <a:t>Possible </a:t>
            </a:r>
            <a:r>
              <a:rPr lang="en-US" sz="9600" b="1" i="1" dirty="0">
                <a:solidFill>
                  <a:srgbClr val="C00000"/>
                </a:solidFill>
              </a:rPr>
              <a:t>pathogens:</a:t>
            </a:r>
            <a:endParaRPr lang="en-US" sz="9600" dirty="0">
              <a:solidFill>
                <a:srgbClr val="C00000"/>
              </a:solidFill>
            </a:endParaRPr>
          </a:p>
          <a:p>
            <a:pPr lvl="0" algn="l" rtl="0"/>
            <a:r>
              <a:rPr lang="en-US" sz="9600" b="1" dirty="0"/>
              <a:t>Bacteria: </a:t>
            </a:r>
            <a:endParaRPr lang="en-US" sz="9600" dirty="0"/>
          </a:p>
          <a:p>
            <a:pPr lvl="0" algn="l" rtl="0"/>
            <a:r>
              <a:rPr lang="en-US" sz="9600" b="1" dirty="0"/>
              <a:t>Gram positive: </a:t>
            </a:r>
            <a:endParaRPr lang="en-US" sz="9600" dirty="0"/>
          </a:p>
          <a:p>
            <a:pPr lvl="0" algn="l" rtl="0"/>
            <a:r>
              <a:rPr lang="en-US" sz="9600" i="1" dirty="0"/>
              <a:t>Staphylococcus </a:t>
            </a:r>
            <a:r>
              <a:rPr lang="en-US" sz="9600" i="1" dirty="0" err="1"/>
              <a:t>saprophyticus</a:t>
            </a:r>
            <a:endParaRPr lang="en-US" sz="9600" dirty="0"/>
          </a:p>
          <a:p>
            <a:pPr lvl="0" algn="l" rtl="0"/>
            <a:r>
              <a:rPr lang="en-US" sz="9600" i="1" dirty="0"/>
              <a:t>Staphylococcus </a:t>
            </a:r>
            <a:r>
              <a:rPr lang="en-US" sz="9600" i="1" dirty="0" err="1"/>
              <a:t>aureus</a:t>
            </a:r>
            <a:r>
              <a:rPr lang="en-US" sz="9600" i="1" dirty="0"/>
              <a:t> </a:t>
            </a:r>
            <a:endParaRPr lang="en-US" sz="9600" dirty="0"/>
          </a:p>
          <a:p>
            <a:pPr lvl="0" algn="l" rtl="0"/>
            <a:r>
              <a:rPr lang="en-US" sz="9600" i="1" dirty="0" err="1"/>
              <a:t>Haemolytic</a:t>
            </a:r>
            <a:r>
              <a:rPr lang="en-US" sz="9600" i="1" dirty="0"/>
              <a:t> streptococci</a:t>
            </a:r>
            <a:endParaRPr lang="en-US" sz="9600" dirty="0"/>
          </a:p>
          <a:p>
            <a:pPr marL="0" indent="0" rtl="0">
              <a:buNone/>
            </a:pPr>
            <a:r>
              <a:rPr lang="en-US" sz="8000" dirty="0"/>
              <a:t> </a:t>
            </a:r>
          </a:p>
          <a:p>
            <a:pPr marL="0" indent="0" algn="l" rtl="0">
              <a:buNone/>
            </a:pPr>
            <a:endParaRPr lang="ar-IQ" sz="8000" dirty="0"/>
          </a:p>
        </p:txBody>
      </p:sp>
    </p:spTree>
    <p:extLst>
      <p:ext uri="{BB962C8B-B14F-4D97-AF65-F5344CB8AC3E}">
        <p14:creationId xmlns:p14="http://schemas.microsoft.com/office/powerpoint/2010/main" val="1846240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rmAutofit fontScale="92500" lnSpcReduction="10000"/>
          </a:bodyPr>
          <a:lstStyle/>
          <a:p>
            <a:pPr lvl="0" algn="l" rtl="0"/>
            <a:r>
              <a:rPr lang="en-US" sz="4600" b="1" dirty="0">
                <a:solidFill>
                  <a:srgbClr val="C00000"/>
                </a:solidFill>
              </a:rPr>
              <a:t>Gram Negative: </a:t>
            </a:r>
            <a:endParaRPr lang="en-US" sz="4600" dirty="0">
              <a:solidFill>
                <a:srgbClr val="C00000"/>
              </a:solidFill>
            </a:endParaRPr>
          </a:p>
          <a:p>
            <a:pPr lvl="0" algn="l" rtl="0"/>
            <a:r>
              <a:rPr lang="en-US" i="1" dirty="0"/>
              <a:t>E. coli (commonest about 60 – 90 % of UTI)</a:t>
            </a:r>
            <a:endParaRPr lang="en-US" dirty="0"/>
          </a:p>
          <a:p>
            <a:pPr lvl="0" algn="l" rtl="0"/>
            <a:r>
              <a:rPr lang="en-US" i="1" dirty="0"/>
              <a:t>Proteus species(usually in hospitalized patient &amp; with renal stones)</a:t>
            </a:r>
            <a:endParaRPr lang="en-US" dirty="0"/>
          </a:p>
          <a:p>
            <a:pPr lvl="0" algn="l" rtl="0"/>
            <a:r>
              <a:rPr lang="en-US" i="1" dirty="0"/>
              <a:t>Pseudomonas </a:t>
            </a:r>
            <a:r>
              <a:rPr lang="en-US" i="1" dirty="0" err="1"/>
              <a:t>aeruginosa</a:t>
            </a:r>
            <a:endParaRPr lang="en-US" dirty="0"/>
          </a:p>
          <a:p>
            <a:pPr lvl="0" algn="l" rtl="0"/>
            <a:r>
              <a:rPr lang="en-US" i="1" dirty="0" err="1"/>
              <a:t>Klebsiella</a:t>
            </a:r>
            <a:r>
              <a:rPr lang="en-US" i="1" dirty="0"/>
              <a:t> strains</a:t>
            </a:r>
            <a:endParaRPr lang="en-US" dirty="0"/>
          </a:p>
          <a:p>
            <a:pPr marL="0" indent="0" algn="l" rtl="0">
              <a:buNone/>
            </a:pPr>
            <a:r>
              <a:rPr lang="ar-IQ" dirty="0"/>
              <a:t> </a:t>
            </a:r>
            <a:r>
              <a:rPr lang="en-US" sz="4600" b="1" dirty="0" smtClean="0">
                <a:solidFill>
                  <a:srgbClr val="C00000"/>
                </a:solidFill>
              </a:rPr>
              <a:t>Fungi</a:t>
            </a:r>
            <a:r>
              <a:rPr lang="en-US" sz="4600" b="1" dirty="0">
                <a:solidFill>
                  <a:srgbClr val="C00000"/>
                </a:solidFill>
              </a:rPr>
              <a:t>:</a:t>
            </a:r>
            <a:r>
              <a:rPr lang="en-US" b="1" dirty="0"/>
              <a:t> </a:t>
            </a:r>
            <a:endParaRPr lang="en-US" dirty="0"/>
          </a:p>
          <a:p>
            <a:pPr lvl="0" algn="l" rtl="0"/>
            <a:r>
              <a:rPr lang="en-US" i="1" dirty="0"/>
              <a:t>Candida species(usually in hospitalized patient, in diabetic patient&amp; </a:t>
            </a:r>
            <a:r>
              <a:rPr lang="en-US" i="1" dirty="0" smtClean="0"/>
              <a:t>immunosuppression)</a:t>
            </a:r>
            <a:endParaRPr lang="en-US" dirty="0"/>
          </a:p>
          <a:p>
            <a:pPr marL="0" indent="0" algn="l" rtl="0">
              <a:buNone/>
            </a:pPr>
            <a:r>
              <a:rPr lang="en-US" dirty="0"/>
              <a:t> </a:t>
            </a:r>
          </a:p>
          <a:p>
            <a:pPr lvl="0" algn="l" rtl="0"/>
            <a:r>
              <a:rPr lang="en-US" b="1" dirty="0"/>
              <a:t>Parasite:</a:t>
            </a:r>
            <a:r>
              <a:rPr lang="en-US" i="1" dirty="0"/>
              <a:t> </a:t>
            </a:r>
            <a:r>
              <a:rPr lang="en-US" i="1" dirty="0" err="1"/>
              <a:t>Schistosoma</a:t>
            </a:r>
            <a:r>
              <a:rPr lang="en-US" i="1" dirty="0"/>
              <a:t> </a:t>
            </a:r>
            <a:r>
              <a:rPr lang="en-US" i="1" dirty="0" err="1"/>
              <a:t>haematobium</a:t>
            </a:r>
            <a:endParaRPr lang="en-US" dirty="0"/>
          </a:p>
        </p:txBody>
      </p:sp>
    </p:spTree>
    <p:extLst>
      <p:ext uri="{BB962C8B-B14F-4D97-AF65-F5344CB8AC3E}">
        <p14:creationId xmlns:p14="http://schemas.microsoft.com/office/powerpoint/2010/main" val="3132844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20080"/>
          </a:xfrm>
        </p:spPr>
        <p:txBody>
          <a:bodyPr>
            <a:normAutofit fontScale="90000"/>
          </a:bodyPr>
          <a:lstStyle/>
          <a:p>
            <a:r>
              <a:rPr lang="en-US" b="1" dirty="0" smtClean="0"/>
              <a:t/>
            </a:r>
            <a:br>
              <a:rPr lang="en-US" b="1" dirty="0" smtClean="0"/>
            </a:br>
            <a:r>
              <a:rPr lang="en-US" b="1" dirty="0" smtClean="0"/>
              <a:t>Purulent </a:t>
            </a:r>
            <a:r>
              <a:rPr lang="en-US" b="1" dirty="0"/>
              <a:t>exudates, burns, wounds and abscesses</a:t>
            </a:r>
            <a:r>
              <a:rPr lang="en-US" dirty="0"/>
              <a:t/>
            </a:r>
            <a:br>
              <a:rPr lang="en-US" dirty="0"/>
            </a:br>
            <a:endParaRPr lang="ar-IQ" dirty="0"/>
          </a:p>
        </p:txBody>
      </p:sp>
      <p:sp>
        <p:nvSpPr>
          <p:cNvPr id="3" name="Content Placeholder 2"/>
          <p:cNvSpPr>
            <a:spLocks noGrp="1"/>
          </p:cNvSpPr>
          <p:nvPr>
            <p:ph idx="1"/>
          </p:nvPr>
        </p:nvSpPr>
        <p:spPr>
          <a:xfrm>
            <a:off x="179512" y="1268760"/>
            <a:ext cx="8856984" cy="5472608"/>
          </a:xfrm>
        </p:spPr>
        <p:txBody>
          <a:bodyPr>
            <a:normAutofit fontScale="77500" lnSpcReduction="20000"/>
          </a:bodyPr>
          <a:lstStyle/>
          <a:p>
            <a:pPr algn="l" rtl="0"/>
            <a:r>
              <a:rPr lang="en-US" dirty="0"/>
              <a:t>One of the most commonly observed infectious disease processes is the production of a purulent (sometimes </a:t>
            </a:r>
            <a:r>
              <a:rPr lang="en-US" dirty="0" err="1"/>
              <a:t>seropurulent</a:t>
            </a:r>
            <a:r>
              <a:rPr lang="en-US" dirty="0"/>
              <a:t>) exudate as the result of bacterial invasion of a cavity, tissue, or organ of the body.</a:t>
            </a:r>
          </a:p>
          <a:p>
            <a:pPr algn="l" rtl="0"/>
            <a:r>
              <a:rPr lang="en-US" dirty="0"/>
              <a:t>A smear for Gram-staining and examination should be made for every specimen</a:t>
            </a:r>
          </a:p>
          <a:p>
            <a:pPr algn="l" rtl="0"/>
            <a:r>
              <a:rPr lang="en-US" b="1" i="1" dirty="0"/>
              <a:t>Culture</a:t>
            </a:r>
            <a:endParaRPr lang="en-US" dirty="0"/>
          </a:p>
          <a:p>
            <a:pPr algn="l" rtl="0"/>
            <a:r>
              <a:rPr lang="en-US" dirty="0"/>
              <a:t>All specimens of wounds, burns, pus or exudate should preferably be inoculated onto </a:t>
            </a:r>
            <a:r>
              <a:rPr lang="en-US" dirty="0" err="1"/>
              <a:t>aminimum</a:t>
            </a:r>
            <a:r>
              <a:rPr lang="en-US" dirty="0"/>
              <a:t> of two culture media:</a:t>
            </a:r>
          </a:p>
          <a:p>
            <a:pPr algn="l" rtl="0"/>
            <a:r>
              <a:rPr lang="en-US" dirty="0"/>
              <a:t>— A blood agar plate for the isolation of staphylococci, </a:t>
            </a:r>
            <a:r>
              <a:rPr lang="en-US" dirty="0" smtClean="0"/>
              <a:t>streptococci </a:t>
            </a:r>
            <a:r>
              <a:rPr lang="en-US" dirty="0"/>
              <a:t>and</a:t>
            </a:r>
            <a:r>
              <a:rPr lang="en-US" i="1" dirty="0"/>
              <a:t> </a:t>
            </a:r>
            <a:r>
              <a:rPr lang="en-US" i="1" dirty="0" smtClean="0"/>
              <a:t>Clostridium</a:t>
            </a:r>
            <a:r>
              <a:rPr lang="en-US" dirty="0" smtClean="0"/>
              <a:t>—</a:t>
            </a:r>
          </a:p>
          <a:p>
            <a:pPr algn="l" rtl="0"/>
            <a:r>
              <a:rPr lang="en-US" dirty="0" smtClean="0"/>
              <a:t> </a:t>
            </a:r>
            <a:r>
              <a:rPr lang="en-US" dirty="0"/>
              <a:t>A </a:t>
            </a:r>
            <a:r>
              <a:rPr lang="en-US" dirty="0" err="1"/>
              <a:t>MacConkey</a:t>
            </a:r>
            <a:r>
              <a:rPr lang="en-US" dirty="0"/>
              <a:t> agar plate for the isolation of Gram-negative rods;</a:t>
            </a:r>
          </a:p>
          <a:p>
            <a:pPr algn="l" rtl="0"/>
            <a:r>
              <a:rPr lang="en-US" dirty="0"/>
              <a:t>All organisms isolated from wounds, pus, or exudates should be considered significant and efforts made to identify them.</a:t>
            </a:r>
          </a:p>
        </p:txBody>
      </p:sp>
    </p:spTree>
    <p:extLst>
      <p:ext uri="{BB962C8B-B14F-4D97-AF65-F5344CB8AC3E}">
        <p14:creationId xmlns:p14="http://schemas.microsoft.com/office/powerpoint/2010/main" val="3572137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i="1" dirty="0">
                <a:solidFill>
                  <a:srgbClr val="C00000"/>
                </a:solidFill>
              </a:rPr>
              <a:t>Wound swabs</a:t>
            </a:r>
            <a:r>
              <a:rPr lang="en-US" dirty="0"/>
              <a:t/>
            </a:r>
            <a:br>
              <a:rPr lang="en-US" dirty="0"/>
            </a:br>
            <a:endParaRPr lang="ar-IQ" dirty="0"/>
          </a:p>
        </p:txBody>
      </p:sp>
      <p:sp>
        <p:nvSpPr>
          <p:cNvPr id="3" name="Content Placeholder 2"/>
          <p:cNvSpPr>
            <a:spLocks noGrp="1"/>
          </p:cNvSpPr>
          <p:nvPr>
            <p:ph idx="1"/>
          </p:nvPr>
        </p:nvSpPr>
        <p:spPr>
          <a:xfrm>
            <a:off x="457200" y="764704"/>
            <a:ext cx="8229600" cy="5976664"/>
          </a:xfrm>
        </p:spPr>
        <p:txBody>
          <a:bodyPr>
            <a:noAutofit/>
          </a:bodyPr>
          <a:lstStyle/>
          <a:p>
            <a:pPr algn="l" rtl="0"/>
            <a:r>
              <a:rPr lang="en-US" sz="2400" b="1" dirty="0" smtClean="0"/>
              <a:t>Most </a:t>
            </a:r>
            <a:r>
              <a:rPr lang="en-US" sz="2400" b="1" dirty="0"/>
              <a:t>common pathogens found in wound swabs</a:t>
            </a:r>
            <a:endParaRPr lang="en-US" sz="2400" dirty="0"/>
          </a:p>
          <a:p>
            <a:pPr lvl="0" algn="l" rtl="0"/>
            <a:r>
              <a:rPr lang="en-US" sz="1600" dirty="0"/>
              <a:t/>
            </a:r>
            <a:br>
              <a:rPr lang="en-US" sz="1600" dirty="0"/>
            </a:br>
            <a:r>
              <a:rPr lang="en-US" sz="2000" b="1" dirty="0" err="1">
                <a:cs typeface="+mj-cs"/>
              </a:rPr>
              <a:t>Enterobacter</a:t>
            </a:r>
            <a:endParaRPr lang="en-US" sz="2000" b="1" dirty="0">
              <a:cs typeface="+mj-cs"/>
            </a:endParaRPr>
          </a:p>
          <a:p>
            <a:pPr lvl="0" algn="l" rtl="0"/>
            <a:r>
              <a:rPr lang="en-US" sz="2000" b="1" dirty="0">
                <a:cs typeface="+mj-cs"/>
              </a:rPr>
              <a:t>Enterococci</a:t>
            </a:r>
          </a:p>
          <a:p>
            <a:pPr lvl="0" algn="l" rtl="0"/>
            <a:r>
              <a:rPr lang="en-US" sz="2000" b="1" dirty="0" err="1">
                <a:cs typeface="+mj-cs"/>
              </a:rPr>
              <a:t>Peptostreptococcus</a:t>
            </a:r>
            <a:endParaRPr lang="en-US" sz="2000" b="1" dirty="0">
              <a:cs typeface="+mj-cs"/>
            </a:endParaRPr>
          </a:p>
          <a:p>
            <a:pPr lvl="0" algn="l" rtl="0"/>
            <a:r>
              <a:rPr lang="en-US" sz="2000" b="1" dirty="0">
                <a:cs typeface="+mj-cs"/>
              </a:rPr>
              <a:t>Proteus</a:t>
            </a:r>
          </a:p>
          <a:p>
            <a:pPr lvl="0" algn="l" rtl="0"/>
            <a:r>
              <a:rPr lang="en-US" sz="2000" b="1" dirty="0">
                <a:cs typeface="+mj-cs"/>
              </a:rPr>
              <a:t>Pseudomonas</a:t>
            </a:r>
          </a:p>
          <a:p>
            <a:pPr lvl="0" algn="l" rtl="0"/>
            <a:r>
              <a:rPr lang="en-US" sz="2000" b="1" dirty="0" err="1" smtClean="0">
                <a:cs typeface="+mj-cs"/>
              </a:rPr>
              <a:t>Bacteroides</a:t>
            </a:r>
            <a:endParaRPr lang="en-US" sz="2000" b="1" dirty="0" smtClean="0">
              <a:cs typeface="+mj-cs"/>
            </a:endParaRPr>
          </a:p>
          <a:p>
            <a:pPr algn="l" rtl="0"/>
            <a:r>
              <a:rPr lang="en-US" sz="2000" b="1" dirty="0" smtClean="0">
                <a:cs typeface="+mj-cs"/>
              </a:rPr>
              <a:t> Clostridium</a:t>
            </a:r>
            <a:endParaRPr lang="en-US" sz="2000" b="1" dirty="0">
              <a:cs typeface="+mj-cs"/>
            </a:endParaRPr>
          </a:p>
          <a:p>
            <a:pPr lvl="0" algn="l" rtl="0"/>
            <a:r>
              <a:rPr lang="en-US" sz="2000" b="1" dirty="0" smtClean="0">
                <a:cs typeface="+mj-cs"/>
              </a:rPr>
              <a:t>Candida</a:t>
            </a:r>
            <a:endParaRPr lang="en-US" sz="2000" b="1" dirty="0">
              <a:cs typeface="+mj-cs"/>
            </a:endParaRPr>
          </a:p>
          <a:p>
            <a:pPr lvl="0" algn="l" rtl="0"/>
            <a:r>
              <a:rPr lang="en-US" sz="2000" b="1" dirty="0" smtClean="0">
                <a:cs typeface="+mj-cs"/>
              </a:rPr>
              <a:t>Staphylococcus </a:t>
            </a:r>
            <a:r>
              <a:rPr lang="en-US" sz="2000" b="1" dirty="0" err="1">
                <a:cs typeface="+mj-cs"/>
              </a:rPr>
              <a:t>aureus</a:t>
            </a:r>
            <a:endParaRPr lang="en-US" sz="2000" b="1" dirty="0">
              <a:cs typeface="+mj-cs"/>
            </a:endParaRPr>
          </a:p>
          <a:p>
            <a:pPr lvl="0" algn="l" rtl="0"/>
            <a:r>
              <a:rPr lang="en-US" sz="2000" b="1" dirty="0">
                <a:cs typeface="+mj-cs"/>
              </a:rPr>
              <a:t>Streptococcus</a:t>
            </a:r>
          </a:p>
          <a:p>
            <a:pPr lvl="0" algn="l" rtl="0"/>
            <a:r>
              <a:rPr lang="en-US" sz="2000" b="1" dirty="0">
                <a:cs typeface="+mj-cs"/>
              </a:rPr>
              <a:t>Escherichia coli</a:t>
            </a:r>
          </a:p>
          <a:p>
            <a:pPr lvl="0" algn="l" rtl="0"/>
            <a:r>
              <a:rPr lang="en-US" sz="2000" b="1" dirty="0" err="1">
                <a:cs typeface="+mj-cs"/>
              </a:rPr>
              <a:t>Fusobacterium</a:t>
            </a:r>
            <a:endParaRPr lang="en-US" sz="2000" b="1" dirty="0">
              <a:cs typeface="+mj-cs"/>
            </a:endParaRPr>
          </a:p>
          <a:p>
            <a:pPr lvl="0" algn="l" rtl="0"/>
            <a:r>
              <a:rPr lang="en-US" sz="2000" b="1" dirty="0" err="1">
                <a:cs typeface="+mj-cs"/>
              </a:rPr>
              <a:t>Klebsiella</a:t>
            </a:r>
            <a:endParaRPr lang="en-US" sz="2000" b="1" dirty="0">
              <a:cs typeface="+mj-cs"/>
            </a:endParaRPr>
          </a:p>
        </p:txBody>
      </p:sp>
    </p:spTree>
    <p:extLst>
      <p:ext uri="{BB962C8B-B14F-4D97-AF65-F5344CB8AC3E}">
        <p14:creationId xmlns:p14="http://schemas.microsoft.com/office/powerpoint/2010/main" val="2174186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741368"/>
          </a:xfrm>
        </p:spPr>
        <p:txBody>
          <a:bodyPr>
            <a:normAutofit/>
          </a:bodyPr>
          <a:lstStyle/>
          <a:p>
            <a:pPr algn="l" rtl="0"/>
            <a:r>
              <a:rPr lang="en-US" dirty="0"/>
              <a:t>The clinically most significant species is </a:t>
            </a:r>
            <a:r>
              <a:rPr lang="en-US" i="1" dirty="0"/>
              <a:t>Clostridium </a:t>
            </a:r>
            <a:r>
              <a:rPr lang="en-US" i="1" dirty="0" err="1"/>
              <a:t>perfringens</a:t>
            </a:r>
            <a:r>
              <a:rPr lang="en-US" dirty="0"/>
              <a:t>. It is commonly associated with gas gangrene.</a:t>
            </a:r>
          </a:p>
          <a:p>
            <a:pPr algn="l"/>
            <a:r>
              <a:rPr lang="en-US" i="1" dirty="0"/>
              <a:t>C. </a:t>
            </a:r>
            <a:r>
              <a:rPr lang="en-US" i="1" dirty="0" err="1"/>
              <a:t>perfringens</a:t>
            </a:r>
            <a:r>
              <a:rPr lang="en-US" dirty="0"/>
              <a:t> grows rapidly in anaerobic </a:t>
            </a:r>
            <a:r>
              <a:rPr lang="en-US" dirty="0" smtClean="0"/>
              <a:t>broth </a:t>
            </a:r>
            <a:r>
              <a:rPr lang="en-US" dirty="0"/>
              <a:t>with the production of abundant gas. </a:t>
            </a:r>
            <a:endParaRPr lang="en-US" dirty="0" smtClean="0"/>
          </a:p>
          <a:p>
            <a:pPr algn="l"/>
            <a:r>
              <a:rPr lang="en-US" dirty="0" smtClean="0"/>
              <a:t>On </a:t>
            </a:r>
            <a:r>
              <a:rPr lang="en-US" dirty="0"/>
              <a:t>anaerobic blood agar,  colonies of moderate size (2–3 mm) are seen after 48 hours. </a:t>
            </a:r>
            <a:r>
              <a:rPr lang="en-US" b="1" dirty="0"/>
              <a:t>Most strains produce a double zone of </a:t>
            </a:r>
            <a:r>
              <a:rPr lang="en-US" b="1" dirty="0" err="1"/>
              <a:t>haemolysis</a:t>
            </a:r>
            <a:r>
              <a:rPr lang="en-US" dirty="0"/>
              <a:t>: an inner zone of complete clear </a:t>
            </a:r>
            <a:r>
              <a:rPr lang="en-US" dirty="0" err="1"/>
              <a:t>haemolysis</a:t>
            </a:r>
            <a:r>
              <a:rPr lang="en-US" dirty="0"/>
              <a:t>, and an outer zone of partial </a:t>
            </a:r>
            <a:r>
              <a:rPr lang="en-US" dirty="0" err="1"/>
              <a:t>haemolysis</a:t>
            </a:r>
            <a:endParaRPr lang="ar-IQ" dirty="0"/>
          </a:p>
        </p:txBody>
      </p:sp>
      <p:pic>
        <p:nvPicPr>
          <p:cNvPr id="4" name="صورة 16"/>
          <p:cNvPicPr/>
          <p:nvPr/>
        </p:nvPicPr>
        <p:blipFill>
          <a:blip r:embed="rId2"/>
          <a:srcRect/>
          <a:stretch>
            <a:fillRect/>
          </a:stretch>
        </p:blipFill>
        <p:spPr bwMode="auto">
          <a:xfrm>
            <a:off x="2555776" y="5229200"/>
            <a:ext cx="5544616" cy="1440160"/>
          </a:xfrm>
          <a:prstGeom prst="rect">
            <a:avLst/>
          </a:prstGeom>
          <a:noFill/>
          <a:ln w="9525">
            <a:noFill/>
            <a:miter lim="800000"/>
            <a:headEnd/>
            <a:tailEnd/>
          </a:ln>
        </p:spPr>
      </p:pic>
    </p:spTree>
    <p:extLst>
      <p:ext uri="{BB962C8B-B14F-4D97-AF65-F5344CB8AC3E}">
        <p14:creationId xmlns:p14="http://schemas.microsoft.com/office/powerpoint/2010/main" val="3810532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rtl="0"/>
            <a:r>
              <a:rPr lang="en-US" b="1" dirty="0"/>
              <a:t>Eye and Ear infections</a:t>
            </a:r>
            <a:endParaRPr lang="en-US" dirty="0"/>
          </a:p>
        </p:txBody>
      </p:sp>
      <p:sp>
        <p:nvSpPr>
          <p:cNvPr id="3" name="Content Placeholder 2"/>
          <p:cNvSpPr>
            <a:spLocks noGrp="1"/>
          </p:cNvSpPr>
          <p:nvPr>
            <p:ph idx="1"/>
          </p:nvPr>
        </p:nvSpPr>
        <p:spPr>
          <a:xfrm>
            <a:off x="323528" y="836712"/>
            <a:ext cx="8820472" cy="5904656"/>
          </a:xfrm>
        </p:spPr>
        <p:txBody>
          <a:bodyPr/>
          <a:lstStyle/>
          <a:p>
            <a:pPr marL="457200" lvl="1" indent="0" algn="l" rtl="0">
              <a:buNone/>
            </a:pPr>
            <a:r>
              <a:rPr lang="en-US" dirty="0" smtClean="0"/>
              <a:t>Ocular </a:t>
            </a:r>
            <a:r>
              <a:rPr lang="en-US" dirty="0"/>
              <a:t>infection can be caused by bacteria, viruses, or chlamydia and can be detected by culture</a:t>
            </a:r>
            <a:r>
              <a:rPr lang="en-US" b="1" dirty="0"/>
              <a:t>.</a:t>
            </a:r>
            <a:r>
              <a:rPr lang="en-US" dirty="0"/>
              <a:t> Cotton swab will be used to collect the specimen from</a:t>
            </a:r>
            <a:r>
              <a:rPr lang="en-US" b="1" dirty="0"/>
              <a:t> </a:t>
            </a:r>
            <a:r>
              <a:rPr lang="en-US" dirty="0"/>
              <a:t>infected eye</a:t>
            </a:r>
            <a:r>
              <a:rPr lang="en-US" dirty="0" smtClean="0"/>
              <a:t>.</a:t>
            </a:r>
          </a:p>
          <a:p>
            <a:pPr marL="457200" lvl="1" indent="0" algn="l" rtl="0">
              <a:buNone/>
            </a:pPr>
            <a:endParaRPr lang="en-US" dirty="0"/>
          </a:p>
        </p:txBody>
      </p:sp>
      <p:pic>
        <p:nvPicPr>
          <p:cNvPr id="4" name="Picture 3" descr="http://media1.picsearch.com/is?sr0VbGOchl0nGgje6Cmi-ajfPwO7E3S6zW54XLGWWtM&amp;height=256"/>
          <p:cNvPicPr/>
          <p:nvPr/>
        </p:nvPicPr>
        <p:blipFill>
          <a:blip r:embed="rId2">
            <a:extLst>
              <a:ext uri="{28A0092B-C50C-407E-A947-70E740481C1C}">
                <a14:useLocalDpi xmlns:a14="http://schemas.microsoft.com/office/drawing/2010/main" val="0"/>
              </a:ext>
            </a:extLst>
          </a:blip>
          <a:srcRect/>
          <a:stretch>
            <a:fillRect/>
          </a:stretch>
        </p:blipFill>
        <p:spPr bwMode="auto">
          <a:xfrm>
            <a:off x="467544" y="3140968"/>
            <a:ext cx="4032448" cy="3528392"/>
          </a:xfrm>
          <a:prstGeom prst="rect">
            <a:avLst/>
          </a:prstGeom>
          <a:noFill/>
          <a:ln>
            <a:noFill/>
          </a:ln>
        </p:spPr>
      </p:pic>
      <p:pic>
        <p:nvPicPr>
          <p:cNvPr id="5" name="Picture 4" descr="Picture of Pink Eye"/>
          <p:cNvPicPr/>
          <p:nvPr/>
        </p:nvPicPr>
        <p:blipFill>
          <a:blip r:embed="rId3">
            <a:extLst>
              <a:ext uri="{28A0092B-C50C-407E-A947-70E740481C1C}">
                <a14:useLocalDpi xmlns:a14="http://schemas.microsoft.com/office/drawing/2010/main" val="0"/>
              </a:ext>
            </a:extLst>
          </a:blip>
          <a:srcRect/>
          <a:stretch>
            <a:fillRect/>
          </a:stretch>
        </p:blipFill>
        <p:spPr bwMode="auto">
          <a:xfrm>
            <a:off x="4499992" y="3140968"/>
            <a:ext cx="4464496" cy="3528392"/>
          </a:xfrm>
          <a:prstGeom prst="rect">
            <a:avLst/>
          </a:prstGeom>
          <a:noFill/>
          <a:ln>
            <a:noFill/>
          </a:ln>
        </p:spPr>
      </p:pic>
    </p:spTree>
    <p:extLst>
      <p:ext uri="{BB962C8B-B14F-4D97-AF65-F5344CB8AC3E}">
        <p14:creationId xmlns:p14="http://schemas.microsoft.com/office/powerpoint/2010/main" val="809523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of ear</a:t>
            </a:r>
            <a:endParaRPr lang="ar-IQ" dirty="0"/>
          </a:p>
        </p:txBody>
      </p:sp>
      <p:sp>
        <p:nvSpPr>
          <p:cNvPr id="3" name="Content Placeholder 2"/>
          <p:cNvSpPr>
            <a:spLocks noGrp="1"/>
          </p:cNvSpPr>
          <p:nvPr>
            <p:ph idx="1"/>
          </p:nvPr>
        </p:nvSpPr>
        <p:spPr/>
        <p:txBody>
          <a:bodyPr>
            <a:normAutofit lnSpcReduction="10000"/>
          </a:bodyPr>
          <a:lstStyle/>
          <a:p>
            <a:pPr algn="l" rtl="0" fontAlgn="base"/>
            <a:r>
              <a:rPr lang="en-US" dirty="0"/>
              <a:t>The culture of ear swab is a lab test. This test checks for germs that can cause infection. The sample taken for this test can contain fluid, pus, wax, or blood from the ear.   Cotton swab will be used to collect the specimen from inside the outer ear canal. In some cases, a sample is collected from the middle ear during ear surgery</a:t>
            </a:r>
          </a:p>
          <a:p>
            <a:pPr marL="0" indent="0" rtl="0" fontAlgn="base">
              <a:buNone/>
            </a:pPr>
            <a:r>
              <a:rPr lang="en-US" b="1" dirty="0"/>
              <a:t> </a:t>
            </a:r>
            <a:endParaRPr lang="en-US" dirty="0"/>
          </a:p>
          <a:p>
            <a:pPr marL="0" indent="0" algn="l" rtl="0">
              <a:buNone/>
            </a:pPr>
            <a:endParaRPr lang="ar-IQ" dirty="0"/>
          </a:p>
        </p:txBody>
      </p:sp>
    </p:spTree>
    <p:extLst>
      <p:ext uri="{BB962C8B-B14F-4D97-AF65-F5344CB8AC3E}">
        <p14:creationId xmlns:p14="http://schemas.microsoft.com/office/powerpoint/2010/main" val="2992085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Diagnosis of Sexually Transmitted Diseases</a:t>
            </a:r>
            <a:endParaRPr lang="ar-IQ" dirty="0">
              <a:solidFill>
                <a:srgbClr val="C00000"/>
              </a:solidFill>
            </a:endParaRPr>
          </a:p>
        </p:txBody>
      </p:sp>
      <p:sp>
        <p:nvSpPr>
          <p:cNvPr id="3" name="Content Placeholder 2"/>
          <p:cNvSpPr>
            <a:spLocks noGrp="1"/>
          </p:cNvSpPr>
          <p:nvPr>
            <p:ph idx="1"/>
          </p:nvPr>
        </p:nvSpPr>
        <p:spPr>
          <a:xfrm>
            <a:off x="457200" y="1600200"/>
            <a:ext cx="8229600" cy="5069160"/>
          </a:xfrm>
        </p:spPr>
        <p:txBody>
          <a:bodyPr>
            <a:normAutofit fontScale="92500" lnSpcReduction="20000"/>
          </a:bodyPr>
          <a:lstStyle/>
          <a:p>
            <a:pPr algn="l" rtl="0"/>
            <a:r>
              <a:rPr lang="en-US" dirty="0"/>
              <a:t> The laboratory diagnosis of STDs is related to the sex of the patient, although some infections are common to both sexes like gonorrhea, syphilis and chlamydial infection but there are differences in the symptoms, the sites and methods of specimens collection in these infections.</a:t>
            </a:r>
          </a:p>
          <a:p>
            <a:pPr algn="l" rtl="0"/>
            <a:r>
              <a:rPr lang="en-US" b="1" i="1" dirty="0"/>
              <a:t> </a:t>
            </a:r>
            <a:r>
              <a:rPr lang="en-US" b="1" i="1" dirty="0" smtClean="0"/>
              <a:t>Genital </a:t>
            </a:r>
            <a:r>
              <a:rPr lang="en-US" b="1" i="1" dirty="0"/>
              <a:t>infections and STDs in women</a:t>
            </a:r>
            <a:endParaRPr lang="en-US" dirty="0"/>
          </a:p>
          <a:p>
            <a:pPr algn="l" rtl="0"/>
            <a:r>
              <a:rPr lang="en-US" dirty="0"/>
              <a:t>These include:</a:t>
            </a:r>
          </a:p>
          <a:p>
            <a:pPr marL="0" lvl="0" indent="0" algn="l" rtl="0">
              <a:buNone/>
            </a:pPr>
            <a:r>
              <a:rPr lang="en-US" b="1" u="sng" dirty="0" smtClean="0"/>
              <a:t>1-Vaginitis </a:t>
            </a:r>
            <a:r>
              <a:rPr lang="en-US" b="1" u="sng" dirty="0"/>
              <a:t>: </a:t>
            </a:r>
            <a:endParaRPr lang="en-US" dirty="0"/>
          </a:p>
          <a:p>
            <a:pPr algn="l" rtl="0"/>
            <a:r>
              <a:rPr lang="en-US" dirty="0"/>
              <a:t>Is caused by a limited number of infectious agents include:</a:t>
            </a:r>
          </a:p>
          <a:p>
            <a:pPr algn="l" rtl="0"/>
            <a:r>
              <a:rPr lang="en-US" b="1" i="1" dirty="0" err="1">
                <a:solidFill>
                  <a:srgbClr val="C00000"/>
                </a:solidFill>
                <a:cs typeface="+mj-cs"/>
              </a:rPr>
              <a:t>Trichomons</a:t>
            </a:r>
            <a:r>
              <a:rPr lang="en-US" b="1" i="1" dirty="0">
                <a:solidFill>
                  <a:srgbClr val="C00000"/>
                </a:solidFill>
                <a:cs typeface="+mj-cs"/>
              </a:rPr>
              <a:t> </a:t>
            </a:r>
            <a:r>
              <a:rPr lang="en-US" b="1" i="1" dirty="0" err="1">
                <a:solidFill>
                  <a:srgbClr val="C00000"/>
                </a:solidFill>
                <a:cs typeface="+mj-cs"/>
              </a:rPr>
              <a:t>vaginalis</a:t>
            </a:r>
            <a:endParaRPr lang="ar-IQ" b="1" dirty="0">
              <a:solidFill>
                <a:srgbClr val="C00000"/>
              </a:solidFill>
              <a:cs typeface="+mj-cs"/>
            </a:endParaRPr>
          </a:p>
        </p:txBody>
      </p:sp>
    </p:spTree>
    <p:extLst>
      <p:ext uri="{BB962C8B-B14F-4D97-AF65-F5344CB8AC3E}">
        <p14:creationId xmlns:p14="http://schemas.microsoft.com/office/powerpoint/2010/main" val="1072035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Specimens of eye and ear</a:t>
            </a:r>
            <a:endParaRPr lang="ar-IQ" dirty="0"/>
          </a:p>
        </p:txBody>
      </p:sp>
      <p:sp>
        <p:nvSpPr>
          <p:cNvPr id="3" name="Content Placeholder 2"/>
          <p:cNvSpPr>
            <a:spLocks noGrp="1"/>
          </p:cNvSpPr>
          <p:nvPr>
            <p:ph idx="1"/>
          </p:nvPr>
        </p:nvSpPr>
        <p:spPr/>
        <p:txBody>
          <a:bodyPr>
            <a:normAutofit fontScale="92500" lnSpcReduction="20000"/>
          </a:bodyPr>
          <a:lstStyle/>
          <a:p>
            <a:pPr algn="l" rtl="0" fontAlgn="base"/>
            <a:r>
              <a:rPr lang="en-US" b="1" dirty="0"/>
              <a:t>Specimens of eye and ear should be inoculated on to a minimum culture media:</a:t>
            </a:r>
            <a:endParaRPr lang="en-US" dirty="0"/>
          </a:p>
          <a:p>
            <a:pPr lvl="0" algn="l" rtl="0"/>
            <a:r>
              <a:rPr lang="en-US" dirty="0"/>
              <a:t>Blood agar plate for the isolation of staphylococci and streptococci.</a:t>
            </a:r>
          </a:p>
          <a:p>
            <a:pPr lvl="0" algn="l" rtl="0"/>
            <a:r>
              <a:rPr lang="en-US" dirty="0" err="1"/>
              <a:t>MacConkey</a:t>
            </a:r>
            <a:r>
              <a:rPr lang="en-US" dirty="0"/>
              <a:t> agar plate for the isolation of Gram-negative bacteria.</a:t>
            </a:r>
          </a:p>
          <a:p>
            <a:pPr lvl="0" algn="l" rtl="0"/>
            <a:r>
              <a:rPr lang="en-US" dirty="0"/>
              <a:t>Chocolate agar plate for the isolation of</a:t>
            </a:r>
            <a:r>
              <a:rPr lang="en-US" i="1" dirty="0"/>
              <a:t> Neisseria</a:t>
            </a:r>
            <a:r>
              <a:rPr lang="en-US" dirty="0"/>
              <a:t>.</a:t>
            </a:r>
          </a:p>
          <a:p>
            <a:pPr lvl="0" algn="l" rtl="0"/>
            <a:r>
              <a:rPr lang="en-US" dirty="0" err="1"/>
              <a:t>Sabouraud</a:t>
            </a:r>
            <a:r>
              <a:rPr lang="en-US" dirty="0"/>
              <a:t> dextrose agar plate for the isolation of fungi.</a:t>
            </a:r>
          </a:p>
          <a:p>
            <a:pPr marL="0" indent="0" algn="l" rtl="0">
              <a:buNone/>
            </a:pPr>
            <a:r>
              <a:rPr lang="en-US" dirty="0"/>
              <a:t> </a:t>
            </a:r>
          </a:p>
          <a:p>
            <a:pPr marL="0" indent="0" algn="l" rtl="0">
              <a:buNone/>
            </a:pPr>
            <a:endParaRPr lang="ar-IQ" dirty="0"/>
          </a:p>
        </p:txBody>
      </p:sp>
    </p:spTree>
    <p:extLst>
      <p:ext uri="{BB962C8B-B14F-4D97-AF65-F5344CB8AC3E}">
        <p14:creationId xmlns:p14="http://schemas.microsoft.com/office/powerpoint/2010/main" val="1765596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b="1" dirty="0" err="1"/>
              <a:t>Sabouraud</a:t>
            </a:r>
            <a:r>
              <a:rPr lang="en-US" b="1" dirty="0"/>
              <a:t> dextrose agar plate</a:t>
            </a:r>
            <a:r>
              <a:rPr lang="en-US" dirty="0"/>
              <a:t/>
            </a:r>
            <a:br>
              <a:rPr lang="en-US" dirty="0"/>
            </a:br>
            <a:r>
              <a:rPr lang="en-US" b="1" dirty="0"/>
              <a:t> </a:t>
            </a:r>
            <a:endParaRPr lang="en-US" dirty="0"/>
          </a:p>
        </p:txBody>
      </p:sp>
      <p:pic>
        <p:nvPicPr>
          <p:cNvPr id="4" name="صورة 20" descr="http://www.microbiologybook.org/mycology/Sabouraud-cdc.jpg"/>
          <p:cNvPicPr>
            <a:picLocks noGrp="1"/>
          </p:cNvPicPr>
          <p:nvPr>
            <p:ph idx="1"/>
          </p:nvPr>
        </p:nvPicPr>
        <p:blipFill>
          <a:blip r:embed="rId2"/>
          <a:srcRect/>
          <a:stretch>
            <a:fillRect/>
          </a:stretch>
        </p:blipFill>
        <p:spPr bwMode="auto">
          <a:xfrm>
            <a:off x="827585" y="1600200"/>
            <a:ext cx="3672408" cy="3917031"/>
          </a:xfrm>
          <a:prstGeom prst="rect">
            <a:avLst/>
          </a:prstGeom>
          <a:noFill/>
          <a:ln w="9525">
            <a:noFill/>
            <a:miter lim="800000"/>
            <a:headEnd/>
            <a:tailEnd/>
          </a:ln>
        </p:spPr>
      </p:pic>
      <p:pic>
        <p:nvPicPr>
          <p:cNvPr id="5" name="صورة 23" descr="https://encrypted-tbn3.gstatic.com/images?q=tbn:ANd9GcQ6hrzZ8GUeIqIkqSoMYbDWGiBDEUx7akQkQMc_iWUizLbhEN1X"/>
          <p:cNvPicPr/>
          <p:nvPr/>
        </p:nvPicPr>
        <p:blipFill>
          <a:blip r:embed="rId3"/>
          <a:srcRect/>
          <a:stretch>
            <a:fillRect/>
          </a:stretch>
        </p:blipFill>
        <p:spPr bwMode="auto">
          <a:xfrm>
            <a:off x="4572000" y="1628800"/>
            <a:ext cx="3744416" cy="3888432"/>
          </a:xfrm>
          <a:prstGeom prst="rect">
            <a:avLst/>
          </a:prstGeom>
          <a:noFill/>
          <a:ln w="9525">
            <a:noFill/>
            <a:miter lim="800000"/>
            <a:headEnd/>
            <a:tailEnd/>
          </a:ln>
        </p:spPr>
      </p:pic>
    </p:spTree>
    <p:extLst>
      <p:ext uri="{BB962C8B-B14F-4D97-AF65-F5344CB8AC3E}">
        <p14:creationId xmlns:p14="http://schemas.microsoft.com/office/powerpoint/2010/main" val="3401296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20080"/>
          </a:xfrm>
        </p:spPr>
        <p:txBody>
          <a:bodyPr>
            <a:normAutofit fontScale="90000"/>
          </a:bodyPr>
          <a:lstStyle/>
          <a:p>
            <a:r>
              <a:rPr lang="en-US" b="1" dirty="0"/>
              <a:t>Antibiotic susceptibility tests</a:t>
            </a:r>
            <a:r>
              <a:rPr lang="en-US" dirty="0"/>
              <a:t/>
            </a:r>
            <a:br>
              <a:rPr lang="en-US" dirty="0"/>
            </a:br>
            <a:endParaRPr lang="ar-IQ" dirty="0"/>
          </a:p>
        </p:txBody>
      </p:sp>
      <p:sp>
        <p:nvSpPr>
          <p:cNvPr id="3" name="Content Placeholder 2"/>
          <p:cNvSpPr>
            <a:spLocks noGrp="1"/>
          </p:cNvSpPr>
          <p:nvPr>
            <p:ph idx="1"/>
          </p:nvPr>
        </p:nvSpPr>
        <p:spPr>
          <a:xfrm>
            <a:off x="107504" y="764704"/>
            <a:ext cx="8928992" cy="6093296"/>
          </a:xfrm>
        </p:spPr>
        <p:txBody>
          <a:bodyPr>
            <a:normAutofit fontScale="85000" lnSpcReduction="10000"/>
          </a:bodyPr>
          <a:lstStyle/>
          <a:p>
            <a:pPr algn="l" rtl="0"/>
            <a:r>
              <a:rPr lang="en-US" dirty="0"/>
              <a:t> Sensitivity (susceptibility) testing is used to select effective antimicrobial drugs. The standardized disc-diffusion method (Kirby–Bauer) is used.</a:t>
            </a:r>
          </a:p>
          <a:p>
            <a:pPr algn="l" rtl="0"/>
            <a:r>
              <a:rPr lang="en-US" dirty="0"/>
              <a:t>Disc diffusion techniques are used by most laboratories to test routinely for antimicrobial sensitivity. A disc of blotting paper is impregnated with a known volume and appropriate concentration of an antimicrobial, and this is placed on a plate of sensitivity testing agar (Mueller–Hinton agar for most bacteria and blood agar for some bacteria) which uniformly inoculated with the test organism. </a:t>
            </a:r>
          </a:p>
          <a:p>
            <a:pPr algn="l" rtl="0"/>
            <a:r>
              <a:rPr lang="en-US" dirty="0"/>
              <a:t>The antimicrobial diffuses from the disc into the medium and the growth of the test organism is inhibited. Strains sensitive to the antimicrobial are inhibited at a distance from the disc whereas resistant strains have smaller zones of inhibition or grow up to edge of the disc. </a:t>
            </a:r>
            <a:endParaRPr lang="ar-IQ" dirty="0"/>
          </a:p>
        </p:txBody>
      </p:sp>
    </p:spTree>
    <p:extLst>
      <p:ext uri="{BB962C8B-B14F-4D97-AF65-F5344CB8AC3E}">
        <p14:creationId xmlns:p14="http://schemas.microsoft.com/office/powerpoint/2010/main" val="18202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92696"/>
            <a:ext cx="8784976" cy="6009531"/>
          </a:xfrm>
        </p:spPr>
        <p:txBody>
          <a:bodyPr>
            <a:normAutofit fontScale="92500" lnSpcReduction="10000"/>
          </a:bodyPr>
          <a:lstStyle/>
          <a:p>
            <a:pPr lvl="0" algn="l" rtl="0"/>
            <a:r>
              <a:rPr lang="en-US" dirty="0"/>
              <a:t>All strains of streptococci (such as </a:t>
            </a:r>
            <a:r>
              <a:rPr lang="en-US" i="1" dirty="0"/>
              <a:t>S. </a:t>
            </a:r>
            <a:r>
              <a:rPr lang="en-US" i="1" dirty="0" err="1"/>
              <a:t>pneumoniae</a:t>
            </a:r>
            <a:r>
              <a:rPr lang="en-US" dirty="0"/>
              <a:t>) should be tested on blood agar for susceptibility.</a:t>
            </a:r>
          </a:p>
          <a:p>
            <a:pPr lvl="0" algn="l" rtl="0"/>
            <a:r>
              <a:rPr lang="en-US" dirty="0"/>
              <a:t>All Gram-negative rods and staphylococci were tested on Mueller </a:t>
            </a:r>
            <a:r>
              <a:rPr lang="en-US" dirty="0" smtClean="0"/>
              <a:t>-Hinton </a:t>
            </a:r>
            <a:r>
              <a:rPr lang="en-US" dirty="0"/>
              <a:t>for susceptibility.</a:t>
            </a:r>
          </a:p>
          <a:p>
            <a:pPr lvl="0" algn="l" rtl="0"/>
            <a:r>
              <a:rPr lang="en-US" dirty="0"/>
              <a:t>Strains of </a:t>
            </a:r>
            <a:r>
              <a:rPr lang="en-US" i="1" dirty="0"/>
              <a:t>H. </a:t>
            </a:r>
            <a:r>
              <a:rPr lang="en-US" i="1" dirty="0" err="1" smtClean="0"/>
              <a:t>influenzae</a:t>
            </a:r>
            <a:r>
              <a:rPr lang="en-US" i="1" dirty="0" smtClean="0"/>
              <a:t> </a:t>
            </a:r>
            <a:r>
              <a:rPr lang="en-US" dirty="0" smtClean="0"/>
              <a:t>and </a:t>
            </a:r>
            <a:r>
              <a:rPr lang="en-US" dirty="0"/>
              <a:t>Neisseria should be tested for susceptibility using chocolate agar.</a:t>
            </a:r>
          </a:p>
          <a:p>
            <a:pPr algn="l" rtl="0"/>
            <a:r>
              <a:rPr lang="en-US" dirty="0"/>
              <a:t>  </a:t>
            </a:r>
            <a:r>
              <a:rPr lang="en-US" dirty="0" smtClean="0"/>
              <a:t>Also </a:t>
            </a:r>
            <a:r>
              <a:rPr lang="en-US" dirty="0"/>
              <a:t>now automated susceptibility testing by VITEK 2 system have been used, which uses a new fluorescence-based technology to detect the susceptibility of bacterial isolates toward antibiotics. VITEK 2 system was evaluated for the identification and susceptibility testing of gram-negative and positive clinical isolates.</a:t>
            </a:r>
          </a:p>
        </p:txBody>
      </p:sp>
    </p:spTree>
    <p:extLst>
      <p:ext uri="{BB962C8B-B14F-4D97-AF65-F5344CB8AC3E}">
        <p14:creationId xmlns:p14="http://schemas.microsoft.com/office/powerpoint/2010/main" val="1337924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2" descr="نتيجة بحث الصور عن ‪sensitivity test‬‏"/>
          <p:cNvPicPr>
            <a:picLocks noGrp="1"/>
          </p:cNvPicPr>
          <p:nvPr>
            <p:ph idx="1"/>
          </p:nvPr>
        </p:nvPicPr>
        <p:blipFill>
          <a:blip r:embed="rId2"/>
          <a:srcRect/>
          <a:stretch>
            <a:fillRect/>
          </a:stretch>
        </p:blipFill>
        <p:spPr bwMode="auto">
          <a:xfrm>
            <a:off x="899592" y="1628800"/>
            <a:ext cx="3528392" cy="3286100"/>
          </a:xfrm>
          <a:prstGeom prst="rect">
            <a:avLst/>
          </a:prstGeom>
          <a:noFill/>
          <a:ln w="9525">
            <a:noFill/>
            <a:miter lim="800000"/>
            <a:headEnd/>
            <a:tailEnd/>
          </a:ln>
        </p:spPr>
      </p:pic>
      <p:pic>
        <p:nvPicPr>
          <p:cNvPr id="5" name="صورة 1" descr="D:\محاضرات\teaching lab\دوره مختبرات-علوم\108.JPG"/>
          <p:cNvPicPr/>
          <p:nvPr/>
        </p:nvPicPr>
        <p:blipFill>
          <a:blip r:embed="rId3"/>
          <a:srcRect/>
          <a:stretch>
            <a:fillRect/>
          </a:stretch>
        </p:blipFill>
        <p:spPr bwMode="auto">
          <a:xfrm>
            <a:off x="4499992" y="1628800"/>
            <a:ext cx="3631282" cy="3286100"/>
          </a:xfrm>
          <a:prstGeom prst="rect">
            <a:avLst/>
          </a:prstGeom>
          <a:noFill/>
          <a:ln w="9525">
            <a:noFill/>
            <a:miter lim="800000"/>
            <a:headEnd/>
            <a:tailEnd/>
          </a:ln>
        </p:spPr>
      </p:pic>
      <p:sp>
        <p:nvSpPr>
          <p:cNvPr id="8" name="Rectangle 7"/>
          <p:cNvSpPr/>
          <p:nvPr/>
        </p:nvSpPr>
        <p:spPr>
          <a:xfrm>
            <a:off x="4644008" y="3861048"/>
            <a:ext cx="2376264" cy="646331"/>
          </a:xfrm>
          <a:prstGeom prst="rect">
            <a:avLst/>
          </a:prstGeom>
        </p:spPr>
        <p:txBody>
          <a:bodyPr wrap="square">
            <a:spAutoFit/>
          </a:bodyPr>
          <a:lstStyle/>
          <a:p>
            <a:r>
              <a:rPr lang="en-US" b="1" i="1" dirty="0"/>
              <a:t>Mueller–Hinton agar </a:t>
            </a:r>
            <a:r>
              <a:rPr lang="en-US" b="1" i="1" dirty="0" smtClean="0"/>
              <a:t>plate                            </a:t>
            </a:r>
            <a:endParaRPr lang="ar-IQ" dirty="0"/>
          </a:p>
        </p:txBody>
      </p:sp>
      <p:pic>
        <p:nvPicPr>
          <p:cNvPr id="9" name="صورة 2" descr="نتيجة بحث الصور عن ‪sensitivity test‬‏"/>
          <p:cNvPicPr>
            <a:picLocks/>
          </p:cNvPicPr>
          <p:nvPr/>
        </p:nvPicPr>
        <p:blipFill>
          <a:blip r:embed="rId2"/>
          <a:srcRect/>
          <a:stretch>
            <a:fillRect/>
          </a:stretch>
        </p:blipFill>
        <p:spPr bwMode="auto">
          <a:xfrm>
            <a:off x="971600" y="1628800"/>
            <a:ext cx="3528392" cy="3286100"/>
          </a:xfrm>
          <a:prstGeom prst="rect">
            <a:avLst/>
          </a:prstGeom>
          <a:noFill/>
          <a:ln w="9525">
            <a:noFill/>
            <a:miter lim="800000"/>
            <a:headEnd/>
            <a:tailEnd/>
          </a:ln>
        </p:spPr>
      </p:pic>
    </p:spTree>
    <p:extLst>
      <p:ext uri="{BB962C8B-B14F-4D97-AF65-F5344CB8AC3E}">
        <p14:creationId xmlns:p14="http://schemas.microsoft.com/office/powerpoint/2010/main" val="19978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7384"/>
            <a:ext cx="8928992" cy="6696744"/>
          </a:xfrm>
        </p:spPr>
        <p:txBody>
          <a:bodyPr>
            <a:normAutofit/>
          </a:bodyPr>
          <a:lstStyle/>
          <a:p>
            <a:pPr algn="l" rtl="0"/>
            <a:r>
              <a:rPr lang="en-US" b="1" dirty="0" err="1"/>
              <a:t>Trichomoniasis</a:t>
            </a:r>
            <a:r>
              <a:rPr lang="en-US" b="1" dirty="0" smtClean="0"/>
              <a:t>: </a:t>
            </a:r>
            <a:r>
              <a:rPr lang="en-US" dirty="0" smtClean="0"/>
              <a:t>is </a:t>
            </a:r>
            <a:r>
              <a:rPr lang="en-US" dirty="0"/>
              <a:t>an infection of urogenital tract and the most common site of infection is the urethra and vagina in women, it is caused by the single-celled protozoan parasite </a:t>
            </a:r>
            <a:r>
              <a:rPr lang="en-US" i="1" dirty="0" err="1"/>
              <a:t>Trichomons</a:t>
            </a:r>
            <a:r>
              <a:rPr lang="en-US" i="1" dirty="0"/>
              <a:t> </a:t>
            </a:r>
            <a:r>
              <a:rPr lang="en-US" i="1" dirty="0" err="1"/>
              <a:t>vaginalis</a:t>
            </a:r>
            <a:r>
              <a:rPr lang="en-US" dirty="0"/>
              <a:t> which classically produce a copious, frothy yellow or yellow-green discharge.</a:t>
            </a:r>
          </a:p>
          <a:p>
            <a:pPr lvl="0" algn="l" rtl="0"/>
            <a:r>
              <a:rPr lang="en-US" b="1" i="1" dirty="0">
                <a:solidFill>
                  <a:srgbClr val="C00000"/>
                </a:solidFill>
                <a:cs typeface="+mj-cs"/>
              </a:rPr>
              <a:t>Candida </a:t>
            </a:r>
            <a:r>
              <a:rPr lang="en-US" b="1" i="1" dirty="0" err="1">
                <a:solidFill>
                  <a:srgbClr val="C00000"/>
                </a:solidFill>
                <a:cs typeface="+mj-cs"/>
              </a:rPr>
              <a:t>albicans</a:t>
            </a:r>
            <a:endParaRPr lang="en-US" b="1" dirty="0">
              <a:solidFill>
                <a:srgbClr val="C00000"/>
              </a:solidFill>
              <a:cs typeface="+mj-cs"/>
            </a:endParaRPr>
          </a:p>
          <a:p>
            <a:pPr algn="l" rtl="0"/>
            <a:r>
              <a:rPr lang="en-US" b="1" dirty="0" err="1"/>
              <a:t>Vulvovaginal</a:t>
            </a:r>
            <a:r>
              <a:rPr lang="en-US" b="1" i="1" dirty="0"/>
              <a:t> Candidia</a:t>
            </a:r>
            <a:r>
              <a:rPr lang="en-US" b="1" dirty="0"/>
              <a:t>sis</a:t>
            </a:r>
            <a:r>
              <a:rPr lang="en-US" dirty="0"/>
              <a:t>: is caused by</a:t>
            </a:r>
            <a:r>
              <a:rPr lang="en-US" i="1" dirty="0"/>
              <a:t> Candida </a:t>
            </a:r>
            <a:r>
              <a:rPr lang="en-US" i="1" dirty="0" err="1"/>
              <a:t>albicans</a:t>
            </a:r>
            <a:r>
              <a:rPr lang="en-US" i="1" dirty="0"/>
              <a:t>, squamous epithelial cells of vaginal is invaded and inflamed causing vaginal discharges and pain. </a:t>
            </a:r>
            <a:r>
              <a:rPr lang="en-US" dirty="0"/>
              <a:t>Discharge is typically more thick than </a:t>
            </a:r>
            <a:r>
              <a:rPr lang="en-US" dirty="0" err="1"/>
              <a:t>trichomoniasis</a:t>
            </a:r>
            <a:r>
              <a:rPr lang="en-US" dirty="0"/>
              <a:t> and curd like.</a:t>
            </a:r>
          </a:p>
        </p:txBody>
      </p:sp>
    </p:spTree>
    <p:extLst>
      <p:ext uri="{BB962C8B-B14F-4D97-AF65-F5344CB8AC3E}">
        <p14:creationId xmlns:p14="http://schemas.microsoft.com/office/powerpoint/2010/main" val="1067257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624736"/>
          </a:xfrm>
        </p:spPr>
        <p:txBody>
          <a:bodyPr>
            <a:normAutofit fontScale="85000" lnSpcReduction="20000"/>
          </a:bodyPr>
          <a:lstStyle/>
          <a:p>
            <a:pPr marL="0" lvl="0" indent="0" algn="l" rtl="0">
              <a:buNone/>
            </a:pPr>
            <a:r>
              <a:rPr lang="en-US" b="1" u="sng" dirty="0" smtClean="0"/>
              <a:t>2-Bacterial </a:t>
            </a:r>
            <a:r>
              <a:rPr lang="en-US" b="1" u="sng" dirty="0" err="1"/>
              <a:t>Vaginosis</a:t>
            </a:r>
            <a:r>
              <a:rPr lang="en-US" b="1" u="sng" dirty="0" smtClean="0"/>
              <a:t>: </a:t>
            </a:r>
            <a:r>
              <a:rPr lang="en-US" dirty="0" smtClean="0"/>
              <a:t>is </a:t>
            </a:r>
            <a:r>
              <a:rPr lang="en-US" dirty="0"/>
              <a:t>caused by a number of infectious agents include:</a:t>
            </a:r>
          </a:p>
          <a:p>
            <a:pPr lvl="0" algn="l" rtl="0"/>
            <a:r>
              <a:rPr lang="en-US" i="1" dirty="0" err="1"/>
              <a:t>Gardnerella</a:t>
            </a:r>
            <a:r>
              <a:rPr lang="en-US" i="1" dirty="0"/>
              <a:t> </a:t>
            </a:r>
            <a:r>
              <a:rPr lang="en-US" i="1" dirty="0" err="1"/>
              <a:t>vaginalis</a:t>
            </a:r>
            <a:endParaRPr lang="en-US" dirty="0"/>
          </a:p>
          <a:p>
            <a:pPr lvl="0" algn="l" rtl="0"/>
            <a:r>
              <a:rPr lang="en-US" i="1" dirty="0" err="1"/>
              <a:t>Peptocococcus</a:t>
            </a:r>
            <a:endParaRPr lang="en-US" dirty="0"/>
          </a:p>
          <a:p>
            <a:pPr lvl="0" algn="l" rtl="0"/>
            <a:r>
              <a:rPr lang="en-US" dirty="0"/>
              <a:t>Mycoplasma</a:t>
            </a:r>
          </a:p>
          <a:p>
            <a:pPr marL="0" indent="0" algn="l" rtl="0">
              <a:buNone/>
            </a:pPr>
            <a:r>
              <a:rPr lang="en-US" dirty="0"/>
              <a:t> </a:t>
            </a:r>
          </a:p>
          <a:p>
            <a:pPr marL="0" lvl="0" indent="0" algn="l" rtl="0">
              <a:buNone/>
            </a:pPr>
            <a:r>
              <a:rPr lang="en-US" b="1" u="sng" dirty="0" smtClean="0"/>
              <a:t>3-Cervisitis </a:t>
            </a:r>
            <a:r>
              <a:rPr lang="en-US" b="1" u="sng" dirty="0"/>
              <a:t>with or without Urethritis:</a:t>
            </a:r>
            <a:r>
              <a:rPr lang="en-US" dirty="0"/>
              <a:t> is caused by gonococci or </a:t>
            </a:r>
            <a:r>
              <a:rPr lang="en-US" i="1" dirty="0" err="1" smtClean="0"/>
              <a:t>Chlamidia</a:t>
            </a:r>
            <a:r>
              <a:rPr lang="en-US" i="1" dirty="0" smtClean="0"/>
              <a:t> trachomatis</a:t>
            </a:r>
            <a:endParaRPr lang="en-US" dirty="0"/>
          </a:p>
          <a:p>
            <a:pPr marL="0" lvl="0" indent="0" algn="l" rtl="0">
              <a:buNone/>
            </a:pPr>
            <a:r>
              <a:rPr lang="en-US" b="1" u="sng" dirty="0" smtClean="0"/>
              <a:t>4-Uterine </a:t>
            </a:r>
            <a:r>
              <a:rPr lang="en-US" b="1" u="sng" dirty="0"/>
              <a:t>sepsis:</a:t>
            </a:r>
            <a:r>
              <a:rPr lang="en-US" dirty="0"/>
              <a:t> is caused by </a:t>
            </a:r>
            <a:r>
              <a:rPr lang="en-US" dirty="0" smtClean="0"/>
              <a:t>Str</a:t>
            </a:r>
            <a:r>
              <a:rPr lang="en-US" b="1" dirty="0" smtClean="0"/>
              <a:t>. </a:t>
            </a:r>
            <a:r>
              <a:rPr lang="en-US" i="1" dirty="0" err="1"/>
              <a:t>pyogenes</a:t>
            </a:r>
            <a:r>
              <a:rPr lang="en-US" i="1" dirty="0"/>
              <a:t>, </a:t>
            </a:r>
            <a:r>
              <a:rPr lang="en-US" i="1" dirty="0" smtClean="0"/>
              <a:t>Staph. </a:t>
            </a:r>
            <a:r>
              <a:rPr lang="en-US" i="1" dirty="0" err="1"/>
              <a:t>aureus</a:t>
            </a:r>
            <a:r>
              <a:rPr lang="en-US" i="1" dirty="0"/>
              <a:t>, Clostridium</a:t>
            </a:r>
            <a:r>
              <a:rPr lang="en-US" dirty="0"/>
              <a:t> and </a:t>
            </a:r>
            <a:r>
              <a:rPr lang="en-US" i="1" dirty="0"/>
              <a:t>Mycoplasma</a:t>
            </a:r>
            <a:endParaRPr lang="en-US" dirty="0"/>
          </a:p>
          <a:p>
            <a:pPr marL="0" lvl="0" indent="0" algn="l" rtl="0">
              <a:buNone/>
            </a:pPr>
            <a:r>
              <a:rPr lang="en-US" b="1" u="sng" dirty="0" smtClean="0"/>
              <a:t>5-Genital </a:t>
            </a:r>
            <a:r>
              <a:rPr lang="en-US" b="1" u="sng" dirty="0"/>
              <a:t>ulceration</a:t>
            </a:r>
            <a:r>
              <a:rPr lang="en-US" dirty="0"/>
              <a:t>: is caused by </a:t>
            </a:r>
            <a:r>
              <a:rPr lang="en-US" i="1" dirty="0"/>
              <a:t>T. </a:t>
            </a:r>
            <a:r>
              <a:rPr lang="en-US" i="1" dirty="0" err="1"/>
              <a:t>pallidum</a:t>
            </a:r>
            <a:r>
              <a:rPr lang="en-US" i="1" dirty="0"/>
              <a:t>, </a:t>
            </a:r>
            <a:r>
              <a:rPr lang="en-US" i="1" dirty="0" err="1"/>
              <a:t>Haemophilus</a:t>
            </a:r>
            <a:r>
              <a:rPr lang="en-US" i="1" dirty="0"/>
              <a:t> </a:t>
            </a:r>
            <a:r>
              <a:rPr lang="en-US" i="1" dirty="0" err="1"/>
              <a:t>ducreyi</a:t>
            </a:r>
            <a:r>
              <a:rPr lang="en-US" dirty="0"/>
              <a:t> and</a:t>
            </a:r>
            <a:r>
              <a:rPr lang="en-US" i="1" dirty="0"/>
              <a:t> </a:t>
            </a:r>
            <a:r>
              <a:rPr lang="en-US" i="1" dirty="0" err="1" smtClean="0"/>
              <a:t>ChlamYdia</a:t>
            </a:r>
            <a:endParaRPr lang="en-US" dirty="0"/>
          </a:p>
          <a:p>
            <a:pPr marL="0" lvl="0" indent="0" algn="l" rtl="0">
              <a:buNone/>
            </a:pPr>
            <a:r>
              <a:rPr lang="en-US" b="1" u="sng" dirty="0" smtClean="0"/>
              <a:t>6-Tuberculosis </a:t>
            </a:r>
            <a:r>
              <a:rPr lang="en-US" b="1" u="sng" dirty="0"/>
              <a:t>of </a:t>
            </a:r>
            <a:r>
              <a:rPr lang="en-US" b="1" u="sng" dirty="0" err="1"/>
              <a:t>uterus:</a:t>
            </a:r>
            <a:r>
              <a:rPr lang="en-US" dirty="0" err="1"/>
              <a:t>is</a:t>
            </a:r>
            <a:r>
              <a:rPr lang="en-US" dirty="0"/>
              <a:t> caused by</a:t>
            </a:r>
            <a:r>
              <a:rPr lang="en-US" i="1" dirty="0"/>
              <a:t> Mycobacterium tuberculosis</a:t>
            </a:r>
            <a:endParaRPr lang="en-US" dirty="0"/>
          </a:p>
          <a:p>
            <a:pPr marL="0" lvl="0" indent="0" algn="l" rtl="0">
              <a:buNone/>
            </a:pPr>
            <a:r>
              <a:rPr lang="en-US" b="1" u="sng" dirty="0" smtClean="0"/>
              <a:t>7-Viruses</a:t>
            </a:r>
            <a:r>
              <a:rPr lang="en-US" b="1" u="sng" dirty="0"/>
              <a:t>: </a:t>
            </a:r>
            <a:r>
              <a:rPr lang="en-US" dirty="0"/>
              <a:t>is caused by viruses like </a:t>
            </a:r>
            <a:r>
              <a:rPr lang="en-US" dirty="0" err="1"/>
              <a:t>Cytomegalo</a:t>
            </a:r>
            <a:r>
              <a:rPr lang="en-US" dirty="0"/>
              <a:t> virus, Herpes</a:t>
            </a:r>
          </a:p>
          <a:p>
            <a:pPr marL="0" indent="0" rtl="0">
              <a:buNone/>
            </a:pPr>
            <a:r>
              <a:rPr lang="en-US" dirty="0"/>
              <a:t>	</a:t>
            </a:r>
          </a:p>
        </p:txBody>
      </p:sp>
    </p:spTree>
    <p:extLst>
      <p:ext uri="{BB962C8B-B14F-4D97-AF65-F5344CB8AC3E}">
        <p14:creationId xmlns:p14="http://schemas.microsoft.com/office/powerpoint/2010/main" val="685728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624736"/>
          </a:xfrm>
        </p:spPr>
        <p:txBody>
          <a:bodyPr>
            <a:normAutofit fontScale="85000" lnSpcReduction="10000"/>
          </a:bodyPr>
          <a:lstStyle/>
          <a:p>
            <a:pPr algn="l" rtl="0"/>
            <a:r>
              <a:rPr lang="en-US" b="1" i="1" dirty="0"/>
              <a:t>Genital infections and STDs in men</a:t>
            </a:r>
            <a:endParaRPr lang="en-US" dirty="0"/>
          </a:p>
          <a:p>
            <a:pPr algn="l" rtl="0"/>
            <a:r>
              <a:rPr lang="en-US" dirty="0"/>
              <a:t>The infections in men are mostly caused by the same organisms as in women, include:</a:t>
            </a:r>
          </a:p>
          <a:p>
            <a:pPr marL="0" lvl="0" indent="0" algn="l" rtl="0">
              <a:buNone/>
            </a:pPr>
            <a:r>
              <a:rPr lang="en-US" b="1" dirty="0" smtClean="0"/>
              <a:t>1-Urethritis</a:t>
            </a:r>
            <a:r>
              <a:rPr lang="en-US" b="1" dirty="0"/>
              <a:t>: </a:t>
            </a:r>
            <a:endParaRPr lang="en-US" dirty="0"/>
          </a:p>
          <a:p>
            <a:pPr algn="l" rtl="0"/>
            <a:r>
              <a:rPr lang="en-US" dirty="0"/>
              <a:t>In men </a:t>
            </a:r>
            <a:r>
              <a:rPr lang="en-US" i="1" dirty="0"/>
              <a:t>C. trachomatis </a:t>
            </a:r>
            <a:r>
              <a:rPr lang="en-US" dirty="0"/>
              <a:t>causes urethritis lead to epididymitis and prostatitis.</a:t>
            </a:r>
          </a:p>
          <a:p>
            <a:pPr marL="0" lvl="0" indent="0" algn="l" rtl="0">
              <a:buNone/>
            </a:pPr>
            <a:r>
              <a:rPr lang="en-US" b="1" dirty="0" smtClean="0"/>
              <a:t>2-Prostatitis</a:t>
            </a:r>
            <a:r>
              <a:rPr lang="en-US" b="1" dirty="0"/>
              <a:t>: </a:t>
            </a:r>
            <a:r>
              <a:rPr lang="en-US" dirty="0"/>
              <a:t>caused by gonococci or Chlamydia</a:t>
            </a:r>
          </a:p>
          <a:p>
            <a:pPr marL="0" lvl="0" indent="0" algn="l" rtl="0">
              <a:buNone/>
            </a:pPr>
            <a:r>
              <a:rPr lang="en-US" b="1" dirty="0" smtClean="0"/>
              <a:t>3-Ulceration</a:t>
            </a:r>
            <a:r>
              <a:rPr lang="en-US" b="1" dirty="0"/>
              <a:t>: </a:t>
            </a:r>
            <a:r>
              <a:rPr lang="en-US" dirty="0"/>
              <a:t>caused by Herpes simplex virus, </a:t>
            </a:r>
            <a:r>
              <a:rPr lang="en-US" i="1" dirty="0"/>
              <a:t>T. </a:t>
            </a:r>
            <a:r>
              <a:rPr lang="en-US" i="1" dirty="0" err="1"/>
              <a:t>pallidum</a:t>
            </a:r>
            <a:r>
              <a:rPr lang="en-US" i="1" dirty="0"/>
              <a:t>, </a:t>
            </a:r>
            <a:r>
              <a:rPr lang="en-US" i="1" dirty="0" err="1" smtClean="0"/>
              <a:t>Haemophilus</a:t>
            </a:r>
            <a:r>
              <a:rPr lang="en-US" i="1" dirty="0" smtClean="0"/>
              <a:t> </a:t>
            </a:r>
            <a:r>
              <a:rPr lang="en-US" i="1" dirty="0" err="1" smtClean="0"/>
              <a:t>ducreyi</a:t>
            </a:r>
            <a:r>
              <a:rPr lang="en-US" i="1" dirty="0" smtClean="0"/>
              <a:t> </a:t>
            </a:r>
            <a:r>
              <a:rPr lang="en-US" dirty="0" smtClean="0"/>
              <a:t>and</a:t>
            </a:r>
            <a:r>
              <a:rPr lang="en-US" i="1" dirty="0" smtClean="0"/>
              <a:t> </a:t>
            </a:r>
            <a:r>
              <a:rPr lang="en-US" i="1" dirty="0"/>
              <a:t>Chlamydia</a:t>
            </a:r>
            <a:r>
              <a:rPr lang="en-US" b="1" i="1" dirty="0"/>
              <a:t>.</a:t>
            </a:r>
            <a:endParaRPr lang="en-US" dirty="0"/>
          </a:p>
          <a:p>
            <a:pPr marL="0" indent="0" algn="l" rtl="0">
              <a:buNone/>
            </a:pPr>
            <a:r>
              <a:rPr lang="en-US" b="1" dirty="0"/>
              <a:t> </a:t>
            </a:r>
            <a:endParaRPr lang="en-US" dirty="0"/>
          </a:p>
          <a:p>
            <a:pPr marL="0" indent="0" algn="l" rtl="0">
              <a:buNone/>
            </a:pPr>
            <a:r>
              <a:rPr lang="en-US" b="1" i="1" dirty="0"/>
              <a:t>Collection of specimen in men:</a:t>
            </a:r>
            <a:endParaRPr lang="en-US" dirty="0"/>
          </a:p>
          <a:p>
            <a:pPr marL="0" indent="0" algn="l" rtl="0">
              <a:buNone/>
            </a:pPr>
            <a:r>
              <a:rPr lang="en-US" dirty="0" smtClean="0"/>
              <a:t>      </a:t>
            </a:r>
            <a:r>
              <a:rPr lang="en-US" dirty="0" smtClean="0"/>
              <a:t>Clean </a:t>
            </a:r>
            <a:r>
              <a:rPr lang="en-US" dirty="0"/>
              <a:t>around the urethral opening using a swab moistened with sterile </a:t>
            </a:r>
            <a:r>
              <a:rPr lang="en-US" dirty="0" smtClean="0"/>
              <a:t>  physiological </a:t>
            </a:r>
            <a:r>
              <a:rPr lang="en-US" dirty="0"/>
              <a:t>saline. When culture is indicated collect a sample of pus on a sterile cotton-wool swab. </a:t>
            </a:r>
          </a:p>
          <a:p>
            <a:pPr marL="0" indent="0" rtl="0">
              <a:buNone/>
            </a:pPr>
            <a:r>
              <a:rPr lang="en-US" b="1" i="1" dirty="0"/>
              <a:t> </a:t>
            </a:r>
            <a:endParaRPr lang="en-US" dirty="0"/>
          </a:p>
        </p:txBody>
      </p:sp>
    </p:spTree>
    <p:extLst>
      <p:ext uri="{BB962C8B-B14F-4D97-AF65-F5344CB8AC3E}">
        <p14:creationId xmlns:p14="http://schemas.microsoft.com/office/powerpoint/2010/main" val="3425798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856984" cy="6408712"/>
          </a:xfrm>
        </p:spPr>
        <p:txBody>
          <a:bodyPr>
            <a:normAutofit fontScale="85000" lnSpcReduction="20000"/>
          </a:bodyPr>
          <a:lstStyle/>
          <a:p>
            <a:pPr algn="l" rtl="0"/>
            <a:r>
              <a:rPr lang="en-US" b="1" i="1" dirty="0"/>
              <a:t>Collection of Sample in women</a:t>
            </a:r>
            <a:r>
              <a:rPr lang="en-US" i="1" dirty="0"/>
              <a:t>:</a:t>
            </a:r>
            <a:endParaRPr lang="en-US" dirty="0"/>
          </a:p>
          <a:p>
            <a:pPr algn="l" rtl="0"/>
            <a:r>
              <a:rPr lang="en-US" b="1" u="sng" dirty="0" err="1"/>
              <a:t>Endocervical</a:t>
            </a:r>
            <a:r>
              <a:rPr lang="en-US" b="1" u="sng" dirty="0"/>
              <a:t> canal for isolation </a:t>
            </a:r>
            <a:r>
              <a:rPr lang="en-US" b="1" i="1" u="sng" dirty="0"/>
              <a:t>N. </a:t>
            </a:r>
            <a:r>
              <a:rPr lang="en-US" b="1" i="1" u="sng" dirty="0" err="1"/>
              <a:t>gonorrhoeae</a:t>
            </a:r>
            <a:r>
              <a:rPr lang="en-US" b="1" i="1" u="sng" dirty="0"/>
              <a:t>:</a:t>
            </a:r>
            <a:endParaRPr lang="en-US" dirty="0"/>
          </a:p>
          <a:p>
            <a:pPr algn="l" rtl="0"/>
            <a:r>
              <a:rPr lang="en-US" dirty="0"/>
              <a:t>Use a sterile vaginal speculum to examine the cervix and collected the specimen:</a:t>
            </a:r>
          </a:p>
          <a:p>
            <a:pPr algn="l" rtl="0"/>
            <a:r>
              <a:rPr lang="en-US" dirty="0"/>
              <a:t>Pass a sterile cotton wool swab 20-30 mm into the </a:t>
            </a:r>
            <a:r>
              <a:rPr lang="en-US" dirty="0" err="1"/>
              <a:t>endocervical</a:t>
            </a:r>
            <a:r>
              <a:rPr lang="en-US" dirty="0"/>
              <a:t> canal and gently rotate the swab against the </a:t>
            </a:r>
            <a:r>
              <a:rPr lang="en-US" dirty="0" err="1"/>
              <a:t>endocervical</a:t>
            </a:r>
            <a:r>
              <a:rPr lang="en-US" dirty="0"/>
              <a:t> wall to obtain a specimen </a:t>
            </a:r>
          </a:p>
          <a:p>
            <a:pPr marL="0" indent="0" algn="l" rtl="0">
              <a:buNone/>
            </a:pPr>
            <a:r>
              <a:rPr lang="en-US" dirty="0"/>
              <a:t> </a:t>
            </a:r>
          </a:p>
          <a:p>
            <a:pPr algn="l" rtl="0"/>
            <a:r>
              <a:rPr lang="en-US" b="1" u="sng" dirty="0"/>
              <a:t>Collection of vaginal discharge to detect </a:t>
            </a:r>
            <a:r>
              <a:rPr lang="en-US" b="1" i="1" u="sng" dirty="0"/>
              <a:t>T. </a:t>
            </a:r>
            <a:r>
              <a:rPr lang="en-US" b="1" i="1" u="sng" dirty="0" err="1"/>
              <a:t>vginalis</a:t>
            </a:r>
            <a:r>
              <a:rPr lang="en-US" b="1" u="sng" dirty="0"/>
              <a:t>, </a:t>
            </a:r>
            <a:endParaRPr lang="en-US" b="1" u="sng" dirty="0" smtClean="0"/>
          </a:p>
          <a:p>
            <a:pPr algn="l" rtl="0"/>
            <a:r>
              <a:rPr lang="en-US" b="1" i="1" u="sng" dirty="0" smtClean="0"/>
              <a:t>C</a:t>
            </a:r>
            <a:r>
              <a:rPr lang="en-US" b="1" i="1" u="sng" dirty="0"/>
              <a:t>. </a:t>
            </a:r>
            <a:r>
              <a:rPr lang="en-US" b="1" i="1" u="sng" dirty="0" err="1"/>
              <a:t>albicans,G</a:t>
            </a:r>
            <a:r>
              <a:rPr lang="en-US" b="1" i="1" u="sng" dirty="0"/>
              <a:t>. </a:t>
            </a:r>
            <a:r>
              <a:rPr lang="en-US" b="1" i="1" u="sng" dirty="0" err="1"/>
              <a:t>vaginalis</a:t>
            </a:r>
            <a:r>
              <a:rPr lang="en-US" b="1" u="sng" dirty="0"/>
              <a:t>:</a:t>
            </a:r>
            <a:endParaRPr lang="en-US" dirty="0"/>
          </a:p>
          <a:p>
            <a:pPr algn="l" rtl="0"/>
            <a:r>
              <a:rPr lang="en-US" dirty="0"/>
              <a:t>Two preparations are required:</a:t>
            </a:r>
          </a:p>
          <a:p>
            <a:pPr marL="0" lvl="0" indent="0" algn="l" rtl="0">
              <a:buNone/>
            </a:pPr>
            <a:r>
              <a:rPr lang="en-US" dirty="0" smtClean="0"/>
              <a:t>1-Wet </a:t>
            </a:r>
            <a:r>
              <a:rPr lang="en-US" dirty="0"/>
              <a:t>preparation to detect motile </a:t>
            </a:r>
            <a:r>
              <a:rPr lang="en-US" i="1" dirty="0" err="1"/>
              <a:t>T.vaginalis</a:t>
            </a:r>
            <a:r>
              <a:rPr lang="en-US" dirty="0"/>
              <a:t>. Use a sterile swab to collect a specimen from the vagina. </a:t>
            </a:r>
          </a:p>
          <a:p>
            <a:pPr marL="0" lvl="0" indent="0" algn="l" rtl="0">
              <a:buNone/>
            </a:pPr>
            <a:r>
              <a:rPr lang="en-US" dirty="0" smtClean="0"/>
              <a:t>2-Dry </a:t>
            </a:r>
            <a:r>
              <a:rPr lang="en-US" dirty="0"/>
              <a:t>smear for Gram staining to detect </a:t>
            </a:r>
            <a:r>
              <a:rPr lang="en-US" i="1" dirty="0"/>
              <a:t>Candida</a:t>
            </a:r>
            <a:r>
              <a:rPr lang="en-US" dirty="0"/>
              <a:t> and examine for clue cells</a:t>
            </a:r>
          </a:p>
          <a:p>
            <a:pPr algn="l" rtl="0"/>
            <a:r>
              <a:rPr lang="en-US" dirty="0"/>
              <a:t>Gram positive cells and </a:t>
            </a:r>
            <a:r>
              <a:rPr lang="en-US" dirty="0" err="1"/>
              <a:t>pseudohyphae</a:t>
            </a:r>
            <a:r>
              <a:rPr lang="en-US" dirty="0"/>
              <a:t> of </a:t>
            </a:r>
            <a:r>
              <a:rPr lang="en-US" i="1" dirty="0" err="1"/>
              <a:t>C.albicans</a:t>
            </a:r>
            <a:endParaRPr lang="en-US" dirty="0"/>
          </a:p>
          <a:p>
            <a:pPr algn="l"/>
            <a:endParaRPr lang="ar-IQ" dirty="0"/>
          </a:p>
        </p:txBody>
      </p:sp>
    </p:spTree>
    <p:extLst>
      <p:ext uri="{BB962C8B-B14F-4D97-AF65-F5344CB8AC3E}">
        <p14:creationId xmlns:p14="http://schemas.microsoft.com/office/powerpoint/2010/main" val="110984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pPr rtl="0"/>
            <a:r>
              <a:rPr lang="en-US" sz="3600" b="1" u="sng" dirty="0">
                <a:solidFill>
                  <a:srgbClr val="C00000"/>
                </a:solidFill>
              </a:rPr>
              <a:t>Collection of specimen to detect </a:t>
            </a:r>
            <a:r>
              <a:rPr lang="en-US" sz="3600" b="1" i="1" u="sng" dirty="0">
                <a:solidFill>
                  <a:srgbClr val="C00000"/>
                </a:solidFill>
              </a:rPr>
              <a:t>T. </a:t>
            </a:r>
            <a:r>
              <a:rPr lang="en-US" sz="3600" b="1" i="1" u="sng" dirty="0" err="1">
                <a:solidFill>
                  <a:srgbClr val="C00000"/>
                </a:solidFill>
              </a:rPr>
              <a:t>pallidum</a:t>
            </a:r>
            <a:r>
              <a:rPr lang="en-US" sz="3600" b="1" u="sng" dirty="0">
                <a:solidFill>
                  <a:srgbClr val="C00000"/>
                </a:solidFill>
              </a:rPr>
              <a:t>:</a:t>
            </a:r>
            <a:endParaRPr lang="en-US" sz="3600" dirty="0">
              <a:solidFill>
                <a:srgbClr val="C00000"/>
              </a:solidFill>
            </a:endParaRPr>
          </a:p>
        </p:txBody>
      </p:sp>
      <p:sp>
        <p:nvSpPr>
          <p:cNvPr id="3" name="Content Placeholder 2"/>
          <p:cNvSpPr>
            <a:spLocks noGrp="1"/>
          </p:cNvSpPr>
          <p:nvPr>
            <p:ph idx="1"/>
          </p:nvPr>
        </p:nvSpPr>
        <p:spPr>
          <a:xfrm>
            <a:off x="179512" y="1600200"/>
            <a:ext cx="8784976" cy="5069160"/>
          </a:xfrm>
        </p:spPr>
        <p:txBody>
          <a:bodyPr>
            <a:normAutofit/>
          </a:bodyPr>
          <a:lstStyle/>
          <a:p>
            <a:pPr marL="0" lvl="0" indent="0" algn="l" rtl="0">
              <a:buNone/>
            </a:pPr>
            <a:r>
              <a:rPr lang="en-US" dirty="0" smtClean="0"/>
              <a:t>1-Wearing </a:t>
            </a:r>
            <a:r>
              <a:rPr lang="en-US" dirty="0"/>
              <a:t>protective rubber gloves, cleanse around ulcer(chancre) using a swab moistened with physiological saline</a:t>
            </a:r>
          </a:p>
          <a:p>
            <a:pPr marL="0" lvl="0" indent="0" algn="l" rtl="0">
              <a:buNone/>
            </a:pPr>
            <a:r>
              <a:rPr lang="en-US" dirty="0" smtClean="0"/>
              <a:t>2-Gently </a:t>
            </a:r>
            <a:r>
              <a:rPr lang="en-US" dirty="0"/>
              <a:t>squeeze the lesion to obtain serous fluid collect a drop on a cover glass</a:t>
            </a:r>
          </a:p>
          <a:p>
            <a:pPr marL="0" lvl="0" indent="0" algn="l" rtl="0">
              <a:buNone/>
            </a:pPr>
            <a:r>
              <a:rPr lang="en-US" dirty="0" smtClean="0"/>
              <a:t>3-Immediately </a:t>
            </a:r>
            <a:r>
              <a:rPr lang="en-US" dirty="0"/>
              <a:t>deliver the preparation to laboratory for examination by dark-field microscopy </a:t>
            </a:r>
          </a:p>
          <a:p>
            <a:pPr marL="0" indent="0" rtl="0">
              <a:buNone/>
            </a:pPr>
            <a:r>
              <a:rPr lang="en-US" b="1" dirty="0"/>
              <a:t> </a:t>
            </a:r>
            <a:endParaRPr lang="en-US" dirty="0"/>
          </a:p>
        </p:txBody>
      </p:sp>
    </p:spTree>
    <p:extLst>
      <p:ext uri="{BB962C8B-B14F-4D97-AF65-F5344CB8AC3E}">
        <p14:creationId xmlns:p14="http://schemas.microsoft.com/office/powerpoint/2010/main" val="2122602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pPr rtl="0"/>
            <a:r>
              <a:rPr lang="en-US" b="1" i="1" dirty="0">
                <a:solidFill>
                  <a:srgbClr val="C00000"/>
                </a:solidFill>
              </a:rPr>
              <a:t>Culture the specimen</a:t>
            </a:r>
            <a:endParaRPr lang="en-US" dirty="0">
              <a:solidFill>
                <a:srgbClr val="C00000"/>
              </a:solidFill>
            </a:endParaRPr>
          </a:p>
        </p:txBody>
      </p:sp>
      <p:sp>
        <p:nvSpPr>
          <p:cNvPr id="3" name="Content Placeholder 2"/>
          <p:cNvSpPr>
            <a:spLocks noGrp="1"/>
          </p:cNvSpPr>
          <p:nvPr>
            <p:ph idx="1"/>
          </p:nvPr>
        </p:nvSpPr>
        <p:spPr>
          <a:xfrm>
            <a:off x="179512" y="1124744"/>
            <a:ext cx="8856984" cy="5616624"/>
          </a:xfrm>
        </p:spPr>
        <p:txBody>
          <a:bodyPr>
            <a:normAutofit fontScale="85000" lnSpcReduction="10000"/>
          </a:bodyPr>
          <a:lstStyle/>
          <a:p>
            <a:pPr algn="l" rtl="0"/>
            <a:r>
              <a:rPr lang="en-US" dirty="0" smtClean="0"/>
              <a:t>Different </a:t>
            </a:r>
            <a:r>
              <a:rPr lang="en-US" dirty="0"/>
              <a:t>culture media used including:</a:t>
            </a:r>
          </a:p>
          <a:p>
            <a:pPr marL="0" lvl="0" indent="0" algn="l" rtl="0">
              <a:buNone/>
            </a:pPr>
            <a:r>
              <a:rPr lang="en-US" dirty="0" smtClean="0"/>
              <a:t>A-Thayer </a:t>
            </a:r>
            <a:r>
              <a:rPr lang="en-US" dirty="0"/>
              <a:t>Martin medium. For isolation of </a:t>
            </a:r>
            <a:r>
              <a:rPr lang="en-US" i="1" dirty="0"/>
              <a:t>N. </a:t>
            </a:r>
            <a:r>
              <a:rPr lang="en-US" i="1" dirty="0" err="1"/>
              <a:t>gonorrhoeae</a:t>
            </a:r>
            <a:r>
              <a:rPr lang="en-US" dirty="0"/>
              <a:t> and incubate in moist carbon dioxide enriched atmosphere at 35 – 37 C for up to 48 hr. Thayer Martin medium contains the antibiotics (</a:t>
            </a:r>
            <a:r>
              <a:rPr lang="en-US" dirty="0" err="1"/>
              <a:t>Vancomycin</a:t>
            </a:r>
            <a:r>
              <a:rPr lang="en-US" dirty="0"/>
              <a:t>, </a:t>
            </a:r>
            <a:r>
              <a:rPr lang="en-US" dirty="0" err="1"/>
              <a:t>Colistin</a:t>
            </a:r>
            <a:r>
              <a:rPr lang="en-US" dirty="0"/>
              <a:t>, </a:t>
            </a:r>
            <a:r>
              <a:rPr lang="en-US" dirty="0" err="1"/>
              <a:t>Nastatin</a:t>
            </a:r>
            <a:r>
              <a:rPr lang="en-US" dirty="0"/>
              <a:t>).</a:t>
            </a:r>
          </a:p>
          <a:p>
            <a:pPr marL="0" lvl="0" indent="0" algn="l" rtl="0">
              <a:buNone/>
            </a:pPr>
            <a:r>
              <a:rPr lang="en-US" dirty="0" smtClean="0"/>
              <a:t> B-Blood </a:t>
            </a:r>
            <a:r>
              <a:rPr lang="en-US" dirty="0"/>
              <a:t>agar (aerobic and anaerobic)</a:t>
            </a:r>
          </a:p>
          <a:p>
            <a:pPr marL="0" lvl="0" indent="0" algn="l" rtl="0">
              <a:buNone/>
            </a:pPr>
            <a:r>
              <a:rPr lang="en-US" dirty="0" smtClean="0"/>
              <a:t> C-</a:t>
            </a:r>
            <a:r>
              <a:rPr lang="en-US" dirty="0" err="1" smtClean="0"/>
              <a:t>MacConkey</a:t>
            </a:r>
            <a:r>
              <a:rPr lang="en-US" dirty="0" smtClean="0"/>
              <a:t> </a:t>
            </a:r>
            <a:r>
              <a:rPr lang="en-US" dirty="0"/>
              <a:t>agar </a:t>
            </a:r>
          </a:p>
          <a:p>
            <a:pPr marL="0" lvl="0" indent="0" algn="l" rtl="0">
              <a:buNone/>
            </a:pPr>
            <a:r>
              <a:rPr lang="en-US" dirty="0" smtClean="0"/>
              <a:t> D-Cooked </a:t>
            </a:r>
            <a:r>
              <a:rPr lang="en-US" dirty="0"/>
              <a:t>meat medium. When puerperal sepsis or septic abortion is suspected. Incubated specimen in cooked meat medium and incubate at 35 -37 C and then sub culturing as indicated 24 hr,48 </a:t>
            </a:r>
            <a:r>
              <a:rPr lang="en-US" dirty="0" err="1"/>
              <a:t>hr</a:t>
            </a:r>
            <a:r>
              <a:rPr lang="en-US" dirty="0"/>
              <a:t>, 72 </a:t>
            </a:r>
            <a:r>
              <a:rPr lang="en-US" dirty="0" err="1"/>
              <a:t>hr</a:t>
            </a:r>
            <a:endParaRPr lang="en-US" dirty="0"/>
          </a:p>
          <a:p>
            <a:pPr marL="0" lvl="0" indent="0" algn="l" rtl="0">
              <a:buNone/>
            </a:pPr>
            <a:r>
              <a:rPr lang="en-US" dirty="0" smtClean="0"/>
              <a:t> E-Chocolate </a:t>
            </a:r>
            <a:r>
              <a:rPr lang="en-US" dirty="0"/>
              <a:t>agar</a:t>
            </a:r>
          </a:p>
          <a:p>
            <a:pPr marL="0" indent="0" algn="l" rtl="0">
              <a:buNone/>
            </a:pPr>
            <a:r>
              <a:rPr lang="en-US" dirty="0" smtClean="0"/>
              <a:t> F-</a:t>
            </a:r>
            <a:r>
              <a:rPr lang="en-US" dirty="0" err="1" smtClean="0"/>
              <a:t>Sabaroued</a:t>
            </a:r>
            <a:r>
              <a:rPr lang="en-US" dirty="0" smtClean="0"/>
              <a:t> </a:t>
            </a:r>
            <a:r>
              <a:rPr lang="en-US" dirty="0"/>
              <a:t>agar. For </a:t>
            </a:r>
            <a:r>
              <a:rPr lang="en-US" i="1" dirty="0"/>
              <a:t>Candida</a:t>
            </a:r>
            <a:r>
              <a:rPr lang="en-US" dirty="0"/>
              <a:t> isolation</a:t>
            </a:r>
          </a:p>
          <a:p>
            <a:pPr algn="l"/>
            <a:endParaRPr lang="ar-IQ" dirty="0"/>
          </a:p>
        </p:txBody>
      </p:sp>
    </p:spTree>
    <p:extLst>
      <p:ext uri="{BB962C8B-B14F-4D97-AF65-F5344CB8AC3E}">
        <p14:creationId xmlns:p14="http://schemas.microsoft.com/office/powerpoint/2010/main" val="143844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928992" cy="6552728"/>
          </a:xfrm>
        </p:spPr>
        <p:txBody>
          <a:bodyPr>
            <a:normAutofit fontScale="92500" lnSpcReduction="20000"/>
          </a:bodyPr>
          <a:lstStyle/>
          <a:p>
            <a:pPr marL="0" indent="0" algn="l" rtl="0">
              <a:buNone/>
            </a:pPr>
            <a:r>
              <a:rPr lang="en-US" sz="3800" b="1" i="1" dirty="0">
                <a:solidFill>
                  <a:srgbClr val="C00000"/>
                </a:solidFill>
              </a:rPr>
              <a:t>PH of discharge:</a:t>
            </a:r>
            <a:endParaRPr lang="en-US" sz="3800" dirty="0">
              <a:solidFill>
                <a:srgbClr val="C00000"/>
              </a:solidFill>
            </a:endParaRPr>
          </a:p>
          <a:p>
            <a:pPr algn="l" rtl="0"/>
            <a:r>
              <a:rPr lang="en-US" dirty="0"/>
              <a:t>The normal reaction of vaginal discharge (puberty to menopause) is PH 3-3.5</a:t>
            </a:r>
          </a:p>
          <a:p>
            <a:pPr lvl="0" algn="l" rtl="0"/>
            <a:r>
              <a:rPr lang="en-US" dirty="0"/>
              <a:t>This to indicate the following:</a:t>
            </a:r>
          </a:p>
          <a:p>
            <a:pPr lvl="0" algn="l" rtl="0"/>
            <a:r>
              <a:rPr lang="en-US" i="1" dirty="0" err="1"/>
              <a:t>T.vaginalis</a:t>
            </a:r>
            <a:r>
              <a:rPr lang="en-US" dirty="0"/>
              <a:t>: yellow-green purulent discharge with PH over 5</a:t>
            </a:r>
          </a:p>
          <a:p>
            <a:pPr lvl="0" algn="l" rtl="0"/>
            <a:r>
              <a:rPr lang="en-US" i="1" dirty="0" err="1"/>
              <a:t>C.albicans</a:t>
            </a:r>
            <a:r>
              <a:rPr lang="en-US" dirty="0"/>
              <a:t>: White odorless discharge with PH below 5</a:t>
            </a:r>
          </a:p>
          <a:p>
            <a:pPr lvl="0" algn="l" rtl="0"/>
            <a:r>
              <a:rPr lang="en-US" i="1" dirty="0" err="1"/>
              <a:t>G.vaginalis</a:t>
            </a:r>
            <a:r>
              <a:rPr lang="en-US" dirty="0"/>
              <a:t>: Grey offensive smelling (fishy </a:t>
            </a:r>
            <a:r>
              <a:rPr lang="en-US" dirty="0" err="1"/>
              <a:t>ammoniacal</a:t>
            </a:r>
            <a:r>
              <a:rPr lang="en-US" dirty="0"/>
              <a:t> smell) thin discharge with PH over 5</a:t>
            </a:r>
          </a:p>
          <a:p>
            <a:pPr marL="0" indent="0" algn="l" rtl="0">
              <a:buNone/>
            </a:pPr>
            <a:r>
              <a:rPr lang="en-US" dirty="0"/>
              <a:t> </a:t>
            </a:r>
            <a:r>
              <a:rPr lang="en-US" b="1" i="1" dirty="0" smtClean="0">
                <a:solidFill>
                  <a:srgbClr val="C00000"/>
                </a:solidFill>
              </a:rPr>
              <a:t>Gram </a:t>
            </a:r>
            <a:r>
              <a:rPr lang="en-US" b="1" i="1" dirty="0">
                <a:solidFill>
                  <a:srgbClr val="C00000"/>
                </a:solidFill>
              </a:rPr>
              <a:t>stain to examine:</a:t>
            </a:r>
            <a:endParaRPr lang="en-US" dirty="0">
              <a:solidFill>
                <a:srgbClr val="C00000"/>
              </a:solidFill>
            </a:endParaRPr>
          </a:p>
          <a:p>
            <a:pPr lvl="0" algn="l" rtl="0"/>
            <a:r>
              <a:rPr lang="en-US" dirty="0"/>
              <a:t>Pus cells containing Gram negative </a:t>
            </a:r>
            <a:r>
              <a:rPr lang="en-US" dirty="0" err="1"/>
              <a:t>diplococci</a:t>
            </a:r>
            <a:r>
              <a:rPr lang="en-US" dirty="0"/>
              <a:t> or pus cells have been damaged and the organism seen lying outside the pus cells that could be </a:t>
            </a:r>
            <a:r>
              <a:rPr lang="en-US" i="1" dirty="0"/>
              <a:t>N. </a:t>
            </a:r>
            <a:r>
              <a:rPr lang="en-US" i="1" dirty="0" err="1"/>
              <a:t>gonorrhoeae</a:t>
            </a:r>
            <a:endParaRPr lang="en-US" dirty="0"/>
          </a:p>
          <a:p>
            <a:pPr lvl="0" algn="l" rtl="0"/>
            <a:r>
              <a:rPr lang="en-US" dirty="0"/>
              <a:t>Large </a:t>
            </a:r>
            <a:r>
              <a:rPr lang="en-US" dirty="0" err="1"/>
              <a:t>G+ve</a:t>
            </a:r>
            <a:r>
              <a:rPr lang="en-US" dirty="0"/>
              <a:t> yeast cells and </a:t>
            </a:r>
            <a:r>
              <a:rPr lang="en-US" dirty="0" err="1"/>
              <a:t>Pseudohyphae</a:t>
            </a:r>
            <a:r>
              <a:rPr lang="en-US" dirty="0"/>
              <a:t> that could</a:t>
            </a:r>
            <a:r>
              <a:rPr lang="en-US" i="1" dirty="0"/>
              <a:t> be C. </a:t>
            </a:r>
            <a:r>
              <a:rPr lang="en-US" i="1" dirty="0" err="1"/>
              <a:t>albicans</a:t>
            </a:r>
            <a:endParaRPr lang="en-US" dirty="0"/>
          </a:p>
          <a:p>
            <a:pPr algn="l"/>
            <a:endParaRPr lang="ar-IQ" dirty="0"/>
          </a:p>
        </p:txBody>
      </p:sp>
    </p:spTree>
    <p:extLst>
      <p:ext uri="{BB962C8B-B14F-4D97-AF65-F5344CB8AC3E}">
        <p14:creationId xmlns:p14="http://schemas.microsoft.com/office/powerpoint/2010/main" val="228261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1330</Words>
  <Application>Microsoft Office PowerPoint</Application>
  <PresentationFormat>On-screen Show (4:3)</PresentationFormat>
  <Paragraphs>154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Laboratory Diagnosis</vt:lpstr>
      <vt:lpstr>Diagnosis of Sexually Transmitted Diseases</vt:lpstr>
      <vt:lpstr>PowerPoint Presentation</vt:lpstr>
      <vt:lpstr>PowerPoint Presentation</vt:lpstr>
      <vt:lpstr>PowerPoint Presentation</vt:lpstr>
      <vt:lpstr>PowerPoint Presentation</vt:lpstr>
      <vt:lpstr>Collection of specimen to detect T. pallidum:</vt:lpstr>
      <vt:lpstr>Culture the specimen</vt:lpstr>
      <vt:lpstr>PowerPoint Presentation</vt:lpstr>
      <vt:lpstr>septic abortion                               </vt:lpstr>
      <vt:lpstr>Dark field preparation to detect motile T. palladium </vt:lpstr>
      <vt:lpstr>Urinary Tract Infection (UTI)</vt:lpstr>
      <vt:lpstr>PowerPoint Presentation</vt:lpstr>
      <vt:lpstr>PowerPoint Presentation</vt:lpstr>
      <vt:lpstr> Purulent exudates, burns, wounds and abscesses </vt:lpstr>
      <vt:lpstr>Wound swabs </vt:lpstr>
      <vt:lpstr>PowerPoint Presentation</vt:lpstr>
      <vt:lpstr>Eye and Ear infections</vt:lpstr>
      <vt:lpstr>culture of ear</vt:lpstr>
      <vt:lpstr>Specimens of eye and ear</vt:lpstr>
      <vt:lpstr>Sabouraud dextrose agar plate  </vt:lpstr>
      <vt:lpstr>Antibiotic susceptibility tests </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Laboratory Diagnosis of Sexually Transmitted Diseases</dc:title>
  <dc:creator>DR.Ahmed Saker 2o1O</dc:creator>
  <cp:lastModifiedBy>DR.Ahmed Saker 2o1O</cp:lastModifiedBy>
  <cp:revision>21</cp:revision>
  <dcterms:created xsi:type="dcterms:W3CDTF">2021-02-27T18:21:19Z</dcterms:created>
  <dcterms:modified xsi:type="dcterms:W3CDTF">2021-03-07T14:01:35Z</dcterms:modified>
</cp:coreProperties>
</file>