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3603066-1F2A-4854-B029-7B3AC7D83261}" type="datetimeFigureOut">
              <a:rPr lang="ar-IQ" smtClean="0"/>
              <a:t>17/07/1442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51279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603066-1F2A-4854-B029-7B3AC7D83261}" type="datetimeFigureOut">
              <a:rPr lang="ar-IQ" smtClean="0"/>
              <a:t>17/07/1442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321291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603066-1F2A-4854-B029-7B3AC7D83261}" type="datetimeFigureOut">
              <a:rPr lang="ar-IQ" smtClean="0"/>
              <a:t>17/07/1442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172481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603066-1F2A-4854-B029-7B3AC7D83261}" type="datetimeFigureOut">
              <a:rPr lang="ar-IQ" smtClean="0"/>
              <a:t>17/07/1442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413802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603066-1F2A-4854-B029-7B3AC7D83261}" type="datetimeFigureOut">
              <a:rPr lang="ar-IQ" smtClean="0"/>
              <a:t>17/07/1442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353213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3603066-1F2A-4854-B029-7B3AC7D83261}" type="datetimeFigureOut">
              <a:rPr lang="ar-IQ" smtClean="0"/>
              <a:t>17/07/1442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47932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3603066-1F2A-4854-B029-7B3AC7D83261}" type="datetimeFigureOut">
              <a:rPr lang="ar-IQ" smtClean="0"/>
              <a:t>17/07/1442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196688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3603066-1F2A-4854-B029-7B3AC7D83261}" type="datetimeFigureOut">
              <a:rPr lang="ar-IQ" smtClean="0"/>
              <a:t>17/07/1442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208932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03066-1F2A-4854-B029-7B3AC7D83261}" type="datetimeFigureOut">
              <a:rPr lang="ar-IQ" smtClean="0"/>
              <a:t>17/07/1442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2905409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03066-1F2A-4854-B029-7B3AC7D83261}" type="datetimeFigureOut">
              <a:rPr lang="ar-IQ" smtClean="0"/>
              <a:t>17/07/1442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45899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03066-1F2A-4854-B029-7B3AC7D83261}" type="datetimeFigureOut">
              <a:rPr lang="ar-IQ" smtClean="0"/>
              <a:t>17/07/1442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47F0494-D6FF-4234-A852-C9234DC462F7}" type="slidenum">
              <a:rPr lang="ar-IQ" smtClean="0"/>
              <a:t>‹#›</a:t>
            </a:fld>
            <a:endParaRPr lang="ar-IQ"/>
          </a:p>
        </p:txBody>
      </p:sp>
    </p:spTree>
    <p:extLst>
      <p:ext uri="{BB962C8B-B14F-4D97-AF65-F5344CB8AC3E}">
        <p14:creationId xmlns:p14="http://schemas.microsoft.com/office/powerpoint/2010/main" val="1955111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603066-1F2A-4854-B029-7B3AC7D83261}" type="datetimeFigureOut">
              <a:rPr lang="ar-IQ" smtClean="0"/>
              <a:t>17/07/1442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47F0494-D6FF-4234-A852-C9234DC462F7}" type="slidenum">
              <a:rPr lang="ar-IQ" smtClean="0"/>
              <a:t>‹#›</a:t>
            </a:fld>
            <a:endParaRPr lang="ar-IQ"/>
          </a:p>
        </p:txBody>
      </p:sp>
    </p:spTree>
    <p:extLst>
      <p:ext uri="{BB962C8B-B14F-4D97-AF65-F5344CB8AC3E}">
        <p14:creationId xmlns:p14="http://schemas.microsoft.com/office/powerpoint/2010/main" val="3904477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Bordet-Gengou_agar" TargetMode="External"/><Relationship Id="rId2" Type="http://schemas.openxmlformats.org/officeDocument/2006/relationships/hyperlink" Target="https://en.wikipedia.org/wiki/Microbiological_cultur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Laboratory Diagnosis</a:t>
            </a:r>
            <a:endParaRPr lang="ar-IQ" dirty="0">
              <a:solidFill>
                <a:srgbClr val="FF0000"/>
              </a:solidFill>
            </a:endParaRPr>
          </a:p>
        </p:txBody>
      </p:sp>
      <p:sp>
        <p:nvSpPr>
          <p:cNvPr id="3" name="Subtitle 2"/>
          <p:cNvSpPr>
            <a:spLocks noGrp="1"/>
          </p:cNvSpPr>
          <p:nvPr>
            <p:ph type="subTitle" idx="1"/>
          </p:nvPr>
        </p:nvSpPr>
        <p:spPr/>
        <p:txBody>
          <a:bodyPr/>
          <a:lstStyle/>
          <a:p>
            <a:r>
              <a:rPr lang="en-US" b="1" dirty="0">
                <a:solidFill>
                  <a:schemeClr val="tx1"/>
                </a:solidFill>
              </a:rPr>
              <a:t>LECTURE  10</a:t>
            </a:r>
            <a:endParaRPr lang="ar-IQ" dirty="0">
              <a:solidFill>
                <a:schemeClr val="tx1"/>
              </a:solidFill>
            </a:endParaRPr>
          </a:p>
        </p:txBody>
      </p:sp>
    </p:spTree>
    <p:extLst>
      <p:ext uri="{BB962C8B-B14F-4D97-AF65-F5344CB8AC3E}">
        <p14:creationId xmlns:p14="http://schemas.microsoft.com/office/powerpoint/2010/main" val="2375898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92500"/>
          </a:bodyPr>
          <a:lstStyle/>
          <a:p>
            <a:pPr marL="0" lvl="0" indent="0" algn="l">
              <a:buNone/>
            </a:pPr>
            <a:r>
              <a:rPr lang="en-US" sz="3500" b="1" dirty="0">
                <a:solidFill>
                  <a:srgbClr val="C00000"/>
                </a:solidFill>
                <a:cs typeface="+mj-cs"/>
              </a:rPr>
              <a:t>Pulmonary tuberculosis</a:t>
            </a:r>
            <a:endParaRPr lang="en-US" sz="3500" dirty="0">
              <a:solidFill>
                <a:srgbClr val="C00000"/>
              </a:solidFill>
              <a:cs typeface="+mj-cs"/>
            </a:endParaRPr>
          </a:p>
          <a:p>
            <a:pPr marL="0" indent="0" algn="l">
              <a:buNone/>
            </a:pPr>
            <a:r>
              <a:rPr lang="en-US" dirty="0" smtClean="0"/>
              <a:t>The </a:t>
            </a:r>
            <a:r>
              <a:rPr lang="en-US" dirty="0"/>
              <a:t>sputum of patients with pulmonary </a:t>
            </a:r>
            <a:r>
              <a:rPr lang="en-US" dirty="0" smtClean="0"/>
              <a:t>tuberculosis( </a:t>
            </a:r>
            <a:r>
              <a:rPr lang="en-US" b="1" dirty="0"/>
              <a:t>Mycobacterium </a:t>
            </a:r>
            <a:r>
              <a:rPr lang="en-US" b="1" dirty="0" smtClean="0"/>
              <a:t>tuberculosis)</a:t>
            </a:r>
            <a:r>
              <a:rPr lang="en-US" dirty="0" smtClean="0"/>
              <a:t>should</a:t>
            </a:r>
            <a:r>
              <a:rPr lang="en-US" b="1" dirty="0" smtClean="0"/>
              <a:t> </a:t>
            </a:r>
            <a:r>
              <a:rPr lang="en-US" dirty="0"/>
              <a:t>be examined microscopically for acid-fast stained smear (</a:t>
            </a:r>
            <a:r>
              <a:rPr lang="en-US" dirty="0" err="1"/>
              <a:t>Ziehl</a:t>
            </a:r>
            <a:r>
              <a:rPr lang="en-US" dirty="0"/>
              <a:t>–</a:t>
            </a:r>
            <a:r>
              <a:rPr lang="en-US" dirty="0" err="1"/>
              <a:t>Neelsen</a:t>
            </a:r>
            <a:r>
              <a:rPr lang="en-US" dirty="0"/>
              <a:t>) to detect immediately any patients who have acid-fast bacteria in their </a:t>
            </a:r>
            <a:r>
              <a:rPr lang="en-US" dirty="0" smtClean="0"/>
              <a:t>sputum. </a:t>
            </a:r>
            <a:r>
              <a:rPr lang="en-US" dirty="0"/>
              <a:t>After the smear has been stained, the sputum should be treated by a decontamination </a:t>
            </a:r>
            <a:r>
              <a:rPr lang="en-US" dirty="0" smtClean="0"/>
              <a:t>procedure</a:t>
            </a:r>
            <a:r>
              <a:rPr lang="en-US" dirty="0"/>
              <a:t> with 4% sodium hydroxide to kill contaminating bacteria and preserve mycobacteria without much effect on their </a:t>
            </a:r>
            <a:r>
              <a:rPr lang="en-US" dirty="0" smtClean="0"/>
              <a:t>survival and </a:t>
            </a:r>
            <a:r>
              <a:rPr lang="en-US" dirty="0"/>
              <a:t>thus suitable for culture on </a:t>
            </a:r>
            <a:r>
              <a:rPr lang="en-US" dirty="0" err="1"/>
              <a:t>Löwenstein</a:t>
            </a:r>
            <a:r>
              <a:rPr lang="en-US" dirty="0"/>
              <a:t>–Jensen medium</a:t>
            </a:r>
            <a:endParaRPr lang="ar-IQ" dirty="0"/>
          </a:p>
        </p:txBody>
      </p:sp>
    </p:spTree>
    <p:extLst>
      <p:ext uri="{BB962C8B-B14F-4D97-AF65-F5344CB8AC3E}">
        <p14:creationId xmlns:p14="http://schemas.microsoft.com/office/powerpoint/2010/main" val="5447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7" descr="https://upload.wikimedia.org/wikipedia/commons/thumb/7/71/Mycobacterium_tuberculosis_Ziehl-Neelsen_stain_02.jpg/220px-Mycobacterium_tuberculosis_Ziehl-Neelsen_stain_02.jpg"/>
          <p:cNvPicPr>
            <a:picLocks noGrp="1"/>
          </p:cNvPicPr>
          <p:nvPr>
            <p:ph idx="1"/>
          </p:nvPr>
        </p:nvPicPr>
        <p:blipFill>
          <a:blip r:embed="rId2"/>
          <a:srcRect/>
          <a:stretch>
            <a:fillRect/>
          </a:stretch>
        </p:blipFill>
        <p:spPr bwMode="auto">
          <a:xfrm>
            <a:off x="395536" y="1916832"/>
            <a:ext cx="4032448" cy="3753193"/>
          </a:xfrm>
          <a:prstGeom prst="rect">
            <a:avLst/>
          </a:prstGeom>
          <a:noFill/>
          <a:ln w="9525">
            <a:noFill/>
            <a:miter lim="800000"/>
            <a:headEnd/>
            <a:tailEnd/>
          </a:ln>
        </p:spPr>
      </p:pic>
      <p:pic>
        <p:nvPicPr>
          <p:cNvPr id="5" name="irc_ilrp_mut" descr="https://encrypted-tbn3.gstatic.com/images?q=tbn:ANd9GcQgdhMKkwC3GAwX_jMuQyfnmlLTXABSk-BZeIIiCl59gDVihDfpA7Vz4rMldQ"/>
          <p:cNvPicPr/>
          <p:nvPr/>
        </p:nvPicPr>
        <p:blipFill>
          <a:blip r:embed="rId3"/>
          <a:srcRect/>
          <a:stretch>
            <a:fillRect/>
          </a:stretch>
        </p:blipFill>
        <p:spPr bwMode="auto">
          <a:xfrm>
            <a:off x="4427984" y="1916832"/>
            <a:ext cx="3888432" cy="3744416"/>
          </a:xfrm>
          <a:prstGeom prst="rect">
            <a:avLst/>
          </a:prstGeom>
          <a:noFill/>
          <a:ln w="9525">
            <a:noFill/>
            <a:miter lim="800000"/>
            <a:headEnd/>
            <a:tailEnd/>
          </a:ln>
        </p:spPr>
      </p:pic>
    </p:spTree>
    <p:extLst>
      <p:ext uri="{BB962C8B-B14F-4D97-AF65-F5344CB8AC3E}">
        <p14:creationId xmlns:p14="http://schemas.microsoft.com/office/powerpoint/2010/main" val="618586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85000" lnSpcReduction="20000"/>
          </a:bodyPr>
          <a:lstStyle/>
          <a:p>
            <a:pPr algn="l" rtl="0"/>
            <a:r>
              <a:rPr lang="en-US" b="1" i="1" dirty="0"/>
              <a:t>Collection of sputum specimens</a:t>
            </a:r>
            <a:endParaRPr lang="en-US" dirty="0"/>
          </a:p>
          <a:p>
            <a:pPr lvl="0" algn="l" rtl="0"/>
            <a:r>
              <a:rPr lang="en-US" dirty="0"/>
              <a:t>The sputum should be collected in a sterile wide-mouthed container with a secure, tight-fitting cover and sent to the laboratory. </a:t>
            </a:r>
          </a:p>
          <a:p>
            <a:pPr lvl="0" algn="l" rtl="0"/>
            <a:r>
              <a:rPr lang="en-US" dirty="0"/>
              <a:t>Label the specimen with the patient's name, the date and time collected.</a:t>
            </a:r>
          </a:p>
          <a:p>
            <a:pPr lvl="0" algn="l" rtl="0"/>
            <a:r>
              <a:rPr lang="en-US" dirty="0"/>
              <a:t>Send the specimen to the laboratory immediately.</a:t>
            </a:r>
          </a:p>
          <a:p>
            <a:pPr lvl="0" algn="l" rtl="0"/>
            <a:r>
              <a:rPr lang="en-US" dirty="0"/>
              <a:t>Refrigerate the specimen if a delay of greater than one to two hours is anticipated.</a:t>
            </a:r>
          </a:p>
          <a:p>
            <a:pPr marL="0" indent="0" algn="l" rtl="0">
              <a:buNone/>
            </a:pPr>
            <a:r>
              <a:rPr lang="en-US" b="1" i="1" dirty="0"/>
              <a:t> </a:t>
            </a:r>
            <a:endParaRPr lang="en-US" dirty="0"/>
          </a:p>
          <a:p>
            <a:pPr algn="l" rtl="0"/>
            <a:r>
              <a:rPr lang="en-US" b="1" i="1" dirty="0"/>
              <a:t>Microscopic examination</a:t>
            </a:r>
            <a:endParaRPr lang="en-US" dirty="0"/>
          </a:p>
          <a:p>
            <a:pPr algn="l"/>
            <a:r>
              <a:rPr lang="en-US" dirty="0"/>
              <a:t>        A portion of the purulent or </a:t>
            </a:r>
            <a:r>
              <a:rPr lang="en-US" dirty="0" err="1"/>
              <a:t>mucopurulent</a:t>
            </a:r>
            <a:r>
              <a:rPr lang="en-US" dirty="0"/>
              <a:t> </a:t>
            </a:r>
            <a:r>
              <a:rPr lang="en-US" dirty="0" smtClean="0"/>
              <a:t>sputum should </a:t>
            </a:r>
            <a:r>
              <a:rPr lang="en-US" dirty="0"/>
              <a:t>be used for the preparation of a Gram-stained smear. Gram-stained smear may provide guidance to the clinician in the choice of antimicrobial </a:t>
            </a:r>
            <a:r>
              <a:rPr lang="en-US" dirty="0" smtClean="0"/>
              <a:t>chemotherapy</a:t>
            </a:r>
            <a:endParaRPr lang="ar-IQ" dirty="0"/>
          </a:p>
        </p:txBody>
      </p:sp>
    </p:spTree>
    <p:extLst>
      <p:ext uri="{BB962C8B-B14F-4D97-AF65-F5344CB8AC3E}">
        <p14:creationId xmlns:p14="http://schemas.microsoft.com/office/powerpoint/2010/main" val="3426816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normAutofit fontScale="90000"/>
          </a:bodyPr>
          <a:lstStyle/>
          <a:p>
            <a:r>
              <a:rPr lang="en-US" b="1" i="1" dirty="0" smtClean="0"/>
              <a:t>Sputum Culture</a:t>
            </a:r>
            <a:r>
              <a:rPr lang="en-US" dirty="0" smtClean="0"/>
              <a:t/>
            </a:r>
            <a:br>
              <a:rPr lang="en-US" dirty="0" smtClean="0"/>
            </a:br>
            <a:endParaRPr lang="ar-IQ" dirty="0"/>
          </a:p>
        </p:txBody>
      </p:sp>
      <p:sp>
        <p:nvSpPr>
          <p:cNvPr id="3" name="Content Placeholder 2"/>
          <p:cNvSpPr>
            <a:spLocks noGrp="1"/>
          </p:cNvSpPr>
          <p:nvPr>
            <p:ph idx="1"/>
          </p:nvPr>
        </p:nvSpPr>
        <p:spPr>
          <a:xfrm>
            <a:off x="457200" y="980728"/>
            <a:ext cx="8229600" cy="5544616"/>
          </a:xfrm>
        </p:spPr>
        <p:txBody>
          <a:bodyPr>
            <a:normAutofit fontScale="92500" lnSpcReduction="20000"/>
          </a:bodyPr>
          <a:lstStyle/>
          <a:p>
            <a:pPr algn="l" rtl="0"/>
            <a:r>
              <a:rPr lang="en-US" dirty="0" smtClean="0"/>
              <a:t>Sputum </a:t>
            </a:r>
            <a:r>
              <a:rPr lang="en-US" dirty="0"/>
              <a:t>or phlegm is the </a:t>
            </a:r>
            <a:r>
              <a:rPr lang="en-US" dirty="0" err="1"/>
              <a:t>mucousy</a:t>
            </a:r>
            <a:r>
              <a:rPr lang="en-US" dirty="0"/>
              <a:t> substance secreted by cells in the lower airways (bronchi and bronchioles) of the respiratory tract. It differs from saliva, which is produced higher up, in the mouth. Sputum can be any color including clear, white, yellow, green, pink or red and blood tinged with different medical conditions. </a:t>
            </a:r>
          </a:p>
          <a:p>
            <a:pPr algn="l" rtl="0"/>
            <a:r>
              <a:rPr lang="en-US" dirty="0"/>
              <a:t>In addition to containing dead cells, foreign debris that is inhaled into the lung, and at times, bacteria, sputum contains white blood cells and other immune cells that protect the airway from infections.</a:t>
            </a:r>
          </a:p>
          <a:p>
            <a:pPr algn="l" rtl="0"/>
            <a:r>
              <a:rPr lang="en-US" dirty="0"/>
              <a:t> By using a sterile loop sputum inoculate on to the various culture plates.</a:t>
            </a:r>
          </a:p>
          <a:p>
            <a:pPr algn="l" rtl="0"/>
            <a:endParaRPr lang="en-US" dirty="0"/>
          </a:p>
        </p:txBody>
      </p:sp>
    </p:spTree>
    <p:extLst>
      <p:ext uri="{BB962C8B-B14F-4D97-AF65-F5344CB8AC3E}">
        <p14:creationId xmlns:p14="http://schemas.microsoft.com/office/powerpoint/2010/main" val="2026742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92500" lnSpcReduction="20000"/>
          </a:bodyPr>
          <a:lstStyle/>
          <a:p>
            <a:pPr marL="0" indent="0" algn="l" rtl="0">
              <a:buNone/>
            </a:pPr>
            <a:r>
              <a:rPr lang="en-US" dirty="0" smtClean="0">
                <a:solidFill>
                  <a:srgbClr val="0070C0"/>
                </a:solidFill>
              </a:rPr>
              <a:t>A </a:t>
            </a:r>
            <a:r>
              <a:rPr lang="en-US" dirty="0">
                <a:solidFill>
                  <a:srgbClr val="0070C0"/>
                </a:solidFill>
              </a:rPr>
              <a:t>suggested  routine set of culture media is as follows</a:t>
            </a:r>
            <a:r>
              <a:rPr lang="en-US" dirty="0"/>
              <a:t>: </a:t>
            </a:r>
          </a:p>
          <a:p>
            <a:pPr algn="l" rtl="0"/>
            <a:r>
              <a:rPr lang="en-US" dirty="0" smtClean="0"/>
              <a:t>Blood </a:t>
            </a:r>
            <a:r>
              <a:rPr lang="en-US" dirty="0"/>
              <a:t>agar, with a streak of </a:t>
            </a:r>
            <a:r>
              <a:rPr lang="en-US" i="1" dirty="0"/>
              <a:t>S. </a:t>
            </a:r>
            <a:r>
              <a:rPr lang="en-US" i="1" dirty="0" err="1"/>
              <a:t>aureus</a:t>
            </a:r>
            <a:r>
              <a:rPr lang="en-US" i="1" dirty="0"/>
              <a:t> </a:t>
            </a:r>
            <a:r>
              <a:rPr lang="en-US" dirty="0"/>
              <a:t>to facilitate satellite growth of </a:t>
            </a:r>
            <a:r>
              <a:rPr lang="en-US" i="1" dirty="0"/>
              <a:t>H. </a:t>
            </a:r>
            <a:r>
              <a:rPr lang="en-US" i="1" dirty="0" err="1"/>
              <a:t>influenzae</a:t>
            </a:r>
            <a:r>
              <a:rPr lang="en-US" dirty="0"/>
              <a:t>, and with an </a:t>
            </a:r>
            <a:r>
              <a:rPr lang="en-US" dirty="0" err="1"/>
              <a:t>optochin</a:t>
            </a:r>
            <a:r>
              <a:rPr lang="en-US" dirty="0"/>
              <a:t> disc placed in the middle of the secondary streaking,</a:t>
            </a:r>
          </a:p>
          <a:p>
            <a:pPr marL="0" indent="0" algn="l" rtl="0">
              <a:buNone/>
            </a:pPr>
            <a:r>
              <a:rPr lang="en-US" dirty="0"/>
              <a:t>• Chocolate agar.</a:t>
            </a:r>
          </a:p>
          <a:p>
            <a:pPr marL="0" indent="0" algn="l" rtl="0">
              <a:buNone/>
            </a:pPr>
            <a:r>
              <a:rPr lang="en-US" dirty="0"/>
              <a:t>• </a:t>
            </a:r>
            <a:r>
              <a:rPr lang="en-US" dirty="0" err="1"/>
              <a:t>MacConkey</a:t>
            </a:r>
            <a:r>
              <a:rPr lang="en-US" dirty="0"/>
              <a:t> agar.</a:t>
            </a:r>
          </a:p>
          <a:p>
            <a:pPr algn="l" rtl="0"/>
            <a:r>
              <a:rPr lang="en-US" dirty="0" smtClean="0"/>
              <a:t>The </a:t>
            </a:r>
            <a:r>
              <a:rPr lang="en-US" dirty="0"/>
              <a:t>blood agar and chocolate agar plates are incubated at 36–37 C in an atmosphere containing CO2 (e.g. in a candle jar) and the </a:t>
            </a:r>
            <a:r>
              <a:rPr lang="en-US" dirty="0" err="1"/>
              <a:t>MacConkey</a:t>
            </a:r>
            <a:r>
              <a:rPr lang="en-US" dirty="0"/>
              <a:t> plate is incubated in air.</a:t>
            </a:r>
          </a:p>
          <a:p>
            <a:pPr lvl="0" algn="l" rtl="0"/>
            <a:r>
              <a:rPr lang="en-US" dirty="0" err="1"/>
              <a:t>Sabouraud</a:t>
            </a:r>
            <a:r>
              <a:rPr lang="en-US" dirty="0"/>
              <a:t> dextrose agar used for the isolation of fungi.</a:t>
            </a:r>
          </a:p>
        </p:txBody>
      </p:sp>
    </p:spTree>
    <p:extLst>
      <p:ext uri="{BB962C8B-B14F-4D97-AF65-F5344CB8AC3E}">
        <p14:creationId xmlns:p14="http://schemas.microsoft.com/office/powerpoint/2010/main" val="1619524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C:\Users\hp\Desktop\Hinfluenzae_satillit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7200800" cy="3960440"/>
          </a:xfrm>
          <a:prstGeom prst="rect">
            <a:avLst/>
          </a:prstGeom>
          <a:noFill/>
          <a:ln>
            <a:noFill/>
          </a:ln>
        </p:spPr>
      </p:pic>
    </p:spTree>
    <p:extLst>
      <p:ext uri="{BB962C8B-B14F-4D97-AF65-F5344CB8AC3E}">
        <p14:creationId xmlns:p14="http://schemas.microsoft.com/office/powerpoint/2010/main" val="997059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44016"/>
          </a:xfrm>
        </p:spPr>
        <p:txBody>
          <a:bodyPr>
            <a:noAutofit/>
          </a:bodyPr>
          <a:lstStyle/>
          <a:p>
            <a:r>
              <a:rPr lang="en-US" sz="3200" b="1" dirty="0"/>
              <a:t>Gastrointestinal Tract Infections (GTI)</a:t>
            </a:r>
            <a:r>
              <a:rPr lang="en-US" sz="3200" dirty="0"/>
              <a:t/>
            </a:r>
            <a:br>
              <a:rPr lang="en-US" sz="3200" dirty="0"/>
            </a:br>
            <a:endParaRPr lang="ar-IQ" sz="3200" dirty="0"/>
          </a:p>
        </p:txBody>
      </p:sp>
      <p:sp>
        <p:nvSpPr>
          <p:cNvPr id="3" name="Content Placeholder 2"/>
          <p:cNvSpPr>
            <a:spLocks noGrp="1"/>
          </p:cNvSpPr>
          <p:nvPr>
            <p:ph idx="1"/>
          </p:nvPr>
        </p:nvSpPr>
        <p:spPr>
          <a:xfrm>
            <a:off x="457200" y="620688"/>
            <a:ext cx="8229600" cy="6120680"/>
          </a:xfrm>
        </p:spPr>
        <p:txBody>
          <a:bodyPr>
            <a:normAutofit fontScale="25000" lnSpcReduction="20000"/>
          </a:bodyPr>
          <a:lstStyle/>
          <a:p>
            <a:pPr algn="l" rtl="0">
              <a:lnSpc>
                <a:spcPct val="120000"/>
              </a:lnSpc>
            </a:pPr>
            <a:r>
              <a:rPr lang="en-US" sz="7200" dirty="0">
                <a:cs typeface="+mj-cs"/>
              </a:rPr>
              <a:t>Enteric bacterial infections, causing </a:t>
            </a:r>
            <a:r>
              <a:rPr lang="en-US" sz="7200" dirty="0" err="1">
                <a:cs typeface="+mj-cs"/>
              </a:rPr>
              <a:t>diarrhoea</a:t>
            </a:r>
            <a:r>
              <a:rPr lang="en-US" sz="7200" dirty="0">
                <a:cs typeface="+mj-cs"/>
              </a:rPr>
              <a:t>, dysentery, and enteric fevers are important health problems throughout the world. </a:t>
            </a:r>
            <a:r>
              <a:rPr lang="en-US" sz="7200" dirty="0" err="1">
                <a:cs typeface="+mj-cs"/>
              </a:rPr>
              <a:t>Diarrhoeal</a:t>
            </a:r>
            <a:r>
              <a:rPr lang="en-US" sz="7200" dirty="0">
                <a:cs typeface="+mj-cs"/>
              </a:rPr>
              <a:t> infections are second only to cardiovascular diseases as a cause of death, and they are the leading cause of childhood death.</a:t>
            </a:r>
          </a:p>
          <a:p>
            <a:pPr marL="0" indent="0" algn="l" rtl="0">
              <a:buNone/>
            </a:pPr>
            <a:endParaRPr lang="en-US" sz="7200" b="1" i="1" dirty="0" smtClean="0">
              <a:solidFill>
                <a:srgbClr val="C00000"/>
              </a:solidFill>
              <a:cs typeface="+mj-cs"/>
            </a:endParaRPr>
          </a:p>
          <a:p>
            <a:pPr marL="0" indent="0" algn="l" rtl="0">
              <a:buNone/>
            </a:pPr>
            <a:r>
              <a:rPr lang="en-US" sz="7200" b="1" i="1" dirty="0" smtClean="0">
                <a:solidFill>
                  <a:srgbClr val="C00000"/>
                </a:solidFill>
                <a:cs typeface="+mj-cs"/>
              </a:rPr>
              <a:t>Etiological </a:t>
            </a:r>
            <a:r>
              <a:rPr lang="en-US" sz="7200" b="1" i="1" dirty="0">
                <a:solidFill>
                  <a:srgbClr val="C00000"/>
                </a:solidFill>
                <a:cs typeface="+mj-cs"/>
              </a:rPr>
              <a:t>agents</a:t>
            </a:r>
            <a:endParaRPr lang="en-US" sz="7200" dirty="0">
              <a:solidFill>
                <a:srgbClr val="C00000"/>
              </a:solidFill>
              <a:cs typeface="+mj-cs"/>
            </a:endParaRPr>
          </a:p>
          <a:p>
            <a:pPr marL="0" indent="0" algn="l" rtl="0">
              <a:buNone/>
            </a:pPr>
            <a:r>
              <a:rPr lang="en-US" sz="7200" dirty="0">
                <a:cs typeface="+mj-cs"/>
              </a:rPr>
              <a:t>The etiological agents which causing gastrointestinal tract infections divided in to:</a:t>
            </a:r>
          </a:p>
          <a:p>
            <a:pPr lvl="0" algn="l" rtl="0"/>
            <a:endParaRPr lang="en-US" sz="7200" b="1" dirty="0" smtClean="0">
              <a:cs typeface="+mj-cs"/>
            </a:endParaRPr>
          </a:p>
          <a:p>
            <a:pPr lvl="0" algn="l" rtl="0"/>
            <a:r>
              <a:rPr lang="en-US" sz="9600" b="1" dirty="0" smtClean="0">
                <a:solidFill>
                  <a:srgbClr val="C00000"/>
                </a:solidFill>
                <a:cs typeface="+mj-cs"/>
              </a:rPr>
              <a:t>Bacterial </a:t>
            </a:r>
            <a:r>
              <a:rPr lang="en-US" sz="9600" b="1" dirty="0">
                <a:solidFill>
                  <a:srgbClr val="C00000"/>
                </a:solidFill>
                <a:cs typeface="+mj-cs"/>
              </a:rPr>
              <a:t>infections :  </a:t>
            </a:r>
            <a:endParaRPr lang="en-US" sz="9600" dirty="0">
              <a:solidFill>
                <a:srgbClr val="C00000"/>
              </a:solidFill>
              <a:cs typeface="+mj-cs"/>
            </a:endParaRPr>
          </a:p>
          <a:p>
            <a:pPr lvl="0" algn="l" rtl="0"/>
            <a:r>
              <a:rPr lang="en-US" sz="7200" dirty="0">
                <a:cs typeface="+mj-cs"/>
              </a:rPr>
              <a:t>The genus </a:t>
            </a:r>
            <a:r>
              <a:rPr lang="en-US" sz="7200" i="1" dirty="0">
                <a:cs typeface="+mj-cs"/>
              </a:rPr>
              <a:t>Salmonella</a:t>
            </a:r>
            <a:r>
              <a:rPr lang="en-US" sz="7200" dirty="0">
                <a:cs typeface="+mj-cs"/>
              </a:rPr>
              <a:t> cause gastroenteritis and typhoid fever</a:t>
            </a:r>
          </a:p>
          <a:p>
            <a:pPr lvl="0" algn="l" rtl="0"/>
            <a:r>
              <a:rPr lang="en-US" sz="7200" i="1" dirty="0" err="1">
                <a:cs typeface="+mj-cs"/>
              </a:rPr>
              <a:t>Shigella</a:t>
            </a:r>
            <a:r>
              <a:rPr lang="en-US" sz="7200" i="1" dirty="0">
                <a:cs typeface="+mj-cs"/>
              </a:rPr>
              <a:t> </a:t>
            </a:r>
            <a:r>
              <a:rPr lang="en-US" sz="7200" dirty="0">
                <a:cs typeface="+mj-cs"/>
              </a:rPr>
              <a:t>spp. are the main cause of  bacterial bacillary dysentery </a:t>
            </a:r>
          </a:p>
          <a:p>
            <a:pPr lvl="0" algn="l" rtl="0"/>
            <a:r>
              <a:rPr lang="en-US" sz="7200" dirty="0" err="1">
                <a:cs typeface="+mj-cs"/>
              </a:rPr>
              <a:t>diarrhoea</a:t>
            </a:r>
            <a:r>
              <a:rPr lang="en-US" sz="7200" dirty="0">
                <a:cs typeface="+mj-cs"/>
              </a:rPr>
              <a:t>-producing </a:t>
            </a:r>
            <a:r>
              <a:rPr lang="en-US" sz="7200" i="1" dirty="0">
                <a:cs typeface="+mj-cs"/>
              </a:rPr>
              <a:t>Escherichia coli</a:t>
            </a:r>
            <a:endParaRPr lang="en-US" sz="7200" dirty="0">
              <a:cs typeface="+mj-cs"/>
            </a:endParaRPr>
          </a:p>
          <a:p>
            <a:pPr lvl="0" algn="l" rtl="0"/>
            <a:r>
              <a:rPr lang="en-US" sz="7200" i="1" dirty="0">
                <a:cs typeface="+mj-cs"/>
              </a:rPr>
              <a:t>Vibrio </a:t>
            </a:r>
            <a:r>
              <a:rPr lang="en-US" sz="7200" i="1" dirty="0" err="1">
                <a:cs typeface="+mj-cs"/>
              </a:rPr>
              <a:t>cholerae</a:t>
            </a:r>
            <a:r>
              <a:rPr lang="en-US" sz="7200" dirty="0">
                <a:cs typeface="+mj-cs"/>
              </a:rPr>
              <a:t> cause Cholera, </a:t>
            </a:r>
          </a:p>
          <a:p>
            <a:pPr lvl="0" algn="l" rtl="0"/>
            <a:r>
              <a:rPr lang="en-US" sz="7200" i="1" dirty="0">
                <a:cs typeface="+mj-cs"/>
              </a:rPr>
              <a:t>Campylobacter </a:t>
            </a:r>
            <a:r>
              <a:rPr lang="en-US" sz="7200" i="1" dirty="0" err="1">
                <a:cs typeface="+mj-cs"/>
              </a:rPr>
              <a:t>jejuni</a:t>
            </a:r>
            <a:r>
              <a:rPr lang="en-US" sz="7200" dirty="0">
                <a:cs typeface="+mj-cs"/>
              </a:rPr>
              <a:t> </a:t>
            </a:r>
          </a:p>
          <a:p>
            <a:pPr lvl="0" algn="l" rtl="0"/>
            <a:r>
              <a:rPr lang="en-US" sz="7200" i="1" dirty="0">
                <a:cs typeface="+mj-cs"/>
              </a:rPr>
              <a:t>Clostridium </a:t>
            </a:r>
            <a:r>
              <a:rPr lang="en-US" sz="7200" i="1" dirty="0" err="1">
                <a:cs typeface="+mj-cs"/>
              </a:rPr>
              <a:t>difficile</a:t>
            </a:r>
            <a:r>
              <a:rPr lang="en-US" sz="7200" i="1" dirty="0">
                <a:cs typeface="+mj-cs"/>
              </a:rPr>
              <a:t> </a:t>
            </a:r>
            <a:r>
              <a:rPr lang="en-US" sz="7200" dirty="0">
                <a:cs typeface="+mj-cs"/>
              </a:rPr>
              <a:t>is the primary cause of enteric disease related to antimicrobial therapy. It produces a broad spectrum of diseases ranging from mild </a:t>
            </a:r>
            <a:r>
              <a:rPr lang="en-US" sz="7200" dirty="0" err="1">
                <a:cs typeface="+mj-cs"/>
              </a:rPr>
              <a:t>diarrhoea</a:t>
            </a:r>
            <a:r>
              <a:rPr lang="en-US" sz="7200" dirty="0">
                <a:cs typeface="+mj-cs"/>
              </a:rPr>
              <a:t> to potentially fatal pseudomembranous colitis.</a:t>
            </a:r>
          </a:p>
          <a:p>
            <a:pPr marL="0" indent="0" algn="l" rtl="0">
              <a:buNone/>
            </a:pPr>
            <a:r>
              <a:rPr lang="en-US" sz="7200" dirty="0">
                <a:cs typeface="+mj-cs"/>
              </a:rPr>
              <a:t> </a:t>
            </a:r>
          </a:p>
          <a:p>
            <a:pPr marL="0" lvl="0" indent="0" algn="l" rtl="0">
              <a:buNone/>
            </a:pPr>
            <a:r>
              <a:rPr lang="en-US" sz="4200" b="1" dirty="0">
                <a:cs typeface="+mj-cs"/>
              </a:rPr>
              <a:t> </a:t>
            </a:r>
            <a:r>
              <a:rPr lang="en-US" sz="4200" b="1" dirty="0" smtClean="0">
                <a:cs typeface="+mj-cs"/>
              </a:rPr>
              <a:t>        </a:t>
            </a:r>
            <a:r>
              <a:rPr lang="en-US" sz="8000" b="1" dirty="0" smtClean="0">
                <a:cs typeface="+mj-cs"/>
              </a:rPr>
              <a:t>Viral </a:t>
            </a:r>
            <a:r>
              <a:rPr lang="en-US" sz="8000" b="1" dirty="0">
                <a:cs typeface="+mj-cs"/>
              </a:rPr>
              <a:t>diarrheas: </a:t>
            </a:r>
            <a:r>
              <a:rPr lang="en-US" sz="8000" dirty="0">
                <a:cs typeface="+mj-cs"/>
              </a:rPr>
              <a:t>Rotavirus is a major cause of diarrheal disease in children.</a:t>
            </a:r>
          </a:p>
          <a:p>
            <a:pPr lvl="0" algn="l" rtl="0"/>
            <a:r>
              <a:rPr lang="en-US" sz="8000" b="1" dirty="0">
                <a:cs typeface="+mj-cs"/>
              </a:rPr>
              <a:t>Parasitic diarrheas:</a:t>
            </a:r>
            <a:r>
              <a:rPr lang="en-US" sz="8000" i="1" dirty="0">
                <a:cs typeface="+mj-cs"/>
              </a:rPr>
              <a:t> </a:t>
            </a:r>
            <a:r>
              <a:rPr lang="en-US" sz="8000" i="1" dirty="0" err="1">
                <a:cs typeface="+mj-cs"/>
              </a:rPr>
              <a:t>Entamoeba</a:t>
            </a:r>
            <a:r>
              <a:rPr lang="en-US" sz="8000" i="1" dirty="0">
                <a:cs typeface="+mj-cs"/>
              </a:rPr>
              <a:t> </a:t>
            </a:r>
            <a:r>
              <a:rPr lang="en-US" sz="8000" i="1" dirty="0" err="1">
                <a:cs typeface="+mj-cs"/>
              </a:rPr>
              <a:t>histolytica</a:t>
            </a:r>
            <a:r>
              <a:rPr lang="en-US" sz="8000" dirty="0">
                <a:cs typeface="+mj-cs"/>
              </a:rPr>
              <a:t> and </a:t>
            </a:r>
            <a:r>
              <a:rPr lang="en-US" sz="8000" i="1" dirty="0">
                <a:cs typeface="+mj-cs"/>
              </a:rPr>
              <a:t>Giardia </a:t>
            </a:r>
            <a:r>
              <a:rPr lang="en-US" sz="8000" i="1" dirty="0" err="1">
                <a:cs typeface="+mj-cs"/>
              </a:rPr>
              <a:t>lamblia</a:t>
            </a:r>
            <a:r>
              <a:rPr lang="en-US" sz="8000" dirty="0">
                <a:cs typeface="+mj-cs"/>
              </a:rPr>
              <a:t> can cause of diarrheal disease.</a:t>
            </a:r>
          </a:p>
          <a:p>
            <a:pPr rtl="0"/>
            <a:r>
              <a:rPr lang="en-US" b="1" i="1" dirty="0"/>
              <a:t> </a:t>
            </a:r>
            <a:endParaRPr lang="en-US" dirty="0"/>
          </a:p>
        </p:txBody>
      </p:sp>
    </p:spTree>
    <p:extLst>
      <p:ext uri="{BB962C8B-B14F-4D97-AF65-F5344CB8AC3E}">
        <p14:creationId xmlns:p14="http://schemas.microsoft.com/office/powerpoint/2010/main" val="114360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06090"/>
          </a:xfrm>
        </p:spPr>
        <p:txBody>
          <a:bodyPr>
            <a:normAutofit fontScale="90000"/>
          </a:bodyPr>
          <a:lstStyle/>
          <a:p>
            <a:r>
              <a:rPr lang="en-US" b="1" i="1" dirty="0"/>
              <a:t>Media for enteric pathogens</a:t>
            </a:r>
            <a:r>
              <a:rPr lang="en-US" dirty="0"/>
              <a:t/>
            </a:r>
            <a:br>
              <a:rPr lang="en-US" dirty="0"/>
            </a:br>
            <a:endParaRPr lang="ar-IQ" dirty="0"/>
          </a:p>
        </p:txBody>
      </p:sp>
      <p:sp>
        <p:nvSpPr>
          <p:cNvPr id="3" name="Content Placeholder 2"/>
          <p:cNvSpPr>
            <a:spLocks noGrp="1"/>
          </p:cNvSpPr>
          <p:nvPr>
            <p:ph idx="1"/>
          </p:nvPr>
        </p:nvSpPr>
        <p:spPr>
          <a:xfrm>
            <a:off x="467544" y="908720"/>
            <a:ext cx="8229600" cy="5832648"/>
          </a:xfrm>
        </p:spPr>
        <p:txBody>
          <a:bodyPr>
            <a:normAutofit/>
          </a:bodyPr>
          <a:lstStyle/>
          <a:p>
            <a:pPr algn="l" rtl="0">
              <a:lnSpc>
                <a:spcPct val="150000"/>
              </a:lnSpc>
            </a:pPr>
            <a:r>
              <a:rPr lang="en-US" sz="2000" dirty="0" smtClean="0"/>
              <a:t>For </a:t>
            </a:r>
            <a:r>
              <a:rPr lang="en-US" sz="2000" i="1" dirty="0" err="1"/>
              <a:t>Shigella</a:t>
            </a:r>
            <a:r>
              <a:rPr lang="en-US" sz="2000" i="1" dirty="0"/>
              <a:t> </a:t>
            </a:r>
            <a:r>
              <a:rPr lang="en-US" sz="2000" dirty="0"/>
              <a:t>spp., </a:t>
            </a:r>
            <a:r>
              <a:rPr lang="en-US" sz="2000" i="1" dirty="0"/>
              <a:t>Salmonella </a:t>
            </a:r>
            <a:r>
              <a:rPr lang="en-US" sz="2000" dirty="0"/>
              <a:t>spp</a:t>
            </a:r>
            <a:r>
              <a:rPr lang="en-US" sz="2000" i="1" dirty="0"/>
              <a:t>. </a:t>
            </a:r>
            <a:r>
              <a:rPr lang="en-US" sz="2000" dirty="0"/>
              <a:t>and </a:t>
            </a:r>
            <a:r>
              <a:rPr lang="en-US" sz="2000" i="1" dirty="0"/>
              <a:t>Y. </a:t>
            </a:r>
            <a:r>
              <a:rPr lang="en-US" sz="2000" i="1" dirty="0" err="1"/>
              <a:t>enterocolitica</a:t>
            </a:r>
            <a:r>
              <a:rPr lang="en-US" sz="2000" i="1" dirty="0"/>
              <a:t>, </a:t>
            </a:r>
            <a:r>
              <a:rPr lang="en-US" sz="2000" dirty="0" err="1"/>
              <a:t>MacConkey</a:t>
            </a:r>
            <a:r>
              <a:rPr lang="en-US" sz="2000" dirty="0"/>
              <a:t> agar with crystal violet is recommended as a general purpose medium. </a:t>
            </a:r>
          </a:p>
          <a:p>
            <a:pPr algn="l" rtl="0">
              <a:lnSpc>
                <a:spcPct val="150000"/>
              </a:lnSpc>
            </a:pPr>
            <a:r>
              <a:rPr lang="en-US" sz="2000" dirty="0"/>
              <a:t>Xylose–lysine–</a:t>
            </a:r>
            <a:r>
              <a:rPr lang="en-US" sz="2000" dirty="0" err="1"/>
              <a:t>deoxycholate</a:t>
            </a:r>
            <a:r>
              <a:rPr lang="en-US" sz="2000" dirty="0"/>
              <a:t> (XLD) agar is recommended for the isolation of </a:t>
            </a:r>
            <a:r>
              <a:rPr lang="en-US" sz="2000" i="1" dirty="0" err="1"/>
              <a:t>Shigella</a:t>
            </a:r>
            <a:r>
              <a:rPr lang="en-US" sz="2000" i="1" dirty="0"/>
              <a:t> </a:t>
            </a:r>
            <a:r>
              <a:rPr lang="en-US" sz="2000" dirty="0"/>
              <a:t>and </a:t>
            </a:r>
            <a:r>
              <a:rPr lang="en-US" sz="2000" i="1" dirty="0"/>
              <a:t>Salmonella.</a:t>
            </a:r>
            <a:r>
              <a:rPr lang="en-US" sz="2000" dirty="0"/>
              <a:t> </a:t>
            </a:r>
            <a:r>
              <a:rPr lang="en-US" sz="2000" dirty="0" err="1"/>
              <a:t>Hektoen</a:t>
            </a:r>
            <a:r>
              <a:rPr lang="en-US" sz="2000" dirty="0"/>
              <a:t> enteric agar (HEA) or </a:t>
            </a:r>
            <a:r>
              <a:rPr lang="en-US" sz="2000" i="1" dirty="0"/>
              <a:t>Salmonella</a:t>
            </a:r>
            <a:r>
              <a:rPr lang="en-US" sz="2000" dirty="0"/>
              <a:t>–</a:t>
            </a:r>
            <a:r>
              <a:rPr lang="en-US" sz="2000" i="1" dirty="0" err="1"/>
              <a:t>Shigella</a:t>
            </a:r>
            <a:r>
              <a:rPr lang="en-US" sz="2000" i="1" dirty="0"/>
              <a:t> </a:t>
            </a:r>
            <a:r>
              <a:rPr lang="en-US" sz="2000" dirty="0"/>
              <a:t>(SS) agar are suitable alternatives. </a:t>
            </a:r>
          </a:p>
          <a:p>
            <a:pPr algn="l" rtl="0">
              <a:lnSpc>
                <a:spcPct val="150000"/>
              </a:lnSpc>
            </a:pPr>
            <a:r>
              <a:rPr lang="en-US" sz="2000" dirty="0"/>
              <a:t>For </a:t>
            </a:r>
            <a:r>
              <a:rPr lang="en-US" sz="2000" i="1" dirty="0"/>
              <a:t>Campylobacter </a:t>
            </a:r>
            <a:r>
              <a:rPr lang="en-US" sz="2000" dirty="0"/>
              <a:t>spp. there are several selective media (</a:t>
            </a:r>
            <a:r>
              <a:rPr lang="en-US" sz="2000" dirty="0" err="1"/>
              <a:t>Blaser</a:t>
            </a:r>
            <a:r>
              <a:rPr lang="en-US" sz="2000" dirty="0"/>
              <a:t>, </a:t>
            </a:r>
            <a:r>
              <a:rPr lang="en-US" sz="2000" dirty="0" err="1"/>
              <a:t>Butzler</a:t>
            </a:r>
            <a:r>
              <a:rPr lang="en-US" sz="2000" dirty="0"/>
              <a:t>, </a:t>
            </a:r>
            <a:r>
              <a:rPr lang="en-US" sz="2000" dirty="0" err="1"/>
              <a:t>Skirrow</a:t>
            </a:r>
            <a:r>
              <a:rPr lang="en-US" sz="2000" dirty="0"/>
              <a:t>) containing different antimicrobial supplements used.</a:t>
            </a:r>
            <a:r>
              <a:rPr lang="en-US" sz="2000" dirty="0"/>
              <a:t> </a:t>
            </a:r>
            <a:endParaRPr lang="en-US" sz="2000" dirty="0" smtClean="0"/>
          </a:p>
          <a:p>
            <a:pPr algn="l" rtl="0">
              <a:lnSpc>
                <a:spcPct val="150000"/>
              </a:lnSpc>
            </a:pPr>
            <a:r>
              <a:rPr lang="en-US" sz="2000" dirty="0" smtClean="0"/>
              <a:t>Thiosulfate </a:t>
            </a:r>
            <a:r>
              <a:rPr lang="en-US" sz="2000" dirty="0"/>
              <a:t>citrate bile salts sucrose (</a:t>
            </a:r>
            <a:r>
              <a:rPr lang="en-US" sz="2000" dirty="0" smtClean="0"/>
              <a:t>TCBS) agar </a:t>
            </a:r>
            <a:r>
              <a:rPr lang="en-US" sz="2000" dirty="0"/>
              <a:t>is selective for </a:t>
            </a:r>
            <a:r>
              <a:rPr lang="en-US" sz="2000" i="1" dirty="0"/>
              <a:t>V. </a:t>
            </a:r>
            <a:r>
              <a:rPr lang="en-US" sz="2000" i="1" dirty="0" err="1"/>
              <a:t>cholerae</a:t>
            </a:r>
            <a:r>
              <a:rPr lang="en-US" sz="2000" i="1" dirty="0"/>
              <a:t>. </a:t>
            </a:r>
            <a:r>
              <a:rPr lang="en-US" sz="2000" dirty="0"/>
              <a:t> </a:t>
            </a:r>
          </a:p>
          <a:p>
            <a:pPr algn="l" rtl="0">
              <a:lnSpc>
                <a:spcPct val="150000"/>
              </a:lnSpc>
            </a:pPr>
            <a:r>
              <a:rPr lang="en-US" sz="2000" dirty="0" err="1"/>
              <a:t>Cefoxitin</a:t>
            </a:r>
            <a:r>
              <a:rPr lang="en-US" sz="2000" dirty="0"/>
              <a:t>–</a:t>
            </a:r>
            <a:r>
              <a:rPr lang="en-US" sz="2000" dirty="0" err="1"/>
              <a:t>cycloserine</a:t>
            </a:r>
            <a:r>
              <a:rPr lang="en-US" sz="2000" dirty="0"/>
              <a:t>–fructose agar (</a:t>
            </a:r>
            <a:r>
              <a:rPr lang="en-US" sz="2000" dirty="0" smtClean="0"/>
              <a:t>CCFA) is </a:t>
            </a:r>
            <a:r>
              <a:rPr lang="en-US" sz="2000" dirty="0"/>
              <a:t>selective  for</a:t>
            </a:r>
            <a:r>
              <a:rPr lang="en-US" sz="2000" i="1" dirty="0"/>
              <a:t> Clostridium </a:t>
            </a:r>
            <a:r>
              <a:rPr lang="en-US" sz="2000" i="1" dirty="0" err="1"/>
              <a:t>difficile</a:t>
            </a:r>
            <a:endParaRPr lang="ar-IQ" sz="2000" dirty="0"/>
          </a:p>
        </p:txBody>
      </p:sp>
    </p:spTree>
    <p:extLst>
      <p:ext uri="{BB962C8B-B14F-4D97-AF65-F5344CB8AC3E}">
        <p14:creationId xmlns:p14="http://schemas.microsoft.com/office/powerpoint/2010/main" val="3205146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548680"/>
            <a:ext cx="8229600" cy="5976664"/>
          </a:xfrm>
        </p:spPr>
        <p:txBody>
          <a:bodyPr>
            <a:normAutofit/>
          </a:bodyPr>
          <a:lstStyle/>
          <a:p>
            <a:pPr algn="l"/>
            <a:r>
              <a:rPr lang="en-US" dirty="0"/>
              <a:t>After inoculation of these media with one </a:t>
            </a:r>
            <a:r>
              <a:rPr lang="en-US" dirty="0" err="1"/>
              <a:t>loopful</a:t>
            </a:r>
            <a:r>
              <a:rPr lang="en-US" dirty="0"/>
              <a:t> of the </a:t>
            </a:r>
            <a:r>
              <a:rPr lang="en-US" dirty="0" err="1"/>
              <a:t>faecal</a:t>
            </a:r>
            <a:r>
              <a:rPr lang="en-US" dirty="0"/>
              <a:t> suspension, incubate the agar plates. Incubate the plates for the isolation of </a:t>
            </a:r>
            <a:r>
              <a:rPr lang="en-US" i="1" dirty="0"/>
              <a:t>Salmonella, </a:t>
            </a:r>
            <a:r>
              <a:rPr lang="en-US" i="1" dirty="0" err="1"/>
              <a:t>Shigella</a:t>
            </a:r>
            <a:r>
              <a:rPr lang="en-US" i="1" dirty="0"/>
              <a:t> </a:t>
            </a:r>
            <a:r>
              <a:rPr lang="en-US" dirty="0"/>
              <a:t>and </a:t>
            </a:r>
            <a:r>
              <a:rPr lang="en-US" i="1" dirty="0"/>
              <a:t>Yersinia </a:t>
            </a:r>
            <a:r>
              <a:rPr lang="en-US" dirty="0"/>
              <a:t>spp. and </a:t>
            </a:r>
            <a:r>
              <a:rPr lang="en-US" i="1" dirty="0"/>
              <a:t>V. </a:t>
            </a:r>
            <a:r>
              <a:rPr lang="en-US" i="1" dirty="0" err="1"/>
              <a:t>cholerae</a:t>
            </a:r>
            <a:r>
              <a:rPr lang="en-US" i="1" dirty="0"/>
              <a:t> </a:t>
            </a:r>
            <a:r>
              <a:rPr lang="en-US" dirty="0"/>
              <a:t>at 35 C in anaerobic incubator (without CO2), </a:t>
            </a:r>
            <a:endParaRPr lang="en-US" dirty="0" smtClean="0"/>
          </a:p>
          <a:p>
            <a:pPr algn="l"/>
            <a:r>
              <a:rPr lang="en-US" dirty="0" smtClean="0"/>
              <a:t>the </a:t>
            </a:r>
            <a:r>
              <a:rPr lang="en-US" dirty="0"/>
              <a:t>plates for </a:t>
            </a:r>
            <a:r>
              <a:rPr lang="en-US" i="1" dirty="0"/>
              <a:t>Campylobacter </a:t>
            </a:r>
            <a:r>
              <a:rPr lang="en-US" dirty="0"/>
              <a:t>spp. at 42 C in an </a:t>
            </a:r>
            <a:r>
              <a:rPr lang="en-US" dirty="0" err="1"/>
              <a:t>microaerophilic</a:t>
            </a:r>
            <a:r>
              <a:rPr lang="en-US" dirty="0"/>
              <a:t> atmosphere with 10% CO2, and the plates for</a:t>
            </a:r>
            <a:r>
              <a:rPr lang="en-US" i="1" dirty="0"/>
              <a:t> Clostridium </a:t>
            </a:r>
            <a:r>
              <a:rPr lang="en-US" i="1" dirty="0" err="1"/>
              <a:t>difficile</a:t>
            </a:r>
            <a:r>
              <a:rPr lang="en-US" i="1" dirty="0"/>
              <a:t> </a:t>
            </a:r>
            <a:r>
              <a:rPr lang="en-US" dirty="0"/>
              <a:t>at 35 ∞C in an anaerobic atmosphere</a:t>
            </a:r>
            <a:endParaRPr lang="ar-IQ" dirty="0"/>
          </a:p>
        </p:txBody>
      </p:sp>
    </p:spTree>
    <p:extLst>
      <p:ext uri="{BB962C8B-B14F-4D97-AF65-F5344CB8AC3E}">
        <p14:creationId xmlns:p14="http://schemas.microsoft.com/office/powerpoint/2010/main" val="1678387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77500" lnSpcReduction="20000"/>
          </a:bodyPr>
          <a:lstStyle/>
          <a:p>
            <a:pPr algn="l" rtl="0"/>
            <a:r>
              <a:rPr lang="en-US" sz="4100" b="1" dirty="0">
                <a:solidFill>
                  <a:srgbClr val="C00000"/>
                </a:solidFill>
              </a:rPr>
              <a:t>Respiratory Tract Infections</a:t>
            </a:r>
            <a:r>
              <a:rPr lang="en-US" sz="4100" dirty="0" smtClean="0">
                <a:solidFill>
                  <a:srgbClr val="C00000"/>
                </a:solidFill>
              </a:rPr>
              <a:t> </a:t>
            </a:r>
          </a:p>
          <a:p>
            <a:pPr algn="l" rtl="0"/>
            <a:r>
              <a:rPr lang="en-US" dirty="0" smtClean="0"/>
              <a:t>Respiratory </a:t>
            </a:r>
            <a:r>
              <a:rPr lang="en-US" dirty="0"/>
              <a:t>tract infections divided in to:</a:t>
            </a:r>
          </a:p>
          <a:p>
            <a:pPr lvl="0" algn="l" rtl="0"/>
            <a:r>
              <a:rPr lang="en-US" dirty="0"/>
              <a:t>Upper Respiratory tract infections</a:t>
            </a:r>
          </a:p>
          <a:p>
            <a:pPr lvl="0" algn="l" rtl="0"/>
            <a:r>
              <a:rPr lang="en-US" dirty="0"/>
              <a:t>Lower Respiratory tract infections</a:t>
            </a:r>
          </a:p>
          <a:p>
            <a:pPr marL="0" indent="0" algn="l" rtl="0">
              <a:buNone/>
            </a:pPr>
            <a:r>
              <a:rPr lang="en-US" b="1" i="1" dirty="0"/>
              <a:t> </a:t>
            </a:r>
            <a:endParaRPr lang="en-US" dirty="0"/>
          </a:p>
          <a:p>
            <a:pPr algn="l" rtl="0"/>
            <a:r>
              <a:rPr lang="en-US" b="1" i="1" dirty="0">
                <a:solidFill>
                  <a:srgbClr val="C00000"/>
                </a:solidFill>
              </a:rPr>
              <a:t>Upper respiratory tract infections</a:t>
            </a:r>
            <a:endParaRPr lang="en-US" dirty="0">
              <a:solidFill>
                <a:srgbClr val="C00000"/>
              </a:solidFill>
            </a:endParaRPr>
          </a:p>
          <a:p>
            <a:pPr algn="l" rtl="0"/>
            <a:r>
              <a:rPr lang="en-US" dirty="0"/>
              <a:t>       The upper respiratory tract extends from the larynx to the nostrils and comprises the oropharynx and the </a:t>
            </a:r>
            <a:r>
              <a:rPr lang="en-US" dirty="0" err="1"/>
              <a:t>nasopharynx</a:t>
            </a:r>
            <a:r>
              <a:rPr lang="en-US" dirty="0"/>
              <a:t> together with the communicating cavities, the sinuses and the middle ear. The upper respiratory tract can be the site of several types of infection:</a:t>
            </a:r>
          </a:p>
          <a:p>
            <a:pPr marL="0" indent="0" algn="l" rtl="0">
              <a:buNone/>
            </a:pPr>
            <a:r>
              <a:rPr lang="en-US" dirty="0"/>
              <a:t>— pharyngitis, sometimes involving tonsillitis, and giving rise to a “sore throat”</a:t>
            </a:r>
          </a:p>
          <a:p>
            <a:pPr marL="0" indent="0" algn="l" rtl="0">
              <a:buNone/>
            </a:pPr>
            <a:r>
              <a:rPr lang="en-US" dirty="0"/>
              <a:t>— </a:t>
            </a:r>
            <a:r>
              <a:rPr lang="en-US" dirty="0" err="1"/>
              <a:t>nasopharyngitis</a:t>
            </a:r>
            <a:endParaRPr lang="en-US" dirty="0"/>
          </a:p>
          <a:p>
            <a:pPr marL="0" indent="0" algn="l" rtl="0">
              <a:buNone/>
            </a:pPr>
            <a:r>
              <a:rPr lang="en-US" dirty="0"/>
              <a:t>— otitis media</a:t>
            </a:r>
          </a:p>
          <a:p>
            <a:pPr marL="0" indent="0" algn="l" rtl="0">
              <a:buNone/>
            </a:pPr>
            <a:r>
              <a:rPr lang="en-US" dirty="0"/>
              <a:t>— sinusitis</a:t>
            </a:r>
          </a:p>
          <a:p>
            <a:pPr marL="0" indent="0" algn="l" rtl="0">
              <a:buNone/>
            </a:pPr>
            <a:r>
              <a:rPr lang="en-US" dirty="0"/>
              <a:t>— epiglottitis</a:t>
            </a:r>
            <a:endParaRPr lang="ar-IQ" dirty="0"/>
          </a:p>
        </p:txBody>
      </p:sp>
    </p:spTree>
    <p:extLst>
      <p:ext uri="{BB962C8B-B14F-4D97-AF65-F5344CB8AC3E}">
        <p14:creationId xmlns:p14="http://schemas.microsoft.com/office/powerpoint/2010/main" val="355453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6192688"/>
          </a:xfrm>
        </p:spPr>
        <p:txBody>
          <a:bodyPr>
            <a:normAutofit lnSpcReduction="10000"/>
          </a:bodyPr>
          <a:lstStyle/>
          <a:p>
            <a:pPr algn="l" rtl="0"/>
            <a:r>
              <a:rPr lang="en-US" b="1" i="1" dirty="0"/>
              <a:t>Bacterial infections:</a:t>
            </a:r>
            <a:endParaRPr lang="en-US" dirty="0"/>
          </a:p>
          <a:p>
            <a:pPr algn="l" rtl="0"/>
            <a:r>
              <a:rPr lang="en-US" b="1" dirty="0"/>
              <a:t>Pharyngitis</a:t>
            </a:r>
            <a:endParaRPr lang="en-US" dirty="0"/>
          </a:p>
          <a:p>
            <a:pPr algn="l" rtl="0"/>
            <a:r>
              <a:rPr lang="en-US" i="1" dirty="0"/>
              <a:t> </a:t>
            </a:r>
            <a:r>
              <a:rPr lang="en-US" i="1" dirty="0" smtClean="0">
                <a:solidFill>
                  <a:srgbClr val="0070C0"/>
                </a:solidFill>
              </a:rPr>
              <a:t>Streptococcus </a:t>
            </a:r>
            <a:r>
              <a:rPr lang="en-US" i="1" dirty="0" err="1">
                <a:solidFill>
                  <a:srgbClr val="0070C0"/>
                </a:solidFill>
              </a:rPr>
              <a:t>pyogenes</a:t>
            </a:r>
            <a:r>
              <a:rPr lang="en-US" dirty="0" err="1">
                <a:solidFill>
                  <a:srgbClr val="0070C0"/>
                </a:solidFill>
              </a:rPr>
              <a:t>is</a:t>
            </a:r>
            <a:r>
              <a:rPr lang="en-US" dirty="0">
                <a:solidFill>
                  <a:srgbClr val="0070C0"/>
                </a:solidFill>
              </a:rPr>
              <a:t> </a:t>
            </a:r>
            <a:r>
              <a:rPr lang="en-US" dirty="0"/>
              <a:t>by far the most frequent cause of bacterial pharyngitis and tonsillitis. This infection is particularly prevalent in young children (5–12 years). When streptococcal pharyngitis is associated with a characteristic skin rash, the patient is said to have scarlet fever. </a:t>
            </a:r>
            <a:endParaRPr lang="en-US" dirty="0" smtClean="0"/>
          </a:p>
          <a:p>
            <a:pPr algn="l" rtl="0"/>
            <a:r>
              <a:rPr lang="en-US" dirty="0" smtClean="0"/>
              <a:t>In </a:t>
            </a:r>
            <a:r>
              <a:rPr lang="en-US" dirty="0"/>
              <a:t>infants, a streptococcal throat infection may often involve the </a:t>
            </a:r>
            <a:r>
              <a:rPr lang="en-US" dirty="0" err="1"/>
              <a:t>nasopharynx</a:t>
            </a:r>
            <a:r>
              <a:rPr lang="en-US" dirty="0"/>
              <a:t> and be accompanied by a purulent nasal discharge.</a:t>
            </a:r>
          </a:p>
          <a:p>
            <a:pPr marL="0" indent="0" algn="l" rtl="0">
              <a:buNone/>
            </a:pPr>
            <a:r>
              <a:rPr lang="en-US" b="1" dirty="0"/>
              <a:t> </a:t>
            </a:r>
            <a:endParaRPr lang="en-US" dirty="0"/>
          </a:p>
          <a:p>
            <a:pPr marL="0" indent="0" algn="l" rtl="0">
              <a:buNone/>
            </a:pPr>
            <a:endParaRPr lang="ar-IQ" dirty="0"/>
          </a:p>
        </p:txBody>
      </p:sp>
    </p:spTree>
    <p:extLst>
      <p:ext uri="{BB962C8B-B14F-4D97-AF65-F5344CB8AC3E}">
        <p14:creationId xmlns:p14="http://schemas.microsoft.com/office/powerpoint/2010/main" val="199306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124744"/>
            <a:ext cx="8496944" cy="5184576"/>
          </a:xfrm>
          <a:prstGeom prst="rect">
            <a:avLst/>
          </a:prstGeom>
          <a:noFill/>
          <a:ln>
            <a:noFill/>
          </a:ln>
        </p:spPr>
      </p:pic>
    </p:spTree>
    <p:extLst>
      <p:ext uri="{BB962C8B-B14F-4D97-AF65-F5344CB8AC3E}">
        <p14:creationId xmlns:p14="http://schemas.microsoft.com/office/powerpoint/2010/main" val="1066604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552728"/>
          </a:xfrm>
        </p:spPr>
        <p:txBody>
          <a:bodyPr>
            <a:normAutofit lnSpcReduction="10000"/>
          </a:bodyPr>
          <a:lstStyle/>
          <a:p>
            <a:pPr marL="0" indent="0" algn="l" rtl="0">
              <a:buNone/>
            </a:pPr>
            <a:r>
              <a:rPr lang="en-US" sz="3800" b="1" dirty="0">
                <a:solidFill>
                  <a:srgbClr val="C00000"/>
                </a:solidFill>
              </a:rPr>
              <a:t>Diphtheria</a:t>
            </a:r>
            <a:endParaRPr lang="en-US" sz="3800" dirty="0">
              <a:solidFill>
                <a:srgbClr val="C00000"/>
              </a:solidFill>
            </a:endParaRPr>
          </a:p>
          <a:p>
            <a:pPr marL="0" indent="0" algn="l" rtl="0">
              <a:buNone/>
            </a:pPr>
            <a:r>
              <a:rPr lang="en-US" i="1" dirty="0"/>
              <a:t>        </a:t>
            </a:r>
            <a:r>
              <a:rPr lang="en-US" i="1" dirty="0" err="1"/>
              <a:t>Corynebacterium</a:t>
            </a:r>
            <a:r>
              <a:rPr lang="en-US" i="1" dirty="0"/>
              <a:t> diphtheria</a:t>
            </a:r>
            <a:r>
              <a:rPr lang="en-US" dirty="0"/>
              <a:t> is the cause of diphtheria, Diphtheria is a serious disease. </a:t>
            </a:r>
            <a:r>
              <a:rPr lang="en-US" i="1" dirty="0"/>
              <a:t>C. diphtheria</a:t>
            </a:r>
            <a:r>
              <a:rPr lang="en-US" dirty="0"/>
              <a:t> causes a typical form of infection, characterized by a greyish-white membrane at the site of infection (pharynx, tonsils, or larynx).</a:t>
            </a:r>
          </a:p>
          <a:p>
            <a:pPr marL="0" indent="0" algn="l" rtl="0">
              <a:buNone/>
            </a:pPr>
            <a:r>
              <a:rPr lang="en-US" b="1" dirty="0"/>
              <a:t> </a:t>
            </a:r>
            <a:r>
              <a:rPr lang="en-US" b="1" dirty="0" smtClean="0">
                <a:solidFill>
                  <a:srgbClr val="0070C0"/>
                </a:solidFill>
              </a:rPr>
              <a:t>Culture </a:t>
            </a:r>
            <a:r>
              <a:rPr lang="en-US" b="1" dirty="0">
                <a:solidFill>
                  <a:srgbClr val="0070C0"/>
                </a:solidFill>
              </a:rPr>
              <a:t>for </a:t>
            </a:r>
            <a:r>
              <a:rPr lang="en-US" b="1" i="1" dirty="0" err="1">
                <a:solidFill>
                  <a:srgbClr val="0070C0"/>
                </a:solidFill>
              </a:rPr>
              <a:t>Corynebacterium</a:t>
            </a:r>
            <a:r>
              <a:rPr lang="en-US" b="1" i="1" dirty="0">
                <a:solidFill>
                  <a:srgbClr val="0070C0"/>
                </a:solidFill>
              </a:rPr>
              <a:t> </a:t>
            </a:r>
            <a:r>
              <a:rPr lang="en-US" b="1" i="1" dirty="0" err="1">
                <a:solidFill>
                  <a:srgbClr val="0070C0"/>
                </a:solidFill>
              </a:rPr>
              <a:t>diphtheriae</a:t>
            </a:r>
            <a:endParaRPr lang="en-US" dirty="0">
              <a:solidFill>
                <a:srgbClr val="0070C0"/>
              </a:solidFill>
            </a:endParaRPr>
          </a:p>
          <a:p>
            <a:pPr algn="l" rtl="0"/>
            <a:r>
              <a:rPr lang="en-US" dirty="0"/>
              <a:t>        Although the diphtheria bacillus grows well on ordinary blood agar, growth is improved by inoculating one or two special media:</a:t>
            </a:r>
          </a:p>
          <a:p>
            <a:pPr algn="l" rtl="0"/>
            <a:r>
              <a:rPr lang="en-US" b="1" dirty="0" err="1"/>
              <a:t>Löffler</a:t>
            </a:r>
            <a:r>
              <a:rPr lang="en-US" b="1" dirty="0"/>
              <a:t> coagulated serum or Dorset egg medium</a:t>
            </a:r>
            <a:r>
              <a:rPr lang="en-US" i="1" dirty="0"/>
              <a:t>.</a:t>
            </a:r>
            <a:r>
              <a:rPr lang="en-US" dirty="0"/>
              <a:t> Both of these media give abundant growth of the diphtheria bacillus after overnight incubation. </a:t>
            </a:r>
            <a:endParaRPr lang="ar-IQ" dirty="0"/>
          </a:p>
        </p:txBody>
      </p:sp>
    </p:spTree>
    <p:extLst>
      <p:ext uri="{BB962C8B-B14F-4D97-AF65-F5344CB8AC3E}">
        <p14:creationId xmlns:p14="http://schemas.microsoft.com/office/powerpoint/2010/main" val="127721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88640"/>
            <a:ext cx="8229600" cy="5937523"/>
          </a:xfrm>
        </p:spPr>
        <p:txBody>
          <a:bodyPr>
            <a:normAutofit/>
          </a:bodyPr>
          <a:lstStyle/>
          <a:p>
            <a:pPr algn="l" rtl="0"/>
            <a:r>
              <a:rPr lang="en-US" dirty="0"/>
              <a:t>Moreover, the cellular morphology of the bacilli is more “typical”: irregularly stained, short to long, slightly curved rods, showing metachromatic granules, and these bacteria arranged like Chinese letters. </a:t>
            </a:r>
          </a:p>
          <a:p>
            <a:pPr algn="l" rtl="0"/>
            <a:r>
              <a:rPr lang="en-US" dirty="0" smtClean="0"/>
              <a:t> Metachromatic </a:t>
            </a:r>
            <a:r>
              <a:rPr lang="en-US" dirty="0"/>
              <a:t>granules are more apparent after staining with</a:t>
            </a:r>
            <a:r>
              <a:rPr lang="en-US" b="1" dirty="0"/>
              <a:t> Albert stain</a:t>
            </a:r>
            <a:r>
              <a:rPr lang="en-US" dirty="0"/>
              <a:t> by which the bacillus bacteria stained green while the metachromatic granules stained brown.</a:t>
            </a:r>
          </a:p>
          <a:p>
            <a:pPr marL="0" indent="0" algn="l" rtl="0">
              <a:buNone/>
            </a:pPr>
            <a:r>
              <a:rPr lang="en-US" dirty="0"/>
              <a:t> </a:t>
            </a:r>
            <a:endParaRPr lang="ar-IQ" dirty="0"/>
          </a:p>
        </p:txBody>
      </p:sp>
      <p:pic>
        <p:nvPicPr>
          <p:cNvPr id="8" name="irc_ilrp_mut" descr="https://encrypted-tbn2.gstatic.com/images?q=tbn:ANd9GcSL7AdEym2HISZzeQkKD9Y0f59GkU4SESAWrLSkyMk3jHI7_6F4lt35qFhf"/>
          <p:cNvPicPr/>
          <p:nvPr/>
        </p:nvPicPr>
        <p:blipFill>
          <a:blip r:embed="rId2"/>
          <a:srcRect/>
          <a:stretch>
            <a:fillRect/>
          </a:stretch>
        </p:blipFill>
        <p:spPr bwMode="auto">
          <a:xfrm>
            <a:off x="1835696" y="4725144"/>
            <a:ext cx="5400600" cy="1944216"/>
          </a:xfrm>
          <a:prstGeom prst="rect">
            <a:avLst/>
          </a:prstGeom>
          <a:noFill/>
          <a:ln w="9525">
            <a:noFill/>
            <a:miter lim="800000"/>
            <a:headEnd/>
            <a:tailEnd/>
          </a:ln>
        </p:spPr>
      </p:pic>
    </p:spTree>
    <p:extLst>
      <p:ext uri="{BB962C8B-B14F-4D97-AF65-F5344CB8AC3E}">
        <p14:creationId xmlns:p14="http://schemas.microsoft.com/office/powerpoint/2010/main" val="1893453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435280" cy="6552728"/>
          </a:xfrm>
        </p:spPr>
        <p:txBody>
          <a:bodyPr>
            <a:normAutofit fontScale="85000" lnSpcReduction="20000"/>
          </a:bodyPr>
          <a:lstStyle/>
          <a:p>
            <a:pPr marL="0" indent="0" algn="l" rtl="0">
              <a:buNone/>
            </a:pPr>
            <a:r>
              <a:rPr lang="en-US" sz="3800" b="1" dirty="0" err="1">
                <a:solidFill>
                  <a:srgbClr val="C00000"/>
                </a:solidFill>
                <a:cs typeface="+mj-cs"/>
              </a:rPr>
              <a:t>Gonococcal</a:t>
            </a:r>
            <a:r>
              <a:rPr lang="en-US" sz="3800" b="1" dirty="0">
                <a:solidFill>
                  <a:srgbClr val="C00000"/>
                </a:solidFill>
                <a:cs typeface="+mj-cs"/>
              </a:rPr>
              <a:t> pharyngitis</a:t>
            </a:r>
          </a:p>
          <a:p>
            <a:pPr algn="l" rtl="0"/>
            <a:r>
              <a:rPr lang="en-US" dirty="0"/>
              <a:t>Culture of throat swabs for gonococci </a:t>
            </a:r>
            <a:r>
              <a:rPr lang="en-US" dirty="0" smtClean="0"/>
              <a:t>(Neisseria </a:t>
            </a:r>
            <a:r>
              <a:rPr lang="en-US" dirty="0" err="1" smtClean="0"/>
              <a:t>gonorrhoeae</a:t>
            </a:r>
            <a:r>
              <a:rPr lang="en-US" dirty="0"/>
              <a:t>) </a:t>
            </a:r>
            <a:r>
              <a:rPr lang="en-US" dirty="0" smtClean="0"/>
              <a:t>should </a:t>
            </a:r>
            <a:r>
              <a:rPr lang="en-US" dirty="0"/>
              <a:t>be done on specific request from the clinician, using the appropriate selective medium (Thayer–Martin medium).</a:t>
            </a:r>
          </a:p>
          <a:p>
            <a:pPr marL="0" indent="0" algn="l" rtl="0">
              <a:buNone/>
            </a:pPr>
            <a:r>
              <a:rPr lang="en-US" b="1" dirty="0"/>
              <a:t> </a:t>
            </a:r>
            <a:endParaRPr lang="en-US" dirty="0"/>
          </a:p>
          <a:p>
            <a:pPr algn="l" rtl="0"/>
            <a:r>
              <a:rPr lang="en-US" sz="3800" b="1" dirty="0">
                <a:solidFill>
                  <a:srgbClr val="C00000"/>
                </a:solidFill>
                <a:cs typeface="+mj-cs"/>
              </a:rPr>
              <a:t>Whooping Cough (Pertussis)</a:t>
            </a:r>
            <a:endParaRPr lang="en-US" sz="3800" dirty="0">
              <a:solidFill>
                <a:srgbClr val="C00000"/>
              </a:solidFill>
              <a:cs typeface="+mj-cs"/>
            </a:endParaRPr>
          </a:p>
          <a:p>
            <a:pPr algn="l" rtl="0"/>
            <a:r>
              <a:rPr lang="en-US" sz="3800" dirty="0"/>
              <a:t>Whooping cough is the common name for </a:t>
            </a:r>
            <a:r>
              <a:rPr lang="en-US" sz="3800" b="1" dirty="0"/>
              <a:t>pertussis,</a:t>
            </a:r>
            <a:r>
              <a:rPr lang="en-US" sz="3800" dirty="0"/>
              <a:t> The disease is caused by </a:t>
            </a:r>
            <a:r>
              <a:rPr lang="en-US" sz="3800" i="1" dirty="0" err="1"/>
              <a:t>Bordetella</a:t>
            </a:r>
            <a:r>
              <a:rPr lang="en-US" sz="3800" i="1" dirty="0"/>
              <a:t> pertussis</a:t>
            </a:r>
            <a:r>
              <a:rPr lang="en-US" sz="3800" b="1" dirty="0"/>
              <a:t>, </a:t>
            </a:r>
            <a:r>
              <a:rPr lang="en-US" sz="3800" dirty="0"/>
              <a:t>a tiny, encapsulated, strictly aerobic, Gram-negative rod. These organisms do not tolerate drying or sunlight and die quickly outside the host. laboratory diagnosis include </a:t>
            </a:r>
            <a:r>
              <a:rPr lang="en-US" sz="3800" u="sng" dirty="0">
                <a:hlinkClick r:id="rId2" tooltip="Microbiological culture"/>
              </a:rPr>
              <a:t>culturing</a:t>
            </a:r>
            <a:r>
              <a:rPr lang="en-US" sz="3800" dirty="0"/>
              <a:t> of nasopharyngeal swabs on a selective media (</a:t>
            </a:r>
            <a:r>
              <a:rPr lang="en-US" sz="3800" u="sng" dirty="0">
                <a:hlinkClick r:id="rId3" tooltip="Bordet-Gengou agar"/>
              </a:rPr>
              <a:t>Bordet-</a:t>
            </a:r>
            <a:r>
              <a:rPr lang="en-US" sz="3800" u="sng" dirty="0" err="1">
                <a:hlinkClick r:id="rId3" tooltip="Bordet-Gengou agar"/>
              </a:rPr>
              <a:t>Gengou</a:t>
            </a:r>
            <a:r>
              <a:rPr lang="en-US" sz="3800" u="sng" dirty="0">
                <a:hlinkClick r:id="rId3" tooltip="Bordet-Gengou agar"/>
              </a:rPr>
              <a:t> medium</a:t>
            </a:r>
            <a:r>
              <a:rPr lang="en-US" sz="3800" dirty="0"/>
              <a:t>).</a:t>
            </a:r>
          </a:p>
          <a:p>
            <a:pPr marL="0" indent="0" rtl="0">
              <a:buNone/>
            </a:pPr>
            <a:r>
              <a:rPr lang="en-US" b="1" i="1" dirty="0"/>
              <a:t> </a:t>
            </a:r>
            <a:endParaRPr lang="en-US" dirty="0"/>
          </a:p>
          <a:p>
            <a:pPr marL="0" indent="0" algn="l">
              <a:buNone/>
            </a:pPr>
            <a:endParaRPr lang="ar-IQ" dirty="0"/>
          </a:p>
        </p:txBody>
      </p:sp>
    </p:spTree>
    <p:extLst>
      <p:ext uri="{BB962C8B-B14F-4D97-AF65-F5344CB8AC3E}">
        <p14:creationId xmlns:p14="http://schemas.microsoft.com/office/powerpoint/2010/main" val="259681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784976" cy="6336704"/>
          </a:xfrm>
        </p:spPr>
        <p:txBody>
          <a:bodyPr>
            <a:normAutofit fontScale="85000" lnSpcReduction="20000"/>
          </a:bodyPr>
          <a:lstStyle/>
          <a:p>
            <a:pPr marL="0" indent="0" algn="l" rtl="0">
              <a:buNone/>
            </a:pPr>
            <a:r>
              <a:rPr lang="en-US" sz="3300" b="1" i="1" dirty="0">
                <a:solidFill>
                  <a:srgbClr val="C00000"/>
                </a:solidFill>
                <a:cs typeface="+mj-cs"/>
              </a:rPr>
              <a:t>Lower respiratory tract infections</a:t>
            </a:r>
            <a:endParaRPr lang="en-US" sz="3300" dirty="0">
              <a:solidFill>
                <a:srgbClr val="C00000"/>
              </a:solidFill>
              <a:cs typeface="+mj-cs"/>
            </a:endParaRPr>
          </a:p>
          <a:p>
            <a:pPr algn="l" rtl="0"/>
            <a:r>
              <a:rPr lang="en-US" dirty="0"/>
              <a:t>        Lower respiratory tract infections (LRTI) are infections occurring below the level of the larynx, i.e. in the trachea, the bronchi, or in the lung tissue (</a:t>
            </a:r>
            <a:r>
              <a:rPr lang="en-US" dirty="0" err="1"/>
              <a:t>tracheitis</a:t>
            </a:r>
            <a:r>
              <a:rPr lang="en-US" dirty="0"/>
              <a:t>, bronchitis, lung abscess, pneumonia).</a:t>
            </a:r>
          </a:p>
          <a:p>
            <a:pPr marL="0" indent="0" algn="l" rtl="0">
              <a:buNone/>
            </a:pPr>
            <a:r>
              <a:rPr lang="en-US" b="1" i="1" dirty="0"/>
              <a:t> </a:t>
            </a:r>
            <a:endParaRPr lang="en-US" dirty="0"/>
          </a:p>
          <a:p>
            <a:pPr algn="l" rtl="0"/>
            <a:r>
              <a:rPr lang="en-US" b="1" i="1" u="sng" dirty="0"/>
              <a:t>The most common infections</a:t>
            </a:r>
            <a:endParaRPr lang="en-US" dirty="0"/>
          </a:p>
          <a:p>
            <a:pPr lvl="0" algn="l" rtl="0"/>
            <a:r>
              <a:rPr lang="en-US" sz="3800" b="1" dirty="0">
                <a:solidFill>
                  <a:srgbClr val="C00000"/>
                </a:solidFill>
              </a:rPr>
              <a:t>Pneumonia</a:t>
            </a:r>
            <a:endParaRPr lang="en-US" sz="3800" dirty="0">
              <a:solidFill>
                <a:srgbClr val="C00000"/>
              </a:solidFill>
            </a:endParaRPr>
          </a:p>
          <a:p>
            <a:pPr algn="l" rtl="0"/>
            <a:r>
              <a:rPr lang="en-US" dirty="0" smtClean="0"/>
              <a:t> Causative </a:t>
            </a:r>
            <a:r>
              <a:rPr lang="en-US" dirty="0"/>
              <a:t>agent of Pneumonia is </a:t>
            </a:r>
            <a:r>
              <a:rPr lang="en-US" i="1" dirty="0"/>
              <a:t>Streptococcus </a:t>
            </a:r>
            <a:r>
              <a:rPr lang="en-US" i="1" dirty="0" err="1"/>
              <a:t>pneumoniae</a:t>
            </a:r>
            <a:r>
              <a:rPr lang="en-US" i="1" dirty="0"/>
              <a:t>, </a:t>
            </a:r>
            <a:r>
              <a:rPr lang="en-US" dirty="0"/>
              <a:t>the pneumococcus, is a Gram- positive </a:t>
            </a:r>
            <a:r>
              <a:rPr lang="en-US" dirty="0" err="1"/>
              <a:t>diplococcus</a:t>
            </a:r>
            <a:r>
              <a:rPr lang="en-US" dirty="0"/>
              <a:t>. The most striking characteristic of</a:t>
            </a:r>
            <a:r>
              <a:rPr lang="en-US" i="1" dirty="0"/>
              <a:t> S. </a:t>
            </a:r>
            <a:r>
              <a:rPr lang="en-US" i="1" dirty="0" err="1"/>
              <a:t>pneumoniae</a:t>
            </a:r>
            <a:r>
              <a:rPr lang="en-US" dirty="0"/>
              <a:t> is its thick polysaccharide capsule, which is responsible for the organism’s virulence. This infection is nearly always caused by </a:t>
            </a:r>
            <a:r>
              <a:rPr lang="en-US" i="1" dirty="0"/>
              <a:t>S. </a:t>
            </a:r>
            <a:r>
              <a:rPr lang="en-US" i="1" dirty="0" err="1"/>
              <a:t>pneumoniae</a:t>
            </a:r>
            <a:r>
              <a:rPr lang="en-US" dirty="0"/>
              <a:t>. A rare cause of a rather similar form of pneumonia is </a:t>
            </a:r>
            <a:r>
              <a:rPr lang="en-US" i="1" dirty="0" err="1"/>
              <a:t>Klebsiella</a:t>
            </a:r>
            <a:r>
              <a:rPr lang="en-US" i="1" dirty="0"/>
              <a:t> </a:t>
            </a:r>
            <a:r>
              <a:rPr lang="en-US" i="1" dirty="0" err="1"/>
              <a:t>pneumoniae</a:t>
            </a:r>
            <a:r>
              <a:rPr lang="en-US" i="1" dirty="0"/>
              <a:t>.</a:t>
            </a:r>
            <a:endParaRPr lang="en-US" dirty="0"/>
          </a:p>
          <a:p>
            <a:pPr algn="l" rtl="0"/>
            <a:r>
              <a:rPr lang="en-US" dirty="0"/>
              <a:t>Other Gram-negative rods also can cause pneumonia, especially if host defenses are impaired.</a:t>
            </a:r>
          </a:p>
          <a:p>
            <a:pPr marL="0" indent="0" algn="l" rtl="0">
              <a:buNone/>
            </a:pPr>
            <a:endParaRPr lang="ar-IQ" dirty="0"/>
          </a:p>
        </p:txBody>
      </p:sp>
    </p:spTree>
    <p:extLst>
      <p:ext uri="{BB962C8B-B14F-4D97-AF65-F5344CB8AC3E}">
        <p14:creationId xmlns:p14="http://schemas.microsoft.com/office/powerpoint/2010/main" val="1970937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pneumococcus, </a:t>
            </a:r>
            <a:r>
              <a:rPr lang="en-US" dirty="0" smtClean="0"/>
              <a:t>Gram- </a:t>
            </a:r>
            <a:r>
              <a:rPr lang="en-US" dirty="0"/>
              <a:t>positive </a:t>
            </a:r>
            <a:r>
              <a:rPr lang="en-US" dirty="0" err="1"/>
              <a:t>diplococcus</a:t>
            </a:r>
            <a:endParaRPr lang="ar-IQ"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556792"/>
            <a:ext cx="4680519" cy="4392488"/>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772816"/>
            <a:ext cx="3960440" cy="3744416"/>
          </a:xfrm>
          <a:prstGeom prst="rect">
            <a:avLst/>
          </a:prstGeom>
          <a:noFill/>
          <a:ln>
            <a:noFill/>
          </a:ln>
        </p:spPr>
      </p:pic>
    </p:spTree>
    <p:extLst>
      <p:ext uri="{BB962C8B-B14F-4D97-AF65-F5344CB8AC3E}">
        <p14:creationId xmlns:p14="http://schemas.microsoft.com/office/powerpoint/2010/main" val="3626664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865</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Laboratory 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pneumococcus, Gram- positive diplococcus</vt:lpstr>
      <vt:lpstr>PowerPoint Presentation</vt:lpstr>
      <vt:lpstr>PowerPoint Presentation</vt:lpstr>
      <vt:lpstr>PowerPoint Presentation</vt:lpstr>
      <vt:lpstr>Sputum Culture </vt:lpstr>
      <vt:lpstr>PowerPoint Presentation</vt:lpstr>
      <vt:lpstr>PowerPoint Presentation</vt:lpstr>
      <vt:lpstr>Gastrointestinal Tract Infections (GTI) </vt:lpstr>
      <vt:lpstr>Media for enteric pathogens </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Laboratory Diagnosis of Respiratory Tract Infections</dc:title>
  <dc:creator>DR.Ahmed Saker 2o1O</dc:creator>
  <cp:lastModifiedBy>DR.Ahmed Saker 2o1O</cp:lastModifiedBy>
  <cp:revision>17</cp:revision>
  <dcterms:created xsi:type="dcterms:W3CDTF">2021-02-27T12:16:40Z</dcterms:created>
  <dcterms:modified xsi:type="dcterms:W3CDTF">2021-02-28T08:28:14Z</dcterms:modified>
</cp:coreProperties>
</file>