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notesMasterIdLst>
    <p:notesMasterId r:id="rId45"/>
  </p:notesMasterIdLst>
  <p:sldIdLst>
    <p:sldId id="256" r:id="rId2"/>
    <p:sldId id="308" r:id="rId3"/>
    <p:sldId id="298" r:id="rId4"/>
    <p:sldId id="315" r:id="rId5"/>
    <p:sldId id="257" r:id="rId6"/>
    <p:sldId id="258" r:id="rId7"/>
    <p:sldId id="309" r:id="rId8"/>
    <p:sldId id="310" r:id="rId9"/>
    <p:sldId id="311" r:id="rId10"/>
    <p:sldId id="313" r:id="rId11"/>
    <p:sldId id="316" r:id="rId12"/>
    <p:sldId id="314" r:id="rId13"/>
    <p:sldId id="259" r:id="rId14"/>
    <p:sldId id="260" r:id="rId15"/>
    <p:sldId id="261" r:id="rId16"/>
    <p:sldId id="299" r:id="rId17"/>
    <p:sldId id="300" r:id="rId18"/>
    <p:sldId id="270" r:id="rId19"/>
    <p:sldId id="317"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301" r:id="rId37"/>
    <p:sldId id="302" r:id="rId38"/>
    <p:sldId id="303" r:id="rId39"/>
    <p:sldId id="304" r:id="rId40"/>
    <p:sldId id="305" r:id="rId41"/>
    <p:sldId id="306" r:id="rId42"/>
    <p:sldId id="307" r:id="rId43"/>
    <p:sldId id="288" r:id="rId4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CC"/>
    <a:srgbClr val="CC0066"/>
    <a:srgbClr val="660066"/>
    <a:srgbClr val="6600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6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CDA7980-8A05-452F-99D0-2992CD11E3C8}" type="datetimeFigureOut">
              <a:rPr lang="ar-IQ" smtClean="0"/>
              <a:t>11/07/1440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9B3ACEE-628C-4E2A-A2BB-B29649FA22FF}" type="slidenum">
              <a:rPr lang="ar-IQ" smtClean="0"/>
              <a:t>‹#›</a:t>
            </a:fld>
            <a:endParaRPr lang="ar-IQ"/>
          </a:p>
        </p:txBody>
      </p:sp>
    </p:spTree>
    <p:extLst>
      <p:ext uri="{BB962C8B-B14F-4D97-AF65-F5344CB8AC3E}">
        <p14:creationId xmlns:p14="http://schemas.microsoft.com/office/powerpoint/2010/main" val="15544720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A9B3ACEE-628C-4E2A-A2BB-B29649FA22FF}" type="slidenum">
              <a:rPr lang="ar-IQ" smtClean="0"/>
              <a:t>33</a:t>
            </a:fld>
            <a:endParaRPr lang="ar-IQ"/>
          </a:p>
        </p:txBody>
      </p:sp>
    </p:spTree>
    <p:extLst>
      <p:ext uri="{BB962C8B-B14F-4D97-AF65-F5344CB8AC3E}">
        <p14:creationId xmlns:p14="http://schemas.microsoft.com/office/powerpoint/2010/main" val="38597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20" name="Footer Placeholder 19"/>
          <p:cNvSpPr>
            <a:spLocks noGrp="1"/>
          </p:cNvSpPr>
          <p:nvPr>
            <p:ph type="ftr" sz="quarter" idx="11"/>
          </p:nvPr>
        </p:nvSpPr>
        <p:spPr/>
        <p:txBody>
          <a:bodyPr/>
          <a:lstStyle>
            <a:extLst/>
          </a:lstStyle>
          <a:p>
            <a:endParaRPr lang="ar-IQ"/>
          </a:p>
        </p:txBody>
      </p:sp>
      <p:sp>
        <p:nvSpPr>
          <p:cNvPr id="10" name="Slide Number Placeholder 9"/>
          <p:cNvSpPr>
            <a:spLocks noGrp="1"/>
          </p:cNvSpPr>
          <p:nvPr>
            <p:ph type="sldNum" sz="quarter" idx="12"/>
          </p:nvPr>
        </p:nvSpPr>
        <p:spPr/>
        <p:txBody>
          <a:bodyPr/>
          <a:lstStyle>
            <a:extLst/>
          </a:lstStyle>
          <a:p>
            <a:fld id="{619D76EE-AFB3-4C66-BF83-B55766519F3F}" type="slidenum">
              <a:rPr lang="ar-IQ" smtClean="0"/>
              <a:t>‹#›</a:t>
            </a:fld>
            <a:endParaRPr lang="ar-IQ"/>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619D76EE-AFB3-4C66-BF83-B55766519F3F}"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619D76EE-AFB3-4C66-BF83-B55766519F3F}"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619D76EE-AFB3-4C66-BF83-B55766519F3F}"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619D76EE-AFB3-4C66-BF83-B55766519F3F}" type="slidenum">
              <a:rPr lang="ar-IQ" smtClean="0"/>
              <a:t>‹#›</a:t>
            </a:fld>
            <a:endParaRPr lang="ar-IQ"/>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619D76EE-AFB3-4C66-BF83-B55766519F3F}"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619D76EE-AFB3-4C66-BF83-B55766519F3F}"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619D76EE-AFB3-4C66-BF83-B55766519F3F}"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619D76EE-AFB3-4C66-BF83-B55766519F3F}" type="slidenum">
              <a:rPr lang="ar-IQ" smtClean="0"/>
              <a:t>‹#›</a:t>
            </a:fld>
            <a:endParaRPr lang="ar-IQ"/>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619D76EE-AFB3-4C66-BF83-B55766519F3F}"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B1DDAA3-C9AA-4210-BBC1-7841DFA0B48B}" type="datetimeFigureOut">
              <a:rPr lang="ar-IQ" smtClean="0"/>
              <a:t>11/07/1440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619D76EE-AFB3-4C66-BF83-B55766519F3F}" type="slidenum">
              <a:rPr lang="ar-IQ" smtClean="0"/>
              <a:t>‹#›</a:t>
            </a:fld>
            <a:endParaRPr lang="ar-IQ"/>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B1DDAA3-C9AA-4210-BBC1-7841DFA0B48B}" type="datetimeFigureOut">
              <a:rPr lang="ar-IQ" smtClean="0"/>
              <a:t>11/07/1440</a:t>
            </a:fld>
            <a:endParaRPr lang="ar-IQ"/>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19D76EE-AFB3-4C66-BF83-B55766519F3F}" type="slidenum">
              <a:rPr lang="ar-IQ" smtClean="0"/>
              <a:t>‹#›</a:t>
            </a:fld>
            <a:endParaRPr lang="ar-IQ"/>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3768" y="620688"/>
            <a:ext cx="4572000"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n-US" sz="4400" b="1" dirty="0" smtClean="0"/>
              <a:t>Scientometrics</a:t>
            </a:r>
            <a:endParaRPr lang="ar-IQ" sz="4400" dirty="0"/>
          </a:p>
        </p:txBody>
      </p:sp>
      <p:sp>
        <p:nvSpPr>
          <p:cNvPr id="8" name="Rectangle 7"/>
          <p:cNvSpPr/>
          <p:nvPr/>
        </p:nvSpPr>
        <p:spPr>
          <a:xfrm>
            <a:off x="971600" y="1916832"/>
            <a:ext cx="7992888" cy="830997"/>
          </a:xfrm>
          <a:prstGeom prst="rect">
            <a:avLst/>
          </a:prstGeom>
        </p:spPr>
        <p:txBody>
          <a:bodyPr wrap="square">
            <a:spAutoFit/>
          </a:bodyPr>
          <a:lstStyle/>
          <a:p>
            <a:pPr algn="l"/>
            <a:r>
              <a:rPr lang="en-US" sz="2400" b="1" dirty="0">
                <a:solidFill>
                  <a:srgbClr val="0000FF"/>
                </a:solidFill>
              </a:rPr>
              <a:t>Scientometrics</a:t>
            </a:r>
            <a:r>
              <a:rPr lang="en-US" sz="2400" dirty="0"/>
              <a:t> is</a:t>
            </a:r>
            <a:r>
              <a:rPr lang="en-US" sz="2400" b="1" dirty="0">
                <a:solidFill>
                  <a:srgbClr val="7030A0"/>
                </a:solidFill>
              </a:rPr>
              <a:t> the study of measuring and </a:t>
            </a:r>
            <a:r>
              <a:rPr lang="en-US" sz="2400" b="1" dirty="0" err="1">
                <a:solidFill>
                  <a:srgbClr val="7030A0"/>
                </a:solidFill>
              </a:rPr>
              <a:t>analysing</a:t>
            </a:r>
            <a:r>
              <a:rPr lang="en-US" sz="2400" b="1" dirty="0">
                <a:solidFill>
                  <a:srgbClr val="7030A0"/>
                </a:solidFill>
              </a:rPr>
              <a:t> </a:t>
            </a:r>
            <a:r>
              <a:rPr lang="en-US" sz="2400" b="1" dirty="0" smtClean="0">
                <a:solidFill>
                  <a:srgbClr val="7030A0"/>
                </a:solidFill>
              </a:rPr>
              <a:t>science , </a:t>
            </a:r>
            <a:r>
              <a:rPr lang="en-US" sz="2400" b="1" dirty="0">
                <a:solidFill>
                  <a:srgbClr val="7030A0"/>
                </a:solidFill>
              </a:rPr>
              <a:t>technology and </a:t>
            </a:r>
            <a:r>
              <a:rPr lang="en-US" sz="2400" b="1" dirty="0" smtClean="0">
                <a:solidFill>
                  <a:srgbClr val="7030A0"/>
                </a:solidFill>
              </a:rPr>
              <a:t>innovation.</a:t>
            </a:r>
            <a:endParaRPr lang="ar-IQ" sz="2400" b="1" dirty="0">
              <a:solidFill>
                <a:srgbClr val="7030A0"/>
              </a:solidFill>
            </a:endParaRPr>
          </a:p>
        </p:txBody>
      </p:sp>
      <p:sp>
        <p:nvSpPr>
          <p:cNvPr id="2" name="Rectangle 1"/>
          <p:cNvSpPr/>
          <p:nvPr/>
        </p:nvSpPr>
        <p:spPr>
          <a:xfrm>
            <a:off x="968918" y="3284984"/>
            <a:ext cx="7992888" cy="2677656"/>
          </a:xfrm>
          <a:prstGeom prst="rect">
            <a:avLst/>
          </a:prstGeom>
        </p:spPr>
        <p:txBody>
          <a:bodyPr wrap="square">
            <a:spAutoFit/>
          </a:bodyPr>
          <a:lstStyle/>
          <a:p>
            <a:pPr algn="l"/>
            <a:r>
              <a:rPr lang="en-US" sz="2800" dirty="0"/>
              <a:t>Major research issues include the </a:t>
            </a:r>
            <a:r>
              <a:rPr lang="en-US" sz="2800" dirty="0">
                <a:solidFill>
                  <a:srgbClr val="C00000"/>
                </a:solidFill>
              </a:rPr>
              <a:t>measurement of impact</a:t>
            </a:r>
            <a:r>
              <a:rPr lang="en-US" sz="2800" dirty="0"/>
              <a:t>, </a:t>
            </a:r>
            <a:r>
              <a:rPr lang="en-US" sz="2800" dirty="0">
                <a:solidFill>
                  <a:srgbClr val="C00000"/>
                </a:solidFill>
              </a:rPr>
              <a:t>reference sets of articles to investigate the impact of journals and institutes</a:t>
            </a:r>
            <a:r>
              <a:rPr lang="en-US" sz="2800" dirty="0"/>
              <a:t>, </a:t>
            </a:r>
            <a:r>
              <a:rPr lang="en-US" sz="2800" b="1" dirty="0">
                <a:solidFill>
                  <a:srgbClr val="00B0F0"/>
                </a:solidFill>
              </a:rPr>
              <a:t>understanding of scientific citations</a:t>
            </a:r>
            <a:r>
              <a:rPr lang="en-US" sz="2800" dirty="0"/>
              <a:t>, </a:t>
            </a:r>
            <a:r>
              <a:rPr lang="en-US" sz="2800" b="1" dirty="0">
                <a:solidFill>
                  <a:srgbClr val="7030A0"/>
                </a:solidFill>
              </a:rPr>
              <a:t>mapping scientific fields</a:t>
            </a:r>
            <a:r>
              <a:rPr lang="en-US" sz="2800" dirty="0"/>
              <a:t> and the </a:t>
            </a:r>
            <a:r>
              <a:rPr lang="en-US" sz="2800" b="1" dirty="0">
                <a:solidFill>
                  <a:srgbClr val="339966"/>
                </a:solidFill>
              </a:rPr>
              <a:t>production of indicators for use in policy and management contexts</a:t>
            </a:r>
            <a:endParaRPr lang="ar-IQ" sz="2800" b="1" dirty="0">
              <a:solidFill>
                <a:srgbClr val="339966"/>
              </a:solidFill>
            </a:endParaRPr>
          </a:p>
        </p:txBody>
      </p:sp>
    </p:spTree>
    <p:extLst>
      <p:ext uri="{BB962C8B-B14F-4D97-AF65-F5344CB8AC3E}">
        <p14:creationId xmlns:p14="http://schemas.microsoft.com/office/powerpoint/2010/main" val="1409228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572487"/>
            <a:ext cx="8136904" cy="1200329"/>
          </a:xfrm>
          <a:prstGeom prst="rect">
            <a:avLst/>
          </a:prstGeom>
        </p:spPr>
        <p:txBody>
          <a:bodyPr wrap="square">
            <a:spAutoFit/>
          </a:bodyPr>
          <a:lstStyle/>
          <a:p>
            <a:pPr algn="l"/>
            <a:r>
              <a:rPr lang="en-US" sz="2400" b="1" dirty="0">
                <a:solidFill>
                  <a:srgbClr val="660066"/>
                </a:solidFill>
                <a:latin typeface="Andalus" pitchFamily="18" charset="-78"/>
                <a:cs typeface="+mj-cs"/>
              </a:rPr>
              <a:t>An </a:t>
            </a:r>
            <a:r>
              <a:rPr lang="en-US" sz="2400" b="1" dirty="0" smtClean="0">
                <a:solidFill>
                  <a:srgbClr val="0000FF"/>
                </a:solidFill>
                <a:latin typeface="Andalus" pitchFamily="18" charset="-78"/>
                <a:cs typeface="+mj-cs"/>
              </a:rPr>
              <a:t>International </a:t>
            </a:r>
            <a:r>
              <a:rPr lang="en-US" sz="2400" b="1" dirty="0">
                <a:solidFill>
                  <a:srgbClr val="0000FF"/>
                </a:solidFill>
                <a:latin typeface="Andalus" pitchFamily="18" charset="-78"/>
                <a:cs typeface="+mj-cs"/>
              </a:rPr>
              <a:t>Standard Serial Number</a:t>
            </a:r>
            <a:r>
              <a:rPr lang="en-US" sz="2400" b="1" dirty="0">
                <a:solidFill>
                  <a:srgbClr val="660066"/>
                </a:solidFill>
                <a:latin typeface="Andalus" pitchFamily="18" charset="-78"/>
                <a:cs typeface="+mj-cs"/>
              </a:rPr>
              <a:t> (</a:t>
            </a:r>
            <a:r>
              <a:rPr lang="en-US" sz="2400" b="1" dirty="0">
                <a:solidFill>
                  <a:srgbClr val="0000FF"/>
                </a:solidFill>
                <a:latin typeface="Andalus" pitchFamily="18" charset="-78"/>
                <a:cs typeface="+mj-cs"/>
              </a:rPr>
              <a:t>ISSN</a:t>
            </a:r>
            <a:r>
              <a:rPr lang="en-US" sz="2400" b="1" dirty="0">
                <a:solidFill>
                  <a:srgbClr val="660066"/>
                </a:solidFill>
                <a:latin typeface="Andalus" pitchFamily="18" charset="-78"/>
                <a:cs typeface="+mj-cs"/>
              </a:rPr>
              <a:t>) is an eight-digit serial number used to uniquely identify a </a:t>
            </a:r>
            <a:r>
              <a:rPr lang="en-US" sz="2400" b="1" dirty="0" smtClean="0">
                <a:solidFill>
                  <a:srgbClr val="660066"/>
                </a:solidFill>
                <a:latin typeface="Andalus" pitchFamily="18" charset="-78"/>
                <a:cs typeface="+mj-cs"/>
              </a:rPr>
              <a:t>serial publication</a:t>
            </a:r>
            <a:r>
              <a:rPr lang="en-US" sz="2400" b="1" dirty="0">
                <a:solidFill>
                  <a:srgbClr val="660066"/>
                </a:solidFill>
                <a:latin typeface="Andalus" pitchFamily="18" charset="-78"/>
                <a:cs typeface="+mj-cs"/>
              </a:rPr>
              <a:t>, such as a </a:t>
            </a:r>
            <a:r>
              <a:rPr lang="en-US" sz="2400" b="1" dirty="0" smtClean="0">
                <a:solidFill>
                  <a:srgbClr val="660066"/>
                </a:solidFill>
                <a:latin typeface="Andalus" pitchFamily="18" charset="-78"/>
                <a:cs typeface="+mj-cs"/>
              </a:rPr>
              <a:t>magazine.</a:t>
            </a:r>
            <a:endParaRPr lang="ar-IQ" sz="2400" b="1" dirty="0">
              <a:solidFill>
                <a:srgbClr val="660066"/>
              </a:solidFill>
              <a:latin typeface="Andalus" pitchFamily="18" charset="-78"/>
              <a:cs typeface="+mj-cs"/>
            </a:endParaRPr>
          </a:p>
        </p:txBody>
      </p:sp>
      <p:sp>
        <p:nvSpPr>
          <p:cNvPr id="3" name="AutoShape 2" descr="{{{image_alt}}}"/>
          <p:cNvSpPr>
            <a:spLocks noChangeAspect="1" noChangeArrowheads="1"/>
          </p:cNvSpPr>
          <p:nvPr/>
        </p:nvSpPr>
        <p:spPr bwMode="auto">
          <a:xfrm>
            <a:off x="8666163" y="-700088"/>
            <a:ext cx="228600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51" name="Picture 3" descr="C:\Users\Home\Desktop\240px-Issn-barcode-explain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977256"/>
            <a:ext cx="3035300" cy="195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9371" y="3933056"/>
            <a:ext cx="7706792" cy="461665"/>
          </a:xfrm>
          <a:prstGeom prst="rect">
            <a:avLst/>
          </a:prstGeom>
        </p:spPr>
        <p:txBody>
          <a:bodyPr wrap="square">
            <a:spAutoFit/>
          </a:bodyPr>
          <a:lstStyle/>
          <a:p>
            <a:pPr algn="l" rtl="0"/>
            <a:r>
              <a:rPr lang="en-US" sz="2400" b="1" dirty="0">
                <a:solidFill>
                  <a:srgbClr val="FF0000"/>
                </a:solidFill>
                <a:cs typeface="+mj-cs"/>
              </a:rPr>
              <a:t>print ISSN</a:t>
            </a:r>
            <a:r>
              <a:rPr lang="en-US" sz="2400" dirty="0">
                <a:cs typeface="+mj-cs"/>
              </a:rPr>
              <a:t> (</a:t>
            </a:r>
            <a:r>
              <a:rPr lang="en-US" sz="2400" b="1" dirty="0">
                <a:solidFill>
                  <a:srgbClr val="CC0066"/>
                </a:solidFill>
                <a:cs typeface="+mj-cs"/>
              </a:rPr>
              <a:t>p-ISSN</a:t>
            </a:r>
            <a:r>
              <a:rPr lang="en-US" sz="2400" dirty="0">
                <a:cs typeface="+mj-cs"/>
              </a:rPr>
              <a:t>), </a:t>
            </a:r>
            <a:r>
              <a:rPr lang="en-US" sz="2400" b="1" dirty="0">
                <a:solidFill>
                  <a:srgbClr val="FF0000"/>
                </a:solidFill>
                <a:cs typeface="+mj-cs"/>
              </a:rPr>
              <a:t>electronic ISSN</a:t>
            </a:r>
            <a:r>
              <a:rPr lang="en-US" sz="2400" dirty="0">
                <a:cs typeface="+mj-cs"/>
              </a:rPr>
              <a:t> (</a:t>
            </a:r>
            <a:r>
              <a:rPr lang="en-US" sz="2400" b="1" dirty="0">
                <a:solidFill>
                  <a:srgbClr val="CC0066"/>
                </a:solidFill>
                <a:cs typeface="+mj-cs"/>
              </a:rPr>
              <a:t>e-ISSN</a:t>
            </a:r>
            <a:r>
              <a:rPr lang="en-US" sz="2400" dirty="0">
                <a:cs typeface="+mj-cs"/>
              </a:rPr>
              <a:t>)</a:t>
            </a:r>
            <a:r>
              <a:rPr lang="ar-IQ" sz="2400" dirty="0">
                <a:cs typeface="+mj-cs"/>
              </a:rPr>
              <a:t>- </a:t>
            </a:r>
            <a:endParaRPr lang="en-US" sz="2400" dirty="0">
              <a:cs typeface="+mj-cs"/>
            </a:endParaRPr>
          </a:p>
        </p:txBody>
      </p:sp>
    </p:spTree>
    <p:extLst>
      <p:ext uri="{BB962C8B-B14F-4D97-AF65-F5344CB8AC3E}">
        <p14:creationId xmlns:p14="http://schemas.microsoft.com/office/powerpoint/2010/main" val="376256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916832"/>
            <a:ext cx="6865982" cy="2677656"/>
          </a:xfrm>
          <a:prstGeom prst="rect">
            <a:avLst/>
          </a:prstGeom>
        </p:spPr>
        <p:txBody>
          <a:bodyPr wrap="square">
            <a:spAutoFit/>
          </a:bodyPr>
          <a:lstStyle/>
          <a:p>
            <a:pPr algn="l"/>
            <a:r>
              <a:rPr lang="en-US" sz="2400" dirty="0" smtClean="0"/>
              <a:t>1.</a:t>
            </a:r>
            <a:r>
              <a:rPr lang="en-US" sz="2400" b="1" dirty="0" smtClean="0"/>
              <a:t> CA-A </a:t>
            </a:r>
            <a:r>
              <a:rPr lang="en-US" sz="2400" b="1" dirty="0"/>
              <a:t>Cancer Journal for Clinicians: </a:t>
            </a:r>
            <a:r>
              <a:rPr lang="en-US" sz="2400" b="1" dirty="0" smtClean="0"/>
              <a:t>244.585</a:t>
            </a:r>
            <a:endParaRPr lang="ar-IQ" sz="2400" b="1" dirty="0" smtClean="0"/>
          </a:p>
          <a:p>
            <a:pPr algn="l"/>
            <a:endParaRPr lang="en-US" sz="2400" dirty="0"/>
          </a:p>
          <a:p>
            <a:pPr algn="l"/>
            <a:r>
              <a:rPr lang="en-US" sz="2400" dirty="0"/>
              <a:t>2. </a:t>
            </a:r>
            <a:r>
              <a:rPr lang="en-US" sz="2400" b="1" dirty="0"/>
              <a:t>The New England Journal of Medicine: 79.258 </a:t>
            </a:r>
            <a:endParaRPr lang="ar-IQ" sz="2400" b="1" dirty="0" smtClean="0"/>
          </a:p>
          <a:p>
            <a:pPr algn="l"/>
            <a:endParaRPr lang="en-US" sz="2400" dirty="0"/>
          </a:p>
          <a:p>
            <a:pPr algn="l"/>
            <a:r>
              <a:rPr lang="en-US" sz="2400" dirty="0"/>
              <a:t>3. </a:t>
            </a:r>
            <a:r>
              <a:rPr lang="en-US" sz="2400" b="1" dirty="0"/>
              <a:t>Lancet: </a:t>
            </a:r>
            <a:r>
              <a:rPr lang="en-US" sz="2400" b="1" dirty="0" smtClean="0"/>
              <a:t>53.254</a:t>
            </a:r>
            <a:endParaRPr lang="ar-IQ" sz="2400" b="1" dirty="0" smtClean="0"/>
          </a:p>
          <a:p>
            <a:pPr algn="l"/>
            <a:endParaRPr lang="en-US" sz="2400" dirty="0"/>
          </a:p>
          <a:p>
            <a:pPr algn="l"/>
            <a:r>
              <a:rPr lang="en-US" sz="2400" dirty="0"/>
              <a:t>4. </a:t>
            </a:r>
            <a:r>
              <a:rPr lang="en-US" sz="2400" b="1" dirty="0"/>
              <a:t>Chemical Reviews: 52.613</a:t>
            </a:r>
            <a:endParaRPr lang="en-US" sz="2400" dirty="0"/>
          </a:p>
        </p:txBody>
      </p:sp>
      <p:sp>
        <p:nvSpPr>
          <p:cNvPr id="5" name="Rectangle 4"/>
          <p:cNvSpPr/>
          <p:nvPr/>
        </p:nvSpPr>
        <p:spPr>
          <a:xfrm>
            <a:off x="1044111" y="395953"/>
            <a:ext cx="7704353" cy="646331"/>
          </a:xfrm>
          <a:prstGeom prst="rect">
            <a:avLst/>
          </a:prstGeom>
        </p:spPr>
        <p:txBody>
          <a:bodyPr wrap="none">
            <a:spAutoFit/>
          </a:bodyPr>
          <a:lstStyle/>
          <a:p>
            <a:pPr rtl="0"/>
            <a:r>
              <a:rPr lang="en-US" sz="3600" dirty="0">
                <a:solidFill>
                  <a:srgbClr val="6600CC"/>
                </a:solidFill>
                <a:latin typeface="Berlin Sans FB" pitchFamily="34" charset="0"/>
              </a:rPr>
              <a:t>Highest impact factor of Journal in 2018</a:t>
            </a:r>
          </a:p>
        </p:txBody>
      </p:sp>
    </p:spTree>
    <p:extLst>
      <p:ext uri="{BB962C8B-B14F-4D97-AF65-F5344CB8AC3E}">
        <p14:creationId xmlns:p14="http://schemas.microsoft.com/office/powerpoint/2010/main" val="134842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529" y="272842"/>
            <a:ext cx="7203895" cy="707886"/>
          </a:xfrm>
          <a:prstGeom prst="rect">
            <a:avLst/>
          </a:prstGeom>
        </p:spPr>
        <p:txBody>
          <a:bodyPr wrap="none">
            <a:spAutoFit/>
          </a:bodyPr>
          <a:lstStyle/>
          <a:p>
            <a:r>
              <a:rPr lang="en-US" sz="4000" b="1" dirty="0">
                <a:solidFill>
                  <a:srgbClr val="7030A0"/>
                </a:solidFill>
              </a:rPr>
              <a:t>Journal indexing agencies list </a:t>
            </a:r>
          </a:p>
        </p:txBody>
      </p:sp>
      <p:sp>
        <p:nvSpPr>
          <p:cNvPr id="3" name="Rectangle 2"/>
          <p:cNvSpPr/>
          <p:nvPr/>
        </p:nvSpPr>
        <p:spPr>
          <a:xfrm>
            <a:off x="971600" y="1196752"/>
            <a:ext cx="7848872" cy="1384995"/>
          </a:xfrm>
          <a:prstGeom prst="rect">
            <a:avLst/>
          </a:prstGeom>
        </p:spPr>
        <p:txBody>
          <a:bodyPr wrap="square">
            <a:spAutoFit/>
          </a:bodyPr>
          <a:lstStyle/>
          <a:p>
            <a:pPr algn="l"/>
            <a:r>
              <a:rPr lang="en-US" sz="2800" dirty="0"/>
              <a:t>Here are some of the popular journal indexing agencies where you can check the indexing and apply for it.</a:t>
            </a:r>
          </a:p>
        </p:txBody>
      </p:sp>
      <p:sp>
        <p:nvSpPr>
          <p:cNvPr id="5" name="Rectangle 4"/>
          <p:cNvSpPr/>
          <p:nvPr/>
        </p:nvSpPr>
        <p:spPr>
          <a:xfrm>
            <a:off x="1043608" y="2690336"/>
            <a:ext cx="7416824" cy="3170099"/>
          </a:xfrm>
          <a:prstGeom prst="rect">
            <a:avLst/>
          </a:prstGeom>
        </p:spPr>
        <p:txBody>
          <a:bodyPr wrap="square">
            <a:spAutoFit/>
          </a:bodyPr>
          <a:lstStyle/>
          <a:p>
            <a:pPr algn="l" rtl="0"/>
            <a:r>
              <a:rPr lang="en-US" sz="4000" b="1" dirty="0">
                <a:solidFill>
                  <a:srgbClr val="0070C0"/>
                </a:solidFill>
                <a:latin typeface="Andalus" pitchFamily="18" charset="-78"/>
                <a:cs typeface="Andalus" pitchFamily="18" charset="-78"/>
              </a:rPr>
              <a:t>·  Google scholar </a:t>
            </a:r>
          </a:p>
          <a:p>
            <a:pPr algn="l" rtl="0"/>
            <a:r>
              <a:rPr lang="en-US" sz="4000" b="1" dirty="0">
                <a:solidFill>
                  <a:srgbClr val="0070C0"/>
                </a:solidFill>
                <a:latin typeface="Andalus" pitchFamily="18" charset="-78"/>
                <a:cs typeface="Andalus" pitchFamily="18" charset="-78"/>
              </a:rPr>
              <a:t>·  Scopus </a:t>
            </a:r>
          </a:p>
          <a:p>
            <a:pPr algn="l" rtl="0"/>
            <a:r>
              <a:rPr lang="en-US" sz="4000" b="1" dirty="0">
                <a:solidFill>
                  <a:srgbClr val="0070C0"/>
                </a:solidFill>
                <a:latin typeface="Andalus" pitchFamily="18" charset="-78"/>
                <a:cs typeface="Andalus" pitchFamily="18" charset="-78"/>
              </a:rPr>
              <a:t>·  PubMed </a:t>
            </a:r>
          </a:p>
          <a:p>
            <a:pPr algn="l" rtl="0"/>
            <a:r>
              <a:rPr lang="en-US" sz="4000" b="1" dirty="0">
                <a:solidFill>
                  <a:srgbClr val="0070C0"/>
                </a:solidFill>
                <a:latin typeface="Andalus" pitchFamily="18" charset="-78"/>
                <a:cs typeface="Andalus" pitchFamily="18" charset="-78"/>
              </a:rPr>
              <a:t>·  EBSCO </a:t>
            </a:r>
          </a:p>
          <a:p>
            <a:pPr algn="l" rtl="0"/>
            <a:r>
              <a:rPr lang="en-US" sz="4000" b="1" dirty="0">
                <a:solidFill>
                  <a:srgbClr val="0070C0"/>
                </a:solidFill>
                <a:latin typeface="Andalus" pitchFamily="18" charset="-78"/>
                <a:cs typeface="Andalus" pitchFamily="18" charset="-78"/>
              </a:rPr>
              <a:t>·  EMBASE</a:t>
            </a:r>
          </a:p>
        </p:txBody>
      </p:sp>
    </p:spTree>
    <p:extLst>
      <p:ext uri="{BB962C8B-B14F-4D97-AF65-F5344CB8AC3E}">
        <p14:creationId xmlns:p14="http://schemas.microsoft.com/office/powerpoint/2010/main" val="2008660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880" y="116632"/>
            <a:ext cx="2352311" cy="58477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rtl="0"/>
            <a:r>
              <a:rPr lang="en-US" sz="3200" b="1" dirty="0"/>
              <a:t>Usage of IP</a:t>
            </a:r>
          </a:p>
        </p:txBody>
      </p:sp>
      <p:sp>
        <p:nvSpPr>
          <p:cNvPr id="3" name="Rectangle 2"/>
          <p:cNvSpPr/>
          <p:nvPr/>
        </p:nvSpPr>
        <p:spPr>
          <a:xfrm>
            <a:off x="311551" y="692696"/>
            <a:ext cx="8712968" cy="1261884"/>
          </a:xfrm>
          <a:prstGeom prst="rect">
            <a:avLst/>
          </a:prstGeom>
        </p:spPr>
        <p:txBody>
          <a:bodyPr wrap="square">
            <a:spAutoFit/>
          </a:bodyPr>
          <a:lstStyle/>
          <a:p>
            <a:pPr algn="l"/>
            <a:r>
              <a:rPr lang="en-US" sz="2400" b="1" dirty="0" smtClean="0">
                <a:solidFill>
                  <a:srgbClr val="0000FF"/>
                </a:solidFill>
              </a:rPr>
              <a:t>The impact factor is used to compare different journals within a certain field</a:t>
            </a:r>
            <a:r>
              <a:rPr lang="en-US" sz="2400" dirty="0" smtClean="0"/>
              <a:t>. The Web of Science indexes more than </a:t>
            </a:r>
            <a:r>
              <a:rPr lang="en-US" sz="2800" b="1" dirty="0" smtClean="0">
                <a:solidFill>
                  <a:srgbClr val="FF0000"/>
                </a:solidFill>
              </a:rPr>
              <a:t>11,000</a:t>
            </a:r>
            <a:r>
              <a:rPr lang="en-US" sz="2400" dirty="0" smtClean="0"/>
              <a:t> science and social science journals.</a:t>
            </a:r>
            <a:endParaRPr lang="ar-IQ" sz="2400" dirty="0"/>
          </a:p>
        </p:txBody>
      </p:sp>
      <p:sp>
        <p:nvSpPr>
          <p:cNvPr id="4" name="Rectangle 3"/>
          <p:cNvSpPr/>
          <p:nvPr/>
        </p:nvSpPr>
        <p:spPr>
          <a:xfrm>
            <a:off x="311551" y="1916832"/>
            <a:ext cx="8580929" cy="1200329"/>
          </a:xfrm>
          <a:prstGeom prst="rect">
            <a:avLst/>
          </a:prstGeom>
        </p:spPr>
        <p:txBody>
          <a:bodyPr wrap="square">
            <a:spAutoFit/>
          </a:bodyPr>
          <a:lstStyle/>
          <a:p>
            <a:pPr algn="just" rtl="0"/>
            <a:r>
              <a:rPr lang="en-US" sz="2400" dirty="0"/>
              <a:t>Journal impact factors </a:t>
            </a:r>
            <a:r>
              <a:rPr lang="en-US" sz="2400" b="1" dirty="0"/>
              <a:t>are often used to evaluate the merit of individual articles and individual researchers.</a:t>
            </a:r>
            <a:r>
              <a:rPr lang="en-US" sz="2400" dirty="0"/>
              <a:t> This particular use of impact factors was </a:t>
            </a:r>
            <a:r>
              <a:rPr lang="en-US" sz="2400" dirty="0" err="1"/>
              <a:t>summarised</a:t>
            </a:r>
            <a:r>
              <a:rPr lang="en-US" sz="2400" dirty="0"/>
              <a:t> by Hoeffel:</a:t>
            </a:r>
          </a:p>
        </p:txBody>
      </p:sp>
      <p:sp>
        <p:nvSpPr>
          <p:cNvPr id="7" name="Rectangle 6"/>
          <p:cNvSpPr/>
          <p:nvPr/>
        </p:nvSpPr>
        <p:spPr>
          <a:xfrm>
            <a:off x="311551" y="3090440"/>
            <a:ext cx="8712968" cy="4154984"/>
          </a:xfrm>
          <a:prstGeom prst="rect">
            <a:avLst/>
          </a:prstGeom>
        </p:spPr>
        <p:txBody>
          <a:bodyPr wrap="square">
            <a:spAutoFit/>
          </a:bodyPr>
          <a:lstStyle/>
          <a:p>
            <a:pPr algn="just" rtl="0"/>
            <a:r>
              <a:rPr lang="en-US" sz="2400" dirty="0">
                <a:solidFill>
                  <a:srgbClr val="002060"/>
                </a:solidFill>
              </a:rPr>
              <a:t>Impact Factor is not a perfect tool to measure the quality of articles but there is nothing better and it has the advantage of already being in existence and is, therefore, a good technique for scientific evaluation. </a:t>
            </a:r>
            <a:r>
              <a:rPr lang="en-US" sz="2400" b="1" dirty="0">
                <a:solidFill>
                  <a:srgbClr val="002060"/>
                </a:solidFill>
              </a:rPr>
              <a:t>Experience has shown that in each specialty the best journals are those in which it is most difficult to have an article accepted, and these are the journals that have a high impact factor.</a:t>
            </a:r>
            <a:r>
              <a:rPr lang="en-US" sz="2400" dirty="0">
                <a:solidFill>
                  <a:srgbClr val="002060"/>
                </a:solidFill>
              </a:rPr>
              <a:t> Most of these journals existed long before the impact factor was devised. The use of impact factor as a measure of quality is widespread because it fits well with the opinion we have in each field of the best journals in our specialty.</a:t>
            </a:r>
          </a:p>
          <a:p>
            <a:pPr algn="just"/>
            <a:r>
              <a:rPr lang="ar-IQ" sz="2400" dirty="0"/>
              <a:t> </a:t>
            </a:r>
            <a:endParaRPr lang="en-US" sz="2400" dirty="0"/>
          </a:p>
        </p:txBody>
      </p:sp>
    </p:spTree>
    <p:extLst>
      <p:ext uri="{BB962C8B-B14F-4D97-AF65-F5344CB8AC3E}">
        <p14:creationId xmlns:p14="http://schemas.microsoft.com/office/powerpoint/2010/main" val="1785112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47" y="836712"/>
            <a:ext cx="8820472" cy="1384995"/>
          </a:xfrm>
          <a:prstGeom prst="rect">
            <a:avLst/>
          </a:prstGeom>
        </p:spPr>
        <p:txBody>
          <a:bodyPr wrap="square">
            <a:spAutoFit/>
          </a:bodyPr>
          <a:lstStyle/>
          <a:p>
            <a:pPr algn="l"/>
            <a:r>
              <a:rPr lang="en-US" sz="2400" b="1" u="sng" dirty="0" smtClean="0">
                <a:solidFill>
                  <a:srgbClr val="0070C0"/>
                </a:solidFill>
              </a:rPr>
              <a:t>In conclusion</a:t>
            </a:r>
            <a:r>
              <a:rPr lang="en-US" sz="2400" dirty="0" smtClean="0">
                <a:solidFill>
                  <a:srgbClr val="0070C0"/>
                </a:solidFill>
              </a:rPr>
              <a:t>, </a:t>
            </a:r>
            <a:r>
              <a:rPr lang="en-US" sz="2800" dirty="0" smtClean="0">
                <a:solidFill>
                  <a:srgbClr val="0000FF"/>
                </a:solidFill>
              </a:rPr>
              <a:t>prestigious journals publish papers of high level. Therefore, their impact factor is high, and not the contrary</a:t>
            </a:r>
            <a:r>
              <a:rPr lang="en-US" sz="2400" dirty="0" smtClean="0">
                <a:solidFill>
                  <a:srgbClr val="0070C0"/>
                </a:solidFill>
              </a:rPr>
              <a:t>.</a:t>
            </a:r>
            <a:endParaRPr lang="en-US" sz="2400" dirty="0">
              <a:solidFill>
                <a:srgbClr val="0070C0"/>
              </a:solidFill>
            </a:endParaRPr>
          </a:p>
        </p:txBody>
      </p:sp>
      <p:sp>
        <p:nvSpPr>
          <p:cNvPr id="4" name="Rectangle 3"/>
          <p:cNvSpPr/>
          <p:nvPr/>
        </p:nvSpPr>
        <p:spPr>
          <a:xfrm>
            <a:off x="179512" y="2553866"/>
            <a:ext cx="8424936" cy="3108543"/>
          </a:xfrm>
          <a:prstGeom prst="rect">
            <a:avLst/>
          </a:prstGeom>
        </p:spPr>
        <p:txBody>
          <a:bodyPr wrap="square">
            <a:spAutoFit/>
          </a:bodyPr>
          <a:lstStyle/>
          <a:p>
            <a:pPr algn="just" rtl="0"/>
            <a:r>
              <a:rPr lang="en-US" sz="2800" dirty="0"/>
              <a:t>As impact factors is a </a:t>
            </a:r>
            <a:r>
              <a:rPr lang="en-US" sz="2800" b="1" dirty="0">
                <a:solidFill>
                  <a:srgbClr val="0000FF"/>
                </a:solidFill>
              </a:rPr>
              <a:t>journal-level metric</a:t>
            </a:r>
            <a:r>
              <a:rPr lang="en-US" sz="2800" dirty="0"/>
              <a:t>, rather than an </a:t>
            </a:r>
            <a:r>
              <a:rPr lang="en-US" sz="2800" b="1" dirty="0">
                <a:solidFill>
                  <a:srgbClr val="0000FF"/>
                </a:solidFill>
              </a:rPr>
              <a:t>article or individual level metric</a:t>
            </a:r>
            <a:r>
              <a:rPr lang="en-US" sz="2800" dirty="0"/>
              <a:t>, this use is controversial. Garfield agrees with Hoeffel, but warns about the "misuse in evaluating individuals" because there is "a wide variation [of citations] from article to article within a single journal".</a:t>
            </a:r>
          </a:p>
          <a:p>
            <a:pPr algn="just"/>
            <a:r>
              <a:rPr lang="ar-IQ" sz="2800" dirty="0"/>
              <a:t> </a:t>
            </a:r>
            <a:endParaRPr lang="en-US" sz="2800" dirty="0"/>
          </a:p>
        </p:txBody>
      </p:sp>
    </p:spTree>
    <p:extLst>
      <p:ext uri="{BB962C8B-B14F-4D97-AF65-F5344CB8AC3E}">
        <p14:creationId xmlns:p14="http://schemas.microsoft.com/office/powerpoint/2010/main" val="1785112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751" y="548680"/>
            <a:ext cx="5227521" cy="584775"/>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n-US" sz="3200" b="1" dirty="0" smtClean="0"/>
              <a:t>Other measures of impact</a:t>
            </a:r>
            <a:endParaRPr lang="en-US" sz="3200" b="1" dirty="0"/>
          </a:p>
        </p:txBody>
      </p:sp>
      <p:sp>
        <p:nvSpPr>
          <p:cNvPr id="4" name="Rectangle 3"/>
          <p:cNvSpPr/>
          <p:nvPr/>
        </p:nvSpPr>
        <p:spPr>
          <a:xfrm>
            <a:off x="1043608" y="1582341"/>
            <a:ext cx="7848872" cy="3970318"/>
          </a:xfrm>
          <a:prstGeom prst="rect">
            <a:avLst/>
          </a:prstGeom>
        </p:spPr>
        <p:txBody>
          <a:bodyPr wrap="square">
            <a:spAutoFit/>
          </a:bodyPr>
          <a:lstStyle/>
          <a:p>
            <a:pPr algn="just" rtl="0"/>
            <a:r>
              <a:rPr lang="en-US" sz="2400" dirty="0"/>
              <a:t>Additional </a:t>
            </a:r>
            <a:r>
              <a:rPr lang="en-US" sz="2400" b="1" dirty="0">
                <a:solidFill>
                  <a:srgbClr val="0000FF"/>
                </a:solidFill>
              </a:rPr>
              <a:t>journal-level metrics</a:t>
            </a:r>
            <a:r>
              <a:rPr lang="en-US" sz="2400" dirty="0"/>
              <a:t> are available from other organizations. For example, </a:t>
            </a:r>
            <a:r>
              <a:rPr lang="en-US" sz="3200" b="1" i="1" dirty="0" err="1">
                <a:solidFill>
                  <a:srgbClr val="0000FF"/>
                </a:solidFill>
              </a:rPr>
              <a:t>CiteScore</a:t>
            </a:r>
            <a:r>
              <a:rPr lang="en-US" sz="2400" dirty="0"/>
              <a:t>: is a metric for serial titles in Scopus launched in December 2016 by Elsevier. While these metrics apply only to journals, there are also </a:t>
            </a:r>
            <a:r>
              <a:rPr lang="en-US" sz="2400" b="1" dirty="0">
                <a:solidFill>
                  <a:srgbClr val="0000FF"/>
                </a:solidFill>
              </a:rPr>
              <a:t>author-level metrics</a:t>
            </a:r>
            <a:r>
              <a:rPr lang="en-US" sz="2400" dirty="0"/>
              <a:t>, such as the </a:t>
            </a:r>
            <a:r>
              <a:rPr lang="en-US" sz="2800" dirty="0">
                <a:solidFill>
                  <a:srgbClr val="0000FF"/>
                </a:solidFill>
              </a:rPr>
              <a:t>H-index</a:t>
            </a:r>
            <a:r>
              <a:rPr lang="en-US" sz="2400" dirty="0"/>
              <a:t>, that apply to individual researchers. In addition, </a:t>
            </a:r>
            <a:r>
              <a:rPr lang="en-US" sz="2400" b="1" dirty="0">
                <a:solidFill>
                  <a:srgbClr val="0000FF"/>
                </a:solidFill>
              </a:rPr>
              <a:t>article-level metrics</a:t>
            </a:r>
            <a:r>
              <a:rPr lang="en-US" sz="2400" dirty="0"/>
              <a:t> measure impact at an article level instead of journal level. Other more general alternative metrics, or "</a:t>
            </a:r>
            <a:r>
              <a:rPr lang="en-US" sz="2400" dirty="0" err="1"/>
              <a:t>altmetrics</a:t>
            </a:r>
            <a:r>
              <a:rPr lang="en-US" sz="2400" dirty="0"/>
              <a:t>", may include article views, downloads, or mentions in social media. </a:t>
            </a:r>
          </a:p>
          <a:p>
            <a:pPr algn="just"/>
            <a:r>
              <a:rPr lang="ar-IQ" sz="2400" dirty="0"/>
              <a:t> </a:t>
            </a:r>
            <a:endParaRPr lang="en-US" sz="2400" dirty="0"/>
          </a:p>
        </p:txBody>
      </p:sp>
    </p:spTree>
    <p:extLst>
      <p:ext uri="{BB962C8B-B14F-4D97-AF65-F5344CB8AC3E}">
        <p14:creationId xmlns:p14="http://schemas.microsoft.com/office/powerpoint/2010/main" val="1785112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75400"/>
            <a:ext cx="2592288"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3200" b="1" dirty="0" smtClean="0"/>
              <a:t>Elsevier</a:t>
            </a:r>
            <a:endParaRPr lang="en-US" sz="3200" b="1" dirty="0"/>
          </a:p>
        </p:txBody>
      </p:sp>
      <p:pic>
        <p:nvPicPr>
          <p:cNvPr id="10242" name="Picture 2" descr="Elsevie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29644"/>
            <a:ext cx="5256584" cy="577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69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474345"/>
            <a:ext cx="7920880" cy="6555641"/>
          </a:xfrm>
          <a:prstGeom prst="rect">
            <a:avLst/>
          </a:prstGeom>
        </p:spPr>
        <p:txBody>
          <a:bodyPr wrap="square">
            <a:spAutoFit/>
          </a:bodyPr>
          <a:lstStyle/>
          <a:p>
            <a:pPr algn="l" rtl="0"/>
            <a:r>
              <a:rPr lang="en-US" sz="3200" b="1" dirty="0">
                <a:solidFill>
                  <a:srgbClr val="FF0000"/>
                </a:solidFill>
              </a:rPr>
              <a:t>Elsevier</a:t>
            </a:r>
            <a:r>
              <a:rPr lang="en-US" sz="2400" dirty="0"/>
              <a:t> is a Dutch information and analytics company and one of the world's major providers of scientific, technical, and medical information. It was established in 1880 as a</a:t>
            </a:r>
            <a:r>
              <a:rPr lang="en-US" sz="2400" dirty="0">
                <a:solidFill>
                  <a:srgbClr val="0000FF"/>
                </a:solidFill>
              </a:rPr>
              <a:t> publishing company</a:t>
            </a:r>
            <a:r>
              <a:rPr lang="en-US" sz="2400" dirty="0"/>
              <a:t>. It is a part of the </a:t>
            </a:r>
            <a:r>
              <a:rPr lang="en-US" sz="2400" dirty="0">
                <a:solidFill>
                  <a:srgbClr val="0000FF"/>
                </a:solidFill>
              </a:rPr>
              <a:t>RELX Group</a:t>
            </a:r>
            <a:r>
              <a:rPr lang="en-US" sz="2400" dirty="0"/>
              <a:t>, known until 2015 as Reed Elsevier. Its products include journals such as </a:t>
            </a:r>
            <a:r>
              <a:rPr lang="en-US" sz="2400" i="1" dirty="0"/>
              <a:t>The </a:t>
            </a:r>
            <a:r>
              <a:rPr lang="en-US" sz="2400" b="1" i="1" dirty="0">
                <a:solidFill>
                  <a:srgbClr val="0000FF"/>
                </a:solidFill>
              </a:rPr>
              <a:t>Lancet</a:t>
            </a:r>
            <a:r>
              <a:rPr lang="en-US" sz="2400" dirty="0"/>
              <a:t> and </a:t>
            </a:r>
            <a:r>
              <a:rPr lang="en-US" sz="2400" b="1" i="1" dirty="0">
                <a:solidFill>
                  <a:srgbClr val="0000FF"/>
                </a:solidFill>
              </a:rPr>
              <a:t>Cell</a:t>
            </a:r>
            <a:r>
              <a:rPr lang="en-US" sz="2400" dirty="0"/>
              <a:t>, the </a:t>
            </a:r>
            <a:r>
              <a:rPr lang="en-US" sz="2400" b="1" u="sng" dirty="0" err="1">
                <a:solidFill>
                  <a:srgbClr val="0000FF"/>
                </a:solidFill>
              </a:rPr>
              <a:t>ScienceDirect</a:t>
            </a:r>
            <a:r>
              <a:rPr lang="en-US" sz="2400" u="sng" dirty="0"/>
              <a:t> </a:t>
            </a:r>
            <a:r>
              <a:rPr lang="en-US" sz="2400" u="sng" dirty="0">
                <a:solidFill>
                  <a:srgbClr val="FF0000"/>
                </a:solidFill>
              </a:rPr>
              <a:t>collection of electronic journals</a:t>
            </a:r>
            <a:r>
              <a:rPr lang="en-US" sz="2400" dirty="0"/>
              <a:t>, the </a:t>
            </a:r>
            <a:r>
              <a:rPr lang="en-US" sz="2400" b="1" i="1" dirty="0">
                <a:solidFill>
                  <a:srgbClr val="0000FF"/>
                </a:solidFill>
              </a:rPr>
              <a:t>Trends</a:t>
            </a:r>
            <a:r>
              <a:rPr lang="en-US" sz="2400" dirty="0"/>
              <a:t> and </a:t>
            </a:r>
            <a:r>
              <a:rPr lang="en-US" sz="2400" b="1" i="1" dirty="0">
                <a:solidFill>
                  <a:srgbClr val="0000FF"/>
                </a:solidFill>
              </a:rPr>
              <a:t>Current Opinion</a:t>
            </a:r>
            <a:r>
              <a:rPr lang="en-US" sz="2400" dirty="0"/>
              <a:t> series of journals, the online citation database </a:t>
            </a:r>
            <a:r>
              <a:rPr lang="en-US" sz="2800" b="1" dirty="0">
                <a:solidFill>
                  <a:srgbClr val="FF0000"/>
                </a:solidFill>
              </a:rPr>
              <a:t>Scopus</a:t>
            </a:r>
            <a:r>
              <a:rPr lang="en-US" sz="2400" dirty="0"/>
              <a:t>, and the </a:t>
            </a:r>
            <a:r>
              <a:rPr lang="en-US" sz="2400" b="1" dirty="0" err="1">
                <a:solidFill>
                  <a:srgbClr val="FF0000"/>
                </a:solidFill>
              </a:rPr>
              <a:t>ClinicalKey</a:t>
            </a:r>
            <a:r>
              <a:rPr lang="en-US" sz="2400" b="1" dirty="0">
                <a:solidFill>
                  <a:srgbClr val="FF0000"/>
                </a:solidFill>
              </a:rPr>
              <a:t> solution</a:t>
            </a:r>
            <a:r>
              <a:rPr lang="en-US" sz="2400" dirty="0"/>
              <a:t> for </a:t>
            </a:r>
            <a:r>
              <a:rPr lang="en-US" sz="2400" dirty="0" smtClean="0"/>
              <a:t>clinicians ( search engine) . </a:t>
            </a:r>
            <a:r>
              <a:rPr lang="en-US" sz="2400" dirty="0"/>
              <a:t>Elsevier's products and services include the entire academic research lifecycle, including software and data-management, instruction and assessment tools. </a:t>
            </a:r>
          </a:p>
          <a:p>
            <a:pPr algn="l" rtl="0"/>
            <a:r>
              <a:rPr lang="en-US" sz="2400" b="1" dirty="0">
                <a:solidFill>
                  <a:srgbClr val="7030A0"/>
                </a:solidFill>
              </a:rPr>
              <a:t>Elsevier publishes more than 430,000 articles annually in 2,500 journals</a:t>
            </a:r>
            <a:r>
              <a:rPr lang="en-US" sz="2400" dirty="0"/>
              <a:t>. Its archives contain over 13 million documents and 30,000 e-books. Total yearly downloads amount to more than 900 million</a:t>
            </a:r>
          </a:p>
          <a:p>
            <a:pPr algn="l"/>
            <a:r>
              <a:rPr lang="ar-IQ" sz="2400" dirty="0"/>
              <a:t> </a:t>
            </a:r>
            <a:endParaRPr lang="en-US" sz="2400" dirty="0"/>
          </a:p>
        </p:txBody>
      </p:sp>
    </p:spTree>
    <p:extLst>
      <p:ext uri="{BB962C8B-B14F-4D97-AF65-F5344CB8AC3E}">
        <p14:creationId xmlns:p14="http://schemas.microsoft.com/office/powerpoint/2010/main" val="3019096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copus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4664"/>
            <a:ext cx="316834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1582341"/>
            <a:ext cx="7992888" cy="3785652"/>
          </a:xfrm>
          <a:prstGeom prst="rect">
            <a:avLst/>
          </a:prstGeom>
        </p:spPr>
        <p:txBody>
          <a:bodyPr wrap="square">
            <a:spAutoFit/>
          </a:bodyPr>
          <a:lstStyle/>
          <a:p>
            <a:pPr algn="l"/>
            <a:r>
              <a:rPr lang="en-US" sz="2400" b="1" dirty="0" smtClean="0"/>
              <a:t>Scopus</a:t>
            </a:r>
            <a:r>
              <a:rPr lang="en-US" sz="2400" dirty="0" smtClean="0"/>
              <a:t> is </a:t>
            </a:r>
            <a:r>
              <a:rPr lang="en-US" sz="2400" dirty="0" smtClean="0">
                <a:solidFill>
                  <a:srgbClr val="0000FF"/>
                </a:solidFill>
              </a:rPr>
              <a:t>Elsevier’s abstract and citation database</a:t>
            </a:r>
            <a:r>
              <a:rPr lang="en-US" sz="2400" dirty="0" smtClean="0"/>
              <a:t> launched in 2004. Scopus covers nearly 36,377 titles (22,794 active titles and 13,583 inactive titles) from approximately 11,678 publishers, of which 34,346 are </a:t>
            </a:r>
            <a:r>
              <a:rPr lang="en-US" sz="2400" dirty="0" smtClean="0">
                <a:solidFill>
                  <a:srgbClr val="0000FF"/>
                </a:solidFill>
              </a:rPr>
              <a:t>peer-reviewed</a:t>
            </a:r>
            <a:r>
              <a:rPr lang="en-US" sz="2400" dirty="0" smtClean="0"/>
              <a:t> journals in top-level subject fields: life sciences, social sciences, physical sciences and health sciences. It covers three types of sources: </a:t>
            </a:r>
            <a:r>
              <a:rPr lang="en-US" sz="2400" dirty="0" smtClean="0">
                <a:solidFill>
                  <a:srgbClr val="0000FF"/>
                </a:solidFill>
              </a:rPr>
              <a:t>book series</a:t>
            </a:r>
            <a:r>
              <a:rPr lang="en-US" sz="2400" dirty="0" smtClean="0"/>
              <a:t>, </a:t>
            </a:r>
            <a:r>
              <a:rPr lang="en-US" sz="2400" dirty="0" smtClean="0">
                <a:solidFill>
                  <a:srgbClr val="0000FF"/>
                </a:solidFill>
              </a:rPr>
              <a:t>journals</a:t>
            </a:r>
            <a:r>
              <a:rPr lang="en-US" sz="2400" dirty="0" smtClean="0"/>
              <a:t>, and </a:t>
            </a:r>
            <a:r>
              <a:rPr lang="en-US" sz="2400" dirty="0" smtClean="0">
                <a:solidFill>
                  <a:srgbClr val="0000FF"/>
                </a:solidFill>
              </a:rPr>
              <a:t>trade journals</a:t>
            </a:r>
            <a:r>
              <a:rPr lang="en-US" sz="2400" dirty="0" smtClean="0"/>
              <a:t>. All journals covered in the Scopus database, regardless of who they are published under, </a:t>
            </a:r>
            <a:r>
              <a:rPr lang="en-US" sz="2400" b="1" dirty="0" smtClean="0">
                <a:solidFill>
                  <a:srgbClr val="FF0000"/>
                </a:solidFill>
              </a:rPr>
              <a:t>are reviewed each year to ensure high quality standards are maintained.</a:t>
            </a:r>
            <a:endParaRPr lang="ar-IQ" sz="2400" b="1" dirty="0">
              <a:solidFill>
                <a:srgbClr val="FF0000"/>
              </a:solidFill>
            </a:endParaRPr>
          </a:p>
        </p:txBody>
      </p:sp>
    </p:spTree>
    <p:extLst>
      <p:ext uri="{BB962C8B-B14F-4D97-AF65-F5344CB8AC3E}">
        <p14:creationId xmlns:p14="http://schemas.microsoft.com/office/powerpoint/2010/main" val="1785112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1052736"/>
            <a:ext cx="7920880" cy="2677656"/>
          </a:xfrm>
          <a:prstGeom prst="rect">
            <a:avLst/>
          </a:prstGeom>
        </p:spPr>
        <p:txBody>
          <a:bodyPr wrap="square">
            <a:spAutoFit/>
          </a:bodyPr>
          <a:lstStyle/>
          <a:p>
            <a:pPr algn="l" rtl="0"/>
            <a:r>
              <a:rPr lang="en-US" sz="3600" b="1" dirty="0">
                <a:solidFill>
                  <a:srgbClr val="FF0000"/>
                </a:solidFill>
              </a:rPr>
              <a:t>peer review</a:t>
            </a:r>
            <a:endParaRPr lang="en-US" sz="3600" dirty="0">
              <a:solidFill>
                <a:srgbClr val="FF0000"/>
              </a:solidFill>
            </a:endParaRPr>
          </a:p>
          <a:p>
            <a:pPr algn="l" rtl="0"/>
            <a:r>
              <a:rPr lang="en-US" sz="2400" b="1" dirty="0"/>
              <a:t>Definition of </a:t>
            </a:r>
            <a:r>
              <a:rPr lang="en-US" sz="2400" b="1" i="1" dirty="0"/>
              <a:t>peer review</a:t>
            </a:r>
            <a:endParaRPr lang="en-US" sz="2400" dirty="0"/>
          </a:p>
          <a:p>
            <a:pPr algn="just" rtl="0"/>
            <a:r>
              <a:rPr lang="en-US" sz="2400" b="1" dirty="0"/>
              <a:t>: </a:t>
            </a:r>
            <a:r>
              <a:rPr lang="en-US" sz="2400" dirty="0"/>
              <a:t>a </a:t>
            </a:r>
            <a:r>
              <a:rPr lang="en-US" sz="2800" b="1" dirty="0">
                <a:solidFill>
                  <a:srgbClr val="0000FF"/>
                </a:solidFill>
              </a:rPr>
              <a:t>process by which something proposed (as for research or publication) is evaluated by a group of experts in the appropriate field</a:t>
            </a:r>
            <a:r>
              <a:rPr lang="en-US" sz="2400" dirty="0"/>
              <a:t> </a:t>
            </a:r>
          </a:p>
          <a:p>
            <a:pPr algn="l" rtl="0"/>
            <a:r>
              <a:rPr lang="en-US" sz="2400" dirty="0"/>
              <a:t> </a:t>
            </a:r>
          </a:p>
        </p:txBody>
      </p:sp>
    </p:spTree>
    <p:extLst>
      <p:ext uri="{BB962C8B-B14F-4D97-AF65-F5344CB8AC3E}">
        <p14:creationId xmlns:p14="http://schemas.microsoft.com/office/powerpoint/2010/main" val="404195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1917" y="692696"/>
            <a:ext cx="361349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3200" b="1" dirty="0" smtClean="0">
                <a:solidFill>
                  <a:srgbClr val="FFFF00"/>
                </a:solidFill>
              </a:rPr>
              <a:t>Impact factor (IF)</a:t>
            </a:r>
            <a:endParaRPr lang="en-US" sz="3200" b="1" dirty="0">
              <a:solidFill>
                <a:srgbClr val="FFFF00"/>
              </a:solidFill>
            </a:endParaRPr>
          </a:p>
        </p:txBody>
      </p:sp>
      <p:sp>
        <p:nvSpPr>
          <p:cNvPr id="5" name="Rectangle 4"/>
          <p:cNvSpPr/>
          <p:nvPr/>
        </p:nvSpPr>
        <p:spPr>
          <a:xfrm>
            <a:off x="251520" y="2228671"/>
            <a:ext cx="8352928" cy="1200329"/>
          </a:xfrm>
          <a:prstGeom prst="rect">
            <a:avLst/>
          </a:prstGeom>
        </p:spPr>
        <p:txBody>
          <a:bodyPr wrap="square">
            <a:spAutoFit/>
          </a:bodyPr>
          <a:lstStyle/>
          <a:p>
            <a:pPr algn="l"/>
            <a:r>
              <a:rPr lang="en-US" sz="2400" dirty="0" smtClean="0"/>
              <a:t>The </a:t>
            </a:r>
            <a:r>
              <a:rPr lang="en-US" sz="2400" b="1" dirty="0" smtClean="0"/>
              <a:t>impact factor</a:t>
            </a:r>
            <a:r>
              <a:rPr lang="en-US" sz="2400" dirty="0" smtClean="0"/>
              <a:t> (</a:t>
            </a:r>
            <a:r>
              <a:rPr lang="en-US" sz="2400" b="1" dirty="0" smtClean="0"/>
              <a:t>IF</a:t>
            </a:r>
            <a:r>
              <a:rPr lang="en-US" sz="2400" dirty="0" smtClean="0"/>
              <a:t>) or </a:t>
            </a:r>
            <a:r>
              <a:rPr lang="en-US" sz="2400" b="1" dirty="0" smtClean="0"/>
              <a:t>journal impact factor</a:t>
            </a:r>
            <a:r>
              <a:rPr lang="en-US" sz="2400" dirty="0" smtClean="0"/>
              <a:t> (</a:t>
            </a:r>
            <a:r>
              <a:rPr lang="en-US" sz="2400" b="1" dirty="0" smtClean="0"/>
              <a:t>JIF</a:t>
            </a:r>
            <a:r>
              <a:rPr lang="en-US" sz="2400" dirty="0" smtClean="0"/>
              <a:t>) of an academic journal  is a measure reflecting the yearly average number of citations to recent articles published in that journal</a:t>
            </a:r>
            <a:endParaRPr lang="ar-IQ" sz="2400" dirty="0"/>
          </a:p>
        </p:txBody>
      </p:sp>
      <p:sp>
        <p:nvSpPr>
          <p:cNvPr id="6" name="Rectangle 5"/>
          <p:cNvSpPr/>
          <p:nvPr/>
        </p:nvSpPr>
        <p:spPr>
          <a:xfrm>
            <a:off x="251520" y="3933056"/>
            <a:ext cx="8640960" cy="1200329"/>
          </a:xfrm>
          <a:prstGeom prst="rect">
            <a:avLst/>
          </a:prstGeom>
        </p:spPr>
        <p:txBody>
          <a:bodyPr wrap="square">
            <a:spAutoFit/>
          </a:bodyPr>
          <a:lstStyle/>
          <a:p>
            <a:pPr algn="l"/>
            <a:r>
              <a:rPr lang="en-US" sz="2400" dirty="0" smtClean="0"/>
              <a:t>It is frequently used as a proxy for the relative importance of a journal within its field; journals with higher impact factors are often deemed to be more important than those with lower ones</a:t>
            </a:r>
            <a:endParaRPr lang="ar-IQ" sz="2400" dirty="0"/>
          </a:p>
        </p:txBody>
      </p:sp>
    </p:spTree>
    <p:extLst>
      <p:ext uri="{BB962C8B-B14F-4D97-AF65-F5344CB8AC3E}">
        <p14:creationId xmlns:p14="http://schemas.microsoft.com/office/powerpoint/2010/main" val="2570390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920895"/>
            <a:ext cx="7848872" cy="1815882"/>
          </a:xfrm>
          <a:prstGeom prst="rect">
            <a:avLst/>
          </a:prstGeom>
        </p:spPr>
        <p:txBody>
          <a:bodyPr wrap="square">
            <a:spAutoFit/>
          </a:bodyPr>
          <a:lstStyle/>
          <a:p>
            <a:pPr algn="l"/>
            <a:r>
              <a:rPr lang="en-US" sz="2800" dirty="0" smtClean="0"/>
              <a:t>Scopus gives four types of quality measure for each title; those are </a:t>
            </a:r>
            <a:r>
              <a:rPr lang="en-US" sz="2800" b="1" i="1" dirty="0" smtClean="0">
                <a:solidFill>
                  <a:srgbClr val="0000FF"/>
                </a:solidFill>
              </a:rPr>
              <a:t>h</a:t>
            </a:r>
            <a:r>
              <a:rPr lang="en-US" sz="2800" b="1" dirty="0" smtClean="0">
                <a:solidFill>
                  <a:srgbClr val="0000FF"/>
                </a:solidFill>
              </a:rPr>
              <a:t>-Index</a:t>
            </a:r>
            <a:r>
              <a:rPr lang="en-US" sz="2800" dirty="0" smtClean="0"/>
              <a:t> , </a:t>
            </a:r>
            <a:r>
              <a:rPr lang="en-US" sz="2800" b="1" dirty="0" err="1" smtClean="0">
                <a:solidFill>
                  <a:srgbClr val="0000FF"/>
                </a:solidFill>
              </a:rPr>
              <a:t>CiteScore</a:t>
            </a:r>
            <a:r>
              <a:rPr lang="en-US" sz="2800" dirty="0" smtClean="0"/>
              <a:t>, </a:t>
            </a:r>
            <a:r>
              <a:rPr lang="en-US" sz="2800" b="1" dirty="0" smtClean="0">
                <a:solidFill>
                  <a:srgbClr val="0000FF"/>
                </a:solidFill>
              </a:rPr>
              <a:t>SJR</a:t>
            </a:r>
            <a:r>
              <a:rPr lang="en-US" sz="2800" dirty="0" smtClean="0"/>
              <a:t> (</a:t>
            </a:r>
            <a:r>
              <a:rPr lang="en-US" sz="2800" b="1" dirty="0" err="1" smtClean="0">
                <a:solidFill>
                  <a:srgbClr val="00B0F0"/>
                </a:solidFill>
              </a:rPr>
              <a:t>SCImago</a:t>
            </a:r>
            <a:r>
              <a:rPr lang="en-US" sz="2800" b="1" dirty="0" smtClean="0">
                <a:solidFill>
                  <a:srgbClr val="00B0F0"/>
                </a:solidFill>
              </a:rPr>
              <a:t> Journal Rank</a:t>
            </a:r>
            <a:r>
              <a:rPr lang="en-US" sz="2800" dirty="0" smtClean="0"/>
              <a:t>) and </a:t>
            </a:r>
            <a:r>
              <a:rPr lang="en-US" sz="2800" b="1" dirty="0" smtClean="0">
                <a:solidFill>
                  <a:srgbClr val="0000FF"/>
                </a:solidFill>
              </a:rPr>
              <a:t>SNIP</a:t>
            </a:r>
            <a:r>
              <a:rPr lang="en-US" sz="2800" dirty="0" smtClean="0"/>
              <a:t> (</a:t>
            </a:r>
            <a:r>
              <a:rPr lang="en-US" sz="2800" b="1" dirty="0" smtClean="0">
                <a:solidFill>
                  <a:srgbClr val="00B0F0"/>
                </a:solidFill>
              </a:rPr>
              <a:t>Source Normalized Impact per Paper</a:t>
            </a:r>
            <a:r>
              <a:rPr lang="en-US" sz="2800" dirty="0" smtClean="0"/>
              <a:t>).</a:t>
            </a:r>
            <a:endParaRPr lang="ar-IQ" sz="2800" dirty="0"/>
          </a:p>
        </p:txBody>
      </p:sp>
    </p:spTree>
    <p:extLst>
      <p:ext uri="{BB962C8B-B14F-4D97-AF65-F5344CB8AC3E}">
        <p14:creationId xmlns:p14="http://schemas.microsoft.com/office/powerpoint/2010/main" val="178511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72816"/>
            <a:ext cx="8208912" cy="1200329"/>
          </a:xfrm>
          <a:prstGeom prst="rect">
            <a:avLst/>
          </a:prstGeom>
        </p:spPr>
        <p:txBody>
          <a:bodyPr wrap="square">
            <a:spAutoFit/>
          </a:bodyPr>
          <a:lstStyle/>
          <a:p>
            <a:pPr algn="l"/>
            <a:r>
              <a:rPr lang="en-US" sz="2400" dirty="0" smtClean="0"/>
              <a:t>The </a:t>
            </a:r>
            <a:r>
              <a:rPr lang="en-US" sz="2400" b="1" i="1" dirty="0" smtClean="0"/>
              <a:t>h</a:t>
            </a:r>
            <a:r>
              <a:rPr lang="en-US" sz="2400" b="1" dirty="0" smtClean="0"/>
              <a:t>-index</a:t>
            </a:r>
            <a:r>
              <a:rPr lang="en-US" sz="2400" dirty="0" smtClean="0"/>
              <a:t> is an </a:t>
            </a:r>
            <a:r>
              <a:rPr lang="en-US" sz="2400" dirty="0" smtClean="0">
                <a:solidFill>
                  <a:srgbClr val="0000FF"/>
                </a:solidFill>
              </a:rPr>
              <a:t>author-level metric</a:t>
            </a:r>
            <a:r>
              <a:rPr lang="en-US" sz="2400" dirty="0" smtClean="0"/>
              <a:t> that attempts to measure both the </a:t>
            </a:r>
            <a:r>
              <a:rPr lang="en-US" sz="2400" dirty="0" smtClean="0">
                <a:solidFill>
                  <a:srgbClr val="0000FF"/>
                </a:solidFill>
              </a:rPr>
              <a:t>productivity</a:t>
            </a:r>
            <a:r>
              <a:rPr lang="en-US" sz="2400" dirty="0" smtClean="0"/>
              <a:t> and </a:t>
            </a:r>
            <a:r>
              <a:rPr lang="en-US" sz="2400" dirty="0" smtClean="0">
                <a:solidFill>
                  <a:srgbClr val="0000FF"/>
                </a:solidFill>
              </a:rPr>
              <a:t>citation impact</a:t>
            </a:r>
            <a:r>
              <a:rPr lang="en-US" sz="2400" dirty="0" smtClean="0"/>
              <a:t> of the </a:t>
            </a:r>
            <a:r>
              <a:rPr lang="en-US" sz="2400" dirty="0" smtClean="0">
                <a:solidFill>
                  <a:srgbClr val="0000FF"/>
                </a:solidFill>
              </a:rPr>
              <a:t>publications</a:t>
            </a:r>
            <a:r>
              <a:rPr lang="en-US" sz="2400" dirty="0" smtClean="0"/>
              <a:t> of a </a:t>
            </a:r>
            <a:r>
              <a:rPr lang="en-US" sz="2400" dirty="0" smtClean="0">
                <a:solidFill>
                  <a:srgbClr val="0000FF"/>
                </a:solidFill>
              </a:rPr>
              <a:t>scientist</a:t>
            </a:r>
            <a:r>
              <a:rPr lang="en-US" sz="2400" dirty="0" smtClean="0"/>
              <a:t> or scholar.</a:t>
            </a:r>
            <a:endParaRPr lang="ar-IQ" sz="2400" dirty="0"/>
          </a:p>
        </p:txBody>
      </p:sp>
      <p:sp>
        <p:nvSpPr>
          <p:cNvPr id="3" name="AutoShape 2" descr="صورة ذات صلة"/>
          <p:cNvSpPr>
            <a:spLocks noChangeAspect="1" noChangeArrowheads="1"/>
          </p:cNvSpPr>
          <p:nvPr/>
        </p:nvSpPr>
        <p:spPr bwMode="auto">
          <a:xfrm>
            <a:off x="8732838" y="-555625"/>
            <a:ext cx="3752850" cy="117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2291" name="Picture 3" descr="C:\Users\Home\Desktop\slide_1-e15233754704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4120"/>
            <a:ext cx="4168503"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608" y="3429000"/>
            <a:ext cx="7920880" cy="2308324"/>
          </a:xfrm>
          <a:prstGeom prst="rect">
            <a:avLst/>
          </a:prstGeom>
        </p:spPr>
        <p:txBody>
          <a:bodyPr wrap="square">
            <a:spAutoFit/>
          </a:bodyPr>
          <a:lstStyle/>
          <a:p>
            <a:pPr algn="l"/>
            <a:r>
              <a:rPr lang="en-US" sz="2400" u="sng" dirty="0" smtClean="0">
                <a:solidFill>
                  <a:srgbClr val="FF0000"/>
                </a:solidFill>
              </a:rPr>
              <a:t>The index can also be applied to the productivity and impact of a scholarly journal as well as a group of scientists</a:t>
            </a:r>
            <a:r>
              <a:rPr lang="en-US" sz="2400" dirty="0" smtClean="0"/>
              <a:t>, such as a department or university or country. The index was suggested in 2005 by </a:t>
            </a:r>
            <a:r>
              <a:rPr lang="en-US" sz="2400" dirty="0" smtClean="0">
                <a:solidFill>
                  <a:srgbClr val="0000FF"/>
                </a:solidFill>
              </a:rPr>
              <a:t>Jorge E. Hirsch</a:t>
            </a:r>
            <a:r>
              <a:rPr lang="en-US" sz="2400" dirty="0" smtClean="0"/>
              <a:t>, a physicist at UC San Diego, as a tool for determining theoretical physicist‘s relative quality and is sometimes called the </a:t>
            </a:r>
            <a:r>
              <a:rPr lang="en-US" sz="2400" i="1" dirty="0" smtClean="0">
                <a:solidFill>
                  <a:srgbClr val="0000FF"/>
                </a:solidFill>
              </a:rPr>
              <a:t>Hirsch index</a:t>
            </a:r>
            <a:r>
              <a:rPr lang="en-US" sz="2400" dirty="0" smtClean="0"/>
              <a:t> or </a:t>
            </a:r>
            <a:r>
              <a:rPr lang="en-US" sz="2400" i="1" dirty="0" smtClean="0">
                <a:solidFill>
                  <a:srgbClr val="0000FF"/>
                </a:solidFill>
              </a:rPr>
              <a:t>Hirsch number</a:t>
            </a:r>
            <a:endParaRPr lang="ar-IQ" sz="2400" dirty="0">
              <a:solidFill>
                <a:srgbClr val="0000FF"/>
              </a:solidFill>
            </a:endParaRPr>
          </a:p>
        </p:txBody>
      </p:sp>
    </p:spTree>
    <p:extLst>
      <p:ext uri="{BB962C8B-B14F-4D97-AF65-F5344CB8AC3E}">
        <p14:creationId xmlns:p14="http://schemas.microsoft.com/office/powerpoint/2010/main" val="178511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052736"/>
            <a:ext cx="7888588"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87" y="548680"/>
            <a:ext cx="758861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1" y="188640"/>
            <a:ext cx="908036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16" y="116632"/>
            <a:ext cx="8858016" cy="648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319065"/>
            <a:ext cx="8382892" cy="603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4" y="590550"/>
            <a:ext cx="8048947" cy="601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23184" cy="6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6" y="44624"/>
            <a:ext cx="883013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48680"/>
            <a:ext cx="8352928" cy="1569660"/>
          </a:xfrm>
          <a:prstGeom prst="rect">
            <a:avLst/>
          </a:prstGeom>
        </p:spPr>
        <p:txBody>
          <a:bodyPr wrap="square">
            <a:spAutoFit/>
          </a:bodyPr>
          <a:lstStyle/>
          <a:p>
            <a:pPr algn="l"/>
            <a:r>
              <a:rPr lang="en-US" sz="2400" dirty="0" smtClean="0"/>
              <a:t>The impact factor was devised by Eugene Garfield, the founder of the Institute for Scientific Information. Impact factors are calculated yearly starting from 1975 for journals listed in the </a:t>
            </a:r>
            <a:r>
              <a:rPr lang="en-US" sz="2400" i="1" dirty="0" smtClean="0"/>
              <a:t>Journal Citation Reports</a:t>
            </a:r>
            <a:r>
              <a:rPr lang="en-US" sz="2400" dirty="0" smtClean="0"/>
              <a:t>. </a:t>
            </a:r>
            <a:endParaRPr lang="en-US" sz="2400" dirty="0"/>
          </a:p>
        </p:txBody>
      </p:sp>
      <p:pic>
        <p:nvPicPr>
          <p:cNvPr id="4098" name="Picture 2" descr="http://francis.naukas.com/files/2016/06/Dibujo20160614-journal-citation-reports-2015-thomson-reut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28732"/>
            <a:ext cx="6120680" cy="353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58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19347" cy="659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0" y="188640"/>
            <a:ext cx="8603411"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60648"/>
            <a:ext cx="8314856" cy="620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88640"/>
            <a:ext cx="8540498" cy="619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88640"/>
            <a:ext cx="8511854" cy="621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60648"/>
            <a:ext cx="8404361" cy="612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12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ieta.org/sites/default/files/styles/large/public/CiteScore%20Logo.jpg-1.png?itok=ICR4oz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64904"/>
            <a:ext cx="5490898"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43608" y="188640"/>
            <a:ext cx="7920880" cy="1631216"/>
          </a:xfrm>
          <a:prstGeom prst="rect">
            <a:avLst/>
          </a:prstGeom>
        </p:spPr>
        <p:txBody>
          <a:bodyPr wrap="square">
            <a:spAutoFit/>
          </a:bodyPr>
          <a:lstStyle/>
          <a:p>
            <a:pPr algn="just" rtl="0"/>
            <a:r>
              <a:rPr lang="en-US" sz="2800" b="1" dirty="0" err="1">
                <a:solidFill>
                  <a:srgbClr val="FF0000"/>
                </a:solidFill>
              </a:rPr>
              <a:t>CiteScore</a:t>
            </a:r>
            <a:r>
              <a:rPr lang="en-US" sz="2800" b="1" dirty="0">
                <a:solidFill>
                  <a:srgbClr val="FF0000"/>
                </a:solidFill>
              </a:rPr>
              <a:t> metrics</a:t>
            </a:r>
            <a:r>
              <a:rPr lang="en-US" sz="2400" dirty="0"/>
              <a:t>: a new standard that gives a </a:t>
            </a:r>
            <a:r>
              <a:rPr lang="en-US" sz="2400" b="1" u="sng" dirty="0">
                <a:solidFill>
                  <a:srgbClr val="0000FF"/>
                </a:solidFill>
              </a:rPr>
              <a:t>more comprehensive, transparent and current view</a:t>
            </a:r>
            <a:r>
              <a:rPr lang="en-US" sz="2400" dirty="0"/>
              <a:t> of a journal’s impact that will help you guide your journal more effectively in the future</a:t>
            </a:r>
            <a:r>
              <a:rPr lang="en-US" sz="2400" dirty="0" smtClean="0"/>
              <a:t>.</a:t>
            </a:r>
            <a:endParaRPr lang="en-US" sz="2400" dirty="0"/>
          </a:p>
        </p:txBody>
      </p:sp>
    </p:spTree>
    <p:extLst>
      <p:ext uri="{BB962C8B-B14F-4D97-AF65-F5344CB8AC3E}">
        <p14:creationId xmlns:p14="http://schemas.microsoft.com/office/powerpoint/2010/main" val="2216879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3568" y="116632"/>
            <a:ext cx="6358792"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sz="2800" b="1" dirty="0" smtClean="0"/>
              <a:t>What is the </a:t>
            </a:r>
            <a:r>
              <a:rPr lang="en-US" sz="2800" b="1" dirty="0" err="1" smtClean="0"/>
              <a:t>CiteScore</a:t>
            </a:r>
            <a:r>
              <a:rPr lang="en-US" sz="2800" b="1" dirty="0" smtClean="0"/>
              <a:t> methodology</a:t>
            </a:r>
            <a:r>
              <a:rPr lang="ar-IQ" sz="2800" b="1" dirty="0" smtClean="0"/>
              <a:t> </a:t>
            </a:r>
            <a:endParaRPr lang="ar-IQ" sz="2800" b="1" dirty="0"/>
          </a:p>
        </p:txBody>
      </p:sp>
      <p:sp>
        <p:nvSpPr>
          <p:cNvPr id="4" name="Rectangle 3"/>
          <p:cNvSpPr/>
          <p:nvPr/>
        </p:nvSpPr>
        <p:spPr>
          <a:xfrm>
            <a:off x="971600" y="2274838"/>
            <a:ext cx="8172400" cy="3170099"/>
          </a:xfrm>
          <a:prstGeom prst="rect">
            <a:avLst/>
          </a:prstGeom>
        </p:spPr>
        <p:txBody>
          <a:bodyPr wrap="square">
            <a:spAutoFit/>
          </a:bodyPr>
          <a:lstStyle/>
          <a:p>
            <a:pPr algn="just" rtl="0"/>
            <a:r>
              <a:rPr lang="en-US" sz="2800" dirty="0"/>
              <a:t>Calculating </a:t>
            </a:r>
            <a:r>
              <a:rPr lang="en-US" sz="3200" b="1" dirty="0" err="1">
                <a:solidFill>
                  <a:srgbClr val="FF0000"/>
                </a:solidFill>
              </a:rPr>
              <a:t>CiteScore</a:t>
            </a:r>
            <a:r>
              <a:rPr lang="en-US" sz="2800" dirty="0"/>
              <a:t> is simple and is based on the average citations received per document. </a:t>
            </a:r>
            <a:r>
              <a:rPr lang="en-US" sz="2800" dirty="0" err="1"/>
              <a:t>CiteScore</a:t>
            </a:r>
            <a:r>
              <a:rPr lang="en-US" sz="2800" dirty="0"/>
              <a:t> </a:t>
            </a:r>
            <a:r>
              <a:rPr lang="en-US" sz="2800" dirty="0">
                <a:solidFill>
                  <a:srgbClr val="CC0066"/>
                </a:solidFill>
              </a:rPr>
              <a:t>is the number of citations received by a journal in one year to documents published in the three previous years, divided by the number of documents indexed in Scopus published in those same three years</a:t>
            </a:r>
            <a:r>
              <a:rPr lang="en-US" sz="2800" dirty="0"/>
              <a:t>.</a:t>
            </a:r>
          </a:p>
          <a:p>
            <a:pPr algn="just"/>
            <a:r>
              <a:rPr lang="ar-IQ" sz="2800" dirty="0"/>
              <a:t> </a:t>
            </a:r>
            <a:endParaRPr lang="en-US" sz="2800" dirty="0"/>
          </a:p>
        </p:txBody>
      </p:sp>
    </p:spTree>
    <p:extLst>
      <p:ext uri="{BB962C8B-B14F-4D97-AF65-F5344CB8AC3E}">
        <p14:creationId xmlns:p14="http://schemas.microsoft.com/office/powerpoint/2010/main" val="2777960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upportcontent.elsevier.com/RightNow%20Next%20Gen/Scopus/Images/10457_citescore_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92696"/>
            <a:ext cx="5855813" cy="35681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7624" y="4365104"/>
            <a:ext cx="7704856" cy="1569660"/>
          </a:xfrm>
          <a:prstGeom prst="rect">
            <a:avLst/>
          </a:prstGeom>
        </p:spPr>
        <p:txBody>
          <a:bodyPr wrap="square">
            <a:spAutoFit/>
          </a:bodyPr>
          <a:lstStyle/>
          <a:p>
            <a:pPr algn="l"/>
            <a:r>
              <a:rPr lang="en-US" sz="2400" dirty="0" smtClean="0"/>
              <a:t>For example, the 2016 </a:t>
            </a:r>
            <a:r>
              <a:rPr lang="en-US" sz="2400" dirty="0" err="1" smtClean="0"/>
              <a:t>CiteScore</a:t>
            </a:r>
            <a:r>
              <a:rPr lang="en-US" sz="2400" dirty="0" smtClean="0"/>
              <a:t> counts the citations received in 2016 to documents published in 2013, 2014 or 2015, and divides this by the number of documents indexed in Scopus published in 2013, 2014 and 2015.</a:t>
            </a:r>
            <a:endParaRPr lang="en-US" sz="2400" dirty="0"/>
          </a:p>
        </p:txBody>
      </p:sp>
    </p:spTree>
    <p:extLst>
      <p:ext uri="{BB962C8B-B14F-4D97-AF65-F5344CB8AC3E}">
        <p14:creationId xmlns:p14="http://schemas.microsoft.com/office/powerpoint/2010/main" val="74931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260648"/>
            <a:ext cx="6351675" cy="46166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sz="2400" b="1" dirty="0" smtClean="0"/>
              <a:t>What's included in </a:t>
            </a:r>
            <a:r>
              <a:rPr lang="en-US" sz="2400" b="1" dirty="0" err="1" smtClean="0"/>
              <a:t>CiteScore</a:t>
            </a:r>
            <a:r>
              <a:rPr lang="en-US" sz="2400" b="1" dirty="0" smtClean="0"/>
              <a:t> calculations? </a:t>
            </a:r>
            <a:endParaRPr lang="en-US" sz="2400" b="1" dirty="0"/>
          </a:p>
        </p:txBody>
      </p:sp>
      <p:sp>
        <p:nvSpPr>
          <p:cNvPr id="3" name="Rectangle 2"/>
          <p:cNvSpPr/>
          <p:nvPr/>
        </p:nvSpPr>
        <p:spPr>
          <a:xfrm>
            <a:off x="1187624" y="1997839"/>
            <a:ext cx="7560840" cy="3046988"/>
          </a:xfrm>
          <a:prstGeom prst="rect">
            <a:avLst/>
          </a:prstGeom>
        </p:spPr>
        <p:txBody>
          <a:bodyPr wrap="square">
            <a:spAutoFit/>
          </a:bodyPr>
          <a:lstStyle/>
          <a:p>
            <a:pPr algn="l"/>
            <a:r>
              <a:rPr lang="en-US" sz="2400" dirty="0" err="1" smtClean="0"/>
              <a:t>CiteScore’s</a:t>
            </a:r>
            <a:r>
              <a:rPr lang="en-US" sz="2400" dirty="0" smtClean="0"/>
              <a:t> numerator and denominator both </a:t>
            </a:r>
            <a:r>
              <a:rPr lang="en-US" sz="2400" b="1" dirty="0" smtClean="0">
                <a:solidFill>
                  <a:srgbClr val="0000FF"/>
                </a:solidFill>
              </a:rPr>
              <a:t>include all document types.</a:t>
            </a:r>
            <a:r>
              <a:rPr lang="en-US" sz="2400" dirty="0" smtClean="0"/>
              <a:t> This not only includes articles and reviews but also letters, notes, editorials, conference papers and other types indexed by Scopus. Therefore, the numerator and the denominator used in the </a:t>
            </a:r>
            <a:r>
              <a:rPr lang="en-US" sz="2400" dirty="0" err="1" smtClean="0"/>
              <a:t>CiteScore</a:t>
            </a:r>
            <a:r>
              <a:rPr lang="en-US" sz="2400" dirty="0" smtClean="0"/>
              <a:t> calculation are consistent. This approach gives a more complete picture of citation impact and makes manipulation of the calculation more difficult.</a:t>
            </a:r>
            <a:endParaRPr lang="en-US" sz="2400" dirty="0"/>
          </a:p>
        </p:txBody>
      </p:sp>
    </p:spTree>
    <p:extLst>
      <p:ext uri="{BB962C8B-B14F-4D97-AF65-F5344CB8AC3E}">
        <p14:creationId xmlns:p14="http://schemas.microsoft.com/office/powerpoint/2010/main" val="99312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93137"/>
            <a:ext cx="5814392" cy="6740307"/>
          </a:xfrm>
          <a:prstGeom prst="rect">
            <a:avLst/>
          </a:prstGeom>
        </p:spPr>
        <p:txBody>
          <a:bodyPr wrap="square">
            <a:spAutoFit/>
          </a:bodyPr>
          <a:lstStyle/>
          <a:p>
            <a:pPr algn="just" rtl="0"/>
            <a:r>
              <a:rPr lang="en-US" sz="2400" b="1" dirty="0">
                <a:solidFill>
                  <a:srgbClr val="CC0066"/>
                </a:solidFill>
              </a:rPr>
              <a:t>Thomson Reuters Corporation</a:t>
            </a:r>
            <a:r>
              <a:rPr lang="en-US" sz="2400" dirty="0"/>
              <a:t> is a Canadian multinational mass media and information firm. The firm was founded in Toronto, Ontario, Canada, where it is headquartered at 333 Bay Street in Downtown Toronto. </a:t>
            </a:r>
          </a:p>
          <a:p>
            <a:pPr algn="just" rtl="0"/>
            <a:r>
              <a:rPr lang="en-US" sz="2400" dirty="0"/>
              <a:t>Thomson Reuters was created by the </a:t>
            </a:r>
            <a:r>
              <a:rPr lang="en-US" sz="2400" b="1" dirty="0">
                <a:solidFill>
                  <a:srgbClr val="FF0000"/>
                </a:solidFill>
              </a:rPr>
              <a:t>Thomson Corporation's</a:t>
            </a:r>
            <a:r>
              <a:rPr lang="en-US" sz="2400" dirty="0"/>
              <a:t> purchase of the British company </a:t>
            </a:r>
            <a:r>
              <a:rPr lang="en-US" sz="2400" b="1" dirty="0">
                <a:solidFill>
                  <a:srgbClr val="FF0000"/>
                </a:solidFill>
              </a:rPr>
              <a:t>Reuters Group</a:t>
            </a:r>
            <a:r>
              <a:rPr lang="en-US" sz="2400" dirty="0"/>
              <a:t> in April 2008, and is majority owned by The </a:t>
            </a:r>
            <a:r>
              <a:rPr lang="en-US" sz="2400" b="1" dirty="0"/>
              <a:t>Woodbridge Company</a:t>
            </a:r>
            <a:r>
              <a:rPr lang="en-US" sz="2400" dirty="0"/>
              <a:t>, a holding company for the Thomson family. Thomson Reuters was ranked as Canada's "leading corporate brand" in the 2010 </a:t>
            </a:r>
            <a:r>
              <a:rPr lang="en-US" sz="2400" dirty="0" err="1"/>
              <a:t>Interbrand</a:t>
            </a:r>
            <a:r>
              <a:rPr lang="en-US" sz="2400" dirty="0"/>
              <a:t> Best Canadian Brands ranking. Thomson Reuters operates in more than 100 countries, and has more than 45,000 employees. </a:t>
            </a:r>
          </a:p>
          <a:p>
            <a:pPr algn="l"/>
            <a:r>
              <a:rPr lang="en-US" sz="2400" dirty="0"/>
              <a:t> </a:t>
            </a:r>
          </a:p>
        </p:txBody>
      </p:sp>
      <p:pic>
        <p:nvPicPr>
          <p:cNvPr id="1026" name="Picture 2" descr="Bay Adelaide Centr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707" y="1533150"/>
            <a:ext cx="2190750" cy="3860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omson Reuters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176" y="764704"/>
            <a:ext cx="2190750" cy="5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475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2413338"/>
            <a:ext cx="7848872" cy="3231654"/>
          </a:xfrm>
          <a:prstGeom prst="rect">
            <a:avLst/>
          </a:prstGeom>
        </p:spPr>
        <p:txBody>
          <a:bodyPr wrap="square">
            <a:spAutoFit/>
          </a:bodyPr>
          <a:lstStyle/>
          <a:p>
            <a:pPr algn="just" rtl="0"/>
            <a:r>
              <a:rPr lang="en-US" sz="3200" b="1" dirty="0" err="1">
                <a:solidFill>
                  <a:srgbClr val="FF0000"/>
                </a:solidFill>
              </a:rPr>
              <a:t>CiteScore</a:t>
            </a:r>
            <a:r>
              <a:rPr lang="en-US" sz="3200" b="1" dirty="0">
                <a:solidFill>
                  <a:srgbClr val="FF0000"/>
                </a:solidFill>
              </a:rPr>
              <a:t> Tracker</a:t>
            </a:r>
            <a:r>
              <a:rPr lang="en-US" sz="3200" dirty="0"/>
              <a:t> is calculated in the same way as </a:t>
            </a:r>
            <a:r>
              <a:rPr lang="en-US" sz="3200" dirty="0" err="1"/>
              <a:t>CiteScore</a:t>
            </a:r>
            <a:r>
              <a:rPr lang="en-US" sz="3200" dirty="0"/>
              <a:t>, but for the current year rather than previous, complete years.</a:t>
            </a:r>
          </a:p>
          <a:p>
            <a:pPr algn="just" rtl="0"/>
            <a:r>
              <a:rPr lang="en-US" sz="3200" dirty="0"/>
              <a:t>The </a:t>
            </a:r>
            <a:r>
              <a:rPr lang="en-US" sz="3200" dirty="0" err="1"/>
              <a:t>CiteScore</a:t>
            </a:r>
            <a:r>
              <a:rPr lang="en-US" sz="3200" dirty="0"/>
              <a:t> Tracker calculation is updated every month, as a </a:t>
            </a:r>
            <a:r>
              <a:rPr lang="en-US" sz="3600" u="sng" dirty="0"/>
              <a:t>current indication of a </a:t>
            </a:r>
            <a:r>
              <a:rPr lang="en-US" sz="4000" u="sng" dirty="0">
                <a:solidFill>
                  <a:srgbClr val="FF0000"/>
                </a:solidFill>
              </a:rPr>
              <a:t>title's performance</a:t>
            </a:r>
            <a:r>
              <a:rPr lang="en-US" sz="3600" u="sng" dirty="0" smtClean="0"/>
              <a:t>.</a:t>
            </a:r>
            <a:endParaRPr lang="en-US" sz="3200" u="sng" dirty="0"/>
          </a:p>
        </p:txBody>
      </p:sp>
    </p:spTree>
    <p:extLst>
      <p:ext uri="{BB962C8B-B14F-4D97-AF65-F5344CB8AC3E}">
        <p14:creationId xmlns:p14="http://schemas.microsoft.com/office/powerpoint/2010/main" val="1624091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651" y="169476"/>
            <a:ext cx="6768263" cy="52322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sz="2800" b="1" dirty="0" smtClean="0"/>
              <a:t>What are the other </a:t>
            </a:r>
            <a:r>
              <a:rPr lang="en-US" sz="2800" b="1" dirty="0" err="1" smtClean="0"/>
              <a:t>CiteScore</a:t>
            </a:r>
            <a:r>
              <a:rPr lang="en-US" sz="2800" b="1" dirty="0" smtClean="0"/>
              <a:t> metrics?</a:t>
            </a:r>
            <a:endParaRPr lang="ar-IQ" sz="2800" b="1" dirty="0"/>
          </a:p>
        </p:txBody>
      </p:sp>
      <p:sp>
        <p:nvSpPr>
          <p:cNvPr id="4" name="Rectangle 3"/>
          <p:cNvSpPr/>
          <p:nvPr/>
        </p:nvSpPr>
        <p:spPr>
          <a:xfrm>
            <a:off x="1043608" y="1037629"/>
            <a:ext cx="7992888" cy="5909310"/>
          </a:xfrm>
          <a:prstGeom prst="rect">
            <a:avLst/>
          </a:prstGeom>
        </p:spPr>
        <p:txBody>
          <a:bodyPr wrap="square">
            <a:spAutoFit/>
          </a:bodyPr>
          <a:lstStyle/>
          <a:p>
            <a:pPr algn="just" rtl="0"/>
            <a:r>
              <a:rPr lang="en-US" sz="2200" dirty="0"/>
              <a:t>A number of other new metrics will complement </a:t>
            </a:r>
            <a:r>
              <a:rPr lang="en-US" sz="2200" dirty="0" err="1"/>
              <a:t>CiteScore</a:t>
            </a:r>
            <a:r>
              <a:rPr lang="en-US" sz="2200" dirty="0"/>
              <a:t>. These are:</a:t>
            </a:r>
          </a:p>
          <a:p>
            <a:pPr algn="just" rtl="0"/>
            <a:r>
              <a:rPr lang="en-US" sz="2200" b="1" dirty="0" err="1">
                <a:solidFill>
                  <a:srgbClr val="FF0000"/>
                </a:solidFill>
              </a:rPr>
              <a:t>CiteScore</a:t>
            </a:r>
            <a:r>
              <a:rPr lang="en-US" sz="2200" b="1" dirty="0">
                <a:solidFill>
                  <a:srgbClr val="FF0000"/>
                </a:solidFill>
              </a:rPr>
              <a:t> Percentile</a:t>
            </a:r>
            <a:r>
              <a:rPr lang="en-US" sz="2200" dirty="0"/>
              <a:t> </a:t>
            </a:r>
            <a:r>
              <a:rPr lang="en-US" sz="2400" b="1" dirty="0">
                <a:solidFill>
                  <a:srgbClr val="6600CC"/>
                </a:solidFill>
              </a:rPr>
              <a:t>indicates the relative standing of a journal in its subject field</a:t>
            </a:r>
            <a:r>
              <a:rPr lang="en-US" sz="2200" dirty="0"/>
              <a:t>.  A </a:t>
            </a:r>
            <a:r>
              <a:rPr lang="en-US" sz="2200" dirty="0" err="1"/>
              <a:t>CiteScore</a:t>
            </a:r>
            <a:r>
              <a:rPr lang="en-US" sz="2200" dirty="0"/>
              <a:t> Percentile of 98% means the journal is in the top 2% of its subject field. You can use this number to compare journals in different subject fields.</a:t>
            </a:r>
          </a:p>
          <a:p>
            <a:pPr algn="just" rtl="0"/>
            <a:r>
              <a:rPr lang="en-US" sz="2200" b="1" dirty="0" err="1">
                <a:solidFill>
                  <a:srgbClr val="FF0000"/>
                </a:solidFill>
              </a:rPr>
              <a:t>CiteScore</a:t>
            </a:r>
            <a:r>
              <a:rPr lang="en-US" sz="2200" b="1" dirty="0">
                <a:solidFill>
                  <a:srgbClr val="FF0000"/>
                </a:solidFill>
              </a:rPr>
              <a:t> Rank</a:t>
            </a:r>
            <a:r>
              <a:rPr lang="en-US" sz="2200" dirty="0"/>
              <a:t>, and </a:t>
            </a:r>
            <a:r>
              <a:rPr lang="en-US" sz="2200" b="1" dirty="0">
                <a:solidFill>
                  <a:srgbClr val="0000FF"/>
                </a:solidFill>
              </a:rPr>
              <a:t>Rank Out Of</a:t>
            </a:r>
            <a:r>
              <a:rPr lang="en-US" sz="2200" dirty="0"/>
              <a:t> indicates the absolute standing of a serial in its field; for example, </a:t>
            </a:r>
            <a:r>
              <a:rPr lang="en-US" sz="2200" u="sng" dirty="0">
                <a:solidFill>
                  <a:srgbClr val="0000FF"/>
                </a:solidFill>
              </a:rPr>
              <a:t>14th out of 63 journals in the category</a:t>
            </a:r>
            <a:r>
              <a:rPr lang="en-US" sz="2200" dirty="0"/>
              <a:t>.</a:t>
            </a:r>
          </a:p>
          <a:p>
            <a:pPr algn="just" rtl="0"/>
            <a:r>
              <a:rPr lang="en-US" sz="2200" b="1" dirty="0">
                <a:solidFill>
                  <a:srgbClr val="0000FF"/>
                </a:solidFill>
              </a:rPr>
              <a:t>Documents</a:t>
            </a:r>
            <a:r>
              <a:rPr lang="en-US" sz="2200" dirty="0">
                <a:solidFill>
                  <a:srgbClr val="0000FF"/>
                </a:solidFill>
              </a:rPr>
              <a:t> </a:t>
            </a:r>
            <a:r>
              <a:rPr lang="en-US" sz="2200" dirty="0"/>
              <a:t>is the denominator of the </a:t>
            </a:r>
            <a:r>
              <a:rPr lang="en-US" sz="2200" dirty="0" err="1"/>
              <a:t>CiteScore</a:t>
            </a:r>
            <a:r>
              <a:rPr lang="en-US" sz="2200" dirty="0"/>
              <a:t> calculation.</a:t>
            </a:r>
          </a:p>
          <a:p>
            <a:pPr algn="just" rtl="0"/>
            <a:r>
              <a:rPr lang="en-US" sz="2200" b="1" dirty="0">
                <a:solidFill>
                  <a:srgbClr val="0000FF"/>
                </a:solidFill>
              </a:rPr>
              <a:t>Citation Count</a:t>
            </a:r>
            <a:r>
              <a:rPr lang="en-US" sz="2200" dirty="0"/>
              <a:t> is the numerator of the </a:t>
            </a:r>
            <a:r>
              <a:rPr lang="en-US" sz="2200" dirty="0" err="1"/>
              <a:t>CiteScore</a:t>
            </a:r>
            <a:r>
              <a:rPr lang="en-US" sz="2200" dirty="0"/>
              <a:t> calculation.</a:t>
            </a:r>
          </a:p>
          <a:p>
            <a:pPr algn="just" rtl="0"/>
            <a:r>
              <a:rPr lang="en-US" sz="2200" b="1" dirty="0" err="1">
                <a:solidFill>
                  <a:srgbClr val="0000FF"/>
                </a:solidFill>
              </a:rPr>
              <a:t>CiteScore</a:t>
            </a:r>
            <a:r>
              <a:rPr lang="en-US" sz="2200" b="1" dirty="0">
                <a:solidFill>
                  <a:srgbClr val="0000FF"/>
                </a:solidFill>
              </a:rPr>
              <a:t> Tracker</a:t>
            </a:r>
            <a:r>
              <a:rPr lang="en-US" sz="2200" dirty="0"/>
              <a:t> forecasts a source’s performance for the upcoming year. </a:t>
            </a:r>
            <a:r>
              <a:rPr lang="en-US" sz="2200" dirty="0" err="1"/>
              <a:t>CiteScore</a:t>
            </a:r>
            <a:r>
              <a:rPr lang="en-US" sz="2200" dirty="0"/>
              <a:t> Tracker 2016, for instance, will continue to update on a monthly basis until it is fixed as an </a:t>
            </a:r>
            <a:r>
              <a:rPr lang="en-US" sz="2200" b="1" u="sng" dirty="0">
                <a:solidFill>
                  <a:srgbClr val="0000FF"/>
                </a:solidFill>
              </a:rPr>
              <a:t>annual score</a:t>
            </a:r>
            <a:r>
              <a:rPr lang="en-US" sz="2200" dirty="0"/>
              <a:t> in spring 2017, at which point Scopus will start to provide a monthly view on </a:t>
            </a:r>
            <a:r>
              <a:rPr lang="en-US" sz="2200" dirty="0" err="1"/>
              <a:t>CiteScore</a:t>
            </a:r>
            <a:r>
              <a:rPr lang="en-US" sz="2200" dirty="0"/>
              <a:t> Tracker 2017.</a:t>
            </a:r>
          </a:p>
          <a:p>
            <a:pPr algn="just" rtl="0"/>
            <a:r>
              <a:rPr lang="ar-IQ" sz="2200" dirty="0"/>
              <a:t> </a:t>
            </a:r>
            <a:endParaRPr lang="en-US" sz="2200" dirty="0"/>
          </a:p>
        </p:txBody>
      </p:sp>
    </p:spTree>
    <p:extLst>
      <p:ext uri="{BB962C8B-B14F-4D97-AF65-F5344CB8AC3E}">
        <p14:creationId xmlns:p14="http://schemas.microsoft.com/office/powerpoint/2010/main" val="2034853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507" y="260648"/>
            <a:ext cx="864096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a:r>
              <a:rPr lang="en-US" sz="2400" b="1" dirty="0" err="1" smtClean="0"/>
              <a:t>CiteScore</a:t>
            </a:r>
            <a:r>
              <a:rPr lang="en-US" sz="2400" b="1" dirty="0" smtClean="0"/>
              <a:t> itself represents a robust approach for two reasons:</a:t>
            </a:r>
            <a:endParaRPr lang="en-US" sz="2400" b="1" dirty="0"/>
          </a:p>
        </p:txBody>
      </p:sp>
      <p:sp>
        <p:nvSpPr>
          <p:cNvPr id="3" name="Rectangle 1"/>
          <p:cNvSpPr>
            <a:spLocks noChangeArrowheads="1"/>
          </p:cNvSpPr>
          <p:nvPr/>
        </p:nvSpPr>
        <p:spPr bwMode="auto">
          <a:xfrm>
            <a:off x="645096" y="993673"/>
            <a:ext cx="8341907" cy="2185214"/>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buFontTx/>
              <a:buChar char="•"/>
            </a:pPr>
            <a:r>
              <a:rPr lang="en-US" sz="2200" b="1" dirty="0" smtClean="0">
                <a:solidFill>
                  <a:srgbClr val="0000FF"/>
                </a:solidFill>
              </a:rPr>
              <a:t>1- The three-year citation window</a:t>
            </a:r>
            <a:r>
              <a:rPr lang="en-US" sz="2200" b="1" dirty="0" smtClean="0"/>
              <a:t>.</a:t>
            </a:r>
            <a:r>
              <a:rPr lang="en-US" sz="2200" dirty="0" smtClean="0"/>
              <a:t> Research has found that in </a:t>
            </a:r>
            <a:r>
              <a:rPr lang="en-US" sz="2400" u="sng" dirty="0" smtClean="0">
                <a:solidFill>
                  <a:srgbClr val="FF0000"/>
                </a:solidFill>
              </a:rPr>
              <a:t>slower-moving fields</a:t>
            </a:r>
            <a:r>
              <a:rPr lang="en-US" sz="2200" dirty="0" smtClean="0"/>
              <a:t>, </a:t>
            </a:r>
            <a:r>
              <a:rPr lang="en-US" sz="2200" dirty="0" smtClean="0">
                <a:solidFill>
                  <a:srgbClr val="FF0000"/>
                </a:solidFill>
              </a:rPr>
              <a:t>two years’ worth of data is too short</a:t>
            </a:r>
            <a:r>
              <a:rPr lang="en-US" sz="2200" dirty="0" smtClean="0"/>
              <a:t>; yet five years </a:t>
            </a:r>
            <a:r>
              <a:rPr lang="en-US" sz="2200" dirty="0" smtClean="0">
                <a:solidFill>
                  <a:srgbClr val="FF0000"/>
                </a:solidFill>
              </a:rPr>
              <a:t>is too long to consider in </a:t>
            </a:r>
            <a:r>
              <a:rPr lang="en-US" sz="2400" u="sng" dirty="0" smtClean="0">
                <a:solidFill>
                  <a:srgbClr val="FF0000"/>
                </a:solidFill>
              </a:rPr>
              <a:t>faster-moving fields</a:t>
            </a:r>
            <a:r>
              <a:rPr lang="en-US" sz="2200" dirty="0" smtClean="0"/>
              <a:t>. Three years is the best compromise for a broad-scope database, such as Scopus, as it incorporates a representative proportion of citations across all disciplines while also reflecting relatively recent data.</a:t>
            </a:r>
            <a:endParaRPr kumimoji="0" lang="ar-IQ" sz="2200" b="0" i="0" u="none" strike="noStrike" cap="none" normalizeH="0" baseline="0" dirty="0" smtClean="0">
              <a:ln>
                <a:noFill/>
              </a:ln>
              <a:solidFill>
                <a:schemeClr val="tx1"/>
              </a:solidFill>
              <a:effectLst/>
              <a:latin typeface="Arial" charset="0"/>
              <a:cs typeface="Arial" charset="0"/>
            </a:endParaRPr>
          </a:p>
        </p:txBody>
      </p:sp>
      <p:sp>
        <p:nvSpPr>
          <p:cNvPr id="5" name="Rectangle 4"/>
          <p:cNvSpPr/>
          <p:nvPr/>
        </p:nvSpPr>
        <p:spPr>
          <a:xfrm>
            <a:off x="644149" y="3429000"/>
            <a:ext cx="8308370" cy="2462213"/>
          </a:xfrm>
          <a:prstGeom prst="rect">
            <a:avLst/>
          </a:prstGeom>
          <a:solidFill>
            <a:schemeClr val="bg1"/>
          </a:solidFill>
        </p:spPr>
        <p:txBody>
          <a:bodyPr wrap="square">
            <a:spAutoFit/>
          </a:bodyPr>
          <a:lstStyle/>
          <a:p>
            <a:pPr algn="l"/>
            <a:r>
              <a:rPr lang="en-US" sz="2200" b="1" dirty="0" smtClean="0">
                <a:solidFill>
                  <a:srgbClr val="0000FF"/>
                </a:solidFill>
              </a:rPr>
              <a:t>2- </a:t>
            </a:r>
            <a:r>
              <a:rPr lang="en-US" sz="2200" b="1" dirty="0" err="1" smtClean="0">
                <a:solidFill>
                  <a:srgbClr val="0000FF"/>
                </a:solidFill>
              </a:rPr>
              <a:t>CiteScore’s</a:t>
            </a:r>
            <a:r>
              <a:rPr lang="en-US" sz="2200" b="1" dirty="0" smtClean="0">
                <a:solidFill>
                  <a:srgbClr val="0000FF"/>
                </a:solidFill>
              </a:rPr>
              <a:t> numerator and denominator both include all document types</a:t>
            </a:r>
            <a:r>
              <a:rPr lang="en-US" sz="2200" b="1" dirty="0" smtClean="0"/>
              <a:t>.</a:t>
            </a:r>
            <a:r>
              <a:rPr lang="en-US" sz="2200" dirty="0" smtClean="0"/>
              <a:t> This means not only articles and reviews but also letters, notes, editorials, conference papers and other documents indexed by Scopus are included. As a result, the numerator and the denominator used in the </a:t>
            </a:r>
            <a:r>
              <a:rPr lang="en-US" sz="2200" dirty="0" err="1" smtClean="0"/>
              <a:t>CiteScore</a:t>
            </a:r>
            <a:r>
              <a:rPr lang="en-US" sz="2200" dirty="0" smtClean="0"/>
              <a:t> calculation are consistent. This approach gives a more complete picture of citation impact and makes manipulating the calculation more difficult.</a:t>
            </a:r>
            <a:endParaRPr lang="ar-IQ" sz="2200" dirty="0"/>
          </a:p>
        </p:txBody>
      </p:sp>
    </p:spTree>
    <p:extLst>
      <p:ext uri="{BB962C8B-B14F-4D97-AF65-F5344CB8AC3E}">
        <p14:creationId xmlns:p14="http://schemas.microsoft.com/office/powerpoint/2010/main" val="2750694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712968" cy="472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99592" y="188640"/>
            <a:ext cx="7128792" cy="95410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rtl="0"/>
            <a:r>
              <a:rPr lang="en-US" sz="2800" b="1" dirty="0"/>
              <a:t>SJR</a:t>
            </a:r>
          </a:p>
          <a:p>
            <a:pPr algn="ctr" rtl="0"/>
            <a:r>
              <a:rPr lang="en-US" sz="2800" b="1" dirty="0" err="1"/>
              <a:t>Scimago</a:t>
            </a:r>
            <a:r>
              <a:rPr lang="en-US" sz="2800" b="1" dirty="0"/>
              <a:t> </a:t>
            </a:r>
            <a:r>
              <a:rPr lang="en-US" sz="2800" b="1" dirty="0" err="1"/>
              <a:t>Jouranl</a:t>
            </a:r>
            <a:r>
              <a:rPr lang="en-US" sz="2800" b="1" dirty="0"/>
              <a:t> &amp; country Ranking</a:t>
            </a:r>
          </a:p>
        </p:txBody>
      </p:sp>
    </p:spTree>
    <p:extLst>
      <p:ext uri="{BB962C8B-B14F-4D97-AF65-F5344CB8AC3E}">
        <p14:creationId xmlns:p14="http://schemas.microsoft.com/office/powerpoint/2010/main" val="178511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7176" y="331517"/>
            <a:ext cx="4065537" cy="584775"/>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rtl="0"/>
            <a:r>
              <a:rPr lang="en-US" sz="3200" b="1" dirty="0"/>
              <a:t>How to calculate </a:t>
            </a:r>
            <a:r>
              <a:rPr lang="en-US" sz="3200" b="1" dirty="0" smtClean="0"/>
              <a:t>IF?</a:t>
            </a:r>
            <a:endParaRPr lang="en-US" sz="3200" b="1" dirty="0"/>
          </a:p>
        </p:txBody>
      </p:sp>
      <p:sp>
        <p:nvSpPr>
          <p:cNvPr id="5" name="Rectangle 4"/>
          <p:cNvSpPr/>
          <p:nvPr/>
        </p:nvSpPr>
        <p:spPr>
          <a:xfrm>
            <a:off x="0" y="1628507"/>
            <a:ext cx="8856984" cy="1569660"/>
          </a:xfrm>
          <a:prstGeom prst="rect">
            <a:avLst/>
          </a:prstGeom>
        </p:spPr>
        <p:txBody>
          <a:bodyPr wrap="square">
            <a:spAutoFit/>
          </a:bodyPr>
          <a:lstStyle/>
          <a:p>
            <a:pPr algn="just"/>
            <a:r>
              <a:rPr lang="en-US" sz="2400" dirty="0" smtClean="0"/>
              <a:t>In any given year, the impact factor of a journal is the number of citations, received in that year, of articles published in that journal during the two preceding years, divided by the total number of articles published in that journal during the two preceding years:</a:t>
            </a:r>
            <a:endParaRPr lang="ar-IQ"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39" y="3717032"/>
            <a:ext cx="656599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278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51111"/>
            <a:ext cx="7704856" cy="461665"/>
          </a:xfrm>
          <a:prstGeom prst="rect">
            <a:avLst/>
          </a:prstGeom>
        </p:spPr>
        <p:txBody>
          <a:bodyPr wrap="square">
            <a:spAutoFit/>
          </a:bodyPr>
          <a:lstStyle/>
          <a:p>
            <a:r>
              <a:rPr lang="en-US" sz="2400" dirty="0" smtClean="0"/>
              <a:t>For example, </a:t>
            </a:r>
            <a:r>
              <a:rPr lang="en-US" sz="2400" i="1" dirty="0" smtClean="0"/>
              <a:t>Nature</a:t>
            </a:r>
            <a:r>
              <a:rPr lang="en-US" sz="2400" dirty="0" smtClean="0"/>
              <a:t> had an impact factor of 41.456 in 2014:</a:t>
            </a:r>
            <a:endParaRPr lang="ar-IQ"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7988"/>
            <a:ext cx="8999984" cy="134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43608" y="3861048"/>
            <a:ext cx="7956376" cy="1938992"/>
          </a:xfrm>
          <a:prstGeom prst="rect">
            <a:avLst/>
          </a:prstGeom>
        </p:spPr>
        <p:txBody>
          <a:bodyPr wrap="square">
            <a:spAutoFit/>
          </a:bodyPr>
          <a:lstStyle/>
          <a:p>
            <a:pPr algn="just" rtl="0"/>
            <a:r>
              <a:rPr lang="en-US" sz="2400" dirty="0"/>
              <a:t>This means that, on average, its papers published in 2012 and 2013 received roughly 41 citations each in 2014. </a:t>
            </a:r>
            <a:r>
              <a:rPr lang="en-US" sz="2400" dirty="0">
                <a:solidFill>
                  <a:srgbClr val="7030A0"/>
                </a:solidFill>
              </a:rPr>
              <a:t>Note that 2014 impact factors are reported in 2015; they cannot be calculated until all of the 2014 publications have been processed by the </a:t>
            </a:r>
            <a:r>
              <a:rPr lang="en-US" sz="2400" b="1" dirty="0">
                <a:solidFill>
                  <a:srgbClr val="FF0000"/>
                </a:solidFill>
              </a:rPr>
              <a:t>indexing agency</a:t>
            </a:r>
            <a:r>
              <a:rPr lang="en-US" sz="2400" dirty="0"/>
              <a:t>. </a:t>
            </a:r>
          </a:p>
        </p:txBody>
      </p:sp>
    </p:spTree>
    <p:extLst>
      <p:ext uri="{BB962C8B-B14F-4D97-AF65-F5344CB8AC3E}">
        <p14:creationId xmlns:p14="http://schemas.microsoft.com/office/powerpoint/2010/main" val="1785112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332656"/>
            <a:ext cx="5602368" cy="646331"/>
          </a:xfrm>
          <a:prstGeom prst="rect">
            <a:avLst/>
          </a:prstGeom>
        </p:spPr>
        <p:txBody>
          <a:bodyPr wrap="none">
            <a:spAutoFit/>
          </a:bodyPr>
          <a:lstStyle/>
          <a:p>
            <a:r>
              <a:rPr lang="en-US" sz="3600" b="1" dirty="0">
                <a:solidFill>
                  <a:srgbClr val="00B050"/>
                </a:solidFill>
              </a:rPr>
              <a:t>Journal indexing agencies</a:t>
            </a:r>
          </a:p>
        </p:txBody>
      </p:sp>
      <p:sp>
        <p:nvSpPr>
          <p:cNvPr id="5" name="Rectangle 4"/>
          <p:cNvSpPr/>
          <p:nvPr/>
        </p:nvSpPr>
        <p:spPr>
          <a:xfrm>
            <a:off x="1043608" y="1556792"/>
            <a:ext cx="7920880" cy="4832092"/>
          </a:xfrm>
          <a:prstGeom prst="rect">
            <a:avLst/>
          </a:prstGeom>
        </p:spPr>
        <p:txBody>
          <a:bodyPr wrap="square">
            <a:spAutoFit/>
          </a:bodyPr>
          <a:lstStyle/>
          <a:p>
            <a:pPr algn="l"/>
            <a:r>
              <a:rPr lang="en-US" sz="2800" b="1" dirty="0">
                <a:solidFill>
                  <a:srgbClr val="CC0066"/>
                </a:solidFill>
              </a:rPr>
              <a:t>Journal indexing </a:t>
            </a:r>
            <a:r>
              <a:rPr lang="en-US" sz="2800" b="1" dirty="0" smtClean="0">
                <a:solidFill>
                  <a:srgbClr val="CC0066"/>
                </a:solidFill>
              </a:rPr>
              <a:t>means</a:t>
            </a:r>
            <a:r>
              <a:rPr lang="en-US" sz="2800" b="1" dirty="0" smtClean="0"/>
              <a:t>:</a:t>
            </a:r>
            <a:endParaRPr lang="en-US" sz="2800" b="1" dirty="0"/>
          </a:p>
          <a:p>
            <a:pPr algn="l"/>
            <a:r>
              <a:rPr lang="en-US" sz="2800" dirty="0">
                <a:solidFill>
                  <a:srgbClr val="6600CC"/>
                </a:solidFill>
              </a:rPr>
              <a:t>Indexing a database of higher scientific journals having a good track record of maintaining the ethics and quality in terms of publication.</a:t>
            </a:r>
            <a:r>
              <a:rPr lang="en-US" sz="2800" dirty="0"/>
              <a:t> Indexing journals considered to be higher quality in comparison to any non index journals.</a:t>
            </a:r>
          </a:p>
          <a:p>
            <a:pPr algn="l"/>
            <a:endParaRPr lang="ar-IQ" sz="2800" dirty="0" smtClean="0"/>
          </a:p>
          <a:p>
            <a:pPr algn="l"/>
            <a:r>
              <a:rPr lang="en-US" sz="2800" dirty="0" smtClean="0"/>
              <a:t>Indexing </a:t>
            </a:r>
            <a:r>
              <a:rPr lang="en-US" sz="2800" dirty="0"/>
              <a:t>of a journal provides better visibility of the journal with a wider user. Being visible and accessible to larger people will cause better quality papers and results.</a:t>
            </a:r>
          </a:p>
        </p:txBody>
      </p:sp>
    </p:spTree>
    <p:extLst>
      <p:ext uri="{BB962C8B-B14F-4D97-AF65-F5344CB8AC3E}">
        <p14:creationId xmlns:p14="http://schemas.microsoft.com/office/powerpoint/2010/main" val="3670163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4909" y="404664"/>
            <a:ext cx="6983515" cy="584775"/>
          </a:xfrm>
          <a:prstGeom prst="rect">
            <a:avLst/>
          </a:prstGeom>
        </p:spPr>
        <p:txBody>
          <a:bodyPr wrap="none">
            <a:spAutoFit/>
          </a:bodyPr>
          <a:lstStyle/>
          <a:p>
            <a:r>
              <a:rPr lang="en-US" sz="3200" b="1" dirty="0">
                <a:solidFill>
                  <a:srgbClr val="CC0066"/>
                </a:solidFill>
                <a:cs typeface="+mj-cs"/>
              </a:rPr>
              <a:t>What benefits for Indexed journals?</a:t>
            </a:r>
          </a:p>
        </p:txBody>
      </p:sp>
      <p:sp>
        <p:nvSpPr>
          <p:cNvPr id="5" name="Rectangle 4"/>
          <p:cNvSpPr/>
          <p:nvPr/>
        </p:nvSpPr>
        <p:spPr>
          <a:xfrm>
            <a:off x="1043608" y="1831464"/>
            <a:ext cx="8100392" cy="2677656"/>
          </a:xfrm>
          <a:prstGeom prst="rect">
            <a:avLst/>
          </a:prstGeom>
        </p:spPr>
        <p:txBody>
          <a:bodyPr wrap="square">
            <a:spAutoFit/>
          </a:bodyPr>
          <a:lstStyle/>
          <a:p>
            <a:pPr algn="l"/>
            <a:r>
              <a:rPr lang="en-US" sz="2800" b="1" dirty="0" smtClean="0">
                <a:solidFill>
                  <a:srgbClr val="7030A0"/>
                </a:solidFill>
              </a:rPr>
              <a:t>- Indexed </a:t>
            </a:r>
            <a:r>
              <a:rPr lang="en-US" sz="2800" b="1" dirty="0">
                <a:solidFill>
                  <a:srgbClr val="7030A0"/>
                </a:solidFill>
              </a:rPr>
              <a:t>journal gets better visibility.</a:t>
            </a:r>
          </a:p>
          <a:p>
            <a:pPr algn="l"/>
            <a:r>
              <a:rPr lang="en-US" sz="2800" b="1" dirty="0" smtClean="0">
                <a:solidFill>
                  <a:srgbClr val="7030A0"/>
                </a:solidFill>
              </a:rPr>
              <a:t>- Gets </a:t>
            </a:r>
            <a:r>
              <a:rPr lang="en-US" sz="2800" b="1" dirty="0">
                <a:solidFill>
                  <a:srgbClr val="7030A0"/>
                </a:solidFill>
              </a:rPr>
              <a:t>quality papers from the authors for publication.</a:t>
            </a:r>
          </a:p>
          <a:p>
            <a:pPr algn="l"/>
            <a:r>
              <a:rPr lang="en-US" sz="2800" b="1" dirty="0" smtClean="0">
                <a:solidFill>
                  <a:srgbClr val="7030A0"/>
                </a:solidFill>
              </a:rPr>
              <a:t>- Journal </a:t>
            </a:r>
            <a:r>
              <a:rPr lang="en-US" sz="2800" b="1" dirty="0">
                <a:solidFill>
                  <a:srgbClr val="7030A0"/>
                </a:solidFill>
              </a:rPr>
              <a:t>impact factor get increased.</a:t>
            </a:r>
          </a:p>
          <a:p>
            <a:pPr algn="l"/>
            <a:r>
              <a:rPr lang="en-US" sz="2800" b="1" dirty="0" smtClean="0">
                <a:solidFill>
                  <a:srgbClr val="7030A0"/>
                </a:solidFill>
              </a:rPr>
              <a:t>- Authority </a:t>
            </a:r>
            <a:r>
              <a:rPr lang="en-US" sz="2800" b="1" dirty="0">
                <a:solidFill>
                  <a:srgbClr val="7030A0"/>
                </a:solidFill>
              </a:rPr>
              <a:t>and importance of the journal get improved</a:t>
            </a:r>
            <a:r>
              <a:rPr lang="en-US" sz="2800" b="1" dirty="0" smtClean="0">
                <a:solidFill>
                  <a:srgbClr val="7030A0"/>
                </a:solidFill>
              </a:rPr>
              <a:t>.</a:t>
            </a:r>
            <a:endParaRPr lang="en-US" sz="2800" b="1" dirty="0">
              <a:solidFill>
                <a:srgbClr val="7030A0"/>
              </a:solidFill>
            </a:endParaRPr>
          </a:p>
        </p:txBody>
      </p:sp>
    </p:spTree>
    <p:extLst>
      <p:ext uri="{BB962C8B-B14F-4D97-AF65-F5344CB8AC3E}">
        <p14:creationId xmlns:p14="http://schemas.microsoft.com/office/powerpoint/2010/main" val="67640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404664"/>
            <a:ext cx="5464766" cy="584775"/>
          </a:xfrm>
          <a:prstGeom prst="rect">
            <a:avLst/>
          </a:prstGeom>
        </p:spPr>
        <p:txBody>
          <a:bodyPr wrap="none">
            <a:spAutoFit/>
          </a:bodyPr>
          <a:lstStyle/>
          <a:p>
            <a:r>
              <a:rPr lang="en-US" sz="3200" b="1" dirty="0">
                <a:solidFill>
                  <a:srgbClr val="7030A0"/>
                </a:solidFill>
                <a:cs typeface="+mj-cs"/>
              </a:rPr>
              <a:t>Journal indexing procedure </a:t>
            </a:r>
          </a:p>
        </p:txBody>
      </p:sp>
      <p:sp>
        <p:nvSpPr>
          <p:cNvPr id="3" name="Rectangle 2"/>
          <p:cNvSpPr/>
          <p:nvPr/>
        </p:nvSpPr>
        <p:spPr>
          <a:xfrm>
            <a:off x="971600" y="1556792"/>
            <a:ext cx="8064896" cy="3539430"/>
          </a:xfrm>
          <a:prstGeom prst="rect">
            <a:avLst/>
          </a:prstGeom>
        </p:spPr>
        <p:txBody>
          <a:bodyPr wrap="square">
            <a:spAutoFit/>
          </a:bodyPr>
          <a:lstStyle/>
          <a:p>
            <a:pPr algn="l"/>
            <a:r>
              <a:rPr lang="en-US" sz="3200" b="1" dirty="0" smtClean="0">
                <a:solidFill>
                  <a:srgbClr val="002060"/>
                </a:solidFill>
              </a:rPr>
              <a:t>Many </a:t>
            </a:r>
            <a:r>
              <a:rPr lang="en-US" sz="3200" b="1" dirty="0">
                <a:solidFill>
                  <a:srgbClr val="002060"/>
                </a:solidFill>
              </a:rPr>
              <a:t>Journal indexing agencies have certain rules like</a:t>
            </a:r>
          </a:p>
          <a:p>
            <a:pPr algn="l"/>
            <a:r>
              <a:rPr lang="en-US" sz="3200" dirty="0" smtClean="0">
                <a:solidFill>
                  <a:srgbClr val="002060"/>
                </a:solidFill>
              </a:rPr>
              <a:t>- Journal </a:t>
            </a:r>
            <a:r>
              <a:rPr lang="en-US" sz="3200" dirty="0">
                <a:solidFill>
                  <a:srgbClr val="002060"/>
                </a:solidFill>
              </a:rPr>
              <a:t>must have </a:t>
            </a:r>
            <a:r>
              <a:rPr lang="en-US" sz="3200" dirty="0">
                <a:solidFill>
                  <a:srgbClr val="FF0000"/>
                </a:solidFill>
              </a:rPr>
              <a:t>e-IISN</a:t>
            </a:r>
            <a:r>
              <a:rPr lang="en-US" sz="3200" dirty="0">
                <a:solidFill>
                  <a:srgbClr val="002060"/>
                </a:solidFill>
              </a:rPr>
              <a:t> and </a:t>
            </a:r>
            <a:r>
              <a:rPr lang="en-US" sz="3200" dirty="0">
                <a:solidFill>
                  <a:srgbClr val="FF0000"/>
                </a:solidFill>
              </a:rPr>
              <a:t>P-ISSN</a:t>
            </a:r>
          </a:p>
          <a:p>
            <a:pPr algn="l"/>
            <a:r>
              <a:rPr lang="en-US" sz="3200" dirty="0" smtClean="0">
                <a:solidFill>
                  <a:srgbClr val="002060"/>
                </a:solidFill>
              </a:rPr>
              <a:t>- Journal </a:t>
            </a:r>
            <a:r>
              <a:rPr lang="en-US" sz="3200" dirty="0">
                <a:solidFill>
                  <a:srgbClr val="002060"/>
                </a:solidFill>
              </a:rPr>
              <a:t>must have at least 5 issues or at latest 1-3 years old.</a:t>
            </a:r>
          </a:p>
          <a:p>
            <a:pPr algn="l"/>
            <a:r>
              <a:rPr lang="en-US" sz="3200" dirty="0" smtClean="0">
                <a:solidFill>
                  <a:srgbClr val="002060"/>
                </a:solidFill>
              </a:rPr>
              <a:t>- Journal </a:t>
            </a:r>
            <a:r>
              <a:rPr lang="en-US" sz="3200" dirty="0">
                <a:solidFill>
                  <a:srgbClr val="002060"/>
                </a:solidFill>
              </a:rPr>
              <a:t>must have at least 60 % foreign members in the editorial board</a:t>
            </a:r>
          </a:p>
        </p:txBody>
      </p:sp>
    </p:spTree>
    <p:extLst>
      <p:ext uri="{BB962C8B-B14F-4D97-AF65-F5344CB8AC3E}">
        <p14:creationId xmlns:p14="http://schemas.microsoft.com/office/powerpoint/2010/main" val="3762568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1081</TotalTime>
  <Words>1999</Words>
  <Application>Microsoft Office PowerPoint</Application>
  <PresentationFormat>On-screen Show (4:3)</PresentationFormat>
  <Paragraphs>92</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121</cp:revision>
  <dcterms:created xsi:type="dcterms:W3CDTF">2019-03-06T16:13:43Z</dcterms:created>
  <dcterms:modified xsi:type="dcterms:W3CDTF">2019-03-17T06:37:55Z</dcterms:modified>
</cp:coreProperties>
</file>