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handoutMasterIdLst>
    <p:handoutMasterId r:id="rId11"/>
  </p:handoutMasterIdLst>
  <p:sldIdLst>
    <p:sldId id="286" r:id="rId4"/>
    <p:sldId id="305" r:id="rId5"/>
    <p:sldId id="284" r:id="rId6"/>
    <p:sldId id="300" r:id="rId7"/>
    <p:sldId id="303" r:id="rId8"/>
    <p:sldId id="304" r:id="rId9"/>
    <p:sldId id="298" r:id="rId10"/>
  </p:sldIdLst>
  <p:sldSz cx="9144000" cy="6858000" type="screen4x3"/>
  <p:notesSz cx="6873875" cy="10063163"/>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8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8150" cy="503238"/>
          </a:xfrm>
          <a:prstGeom prst="rect">
            <a:avLst/>
          </a:prstGeom>
        </p:spPr>
        <p:txBody>
          <a:bodyPr vert="horz" lIns="96780" tIns="48390" rIns="96780" bIns="48390" rtlCol="0"/>
          <a:lstStyle>
            <a:lvl1pPr algn="l" eaLnBrk="1" fontAlgn="auto" hangingPunct="1">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sz="quarter" idx="1"/>
          </p:nvPr>
        </p:nvSpPr>
        <p:spPr>
          <a:xfrm>
            <a:off x="3894138" y="0"/>
            <a:ext cx="2978150" cy="503238"/>
          </a:xfrm>
          <a:prstGeom prst="rect">
            <a:avLst/>
          </a:prstGeom>
        </p:spPr>
        <p:txBody>
          <a:bodyPr vert="horz" lIns="96780" tIns="48390" rIns="96780" bIns="48390" rtlCol="0"/>
          <a:lstStyle>
            <a:lvl1pPr algn="r" eaLnBrk="1" fontAlgn="auto" hangingPunct="1">
              <a:spcBef>
                <a:spcPts val="0"/>
              </a:spcBef>
              <a:spcAft>
                <a:spcPts val="0"/>
              </a:spcAft>
              <a:defRPr sz="1300">
                <a:latin typeface="+mn-lt"/>
                <a:cs typeface="+mn-cs"/>
              </a:defRPr>
            </a:lvl1pPr>
          </a:lstStyle>
          <a:p>
            <a:pPr>
              <a:defRPr/>
            </a:pPr>
            <a:fld id="{6C16F3CB-BB36-4502-B67B-EF469EFB965C}" type="datetimeFigureOut">
              <a:rPr lang="en-US"/>
              <a:pPr>
                <a:defRPr/>
              </a:pPr>
              <a:t>7/1/2021</a:t>
            </a:fld>
            <a:endParaRPr lang="en-US"/>
          </a:p>
        </p:txBody>
      </p:sp>
      <p:sp>
        <p:nvSpPr>
          <p:cNvPr id="4" name="Footer Placeholder 3"/>
          <p:cNvSpPr>
            <a:spLocks noGrp="1"/>
          </p:cNvSpPr>
          <p:nvPr>
            <p:ph type="ftr" sz="quarter" idx="2"/>
          </p:nvPr>
        </p:nvSpPr>
        <p:spPr>
          <a:xfrm>
            <a:off x="0" y="9558338"/>
            <a:ext cx="2978150" cy="503237"/>
          </a:xfrm>
          <a:prstGeom prst="rect">
            <a:avLst/>
          </a:prstGeom>
        </p:spPr>
        <p:txBody>
          <a:bodyPr vert="horz" lIns="96780" tIns="48390" rIns="96780" bIns="48390" rtlCol="0" anchor="b"/>
          <a:lstStyle>
            <a:lvl1pPr algn="l" eaLnBrk="1" fontAlgn="auto" hangingPunct="1">
              <a:spcBef>
                <a:spcPts val="0"/>
              </a:spcBef>
              <a:spcAft>
                <a:spcPts val="0"/>
              </a:spcAft>
              <a:defRPr sz="13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94138" y="9558338"/>
            <a:ext cx="2978150" cy="503237"/>
          </a:xfrm>
          <a:prstGeom prst="rect">
            <a:avLst/>
          </a:prstGeom>
        </p:spPr>
        <p:txBody>
          <a:bodyPr vert="horz" wrap="square" lIns="96780" tIns="48390" rIns="96780" bIns="48390"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233F1239-BC69-40A1-BF53-CA093123D6AF}" type="slidenum">
              <a:rPr lang="ar-SA" altLang="en-US"/>
              <a:pPr>
                <a:defRPr/>
              </a:pPr>
              <a:t>‹#›</a:t>
            </a:fld>
            <a:endParaRPr lang="en-US" altLang="en-US"/>
          </a:p>
        </p:txBody>
      </p:sp>
    </p:spTree>
    <p:extLst>
      <p:ext uri="{BB962C8B-B14F-4D97-AF65-F5344CB8AC3E}">
        <p14:creationId xmlns:p14="http://schemas.microsoft.com/office/powerpoint/2010/main" val="131480853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27918C0E-4664-48B2-8A3A-5FA09CB18F6A}" type="datetimeFigureOut">
              <a:rPr lang="en-US"/>
              <a:pPr>
                <a:defRPr/>
              </a:pPr>
              <a:t>7/1/2021</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1EAEE"/>
                </a:solidFill>
              </a:defRPr>
            </a:lvl1pPr>
          </a:lstStyle>
          <a:p>
            <a:pPr>
              <a:defRPr/>
            </a:pPr>
            <a:fld id="{3302ACCD-2A6B-4AFC-9C24-14D082668F17}" type="slidenum">
              <a:rPr lang="ar-SA" altLang="en-US"/>
              <a:pPr>
                <a:defRPr/>
              </a:pPr>
              <a:t>‹#›</a:t>
            </a:fld>
            <a:endParaRPr lang="en-US" altLang="en-US"/>
          </a:p>
        </p:txBody>
      </p:sp>
    </p:spTree>
    <p:extLst>
      <p:ext uri="{BB962C8B-B14F-4D97-AF65-F5344CB8AC3E}">
        <p14:creationId xmlns:p14="http://schemas.microsoft.com/office/powerpoint/2010/main" val="184305929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A4F5C12-67E9-4242-8AC7-D652B2CA95FA}" type="datetimeFigureOut">
              <a:rPr lang="en-US"/>
              <a:pPr>
                <a:defRPr/>
              </a:pPr>
              <a:t>7/1/2021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3C42117-30AD-470C-ACC4-AAD9612495BF}" type="slidenum">
              <a:rPr lang="ar-SA" altLang="en-US"/>
              <a:pPr>
                <a:defRPr/>
              </a:pPr>
              <a:t>‹#›</a:t>
            </a:fld>
            <a:endParaRPr lang="en-US" altLang="en-US"/>
          </a:p>
        </p:txBody>
      </p:sp>
    </p:spTree>
    <p:extLst>
      <p:ext uri="{BB962C8B-B14F-4D97-AF65-F5344CB8AC3E}">
        <p14:creationId xmlns:p14="http://schemas.microsoft.com/office/powerpoint/2010/main" val="3889577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D485803-0E1A-4922-977B-A9CB69A5DDDF}" type="datetimeFigureOut">
              <a:rPr lang="en-US"/>
              <a:pPr>
                <a:defRPr/>
              </a:pPr>
              <a:t>7/1/2021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3DD5337-CF2C-4F88-951F-1F5AF9FDABC3}" type="slidenum">
              <a:rPr lang="ar-SA" altLang="en-US"/>
              <a:pPr>
                <a:defRPr/>
              </a:pPr>
              <a:t>‹#›</a:t>
            </a:fld>
            <a:endParaRPr lang="en-US" altLang="en-US"/>
          </a:p>
        </p:txBody>
      </p:sp>
    </p:spTree>
    <p:extLst>
      <p:ext uri="{BB962C8B-B14F-4D97-AF65-F5344CB8AC3E}">
        <p14:creationId xmlns:p14="http://schemas.microsoft.com/office/powerpoint/2010/main" val="419211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58BB487-DA39-46C5-AA00-639ED4FA9BDD}" type="datetimeFigureOut">
              <a:rPr lang="en-US"/>
              <a:pPr>
                <a:defRPr/>
              </a:pPr>
              <a:t>7/1/2021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6C4501F-67DE-4FAD-9DBF-8593CD439F49}" type="slidenum">
              <a:rPr lang="ar-SA" altLang="en-US"/>
              <a:pPr>
                <a:defRPr/>
              </a:pPr>
              <a:t>‹#›</a:t>
            </a:fld>
            <a:endParaRPr lang="en-US" altLang="en-US"/>
          </a:p>
        </p:txBody>
      </p:sp>
    </p:spTree>
    <p:extLst>
      <p:ext uri="{BB962C8B-B14F-4D97-AF65-F5344CB8AC3E}">
        <p14:creationId xmlns:p14="http://schemas.microsoft.com/office/powerpoint/2010/main" val="345092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41F3FEF-EFFA-4C80-8D72-2989AE8EC71F}" type="datetimeFigureOut">
              <a:rPr lang="en-US"/>
              <a:pPr>
                <a:defRPr/>
              </a:pPr>
              <a:t>7/1/2021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1EAEE"/>
                </a:solidFill>
              </a:defRPr>
            </a:lvl1pPr>
          </a:lstStyle>
          <a:p>
            <a:pPr>
              <a:defRPr/>
            </a:pPr>
            <a:fld id="{09A92EE7-20BD-4A2D-84E7-4B0B45A98A8B}" type="slidenum">
              <a:rPr lang="ar-SA" altLang="en-US"/>
              <a:pPr>
                <a:defRPr/>
              </a:pPr>
              <a:t>‹#›</a:t>
            </a:fld>
            <a:endParaRPr lang="en-US" altLang="en-US"/>
          </a:p>
        </p:txBody>
      </p:sp>
    </p:spTree>
    <p:extLst>
      <p:ext uri="{BB962C8B-B14F-4D97-AF65-F5344CB8AC3E}">
        <p14:creationId xmlns:p14="http://schemas.microsoft.com/office/powerpoint/2010/main" val="11697121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8B5D7D2-B67B-49F5-B059-D0726F955A72}" type="datetimeFigureOut">
              <a:rPr lang="en-US"/>
              <a:pPr>
                <a:defRPr/>
              </a:pPr>
              <a:t>7/1/2021</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EF4C66E8-2A30-45BE-ACCA-61C8A84C88C2}" type="slidenum">
              <a:rPr lang="ar-SA" altLang="en-US"/>
              <a:pPr>
                <a:defRPr/>
              </a:pPr>
              <a:t>‹#›</a:t>
            </a:fld>
            <a:endParaRPr lang="en-US" altLang="en-US"/>
          </a:p>
        </p:txBody>
      </p:sp>
    </p:spTree>
    <p:extLst>
      <p:ext uri="{BB962C8B-B14F-4D97-AF65-F5344CB8AC3E}">
        <p14:creationId xmlns:p14="http://schemas.microsoft.com/office/powerpoint/2010/main" val="1976892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1BBFA746-CF6A-42B3-8903-183D780247F7}" type="datetimeFigureOut">
              <a:rPr lang="en-US"/>
              <a:pPr>
                <a:defRPr/>
              </a:pPr>
              <a:t>7/1/2021</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DB5290D3-8810-4303-8F23-D5FABEFDAF07}" type="slidenum">
              <a:rPr lang="ar-SA" altLang="en-US"/>
              <a:pPr>
                <a:defRPr/>
              </a:pPr>
              <a:t>‹#›</a:t>
            </a:fld>
            <a:endParaRPr lang="en-US" altLang="en-US"/>
          </a:p>
        </p:txBody>
      </p:sp>
    </p:spTree>
    <p:extLst>
      <p:ext uri="{BB962C8B-B14F-4D97-AF65-F5344CB8AC3E}">
        <p14:creationId xmlns:p14="http://schemas.microsoft.com/office/powerpoint/2010/main" val="3305248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FDFBB0B9-AD80-4F30-B184-84CDA75BB1D6}" type="datetimeFigureOut">
              <a:rPr lang="en-US"/>
              <a:pPr>
                <a:defRPr/>
              </a:pPr>
              <a:t>7/1/2021</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5E47FB36-164E-40DD-B58E-B1BCF148231F}" type="slidenum">
              <a:rPr lang="ar-SA" altLang="en-US"/>
              <a:pPr>
                <a:defRPr/>
              </a:pPr>
              <a:t>‹#›</a:t>
            </a:fld>
            <a:endParaRPr lang="en-US" altLang="en-US"/>
          </a:p>
        </p:txBody>
      </p:sp>
    </p:spTree>
    <p:extLst>
      <p:ext uri="{BB962C8B-B14F-4D97-AF65-F5344CB8AC3E}">
        <p14:creationId xmlns:p14="http://schemas.microsoft.com/office/powerpoint/2010/main" val="302704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9AB1B588-938A-497A-915F-A5FFB924AA2C}" type="datetimeFigureOut">
              <a:rPr lang="en-US"/>
              <a:pPr>
                <a:defRPr/>
              </a:pPr>
              <a:t>7/1/2021</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180EDF9-0A7B-4595-BF5E-518527B28C40}" type="slidenum">
              <a:rPr lang="ar-SA" altLang="en-US"/>
              <a:pPr>
                <a:defRPr/>
              </a:pPr>
              <a:t>‹#›</a:t>
            </a:fld>
            <a:endParaRPr lang="en-US" altLang="en-US"/>
          </a:p>
        </p:txBody>
      </p:sp>
    </p:spTree>
    <p:extLst>
      <p:ext uri="{BB962C8B-B14F-4D97-AF65-F5344CB8AC3E}">
        <p14:creationId xmlns:p14="http://schemas.microsoft.com/office/powerpoint/2010/main" val="3620725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F9A3B5B-2762-49D0-8CDD-53872ADD9ACC}" type="datetimeFigureOut">
              <a:rPr lang="en-US"/>
              <a:pPr>
                <a:defRPr/>
              </a:pPr>
              <a:t>7/1/2021</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0F317267-359A-460E-93B1-68BF747A5DCD}" type="slidenum">
              <a:rPr lang="ar-SA" altLang="en-US"/>
              <a:pPr>
                <a:defRPr/>
              </a:pPr>
              <a:t>‹#›</a:t>
            </a:fld>
            <a:endParaRPr lang="en-US" altLang="en-US"/>
          </a:p>
        </p:txBody>
      </p:sp>
    </p:spTree>
    <p:extLst>
      <p:ext uri="{BB962C8B-B14F-4D97-AF65-F5344CB8AC3E}">
        <p14:creationId xmlns:p14="http://schemas.microsoft.com/office/powerpoint/2010/main" val="1664133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F339F762-4FA0-4242-BB26-4B47E755493C}" type="datetimeFigureOut">
              <a:rPr lang="en-US"/>
              <a:pPr>
                <a:defRPr/>
              </a:pPr>
              <a:t>7/1/2021</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6851F4CD-3782-4106-916F-5E4C30F2B4CC}" type="slidenum">
              <a:rPr lang="ar-SA" altLang="en-US"/>
              <a:pPr>
                <a:defRPr/>
              </a:pPr>
              <a:t>‹#›</a:t>
            </a:fld>
            <a:endParaRPr lang="en-US" altLang="en-US"/>
          </a:p>
        </p:txBody>
      </p:sp>
    </p:spTree>
    <p:extLst>
      <p:ext uri="{BB962C8B-B14F-4D97-AF65-F5344CB8AC3E}">
        <p14:creationId xmlns:p14="http://schemas.microsoft.com/office/powerpoint/2010/main" val="620660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651E911B-3186-46B7-B071-E8A4018A2B6D}" type="datetimeFigureOut">
              <a:rPr lang="en-US"/>
              <a:pPr>
                <a:defRPr/>
              </a:pPr>
              <a:t>7/1/2021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latin typeface="Constantia" panose="02030602050306030303" pitchFamily="18" charset="0"/>
              </a:defRPr>
            </a:lvl1pPr>
          </a:lstStyle>
          <a:p>
            <a:pPr>
              <a:defRPr/>
            </a:pPr>
            <a:fld id="{67060BE6-38E5-4394-8E54-0D7FBE5EAD81}" type="slidenum">
              <a:rPr lang="ar-SA" altLang="en-US"/>
              <a:pPr>
                <a:defRPr/>
              </a:pPr>
              <a:t>‹#›</a:t>
            </a:fld>
            <a:endParaRPr lang="en-US" alt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39" r:id="rId1"/>
    <p:sldLayoutId id="2147483731" r:id="rId2"/>
    <p:sldLayoutId id="2147483740" r:id="rId3"/>
    <p:sldLayoutId id="2147483732" r:id="rId4"/>
    <p:sldLayoutId id="2147483733" r:id="rId5"/>
    <p:sldLayoutId id="2147483734" r:id="rId6"/>
    <p:sldLayoutId id="2147483735" r:id="rId7"/>
    <p:sldLayoutId id="2147483736" r:id="rId8"/>
    <p:sldLayoutId id="2147483741" r:id="rId9"/>
    <p:sldLayoutId id="2147483737" r:id="rId10"/>
    <p:sldLayoutId id="2147483738"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anose="020F0502020204030204" pitchFamily="34" charset="0"/>
        </a:defRPr>
      </a:lvl2pPr>
      <a:lvl3pPr algn="l" rtl="0" eaLnBrk="0" fontAlgn="base" hangingPunct="0">
        <a:spcBef>
          <a:spcPct val="0"/>
        </a:spcBef>
        <a:spcAft>
          <a:spcPct val="0"/>
        </a:spcAft>
        <a:defRPr sz="5000">
          <a:solidFill>
            <a:schemeClr val="tx2"/>
          </a:solidFill>
          <a:latin typeface="Calibri" panose="020F0502020204030204" pitchFamily="34" charset="0"/>
        </a:defRPr>
      </a:lvl3pPr>
      <a:lvl4pPr algn="l" rtl="0" eaLnBrk="0" fontAlgn="base" hangingPunct="0">
        <a:spcBef>
          <a:spcPct val="0"/>
        </a:spcBef>
        <a:spcAft>
          <a:spcPct val="0"/>
        </a:spcAft>
        <a:defRPr sz="5000">
          <a:solidFill>
            <a:schemeClr val="tx2"/>
          </a:solidFill>
          <a:latin typeface="Calibri" panose="020F0502020204030204" pitchFamily="34" charset="0"/>
        </a:defRPr>
      </a:lvl4pPr>
      <a:lvl5pPr algn="l" rtl="0" eaLnBrk="0" fontAlgn="base" hangingPunct="0">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08025"/>
          </a:xfrm>
        </p:spPr>
        <p:txBody>
          <a:bodyPr/>
          <a:lstStyle/>
          <a:p>
            <a:pPr algn="r" rtl="1" eaLnBrk="1" hangingPunct="1"/>
            <a:r>
              <a:rPr lang="ar-SA" altLang="en-US" sz="4000" b="1" dirty="0" smtClean="0">
                <a:solidFill>
                  <a:srgbClr val="C00000"/>
                </a:solidFill>
                <a:cs typeface="PT Bold Heading" pitchFamily="2" charset="-78"/>
              </a:rPr>
              <a:t>وسائل الحماية المادية</a:t>
            </a:r>
            <a:r>
              <a:rPr lang="ar-IQ" altLang="en-US" sz="4000" b="1" dirty="0" smtClean="0">
                <a:solidFill>
                  <a:srgbClr val="C00000"/>
                </a:solidFill>
                <a:cs typeface="PT Bold Heading" pitchFamily="2" charset="-78"/>
              </a:rPr>
              <a:t>:</a:t>
            </a:r>
            <a:endParaRPr lang="en-US" altLang="en-US" sz="4000" dirty="0" smtClean="0">
              <a:cs typeface="PT Bold Heading" pitchFamily="2" charset="-78"/>
            </a:endParaRPr>
          </a:p>
        </p:txBody>
      </p:sp>
      <p:sp>
        <p:nvSpPr>
          <p:cNvPr id="7" name="Content Placeholder 6"/>
          <p:cNvSpPr>
            <a:spLocks noGrp="1"/>
          </p:cNvSpPr>
          <p:nvPr>
            <p:ph sz="quarter" idx="4"/>
          </p:nvPr>
        </p:nvSpPr>
        <p:spPr>
          <a:xfrm>
            <a:off x="642938" y="1857375"/>
            <a:ext cx="8043862" cy="4503738"/>
          </a:xfrm>
        </p:spPr>
        <p:txBody>
          <a:bodyPr>
            <a:normAutofit/>
          </a:bodyPr>
          <a:lstStyle/>
          <a:p>
            <a:pPr marL="274320" indent="-274320" algn="r" rtl="1" eaLnBrk="1" fontAlgn="auto" hangingPunct="1">
              <a:spcAft>
                <a:spcPts val="0"/>
              </a:spcAft>
              <a:buClr>
                <a:schemeClr val="accent3"/>
              </a:buClr>
              <a:buFont typeface="Wingdings 2"/>
              <a:buNone/>
              <a:defRPr/>
            </a:pPr>
            <a:r>
              <a:rPr lang="ar-SA" sz="2600" dirty="0" smtClean="0">
                <a:latin typeface="Times New Roman" pitchFamily="18" charset="0"/>
                <a:cs typeface="Times New Roman" pitchFamily="18" charset="0"/>
              </a:rPr>
              <a:t>	وهي الأجزاء </a:t>
            </a:r>
            <a:r>
              <a:rPr lang="ar-SA" sz="2600" b="1" dirty="0" smtClean="0">
                <a:effectLst>
                  <a:outerShdw blurRad="38100" dist="38100" dir="2700000" algn="tl">
                    <a:srgbClr val="000000">
                      <a:alpha val="43137"/>
                    </a:srgbClr>
                  </a:outerShdw>
                </a:effectLst>
                <a:latin typeface="Times New Roman" pitchFamily="18" charset="0"/>
                <a:cs typeface="Times New Roman" pitchFamily="18" charset="0"/>
              </a:rPr>
              <a:t>المحسوسة</a:t>
            </a:r>
            <a:r>
              <a:rPr lang="ar-SA" sz="2600" dirty="0" smtClean="0">
                <a:latin typeface="Times New Roman" pitchFamily="18" charset="0"/>
                <a:cs typeface="Times New Roman" pitchFamily="18" charset="0"/>
              </a:rPr>
              <a:t>  من وسائل الحماية.</a:t>
            </a:r>
          </a:p>
          <a:p>
            <a:pPr marL="274320" indent="-274320" algn="r" rtl="1" eaLnBrk="1" fontAlgn="auto" hangingPunct="1">
              <a:spcAft>
                <a:spcPts val="0"/>
              </a:spcAft>
              <a:buClr>
                <a:schemeClr val="accent3"/>
              </a:buClr>
              <a:buFont typeface="Wingdings 2"/>
              <a:buNone/>
              <a:defRPr/>
            </a:pPr>
            <a:r>
              <a:rPr lang="ar-SA" sz="2600" u="sng" dirty="0" smtClean="0">
                <a:latin typeface="Times New Roman" pitchFamily="18" charset="0"/>
                <a:cs typeface="Times New Roman" pitchFamily="18" charset="0"/>
              </a:rPr>
              <a:t>  من أمثلتها:</a:t>
            </a:r>
          </a:p>
          <a:p>
            <a:pPr marL="850392" lvl="1" indent="-457200" algn="r" rtl="1" eaLnBrk="1" fontAlgn="auto" hangingPunct="1">
              <a:spcAft>
                <a:spcPts val="0"/>
              </a:spcAft>
              <a:buFont typeface="+mj-lt"/>
              <a:buAutoNum type="arabicPeriod"/>
              <a:defRPr/>
            </a:pPr>
            <a:r>
              <a:rPr lang="ar-SA" sz="2400" dirty="0" smtClean="0">
                <a:latin typeface="Times New Roman" pitchFamily="18" charset="0"/>
                <a:cs typeface="Times New Roman" pitchFamily="18" charset="0"/>
              </a:rPr>
              <a:t>الكاميرات ( الفيديو أو الفوتوغرافية )</a:t>
            </a:r>
          </a:p>
          <a:p>
            <a:pPr marL="850392" lvl="1" indent="-457200" algn="r" rtl="1" eaLnBrk="1" fontAlgn="auto" hangingPunct="1">
              <a:spcAft>
                <a:spcPts val="0"/>
              </a:spcAft>
              <a:buFont typeface="+mj-lt"/>
              <a:buAutoNum type="arabicPeriod"/>
              <a:defRPr/>
            </a:pPr>
            <a:r>
              <a:rPr lang="ar-SA" sz="2400" dirty="0" smtClean="0">
                <a:latin typeface="Times New Roman" pitchFamily="18" charset="0"/>
                <a:cs typeface="Times New Roman" pitchFamily="18" charset="0"/>
              </a:rPr>
              <a:t>أجهزة الإنذار .</a:t>
            </a:r>
          </a:p>
          <a:p>
            <a:pPr marL="850392" lvl="1" indent="-457200" algn="r" rtl="1" eaLnBrk="1" fontAlgn="auto" hangingPunct="1">
              <a:spcAft>
                <a:spcPts val="0"/>
              </a:spcAft>
              <a:buFont typeface="+mj-lt"/>
              <a:buAutoNum type="arabicPeriod"/>
              <a:defRPr/>
            </a:pPr>
            <a:r>
              <a:rPr lang="ar-SA" sz="2400" dirty="0" smtClean="0">
                <a:latin typeface="Times New Roman" pitchFamily="18" charset="0"/>
                <a:cs typeface="Times New Roman" pitchFamily="18" charset="0"/>
              </a:rPr>
              <a:t>الجدران والأسوار والمفاتيح.</a:t>
            </a:r>
          </a:p>
          <a:p>
            <a:pPr marL="850392" lvl="1" indent="-457200" algn="r" rtl="1" eaLnBrk="1" fontAlgn="auto" hangingPunct="1">
              <a:spcAft>
                <a:spcPts val="0"/>
              </a:spcAft>
              <a:buFont typeface="+mj-lt"/>
              <a:buAutoNum type="arabicPeriod"/>
              <a:defRPr/>
            </a:pPr>
            <a:r>
              <a:rPr lang="ar-SA" sz="2400" dirty="0" smtClean="0">
                <a:latin typeface="Times New Roman" pitchFamily="18" charset="0"/>
                <a:cs typeface="Times New Roman" pitchFamily="18" charset="0"/>
              </a:rPr>
              <a:t>بطاقات  دخول الموظفين.</a:t>
            </a:r>
          </a:p>
          <a:p>
            <a:pPr marL="850392" lvl="1" indent="-457200" algn="r" rtl="1" eaLnBrk="1" fontAlgn="auto" hangingPunct="1">
              <a:spcAft>
                <a:spcPts val="0"/>
              </a:spcAft>
              <a:buFont typeface="+mj-lt"/>
              <a:buAutoNum type="arabicPeriod"/>
              <a:defRPr/>
            </a:pPr>
            <a:r>
              <a:rPr lang="ar-SA" sz="2400" dirty="0" smtClean="0">
                <a:latin typeface="Times New Roman" pitchFamily="18" charset="0"/>
                <a:cs typeface="Times New Roman" pitchFamily="18" charset="0"/>
              </a:rPr>
              <a:t>أجهزة اكتشاف الأصوات والحركة</a:t>
            </a:r>
            <a:r>
              <a:rPr lang="ar-SA" sz="2600" dirty="0" smtClean="0">
                <a:latin typeface="Times New Roman" pitchFamily="18" charset="0"/>
                <a:cs typeface="Times New Roman" pitchFamily="18" charset="0"/>
              </a:rPr>
              <a:t>.</a:t>
            </a:r>
          </a:p>
          <a:p>
            <a:pPr marL="274320" indent="-274320" algn="r" rtl="1" eaLnBrk="1" fontAlgn="auto" hangingPunct="1">
              <a:spcAft>
                <a:spcPts val="0"/>
              </a:spcAft>
              <a:buClr>
                <a:schemeClr val="accent3"/>
              </a:buClr>
              <a:buFont typeface="Wingdings 2"/>
              <a:buChar char=""/>
              <a:defRPr/>
            </a:pPr>
            <a:endParaRPr lang="ar-SA" sz="2600" dirty="0" smtClean="0"/>
          </a:p>
          <a:p>
            <a:pPr marL="274320" indent="-274320" algn="r" rtl="1" eaLnBrk="1" fontAlgn="auto" hangingPunct="1">
              <a:spcAft>
                <a:spcPts val="0"/>
              </a:spcAft>
              <a:buClr>
                <a:schemeClr val="accent3"/>
              </a:buClr>
              <a:buFont typeface="Wingdings 2"/>
              <a:buChar char=""/>
              <a:defRPr/>
            </a:pPr>
            <a:endParaRPr lang="en-US" sz="2600" dirty="0" smtClean="0"/>
          </a:p>
          <a:p>
            <a:pPr marL="640080" lvl="1" indent="-246888" algn="r" rtl="1" eaLnBrk="1" fontAlgn="auto" hangingPunct="1">
              <a:spcAft>
                <a:spcPts val="0"/>
              </a:spcAft>
              <a:buFont typeface="Wingdings 2"/>
              <a:buChar char=""/>
              <a:defRPr/>
            </a:pPr>
            <a:endParaRPr lang="en-US" sz="2400" dirty="0" smtClean="0"/>
          </a:p>
          <a:p>
            <a:pPr marL="274320" indent="-274320" algn="r" rtl="1" eaLnBrk="1" fontAlgn="auto" hangingPunct="1">
              <a:spcAft>
                <a:spcPts val="0"/>
              </a:spcAft>
              <a:buClr>
                <a:schemeClr val="accent3"/>
              </a:buClr>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additive="base">
                                        <p:cTn id="14"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15" dur="20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7">
                                            <p:txEl>
                                              <p:pRg st="1" end="1"/>
                                            </p:txEl>
                                          </p:spTgt>
                                        </p:tgtEl>
                                        <p:attrNameLst>
                                          <p:attrName>style.visibility</p:attrName>
                                        </p:attrNameLst>
                                      </p:cBhvr>
                                      <p:to>
                                        <p:strVal val="visible"/>
                                      </p:to>
                                    </p:set>
                                    <p:anim calcmode="lin" valueType="num">
                                      <p:cBhvr additive="base">
                                        <p:cTn id="20"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21" dur="20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 calcmode="lin" valueType="num">
                                      <p:cBhvr additive="base">
                                        <p:cTn id="26"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27" dur="20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7">
                                            <p:txEl>
                                              <p:pRg st="3" end="3"/>
                                            </p:txEl>
                                          </p:spTgt>
                                        </p:tgtEl>
                                        <p:attrNameLst>
                                          <p:attrName>style.visibility</p:attrName>
                                        </p:attrNameLst>
                                      </p:cBhvr>
                                      <p:to>
                                        <p:strVal val="visible"/>
                                      </p:to>
                                    </p:set>
                                    <p:anim calcmode="lin" valueType="num">
                                      <p:cBhvr additive="base">
                                        <p:cTn id="32"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33" dur="200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7">
                                            <p:txEl>
                                              <p:pRg st="4" end="4"/>
                                            </p:txEl>
                                          </p:spTgt>
                                        </p:tgtEl>
                                        <p:attrNameLst>
                                          <p:attrName>style.visibility</p:attrName>
                                        </p:attrNameLst>
                                      </p:cBhvr>
                                      <p:to>
                                        <p:strVal val="visible"/>
                                      </p:to>
                                    </p:set>
                                    <p:anim calcmode="lin" valueType="num">
                                      <p:cBhvr additive="base">
                                        <p:cTn id="38" dur="2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39" dur="20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7">
                                            <p:txEl>
                                              <p:pRg st="5" end="5"/>
                                            </p:txEl>
                                          </p:spTgt>
                                        </p:tgtEl>
                                        <p:attrNameLst>
                                          <p:attrName>style.visibility</p:attrName>
                                        </p:attrNameLst>
                                      </p:cBhvr>
                                      <p:to>
                                        <p:strVal val="visible"/>
                                      </p:to>
                                    </p:set>
                                    <p:anim calcmode="lin" valueType="num">
                                      <p:cBhvr additive="base">
                                        <p:cTn id="44" dur="20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45" dur="200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7">
                                            <p:txEl>
                                              <p:pRg st="6" end="6"/>
                                            </p:txEl>
                                          </p:spTgt>
                                        </p:tgtEl>
                                        <p:attrNameLst>
                                          <p:attrName>style.visibility</p:attrName>
                                        </p:attrNameLst>
                                      </p:cBhvr>
                                      <p:to>
                                        <p:strVal val="visible"/>
                                      </p:to>
                                    </p:set>
                                    <p:anim calcmode="lin" valueType="num">
                                      <p:cBhvr additive="base">
                                        <p:cTn id="50" dur="2000" fill="hold"/>
                                        <p:tgtEl>
                                          <p:spTgt spid="7">
                                            <p:txEl>
                                              <p:pRg st="6" end="6"/>
                                            </p:txEl>
                                          </p:spTgt>
                                        </p:tgtEl>
                                        <p:attrNameLst>
                                          <p:attrName>ppt_x</p:attrName>
                                        </p:attrNameLst>
                                      </p:cBhvr>
                                      <p:tavLst>
                                        <p:tav tm="0">
                                          <p:val>
                                            <p:strVal val="0-#ppt_w/2"/>
                                          </p:val>
                                        </p:tav>
                                        <p:tav tm="100000">
                                          <p:val>
                                            <p:strVal val="#ppt_x"/>
                                          </p:val>
                                        </p:tav>
                                      </p:tavLst>
                                    </p:anim>
                                    <p:anim calcmode="lin" valueType="num">
                                      <p:cBhvr additive="base">
                                        <p:cTn id="51" dur="2000" fill="hold"/>
                                        <p:tgtEl>
                                          <p:spTgt spid="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55650" y="1125538"/>
            <a:ext cx="8208963" cy="3778250"/>
          </a:xfrm>
          <a:prstGeom prst="rect">
            <a:avLst/>
          </a:prstGeom>
        </p:spPr>
        <p:txBody>
          <a:bodyPr>
            <a:spAutoFit/>
          </a:bodyPr>
          <a:lstStyle/>
          <a:p>
            <a:pPr marL="274320" indent="-274320" algn="r" rtl="1" eaLnBrk="1" fontAlgn="auto" hangingPunct="1">
              <a:spcAft>
                <a:spcPts val="0"/>
              </a:spcAft>
              <a:buClr>
                <a:schemeClr val="accent3"/>
              </a:buClr>
              <a:buFont typeface="Wingdings 2"/>
              <a:buNone/>
              <a:defRPr/>
            </a:pPr>
            <a:r>
              <a:rPr lang="ar-SA" sz="2400" dirty="0">
                <a:solidFill>
                  <a:srgbClr val="003399"/>
                </a:solidFill>
                <a:cs typeface="Tahoma" pitchFamily="34" charset="0"/>
              </a:rPr>
              <a:t>	</a:t>
            </a:r>
            <a:r>
              <a:rPr lang="ar-SA" sz="4000" b="1" dirty="0">
                <a:solidFill>
                  <a:srgbClr val="C00000"/>
                </a:solidFill>
                <a:latin typeface="+mj-lt"/>
                <a:ea typeface="+mj-ea"/>
                <a:cs typeface="PT Bold Heading" pitchFamily="2" charset="-78"/>
              </a:rPr>
              <a:t>وسائل الحماية الفنية</a:t>
            </a:r>
            <a:r>
              <a:rPr lang="ar-SA" sz="2400" dirty="0">
                <a:solidFill>
                  <a:srgbClr val="003399"/>
                </a:solidFill>
                <a:cs typeface="Tahoma" pitchFamily="34" charset="0"/>
              </a:rPr>
              <a:t>:</a:t>
            </a:r>
          </a:p>
          <a:p>
            <a:pPr marL="274320" indent="-274320" algn="r" rtl="1" eaLnBrk="1" fontAlgn="auto" hangingPunct="1">
              <a:spcAft>
                <a:spcPts val="0"/>
              </a:spcAft>
              <a:buClr>
                <a:schemeClr val="accent3"/>
              </a:buClr>
              <a:buFont typeface="Wingdings 2"/>
              <a:buNone/>
              <a:defRPr/>
            </a:pPr>
            <a:r>
              <a:rPr lang="ar-SA" sz="2600" dirty="0">
                <a:latin typeface="Times New Roman" pitchFamily="18" charset="0"/>
                <a:cs typeface="Times New Roman" pitchFamily="18" charset="0"/>
              </a:rPr>
              <a:t>	وهي تقنيات </a:t>
            </a:r>
            <a:r>
              <a:rPr lang="ar-SA" sz="2600" dirty="0">
                <a:effectLst>
                  <a:outerShdw blurRad="38100" dist="38100" dir="2700000" algn="tl">
                    <a:srgbClr val="000000">
                      <a:alpha val="43137"/>
                    </a:srgbClr>
                  </a:outerShdw>
                </a:effectLst>
                <a:latin typeface="Times New Roman" pitchFamily="18" charset="0"/>
                <a:cs typeface="Times New Roman" pitchFamily="18" charset="0"/>
              </a:rPr>
              <a:t>تحديد وإثبات هوية المستخدم وصلاحياته ومسئولياته</a:t>
            </a:r>
            <a:r>
              <a:rPr lang="ar-SA" sz="2600" dirty="0">
                <a:latin typeface="Times New Roman" pitchFamily="18" charset="0"/>
                <a:cs typeface="Times New Roman" pitchFamily="18" charset="0"/>
              </a:rPr>
              <a:t>.</a:t>
            </a:r>
          </a:p>
          <a:p>
            <a:pPr marL="274320" indent="-274320" algn="r" rtl="1" eaLnBrk="1" fontAlgn="auto" hangingPunct="1">
              <a:spcAft>
                <a:spcPts val="0"/>
              </a:spcAft>
              <a:buClr>
                <a:schemeClr val="accent3"/>
              </a:buClr>
              <a:buFont typeface="Wingdings 2"/>
              <a:buNone/>
              <a:defRPr/>
            </a:pPr>
            <a:r>
              <a:rPr lang="ar-SA" sz="2600" u="sng" dirty="0">
                <a:latin typeface="Times New Roman" pitchFamily="18" charset="0"/>
                <a:cs typeface="Times New Roman" pitchFamily="18" charset="0"/>
              </a:rPr>
              <a:t>  من أمثلتها:</a:t>
            </a:r>
          </a:p>
          <a:p>
            <a:pPr marL="850392" lvl="1" indent="-457200" algn="r" rtl="1" eaLnBrk="1" fontAlgn="auto" hangingPunct="1">
              <a:lnSpc>
                <a:spcPct val="90000"/>
              </a:lnSpc>
              <a:spcAft>
                <a:spcPts val="0"/>
              </a:spcAft>
              <a:buFont typeface="+mj-lt"/>
              <a:buAutoNum type="arabicPeriod"/>
              <a:defRPr/>
            </a:pPr>
            <a:r>
              <a:rPr lang="ar-SA" sz="2400" dirty="0">
                <a:latin typeface="Times New Roman" pitchFamily="18" charset="0"/>
                <a:cs typeface="Times New Roman" pitchFamily="18" charset="0"/>
              </a:rPr>
              <a:t>كلمة المرور.</a:t>
            </a:r>
          </a:p>
          <a:p>
            <a:pPr marL="850392" lvl="1" indent="-457200" algn="r" rtl="1" eaLnBrk="1" fontAlgn="auto" hangingPunct="1">
              <a:lnSpc>
                <a:spcPct val="90000"/>
              </a:lnSpc>
              <a:spcAft>
                <a:spcPts val="0"/>
              </a:spcAft>
              <a:buFont typeface="+mj-lt"/>
              <a:buAutoNum type="arabicPeriod"/>
              <a:defRPr/>
            </a:pPr>
            <a:r>
              <a:rPr lang="ar-SA" sz="2400" dirty="0">
                <a:latin typeface="Times New Roman" pitchFamily="18" charset="0"/>
                <a:cs typeface="Times New Roman" pitchFamily="18" charset="0"/>
              </a:rPr>
              <a:t>القياس الحيوي.</a:t>
            </a:r>
          </a:p>
          <a:p>
            <a:pPr marL="850392" lvl="1" indent="-457200" algn="r" rtl="1" eaLnBrk="1" fontAlgn="auto" hangingPunct="1">
              <a:lnSpc>
                <a:spcPct val="90000"/>
              </a:lnSpc>
              <a:spcAft>
                <a:spcPts val="0"/>
              </a:spcAft>
              <a:buFont typeface="+mj-lt"/>
              <a:buAutoNum type="arabicPeriod"/>
              <a:defRPr/>
            </a:pPr>
            <a:r>
              <a:rPr lang="ar-SA" sz="2400" dirty="0">
                <a:latin typeface="Times New Roman" pitchFamily="18" charset="0"/>
                <a:cs typeface="Times New Roman" pitchFamily="18" charset="0"/>
              </a:rPr>
              <a:t>التشفير.</a:t>
            </a:r>
          </a:p>
          <a:p>
            <a:pPr marL="850392" lvl="1" indent="-457200" algn="r" rtl="1" eaLnBrk="1" fontAlgn="auto" hangingPunct="1">
              <a:lnSpc>
                <a:spcPct val="90000"/>
              </a:lnSpc>
              <a:spcAft>
                <a:spcPts val="0"/>
              </a:spcAft>
              <a:buFont typeface="+mj-lt"/>
              <a:buAutoNum type="arabicPeriod"/>
              <a:defRPr/>
            </a:pPr>
            <a:r>
              <a:rPr lang="ar-SA" sz="2400" dirty="0">
                <a:latin typeface="Times New Roman" pitchFamily="18" charset="0"/>
                <a:cs typeface="Times New Roman" pitchFamily="18" charset="0"/>
              </a:rPr>
              <a:t>الجدران النارية.</a:t>
            </a:r>
          </a:p>
          <a:p>
            <a:pPr marL="850392" lvl="1" indent="-457200" algn="r" rtl="1" eaLnBrk="1" fontAlgn="auto" hangingPunct="1">
              <a:lnSpc>
                <a:spcPct val="90000"/>
              </a:lnSpc>
              <a:spcAft>
                <a:spcPts val="0"/>
              </a:spcAft>
              <a:buFont typeface="+mj-lt"/>
              <a:buAutoNum type="arabicPeriod"/>
              <a:defRPr/>
            </a:pPr>
            <a:r>
              <a:rPr lang="ar-SA" sz="2400" dirty="0">
                <a:latin typeface="Times New Roman" pitchFamily="18" charset="0"/>
                <a:cs typeface="Times New Roman" pitchFamily="18" charset="0"/>
              </a:rPr>
              <a:t>البرامج المضادة للفيروسات.</a:t>
            </a:r>
          </a:p>
          <a:p>
            <a:pPr marL="850392" lvl="1" indent="-457200" algn="r" rtl="1" eaLnBrk="1" fontAlgn="auto" hangingPunct="1">
              <a:lnSpc>
                <a:spcPct val="90000"/>
              </a:lnSpc>
              <a:spcAft>
                <a:spcPts val="0"/>
              </a:spcAft>
              <a:buFont typeface="+mj-lt"/>
              <a:buAutoNum type="arabicPeriod"/>
              <a:defRPr/>
            </a:pPr>
            <a:r>
              <a:rPr lang="ar-SA" sz="2400" dirty="0">
                <a:latin typeface="Times New Roman" pitchFamily="18" charset="0"/>
                <a:cs typeface="Times New Roman" pitchFamily="18" charset="0"/>
              </a:rPr>
              <a:t>التوقيع الالكتروني.</a:t>
            </a:r>
            <a:endParaRPr lang="en-US" sz="2400" dirty="0"/>
          </a:p>
          <a:p>
            <a:pPr marL="274320" indent="-274320" algn="r" rtl="1" eaLnBrk="1" fontAlgn="auto" hangingPunct="1">
              <a:spcAft>
                <a:spcPts val="0"/>
              </a:spcAft>
              <a:buClr>
                <a:schemeClr val="accent3"/>
              </a:buClr>
              <a:buFont typeface="Wingdings 2"/>
              <a:buChar char=""/>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704850"/>
            <a:ext cx="8229600" cy="779463"/>
          </a:xfrm>
        </p:spPr>
        <p:txBody>
          <a:bodyPr/>
          <a:lstStyle/>
          <a:p>
            <a:pPr algn="r" rtl="1" eaLnBrk="1" hangingPunct="1"/>
            <a:r>
              <a:rPr lang="ar-SA" altLang="en-US" sz="4000" b="1" smtClean="0">
                <a:solidFill>
                  <a:srgbClr val="C00000"/>
                </a:solidFill>
                <a:cs typeface="PT Bold Heading" pitchFamily="2" charset="-78"/>
              </a:rPr>
              <a:t>وسائل الحماية الإدارية</a:t>
            </a:r>
            <a:r>
              <a:rPr lang="ar-IQ" altLang="en-US" sz="4000" b="1" smtClean="0">
                <a:solidFill>
                  <a:srgbClr val="C00000"/>
                </a:solidFill>
                <a:cs typeface="PT Bold Heading" pitchFamily="2" charset="-78"/>
              </a:rPr>
              <a:t>:</a:t>
            </a:r>
            <a:endParaRPr lang="en-US" altLang="en-US" sz="4000" smtClean="0">
              <a:cs typeface="PT Bold Heading" pitchFamily="2" charset="-78"/>
            </a:endParaRPr>
          </a:p>
        </p:txBody>
      </p:sp>
      <p:sp>
        <p:nvSpPr>
          <p:cNvPr id="7" name="Content Placeholder 6"/>
          <p:cNvSpPr>
            <a:spLocks noGrp="1"/>
          </p:cNvSpPr>
          <p:nvPr>
            <p:ph sz="quarter" idx="4"/>
          </p:nvPr>
        </p:nvSpPr>
        <p:spPr>
          <a:xfrm>
            <a:off x="642938" y="1557338"/>
            <a:ext cx="8250237" cy="4803775"/>
          </a:xfrm>
        </p:spPr>
        <p:txBody>
          <a:bodyPr>
            <a:normAutofit/>
          </a:bodyPr>
          <a:lstStyle/>
          <a:p>
            <a:pPr marL="274320" indent="-274320" algn="r" rtl="1" eaLnBrk="1" fontAlgn="auto" hangingPunct="1">
              <a:spcAft>
                <a:spcPts val="0"/>
              </a:spcAft>
              <a:buClr>
                <a:schemeClr val="accent3"/>
              </a:buClr>
              <a:buFont typeface="Wingdings 2"/>
              <a:buNone/>
              <a:defRPr/>
            </a:pPr>
            <a:r>
              <a:rPr lang="ar-SA" sz="2400" dirty="0" smtClean="0">
                <a:solidFill>
                  <a:srgbClr val="003399"/>
                </a:solidFill>
                <a:cs typeface="Tahoma" pitchFamily="34" charset="0"/>
              </a:rPr>
              <a:t>	</a:t>
            </a:r>
            <a:r>
              <a:rPr lang="ar-SA" sz="2600" dirty="0" smtClean="0">
                <a:latin typeface="Times New Roman" pitchFamily="18" charset="0"/>
                <a:cs typeface="Times New Roman" pitchFamily="18" charset="0"/>
              </a:rPr>
              <a:t>وهي </a:t>
            </a:r>
            <a:r>
              <a:rPr lang="ar-SA" sz="2600" dirty="0" smtClean="0">
                <a:effectLst>
                  <a:outerShdw blurRad="38100" dist="38100" dir="2700000" algn="tl">
                    <a:srgbClr val="000000">
                      <a:alpha val="43137"/>
                    </a:srgbClr>
                  </a:outerShdw>
                </a:effectLst>
                <a:latin typeface="Times New Roman" pitchFamily="18" charset="0"/>
                <a:cs typeface="Times New Roman" pitchFamily="18" charset="0"/>
              </a:rPr>
              <a:t>إعداد وصياغة سياسات أمن المعلومات وتتضمن</a:t>
            </a:r>
            <a:r>
              <a:rPr lang="ar-SA" sz="2600" dirty="0" smtClean="0">
                <a:latin typeface="Times New Roman" pitchFamily="18" charset="0"/>
                <a:cs typeface="Times New Roman" pitchFamily="18" charset="0"/>
              </a:rPr>
              <a:t>:</a:t>
            </a:r>
          </a:p>
          <a:p>
            <a:pPr marL="640080" lvl="1" indent="-246888" algn="r" rtl="1" eaLnBrk="1" fontAlgn="auto" hangingPunct="1">
              <a:spcAft>
                <a:spcPts val="0"/>
              </a:spcAft>
              <a:buFont typeface="Wingdings" pitchFamily="2" charset="2"/>
              <a:buChar char="Ø"/>
              <a:defRPr/>
            </a:pPr>
            <a:r>
              <a:rPr lang="ar-SA" sz="2600" dirty="0" smtClean="0">
                <a:latin typeface="Times New Roman" pitchFamily="18" charset="0"/>
                <a:cs typeface="Times New Roman" pitchFamily="18" charset="0"/>
              </a:rPr>
              <a:t>تشريعات داخل المنشأة لتنظيم أمن المعلومات وتحديد المسئوليات والأدوار.</a:t>
            </a:r>
          </a:p>
          <a:p>
            <a:pPr marL="640080" lvl="1" indent="-246888" algn="r" rtl="1" eaLnBrk="1" fontAlgn="auto" hangingPunct="1">
              <a:spcAft>
                <a:spcPts val="0"/>
              </a:spcAft>
              <a:buFont typeface="Wingdings" pitchFamily="2" charset="2"/>
              <a:buChar char="Ø"/>
              <a:defRPr/>
            </a:pPr>
            <a:r>
              <a:rPr lang="ar-SA" sz="2600" dirty="0" smtClean="0">
                <a:latin typeface="Times New Roman" pitchFamily="18" charset="0"/>
                <a:cs typeface="Times New Roman" pitchFamily="18" charset="0"/>
              </a:rPr>
              <a:t>تحدد ما هو مسموح </a:t>
            </a:r>
            <a:r>
              <a:rPr lang="ar-SA" sz="2600" dirty="0" err="1" smtClean="0">
                <a:latin typeface="Times New Roman" pitchFamily="18" charset="0"/>
                <a:cs typeface="Times New Roman" pitchFamily="18" charset="0"/>
              </a:rPr>
              <a:t>به</a:t>
            </a:r>
            <a:r>
              <a:rPr lang="ar-SA" sz="2600" dirty="0" smtClean="0">
                <a:latin typeface="Times New Roman" pitchFamily="18" charset="0"/>
                <a:cs typeface="Times New Roman" pitchFamily="18" charset="0"/>
              </a:rPr>
              <a:t> وما هو غير مسموح </a:t>
            </a:r>
            <a:r>
              <a:rPr lang="ar-SA" sz="2600" dirty="0" err="1" smtClean="0">
                <a:latin typeface="Times New Roman" pitchFamily="18" charset="0"/>
                <a:cs typeface="Times New Roman" pitchFamily="18" charset="0"/>
              </a:rPr>
              <a:t>به</a:t>
            </a:r>
            <a:r>
              <a:rPr lang="ar-SA" sz="2600" dirty="0" smtClean="0">
                <a:latin typeface="Times New Roman" pitchFamily="18" charset="0"/>
                <a:cs typeface="Times New Roman" pitchFamily="18" charset="0"/>
              </a:rPr>
              <a:t> للتعامل مع المعلومات ومع نظم المعلومات.</a:t>
            </a:r>
          </a:p>
          <a:p>
            <a:pPr marL="640080" lvl="1" indent="-246888" algn="r" rtl="1" eaLnBrk="1" fontAlgn="auto" hangingPunct="1">
              <a:spcAft>
                <a:spcPts val="0"/>
              </a:spcAft>
              <a:buFont typeface="Wingdings 2"/>
              <a:buNone/>
              <a:defRPr/>
            </a:pPr>
            <a:r>
              <a:rPr lang="ar-SA" sz="2600" u="sng" dirty="0" smtClean="0">
                <a:latin typeface="Times New Roman" pitchFamily="18" charset="0"/>
                <a:cs typeface="Times New Roman" pitchFamily="18" charset="0"/>
              </a:rPr>
              <a:t>من أمثلتها:</a:t>
            </a:r>
          </a:p>
          <a:p>
            <a:pPr marL="1181862" lvl="2" indent="-514350" algn="r" rtl="1" eaLnBrk="1" fontAlgn="auto" hangingPunct="1">
              <a:spcAft>
                <a:spcPts val="0"/>
              </a:spcAft>
              <a:buClr>
                <a:schemeClr val="tx2"/>
              </a:buClr>
              <a:buSzPct val="90000"/>
              <a:buFont typeface="+mj-lt"/>
              <a:buAutoNum type="arabicPeriod"/>
              <a:defRPr/>
            </a:pPr>
            <a:r>
              <a:rPr lang="ar-SA" sz="2600" dirty="0" smtClean="0">
                <a:latin typeface="Times New Roman" pitchFamily="18" charset="0"/>
                <a:cs typeface="Times New Roman" pitchFamily="18" charset="0"/>
              </a:rPr>
              <a:t>اتفاقية صلاحيات المستخدم وقبول استخدام النظام.</a:t>
            </a:r>
          </a:p>
          <a:p>
            <a:pPr marL="1181862" lvl="2" indent="-514350" algn="r" rtl="1" eaLnBrk="1" fontAlgn="auto" hangingPunct="1">
              <a:spcAft>
                <a:spcPts val="0"/>
              </a:spcAft>
              <a:buClr>
                <a:schemeClr val="tx2"/>
              </a:buClr>
              <a:buSzPct val="90000"/>
              <a:buFont typeface="+mj-lt"/>
              <a:buAutoNum type="arabicPeriod"/>
              <a:defRPr/>
            </a:pPr>
            <a:r>
              <a:rPr lang="ar-SA" sz="2600" dirty="0" smtClean="0">
                <a:latin typeface="Times New Roman" pitchFamily="18" charset="0"/>
                <a:cs typeface="Times New Roman" pitchFamily="18" charset="0"/>
              </a:rPr>
              <a:t>الخصوصية.</a:t>
            </a:r>
          </a:p>
          <a:p>
            <a:pPr marL="1181862" lvl="2" indent="-514350" algn="r" rtl="1" eaLnBrk="1" fontAlgn="auto" hangingPunct="1">
              <a:spcAft>
                <a:spcPts val="0"/>
              </a:spcAft>
              <a:buClr>
                <a:schemeClr val="tx2"/>
              </a:buClr>
              <a:buSzPct val="90000"/>
              <a:buFont typeface="+mj-lt"/>
              <a:buAutoNum type="arabicPeriod"/>
              <a:defRPr/>
            </a:pPr>
            <a:r>
              <a:rPr lang="ar-SA" sz="2600" dirty="0" smtClean="0">
                <a:latin typeface="Times New Roman" pitchFamily="18" charset="0"/>
                <a:cs typeface="Times New Roman" pitchFamily="18" charset="0"/>
              </a:rPr>
              <a:t>كلمات المرور.</a:t>
            </a:r>
          </a:p>
          <a:p>
            <a:pPr marL="1181862" lvl="2" indent="-514350" algn="r" rtl="1" eaLnBrk="1" fontAlgn="auto" hangingPunct="1">
              <a:spcAft>
                <a:spcPts val="0"/>
              </a:spcAft>
              <a:buClr>
                <a:schemeClr val="tx2"/>
              </a:buClr>
              <a:buSzPct val="90000"/>
              <a:buFont typeface="+mj-lt"/>
              <a:buAutoNum type="arabicPeriod"/>
              <a:defRPr/>
            </a:pPr>
            <a:r>
              <a:rPr lang="ar-SA" sz="2600" dirty="0" smtClean="0">
                <a:latin typeface="Times New Roman" pitchFamily="18" charset="0"/>
                <a:cs typeface="Times New Roman" pitchFamily="18" charset="0"/>
              </a:rPr>
              <a:t>البريد الالكتروني.</a:t>
            </a:r>
            <a:endParaRPr lang="en-US" sz="2400" dirty="0" smtClean="0"/>
          </a:p>
          <a:p>
            <a:pPr marL="274320" indent="-274320" algn="r" rtl="1" eaLnBrk="1" fontAlgn="auto" hangingPunct="1">
              <a:spcAft>
                <a:spcPts val="0"/>
              </a:spcAft>
              <a:buClr>
                <a:schemeClr val="accent3"/>
              </a:buClr>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2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20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38" dur="200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 calcmode="lin" valueType="num">
                                      <p:cBhvr additive="base">
                                        <p:cTn id="43" dur="2000" fill="hold"/>
                                        <p:tgtEl>
                                          <p:spTgt spid="7">
                                            <p:txEl>
                                              <p:pRg st="6" end="6"/>
                                            </p:txEl>
                                          </p:spTgt>
                                        </p:tgtEl>
                                        <p:attrNameLst>
                                          <p:attrName>ppt_x</p:attrName>
                                        </p:attrNameLst>
                                      </p:cBhvr>
                                      <p:tavLst>
                                        <p:tav tm="0">
                                          <p:val>
                                            <p:strVal val="0-#ppt_w/2"/>
                                          </p:val>
                                        </p:tav>
                                        <p:tav tm="100000">
                                          <p:val>
                                            <p:strVal val="#ppt_x"/>
                                          </p:val>
                                        </p:tav>
                                      </p:tavLst>
                                    </p:anim>
                                    <p:anim calcmode="lin" valueType="num">
                                      <p:cBhvr additive="base">
                                        <p:cTn id="44" dur="2000" fill="hold"/>
                                        <p:tgtEl>
                                          <p:spTgt spid="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
                                            <p:txEl>
                                              <p:pRg st="7" end="7"/>
                                            </p:txEl>
                                          </p:spTgt>
                                        </p:tgtEl>
                                        <p:attrNameLst>
                                          <p:attrName>style.visibility</p:attrName>
                                        </p:attrNameLst>
                                      </p:cBhvr>
                                      <p:to>
                                        <p:strVal val="visible"/>
                                      </p:to>
                                    </p:set>
                                    <p:anim calcmode="lin" valueType="num">
                                      <p:cBhvr additive="base">
                                        <p:cTn id="49" dur="2000" fill="hold"/>
                                        <p:tgtEl>
                                          <p:spTgt spid="7">
                                            <p:txEl>
                                              <p:pRg st="7" end="7"/>
                                            </p:txEl>
                                          </p:spTgt>
                                        </p:tgtEl>
                                        <p:attrNameLst>
                                          <p:attrName>ppt_x</p:attrName>
                                        </p:attrNameLst>
                                      </p:cBhvr>
                                      <p:tavLst>
                                        <p:tav tm="0">
                                          <p:val>
                                            <p:strVal val="0-#ppt_w/2"/>
                                          </p:val>
                                        </p:tav>
                                        <p:tav tm="100000">
                                          <p:val>
                                            <p:strVal val="#ppt_x"/>
                                          </p:val>
                                        </p:tav>
                                      </p:tavLst>
                                    </p:anim>
                                    <p:anim calcmode="lin" valueType="num">
                                      <p:cBhvr additive="base">
                                        <p:cTn id="50" dur="2000" fill="hold"/>
                                        <p:tgtEl>
                                          <p:spTgt spid="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333375"/>
            <a:ext cx="8229600" cy="863600"/>
          </a:xfrm>
        </p:spPr>
        <p:txBody>
          <a:bodyPr/>
          <a:lstStyle/>
          <a:p>
            <a:pPr algn="r"/>
            <a:r>
              <a:rPr lang="en-US" altLang="en-US" sz="4000" b="1" smtClean="0">
                <a:solidFill>
                  <a:srgbClr val="C00000"/>
                </a:solidFill>
                <a:cs typeface="PT Bold Heading" pitchFamily="2" charset="-78"/>
              </a:rPr>
              <a:t>Cybersecurity</a:t>
            </a:r>
            <a:r>
              <a:rPr lang="ar-IQ" altLang="en-US" sz="4000" b="1" smtClean="0">
                <a:solidFill>
                  <a:srgbClr val="C00000"/>
                </a:solidFill>
                <a:cs typeface="PT Bold Heading" pitchFamily="2" charset="-78"/>
              </a:rPr>
              <a:t> الامن السيبراني </a:t>
            </a:r>
            <a:endParaRPr lang="en-US" altLang="en-US" sz="4000" b="1" smtClean="0">
              <a:solidFill>
                <a:srgbClr val="C00000"/>
              </a:solidFill>
              <a:cs typeface="PT Bold Heading" pitchFamily="2" charset="-78"/>
            </a:endParaRPr>
          </a:p>
        </p:txBody>
      </p:sp>
      <p:sp>
        <p:nvSpPr>
          <p:cNvPr id="20483" name="Content Placeholder 2"/>
          <p:cNvSpPr>
            <a:spLocks noGrp="1"/>
          </p:cNvSpPr>
          <p:nvPr>
            <p:ph idx="1"/>
          </p:nvPr>
        </p:nvSpPr>
        <p:spPr>
          <a:xfrm>
            <a:off x="457200" y="1268413"/>
            <a:ext cx="8229600" cy="5056187"/>
          </a:xfrm>
        </p:spPr>
        <p:txBody>
          <a:bodyPr/>
          <a:lstStyle/>
          <a:p>
            <a:pPr algn="just" rtl="1">
              <a:defRPr/>
            </a:pPr>
            <a:r>
              <a:rPr lang="ar-IQ" dirty="0"/>
              <a:t>هو حماية الأنظمة والشبكات والأجهزة من الهجوم الالكتروني والرقمي. أي ان الأمن السيبراني يتشكل من مجموعات معلومات وعمليات رقمية تهدف الى الوصول الى البيانات والمستندات الرقمية وتشكيل سدا الكترونيا يحميها من أي محاولة اختراق او تجسس</a:t>
            </a:r>
            <a:r>
              <a:rPr lang="ar-IQ" dirty="0" smtClean="0"/>
              <a:t>.</a:t>
            </a:r>
          </a:p>
          <a:p>
            <a:pPr marL="0" indent="0" algn="just" rtl="1">
              <a:buFont typeface="Wingdings 2" panose="05020102010507070707" pitchFamily="18" charset="2"/>
              <a:buNone/>
              <a:defRPr/>
            </a:pPr>
            <a:endParaRPr lang="ar-IQ" dirty="0"/>
          </a:p>
          <a:p>
            <a:pPr algn="just" rtl="1">
              <a:defRPr/>
            </a:pPr>
            <a:r>
              <a:rPr lang="ar-IQ" dirty="0"/>
              <a:t>ويظهر هذا النوع اكثر في المجال العلمي والصناعي, الذي تهدف فيه المؤسسات الى إفشال منافسيها لكي تحظى بتفوق على المؤسسة المنافسة, ورغم تنوع استخدام هذا النوع من الأمن الا انه قد أٌثبت ان هذا النوع تحديدا من أنواع الامن الالكتروني يحتاج الى خبرة مضاعفة والى إلمام الكتروني من كل الجهات لأن التعامل معه اكثر خطرا وحساسية من أي نوع اخر وكل خطأ فيه قد يتحول الى كارثة, وبدل أن تنقذ الضحية تصير اكثر عرضة للأذى والضرر.</a:t>
            </a:r>
          </a:p>
          <a:p>
            <a:pPr marL="0" indent="0">
              <a:buFont typeface="Wingdings 2" panose="05020102010507070707" pitchFamily="18" charset="2"/>
              <a:buNone/>
              <a:defRPr/>
            </a:pPr>
            <a:endParaRPr lang="en-US" alt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333375"/>
            <a:ext cx="8229600" cy="792163"/>
          </a:xfrm>
        </p:spPr>
        <p:txBody>
          <a:bodyPr/>
          <a:lstStyle/>
          <a:p>
            <a:pPr algn="r"/>
            <a:r>
              <a:rPr lang="ar-IQ" altLang="en-US" sz="4000" b="1" smtClean="0">
                <a:solidFill>
                  <a:srgbClr val="C00000"/>
                </a:solidFill>
                <a:cs typeface="PT Bold Heading" pitchFamily="2" charset="-78"/>
              </a:rPr>
              <a:t>الفرق بين امن المعلومات والامن السيبراني</a:t>
            </a:r>
            <a:endParaRPr lang="en-US" altLang="en-US" sz="4000" b="1" smtClean="0">
              <a:solidFill>
                <a:srgbClr val="C00000"/>
              </a:solidFill>
              <a:cs typeface="PT Bold Heading" pitchFamily="2" charset="-78"/>
            </a:endParaRPr>
          </a:p>
        </p:txBody>
      </p:sp>
      <p:sp>
        <p:nvSpPr>
          <p:cNvPr id="21507" name="Content Placeholder 2"/>
          <p:cNvSpPr>
            <a:spLocks noGrp="1"/>
          </p:cNvSpPr>
          <p:nvPr>
            <p:ph idx="1"/>
          </p:nvPr>
        </p:nvSpPr>
        <p:spPr>
          <a:xfrm>
            <a:off x="684213" y="1341438"/>
            <a:ext cx="8229600" cy="4389437"/>
          </a:xfrm>
        </p:spPr>
        <p:txBody>
          <a:bodyPr/>
          <a:lstStyle/>
          <a:p>
            <a:pPr algn="just" rtl="1">
              <a:buFont typeface="Wingdings" panose="05000000000000000000" pitchFamily="2" charset="2"/>
              <a:buChar char="Ø"/>
            </a:pPr>
            <a:r>
              <a:rPr lang="ar-IQ" altLang="en-US" smtClean="0">
                <a:ea typeface="Majalla UI"/>
              </a:rPr>
              <a:t>يقوم  امن المعلومات بحفظ كافة بياناتك عندما توافق على شروط استخدام التطبيق الالكتروني, الأمن السيبراني يمنع التطبيق ذاته من التجسس عليك او ابتزازك وتتبعك من خلال اهتماماتك ومتابعاتك على منصات التطبيق.</a:t>
            </a:r>
          </a:p>
          <a:p>
            <a:pPr algn="just" rtl="1">
              <a:buFont typeface="Wingdings" panose="05000000000000000000" pitchFamily="2" charset="2"/>
              <a:buChar char="Ø"/>
            </a:pPr>
            <a:r>
              <a:rPr lang="ar-IQ" altLang="en-US" smtClean="0">
                <a:ea typeface="Majalla UI"/>
              </a:rPr>
              <a:t>امن المعلومات من الممكن ان يكون عرضة للاختراق عند استخدام أنظمة تجسس واختراق وفيروسات, اما الامن السيبراني يشكل نظاما الكترونيا يحمي الأجهزة نفسها وراوترات الانترنت من استقبال أي نوع من أنواع الفايروسات, ويتم تبليغ المستخدم بها ليقوم بالخطوات المناسبة لحماية بياناته من إمكانية السرقة التي تهدف الى تشكيل قضايا ابتزاز.</a:t>
            </a:r>
          </a:p>
          <a:p>
            <a:pPr algn="just" rtl="1">
              <a:buFont typeface="Wingdings" panose="05000000000000000000" pitchFamily="2" charset="2"/>
              <a:buChar char="Ø"/>
            </a:pPr>
            <a:r>
              <a:rPr lang="ar-IQ" altLang="en-US" smtClean="0">
                <a:ea typeface="Majalla UI"/>
              </a:rPr>
              <a:t>يمكن لامن المعلومات تبليغك بمحاولة اختراق الكتروني لأحد منصاتك او مخازن البيانات التي بحوزتك, ولكن الامن السيبراني بإمكانه تتبع المخترق الالكتروني ومعرفة هويته الشخصية وتجميع معلومات عنه فيما يضمن بناء لائحة اتهام كاملة للمخترق معترف بها قانونيا.</a:t>
            </a:r>
          </a:p>
          <a:p>
            <a:endParaRPr lang="en-US" alt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331913" y="333375"/>
            <a:ext cx="7354887" cy="1008063"/>
          </a:xfrm>
        </p:spPr>
        <p:txBody>
          <a:bodyPr/>
          <a:lstStyle/>
          <a:p>
            <a:pPr algn="r"/>
            <a:r>
              <a:rPr lang="ar-IQ" altLang="en-US" sz="4000" b="1" smtClean="0">
                <a:solidFill>
                  <a:srgbClr val="C00000"/>
                </a:solidFill>
                <a:cs typeface="PT Bold Heading" pitchFamily="2" charset="-78"/>
              </a:rPr>
              <a:t>الفرق بين امن المعلومات والامن السيبراني</a:t>
            </a:r>
            <a:endParaRPr lang="en-US" altLang="en-US" sz="4000" b="1" smtClean="0">
              <a:solidFill>
                <a:srgbClr val="C00000"/>
              </a:solidFill>
              <a:cs typeface="PT Bold Heading" pitchFamily="2" charset="-78"/>
            </a:endParaRPr>
          </a:p>
        </p:txBody>
      </p:sp>
      <p:sp>
        <p:nvSpPr>
          <p:cNvPr id="3" name="Content Placeholder 2"/>
          <p:cNvSpPr>
            <a:spLocks noGrp="1"/>
          </p:cNvSpPr>
          <p:nvPr>
            <p:ph idx="1"/>
          </p:nvPr>
        </p:nvSpPr>
        <p:spPr>
          <a:xfrm>
            <a:off x="457200" y="1484313"/>
            <a:ext cx="8229600" cy="4840287"/>
          </a:xfrm>
        </p:spPr>
        <p:txBody>
          <a:bodyPr/>
          <a:lstStyle/>
          <a:p>
            <a:pPr algn="just" rtl="1">
              <a:buFont typeface="Wingdings" panose="05000000000000000000" pitchFamily="2" charset="2"/>
              <a:buChar char="Ø"/>
              <a:defRPr/>
            </a:pPr>
            <a:r>
              <a:rPr lang="ar-IQ" dirty="0" smtClean="0"/>
              <a:t>أمن المعلومات تنتهي اعماله اذا أوقف المستخدم تصريح استخدام معلوماته الذي يعطيه في بداية استخدام التطبيق, مثل تحديد الموقع الجغرافي, اما الأمن السيبراني بإمكانه تحديد مكان المستخدم ونشاطه وتفاعله مع البيئة الخارجية عن طريق وصل اكثر من منصة رقمية وبالاستعانة بأكثر من برنامج الكتروني يستخدمهم نفس الشخص.</a:t>
            </a:r>
          </a:p>
          <a:p>
            <a:pPr marL="0" indent="0" algn="just" rtl="1">
              <a:buFont typeface="Wingdings 2" panose="05020102010507070707" pitchFamily="18" charset="2"/>
              <a:buNone/>
              <a:defRPr/>
            </a:pPr>
            <a:endParaRPr lang="ar-IQ" dirty="0" smtClean="0"/>
          </a:p>
          <a:p>
            <a:pPr algn="just" rtl="1">
              <a:buFont typeface="Wingdings" panose="05000000000000000000" pitchFamily="2" charset="2"/>
              <a:buChar char="Ø"/>
              <a:defRPr/>
            </a:pPr>
            <a:r>
              <a:rPr lang="ar-IQ" dirty="0" smtClean="0"/>
              <a:t>أمن المعلومات من الممكن ان يحمي الصور والبيانات عن الأشخاص المصنفين عامة على مواقع التواصل الاجتماعي لدى المستخدم, والأمن السيبراني يمكنه الوصول الى كافة البيانات وكافة الهويات التي وصلت الى البيانات بطريقة شرعية وغير شرعية.</a:t>
            </a:r>
          </a:p>
          <a:p>
            <a:pPr>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66775"/>
          </a:xfrm>
        </p:spPr>
        <p:txBody>
          <a:bodyPr/>
          <a:lstStyle/>
          <a:p>
            <a:pPr algn="r" rtl="1" eaLnBrk="1" hangingPunct="1"/>
            <a:r>
              <a:rPr lang="ar-SA" altLang="en-US" sz="4000" b="1" smtClean="0">
                <a:solidFill>
                  <a:srgbClr val="C00000"/>
                </a:solidFill>
                <a:cs typeface="PT Bold Heading" pitchFamily="2" charset="-78"/>
              </a:rPr>
              <a:t>الخلاصة:</a:t>
            </a:r>
            <a:endParaRPr lang="en-US" altLang="en-US" sz="4000" b="1" smtClean="0">
              <a:solidFill>
                <a:srgbClr val="C00000"/>
              </a:solidFill>
              <a:cs typeface="PT Bold Heading" pitchFamily="2" charset="-78"/>
            </a:endParaRPr>
          </a:p>
        </p:txBody>
      </p:sp>
      <p:sp>
        <p:nvSpPr>
          <p:cNvPr id="7" name="Content Placeholder 6"/>
          <p:cNvSpPr>
            <a:spLocks noGrp="1"/>
          </p:cNvSpPr>
          <p:nvPr>
            <p:ph idx="1"/>
          </p:nvPr>
        </p:nvSpPr>
        <p:spPr>
          <a:xfrm>
            <a:off x="457200" y="1935163"/>
            <a:ext cx="8229600" cy="4208462"/>
          </a:xfrm>
        </p:spPr>
        <p:txBody>
          <a:bodyPr/>
          <a:lstStyle/>
          <a:p>
            <a:pPr marL="342900" indent="-342900" algn="r" rtl="1" eaLnBrk="1" hangingPunct="1">
              <a:lnSpc>
                <a:spcPct val="90000"/>
              </a:lnSpc>
              <a:buClr>
                <a:schemeClr val="accent1"/>
              </a:buClr>
              <a:buSzPct val="65000"/>
              <a:buFont typeface="Wingdings" panose="05000000000000000000" pitchFamily="2" charset="2"/>
              <a:buChar char="Ø"/>
            </a:pPr>
            <a:r>
              <a:rPr lang="ar-SA" altLang="en-US" smtClean="0">
                <a:latin typeface="Times New Roman" panose="02020603050405020304" pitchFamily="18" charset="0"/>
                <a:cs typeface="Times New Roman" panose="02020603050405020304" pitchFamily="18" charset="0"/>
              </a:rPr>
              <a:t>أهمية التوعية ونشر ثقافة أمن المعلومات بين جميع شرائح المجتمع.</a:t>
            </a:r>
          </a:p>
          <a:p>
            <a:pPr marL="342900" indent="-342900" algn="r" rtl="1" eaLnBrk="1" hangingPunct="1">
              <a:lnSpc>
                <a:spcPct val="90000"/>
              </a:lnSpc>
              <a:buClr>
                <a:schemeClr val="accent1"/>
              </a:buClr>
              <a:buSzPct val="65000"/>
              <a:buFont typeface="Wingdings" panose="05000000000000000000" pitchFamily="2" charset="2"/>
              <a:buChar char="Ø"/>
            </a:pPr>
            <a:r>
              <a:rPr lang="ar-SA" altLang="en-US" smtClean="0">
                <a:latin typeface="Times New Roman" panose="02020603050405020304" pitchFamily="18" charset="0"/>
                <a:cs typeface="Times New Roman" panose="02020603050405020304" pitchFamily="18" charset="0"/>
              </a:rPr>
              <a:t>لا يوجد أمن كامل في أي نظام.</a:t>
            </a:r>
          </a:p>
          <a:p>
            <a:pPr marL="342900" indent="-342900" algn="r" rtl="1" eaLnBrk="1" hangingPunct="1">
              <a:lnSpc>
                <a:spcPct val="90000"/>
              </a:lnSpc>
              <a:buClr>
                <a:schemeClr val="accent1"/>
              </a:buClr>
              <a:buSzPct val="65000"/>
              <a:buFont typeface="Wingdings" panose="05000000000000000000" pitchFamily="2" charset="2"/>
              <a:buChar char="Ø"/>
            </a:pPr>
            <a:r>
              <a:rPr lang="ar-SA" altLang="en-US" smtClean="0">
                <a:latin typeface="Times New Roman" panose="02020603050405020304" pitchFamily="18" charset="0"/>
                <a:cs typeface="Times New Roman" panose="02020603050405020304" pitchFamily="18" charset="0"/>
              </a:rPr>
              <a:t>الأمن يتناسب عكسيا مع سهولة استخدام النظام.</a:t>
            </a:r>
          </a:p>
          <a:p>
            <a:pPr marL="342900" indent="-342900" algn="r" rtl="1" eaLnBrk="1" hangingPunct="1">
              <a:lnSpc>
                <a:spcPct val="90000"/>
              </a:lnSpc>
              <a:buClr>
                <a:schemeClr val="accent1"/>
              </a:buClr>
              <a:buSzPct val="65000"/>
              <a:buFont typeface="Wingdings" panose="05000000000000000000" pitchFamily="2" charset="2"/>
              <a:buChar char="Ø"/>
            </a:pPr>
            <a:r>
              <a:rPr lang="ar-SA" altLang="en-US" smtClean="0">
                <a:latin typeface="Times New Roman" panose="02020603050405020304" pitchFamily="18" charset="0"/>
                <a:cs typeface="Times New Roman" panose="02020603050405020304" pitchFamily="18" charset="0"/>
              </a:rPr>
              <a:t>الأمن كالسلسلة، تقاس قوتها بقوة أضعف حلقة فيها.</a:t>
            </a:r>
          </a:p>
          <a:p>
            <a:pPr marL="342900" indent="-342900" algn="r" rtl="1" eaLnBrk="1" hangingPunct="1">
              <a:lnSpc>
                <a:spcPct val="90000"/>
              </a:lnSpc>
              <a:buClr>
                <a:schemeClr val="accent1"/>
              </a:buClr>
              <a:buSzPct val="65000"/>
              <a:buFont typeface="Wingdings" panose="05000000000000000000" pitchFamily="2" charset="2"/>
              <a:buChar char="Ø"/>
            </a:pPr>
            <a:r>
              <a:rPr lang="ar-SA" altLang="en-US" smtClean="0">
                <a:latin typeface="Times New Roman" panose="02020603050405020304" pitchFamily="18" charset="0"/>
                <a:cs typeface="Times New Roman" panose="02020603050405020304" pitchFamily="18" charset="0"/>
              </a:rPr>
              <a:t>العنصر البشري من أهم العناصر الأمنية لان اختراق البشر أسهل من اختراق الأجهزة.</a:t>
            </a:r>
          </a:p>
          <a:p>
            <a:pPr marL="342900" indent="-342900" algn="r" rtl="1" eaLnBrk="1" hangingPunct="1">
              <a:lnSpc>
                <a:spcPct val="90000"/>
              </a:lnSpc>
              <a:buClr>
                <a:schemeClr val="accent1"/>
              </a:buClr>
              <a:buSzPct val="65000"/>
              <a:buFont typeface="Wingdings" panose="05000000000000000000" pitchFamily="2" charset="2"/>
              <a:buChar char="Ø"/>
            </a:pPr>
            <a:r>
              <a:rPr lang="ar-SA" altLang="en-US" smtClean="0">
                <a:latin typeface="Times New Roman" panose="02020603050405020304" pitchFamily="18" charset="0"/>
                <a:cs typeface="Times New Roman" panose="02020603050405020304" pitchFamily="18" charset="0"/>
              </a:rPr>
              <a:t>الهاكر يُفيدون النظام الأمني بعكس الكراكر يهدمون النظام الأمني.</a:t>
            </a:r>
          </a:p>
          <a:p>
            <a:pPr marL="342900" indent="-342900" algn="r" rtl="1" eaLnBrk="1" hangingPunct="1">
              <a:lnSpc>
                <a:spcPct val="90000"/>
              </a:lnSpc>
              <a:buClr>
                <a:schemeClr val="accent1"/>
              </a:buClr>
              <a:buSzPct val="65000"/>
              <a:buFont typeface="Wingdings" panose="05000000000000000000" pitchFamily="2" charset="2"/>
              <a:buChar char="Ø"/>
            </a:pPr>
            <a:r>
              <a:rPr lang="ar-SA" altLang="en-US" smtClean="0">
                <a:latin typeface="Times New Roman" panose="02020603050405020304" pitchFamily="18" charset="0"/>
                <a:cs typeface="Times New Roman" panose="02020603050405020304" pitchFamily="18" charset="0"/>
              </a:rPr>
              <a:t>يجب الاهتمام بتوفر المعلومات كجزء من الأمن.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additive="base">
                                        <p:cTn id="14"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15" dur="20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7">
                                            <p:txEl>
                                              <p:pRg st="1" end="1"/>
                                            </p:txEl>
                                          </p:spTgt>
                                        </p:tgtEl>
                                        <p:attrNameLst>
                                          <p:attrName>style.visibility</p:attrName>
                                        </p:attrNameLst>
                                      </p:cBhvr>
                                      <p:to>
                                        <p:strVal val="visible"/>
                                      </p:to>
                                    </p:set>
                                    <p:anim calcmode="lin" valueType="num">
                                      <p:cBhvr additive="base">
                                        <p:cTn id="20"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21" dur="20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 calcmode="lin" valueType="num">
                                      <p:cBhvr additive="base">
                                        <p:cTn id="26"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27" dur="20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7">
                                            <p:txEl>
                                              <p:pRg st="3" end="3"/>
                                            </p:txEl>
                                          </p:spTgt>
                                        </p:tgtEl>
                                        <p:attrNameLst>
                                          <p:attrName>style.visibility</p:attrName>
                                        </p:attrNameLst>
                                      </p:cBhvr>
                                      <p:to>
                                        <p:strVal val="visible"/>
                                      </p:to>
                                    </p:set>
                                    <p:anim calcmode="lin" valueType="num">
                                      <p:cBhvr additive="base">
                                        <p:cTn id="32"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33" dur="200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7">
                                            <p:txEl>
                                              <p:pRg st="4" end="4"/>
                                            </p:txEl>
                                          </p:spTgt>
                                        </p:tgtEl>
                                        <p:attrNameLst>
                                          <p:attrName>style.visibility</p:attrName>
                                        </p:attrNameLst>
                                      </p:cBhvr>
                                      <p:to>
                                        <p:strVal val="visible"/>
                                      </p:to>
                                    </p:set>
                                    <p:anim calcmode="lin" valueType="num">
                                      <p:cBhvr additive="base">
                                        <p:cTn id="38" dur="2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39" dur="20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7">
                                            <p:txEl>
                                              <p:pRg st="5" end="5"/>
                                            </p:txEl>
                                          </p:spTgt>
                                        </p:tgtEl>
                                        <p:attrNameLst>
                                          <p:attrName>style.visibility</p:attrName>
                                        </p:attrNameLst>
                                      </p:cBhvr>
                                      <p:to>
                                        <p:strVal val="visible"/>
                                      </p:to>
                                    </p:set>
                                    <p:anim calcmode="lin" valueType="num">
                                      <p:cBhvr additive="base">
                                        <p:cTn id="44" dur="20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45" dur="200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7">
                                            <p:txEl>
                                              <p:pRg st="6" end="6"/>
                                            </p:txEl>
                                          </p:spTgt>
                                        </p:tgtEl>
                                        <p:attrNameLst>
                                          <p:attrName>style.visibility</p:attrName>
                                        </p:attrNameLst>
                                      </p:cBhvr>
                                      <p:to>
                                        <p:strVal val="visible"/>
                                      </p:to>
                                    </p:set>
                                    <p:anim calcmode="lin" valueType="num">
                                      <p:cBhvr additive="base">
                                        <p:cTn id="50" dur="2000" fill="hold"/>
                                        <p:tgtEl>
                                          <p:spTgt spid="7">
                                            <p:txEl>
                                              <p:pRg st="6" end="6"/>
                                            </p:txEl>
                                          </p:spTgt>
                                        </p:tgtEl>
                                        <p:attrNameLst>
                                          <p:attrName>ppt_x</p:attrName>
                                        </p:attrNameLst>
                                      </p:cBhvr>
                                      <p:tavLst>
                                        <p:tav tm="0">
                                          <p:val>
                                            <p:strVal val="0-#ppt_w/2"/>
                                          </p:val>
                                        </p:tav>
                                        <p:tav tm="100000">
                                          <p:val>
                                            <p:strVal val="#ppt_x"/>
                                          </p:val>
                                        </p:tav>
                                      </p:tavLst>
                                    </p:anim>
                                    <p:anim calcmode="lin" valueType="num">
                                      <p:cBhvr additive="base">
                                        <p:cTn id="51" dur="2000" fill="hold"/>
                                        <p:tgtEl>
                                          <p:spTgt spid="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FD6C7B1B2A967479E3D2020DE3BC768" ma:contentTypeVersion="0" ma:contentTypeDescription="Create a new document." ma:contentTypeScope="" ma:versionID="b001cb47316bc96e3a8156e27a2d174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35BC933-C69F-4805-B016-3844F8543F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49FD9499-4C18-4226-9D63-2A26B8DD1454}">
  <ds:schemaRefs>
    <ds:schemaRef ds:uri="http://www.w3.org/XML/1998/namespace"/>
    <ds:schemaRef ds:uri="http://purl.org/dc/elements/1.1/"/>
    <ds:schemaRef ds:uri="http://purl.org/dc/terms/"/>
    <ds:schemaRef ds:uri="http://schemas.openxmlformats.org/package/2006/metadata/core-properties"/>
    <ds:schemaRef ds:uri="http://schemas.microsoft.com/office/2006/metadata/properties"/>
    <ds:schemaRef ds:uri="http://schemas.microsoft.com/office/2006/documentManagement/typ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Flow</Template>
  <TotalTime>8074</TotalTime>
  <Words>424</Words>
  <Application>Microsoft Office PowerPoint</Application>
  <PresentationFormat>On-screen Show (4:3)</PresentationFormat>
  <Paragraphs>48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وسائل الحماية المادية:</vt:lpstr>
      <vt:lpstr>PowerPoint Presentation</vt:lpstr>
      <vt:lpstr>وسائل الحماية الإدارية:</vt:lpstr>
      <vt:lpstr>Cybersecurity الامن السيبراني </vt:lpstr>
      <vt:lpstr>الفرق بين امن المعلومات والامن السيبراني</vt:lpstr>
      <vt:lpstr>الفرق بين امن المعلومات والامن السيبراني</vt:lpstr>
      <vt:lpstr>الخلاصة: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ثقافة أمن المعلومات</dc:title>
  <dc:creator>Shatha</dc:creator>
  <cp:lastModifiedBy>Maher</cp:lastModifiedBy>
  <cp:revision>155</cp:revision>
  <dcterms:created xsi:type="dcterms:W3CDTF">2009-05-15T16:22:48Z</dcterms:created>
  <dcterms:modified xsi:type="dcterms:W3CDTF">2021-06-30T21:22:34Z</dcterms:modified>
</cp:coreProperties>
</file>