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10" r:id="rId5"/>
    <p:sldMasterId id="2147483722" r:id="rId6"/>
    <p:sldMasterId id="2147483734" r:id="rId7"/>
    <p:sldMasterId id="2147483746" r:id="rId8"/>
    <p:sldMasterId id="2147483759" r:id="rId9"/>
    <p:sldMasterId id="2147483771" r:id="rId10"/>
  </p:sldMasterIdLst>
  <p:notesMasterIdLst>
    <p:notesMasterId r:id="rId187"/>
  </p:notesMasterIdLst>
  <p:sldIdLst>
    <p:sldId id="257" r:id="rId11"/>
    <p:sldId id="258" r:id="rId12"/>
    <p:sldId id="259" r:id="rId13"/>
    <p:sldId id="260" r:id="rId14"/>
    <p:sldId id="261" r:id="rId15"/>
    <p:sldId id="262" r:id="rId16"/>
    <p:sldId id="263" r:id="rId17"/>
    <p:sldId id="264" r:id="rId18"/>
    <p:sldId id="265" r:id="rId19"/>
    <p:sldId id="308" r:id="rId20"/>
    <p:sldId id="266" r:id="rId21"/>
    <p:sldId id="267" r:id="rId22"/>
    <p:sldId id="268" r:id="rId23"/>
    <p:sldId id="431"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432"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312" r:id="rId54"/>
    <p:sldId id="313" r:id="rId55"/>
    <p:sldId id="314" r:id="rId56"/>
    <p:sldId id="297" r:id="rId57"/>
    <p:sldId id="298" r:id="rId58"/>
    <p:sldId id="299" r:id="rId59"/>
    <p:sldId id="300" r:id="rId60"/>
    <p:sldId id="301" r:id="rId61"/>
    <p:sldId id="302" r:id="rId62"/>
    <p:sldId id="303" r:id="rId63"/>
    <p:sldId id="304" r:id="rId64"/>
    <p:sldId id="305" r:id="rId65"/>
    <p:sldId id="306" r:id="rId66"/>
    <p:sldId id="307" r:id="rId67"/>
    <p:sldId id="309" r:id="rId68"/>
    <p:sldId id="310" r:id="rId69"/>
    <p:sldId id="311"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 id="368" r:id="rId124"/>
    <p:sldId id="369" r:id="rId125"/>
    <p:sldId id="370" r:id="rId126"/>
    <p:sldId id="371" r:id="rId127"/>
    <p:sldId id="372" r:id="rId128"/>
    <p:sldId id="373" r:id="rId129"/>
    <p:sldId id="374" r:id="rId130"/>
    <p:sldId id="375" r:id="rId131"/>
    <p:sldId id="376" r:id="rId132"/>
    <p:sldId id="377" r:id="rId133"/>
    <p:sldId id="378" r:id="rId134"/>
    <p:sldId id="379" r:id="rId135"/>
    <p:sldId id="380" r:id="rId136"/>
    <p:sldId id="381" r:id="rId137"/>
    <p:sldId id="382" r:id="rId138"/>
    <p:sldId id="383" r:id="rId139"/>
    <p:sldId id="384"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398" r:id="rId154"/>
    <p:sldId id="399" r:id="rId155"/>
    <p:sldId id="400" r:id="rId156"/>
    <p:sldId id="401"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28" r:id="rId184"/>
    <p:sldId id="429" r:id="rId185"/>
    <p:sldId id="430" r:id="rId1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tableStyles" Target="tableStyles.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6" Type="http://schemas.openxmlformats.org/officeDocument/2006/relationships/slideMaster" Target="slideMasters/slideMaster6.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162" Type="http://schemas.openxmlformats.org/officeDocument/2006/relationships/slide" Target="slides/slide152.xml"/><Relationship Id="rId183" Type="http://schemas.openxmlformats.org/officeDocument/2006/relationships/slide" Target="slides/slide173.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73" Type="http://schemas.openxmlformats.org/officeDocument/2006/relationships/slide" Target="slides/slide163.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79" Type="http://schemas.openxmlformats.org/officeDocument/2006/relationships/slide" Target="slides/slide169.xml"/><Relationship Id="rId190" Type="http://schemas.openxmlformats.org/officeDocument/2006/relationships/theme" Target="theme/theme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0.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notesMaster" Target="notesMasters/notesMaster1.xml"/><Relationship Id="rId1" Type="http://schemas.openxmlformats.org/officeDocument/2006/relationships/slideMaster" Target="slideMasters/slideMaster1.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FBEBF6-FA00-4262-97F4-168FBD084461}" type="datetimeFigureOut">
              <a:rPr lang="en-GB" smtClean="0"/>
              <a:t>26/06/2021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0F6F8-D5BA-4183-ACEC-0F372440C8C7}" type="slidenum">
              <a:rPr lang="en-GB" smtClean="0"/>
              <a:t>‹#›</a:t>
            </a:fld>
            <a:endParaRPr lang="en-GB"/>
          </a:p>
        </p:txBody>
      </p:sp>
    </p:spTree>
    <p:extLst>
      <p:ext uri="{BB962C8B-B14F-4D97-AF65-F5344CB8AC3E}">
        <p14:creationId xmlns:p14="http://schemas.microsoft.com/office/powerpoint/2010/main" val="250120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fld id="{622166D6-FBF3-40C7-82B6-FBBBE2795D0C}" type="slidenum">
              <a:rPr lang="ar-SA">
                <a:solidFill>
                  <a:prstClr val="black"/>
                </a:solidFill>
              </a:rPr>
              <a:pPr eaLnBrk="1" hangingPunct="1"/>
              <a:t>2</a:t>
            </a:fld>
            <a:endParaRPr lang="ar-IQ">
              <a:solidFill>
                <a:prstClr val="black"/>
              </a:solidFill>
            </a:endParaRPr>
          </a:p>
        </p:txBody>
      </p:sp>
    </p:spTree>
    <p:extLst>
      <p:ext uri="{BB962C8B-B14F-4D97-AF65-F5344CB8AC3E}">
        <p14:creationId xmlns:p14="http://schemas.microsoft.com/office/powerpoint/2010/main" val="1201349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170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9341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1C67F9D8-FAF9-44CD-A9B0-87B08B515C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51183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0C259A35-C7D0-4AE6-A544-750C5B2544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241720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635D768A-0F17-4FB3-AA0C-C5E30D25F2B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139602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15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smtClean="0"/>
              <a:t>Click to edit Master title style</a:t>
            </a:r>
          </a:p>
        </p:txBody>
      </p:sp>
      <p:sp>
        <p:nvSpPr>
          <p:cNvPr id="4915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339588CC-2F5C-4497-91CA-817523B16F1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037724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C203CAE2-D6A5-4793-BC5B-756497BF2F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17711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75AAA3C9-6F30-4B00-9E39-7FAF3315D4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962025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B680098C-2C44-469B-A267-7A1B299C7C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7541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9" name="Rectangle 6"/>
          <p:cNvSpPr>
            <a:spLocks noGrp="1" noChangeArrowheads="1"/>
          </p:cNvSpPr>
          <p:nvPr>
            <p:ph type="sldNum" sz="quarter" idx="12"/>
          </p:nvPr>
        </p:nvSpPr>
        <p:spPr>
          <a:ln/>
        </p:spPr>
        <p:txBody>
          <a:bodyPr/>
          <a:lstStyle>
            <a:lvl1pPr>
              <a:defRPr/>
            </a:lvl1pPr>
          </a:lstStyle>
          <a:p>
            <a:pPr>
              <a:defRPr/>
            </a:pPr>
            <a:fld id="{CDDA3A8E-6CE2-4F1C-868F-C3D85FEDE9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37179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5" name="Rectangle 6"/>
          <p:cNvSpPr>
            <a:spLocks noGrp="1" noChangeArrowheads="1"/>
          </p:cNvSpPr>
          <p:nvPr>
            <p:ph type="sldNum" sz="quarter" idx="12"/>
          </p:nvPr>
        </p:nvSpPr>
        <p:spPr>
          <a:ln/>
        </p:spPr>
        <p:txBody>
          <a:bodyPr/>
          <a:lstStyle>
            <a:lvl1pPr>
              <a:defRPr/>
            </a:lvl1pPr>
          </a:lstStyle>
          <a:p>
            <a:pPr>
              <a:defRPr/>
            </a:pPr>
            <a:fld id="{52794195-066D-4756-9417-95239FBB68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015665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4" name="Rectangle 6"/>
          <p:cNvSpPr>
            <a:spLocks noGrp="1" noChangeArrowheads="1"/>
          </p:cNvSpPr>
          <p:nvPr>
            <p:ph type="sldNum" sz="quarter" idx="12"/>
          </p:nvPr>
        </p:nvSpPr>
        <p:spPr>
          <a:ln/>
        </p:spPr>
        <p:txBody>
          <a:bodyPr/>
          <a:lstStyle>
            <a:lvl1pPr>
              <a:defRPr/>
            </a:lvl1pPr>
          </a:lstStyle>
          <a:p>
            <a:pPr>
              <a:defRPr/>
            </a:pPr>
            <a:fld id="{5568237F-34CA-4466-AB8E-C550FB3FBF7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4350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730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F35FCE4A-54C6-4713-9028-3A89984860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8303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A6FD9918-78D0-46F0-B509-E3BC3126B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40734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854DBDB5-08E9-40AF-A29A-FE1A15DD56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6568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52DF6E25-B456-4D4B-BF93-FB6E36CB30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617016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5" name="Rectangle 6"/>
          <p:cNvSpPr>
            <a:spLocks noGrp="1" noChangeArrowheads="1"/>
          </p:cNvSpPr>
          <p:nvPr>
            <p:ph type="sldNum" sz="quarter" idx="12"/>
          </p:nvPr>
        </p:nvSpPr>
        <p:spPr>
          <a:ln/>
        </p:spPr>
        <p:txBody>
          <a:bodyPr/>
          <a:lstStyle>
            <a:lvl1pPr>
              <a:defRPr/>
            </a:lvl1pPr>
          </a:lstStyle>
          <a:p>
            <a:pPr>
              <a:defRPr/>
            </a:pPr>
            <a:fld id="{0909DB36-64FB-4243-B79F-F37392C39D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85085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8" name="Rectangle 6"/>
          <p:cNvSpPr>
            <a:spLocks noGrp="1" noChangeArrowheads="1"/>
          </p:cNvSpPr>
          <p:nvPr>
            <p:ph type="sldNum" sz="quarter" idx="12"/>
          </p:nvPr>
        </p:nvSpPr>
        <p:spPr>
          <a:ln/>
        </p:spPr>
        <p:txBody>
          <a:bodyPr/>
          <a:lstStyle>
            <a:lvl1pPr>
              <a:defRPr/>
            </a:lvl1pPr>
          </a:lstStyle>
          <a:p>
            <a:pPr>
              <a:defRPr/>
            </a:pPr>
            <a:fld id="{0E058744-171B-41B4-B440-CFE5A87FBD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227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9AA977A-A948-455F-BD27-1003DC09672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49973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825F34-FE77-48FE-9013-F05BD959F73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362176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CFB22-DC25-4688-BBE0-938A44FE1F7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78852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E7D48F1-0D97-4640-8659-9AB96EC9C13D}"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48968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803D670-38E7-4A2E-8189-DD92FA365920}"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661799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1E24E0-ADA2-464C-8554-CA9E25D77E7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741909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42998FF-FFD6-45A6-A8A0-AF70B4BAF4A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538178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CD158EB-760A-4CB4-9115-7BE4A0E22CAC}"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9568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691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2A408A7-45C3-4A64-968B-F1BABC4CD2F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824596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47CEFD1-1B12-4B80-BD6D-B6F72041B5F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332740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6EFB5C-6B1D-425C-8933-2F87E19AFE2A}"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177001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A69C24-6281-4C81-B4EC-FBFA5544F4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72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F8746CD-D60F-4AEB-B6CB-274453E9167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2065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282A35-AF7C-4364-8D46-4FE1ED36A1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841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E229B2-763E-4DE8-95DD-9488BA89E1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069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22534DF-27E4-402E-A26A-78B8F6752F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8971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3D79C51-E795-4D11-87B8-EF78825C7E0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34282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2589B6F-771B-4B34-B1AA-6C78669559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042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996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548CA03-BBA0-4C2C-B720-223B409855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46058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19787C-B091-43CE-9C8B-2E6B4F4B0E4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6200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BF2E96-BF1B-4911-9990-3F57929C84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869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A35A647-5691-47FB-A6C6-FDB699861E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795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ndParaRPr>
            </a:p>
          </p:txBody>
        </p:sp>
        <p:sp>
          <p:nvSpPr>
            <p:cNvPr id="20" name="Rectangle 18"/>
            <p:cNvSpPr>
              <a:spLocks noChangeArrowheads="1"/>
            </p:cNvSpPr>
            <p:nvPr userDrawn="1"/>
          </p:nvSpPr>
          <p:spPr bwMode="hidden">
            <a:xfrm rot="39991575" flipH="1" flipV="1">
              <a:off x="5374"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grpSp>
      <p:sp>
        <p:nvSpPr>
          <p:cNvPr id="53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53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18834C27-1A51-490F-8630-8C628A9468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265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18"/>
          <p:cNvSpPr>
            <a:spLocks noGrp="1" noChangeArrowheads="1"/>
          </p:cNvSpPr>
          <p:nvPr>
            <p:ph type="sldNum" sz="quarter" idx="10"/>
          </p:nvPr>
        </p:nvSpPr>
        <p:spPr>
          <a:ln/>
        </p:spPr>
        <p:txBody>
          <a:bodyPr/>
          <a:lstStyle>
            <a:lvl1pPr>
              <a:defRPr/>
            </a:lvl1pPr>
          </a:lstStyle>
          <a:p>
            <a:pPr>
              <a:defRPr/>
            </a:pPr>
            <a:fld id="{3536D417-4D23-4000-A898-9E52C9EDF786}"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173144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218"/>
          <p:cNvSpPr>
            <a:spLocks noGrp="1" noChangeArrowheads="1"/>
          </p:cNvSpPr>
          <p:nvPr>
            <p:ph type="sldNum" sz="quarter" idx="10"/>
          </p:nvPr>
        </p:nvSpPr>
        <p:spPr>
          <a:ln/>
        </p:spPr>
        <p:txBody>
          <a:bodyPr/>
          <a:lstStyle>
            <a:lvl1pPr>
              <a:defRPr/>
            </a:lvl1pPr>
          </a:lstStyle>
          <a:p>
            <a:pPr>
              <a:defRPr/>
            </a:pPr>
            <a:fld id="{3BDB6C27-AD9D-4205-9E6B-A0E29F68C812}"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53991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218"/>
          <p:cNvSpPr>
            <a:spLocks noGrp="1" noChangeArrowheads="1"/>
          </p:cNvSpPr>
          <p:nvPr>
            <p:ph type="sldNum" sz="quarter" idx="10"/>
          </p:nvPr>
        </p:nvSpPr>
        <p:spPr>
          <a:ln/>
        </p:spPr>
        <p:txBody>
          <a:bodyPr/>
          <a:lstStyle>
            <a:lvl1pPr>
              <a:defRPr/>
            </a:lvl1pPr>
          </a:lstStyle>
          <a:p>
            <a:pPr>
              <a:defRPr/>
            </a:pPr>
            <a:fld id="{4EC5F954-DF81-4E12-804C-5DA494057311}"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5710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218"/>
          <p:cNvSpPr>
            <a:spLocks noGrp="1" noChangeArrowheads="1"/>
          </p:cNvSpPr>
          <p:nvPr>
            <p:ph type="sldNum" sz="quarter" idx="10"/>
          </p:nvPr>
        </p:nvSpPr>
        <p:spPr>
          <a:ln/>
        </p:spPr>
        <p:txBody>
          <a:bodyPr/>
          <a:lstStyle>
            <a:lvl1pPr>
              <a:defRPr/>
            </a:lvl1pPr>
          </a:lstStyle>
          <a:p>
            <a:pPr>
              <a:defRPr/>
            </a:pPr>
            <a:fld id="{BE8E188E-2EC7-4D6E-8271-6151E1DFB151}" type="slidenum">
              <a:rPr lang="en-US">
                <a:solidFill>
                  <a:srgbClr val="FFFFFF"/>
                </a:solidFill>
              </a:rPr>
              <a:pPr>
                <a:defRPr/>
              </a:pPr>
              <a:t>‹#›</a:t>
            </a:fld>
            <a:endParaRPr lang="en-US">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24579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218"/>
          <p:cNvSpPr>
            <a:spLocks noGrp="1" noChangeArrowheads="1"/>
          </p:cNvSpPr>
          <p:nvPr>
            <p:ph type="sldNum" sz="quarter" idx="10"/>
          </p:nvPr>
        </p:nvSpPr>
        <p:spPr>
          <a:ln/>
        </p:spPr>
        <p:txBody>
          <a:bodyPr/>
          <a:lstStyle>
            <a:lvl1pPr>
              <a:defRPr/>
            </a:lvl1pPr>
          </a:lstStyle>
          <a:p>
            <a:pPr>
              <a:defRPr/>
            </a:pPr>
            <a:fld id="{74B5DB11-FC2F-4F54-9331-6ABB0050A6A6}"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22904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55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955AED52-07C4-423F-BEBB-192294C5B129}"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479255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18"/>
          <p:cNvSpPr>
            <a:spLocks noGrp="1" noChangeArrowheads="1"/>
          </p:cNvSpPr>
          <p:nvPr>
            <p:ph type="sldNum" sz="quarter" idx="10"/>
          </p:nvPr>
        </p:nvSpPr>
        <p:spPr>
          <a:ln/>
        </p:spPr>
        <p:txBody>
          <a:bodyPr/>
          <a:lstStyle>
            <a:lvl1pPr>
              <a:defRPr/>
            </a:lvl1pPr>
          </a:lstStyle>
          <a:p>
            <a:pPr>
              <a:defRPr/>
            </a:pPr>
            <a:fld id="{DEC3771E-15FA-4954-883C-CA5562AEE568}"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210296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218"/>
          <p:cNvSpPr>
            <a:spLocks noGrp="1" noChangeArrowheads="1"/>
          </p:cNvSpPr>
          <p:nvPr>
            <p:ph type="sldNum" sz="quarter" idx="10"/>
          </p:nvPr>
        </p:nvSpPr>
        <p:spPr>
          <a:ln/>
        </p:spPr>
        <p:txBody>
          <a:bodyPr/>
          <a:lstStyle>
            <a:lvl1pPr>
              <a:defRPr/>
            </a:lvl1pPr>
          </a:lstStyle>
          <a:p>
            <a:pPr>
              <a:defRPr/>
            </a:pPr>
            <a:fld id="{6B75AFA3-A8A4-4330-8132-7318CF0E9820}"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34300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18"/>
          <p:cNvSpPr>
            <a:spLocks noGrp="1" noChangeArrowheads="1"/>
          </p:cNvSpPr>
          <p:nvPr>
            <p:ph type="sldNum" sz="quarter" idx="10"/>
          </p:nvPr>
        </p:nvSpPr>
        <p:spPr>
          <a:ln/>
        </p:spPr>
        <p:txBody>
          <a:bodyPr/>
          <a:lstStyle>
            <a:lvl1pPr>
              <a:defRPr/>
            </a:lvl1pPr>
          </a:lstStyle>
          <a:p>
            <a:pPr>
              <a:defRPr/>
            </a:pPr>
            <a:fld id="{D8110D85-6801-4314-82A9-6768EA3CAE0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07363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9462"/>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946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218"/>
          <p:cNvSpPr>
            <a:spLocks noGrp="1" noChangeArrowheads="1"/>
          </p:cNvSpPr>
          <p:nvPr>
            <p:ph type="sldNum" sz="quarter" idx="10"/>
          </p:nvPr>
        </p:nvSpPr>
        <p:spPr>
          <a:ln/>
        </p:spPr>
        <p:txBody>
          <a:bodyPr/>
          <a:lstStyle>
            <a:lvl1pPr>
              <a:defRPr/>
            </a:lvl1pPr>
          </a:lstStyle>
          <a:p>
            <a:pPr>
              <a:defRPr/>
            </a:pPr>
            <a:fld id="{6094DFCE-4260-4EDA-8951-8221D4220B5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20767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sz="half" idx="1"/>
          </p:nvPr>
        </p:nvSpPr>
        <p:spPr>
          <a:xfrm>
            <a:off x="457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339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218"/>
          <p:cNvSpPr>
            <a:spLocks noGrp="1" noChangeArrowheads="1"/>
          </p:cNvSpPr>
          <p:nvPr>
            <p:ph type="sldNum" sz="quarter" idx="10"/>
          </p:nvPr>
        </p:nvSpPr>
        <p:spPr>
          <a:ln/>
        </p:spPr>
        <p:txBody>
          <a:bodyPr/>
          <a:lstStyle>
            <a:lvl1pPr>
              <a:defRPr/>
            </a:lvl1pPr>
          </a:lstStyle>
          <a:p>
            <a:pPr>
              <a:defRPr/>
            </a:pPr>
            <a:fld id="{25D4C44D-69E7-45EA-9F20-02A64629260B}"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04091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457200" y="1600200"/>
            <a:ext cx="8229600" cy="4533900"/>
          </a:xfrm>
        </p:spPr>
        <p:txBody>
          <a:bodyPr/>
          <a:lstStyle/>
          <a:p>
            <a:pPr lvl="0"/>
            <a:endParaRPr lang="ar-SA" noProof="0" smtClean="0"/>
          </a:p>
        </p:txBody>
      </p:sp>
      <p:sp>
        <p:nvSpPr>
          <p:cNvPr id="4" name="Rectangle 218"/>
          <p:cNvSpPr>
            <a:spLocks noGrp="1" noChangeArrowheads="1"/>
          </p:cNvSpPr>
          <p:nvPr>
            <p:ph type="sldNum" sz="quarter" idx="10"/>
          </p:nvPr>
        </p:nvSpPr>
        <p:spPr>
          <a:ln/>
        </p:spPr>
        <p:txBody>
          <a:bodyPr/>
          <a:lstStyle>
            <a:lvl1pPr>
              <a:defRPr/>
            </a:lvl1pPr>
          </a:lstStyle>
          <a:p>
            <a:pPr>
              <a:defRPr/>
            </a:pPr>
            <a:fld id="{F4462FAC-74BA-4A7A-9962-AE73FFE22FE1}"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80029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ar-IQ">
              <a:solidFill>
                <a:srgbClr val="DBF5F9">
                  <a:shade val="90000"/>
                </a:srgbClr>
              </a:solidFill>
            </a:endParaRPr>
          </a:p>
        </p:txBody>
      </p:sp>
      <p:sp>
        <p:nvSpPr>
          <p:cNvPr id="19" name="Footer Placeholder 18"/>
          <p:cNvSpPr>
            <a:spLocks noGrp="1"/>
          </p:cNvSpPr>
          <p:nvPr>
            <p:ph type="ftr" sz="quarter" idx="11"/>
          </p:nvPr>
        </p:nvSpPr>
        <p:spPr/>
        <p:txBody>
          <a:bodyPr/>
          <a:lstStyle/>
          <a:p>
            <a:endParaRPr lang="ar-IQ">
              <a:solidFill>
                <a:srgbClr val="DBF5F9">
                  <a:shade val="90000"/>
                </a:srgbClr>
              </a:solidFill>
            </a:endParaRPr>
          </a:p>
        </p:txBody>
      </p:sp>
      <p:sp>
        <p:nvSpPr>
          <p:cNvPr id="27" name="Slide Number Placeholder 26"/>
          <p:cNvSpPr>
            <a:spLocks noGrp="1"/>
          </p:cNvSpPr>
          <p:nvPr>
            <p:ph type="sldNum" sz="quarter" idx="12"/>
          </p:nvPr>
        </p:nvSpPr>
        <p:spPr/>
        <p:txBody>
          <a:bodyPr/>
          <a:lstStyle/>
          <a:p>
            <a:fld id="{F1162A43-A2B2-452E-9249-977C44FD2983}"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331488257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0540417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ar-IQ">
              <a:solidFill>
                <a:srgbClr val="DBF5F9">
                  <a:shade val="90000"/>
                </a:srgbClr>
              </a:solidFill>
            </a:endParaRPr>
          </a:p>
        </p:txBody>
      </p:sp>
      <p:sp>
        <p:nvSpPr>
          <p:cNvPr id="5" name="Footer Placeholder 4"/>
          <p:cNvSpPr>
            <a:spLocks noGrp="1"/>
          </p:cNvSpPr>
          <p:nvPr>
            <p:ph type="ftr" sz="quarter" idx="11"/>
          </p:nvPr>
        </p:nvSpPr>
        <p:spPr/>
        <p:txBody>
          <a:bodyPr/>
          <a:lstStyle/>
          <a:p>
            <a:endParaRPr lang="ar-IQ">
              <a:solidFill>
                <a:srgbClr val="DBF5F9">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DBF5F9">
                    <a:shade val="90000"/>
                  </a:srgbClr>
                </a:solidFill>
              </a:rPr>
              <a:pPr/>
              <a:t>‹#›</a:t>
            </a:fld>
            <a:endParaRPr lang="ar-IQ">
              <a:solidFill>
                <a:srgbClr val="DBF5F9">
                  <a:shade val="90000"/>
                </a:srgbClr>
              </a:solidFill>
            </a:endParaRPr>
          </a:p>
        </p:txBody>
      </p:sp>
    </p:spTree>
    <p:extLst>
      <p:ext uri="{BB962C8B-B14F-4D97-AF65-F5344CB8AC3E}">
        <p14:creationId xmlns:p14="http://schemas.microsoft.com/office/powerpoint/2010/main" val="17184081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2254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7540145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ar-IQ">
              <a:solidFill>
                <a:srgbClr val="04617B">
                  <a:shade val="90000"/>
                </a:srgbClr>
              </a:solidFill>
            </a:endParaRPr>
          </a:p>
        </p:txBody>
      </p:sp>
      <p:sp>
        <p:nvSpPr>
          <p:cNvPr id="8" name="Footer Placeholder 7"/>
          <p:cNvSpPr>
            <a:spLocks noGrp="1"/>
          </p:cNvSpPr>
          <p:nvPr>
            <p:ph type="ftr" sz="quarter" idx="11"/>
          </p:nvPr>
        </p:nvSpPr>
        <p:spPr/>
        <p:txBody>
          <a:bodyPr/>
          <a:lstStyle/>
          <a:p>
            <a:endParaRPr lang="ar-IQ">
              <a:solidFill>
                <a:srgbClr val="04617B">
                  <a:shade val="90000"/>
                </a:srgbClr>
              </a:solidFill>
            </a:endParaRPr>
          </a:p>
        </p:txBody>
      </p:sp>
      <p:sp>
        <p:nvSpPr>
          <p:cNvPr id="9" name="Slide Number Placeholder 8"/>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958370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ar-IQ">
              <a:solidFill>
                <a:srgbClr val="04617B">
                  <a:shade val="90000"/>
                </a:srgbClr>
              </a:solidFill>
            </a:endParaRPr>
          </a:p>
        </p:txBody>
      </p:sp>
      <p:sp>
        <p:nvSpPr>
          <p:cNvPr id="4" name="Footer Placeholder 3"/>
          <p:cNvSpPr>
            <a:spLocks noGrp="1"/>
          </p:cNvSpPr>
          <p:nvPr>
            <p:ph type="ftr" sz="quarter" idx="11"/>
          </p:nvPr>
        </p:nvSpPr>
        <p:spPr/>
        <p:txBody>
          <a:bodyPr/>
          <a:lstStyle/>
          <a:p>
            <a:endParaRPr lang="ar-IQ">
              <a:solidFill>
                <a:srgbClr val="04617B">
                  <a:shade val="90000"/>
                </a:srgbClr>
              </a:solidFill>
            </a:endParaRPr>
          </a:p>
        </p:txBody>
      </p:sp>
      <p:sp>
        <p:nvSpPr>
          <p:cNvPr id="5" name="Slide Number Placeholder 4"/>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845439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ar-IQ">
              <a:solidFill>
                <a:srgbClr val="04617B">
                  <a:shade val="90000"/>
                </a:srgbClr>
              </a:solidFill>
            </a:endParaRPr>
          </a:p>
        </p:txBody>
      </p:sp>
      <p:sp>
        <p:nvSpPr>
          <p:cNvPr id="3" name="Footer Placeholder 2"/>
          <p:cNvSpPr>
            <a:spLocks noGrp="1"/>
          </p:cNvSpPr>
          <p:nvPr>
            <p:ph type="ftr" sz="quarter" idx="11"/>
          </p:nvPr>
        </p:nvSpPr>
        <p:spPr/>
        <p:txBody>
          <a:bodyPr/>
          <a:lstStyle/>
          <a:p>
            <a:endParaRPr lang="ar-IQ">
              <a:solidFill>
                <a:srgbClr val="04617B">
                  <a:shade val="90000"/>
                </a:srgbClr>
              </a:solidFill>
            </a:endParaRPr>
          </a:p>
        </p:txBody>
      </p:sp>
      <p:sp>
        <p:nvSpPr>
          <p:cNvPr id="4" name="Slide Number Placeholder 3"/>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680385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24412664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rtl="1"/>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ar-IQ">
              <a:solidFill>
                <a:srgbClr val="04617B">
                  <a:shade val="90000"/>
                </a:srgbClr>
              </a:solidFill>
            </a:endParaRPr>
          </a:p>
        </p:txBody>
      </p:sp>
      <p:sp>
        <p:nvSpPr>
          <p:cNvPr id="6" name="Footer Placeholder 5"/>
          <p:cNvSpPr>
            <a:spLocks noGrp="1"/>
          </p:cNvSpPr>
          <p:nvPr>
            <p:ph type="ftr" sz="quarter" idx="11"/>
          </p:nvPr>
        </p:nvSpPr>
        <p:spPr/>
        <p:txBody>
          <a:bodyPr/>
          <a:lstStyle/>
          <a:p>
            <a:endParaRPr lang="ar-IQ">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165823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1927977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ar-IQ">
              <a:solidFill>
                <a:srgbClr val="04617B">
                  <a:shade val="90000"/>
                </a:srgbClr>
              </a:solidFill>
            </a:endParaRPr>
          </a:p>
        </p:txBody>
      </p:sp>
      <p:sp>
        <p:nvSpPr>
          <p:cNvPr id="5" name="Footer Placeholder 4"/>
          <p:cNvSpPr>
            <a:spLocks noGrp="1"/>
          </p:cNvSpPr>
          <p:nvPr>
            <p:ph type="ftr" sz="quarter" idx="11"/>
          </p:nvPr>
        </p:nvSpPr>
        <p:spPr/>
        <p:txBody>
          <a:bodyPr/>
          <a:lstStyle/>
          <a:p>
            <a:endParaRPr lang="ar-IQ">
              <a:solidFill>
                <a:srgbClr val="04617B">
                  <a:shade val="90000"/>
                </a:srgbClr>
              </a:solidFill>
            </a:endParaRPr>
          </a:p>
        </p:txBody>
      </p:sp>
      <p:sp>
        <p:nvSpPr>
          <p:cNvPr id="6" name="Slide Number Placeholder 5"/>
          <p:cNvSpPr>
            <a:spLocks noGrp="1"/>
          </p:cNvSpPr>
          <p:nvPr>
            <p:ph type="sldNum" sz="quarter" idx="12"/>
          </p:nvPr>
        </p:nvSpPr>
        <p:spPr/>
        <p:txBody>
          <a:bodyPr/>
          <a:lstStyle/>
          <a:p>
            <a:fld id="{F1162A43-A2B2-452E-9249-977C44FD2983}" type="slidenum">
              <a:rPr lang="ar-IQ" smtClean="0">
                <a:solidFill>
                  <a:srgbClr val="04617B">
                    <a:shade val="90000"/>
                  </a:srgbClr>
                </a:solidFill>
              </a:rPr>
              <a:pPr/>
              <a:t>‹#›</a:t>
            </a:fld>
            <a:endParaRPr lang="ar-IQ">
              <a:solidFill>
                <a:srgbClr val="04617B">
                  <a:shade val="90000"/>
                </a:srgbClr>
              </a:solidFill>
            </a:endParaRPr>
          </a:p>
        </p:txBody>
      </p:sp>
    </p:spTree>
    <p:extLst>
      <p:ext uri="{BB962C8B-B14F-4D97-AF65-F5344CB8AC3E}">
        <p14:creationId xmlns:p14="http://schemas.microsoft.com/office/powerpoint/2010/main" val="31776370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E6B4D16-6432-423D-A01D-F5927963C10C}"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5636619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97881E-8C43-4CA7-8333-3B2A58D90EC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200271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761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97B149-A55C-4FC8-A757-266BEF2DFFF5}"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9281339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E4BA41-CCE8-4EFB-8AA6-1DAEF849B73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561302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F856C20-4888-4E84-84C3-39F5E5E0304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4160251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70F2739-39EB-45C0-8ACA-A5D1791571A4}"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9120036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C00F7A8-27D6-4E45-8544-EFC218310AEF}"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6000198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F7B7AE-AE49-4CC7-BB20-052B6F947441}"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339586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83425F-00E3-44AA-B8E1-5897A24ED5AC}"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786622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D4256A-04FC-4C91-BEEE-747BE74EF692}"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3340472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lvl1pPr>
              <a:defRPr/>
            </a:lvl1pPr>
          </a:lstStyle>
          <a:p>
            <a:pPr>
              <a:defRPr/>
            </a:pPr>
            <a:endParaRPr lang="ar-IQ">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ar-IQ">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A9A8D1-58F6-402E-82ED-3BC61941E268}" type="slidenum">
              <a:rPr lang="ar-IQ">
                <a:solidFill>
                  <a:prstClr val="black">
                    <a:tint val="75000"/>
                  </a:prstClr>
                </a:solidFill>
              </a:rPr>
              <a:pPr>
                <a:defRPr/>
              </a:pPr>
              <a:t>‹#›</a:t>
            </a:fld>
            <a:endParaRPr lang="ar-IQ">
              <a:solidFill>
                <a:prstClr val="black">
                  <a:tint val="75000"/>
                </a:prstClr>
              </a:solidFill>
            </a:endParaRPr>
          </a:p>
        </p:txBody>
      </p:sp>
    </p:spTree>
    <p:extLst>
      <p:ext uri="{BB962C8B-B14F-4D97-AF65-F5344CB8AC3E}">
        <p14:creationId xmlns:p14="http://schemas.microsoft.com/office/powerpoint/2010/main" val="12286253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2DEEF6-7DFF-4FDD-B803-53E599993CB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042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9029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4C1E9D-2E96-4A54-8296-EA94FD4059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507514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0738CA-BC4E-4265-85E6-FBCE1583C39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448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64EE51-6D3A-4B43-9BB1-456497CE0115}"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04031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8750B19-2AD9-4389-A3D4-6813AA85BF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27071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E672954-9188-4652-B4E8-65C196E63B8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1066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CB87616-D0BE-47B4-B3F9-B6BBD2DF033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2605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27BF76-7E39-4DED-AC57-B02D69F4D18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8357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3455AE-8AFE-4D04-8070-9113032E574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40760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6F538D-3380-4545-8FBD-07F10FB59E9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94426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5A9E0D-3CDF-4293-987F-F186423BAEB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144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257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A2AAA-349E-4ACC-83CB-0321D59339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9095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955CF2-BB3A-4166-87E7-BDA3F5FBD4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10880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1AFDE2-2C54-45DE-A0DA-009C2562D7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2164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73428A-2D7E-4247-8BA3-33A2F0443B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942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E4EFF8-48C7-4F69-8A02-523441E8B9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8907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1CE66F3-0426-4464-A8E6-74C265D832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05900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6BCF48C-EFAD-4031-BC06-470AD47C03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57982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1A95F3-2632-494A-8B46-87C23DC23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27423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840999-1737-4806-897F-E4459E32FC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1628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187AA9-BCC3-4D07-8647-29230B71DE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070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5060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46A8C-849F-4CEA-B596-9CD8EF998F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21800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B350FB-058C-47E3-B860-9C22FB12BB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15262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GB" smtClean="0">
              <a:solidFill>
                <a:srgbClr val="FFFFFF"/>
              </a:solidFill>
            </a:endParaRPr>
          </a:p>
        </p:txBody>
      </p:sp>
      <p:sp>
        <p:nvSpPr>
          <p:cNvPr id="522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smtClean="0"/>
              <a:t>Click to edit Master title style</a:t>
            </a:r>
          </a:p>
        </p:txBody>
      </p:sp>
      <p:sp>
        <p:nvSpPr>
          <p:cNvPr id="522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sz="900" smtClean="0"/>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1"/>
          </p:nvPr>
        </p:nvSpPr>
        <p:spPr/>
        <p:txBody>
          <a:bodyPr/>
          <a:lstStyle>
            <a:lvl1pPr>
              <a:defRPr sz="900" smtClean="0"/>
            </a:lvl1pPr>
          </a:lstStyle>
          <a:p>
            <a:pPr>
              <a:defRPr/>
            </a:pPr>
            <a:fld id="{77E40FAE-5105-4D08-8AE1-BA95C211676B}"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val="15673232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E9B1E264-7300-41DD-8C09-EE0D2B2B5DD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40162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6" name="Rectangle 6"/>
          <p:cNvSpPr>
            <a:spLocks noGrp="1" noChangeArrowheads="1"/>
          </p:cNvSpPr>
          <p:nvPr>
            <p:ph type="sldNum" sz="quarter" idx="12"/>
          </p:nvPr>
        </p:nvSpPr>
        <p:spPr>
          <a:ln/>
        </p:spPr>
        <p:txBody>
          <a:bodyPr/>
          <a:lstStyle>
            <a:lvl1pPr>
              <a:defRPr/>
            </a:lvl1pPr>
          </a:lstStyle>
          <a:p>
            <a:pPr>
              <a:defRPr/>
            </a:pPr>
            <a:fld id="{D215B4F8-FFC0-43D9-80BC-5B7A2A67A5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6847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83874236-E99F-474C-9756-F4A04AE64D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4290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9" name="Rectangle 6"/>
          <p:cNvSpPr>
            <a:spLocks noGrp="1" noChangeArrowheads="1"/>
          </p:cNvSpPr>
          <p:nvPr>
            <p:ph type="sldNum" sz="quarter" idx="12"/>
          </p:nvPr>
        </p:nvSpPr>
        <p:spPr>
          <a:ln/>
        </p:spPr>
        <p:txBody>
          <a:bodyPr/>
          <a:lstStyle>
            <a:lvl1pPr>
              <a:defRPr/>
            </a:lvl1pPr>
          </a:lstStyle>
          <a:p>
            <a:pPr>
              <a:defRPr/>
            </a:pPr>
            <a:fld id="{4DC5DF07-0181-4530-BD3C-CE47E665F9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41841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5" name="Rectangle 6"/>
          <p:cNvSpPr>
            <a:spLocks noGrp="1" noChangeArrowheads="1"/>
          </p:cNvSpPr>
          <p:nvPr>
            <p:ph type="sldNum" sz="quarter" idx="12"/>
          </p:nvPr>
        </p:nvSpPr>
        <p:spPr>
          <a:ln/>
        </p:spPr>
        <p:txBody>
          <a:bodyPr/>
          <a:lstStyle>
            <a:lvl1pPr>
              <a:defRPr/>
            </a:lvl1pPr>
          </a:lstStyle>
          <a:p>
            <a:pPr>
              <a:defRPr/>
            </a:pPr>
            <a:fld id="{ADDF0A09-3069-4B7C-81C2-6C3B330559B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5421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4" name="Rectangle 6"/>
          <p:cNvSpPr>
            <a:spLocks noGrp="1" noChangeArrowheads="1"/>
          </p:cNvSpPr>
          <p:nvPr>
            <p:ph type="sldNum" sz="quarter" idx="12"/>
          </p:nvPr>
        </p:nvSpPr>
        <p:spPr>
          <a:ln/>
        </p:spPr>
        <p:txBody>
          <a:bodyPr/>
          <a:lstStyle>
            <a:lvl1pPr>
              <a:defRPr/>
            </a:lvl1pPr>
          </a:lstStyle>
          <a:p>
            <a:pPr>
              <a:defRPr/>
            </a:pPr>
            <a:fld id="{710CAA52-60C3-4C7A-85BC-F605B8B79FC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40970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(c) Scott E Umbaugh, SIUE 2005</a:t>
            </a:r>
          </a:p>
        </p:txBody>
      </p:sp>
      <p:sp>
        <p:nvSpPr>
          <p:cNvPr id="7" name="Rectangle 6"/>
          <p:cNvSpPr>
            <a:spLocks noGrp="1" noChangeArrowheads="1"/>
          </p:cNvSpPr>
          <p:nvPr>
            <p:ph type="sldNum" sz="quarter" idx="12"/>
          </p:nvPr>
        </p:nvSpPr>
        <p:spPr>
          <a:ln/>
        </p:spPr>
        <p:txBody>
          <a:bodyPr/>
          <a:lstStyle>
            <a:lvl1pPr>
              <a:defRPr/>
            </a:lvl1pPr>
          </a:lstStyle>
          <a:p>
            <a:pPr>
              <a:defRPr/>
            </a:pPr>
            <a:fld id="{2E54D7B3-D3BF-42AA-A4BC-79A380271EA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435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4.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DE75D-67C9-4AF2-8E31-C86353AFC7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049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481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900" smtClean="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(c) Scott E Umbaugh, SIUE 2005</a:t>
            </a:r>
          </a:p>
        </p:txBody>
      </p:sp>
      <p:sp>
        <p:nvSpPr>
          <p:cNvPr id="481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900" smtClean="0">
                <a:effectLst>
                  <a:outerShdw blurRad="38100" dist="38100" dir="2700000" algn="tl">
                    <a:srgbClr val="000000"/>
                  </a:outerShdw>
                </a:effectLst>
                <a:latin typeface="Arial" charset="0"/>
              </a:defRPr>
            </a:lvl1pPr>
          </a:lstStyle>
          <a:p>
            <a:pPr fontAlgn="base">
              <a:spcBef>
                <a:spcPct val="0"/>
              </a:spcBef>
              <a:spcAft>
                <a:spcPct val="0"/>
              </a:spcAft>
              <a:defRPr/>
            </a:pPr>
            <a:fld id="{31C05828-2172-46DC-9DEC-EE379DEF7355}"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02918044"/>
      </p:ext>
    </p:extLst>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hf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76D71E83-D48A-42DB-A132-41E6C5691655}"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16414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1665BBC-0009-4CBA-84C5-113D2E758D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89000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0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ar-SA">
                <a:solidFill>
                  <a:srgbClr val="FFFFFF"/>
                </a:solidFill>
                <a:effectLst>
                  <a:outerShdw blurRad="38100" dist="38100" dir="2700000" algn="tl">
                    <a:srgbClr val="000000"/>
                  </a:outerShdw>
                </a:effectLst>
              </a:endParaRPr>
            </a:p>
          </p:txBody>
        </p:sp>
        <p:sp>
          <p:nvSpPr>
            <p:cNvPr id="41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1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2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sp>
          <p:nvSpPr>
            <p:cNvPr id="43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lgn="ctr" fontAlgn="base">
                <a:spcBef>
                  <a:spcPct val="0"/>
                </a:spcBef>
                <a:spcAft>
                  <a:spcPct val="0"/>
                </a:spcAft>
                <a:defRPr/>
              </a:pPr>
              <a:endParaRPr lang="ar-SA">
                <a:solidFill>
                  <a:srgbClr val="FFFFFF"/>
                </a:solidFill>
              </a:endParaRPr>
            </a:p>
          </p:txBody>
        </p:sp>
      </p:grpSp>
      <p:sp>
        <p:nvSpPr>
          <p:cNvPr id="431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fld id="{4D64D18B-1C31-428B-93BD-44364A9C8EF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31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en-US">
              <a:solidFill>
                <a:srgbClr val="FFFFFF"/>
              </a:solidFill>
            </a:endParaRPr>
          </a:p>
        </p:txBody>
      </p:sp>
      <p:sp>
        <p:nvSpPr>
          <p:cNvPr id="431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34" charset="0"/>
              </a:defRPr>
            </a:lvl1pPr>
          </a:lstStyle>
          <a:p>
            <a:pPr algn="ctr" fontAlgn="base">
              <a:spcBef>
                <a:spcPct val="0"/>
              </a:spcBef>
              <a:spcAft>
                <a:spcPct val="0"/>
              </a:spcAft>
              <a:defRPr/>
            </a:pPr>
            <a:endParaRPr lang="en-US">
              <a:solidFill>
                <a:srgbClr val="FFFFFF"/>
              </a:solidFill>
            </a:endParaRPr>
          </a:p>
        </p:txBody>
      </p:sp>
      <p:sp>
        <p:nvSpPr>
          <p:cNvPr id="431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2459498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ar-IQ">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1"/>
            <a:endParaRPr lang="ar-IQ">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1"/>
            <a:fld id="{F1162A43-A2B2-452E-9249-977C44FD2983}" type="slidenum">
              <a:rPr lang="ar-IQ" smtClean="0">
                <a:solidFill>
                  <a:srgbClr val="04617B">
                    <a:shade val="90000"/>
                  </a:srgbClr>
                </a:solidFill>
              </a:rPr>
              <a:pPr rtl="1"/>
              <a:t>‹#›</a:t>
            </a:fld>
            <a:endParaRPr lang="ar-IQ">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r" rtl="1"/>
              <a:endParaRPr lang="en-US">
                <a:solidFill>
                  <a:prstClr val="black"/>
                </a:solidFill>
              </a:endParaRPr>
            </a:p>
          </p:txBody>
        </p:sp>
      </p:grpSp>
    </p:spTree>
    <p:extLst>
      <p:ext uri="{BB962C8B-B14F-4D97-AF65-F5344CB8AC3E}">
        <p14:creationId xmlns:p14="http://schemas.microsoft.com/office/powerpoint/2010/main" val="372819200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rtl="1">
              <a:defRPr/>
            </a:pPr>
            <a:endParaRPr lang="ar-IQ">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rtl="1">
              <a:defRPr/>
            </a:pPr>
            <a:fld id="{D0199EAD-9FB5-4863-BBF1-28C8BC99884B}" type="slidenum">
              <a:rPr lang="ar-IQ">
                <a:solidFill>
                  <a:prstClr val="black">
                    <a:tint val="75000"/>
                  </a:prstClr>
                </a:solidFill>
              </a:rPr>
              <a:pPr rtl="1">
                <a:defRPr/>
              </a:pPr>
              <a:t>‹#›</a:t>
            </a:fld>
            <a:endParaRPr lang="ar-IQ">
              <a:solidFill>
                <a:prstClr val="black">
                  <a:tint val="75000"/>
                </a:prstClr>
              </a:solidFill>
            </a:endParaRPr>
          </a:p>
        </p:txBody>
      </p:sp>
    </p:spTree>
    <p:extLst>
      <p:ext uri="{BB962C8B-B14F-4D97-AF65-F5344CB8AC3E}">
        <p14:creationId xmlns:p14="http://schemas.microsoft.com/office/powerpoint/2010/main" val="339109642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rtl="1" fontAlgn="base">
              <a:spcBef>
                <a:spcPct val="0"/>
              </a:spcBef>
              <a:spcAft>
                <a:spcPct val="0"/>
              </a:spcAft>
              <a:defRPr/>
            </a:pPr>
            <a:fld id="{2A378B43-0479-481B-B476-4E3BA69D7692}" type="slidenum">
              <a:rPr lang="ar-SA">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33883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lgn="r" rtl="1"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rtl="1"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lvl1pPr>
          </a:lstStyle>
          <a:p>
            <a:pPr rtl="1" fontAlgn="base">
              <a:spcBef>
                <a:spcPct val="0"/>
              </a:spcBef>
              <a:spcAft>
                <a:spcPct val="0"/>
              </a:spcAft>
              <a:defRPr/>
            </a:pPr>
            <a:fld id="{60E764F0-FB9F-4260-9A7F-E49EF6E82AC6}" type="slidenum">
              <a:rPr lang="en-US">
                <a:solidFill>
                  <a:srgbClr val="000000"/>
                </a:solidFill>
              </a:rPr>
              <a:pPr rtl="1"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5783400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r>
              <a:rPr lang="en-US">
                <a:solidFill>
                  <a:srgbClr val="FFFFFF"/>
                </a:solidFill>
              </a:rPr>
              <a:t>(c) Scott E Umbaugh, SIUE 2005</a:t>
            </a:r>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000000"/>
                  </a:outerShdw>
                </a:effectLst>
                <a:latin typeface="Arial" charset="0"/>
              </a:defRPr>
            </a:lvl1pPr>
          </a:lstStyle>
          <a:p>
            <a:pPr fontAlgn="base">
              <a:spcBef>
                <a:spcPct val="0"/>
              </a:spcBef>
              <a:spcAft>
                <a:spcPct val="0"/>
              </a:spcAft>
              <a:defRPr/>
            </a:pPr>
            <a:fld id="{95BF34B8-2475-47A1-88D5-A75FDAF7537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18746455"/>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04.xml"/><Relationship Id="rId4" Type="http://schemas.openxmlformats.org/officeDocument/2006/relationships/image" Target="../media/image44.jpeg"/></Relationships>
</file>

<file path=ppt/slides/_rels/slide10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04.xml"/><Relationship Id="rId4" Type="http://schemas.openxmlformats.org/officeDocument/2006/relationships/image" Target="../media/image47.jpeg"/></Relationships>
</file>

<file path=ppt/slides/_rels/slide10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04.xml"/><Relationship Id="rId4" Type="http://schemas.openxmlformats.org/officeDocument/2006/relationships/image" Target="../media/image50.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image" Target="../media/image51.png"/><Relationship Id="rId1" Type="http://schemas.openxmlformats.org/officeDocument/2006/relationships/slideLayout" Target="../slideLayouts/slideLayout104.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0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2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4.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04.xml"/></Relationships>
</file>

<file path=ppt/slides/_rels/slide12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04.xml"/></Relationships>
</file>

<file path=ppt/slides/_rels/slide1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4.xml"/><Relationship Id="rId4" Type="http://schemas.openxmlformats.org/officeDocument/2006/relationships/image" Target="../media/image64.png"/></Relationships>
</file>

<file path=ppt/slides/_rels/slide1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4.xml"/><Relationship Id="rId4" Type="http://schemas.openxmlformats.org/officeDocument/2006/relationships/image" Target="../media/image67.png"/></Relationships>
</file>

<file path=ppt/slides/_rels/slide12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0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04.xml"/></Relationships>
</file>

<file path=ppt/slides/_rels/slide13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04.xml"/></Relationships>
</file>

<file path=ppt/slides/_rels/slide134.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04.xml"/></Relationships>
</file>

<file path=ppt/slides/_rels/slide13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04.xml"/></Relationships>
</file>

<file path=ppt/slides/_rels/slide1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04.xml"/></Relationships>
</file>

<file path=ppt/slides/_rels/slide137.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0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04.xml"/></Relationships>
</file>

<file path=ppt/slides/_rels/slide1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04.xml"/></Relationships>
</file>

<file path=ppt/slides/_rels/slide14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0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0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04.xml"/></Relationships>
</file>

<file path=ppt/slides/_rels/slide15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0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04.xml"/></Relationships>
</file>

<file path=ppt/slides/_rels/slide15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0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6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04.xml"/></Relationships>
</file>

<file path=ppt/slides/_rels/slide16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04.xml"/></Relationships>
</file>

<file path=ppt/slides/_rels/slide16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0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0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3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Data_compression" TargetMode="Externa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Scan_line" TargetMode="External"/><Relationship Id="rId2" Type="http://schemas.openxmlformats.org/officeDocument/2006/relationships/hyperlink" Target="http://en.wikipedia.org/wiki/Pixel"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hyperlink" Target="https://en.wikipedia.org/wiki/Probabilities" TargetMode="Externa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1.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04.xml"/><Relationship Id="rId4" Type="http://schemas.openxmlformats.org/officeDocument/2006/relationships/image" Target="../media/image33.jpeg"/></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4.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04.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Image Compression</a:t>
            </a:r>
            <a:endParaRPr lang="en-US" dirty="0"/>
          </a:p>
        </p:txBody>
      </p:sp>
      <p:sp>
        <p:nvSpPr>
          <p:cNvPr id="3" name="Subtitle 2"/>
          <p:cNvSpPr>
            <a:spLocks noGrp="1"/>
          </p:cNvSpPr>
          <p:nvPr>
            <p:ph type="subTitle" idx="1"/>
          </p:nvPr>
        </p:nvSpPr>
        <p:spPr/>
        <p:txBody>
          <a:bodyPr/>
          <a:lstStyle/>
          <a:p>
            <a:r>
              <a:rPr lang="en-US" dirty="0" smtClean="0"/>
              <a:t>M.Sc. Nov.2015</a:t>
            </a:r>
            <a:endParaRPr lang="en-US" dirty="0"/>
          </a:p>
        </p:txBody>
      </p:sp>
      <p:sp>
        <p:nvSpPr>
          <p:cNvPr id="4" name="Slide Number Placeholder 3"/>
          <p:cNvSpPr>
            <a:spLocks noGrp="1"/>
          </p:cNvSpPr>
          <p:nvPr>
            <p:ph type="sldNum" sz="quarter" idx="12"/>
          </p:nvPr>
        </p:nvSpPr>
        <p:spPr/>
        <p:txBody>
          <a:bodyPr/>
          <a:lstStyle/>
          <a:p>
            <a:fld id="{242DE75D-67C9-4AF2-8E31-C86353AFC7A2}"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3830606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381000"/>
          </a:xfrm>
        </p:spPr>
        <p:txBody>
          <a:bodyPr/>
          <a:lstStyle/>
          <a:p>
            <a:endParaRPr lang="en-GB" dirty="0"/>
          </a:p>
        </p:txBody>
      </p:sp>
      <p:sp>
        <p:nvSpPr>
          <p:cNvPr id="3" name="Content Placeholder 2"/>
          <p:cNvSpPr>
            <a:spLocks noGrp="1"/>
          </p:cNvSpPr>
          <p:nvPr>
            <p:ph idx="1"/>
          </p:nvPr>
        </p:nvSpPr>
        <p:spPr>
          <a:xfrm>
            <a:off x="259976" y="152400"/>
            <a:ext cx="8839200" cy="6858000"/>
          </a:xfrm>
        </p:spPr>
        <p:txBody>
          <a:bodyPr/>
          <a:lstStyle/>
          <a:p>
            <a:pPr marL="0" indent="0" algn="l">
              <a:buNone/>
            </a:pPr>
            <a:r>
              <a:rPr lang="en-GB" sz="1800" i="1" dirty="0" smtClean="0"/>
              <a:t>                                                                 (</a:t>
            </a:r>
            <a:r>
              <a:rPr lang="en-GB" sz="1800" i="1" dirty="0"/>
              <a:t>in </a:t>
            </a:r>
            <a:r>
              <a:rPr lang="en-GB" sz="1800" i="1" dirty="0">
                <a:solidFill>
                  <a:srgbClr val="FF0000"/>
                </a:solidFill>
              </a:rPr>
              <a:t>bits per pixel</a:t>
            </a:r>
            <a:r>
              <a:rPr lang="en-GB" sz="1800" i="1" dirty="0"/>
              <a:t>)</a:t>
            </a:r>
          </a:p>
          <a:p>
            <a:pPr marL="0" indent="0" algn="l">
              <a:buNone/>
            </a:pPr>
            <a:endParaRPr lang="en-GB" sz="1800" dirty="0" smtClean="0"/>
          </a:p>
          <a:p>
            <a:pPr marL="0" indent="0" algn="l">
              <a:buNone/>
            </a:pPr>
            <a:endParaRPr lang="en-GB" sz="1800" dirty="0"/>
          </a:p>
          <a:p>
            <a:pPr marL="0" indent="0" algn="l">
              <a:buNone/>
            </a:pPr>
            <a:r>
              <a:rPr lang="en-GB" sz="1800" dirty="0" smtClean="0"/>
              <a:t>Where </a:t>
            </a:r>
          </a:p>
          <a:p>
            <a:pPr marL="0" indent="0" algn="l">
              <a:buNone/>
            </a:pPr>
            <a:r>
              <a:rPr lang="en-GB" sz="1800" b="1" dirty="0" smtClean="0">
                <a:solidFill>
                  <a:srgbClr val="C00000"/>
                </a:solidFill>
              </a:rPr>
              <a:t>Pi </a:t>
            </a:r>
            <a:r>
              <a:rPr lang="en-GB" sz="1800" b="1" dirty="0">
                <a:solidFill>
                  <a:srgbClr val="C00000"/>
                </a:solidFill>
              </a:rPr>
              <a:t>= The probability of the </a:t>
            </a:r>
            <a:r>
              <a:rPr lang="en-GB" sz="1800" b="1" dirty="0" err="1">
                <a:solidFill>
                  <a:srgbClr val="C00000"/>
                </a:solidFill>
              </a:rPr>
              <a:t>ith</a:t>
            </a:r>
            <a:r>
              <a:rPr lang="en-GB" sz="1800" b="1" dirty="0">
                <a:solidFill>
                  <a:srgbClr val="C00000"/>
                </a:solidFill>
              </a:rPr>
              <a:t> </a:t>
            </a:r>
            <a:r>
              <a:rPr lang="en-GB" sz="1800" b="1" dirty="0" err="1">
                <a:solidFill>
                  <a:srgbClr val="C00000"/>
                </a:solidFill>
              </a:rPr>
              <a:t>gray</a:t>
            </a:r>
            <a:r>
              <a:rPr lang="en-GB" sz="1800" b="1" dirty="0">
                <a:solidFill>
                  <a:srgbClr val="C00000"/>
                </a:solidFill>
              </a:rPr>
              <a:t> level  </a:t>
            </a:r>
          </a:p>
          <a:p>
            <a:pPr marL="0" indent="0" algn="l">
              <a:buNone/>
            </a:pPr>
            <a:r>
              <a:rPr lang="en-GB" sz="1800" b="1" dirty="0" err="1">
                <a:solidFill>
                  <a:srgbClr val="C00000"/>
                </a:solidFill>
              </a:rPr>
              <a:t>nk</a:t>
            </a:r>
            <a:r>
              <a:rPr lang="en-GB" sz="1800" b="1" dirty="0">
                <a:solidFill>
                  <a:srgbClr val="C00000"/>
                </a:solidFill>
              </a:rPr>
              <a:t>= the total number of pixels with </a:t>
            </a:r>
            <a:r>
              <a:rPr lang="en-GB" sz="1800" b="1" dirty="0" err="1">
                <a:solidFill>
                  <a:srgbClr val="C00000"/>
                </a:solidFill>
              </a:rPr>
              <a:t>gray</a:t>
            </a:r>
            <a:r>
              <a:rPr lang="en-GB" sz="1800" b="1" dirty="0">
                <a:solidFill>
                  <a:srgbClr val="C00000"/>
                </a:solidFill>
              </a:rPr>
              <a:t> value k. </a:t>
            </a:r>
          </a:p>
          <a:p>
            <a:pPr marL="0" indent="0" algn="l">
              <a:buNone/>
            </a:pPr>
            <a:r>
              <a:rPr lang="en-GB" sz="1800" b="1" dirty="0">
                <a:solidFill>
                  <a:srgbClr val="C00000"/>
                </a:solidFill>
              </a:rPr>
              <a:t>L= the total number of </a:t>
            </a:r>
            <a:r>
              <a:rPr lang="en-GB" sz="1800" b="1" dirty="0" err="1">
                <a:solidFill>
                  <a:srgbClr val="C00000"/>
                </a:solidFill>
              </a:rPr>
              <a:t>gray</a:t>
            </a:r>
            <a:r>
              <a:rPr lang="en-GB" sz="1800" b="1" dirty="0">
                <a:solidFill>
                  <a:srgbClr val="C00000"/>
                </a:solidFill>
              </a:rPr>
              <a:t> levels (e.g. 256 for 8-bits)</a:t>
            </a:r>
          </a:p>
          <a:p>
            <a:pPr marL="0" indent="0" algn="l">
              <a:buNone/>
            </a:pPr>
            <a:r>
              <a:rPr lang="en-GB" sz="1800" b="1" i="1" u="sng" dirty="0" smtClean="0">
                <a:solidFill>
                  <a:srgbClr val="002060"/>
                </a:solidFill>
              </a:rPr>
              <a:t>Example</a:t>
            </a:r>
            <a:r>
              <a:rPr lang="en-GB" sz="1800" b="1" i="1" dirty="0" smtClean="0">
                <a:solidFill>
                  <a:srgbClr val="002060"/>
                </a:solidFill>
              </a:rPr>
              <a:t>:     </a:t>
            </a:r>
            <a:r>
              <a:rPr lang="en-GB" sz="1800" b="1" dirty="0" smtClean="0">
                <a:solidFill>
                  <a:srgbClr val="002060"/>
                </a:solidFill>
              </a:rPr>
              <a:t>Let </a:t>
            </a:r>
            <a:r>
              <a:rPr lang="en-GB" sz="1800" b="1" dirty="0">
                <a:solidFill>
                  <a:srgbClr val="002060"/>
                </a:solidFill>
              </a:rPr>
              <a:t>L=8, meaning that there are </a:t>
            </a:r>
            <a:r>
              <a:rPr lang="en-GB" sz="1800" b="1" dirty="0">
                <a:solidFill>
                  <a:srgbClr val="FF0000"/>
                </a:solidFill>
              </a:rPr>
              <a:t>3 bits/ pixel</a:t>
            </a:r>
            <a:r>
              <a:rPr lang="en-GB" sz="1800" b="1" dirty="0">
                <a:solidFill>
                  <a:srgbClr val="002060"/>
                </a:solidFill>
              </a:rPr>
              <a:t> in the original image. Let that number of </a:t>
            </a:r>
            <a:r>
              <a:rPr lang="en-GB" sz="1800" b="1" dirty="0" smtClean="0">
                <a:solidFill>
                  <a:srgbClr val="002060"/>
                </a:solidFill>
              </a:rPr>
              <a:t>pixels </a:t>
            </a:r>
            <a:r>
              <a:rPr lang="en-GB" sz="1800" b="1" dirty="0">
                <a:solidFill>
                  <a:srgbClr val="002060"/>
                </a:solidFill>
              </a:rPr>
              <a:t>at each </a:t>
            </a:r>
            <a:r>
              <a:rPr lang="en-GB" sz="1800" b="1" dirty="0" err="1">
                <a:solidFill>
                  <a:srgbClr val="002060"/>
                </a:solidFill>
              </a:rPr>
              <a:t>gray</a:t>
            </a:r>
            <a:r>
              <a:rPr lang="en-GB" sz="1800" b="1" dirty="0">
                <a:solidFill>
                  <a:srgbClr val="002060"/>
                </a:solidFill>
              </a:rPr>
              <a:t> level value is equal (they have the same probability) that is:</a:t>
            </a:r>
          </a:p>
          <a:p>
            <a:pPr marL="0" indent="0" algn="l">
              <a:buNone/>
            </a:pPr>
            <a:r>
              <a:rPr lang="en-GB" sz="1800" b="1" dirty="0" smtClean="0">
                <a:solidFill>
                  <a:srgbClr val="002060"/>
                </a:solidFill>
              </a:rPr>
              <a:t>Now</a:t>
            </a:r>
            <a:r>
              <a:rPr lang="en-GB" sz="1800" b="1" dirty="0">
                <a:solidFill>
                  <a:srgbClr val="002060"/>
                </a:solidFill>
              </a:rPr>
              <a:t>, we can calculate the entropy as follows: </a:t>
            </a:r>
          </a:p>
          <a:p>
            <a:pPr marL="0" indent="0" algn="l">
              <a:buNone/>
            </a:pPr>
            <a:r>
              <a:rPr lang="en-GB" sz="1800" dirty="0" smtClean="0"/>
              <a:t> </a:t>
            </a:r>
            <a:endParaRPr lang="en-GB" sz="1800" dirty="0"/>
          </a:p>
          <a:p>
            <a:pPr marL="0" indent="0" algn="l">
              <a:buNone/>
            </a:pPr>
            <a:endParaRPr lang="en-GB" sz="1800" dirty="0" smtClean="0"/>
          </a:p>
          <a:p>
            <a:pPr marL="0" indent="0" algn="l">
              <a:buNone/>
            </a:pPr>
            <a:r>
              <a:rPr lang="en-GB" sz="1800" dirty="0" smtClean="0"/>
              <a:t> </a:t>
            </a:r>
            <a:endParaRPr lang="en-GB" sz="1800" dirty="0"/>
          </a:p>
          <a:p>
            <a:pPr marL="0" indent="0" algn="l">
              <a:buNone/>
            </a:pPr>
            <a:endParaRPr lang="en-GB" sz="1800" dirty="0" smtClean="0"/>
          </a:p>
          <a:p>
            <a:pPr marL="0" indent="0" algn="l">
              <a:buNone/>
            </a:pPr>
            <a:endParaRPr lang="en-GB" sz="1800" dirty="0" smtClean="0"/>
          </a:p>
          <a:p>
            <a:pPr marL="0" indent="0" algn="l">
              <a:buNone/>
            </a:pPr>
            <a:r>
              <a:rPr lang="en-GB" sz="1800" b="1" dirty="0" smtClean="0">
                <a:solidFill>
                  <a:srgbClr val="7030A0"/>
                </a:solidFill>
              </a:rPr>
              <a:t>This </a:t>
            </a:r>
            <a:r>
              <a:rPr lang="en-GB" sz="1800" b="1" dirty="0">
                <a:solidFill>
                  <a:srgbClr val="7030A0"/>
                </a:solidFill>
              </a:rPr>
              <a:t>tell us that the theoretical </a:t>
            </a:r>
            <a:r>
              <a:rPr lang="en-GB" sz="1800" b="1" dirty="0">
                <a:solidFill>
                  <a:srgbClr val="FF0000"/>
                </a:solidFill>
              </a:rPr>
              <a:t>minimum for lossless coding </a:t>
            </a:r>
            <a:r>
              <a:rPr lang="en-GB" sz="1800" b="1" dirty="0">
                <a:solidFill>
                  <a:srgbClr val="7030A0"/>
                </a:solidFill>
              </a:rPr>
              <a:t>for this image is </a:t>
            </a:r>
            <a:r>
              <a:rPr lang="en-GB" sz="1800" b="1" dirty="0" smtClean="0">
                <a:solidFill>
                  <a:srgbClr val="FF0000"/>
                </a:solidFill>
              </a:rPr>
              <a:t>3 </a:t>
            </a:r>
            <a:r>
              <a:rPr lang="en-GB" sz="1800" b="1" dirty="0">
                <a:solidFill>
                  <a:srgbClr val="FF0000"/>
                </a:solidFill>
              </a:rPr>
              <a:t>bit/pixel </a:t>
            </a:r>
            <a:endParaRPr lang="en-GB" sz="1800" b="1" dirty="0" smtClean="0">
              <a:solidFill>
                <a:srgbClr val="FF0000"/>
              </a:solidFill>
            </a:endParaRPr>
          </a:p>
          <a:p>
            <a:pPr algn="l"/>
            <a:r>
              <a:rPr lang="en-GB" sz="1800" b="1" dirty="0" smtClean="0">
                <a:solidFill>
                  <a:srgbClr val="7030A0"/>
                </a:solidFill>
              </a:rPr>
              <a:t>Note</a:t>
            </a:r>
            <a:r>
              <a:rPr lang="en-GB" sz="1800" b="1" dirty="0">
                <a:solidFill>
                  <a:srgbClr val="7030A0"/>
                </a:solidFill>
              </a:rPr>
              <a:t>/ </a:t>
            </a:r>
            <a:r>
              <a:rPr lang="en-GB" sz="1800" b="1" dirty="0">
                <a:solidFill>
                  <a:srgbClr val="FF0000"/>
                </a:solidFill>
              </a:rPr>
              <a:t>Log2(x)</a:t>
            </a:r>
            <a:r>
              <a:rPr lang="en-GB" sz="1800" b="1" dirty="0">
                <a:solidFill>
                  <a:srgbClr val="7030A0"/>
                </a:solidFill>
              </a:rPr>
              <a:t> can be found by taking </a:t>
            </a:r>
            <a:r>
              <a:rPr lang="en-GB" sz="1800" b="1" dirty="0">
                <a:solidFill>
                  <a:srgbClr val="FF0000"/>
                </a:solidFill>
              </a:rPr>
              <a:t>log10 and multiplying by 3.33</a:t>
            </a:r>
            <a:r>
              <a:rPr lang="en-US" sz="1000" b="1" dirty="0" smtClean="0">
                <a:solidFill>
                  <a:srgbClr val="FF0000"/>
                </a:solidFill>
              </a:rPr>
              <a:t>     </a:t>
            </a:r>
            <a:endParaRPr lang="en-GB" sz="1000" b="1" dirty="0">
              <a:solidFill>
                <a:srgbClr val="FF0000"/>
              </a:solidFill>
            </a:endParaRPr>
          </a:p>
        </p:txBody>
      </p:sp>
      <p:sp>
        <p:nvSpPr>
          <p:cNvPr id="4" name="Slide Number Placeholder 3"/>
          <p:cNvSpPr>
            <a:spLocks noGrp="1"/>
          </p:cNvSpPr>
          <p:nvPr>
            <p:ph type="sldNum" sz="quarter" idx="12"/>
          </p:nvPr>
        </p:nvSpPr>
        <p:spPr/>
        <p:txBody>
          <a:bodyPr/>
          <a:lstStyle/>
          <a:p>
            <a:pPr>
              <a:defRPr/>
            </a:pPr>
            <a:fld id="{D2825F34-FE77-48FE-9013-F05BD959F732}" type="slidenum">
              <a:rPr lang="ar-IQ" smtClean="0">
                <a:solidFill>
                  <a:prstClr val="black">
                    <a:tint val="75000"/>
                  </a:prstClr>
                </a:solidFill>
              </a:rPr>
              <a:pPr>
                <a:defRPr/>
              </a:pPr>
              <a:t>10</a:t>
            </a:fld>
            <a:endParaRPr lang="ar-IQ">
              <a:solidFill>
                <a:prstClr val="black">
                  <a:tint val="75000"/>
                </a:prstClr>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35052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75212"/>
            <a:ext cx="4648200" cy="100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88" y="4355726"/>
            <a:ext cx="4632512" cy="740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0914" y="1371600"/>
            <a:ext cx="54348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168743"/>
            <a:ext cx="24384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3162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C31B8F8-650B-430F-9E2A-5562B9D71309}" type="slidenum">
              <a:rPr lang="en-US">
                <a:solidFill>
                  <a:srgbClr val="FFFFFF"/>
                </a:solidFill>
              </a:rPr>
              <a:pPr>
                <a:defRPr/>
              </a:pPr>
              <a:t>100</a:t>
            </a:fld>
            <a:endParaRPr lang="en-US">
              <a:solidFill>
                <a:srgbClr val="FFFFFF"/>
              </a:solidFill>
            </a:endParaRPr>
          </a:p>
        </p:txBody>
      </p:sp>
      <p:sp>
        <p:nvSpPr>
          <p:cNvPr id="61443" name="Rectangle 3"/>
          <p:cNvSpPr>
            <a:spLocks noGrp="1" noChangeArrowheads="1"/>
          </p:cNvSpPr>
          <p:nvPr>
            <p:ph type="body" idx="1"/>
          </p:nvPr>
        </p:nvSpPr>
        <p:spPr>
          <a:xfrm>
            <a:off x="457200" y="304800"/>
            <a:ext cx="8229600" cy="5791200"/>
          </a:xfrm>
        </p:spPr>
        <p:txBody>
          <a:bodyPr/>
          <a:lstStyle/>
          <a:p>
            <a:pPr eaLnBrk="1" hangingPunct="1">
              <a:lnSpc>
                <a:spcPct val="80000"/>
              </a:lnSpc>
              <a:buClr>
                <a:schemeClr val="tx1"/>
              </a:buClr>
              <a:buFontTx/>
              <a:buChar char="•"/>
              <a:defRPr/>
            </a:pPr>
            <a:r>
              <a:rPr lang="en-US" smtClean="0">
                <a:latin typeface="Arial" charset="0"/>
              </a:rPr>
              <a:t>The development of a compression algorithm is highly application specific </a:t>
            </a:r>
          </a:p>
          <a:p>
            <a:pPr eaLnBrk="1" hangingPunct="1">
              <a:lnSpc>
                <a:spcPct val="80000"/>
              </a:lnSpc>
              <a:buClr>
                <a:schemeClr val="tx1"/>
              </a:buClr>
              <a:buFontTx/>
              <a:buChar char="•"/>
              <a:defRPr/>
            </a:pPr>
            <a:endParaRPr lang="en-US" smtClean="0">
              <a:latin typeface="Arial" charset="0"/>
            </a:endParaRPr>
          </a:p>
          <a:p>
            <a:pPr eaLnBrk="1" hangingPunct="1">
              <a:lnSpc>
                <a:spcPct val="80000"/>
              </a:lnSpc>
              <a:buClr>
                <a:schemeClr val="tx1"/>
              </a:buClr>
              <a:buFontTx/>
              <a:buChar char="•"/>
              <a:defRPr/>
            </a:pPr>
            <a:r>
              <a:rPr lang="en-US" smtClean="0">
                <a:latin typeface="Arial" charset="0"/>
              </a:rPr>
              <a:t>Preprocessing stage of compression consists of processes such as enhancement, noise removal, or quantization are applied </a:t>
            </a:r>
          </a:p>
          <a:p>
            <a:pPr eaLnBrk="1" hangingPunct="1">
              <a:lnSpc>
                <a:spcPct val="80000"/>
              </a:lnSpc>
              <a:buClr>
                <a:schemeClr val="tx1"/>
              </a:buClr>
              <a:buFontTx/>
              <a:buChar char="•"/>
              <a:defRPr/>
            </a:pPr>
            <a:endParaRPr lang="en-US" smtClean="0">
              <a:latin typeface="Arial" charset="0"/>
            </a:endParaRPr>
          </a:p>
          <a:p>
            <a:pPr eaLnBrk="1" hangingPunct="1">
              <a:lnSpc>
                <a:spcPct val="80000"/>
              </a:lnSpc>
              <a:buClr>
                <a:schemeClr val="tx1"/>
              </a:buClr>
              <a:buFontTx/>
              <a:buChar char="•"/>
              <a:defRPr/>
            </a:pPr>
            <a:r>
              <a:rPr lang="en-US" smtClean="0">
                <a:latin typeface="Arial" charset="0"/>
              </a:rPr>
              <a:t>The goal of preprocessing is to prepare the image for the encoding process by eliminating any irrelevant information, where </a:t>
            </a:r>
            <a:r>
              <a:rPr lang="en-US" i="1" smtClean="0">
                <a:latin typeface="Arial" charset="0"/>
              </a:rPr>
              <a:t>irrelevant</a:t>
            </a:r>
            <a:r>
              <a:rPr lang="en-US" smtClean="0">
                <a:latin typeface="Arial" charset="0"/>
              </a:rPr>
              <a:t> is defined by the application</a:t>
            </a:r>
            <a:r>
              <a:rPr lang="en-US" sz="2800" smtClean="0">
                <a:latin typeface="Arial" charset="0"/>
              </a:rPr>
              <a:t> </a:t>
            </a:r>
          </a:p>
        </p:txBody>
      </p:sp>
    </p:spTree>
    <p:extLst>
      <p:ext uri="{BB962C8B-B14F-4D97-AF65-F5344CB8AC3E}">
        <p14:creationId xmlns:p14="http://schemas.microsoft.com/office/powerpoint/2010/main" val="121052549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FD4153C-F8A8-44DA-86B1-8DC0C5C442A5}" type="slidenum">
              <a:rPr lang="en-US">
                <a:solidFill>
                  <a:srgbClr val="FFFFFF"/>
                </a:solidFill>
              </a:rPr>
              <a:pPr>
                <a:defRPr/>
              </a:pPr>
              <a:t>101</a:t>
            </a:fld>
            <a:endParaRPr lang="en-US">
              <a:solidFill>
                <a:srgbClr val="FFFFFF"/>
              </a:solidFill>
            </a:endParaRPr>
          </a:p>
        </p:txBody>
      </p:sp>
      <p:sp>
        <p:nvSpPr>
          <p:cNvPr id="62467" name="Rectangle 3"/>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For example, many images that are for viewing purposes only can be preprocessed by eliminating the lower bit planes, without losing any useful information </a:t>
            </a:r>
          </a:p>
          <a:p>
            <a:pPr eaLnBrk="1" hangingPunct="1">
              <a:buClr>
                <a:schemeClr val="tx1"/>
              </a:buClr>
              <a:buFontTx/>
              <a:buChar char="•"/>
              <a:defRPr/>
            </a:pPr>
            <a:endParaRPr lang="en-US" smtClean="0">
              <a:latin typeface="Arial" charset="0"/>
            </a:endParaRPr>
          </a:p>
        </p:txBody>
      </p:sp>
    </p:spTree>
    <p:extLst>
      <p:ext uri="{BB962C8B-B14F-4D97-AF65-F5344CB8AC3E}">
        <p14:creationId xmlns:p14="http://schemas.microsoft.com/office/powerpoint/2010/main" val="7513237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0" name="Slide Number Placeholder 5"/>
          <p:cNvSpPr>
            <a:spLocks noGrp="1"/>
          </p:cNvSpPr>
          <p:nvPr>
            <p:ph type="sldNum" sz="quarter" idx="12"/>
          </p:nvPr>
        </p:nvSpPr>
        <p:spPr/>
        <p:txBody>
          <a:bodyPr/>
          <a:lstStyle/>
          <a:p>
            <a:pPr>
              <a:defRPr/>
            </a:pPr>
            <a:fld id="{DAEE94CD-1B2B-4141-8C01-A0BE09472FF3}" type="slidenum">
              <a:rPr lang="en-US">
                <a:solidFill>
                  <a:srgbClr val="FFFFFF"/>
                </a:solidFill>
              </a:rPr>
              <a:pPr>
                <a:defRPr/>
              </a:pPr>
              <a:t>102</a:t>
            </a:fld>
            <a:endParaRPr lang="en-US">
              <a:solidFill>
                <a:srgbClr val="FFFFFF"/>
              </a:solidFill>
            </a:endParaRPr>
          </a:p>
        </p:txBody>
      </p:sp>
      <p:sp>
        <p:nvSpPr>
          <p:cNvPr id="39940" name="Text Box 4"/>
          <p:cNvSpPr txBox="1">
            <a:spLocks noChangeArrowheads="1"/>
          </p:cNvSpPr>
          <p:nvPr/>
        </p:nvSpPr>
        <p:spPr bwMode="auto">
          <a:xfrm>
            <a:off x="2209800" y="304800"/>
            <a:ext cx="5016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smtClean="0">
                <a:solidFill>
                  <a:srgbClr val="FFFFFF"/>
                </a:solidFill>
                <a:latin typeface="Arial" charset="0"/>
              </a:rPr>
              <a:t>Figure 10.1.4 Bit plane images</a:t>
            </a:r>
          </a:p>
        </p:txBody>
      </p:sp>
      <p:pic>
        <p:nvPicPr>
          <p:cNvPr id="39941" name="Picture 5" descr="Fig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048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Fig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524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7" descr="c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838200" y="3657600"/>
            <a:ext cx="1801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a) Original image</a:t>
            </a:r>
            <a:r>
              <a:rPr lang="en-US" smtClean="0">
                <a:solidFill>
                  <a:srgbClr val="FFFFFF"/>
                </a:solidFill>
              </a:rPr>
              <a:t> </a:t>
            </a:r>
          </a:p>
        </p:txBody>
      </p:sp>
      <p:sp>
        <p:nvSpPr>
          <p:cNvPr id="39945" name="Text Box 9"/>
          <p:cNvSpPr txBox="1">
            <a:spLocks noChangeArrowheads="1"/>
          </p:cNvSpPr>
          <p:nvPr/>
        </p:nvSpPr>
        <p:spPr bwMode="auto">
          <a:xfrm>
            <a:off x="2971800" y="5181600"/>
            <a:ext cx="3563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b) Bit plane 7, the most significant bit </a:t>
            </a:r>
          </a:p>
        </p:txBody>
      </p:sp>
      <p:sp>
        <p:nvSpPr>
          <p:cNvPr id="39946" name="Text Box 10"/>
          <p:cNvSpPr txBox="1">
            <a:spLocks noChangeArrowheads="1"/>
          </p:cNvSpPr>
          <p:nvPr/>
        </p:nvSpPr>
        <p:spPr bwMode="auto">
          <a:xfrm>
            <a:off x="6629400" y="3657600"/>
            <a:ext cx="1441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c) Bit plane 6</a:t>
            </a:r>
            <a:r>
              <a:rPr lang="en-US" smtClean="0">
                <a:solidFill>
                  <a:srgbClr val="FFFFFF"/>
                </a:solidFill>
              </a:rPr>
              <a:t> </a:t>
            </a:r>
          </a:p>
        </p:txBody>
      </p:sp>
    </p:spTree>
    <p:extLst>
      <p:ext uri="{BB962C8B-B14F-4D97-AF65-F5344CB8AC3E}">
        <p14:creationId xmlns:p14="http://schemas.microsoft.com/office/powerpoint/2010/main" val="13795008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0" name="Slide Number Placeholder 5"/>
          <p:cNvSpPr>
            <a:spLocks noGrp="1"/>
          </p:cNvSpPr>
          <p:nvPr>
            <p:ph type="sldNum" sz="quarter" idx="12"/>
          </p:nvPr>
        </p:nvSpPr>
        <p:spPr/>
        <p:txBody>
          <a:bodyPr/>
          <a:lstStyle/>
          <a:p>
            <a:pPr>
              <a:defRPr/>
            </a:pPr>
            <a:fld id="{8A1DFEA2-77CC-4352-9FA6-FD642A7A46CA}" type="slidenum">
              <a:rPr lang="en-US">
                <a:solidFill>
                  <a:srgbClr val="FFFFFF"/>
                </a:solidFill>
              </a:rPr>
              <a:pPr>
                <a:defRPr/>
              </a:pPr>
              <a:t>103</a:t>
            </a:fld>
            <a:endParaRPr lang="en-US">
              <a:solidFill>
                <a:srgbClr val="FFFFFF"/>
              </a:solidFill>
            </a:endParaRPr>
          </a:p>
        </p:txBody>
      </p:sp>
      <p:pic>
        <p:nvPicPr>
          <p:cNvPr id="40964" name="Picture 4" descr="Fig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descr="Fig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0480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Fig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716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1447800" y="304800"/>
            <a:ext cx="6303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smtClean="0">
                <a:solidFill>
                  <a:srgbClr val="FFFFFF"/>
                </a:solidFill>
                <a:latin typeface="Arial" charset="0"/>
              </a:rPr>
              <a:t>Figure 10.1.4 Bit plane images (Contd)</a:t>
            </a:r>
          </a:p>
        </p:txBody>
      </p:sp>
      <p:sp>
        <p:nvSpPr>
          <p:cNvPr id="40968" name="Text Box 8"/>
          <p:cNvSpPr txBox="1">
            <a:spLocks noChangeArrowheads="1"/>
          </p:cNvSpPr>
          <p:nvPr/>
        </p:nvSpPr>
        <p:spPr bwMode="auto">
          <a:xfrm>
            <a:off x="1066800" y="3505200"/>
            <a:ext cx="1381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d) Bit plane 5</a:t>
            </a:r>
          </a:p>
        </p:txBody>
      </p:sp>
      <p:sp>
        <p:nvSpPr>
          <p:cNvPr id="40969" name="Text Box 9"/>
          <p:cNvSpPr txBox="1">
            <a:spLocks noChangeArrowheads="1"/>
          </p:cNvSpPr>
          <p:nvPr/>
        </p:nvSpPr>
        <p:spPr bwMode="auto">
          <a:xfrm>
            <a:off x="4038600" y="5181600"/>
            <a:ext cx="1452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e) Bit plane 4</a:t>
            </a:r>
            <a:r>
              <a:rPr lang="en-US" smtClean="0">
                <a:solidFill>
                  <a:srgbClr val="FFFFFF"/>
                </a:solidFill>
              </a:rPr>
              <a:t> </a:t>
            </a:r>
          </a:p>
        </p:txBody>
      </p:sp>
      <p:sp>
        <p:nvSpPr>
          <p:cNvPr id="40970" name="Text Box 10"/>
          <p:cNvSpPr txBox="1">
            <a:spLocks noChangeArrowheads="1"/>
          </p:cNvSpPr>
          <p:nvPr/>
        </p:nvSpPr>
        <p:spPr bwMode="auto">
          <a:xfrm>
            <a:off x="6858000" y="3505200"/>
            <a:ext cx="1325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f) Bit plane 3</a:t>
            </a:r>
          </a:p>
        </p:txBody>
      </p:sp>
    </p:spTree>
    <p:extLst>
      <p:ext uri="{BB962C8B-B14F-4D97-AF65-F5344CB8AC3E}">
        <p14:creationId xmlns:p14="http://schemas.microsoft.com/office/powerpoint/2010/main" val="267453330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0" name="Slide Number Placeholder 5"/>
          <p:cNvSpPr>
            <a:spLocks noGrp="1"/>
          </p:cNvSpPr>
          <p:nvPr>
            <p:ph type="sldNum" sz="quarter" idx="12"/>
          </p:nvPr>
        </p:nvSpPr>
        <p:spPr/>
        <p:txBody>
          <a:bodyPr/>
          <a:lstStyle/>
          <a:p>
            <a:pPr>
              <a:defRPr/>
            </a:pPr>
            <a:fld id="{EEEB917B-D180-4D8A-A646-2E163F9A0997}" type="slidenum">
              <a:rPr lang="en-US">
                <a:solidFill>
                  <a:srgbClr val="FFFFFF"/>
                </a:solidFill>
              </a:rPr>
              <a:pPr>
                <a:defRPr/>
              </a:pPr>
              <a:t>104</a:t>
            </a:fld>
            <a:endParaRPr lang="en-US">
              <a:solidFill>
                <a:srgbClr val="FFFFFF"/>
              </a:solidFill>
            </a:endParaRPr>
          </a:p>
        </p:txBody>
      </p:sp>
      <p:pic>
        <p:nvPicPr>
          <p:cNvPr id="41988" name="Picture 4" descr="Fig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71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descr="Fig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004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Fig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3716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7"/>
          <p:cNvSpPr txBox="1">
            <a:spLocks noChangeArrowheads="1"/>
          </p:cNvSpPr>
          <p:nvPr/>
        </p:nvSpPr>
        <p:spPr bwMode="auto">
          <a:xfrm>
            <a:off x="1676400" y="304800"/>
            <a:ext cx="63039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smtClean="0">
                <a:solidFill>
                  <a:srgbClr val="FFFFFF"/>
                </a:solidFill>
                <a:latin typeface="Arial" charset="0"/>
              </a:rPr>
              <a:t>Figure 10.1.4 Bit plane images (Contd)</a:t>
            </a:r>
          </a:p>
        </p:txBody>
      </p:sp>
      <p:sp>
        <p:nvSpPr>
          <p:cNvPr id="41992" name="Text Box 8"/>
          <p:cNvSpPr txBox="1">
            <a:spLocks noChangeArrowheads="1"/>
          </p:cNvSpPr>
          <p:nvPr/>
        </p:nvSpPr>
        <p:spPr bwMode="auto">
          <a:xfrm>
            <a:off x="1143000" y="3429000"/>
            <a:ext cx="1452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g) Bit plane 2</a:t>
            </a:r>
            <a:r>
              <a:rPr lang="en-US" smtClean="0">
                <a:solidFill>
                  <a:srgbClr val="FFFFFF"/>
                </a:solidFill>
              </a:rPr>
              <a:t> </a:t>
            </a:r>
          </a:p>
        </p:txBody>
      </p:sp>
      <p:sp>
        <p:nvSpPr>
          <p:cNvPr id="41993" name="Text Box 10"/>
          <p:cNvSpPr txBox="1">
            <a:spLocks noChangeArrowheads="1"/>
          </p:cNvSpPr>
          <p:nvPr/>
        </p:nvSpPr>
        <p:spPr bwMode="auto">
          <a:xfrm>
            <a:off x="4022725" y="5213350"/>
            <a:ext cx="1452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h) Bit plane 1</a:t>
            </a:r>
            <a:r>
              <a:rPr lang="en-US" smtClean="0">
                <a:solidFill>
                  <a:srgbClr val="FFFFFF"/>
                </a:solidFill>
              </a:rPr>
              <a:t> </a:t>
            </a:r>
          </a:p>
        </p:txBody>
      </p:sp>
      <p:sp>
        <p:nvSpPr>
          <p:cNvPr id="41994" name="Text Box 11"/>
          <p:cNvSpPr txBox="1">
            <a:spLocks noChangeArrowheads="1"/>
          </p:cNvSpPr>
          <p:nvPr/>
        </p:nvSpPr>
        <p:spPr bwMode="auto">
          <a:xfrm>
            <a:off x="6096000" y="3429000"/>
            <a:ext cx="2297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71475" indent="-371475">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i) Bit plane 0, </a:t>
            </a:r>
          </a:p>
          <a:p>
            <a:pPr eaLnBrk="0" fontAlgn="base" hangingPunct="0">
              <a:spcBef>
                <a:spcPct val="0"/>
              </a:spcBef>
              <a:spcAft>
                <a:spcPct val="0"/>
              </a:spcAft>
            </a:pPr>
            <a:r>
              <a:rPr lang="en-US" sz="1600" smtClean="0">
                <a:solidFill>
                  <a:srgbClr val="FFFFFF"/>
                </a:solidFill>
                <a:latin typeface="Arial" charset="0"/>
              </a:rPr>
              <a:t>  the least significant bit</a:t>
            </a:r>
          </a:p>
        </p:txBody>
      </p:sp>
    </p:spTree>
    <p:extLst>
      <p:ext uri="{BB962C8B-B14F-4D97-AF65-F5344CB8AC3E}">
        <p14:creationId xmlns:p14="http://schemas.microsoft.com/office/powerpoint/2010/main" val="130466972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255694A-90C9-45E9-A907-42E22E3593ED}" type="slidenum">
              <a:rPr lang="en-US">
                <a:solidFill>
                  <a:srgbClr val="FFFFFF"/>
                </a:solidFill>
              </a:rPr>
              <a:pPr>
                <a:defRPr/>
              </a:pPr>
              <a:t>105</a:t>
            </a:fld>
            <a:endParaRPr lang="en-US">
              <a:solidFill>
                <a:srgbClr val="FFFFFF"/>
              </a:solidFill>
            </a:endParaRPr>
          </a:p>
        </p:txBody>
      </p:sp>
      <p:sp>
        <p:nvSpPr>
          <p:cNvPr id="64515"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Tx/>
              <a:buChar char="•"/>
              <a:defRPr/>
            </a:pPr>
            <a:r>
              <a:rPr lang="en-US" smtClean="0">
                <a:latin typeface="Arial" charset="0"/>
              </a:rPr>
              <a:t>The mapping process is important because image data tends to be highly correlated </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Specifically, if the value of one pixel is known, it is highly likely that the adjacent pixel value is similar</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By finding a mapping equation that decorrelates the data this type of data redundancy can be removed </a:t>
            </a:r>
          </a:p>
        </p:txBody>
      </p:sp>
    </p:spTree>
    <p:extLst>
      <p:ext uri="{BB962C8B-B14F-4D97-AF65-F5344CB8AC3E}">
        <p14:creationId xmlns:p14="http://schemas.microsoft.com/office/powerpoint/2010/main" val="37963031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26B3C0A-D805-42EB-A519-C840B471E2CA}" type="slidenum">
              <a:rPr lang="en-US">
                <a:solidFill>
                  <a:srgbClr val="FFFFFF"/>
                </a:solidFill>
              </a:rPr>
              <a:pPr>
                <a:defRPr/>
              </a:pPr>
              <a:t>106</a:t>
            </a:fld>
            <a:endParaRPr lang="en-US">
              <a:solidFill>
                <a:srgbClr val="FFFFFF"/>
              </a:solidFill>
            </a:endParaRPr>
          </a:p>
        </p:txBody>
      </p:sp>
      <p:sp>
        <p:nvSpPr>
          <p:cNvPr id="65539"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Tx/>
              <a:buChar char="•"/>
              <a:defRPr/>
            </a:pPr>
            <a:r>
              <a:rPr lang="en-US" i="1" smtClean="0">
                <a:latin typeface="Arial" charset="0"/>
              </a:rPr>
              <a:t>Differential coding:</a:t>
            </a:r>
            <a:r>
              <a:rPr lang="en-US" smtClean="0">
                <a:latin typeface="Arial" charset="0"/>
              </a:rPr>
              <a:t> Method of reducing data redundancy, by finding the difference between adjacent pixels and encoding those values </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The </a:t>
            </a:r>
            <a:r>
              <a:rPr lang="en-US" i="1" smtClean="0">
                <a:latin typeface="Arial" charset="0"/>
              </a:rPr>
              <a:t>principal components transform</a:t>
            </a:r>
            <a:r>
              <a:rPr lang="en-US" smtClean="0">
                <a:latin typeface="Arial" charset="0"/>
              </a:rPr>
              <a:t> can also be used, which provides a theoretically optimal decorrelation</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i="1" smtClean="0">
                <a:latin typeface="Arial" charset="0"/>
              </a:rPr>
              <a:t>Color transforms</a:t>
            </a:r>
            <a:r>
              <a:rPr lang="en-US" smtClean="0">
                <a:latin typeface="Arial" charset="0"/>
              </a:rPr>
              <a:t> are used to decorrelate data between image bands </a:t>
            </a:r>
          </a:p>
          <a:p>
            <a:pPr eaLnBrk="1" hangingPunct="1">
              <a:lnSpc>
                <a:spcPct val="90000"/>
              </a:lnSpc>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32139251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6" name="Slide Number Placeholder 5"/>
          <p:cNvSpPr>
            <a:spLocks noGrp="1"/>
          </p:cNvSpPr>
          <p:nvPr>
            <p:ph type="sldNum" sz="quarter" idx="12"/>
          </p:nvPr>
        </p:nvSpPr>
        <p:spPr/>
        <p:txBody>
          <a:bodyPr/>
          <a:lstStyle/>
          <a:p>
            <a:pPr>
              <a:defRPr/>
            </a:pPr>
            <a:fld id="{22D776A7-59DF-4646-B588-49B7E4E6ABF4}" type="slidenum">
              <a:rPr lang="en-US">
                <a:solidFill>
                  <a:srgbClr val="FFFFFF"/>
                </a:solidFill>
              </a:rPr>
              <a:pPr>
                <a:defRPr/>
              </a:pPr>
              <a:t>107</a:t>
            </a:fld>
            <a:endParaRPr lang="en-US">
              <a:solidFill>
                <a:srgbClr val="FFFFFF"/>
              </a:solidFill>
            </a:endParaRPr>
          </a:p>
        </p:txBody>
      </p:sp>
      <p:sp>
        <p:nvSpPr>
          <p:cNvPr id="45060" name="Text Box 2"/>
          <p:cNvSpPr txBox="1">
            <a:spLocks noChangeArrowheads="1"/>
          </p:cNvSpPr>
          <p:nvPr/>
        </p:nvSpPr>
        <p:spPr bwMode="auto">
          <a:xfrm>
            <a:off x="9525" y="228600"/>
            <a:ext cx="9161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800" b="1" smtClean="0">
                <a:solidFill>
                  <a:srgbClr val="FFFFFF"/>
                </a:solidFill>
                <a:latin typeface="Arial" charset="0"/>
              </a:rPr>
              <a:t>Figure -5.6.1 Principal Components Transform (PCT)</a:t>
            </a:r>
            <a:r>
              <a:rPr lang="en-US" sz="2800" smtClean="0">
                <a:solidFill>
                  <a:srgbClr val="FFFFFF"/>
                </a:solidFill>
                <a:latin typeface="Arial" charset="0"/>
              </a:rPr>
              <a:t> </a:t>
            </a:r>
          </a:p>
        </p:txBody>
      </p:sp>
      <p:pic>
        <p:nvPicPr>
          <p:cNvPr id="45061" name="Picture 3" descr="Fig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066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4" descr="Fig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066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5" descr="Fig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10668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6" descr="Fig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7" descr="Fig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8" descr="Fig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53200" y="3886200"/>
            <a:ext cx="20383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9"/>
          <p:cNvSpPr txBox="1">
            <a:spLocks noChangeArrowheads="1"/>
          </p:cNvSpPr>
          <p:nvPr/>
        </p:nvSpPr>
        <p:spPr bwMode="auto">
          <a:xfrm>
            <a:off x="228600" y="3124200"/>
            <a:ext cx="287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a) Red band of a color image</a:t>
            </a:r>
            <a:r>
              <a:rPr lang="en-US" smtClean="0">
                <a:solidFill>
                  <a:srgbClr val="FFFFFF"/>
                </a:solidFill>
              </a:rPr>
              <a:t> </a:t>
            </a:r>
          </a:p>
        </p:txBody>
      </p:sp>
      <p:sp>
        <p:nvSpPr>
          <p:cNvPr id="45068" name="Text Box 10"/>
          <p:cNvSpPr txBox="1">
            <a:spLocks noChangeArrowheads="1"/>
          </p:cNvSpPr>
          <p:nvPr/>
        </p:nvSpPr>
        <p:spPr bwMode="auto">
          <a:xfrm>
            <a:off x="3886200" y="3124200"/>
            <a:ext cx="1552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b) Green band </a:t>
            </a:r>
          </a:p>
        </p:txBody>
      </p:sp>
      <p:sp>
        <p:nvSpPr>
          <p:cNvPr id="45069" name="Text Box 11"/>
          <p:cNvSpPr txBox="1">
            <a:spLocks noChangeArrowheads="1"/>
          </p:cNvSpPr>
          <p:nvPr/>
        </p:nvSpPr>
        <p:spPr bwMode="auto">
          <a:xfrm>
            <a:off x="6934200" y="3124200"/>
            <a:ext cx="1395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c) Blue band</a:t>
            </a:r>
            <a:r>
              <a:rPr lang="en-US" smtClean="0">
                <a:solidFill>
                  <a:srgbClr val="FFFFFF"/>
                </a:solidFill>
              </a:rPr>
              <a:t> </a:t>
            </a:r>
          </a:p>
        </p:txBody>
      </p:sp>
      <p:sp>
        <p:nvSpPr>
          <p:cNvPr id="45070" name="Text Box 12"/>
          <p:cNvSpPr txBox="1">
            <a:spLocks noChangeArrowheads="1"/>
          </p:cNvSpPr>
          <p:nvPr/>
        </p:nvSpPr>
        <p:spPr bwMode="auto">
          <a:xfrm>
            <a:off x="152400" y="5943600"/>
            <a:ext cx="29956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d) Principal component band 1 </a:t>
            </a:r>
          </a:p>
        </p:txBody>
      </p:sp>
      <p:sp>
        <p:nvSpPr>
          <p:cNvPr id="45071" name="Text Box 13"/>
          <p:cNvSpPr txBox="1">
            <a:spLocks noChangeArrowheads="1"/>
          </p:cNvSpPr>
          <p:nvPr/>
        </p:nvSpPr>
        <p:spPr bwMode="auto">
          <a:xfrm>
            <a:off x="3276600" y="5943600"/>
            <a:ext cx="3009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e) Principal component band 2</a:t>
            </a:r>
            <a:r>
              <a:rPr lang="en-US" smtClean="0">
                <a:solidFill>
                  <a:srgbClr val="FFFFFF"/>
                </a:solidFill>
              </a:rPr>
              <a:t> </a:t>
            </a:r>
          </a:p>
        </p:txBody>
      </p:sp>
      <p:sp>
        <p:nvSpPr>
          <p:cNvPr id="45072" name="Text Box 14"/>
          <p:cNvSpPr txBox="1">
            <a:spLocks noChangeArrowheads="1"/>
          </p:cNvSpPr>
          <p:nvPr/>
        </p:nvSpPr>
        <p:spPr bwMode="auto">
          <a:xfrm>
            <a:off x="6203950" y="5943600"/>
            <a:ext cx="2940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600" smtClean="0">
                <a:solidFill>
                  <a:srgbClr val="FFFFFF"/>
                </a:solidFill>
                <a:latin typeface="Arial" charset="0"/>
              </a:rPr>
              <a:t>f) Principal component band 3 </a:t>
            </a:r>
          </a:p>
        </p:txBody>
      </p:sp>
    </p:spTree>
    <p:extLst>
      <p:ext uri="{BB962C8B-B14F-4D97-AF65-F5344CB8AC3E}">
        <p14:creationId xmlns:p14="http://schemas.microsoft.com/office/powerpoint/2010/main" val="191570823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B3CDA69-E87B-4D96-BC48-564B8BE3B237}" type="slidenum">
              <a:rPr lang="en-US">
                <a:solidFill>
                  <a:srgbClr val="FFFFFF"/>
                </a:solidFill>
              </a:rPr>
              <a:pPr>
                <a:defRPr/>
              </a:pPr>
              <a:t>108</a:t>
            </a:fld>
            <a:endParaRPr lang="en-US">
              <a:solidFill>
                <a:srgbClr val="FFFFFF"/>
              </a:solidFill>
            </a:endParaRPr>
          </a:p>
        </p:txBody>
      </p:sp>
      <p:sp>
        <p:nvSpPr>
          <p:cNvPr id="66563"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As the spectral domain can also be used for image compression, so the first stage may include mapping into the frequency or sequency domain where the energy in the image is compacted into primarily the lower frequency/sequency components</a:t>
            </a:r>
          </a:p>
          <a:p>
            <a:pPr eaLnBrk="1" hangingPunct="1">
              <a:buClr>
                <a:schemeClr val="tx1"/>
              </a:buClr>
              <a:buFontTx/>
              <a:buChar char="•"/>
              <a:defRPr/>
            </a:pPr>
            <a:endParaRPr lang="en-US" smtClean="0">
              <a:latin typeface="Arial" charset="0"/>
            </a:endParaRPr>
          </a:p>
          <a:p>
            <a:pPr eaLnBrk="1" hangingPunct="1">
              <a:buClr>
                <a:schemeClr val="tx1"/>
              </a:buClr>
              <a:buFontTx/>
              <a:buChar char="•"/>
              <a:defRPr/>
            </a:pPr>
            <a:r>
              <a:rPr lang="en-US" smtClean="0">
                <a:latin typeface="Arial" charset="0"/>
              </a:rPr>
              <a:t>These methods are all </a:t>
            </a:r>
            <a:r>
              <a:rPr lang="en-US" i="1" smtClean="0">
                <a:latin typeface="Arial" charset="0"/>
              </a:rPr>
              <a:t>reversible</a:t>
            </a:r>
            <a:r>
              <a:rPr lang="en-US" smtClean="0">
                <a:latin typeface="Arial" charset="0"/>
              </a:rPr>
              <a:t>, that is information preserving, although all mapping methods are not reversible</a:t>
            </a:r>
            <a:r>
              <a:rPr lang="en-US" smtClean="0"/>
              <a:t> </a:t>
            </a:r>
          </a:p>
        </p:txBody>
      </p:sp>
    </p:spTree>
    <p:extLst>
      <p:ext uri="{BB962C8B-B14F-4D97-AF65-F5344CB8AC3E}">
        <p14:creationId xmlns:p14="http://schemas.microsoft.com/office/powerpoint/2010/main" val="311544152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3CE5AB86-697B-4D7B-9E2D-1589269A5B42}" type="slidenum">
              <a:rPr lang="en-US">
                <a:solidFill>
                  <a:srgbClr val="FFFFFF"/>
                </a:solidFill>
              </a:rPr>
              <a:pPr>
                <a:defRPr/>
              </a:pPr>
              <a:t>109</a:t>
            </a:fld>
            <a:endParaRPr lang="en-US">
              <a:solidFill>
                <a:srgbClr val="FFFFFF"/>
              </a:solidFill>
            </a:endParaRPr>
          </a:p>
        </p:txBody>
      </p:sp>
      <p:sp>
        <p:nvSpPr>
          <p:cNvPr id="68611"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i="1" smtClean="0">
                <a:latin typeface="Arial" charset="0"/>
              </a:rPr>
              <a:t>Quantization</a:t>
            </a:r>
            <a:r>
              <a:rPr lang="en-US" smtClean="0">
                <a:latin typeface="Arial" charset="0"/>
              </a:rPr>
              <a:t> may be necessary to convert the data into digital form (BYTE data type), depending on the mapping equation used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This is because many of these mapping methods will result in floating point data which requires multiple bytes for representation which is not very efficient, if the goal is data reduction</a:t>
            </a:r>
            <a:r>
              <a:rPr lang="en-US" smtClean="0"/>
              <a:t> </a:t>
            </a:r>
          </a:p>
          <a:p>
            <a:pPr eaLnBrk="1" hangingPunct="1">
              <a:buFont typeface="Wingdings" pitchFamily="2" charset="2"/>
              <a:buNone/>
              <a:defRPr/>
            </a:pPr>
            <a:r>
              <a:rPr lang="en-US" smtClean="0"/>
              <a:t> </a:t>
            </a:r>
          </a:p>
        </p:txBody>
      </p:sp>
    </p:spTree>
    <p:extLst>
      <p:ext uri="{BB962C8B-B14F-4D97-AF65-F5344CB8AC3E}">
        <p14:creationId xmlns:p14="http://schemas.microsoft.com/office/powerpoint/2010/main" val="3113535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Why Data Compression?</a:t>
            </a:r>
            <a:br>
              <a:rPr lang="en-US" sz="4000" dirty="0" smtClean="0"/>
            </a:br>
            <a:endParaRPr lang="en-US" sz="4000" dirty="0" smtClean="0"/>
          </a:p>
        </p:txBody>
      </p:sp>
      <p:sp>
        <p:nvSpPr>
          <p:cNvPr id="5123" name="Rectangle 3"/>
          <p:cNvSpPr>
            <a:spLocks noGrp="1" noChangeArrowheads="1"/>
          </p:cNvSpPr>
          <p:nvPr>
            <p:ph type="body" idx="1"/>
          </p:nvPr>
        </p:nvSpPr>
        <p:spPr>
          <a:xfrm>
            <a:off x="304800" y="990600"/>
            <a:ext cx="8610600" cy="5410200"/>
          </a:xfrm>
        </p:spPr>
        <p:txBody>
          <a:bodyPr/>
          <a:lstStyle/>
          <a:p>
            <a:pPr algn="just">
              <a:buFont typeface="Wingdings" pitchFamily="2" charset="2"/>
              <a:buNone/>
            </a:pPr>
            <a:r>
              <a:rPr lang="en-US" dirty="0" smtClean="0"/>
              <a:t>Graphical images in </a:t>
            </a:r>
            <a:r>
              <a:rPr lang="en-US" dirty="0" smtClean="0">
                <a:solidFill>
                  <a:srgbClr val="FF0000"/>
                </a:solidFill>
              </a:rPr>
              <a:t>bitmap</a:t>
            </a:r>
            <a:r>
              <a:rPr lang="en-US" dirty="0" smtClean="0"/>
              <a:t> format take a lot of memory</a:t>
            </a:r>
          </a:p>
          <a:p>
            <a:pPr algn="just">
              <a:buFont typeface="Wingdings" pitchFamily="2" charset="2"/>
              <a:buNone/>
            </a:pPr>
            <a:r>
              <a:rPr lang="en-US" dirty="0" smtClean="0"/>
              <a:t>– e.g. For </a:t>
            </a:r>
            <a:r>
              <a:rPr lang="en-US" dirty="0" smtClean="0">
                <a:solidFill>
                  <a:srgbClr val="FF0000"/>
                </a:solidFill>
              </a:rPr>
              <a:t>3 Byte </a:t>
            </a:r>
            <a:r>
              <a:rPr lang="en-US" dirty="0" smtClean="0"/>
              <a:t>image the size (1024 x 768)pixels x </a:t>
            </a:r>
            <a:r>
              <a:rPr lang="en-US" dirty="0" smtClean="0">
                <a:solidFill>
                  <a:srgbClr val="FF0000"/>
                </a:solidFill>
              </a:rPr>
              <a:t>24</a:t>
            </a:r>
            <a:r>
              <a:rPr lang="en-US" dirty="0" smtClean="0"/>
              <a:t> bits-per-pixel = 18,874,368 </a:t>
            </a:r>
            <a:r>
              <a:rPr lang="en-US" dirty="0" smtClean="0">
                <a:solidFill>
                  <a:srgbClr val="FF0000"/>
                </a:solidFill>
              </a:rPr>
              <a:t>bits</a:t>
            </a:r>
            <a:r>
              <a:rPr lang="en-US" dirty="0" smtClean="0"/>
              <a:t>, or 2.4</a:t>
            </a:r>
            <a:r>
              <a:rPr lang="en-US" dirty="0" smtClean="0">
                <a:solidFill>
                  <a:srgbClr val="FF0000"/>
                </a:solidFill>
              </a:rPr>
              <a:t>M</a:t>
            </a:r>
            <a:r>
              <a:rPr lang="en-US" dirty="0" smtClean="0"/>
              <a:t>bytes.</a:t>
            </a:r>
          </a:p>
          <a:p>
            <a:pPr algn="just">
              <a:buFont typeface="Wingdings" pitchFamily="2" charset="2"/>
              <a:buNone/>
            </a:pPr>
            <a:r>
              <a:rPr lang="en-US" dirty="0" smtClean="0"/>
              <a:t>• But </a:t>
            </a:r>
            <a:r>
              <a:rPr lang="en-US" dirty="0" smtClean="0">
                <a:solidFill>
                  <a:srgbClr val="FF0000"/>
                </a:solidFill>
              </a:rPr>
              <a:t>120 </a:t>
            </a:r>
            <a:r>
              <a:rPr lang="en-US" dirty="0" err="1" smtClean="0">
                <a:solidFill>
                  <a:srgbClr val="FF0000"/>
                </a:solidFill>
              </a:rPr>
              <a:t>Gbyte</a:t>
            </a:r>
            <a:r>
              <a:rPr lang="en-US" dirty="0" smtClean="0">
                <a:solidFill>
                  <a:srgbClr val="FF0000"/>
                </a:solidFill>
              </a:rPr>
              <a:t> disks </a:t>
            </a:r>
            <a:r>
              <a:rPr lang="en-US" dirty="0" smtClean="0"/>
              <a:t>are now readily </a:t>
            </a:r>
            <a:r>
              <a:rPr lang="en-US" dirty="0" smtClean="0">
                <a:solidFill>
                  <a:srgbClr val="FF0000"/>
                </a:solidFill>
              </a:rPr>
              <a:t>available</a:t>
            </a:r>
            <a:r>
              <a:rPr lang="en-US" dirty="0" smtClean="0"/>
              <a:t>!!</a:t>
            </a:r>
          </a:p>
          <a:p>
            <a:pPr algn="just">
              <a:buFont typeface="Wingdings" pitchFamily="2" charset="2"/>
              <a:buNone/>
            </a:pPr>
            <a:r>
              <a:rPr lang="en-US" dirty="0" smtClean="0"/>
              <a:t>• So </a:t>
            </a:r>
            <a:r>
              <a:rPr lang="en-US" dirty="0" smtClean="0">
                <a:solidFill>
                  <a:srgbClr val="FF0000"/>
                </a:solidFill>
              </a:rPr>
              <a:t>why</a:t>
            </a:r>
            <a:r>
              <a:rPr lang="en-US" dirty="0" smtClean="0"/>
              <a:t> do we need to </a:t>
            </a:r>
            <a:r>
              <a:rPr lang="en-US" dirty="0" smtClean="0">
                <a:solidFill>
                  <a:srgbClr val="FF0000"/>
                </a:solidFill>
              </a:rPr>
              <a:t>compress</a:t>
            </a:r>
            <a:r>
              <a:rPr lang="en-US" dirty="0" smtClean="0"/>
              <a:t>?</a:t>
            </a:r>
          </a:p>
          <a:p>
            <a:pPr algn="just">
              <a:buFont typeface="Wingdings" pitchFamily="2" charset="2"/>
              <a:buNone/>
            </a:pPr>
            <a:r>
              <a:rPr lang="en-US" dirty="0" smtClean="0"/>
              <a:t>• How long did that </a:t>
            </a:r>
            <a:r>
              <a:rPr lang="en-US" dirty="0" smtClean="0">
                <a:solidFill>
                  <a:srgbClr val="FF0000"/>
                </a:solidFill>
              </a:rPr>
              <a:t>graphics-intensive</a:t>
            </a:r>
            <a:r>
              <a:rPr lang="en-US" dirty="0" smtClean="0"/>
              <a:t> web page take to </a:t>
            </a:r>
            <a:r>
              <a:rPr lang="en-US" dirty="0" smtClean="0">
                <a:solidFill>
                  <a:srgbClr val="FF0000"/>
                </a:solidFill>
              </a:rPr>
              <a:t>download</a:t>
            </a:r>
            <a:r>
              <a:rPr lang="en-US" dirty="0" smtClean="0"/>
              <a:t> over your 56kbps </a:t>
            </a:r>
            <a:r>
              <a:rPr lang="en-US" dirty="0" smtClean="0">
                <a:solidFill>
                  <a:srgbClr val="FF0000"/>
                </a:solidFill>
              </a:rPr>
              <a:t>modem</a:t>
            </a:r>
            <a:r>
              <a:rPr lang="en-US" dirty="0" smtClean="0"/>
              <a:t>?</a:t>
            </a:r>
          </a:p>
          <a:p>
            <a:pPr>
              <a:buFont typeface="Wingdings" pitchFamily="2" charset="2"/>
              <a:buNone/>
            </a:pPr>
            <a:endParaRPr lang="en-US" dirty="0" smtClean="0">
              <a:solidFill>
                <a:srgbClr val="FFFF00"/>
              </a:solidFill>
            </a:endParaRPr>
          </a:p>
        </p:txBody>
      </p:sp>
      <p:sp>
        <p:nvSpPr>
          <p:cNvPr id="4" name="Slide Number Placeholder 3"/>
          <p:cNvSpPr>
            <a:spLocks noGrp="1"/>
          </p:cNvSpPr>
          <p:nvPr>
            <p:ph type="sldNum" sz="quarter" idx="12"/>
          </p:nvPr>
        </p:nvSpPr>
        <p:spPr/>
        <p:txBody>
          <a:bodyPr/>
          <a:lstStyle/>
          <a:p>
            <a:pPr>
              <a:defRPr/>
            </a:pPr>
            <a:fld id="{86A40A6E-13DD-4CC8-824A-451BC85F7C7D}" type="slidenum">
              <a:rPr lang="en-US">
                <a:solidFill>
                  <a:prstClr val="black">
                    <a:tint val="75000"/>
                  </a:prstClr>
                </a:solidFill>
              </a:rPr>
              <a:pPr>
                <a:defRPr/>
              </a:pPr>
              <a:t>11</a:t>
            </a:fld>
            <a:endParaRPr lang="en-US">
              <a:solidFill>
                <a:prstClr val="black">
                  <a:tint val="75000"/>
                </a:prstClr>
              </a:solidFill>
            </a:endParaRPr>
          </a:p>
        </p:txBody>
      </p:sp>
    </p:spTree>
    <p:extLst>
      <p:ext uri="{BB962C8B-B14F-4D97-AF65-F5344CB8AC3E}">
        <p14:creationId xmlns:p14="http://schemas.microsoft.com/office/powerpoint/2010/main" val="26229133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E67EB80-0681-4AC2-B893-A424EA19326F}" type="slidenum">
              <a:rPr lang="en-US">
                <a:solidFill>
                  <a:srgbClr val="FFFFFF"/>
                </a:solidFill>
              </a:rPr>
              <a:pPr>
                <a:defRPr/>
              </a:pPr>
              <a:t>110</a:t>
            </a:fld>
            <a:endParaRPr lang="en-US">
              <a:solidFill>
                <a:srgbClr val="FFFFFF"/>
              </a:solidFill>
            </a:endParaRPr>
          </a:p>
        </p:txBody>
      </p:sp>
      <p:sp>
        <p:nvSpPr>
          <p:cNvPr id="69635" name="Rectangle 3"/>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Tx/>
              <a:buChar char="•"/>
              <a:defRPr/>
            </a:pPr>
            <a:r>
              <a:rPr lang="en-US" smtClean="0">
                <a:latin typeface="Arial" charset="0"/>
              </a:rPr>
              <a:t>Quantization can be performed in the following ways:</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i="1" smtClean="0">
                <a:latin typeface="Arial" charset="0"/>
              </a:rPr>
              <a:t>Uniform quantization:</a:t>
            </a:r>
            <a:r>
              <a:rPr lang="en-US" smtClean="0">
                <a:latin typeface="Arial" charset="0"/>
              </a:rPr>
              <a:t> In it, all the quanta, or subdivisions into which the range is divided, are of equal width </a:t>
            </a:r>
          </a:p>
          <a:p>
            <a:pPr marL="609600" indent="-609600" eaLnBrk="1" hangingPunct="1">
              <a:buClr>
                <a:schemeClr val="tx1"/>
              </a:buClr>
              <a:buFont typeface="Wingdings" pitchFamily="2" charset="2"/>
              <a:buNone/>
              <a:defRPr/>
            </a:pPr>
            <a:endParaRPr lang="en-US" smtClean="0">
              <a:latin typeface="Arial" charset="0"/>
            </a:endParaRPr>
          </a:p>
          <a:p>
            <a:pPr marL="609600" indent="-609600" eaLnBrk="1" hangingPunct="1">
              <a:buClr>
                <a:schemeClr val="tx1"/>
              </a:buClr>
              <a:buFont typeface="Wingdings" pitchFamily="2" charset="2"/>
              <a:buAutoNum type="arabicPeriod" startAt="2"/>
              <a:defRPr/>
            </a:pPr>
            <a:r>
              <a:rPr lang="en-US" i="1" smtClean="0">
                <a:latin typeface="Arial" charset="0"/>
              </a:rPr>
              <a:t>Nonuniform quantization:</a:t>
            </a:r>
            <a:r>
              <a:rPr lang="en-US" smtClean="0">
                <a:latin typeface="Arial" charset="0"/>
              </a:rPr>
              <a:t> In it the quantization bins are not all of equal width</a:t>
            </a:r>
          </a:p>
          <a:p>
            <a:pPr marL="609600" indent="-609600" eaLnBrk="1" hangingPunct="1">
              <a:buFont typeface="Wingdings" pitchFamily="2" charset="2"/>
              <a:buNone/>
              <a:defRPr/>
            </a:pPr>
            <a:r>
              <a:rPr lang="en-US" smtClean="0">
                <a:latin typeface="Arial" charset="0"/>
              </a:rPr>
              <a:t> </a:t>
            </a:r>
          </a:p>
        </p:txBody>
      </p:sp>
    </p:spTree>
    <p:extLst>
      <p:ext uri="{BB962C8B-B14F-4D97-AF65-F5344CB8AC3E}">
        <p14:creationId xmlns:p14="http://schemas.microsoft.com/office/powerpoint/2010/main" val="24128097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p>
            <a:pPr>
              <a:defRPr/>
            </a:pPr>
            <a:r>
              <a:rPr lang="en-US">
                <a:solidFill>
                  <a:srgbClr val="FFFFFF"/>
                </a:solidFill>
              </a:rPr>
              <a:t>(c) Scott E Umbaugh, SIUE 2005</a:t>
            </a:r>
          </a:p>
        </p:txBody>
      </p:sp>
      <p:sp>
        <p:nvSpPr>
          <p:cNvPr id="4" name="Rectangle 6"/>
          <p:cNvSpPr>
            <a:spLocks noGrp="1" noChangeArrowheads="1"/>
          </p:cNvSpPr>
          <p:nvPr>
            <p:ph type="sldNum" sz="quarter" idx="12"/>
          </p:nvPr>
        </p:nvSpPr>
        <p:spPr/>
        <p:txBody>
          <a:bodyPr/>
          <a:lstStyle/>
          <a:p>
            <a:pPr>
              <a:defRPr/>
            </a:pPr>
            <a:fld id="{EAA82385-CF4D-4A4A-9F4C-B7B664BF92C7}" type="slidenum">
              <a:rPr lang="en-US">
                <a:solidFill>
                  <a:srgbClr val="FFFFFF"/>
                </a:solidFill>
              </a:rPr>
              <a:pPr>
                <a:defRPr/>
              </a:pPr>
              <a:t>111</a:t>
            </a:fld>
            <a:endParaRPr lang="en-US">
              <a:solidFill>
                <a:srgbClr val="FFFFFF"/>
              </a:solidFill>
            </a:endParaRPr>
          </a:p>
        </p:txBody>
      </p:sp>
      <p:pic>
        <p:nvPicPr>
          <p:cNvPr id="49156" name="Picture 2" descr="Fig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510063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4008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375F68F-A10A-4F81-BDB2-41FC87E81E58}" type="slidenum">
              <a:rPr lang="en-US">
                <a:solidFill>
                  <a:srgbClr val="FFFFFF"/>
                </a:solidFill>
              </a:rPr>
              <a:pPr>
                <a:defRPr/>
              </a:pPr>
              <a:t>112</a:t>
            </a:fld>
            <a:endParaRPr lang="en-US">
              <a:solidFill>
                <a:srgbClr val="FFFFFF"/>
              </a:solidFill>
            </a:endParaRPr>
          </a:p>
        </p:txBody>
      </p:sp>
      <p:sp>
        <p:nvSpPr>
          <p:cNvPr id="70659"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Often, nonuniform quantization bins are designed to take advantage of the response of the human visual system</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In the spectral domain, the higher frequencies may also be quantized with wider bins because we are more sensitive to lower and midrange spatial frequencies and most images have little energy at high frequencies </a:t>
            </a: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z="3600" smtClean="0">
              <a:latin typeface="Arial" charset="0"/>
            </a:endParaRPr>
          </a:p>
        </p:txBody>
      </p:sp>
    </p:spTree>
    <p:extLst>
      <p:ext uri="{BB962C8B-B14F-4D97-AF65-F5344CB8AC3E}">
        <p14:creationId xmlns:p14="http://schemas.microsoft.com/office/powerpoint/2010/main" val="11430594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41BD310-5C29-4A85-87E4-59EC1E56630F}" type="slidenum">
              <a:rPr lang="en-US">
                <a:solidFill>
                  <a:srgbClr val="FFFFFF"/>
                </a:solidFill>
              </a:rPr>
              <a:pPr>
                <a:defRPr/>
              </a:pPr>
              <a:t>113</a:t>
            </a:fld>
            <a:endParaRPr lang="en-US">
              <a:solidFill>
                <a:srgbClr val="FFFFFF"/>
              </a:solidFill>
            </a:endParaRPr>
          </a:p>
        </p:txBody>
      </p:sp>
      <p:sp>
        <p:nvSpPr>
          <p:cNvPr id="71683" name="Rectangle 3"/>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The concept of nonuniform quantization bin sizes is also described as a </a:t>
            </a:r>
            <a:r>
              <a:rPr lang="en-US" i="1" smtClean="0">
                <a:latin typeface="Arial" charset="0"/>
              </a:rPr>
              <a:t>variable bit rate</a:t>
            </a:r>
            <a:r>
              <a:rPr lang="en-US" smtClean="0">
                <a:latin typeface="Arial" charset="0"/>
              </a:rPr>
              <a:t>, since the wider quantization bins imply fewer bits to encode, while the smaller bins need more bits</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It is important to note that the quantization process is not reversible, so it is not in the decompression model and also some information may be lost during quantization</a:t>
            </a:r>
          </a:p>
        </p:txBody>
      </p:sp>
    </p:spTree>
    <p:extLst>
      <p:ext uri="{BB962C8B-B14F-4D97-AF65-F5344CB8AC3E}">
        <p14:creationId xmlns:p14="http://schemas.microsoft.com/office/powerpoint/2010/main" val="28324310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85234B9-D0E3-422B-8D12-CC09BCD0C921}" type="slidenum">
              <a:rPr lang="en-US">
                <a:solidFill>
                  <a:srgbClr val="FFFFFF"/>
                </a:solidFill>
              </a:rPr>
              <a:pPr>
                <a:defRPr/>
              </a:pPr>
              <a:t>114</a:t>
            </a:fld>
            <a:endParaRPr lang="en-US">
              <a:solidFill>
                <a:srgbClr val="FFFFFF"/>
              </a:solidFill>
            </a:endParaRPr>
          </a:p>
        </p:txBody>
      </p:sp>
      <p:sp>
        <p:nvSpPr>
          <p:cNvPr id="72707"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The coder in the coding stage provides a one-to-one mapping, each input is mapped to a unique output by the coder, so it is a reversible process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The code can be an </a:t>
            </a:r>
            <a:r>
              <a:rPr lang="en-US" i="1" smtClean="0">
                <a:latin typeface="Arial" charset="0"/>
              </a:rPr>
              <a:t>equal length code,</a:t>
            </a:r>
            <a:r>
              <a:rPr lang="en-US" smtClean="0">
                <a:latin typeface="Arial" charset="0"/>
              </a:rPr>
              <a:t> where all the code words are the same size, or an </a:t>
            </a:r>
            <a:r>
              <a:rPr lang="en-US" i="1" smtClean="0">
                <a:latin typeface="Arial" charset="0"/>
              </a:rPr>
              <a:t>unequal length code</a:t>
            </a:r>
            <a:r>
              <a:rPr lang="en-US" smtClean="0">
                <a:latin typeface="Arial" charset="0"/>
              </a:rPr>
              <a:t> with variable length code words </a:t>
            </a:r>
          </a:p>
        </p:txBody>
      </p:sp>
    </p:spTree>
    <p:extLst>
      <p:ext uri="{BB962C8B-B14F-4D97-AF65-F5344CB8AC3E}">
        <p14:creationId xmlns:p14="http://schemas.microsoft.com/office/powerpoint/2010/main" val="428579061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B5880D2-5F33-48EF-B9F2-60D728C7B0F0}" type="slidenum">
              <a:rPr lang="en-US">
                <a:solidFill>
                  <a:srgbClr val="FFFFFF"/>
                </a:solidFill>
              </a:rPr>
              <a:pPr>
                <a:defRPr/>
              </a:pPr>
              <a:t>115</a:t>
            </a:fld>
            <a:endParaRPr lang="en-US">
              <a:solidFill>
                <a:srgbClr val="FFFFFF"/>
              </a:solidFill>
            </a:endParaRPr>
          </a:p>
        </p:txBody>
      </p:sp>
      <p:sp>
        <p:nvSpPr>
          <p:cNvPr id="73731"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In most cases, an unequal length code is the most efficient for data compression, but requires more overhead in the coding and decoding stages </a:t>
            </a:r>
          </a:p>
        </p:txBody>
      </p:sp>
    </p:spTree>
    <p:extLst>
      <p:ext uri="{BB962C8B-B14F-4D97-AF65-F5344CB8AC3E}">
        <p14:creationId xmlns:p14="http://schemas.microsoft.com/office/powerpoint/2010/main" val="20502282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21F10E1-3A02-4507-A53A-89F5280F174E}" type="slidenum">
              <a:rPr lang="en-US">
                <a:solidFill>
                  <a:srgbClr val="FFFFFF"/>
                </a:solidFill>
              </a:rPr>
              <a:pPr>
                <a:defRPr/>
              </a:pPr>
              <a:t>116</a:t>
            </a:fld>
            <a:endParaRPr lang="en-US">
              <a:solidFill>
                <a:srgbClr val="FFFFFF"/>
              </a:solidFill>
            </a:endParaRPr>
          </a:p>
        </p:txBody>
      </p:sp>
      <p:sp>
        <p:nvSpPr>
          <p:cNvPr id="74755" name="Rectangle 3"/>
          <p:cNvSpPr>
            <a:spLocks noGrp="1" noChangeArrowheads="1"/>
          </p:cNvSpPr>
          <p:nvPr>
            <p:ph type="body" idx="1"/>
          </p:nvPr>
        </p:nvSpPr>
        <p:spPr>
          <a:xfrm>
            <a:off x="457200" y="457200"/>
            <a:ext cx="8229600" cy="5638800"/>
          </a:xfrm>
        </p:spPr>
        <p:txBody>
          <a:bodyPr/>
          <a:lstStyle/>
          <a:p>
            <a:pPr eaLnBrk="1" hangingPunct="1">
              <a:lnSpc>
                <a:spcPct val="90000"/>
              </a:lnSpc>
              <a:buClr>
                <a:schemeClr val="tx1"/>
              </a:buClr>
              <a:buFont typeface="Wingdings" pitchFamily="2" charset="2"/>
              <a:buChar char="Ø"/>
              <a:defRPr/>
            </a:pPr>
            <a:r>
              <a:rPr lang="en-US" sz="3600" b="1" smtClean="0">
                <a:latin typeface="Arial" charset="0"/>
              </a:rPr>
              <a:t>LOSSLESS COMPRESSION METHODS</a:t>
            </a:r>
          </a:p>
          <a:p>
            <a:pPr eaLnBrk="1" hangingPunct="1">
              <a:lnSpc>
                <a:spcPct val="90000"/>
              </a:lnSpc>
              <a:buClr>
                <a:schemeClr val="tx1"/>
              </a:buClr>
              <a:buFont typeface="Wingdings" pitchFamily="2" charset="2"/>
              <a:buChar char="Ø"/>
              <a:defRPr/>
            </a:pPr>
            <a:endParaRPr lang="en-US" sz="3600"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No loss of data, decompressed image exactly same as uncompressed image</a:t>
            </a:r>
          </a:p>
          <a:p>
            <a:pPr eaLnBrk="1" hangingPunct="1">
              <a:lnSpc>
                <a:spcPct val="90000"/>
              </a:lnSpc>
              <a:buClr>
                <a:schemeClr val="tx1"/>
              </a:buClr>
              <a:buFont typeface="Wingdings" pitchFamily="2" charset="2"/>
              <a:buChar char="ü"/>
              <a:defRPr/>
            </a:pPr>
            <a:r>
              <a:rPr lang="en-US" smtClean="0">
                <a:latin typeface="Arial" charset="0"/>
              </a:rPr>
              <a:t>Medical images or any images used in courts</a:t>
            </a:r>
          </a:p>
          <a:p>
            <a:pPr eaLnBrk="1" hangingPunct="1">
              <a:lnSpc>
                <a:spcPct val="90000"/>
              </a:lnSpc>
              <a:buClr>
                <a:schemeClr val="tx1"/>
              </a:buClr>
              <a:buFont typeface="Wingdings" pitchFamily="2" charset="2"/>
              <a:buChar char="ü"/>
              <a:defRPr/>
            </a:pPr>
            <a:r>
              <a:rPr lang="en-US" smtClean="0">
                <a:latin typeface="Arial" charset="0"/>
              </a:rPr>
              <a:t>Lossless compression methods typically provide about a 10% reduction in file size for complex images</a:t>
            </a:r>
          </a:p>
          <a:p>
            <a:pPr eaLnBrk="1" hangingPunct="1">
              <a:lnSpc>
                <a:spcPct val="90000"/>
              </a:lnSpc>
              <a:buClr>
                <a:schemeClr val="tx1"/>
              </a:buClr>
              <a:buFont typeface="Wingdings" pitchFamily="2" charset="2"/>
              <a:buNone/>
              <a:defRPr/>
            </a:pPr>
            <a:r>
              <a:rPr lang="en-US" smtClean="0">
                <a:latin typeface="Arial" charset="0"/>
              </a:rPr>
              <a:t> </a:t>
            </a:r>
          </a:p>
        </p:txBody>
      </p:sp>
    </p:spTree>
    <p:extLst>
      <p:ext uri="{BB962C8B-B14F-4D97-AF65-F5344CB8AC3E}">
        <p14:creationId xmlns:p14="http://schemas.microsoft.com/office/powerpoint/2010/main" val="21521120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1E693F8-844B-4F03-A096-0E09531621DA}" type="slidenum">
              <a:rPr lang="en-US">
                <a:solidFill>
                  <a:srgbClr val="FFFFFF"/>
                </a:solidFill>
              </a:rPr>
              <a:pPr>
                <a:defRPr/>
              </a:pPr>
              <a:t>117</a:t>
            </a:fld>
            <a:endParaRPr lang="en-US">
              <a:solidFill>
                <a:srgbClr val="FFFFFF"/>
              </a:solidFill>
            </a:endParaRPr>
          </a:p>
        </p:txBody>
      </p:sp>
      <p:sp>
        <p:nvSpPr>
          <p:cNvPr id="75779"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Lossless compression methods can provide substantial compression for simple images</a:t>
            </a:r>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However, lossless compression techniques may be used for both preprocessing and postprocessing in image compression algorithms to obtain the extra 10% compression </a:t>
            </a:r>
          </a:p>
        </p:txBody>
      </p:sp>
    </p:spTree>
    <p:extLst>
      <p:ext uri="{BB962C8B-B14F-4D97-AF65-F5344CB8AC3E}">
        <p14:creationId xmlns:p14="http://schemas.microsoft.com/office/powerpoint/2010/main" val="132114969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D5A88C3-59D5-449C-BB4B-C261AD92106A}" type="slidenum">
              <a:rPr lang="en-US">
                <a:solidFill>
                  <a:srgbClr val="FFFFFF"/>
                </a:solidFill>
              </a:rPr>
              <a:pPr>
                <a:defRPr/>
              </a:pPr>
              <a:t>118</a:t>
            </a:fld>
            <a:endParaRPr lang="en-US">
              <a:solidFill>
                <a:srgbClr val="FFFFFF"/>
              </a:solidFill>
            </a:endParaRPr>
          </a:p>
        </p:txBody>
      </p:sp>
      <p:sp>
        <p:nvSpPr>
          <p:cNvPr id="76803"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The underlying theory for lossless compression (also called </a:t>
            </a:r>
            <a:r>
              <a:rPr lang="en-US" i="1" smtClean="0">
                <a:latin typeface="Arial" charset="0"/>
              </a:rPr>
              <a:t>data compaction</a:t>
            </a:r>
            <a:r>
              <a:rPr lang="en-US" smtClean="0">
                <a:latin typeface="Arial" charset="0"/>
              </a:rPr>
              <a:t>) comes from the area of communications and information theory, with a mathematical basis in probability theory</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One of the most important concepts used is the idea of </a:t>
            </a:r>
            <a:r>
              <a:rPr lang="en-US" i="1" smtClean="0">
                <a:latin typeface="Arial" charset="0"/>
              </a:rPr>
              <a:t>information content</a:t>
            </a:r>
            <a:r>
              <a:rPr lang="en-US" smtClean="0">
                <a:latin typeface="Arial" charset="0"/>
              </a:rPr>
              <a:t> and </a:t>
            </a:r>
            <a:r>
              <a:rPr lang="en-US" i="1" smtClean="0">
                <a:latin typeface="Arial" charset="0"/>
              </a:rPr>
              <a:t>randomness in data</a:t>
            </a:r>
            <a:r>
              <a:rPr lang="en-US" smtClean="0">
                <a:latin typeface="Arial" charset="0"/>
              </a:rPr>
              <a:t> </a:t>
            </a:r>
          </a:p>
          <a:p>
            <a:pPr eaLnBrk="1" hangingPunct="1">
              <a:buClr>
                <a:schemeClr val="tx1"/>
              </a:buClr>
              <a:buFont typeface="Wingdings" pitchFamily="2" charset="2"/>
              <a:buChar char="ü"/>
              <a:defRPr/>
            </a:pPr>
            <a:endParaRPr lang="en-US" smtClean="0">
              <a:latin typeface="Arial" charset="0"/>
            </a:endParaRPr>
          </a:p>
        </p:txBody>
      </p:sp>
    </p:spTree>
    <p:extLst>
      <p:ext uri="{BB962C8B-B14F-4D97-AF65-F5344CB8AC3E}">
        <p14:creationId xmlns:p14="http://schemas.microsoft.com/office/powerpoint/2010/main" val="30814327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53D4B6C-D027-49A4-B787-E65906A2F544}" type="slidenum">
              <a:rPr lang="en-US">
                <a:solidFill>
                  <a:srgbClr val="FFFFFF"/>
                </a:solidFill>
              </a:rPr>
              <a:pPr>
                <a:defRPr/>
              </a:pPr>
              <a:t>119</a:t>
            </a:fld>
            <a:endParaRPr lang="en-US">
              <a:solidFill>
                <a:srgbClr val="FFFFFF"/>
              </a:solidFill>
            </a:endParaRPr>
          </a:p>
        </p:txBody>
      </p:sp>
      <p:sp>
        <p:nvSpPr>
          <p:cNvPr id="77827" name="Rectangle 3"/>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i="1" smtClean="0">
                <a:latin typeface="Arial" charset="0"/>
              </a:rPr>
              <a:t>Information theory</a:t>
            </a:r>
            <a:r>
              <a:rPr lang="en-US" smtClean="0">
                <a:latin typeface="Arial" charset="0"/>
              </a:rPr>
              <a:t> defines information based on the probability of an event, knowledge of an unlikely event has more information than knowledge of a likely event</a:t>
            </a:r>
          </a:p>
          <a:p>
            <a:pPr eaLnBrk="1" hangingPunct="1">
              <a:lnSpc>
                <a:spcPct val="90000"/>
              </a:lnSpc>
              <a:buClr>
                <a:schemeClr val="tx1"/>
              </a:buClr>
              <a:buFont typeface="Wingdings" pitchFamily="2" charset="2"/>
              <a:buChar char="ü"/>
              <a:defRPr/>
            </a:pPr>
            <a:r>
              <a:rPr lang="en-US" smtClean="0">
                <a:latin typeface="Arial" charset="0"/>
              </a:rPr>
              <a:t>For example:</a:t>
            </a:r>
          </a:p>
          <a:p>
            <a:pPr eaLnBrk="1" hangingPunct="1">
              <a:lnSpc>
                <a:spcPct val="90000"/>
              </a:lnSpc>
              <a:buClr>
                <a:schemeClr val="tx1"/>
              </a:buClr>
              <a:buFontTx/>
              <a:buChar char="•"/>
              <a:defRPr/>
            </a:pPr>
            <a:r>
              <a:rPr lang="en-US" sz="2800" smtClean="0">
                <a:latin typeface="Arial" charset="0"/>
              </a:rPr>
              <a:t>The earth will continue to revolve around the sun; little information, 100% probability</a:t>
            </a:r>
          </a:p>
          <a:p>
            <a:pPr eaLnBrk="1" hangingPunct="1">
              <a:lnSpc>
                <a:spcPct val="90000"/>
              </a:lnSpc>
              <a:buClr>
                <a:schemeClr val="tx1"/>
              </a:buClr>
              <a:buFontTx/>
              <a:buChar char="•"/>
              <a:defRPr/>
            </a:pPr>
            <a:r>
              <a:rPr lang="en-US" sz="2800" smtClean="0">
                <a:latin typeface="Arial" charset="0"/>
              </a:rPr>
              <a:t>An earthquake will occur tomorrow; more info. Less than 100% probability</a:t>
            </a:r>
          </a:p>
          <a:p>
            <a:pPr eaLnBrk="1" hangingPunct="1">
              <a:lnSpc>
                <a:spcPct val="90000"/>
              </a:lnSpc>
              <a:buClr>
                <a:schemeClr val="tx1"/>
              </a:buClr>
              <a:buFontTx/>
              <a:buChar char="•"/>
              <a:defRPr/>
            </a:pPr>
            <a:r>
              <a:rPr lang="en-US" sz="2800" smtClean="0">
                <a:latin typeface="Arial" charset="0"/>
              </a:rPr>
              <a:t>A matter transporter will be invented in the next 10 years; highly unlikely – low probability, high information content</a:t>
            </a:r>
            <a:endParaRPr lang="en-US" smtClean="0">
              <a:latin typeface="Arial" charset="0"/>
            </a:endParaRPr>
          </a:p>
        </p:txBody>
      </p:sp>
    </p:spTree>
    <p:extLst>
      <p:ext uri="{BB962C8B-B14F-4D97-AF65-F5344CB8AC3E}">
        <p14:creationId xmlns:p14="http://schemas.microsoft.com/office/powerpoint/2010/main" val="2108507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endParaRPr lang="en-US" smtClean="0"/>
          </a:p>
        </p:txBody>
      </p:sp>
      <p:sp>
        <p:nvSpPr>
          <p:cNvPr id="6147" name="Rectangle 3"/>
          <p:cNvSpPr>
            <a:spLocks noGrp="1" noChangeArrowheads="1"/>
          </p:cNvSpPr>
          <p:nvPr>
            <p:ph type="body" idx="1"/>
          </p:nvPr>
        </p:nvSpPr>
        <p:spPr>
          <a:xfrm>
            <a:off x="457200" y="914400"/>
            <a:ext cx="8229600" cy="5211763"/>
          </a:xfrm>
        </p:spPr>
        <p:txBody>
          <a:bodyPr/>
          <a:lstStyle/>
          <a:p>
            <a:pPr algn="just">
              <a:buFont typeface="Wingdings" pitchFamily="2" charset="2"/>
              <a:buNone/>
            </a:pPr>
            <a:r>
              <a:rPr lang="en-US" dirty="0" smtClean="0"/>
              <a:t>• </a:t>
            </a:r>
            <a:r>
              <a:rPr lang="en-US" dirty="0" smtClean="0">
                <a:solidFill>
                  <a:srgbClr val="FF0000"/>
                </a:solidFill>
              </a:rPr>
              <a:t>How many </a:t>
            </a:r>
            <a:r>
              <a:rPr lang="en-US" dirty="0" smtClean="0"/>
              <a:t>images could your </a:t>
            </a:r>
            <a:r>
              <a:rPr lang="en-US" dirty="0" smtClean="0">
                <a:solidFill>
                  <a:srgbClr val="FF0000"/>
                </a:solidFill>
              </a:rPr>
              <a:t>digital camera hold</a:t>
            </a:r>
            <a:r>
              <a:rPr lang="en-US" dirty="0" smtClean="0"/>
              <a:t>?</a:t>
            </a:r>
          </a:p>
          <a:p>
            <a:pPr algn="just">
              <a:buFont typeface="Wingdings" pitchFamily="2" charset="2"/>
              <a:buNone/>
            </a:pPr>
            <a:r>
              <a:rPr lang="en-US" dirty="0" smtClean="0"/>
              <a:t>– Picture messaging?</a:t>
            </a:r>
          </a:p>
          <a:p>
            <a:pPr algn="just">
              <a:buFont typeface="Wingdings" pitchFamily="2" charset="2"/>
              <a:buNone/>
            </a:pPr>
            <a:r>
              <a:rPr lang="en-US" dirty="0" smtClean="0"/>
              <a:t>• CD (</a:t>
            </a:r>
            <a:r>
              <a:rPr lang="en-US" dirty="0" smtClean="0">
                <a:solidFill>
                  <a:srgbClr val="FF0000"/>
                </a:solidFill>
              </a:rPr>
              <a:t>650Mb</a:t>
            </a:r>
            <a:r>
              <a:rPr lang="en-US" dirty="0" smtClean="0"/>
              <a:t>) can only hold less than </a:t>
            </a:r>
            <a:r>
              <a:rPr lang="en-US" dirty="0" smtClean="0">
                <a:solidFill>
                  <a:srgbClr val="FF0000"/>
                </a:solidFill>
              </a:rPr>
              <a:t>10 seconds </a:t>
            </a:r>
            <a:r>
              <a:rPr lang="en-US" dirty="0" smtClean="0"/>
              <a:t>of </a:t>
            </a:r>
            <a:r>
              <a:rPr lang="en-US" dirty="0" smtClean="0">
                <a:solidFill>
                  <a:srgbClr val="FF0000"/>
                </a:solidFill>
              </a:rPr>
              <a:t>uncompressed video </a:t>
            </a:r>
            <a:r>
              <a:rPr lang="en-US" dirty="0" smtClean="0"/>
              <a:t>(and </a:t>
            </a:r>
            <a:r>
              <a:rPr lang="en-US" dirty="0" smtClean="0">
                <a:solidFill>
                  <a:srgbClr val="FF0000"/>
                </a:solidFill>
              </a:rPr>
              <a:t>DVD</a:t>
            </a:r>
            <a:r>
              <a:rPr lang="en-US" dirty="0" smtClean="0"/>
              <a:t> only a </a:t>
            </a:r>
            <a:r>
              <a:rPr lang="en-US" dirty="0" smtClean="0">
                <a:solidFill>
                  <a:srgbClr val="FF0000"/>
                </a:solidFill>
              </a:rPr>
              <a:t>few minutes</a:t>
            </a:r>
            <a:r>
              <a:rPr lang="en-US" dirty="0" smtClean="0"/>
              <a:t>)</a:t>
            </a:r>
          </a:p>
          <a:p>
            <a:pPr algn="just">
              <a:buFont typeface="Wingdings" pitchFamily="2" charset="2"/>
              <a:buNone/>
            </a:pPr>
            <a:r>
              <a:rPr lang="en-US" dirty="0" smtClean="0"/>
              <a:t>• We need to make </a:t>
            </a:r>
            <a:r>
              <a:rPr lang="en-US" dirty="0" smtClean="0">
                <a:solidFill>
                  <a:srgbClr val="FF0000"/>
                </a:solidFill>
              </a:rPr>
              <a:t>graphical image data as small as possible</a:t>
            </a:r>
            <a:r>
              <a:rPr lang="en-US" dirty="0" smtClean="0"/>
              <a:t> for many applications</a:t>
            </a:r>
          </a:p>
          <a:p>
            <a:endParaRPr lang="en-US" dirty="0" smtClean="0"/>
          </a:p>
        </p:txBody>
      </p:sp>
      <p:sp>
        <p:nvSpPr>
          <p:cNvPr id="4" name="Slide Number Placeholder 3"/>
          <p:cNvSpPr>
            <a:spLocks noGrp="1"/>
          </p:cNvSpPr>
          <p:nvPr>
            <p:ph type="sldNum" sz="quarter" idx="12"/>
          </p:nvPr>
        </p:nvSpPr>
        <p:spPr/>
        <p:txBody>
          <a:bodyPr/>
          <a:lstStyle/>
          <a:p>
            <a:pPr>
              <a:defRPr/>
            </a:pPr>
            <a:fld id="{0CBFDBEE-BF51-4B60-BEAB-43B414E54815}" type="slidenum">
              <a:rPr lang="en-US">
                <a:solidFill>
                  <a:prstClr val="black">
                    <a:tint val="75000"/>
                  </a:prstClr>
                </a:solidFill>
              </a:rPr>
              <a:pPr>
                <a:defRPr/>
              </a:pPr>
              <a:t>12</a:t>
            </a:fld>
            <a:endParaRPr lang="en-US">
              <a:solidFill>
                <a:prstClr val="black">
                  <a:tint val="75000"/>
                </a:prstClr>
              </a:solidFill>
            </a:endParaRPr>
          </a:p>
        </p:txBody>
      </p:sp>
    </p:spTree>
    <p:extLst>
      <p:ext uri="{BB962C8B-B14F-4D97-AF65-F5344CB8AC3E}">
        <p14:creationId xmlns:p14="http://schemas.microsoft.com/office/powerpoint/2010/main" val="21961509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02EEF1B-B6A5-4B41-AB19-72109691C030}" type="slidenum">
              <a:rPr lang="en-US">
                <a:solidFill>
                  <a:srgbClr val="FFFFFF"/>
                </a:solidFill>
              </a:rPr>
              <a:pPr>
                <a:defRPr/>
              </a:pPr>
              <a:t>120</a:t>
            </a:fld>
            <a:endParaRPr lang="en-US">
              <a:solidFill>
                <a:srgbClr val="FFFFFF"/>
              </a:solidFill>
            </a:endParaRPr>
          </a:p>
        </p:txBody>
      </p:sp>
      <p:sp>
        <p:nvSpPr>
          <p:cNvPr id="78851" name="Rectangle 3"/>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This perspective on information is the</a:t>
            </a:r>
            <a:r>
              <a:rPr lang="en-US" i="1" smtClean="0">
                <a:latin typeface="Arial" charset="0"/>
              </a:rPr>
              <a:t> information theoretic definition</a:t>
            </a:r>
            <a:r>
              <a:rPr lang="en-US" smtClean="0">
                <a:latin typeface="Arial" charset="0"/>
              </a:rPr>
              <a:t> and should not be confused with our working definition that requires information in images to be useful, not simply novel </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i="1" smtClean="0">
                <a:latin typeface="Arial" charset="0"/>
              </a:rPr>
              <a:t>Entropy</a:t>
            </a:r>
            <a:r>
              <a:rPr lang="en-US" smtClean="0">
                <a:latin typeface="Arial" charset="0"/>
              </a:rPr>
              <a:t> is the measurement of the average information in an image</a:t>
            </a:r>
            <a:r>
              <a:rPr lang="en-US" smtClean="0"/>
              <a:t> </a:t>
            </a:r>
          </a:p>
        </p:txBody>
      </p:sp>
    </p:spTree>
    <p:extLst>
      <p:ext uri="{BB962C8B-B14F-4D97-AF65-F5344CB8AC3E}">
        <p14:creationId xmlns:p14="http://schemas.microsoft.com/office/powerpoint/2010/main" val="10417600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D6821AF6-5DEA-4A66-B664-3A4628609B40}" type="slidenum">
              <a:rPr lang="en-US">
                <a:solidFill>
                  <a:srgbClr val="FFFFFF"/>
                </a:solidFill>
              </a:rPr>
              <a:pPr>
                <a:defRPr/>
              </a:pPr>
              <a:t>121</a:t>
            </a:fld>
            <a:endParaRPr lang="en-US">
              <a:solidFill>
                <a:srgbClr val="FFFFFF"/>
              </a:solidFill>
            </a:endParaRPr>
          </a:p>
        </p:txBody>
      </p:sp>
      <p:sp>
        <p:nvSpPr>
          <p:cNvPr id="79875" name="Rectangle 3"/>
          <p:cNvSpPr>
            <a:spLocks noGrp="1" noChangeArrowheads="1"/>
          </p:cNvSpPr>
          <p:nvPr>
            <p:ph type="body" idx="1"/>
          </p:nvPr>
        </p:nvSpPr>
        <p:spPr>
          <a:xfrm>
            <a:off x="457200" y="457200"/>
            <a:ext cx="8229600" cy="5638800"/>
          </a:xfrm>
        </p:spPr>
        <p:txBody>
          <a:bodyPr/>
          <a:lstStyle/>
          <a:p>
            <a:pPr eaLnBrk="1" hangingPunct="1">
              <a:buClr>
                <a:schemeClr val="tx1"/>
              </a:buClr>
              <a:buFont typeface="Wingdings" pitchFamily="2" charset="2"/>
              <a:buChar char="ü"/>
              <a:defRPr/>
            </a:pPr>
            <a:r>
              <a:rPr lang="en-US" smtClean="0">
                <a:latin typeface="Arial" charset="0"/>
              </a:rPr>
              <a:t>The entropy for an </a:t>
            </a:r>
            <a:r>
              <a:rPr lang="en-US" i="1" smtClean="0">
                <a:latin typeface="Arial" charset="0"/>
              </a:rPr>
              <a:t>N x N</a:t>
            </a:r>
            <a:r>
              <a:rPr lang="en-US" smtClean="0">
                <a:latin typeface="Arial" charset="0"/>
              </a:rPr>
              <a:t> image can be calculated by this equation:</a:t>
            </a:r>
          </a:p>
          <a:p>
            <a:pPr eaLnBrk="1" hangingPunct="1">
              <a:buClr>
                <a:schemeClr val="tx1"/>
              </a:buClr>
              <a:buFont typeface="Wingdings" pitchFamily="2" charset="2"/>
              <a:buChar char="ü"/>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59397" name="Picture 4" descr="pg4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7724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23818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F7FBF1F-302C-4A6E-A09B-15BF2484C4A8}" type="slidenum">
              <a:rPr lang="en-US">
                <a:solidFill>
                  <a:srgbClr val="FFFFFF"/>
                </a:solidFill>
              </a:rPr>
              <a:pPr>
                <a:defRPr/>
              </a:pPr>
              <a:t>122</a:t>
            </a:fld>
            <a:endParaRPr lang="en-US">
              <a:solidFill>
                <a:srgbClr val="FFFFFF"/>
              </a:solidFill>
            </a:endParaRPr>
          </a:p>
        </p:txBody>
      </p:sp>
      <p:sp>
        <p:nvSpPr>
          <p:cNvPr id="80899" name="Rectangle 3"/>
          <p:cNvSpPr>
            <a:spLocks noGrp="1" noChangeArrowheads="1"/>
          </p:cNvSpPr>
          <p:nvPr>
            <p:ph type="body" idx="1"/>
          </p:nvPr>
        </p:nvSpPr>
        <p:spPr>
          <a:xfrm>
            <a:off x="457200" y="457200"/>
            <a:ext cx="8229600" cy="5638800"/>
          </a:xfrm>
        </p:spPr>
        <p:txBody>
          <a:bodyPr/>
          <a:lstStyle/>
          <a:p>
            <a:pPr eaLnBrk="1" hangingPunct="1">
              <a:buClr>
                <a:schemeClr val="tx1"/>
              </a:buClr>
              <a:buFont typeface="Wingdings" pitchFamily="2" charset="2"/>
              <a:buChar char="ü"/>
              <a:defRPr/>
            </a:pPr>
            <a:r>
              <a:rPr lang="en-US" smtClean="0">
                <a:latin typeface="Arial" charset="0"/>
              </a:rPr>
              <a:t>This measure provides us with a theoretical minimum for the average number of bits per pixel that could be used to code the image</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It can also be used as a metric for judging the success of a coding scheme, as it is theoretically optimal</a:t>
            </a:r>
          </a:p>
        </p:txBody>
      </p:sp>
    </p:spTree>
    <p:extLst>
      <p:ext uri="{BB962C8B-B14F-4D97-AF65-F5344CB8AC3E}">
        <p14:creationId xmlns:p14="http://schemas.microsoft.com/office/powerpoint/2010/main" val="297473414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50564D1D-7F77-4949-A4EC-BE7CF9A9140D}" type="slidenum">
              <a:rPr lang="en-US">
                <a:solidFill>
                  <a:srgbClr val="FFFFFF"/>
                </a:solidFill>
              </a:rPr>
              <a:pPr>
                <a:defRPr/>
              </a:pPr>
              <a:t>123</a:t>
            </a:fld>
            <a:endParaRPr lang="en-US">
              <a:solidFill>
                <a:srgbClr val="FFFFFF"/>
              </a:solidFill>
            </a:endParaRPr>
          </a:p>
        </p:txBody>
      </p:sp>
      <p:pic>
        <p:nvPicPr>
          <p:cNvPr id="61444"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534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24986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6F5E0FAE-20A2-471E-8948-688C11AD5278}" type="slidenum">
              <a:rPr lang="en-US">
                <a:solidFill>
                  <a:srgbClr val="FFFFFF"/>
                </a:solidFill>
              </a:rPr>
              <a:pPr>
                <a:defRPr/>
              </a:pPr>
              <a:t>124</a:t>
            </a:fld>
            <a:endParaRPr lang="en-US">
              <a:solidFill>
                <a:srgbClr val="FFFFFF"/>
              </a:solidFill>
            </a:endParaRPr>
          </a:p>
        </p:txBody>
      </p:sp>
      <p:sp>
        <p:nvSpPr>
          <p:cNvPr id="83971" name="Rectangle 3"/>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62469"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229600" cy="437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0311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C3D8F364-CF7A-42BB-8070-86A43B8CF499}" type="slidenum">
              <a:rPr lang="en-US">
                <a:solidFill>
                  <a:srgbClr val="FFFFFF"/>
                </a:solidFill>
              </a:rPr>
              <a:pPr>
                <a:defRPr/>
              </a:pPr>
              <a:t>125</a:t>
            </a:fld>
            <a:endParaRPr lang="en-US">
              <a:solidFill>
                <a:srgbClr val="FFFFFF"/>
              </a:solidFill>
            </a:endParaRPr>
          </a:p>
        </p:txBody>
      </p:sp>
      <p:sp>
        <p:nvSpPr>
          <p:cNvPr id="84995"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smtClean="0">
                <a:latin typeface="Arial" charset="0"/>
              </a:rPr>
              <a:t>The two preceding examples (10.2.1 and 10.2.2) illustrate the range of the entropy:</a:t>
            </a: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The examples also illustrate the information theory perspective regarding information and randomness </a:t>
            </a:r>
          </a:p>
          <a:p>
            <a:pPr eaLnBrk="1" hangingPunct="1">
              <a:lnSpc>
                <a:spcPct val="90000"/>
              </a:lnSpc>
              <a:buClr>
                <a:schemeClr val="tx1"/>
              </a:buClr>
              <a:buFont typeface="Wingdings" pitchFamily="2" charset="2"/>
              <a:buChar char="ü"/>
              <a:defRPr/>
            </a:pPr>
            <a:r>
              <a:rPr lang="en-US" smtClean="0">
                <a:latin typeface="Arial" charset="0"/>
              </a:rPr>
              <a:t>The more randomness that exists in an image, the more evenly distributed the gray levels, and more bits per pixel are required to represent the data </a:t>
            </a:r>
          </a:p>
        </p:txBody>
      </p:sp>
      <p:pic>
        <p:nvPicPr>
          <p:cNvPr id="63493" name="Picture 4" descr="pg4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90798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3" name="Slide Number Placeholder 5"/>
          <p:cNvSpPr>
            <a:spLocks noGrp="1"/>
          </p:cNvSpPr>
          <p:nvPr>
            <p:ph type="sldNum" sz="quarter" idx="12"/>
          </p:nvPr>
        </p:nvSpPr>
        <p:spPr/>
        <p:txBody>
          <a:bodyPr/>
          <a:lstStyle/>
          <a:p>
            <a:pPr>
              <a:defRPr/>
            </a:pPr>
            <a:fld id="{5FF6F8C9-BA57-4E1A-8CD5-8BADFF33101D}" type="slidenum">
              <a:rPr lang="en-US">
                <a:solidFill>
                  <a:srgbClr val="FFFFFF"/>
                </a:solidFill>
              </a:rPr>
              <a:pPr>
                <a:defRPr/>
              </a:pPr>
              <a:t>126</a:t>
            </a:fld>
            <a:endParaRPr lang="en-US">
              <a:solidFill>
                <a:srgbClr val="FFFFFF"/>
              </a:solidFill>
            </a:endParaRPr>
          </a:p>
        </p:txBody>
      </p:sp>
      <p:sp>
        <p:nvSpPr>
          <p:cNvPr id="64516" name="Text Box 2"/>
          <p:cNvSpPr txBox="1">
            <a:spLocks noChangeArrowheads="1"/>
          </p:cNvSpPr>
          <p:nvPr/>
        </p:nvSpPr>
        <p:spPr bwMode="auto">
          <a:xfrm>
            <a:off x="2743200" y="381000"/>
            <a:ext cx="3706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2800" smtClean="0">
                <a:solidFill>
                  <a:srgbClr val="FFFFFF"/>
                </a:solidFill>
                <a:latin typeface="Arial" charset="0"/>
                <a:cs typeface="Times New Roman" pitchFamily="18" charset="0"/>
              </a:rPr>
              <a:t>Figure 10.2-1 Entropy</a:t>
            </a:r>
            <a:r>
              <a:rPr lang="en-US" sz="2400" smtClean="0">
                <a:solidFill>
                  <a:srgbClr val="FFFFFF"/>
                </a:solidFill>
                <a:latin typeface="Times New Roman" pitchFamily="18" charset="0"/>
              </a:rPr>
              <a:t> </a:t>
            </a:r>
          </a:p>
        </p:txBody>
      </p:sp>
      <p:sp>
        <p:nvSpPr>
          <p:cNvPr id="64517" name="Rectangle 3"/>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4518" name="Picture 4"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5"/>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4520" name="Picture 6"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00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7"/>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4522" name="Picture 8"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19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Text Box 9"/>
          <p:cNvSpPr txBox="1">
            <a:spLocks noChangeArrowheads="1"/>
          </p:cNvSpPr>
          <p:nvPr/>
        </p:nvSpPr>
        <p:spPr bwMode="auto">
          <a:xfrm>
            <a:off x="5867400" y="3657600"/>
            <a:ext cx="3057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c) Image after binary threshold, </a:t>
            </a:r>
          </a:p>
          <a:p>
            <a:pPr fontAlgn="base">
              <a:spcBef>
                <a:spcPct val="0"/>
              </a:spcBef>
              <a:spcAft>
                <a:spcPct val="0"/>
              </a:spcAft>
            </a:pPr>
            <a:r>
              <a:rPr lang="en-US" sz="1600" smtClean="0">
                <a:solidFill>
                  <a:srgbClr val="FFFFFF"/>
                </a:solidFill>
                <a:latin typeface="Arial" charset="0"/>
                <a:cs typeface="Times New Roman" pitchFamily="18" charset="0"/>
              </a:rPr>
              <a:t>     entropy = 0.976 </a:t>
            </a:r>
            <a:r>
              <a:rPr lang="en-US" sz="1600" i="1" smtClean="0">
                <a:solidFill>
                  <a:srgbClr val="FFFFFF"/>
                </a:solidFill>
                <a:latin typeface="Arial" charset="0"/>
                <a:cs typeface="Times New Roman" pitchFamily="18" charset="0"/>
              </a:rPr>
              <a:t>bpp</a:t>
            </a:r>
            <a:r>
              <a:rPr lang="en-US" sz="2400" smtClean="0">
                <a:solidFill>
                  <a:srgbClr val="FFFFFF"/>
                </a:solidFill>
                <a:latin typeface="Times New Roman" pitchFamily="18" charset="0"/>
                <a:cs typeface="Times New Roman" pitchFamily="18" charset="0"/>
              </a:rPr>
              <a:t> </a:t>
            </a:r>
          </a:p>
        </p:txBody>
      </p:sp>
      <p:sp>
        <p:nvSpPr>
          <p:cNvPr id="64524" name="Text Box 10"/>
          <p:cNvSpPr txBox="1">
            <a:spLocks noChangeArrowheads="1"/>
          </p:cNvSpPr>
          <p:nvPr/>
        </p:nvSpPr>
        <p:spPr bwMode="auto">
          <a:xfrm>
            <a:off x="609600" y="3657600"/>
            <a:ext cx="22272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a) Original image, </a:t>
            </a:r>
          </a:p>
          <a:p>
            <a:pPr fontAlgn="base">
              <a:spcBef>
                <a:spcPct val="0"/>
              </a:spcBef>
              <a:spcAft>
                <a:spcPct val="0"/>
              </a:spcAft>
            </a:pPr>
            <a:r>
              <a:rPr lang="en-US" sz="1600" smtClean="0">
                <a:solidFill>
                  <a:srgbClr val="FFFFFF"/>
                </a:solidFill>
                <a:latin typeface="Arial" charset="0"/>
                <a:cs typeface="Times New Roman" pitchFamily="18" charset="0"/>
              </a:rPr>
              <a:t>    entropy = 7.032 </a:t>
            </a:r>
            <a:r>
              <a:rPr lang="en-US" sz="1600" i="1" smtClean="0">
                <a:solidFill>
                  <a:srgbClr val="FFFFFF"/>
                </a:solidFill>
                <a:latin typeface="Arial" charset="0"/>
                <a:cs typeface="Times New Roman" pitchFamily="18" charset="0"/>
              </a:rPr>
              <a:t>bpp</a:t>
            </a:r>
          </a:p>
        </p:txBody>
      </p:sp>
      <p:sp>
        <p:nvSpPr>
          <p:cNvPr id="64525" name="Text Box 11"/>
          <p:cNvSpPr txBox="1">
            <a:spLocks noChangeArrowheads="1"/>
          </p:cNvSpPr>
          <p:nvPr/>
        </p:nvSpPr>
        <p:spPr bwMode="auto">
          <a:xfrm>
            <a:off x="2743200" y="5562600"/>
            <a:ext cx="4127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b) Image after local histogram equalization, </a:t>
            </a:r>
          </a:p>
          <a:p>
            <a:pPr fontAlgn="base">
              <a:spcBef>
                <a:spcPct val="0"/>
              </a:spcBef>
              <a:spcAft>
                <a:spcPct val="0"/>
              </a:spcAft>
            </a:pPr>
            <a:r>
              <a:rPr lang="en-US" sz="1600" smtClean="0">
                <a:solidFill>
                  <a:srgbClr val="FFFFFF"/>
                </a:solidFill>
                <a:latin typeface="Arial" charset="0"/>
                <a:cs typeface="Times New Roman" pitchFamily="18" charset="0"/>
              </a:rPr>
              <a:t>    block size 4, entropy = 4.348 </a:t>
            </a:r>
            <a:r>
              <a:rPr lang="en-US" sz="1600" i="1" smtClean="0">
                <a:solidFill>
                  <a:srgbClr val="FFFFFF"/>
                </a:solidFill>
                <a:latin typeface="Arial" charset="0"/>
                <a:cs typeface="Times New Roman" pitchFamily="18" charset="0"/>
              </a:rPr>
              <a:t>bpp</a:t>
            </a:r>
          </a:p>
        </p:txBody>
      </p:sp>
    </p:spTree>
    <p:extLst>
      <p:ext uri="{BB962C8B-B14F-4D97-AF65-F5344CB8AC3E}">
        <p14:creationId xmlns:p14="http://schemas.microsoft.com/office/powerpoint/2010/main" val="362629918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13" name="Slide Number Placeholder 5"/>
          <p:cNvSpPr>
            <a:spLocks noGrp="1"/>
          </p:cNvSpPr>
          <p:nvPr>
            <p:ph type="sldNum" sz="quarter" idx="12"/>
          </p:nvPr>
        </p:nvSpPr>
        <p:spPr/>
        <p:txBody>
          <a:bodyPr/>
          <a:lstStyle/>
          <a:p>
            <a:pPr>
              <a:defRPr/>
            </a:pPr>
            <a:fld id="{F866245F-3584-4321-BE23-CC54E5A37B56}" type="slidenum">
              <a:rPr lang="en-US">
                <a:solidFill>
                  <a:srgbClr val="FFFFFF"/>
                </a:solidFill>
              </a:rPr>
              <a:pPr>
                <a:defRPr/>
              </a:pPr>
              <a:t>127</a:t>
            </a:fld>
            <a:endParaRPr lang="en-US">
              <a:solidFill>
                <a:srgbClr val="FFFFFF"/>
              </a:solidFill>
            </a:endParaRPr>
          </a:p>
        </p:txBody>
      </p:sp>
      <p:sp>
        <p:nvSpPr>
          <p:cNvPr id="65540" name="Rectangle 2"/>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5541"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Rectangle 4"/>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5543" name="Picture 5"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1242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6"/>
          <p:cNvSpPr>
            <a:spLocks noChangeArrowheads="1"/>
          </p:cNvSpPr>
          <p:nvPr/>
        </p:nvSpPr>
        <p:spPr bwMode="auto">
          <a:xfrm>
            <a:off x="308610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65545" name="Picture 7"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954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Text Box 8"/>
          <p:cNvSpPr txBox="1">
            <a:spLocks noChangeArrowheads="1"/>
          </p:cNvSpPr>
          <p:nvPr/>
        </p:nvSpPr>
        <p:spPr bwMode="auto">
          <a:xfrm>
            <a:off x="6042025" y="3505200"/>
            <a:ext cx="310197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f) Circle with a radius of 32, </a:t>
            </a:r>
          </a:p>
          <a:p>
            <a:pPr fontAlgn="base">
              <a:spcBef>
                <a:spcPct val="0"/>
              </a:spcBef>
              <a:spcAft>
                <a:spcPct val="0"/>
              </a:spcAft>
            </a:pPr>
            <a:r>
              <a:rPr lang="en-US" sz="1600" smtClean="0">
                <a:solidFill>
                  <a:srgbClr val="FFFFFF"/>
                </a:solidFill>
                <a:latin typeface="Arial" charset="0"/>
                <a:cs typeface="Times New Roman" pitchFamily="18" charset="0"/>
              </a:rPr>
              <a:t>    and a linear blur radius of 64, </a:t>
            </a:r>
          </a:p>
          <a:p>
            <a:pPr fontAlgn="base">
              <a:spcBef>
                <a:spcPct val="0"/>
              </a:spcBef>
              <a:spcAft>
                <a:spcPct val="0"/>
              </a:spcAft>
            </a:pPr>
            <a:r>
              <a:rPr lang="en-US" sz="1600" smtClean="0">
                <a:solidFill>
                  <a:srgbClr val="FFFFFF"/>
                </a:solidFill>
                <a:latin typeface="Arial" charset="0"/>
                <a:cs typeface="Times New Roman" pitchFamily="18" charset="0"/>
              </a:rPr>
              <a:t>    entropy = 2.030 </a:t>
            </a:r>
            <a:r>
              <a:rPr lang="en-US" sz="1600" i="1" smtClean="0">
                <a:solidFill>
                  <a:srgbClr val="FFFFFF"/>
                </a:solidFill>
                <a:latin typeface="Arial" charset="0"/>
                <a:cs typeface="Times New Roman" pitchFamily="18" charset="0"/>
              </a:rPr>
              <a:t>bpp</a:t>
            </a:r>
            <a:endParaRPr lang="en-US" sz="1600" smtClean="0">
              <a:solidFill>
                <a:srgbClr val="FFFFFF"/>
              </a:solidFill>
              <a:latin typeface="Arial" charset="0"/>
              <a:cs typeface="Times New Roman" pitchFamily="18" charset="0"/>
            </a:endParaRPr>
          </a:p>
          <a:p>
            <a:pPr fontAlgn="base">
              <a:spcBef>
                <a:spcPct val="0"/>
              </a:spcBef>
              <a:spcAft>
                <a:spcPct val="0"/>
              </a:spcAft>
            </a:pPr>
            <a:endParaRPr lang="en-US" sz="1600" smtClean="0">
              <a:solidFill>
                <a:srgbClr val="FFFFFF"/>
              </a:solidFill>
              <a:latin typeface="Arial" charset="0"/>
            </a:endParaRPr>
          </a:p>
        </p:txBody>
      </p:sp>
      <p:sp>
        <p:nvSpPr>
          <p:cNvPr id="65547" name="Text Box 9"/>
          <p:cNvSpPr txBox="1">
            <a:spLocks noChangeArrowheads="1"/>
          </p:cNvSpPr>
          <p:nvPr/>
        </p:nvSpPr>
        <p:spPr bwMode="auto">
          <a:xfrm>
            <a:off x="381000" y="3505200"/>
            <a:ext cx="2760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d) Circle with a radius of 32, </a:t>
            </a:r>
          </a:p>
          <a:p>
            <a:pPr fontAlgn="base">
              <a:spcBef>
                <a:spcPct val="0"/>
              </a:spcBef>
              <a:spcAft>
                <a:spcPct val="0"/>
              </a:spcAft>
            </a:pPr>
            <a:r>
              <a:rPr lang="en-US" sz="1600" smtClean="0">
                <a:solidFill>
                  <a:srgbClr val="FFFFFF"/>
                </a:solidFill>
                <a:latin typeface="Arial" charset="0"/>
                <a:cs typeface="Times New Roman" pitchFamily="18" charset="0"/>
              </a:rPr>
              <a:t>    entropy = 0.283 </a:t>
            </a:r>
            <a:r>
              <a:rPr lang="en-US" sz="1600" i="1" smtClean="0">
                <a:solidFill>
                  <a:srgbClr val="FFFFFF"/>
                </a:solidFill>
                <a:latin typeface="Arial" charset="0"/>
                <a:cs typeface="Times New Roman" pitchFamily="18" charset="0"/>
              </a:rPr>
              <a:t>bpp</a:t>
            </a:r>
          </a:p>
        </p:txBody>
      </p:sp>
      <p:sp>
        <p:nvSpPr>
          <p:cNvPr id="65548" name="Text Box 10"/>
          <p:cNvSpPr txBox="1">
            <a:spLocks noChangeArrowheads="1"/>
          </p:cNvSpPr>
          <p:nvPr/>
        </p:nvSpPr>
        <p:spPr bwMode="auto">
          <a:xfrm>
            <a:off x="3352800" y="5334000"/>
            <a:ext cx="2760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1600" smtClean="0">
                <a:solidFill>
                  <a:srgbClr val="FFFFFF"/>
                </a:solidFill>
                <a:latin typeface="Arial" charset="0"/>
                <a:cs typeface="Times New Roman" pitchFamily="18" charset="0"/>
              </a:rPr>
              <a:t>e) Circle with a radius of 64, </a:t>
            </a:r>
          </a:p>
          <a:p>
            <a:pPr fontAlgn="base">
              <a:spcBef>
                <a:spcPct val="0"/>
              </a:spcBef>
              <a:spcAft>
                <a:spcPct val="0"/>
              </a:spcAft>
            </a:pPr>
            <a:r>
              <a:rPr lang="en-US" sz="1600" smtClean="0">
                <a:solidFill>
                  <a:srgbClr val="FFFFFF"/>
                </a:solidFill>
                <a:latin typeface="Arial" charset="0"/>
                <a:cs typeface="Times New Roman" pitchFamily="18" charset="0"/>
              </a:rPr>
              <a:t>    entropy = 0.716 </a:t>
            </a:r>
            <a:r>
              <a:rPr lang="en-US" sz="1600" i="1" smtClean="0">
                <a:solidFill>
                  <a:srgbClr val="FFFFFF"/>
                </a:solidFill>
                <a:latin typeface="Arial" charset="0"/>
                <a:cs typeface="Times New Roman" pitchFamily="18" charset="0"/>
              </a:rPr>
              <a:t>bpp</a:t>
            </a:r>
          </a:p>
        </p:txBody>
      </p:sp>
      <p:sp>
        <p:nvSpPr>
          <p:cNvPr id="65549" name="Text Box 11"/>
          <p:cNvSpPr txBox="1">
            <a:spLocks noChangeArrowheads="1"/>
          </p:cNvSpPr>
          <p:nvPr/>
        </p:nvSpPr>
        <p:spPr bwMode="auto">
          <a:xfrm>
            <a:off x="2362200" y="381000"/>
            <a:ext cx="49228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sz="2800" smtClean="0">
                <a:solidFill>
                  <a:srgbClr val="FFFFFF"/>
                </a:solidFill>
                <a:latin typeface="Arial" charset="0"/>
                <a:cs typeface="Times New Roman" pitchFamily="18" charset="0"/>
              </a:rPr>
              <a:t>Figure 10.2-1 Entropy (contd)</a:t>
            </a:r>
            <a:r>
              <a:rPr lang="en-US" sz="2400" smtClean="0">
                <a:solidFill>
                  <a:srgbClr val="FFFFFF"/>
                </a:solidFill>
                <a:latin typeface="Arial" charset="0"/>
              </a:rPr>
              <a:t> </a:t>
            </a:r>
          </a:p>
        </p:txBody>
      </p:sp>
    </p:spTree>
    <p:extLst>
      <p:ext uri="{BB962C8B-B14F-4D97-AF65-F5344CB8AC3E}">
        <p14:creationId xmlns:p14="http://schemas.microsoft.com/office/powerpoint/2010/main" val="224590625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01689828-34AC-418B-A15F-1F9FCAEB3455}" type="slidenum">
              <a:rPr lang="en-US">
                <a:solidFill>
                  <a:srgbClr val="FFFFFF"/>
                </a:solidFill>
              </a:rPr>
              <a:pPr>
                <a:defRPr/>
              </a:pPr>
              <a:t>128</a:t>
            </a:fld>
            <a:endParaRPr lang="en-US">
              <a:solidFill>
                <a:srgbClr val="FFFFFF"/>
              </a:solidFill>
            </a:endParaRPr>
          </a:p>
        </p:txBody>
      </p:sp>
      <p:sp>
        <p:nvSpPr>
          <p:cNvPr id="86019"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Figure 10.2.1 depicts that a minimum overall file size will be achieved if a smaller number of bits is used to code the most frequent gray levels </a:t>
            </a:r>
          </a:p>
          <a:p>
            <a:pPr eaLnBrk="1" hangingPunct="1">
              <a:buClr>
                <a:schemeClr val="tx1"/>
              </a:buClr>
              <a:buFont typeface="Wingdings" pitchFamily="2" charset="2"/>
              <a:buChar char="ü"/>
              <a:defRPr/>
            </a:pPr>
            <a:r>
              <a:rPr lang="en-US" smtClean="0">
                <a:latin typeface="Arial" charset="0"/>
              </a:rPr>
              <a:t>Average number of bits per pixel (</a:t>
            </a:r>
            <a:r>
              <a:rPr lang="en-US" i="1" smtClean="0">
                <a:latin typeface="Arial" charset="0"/>
              </a:rPr>
              <a:t>L</a:t>
            </a:r>
            <a:r>
              <a:rPr lang="en-US" smtClean="0">
                <a:latin typeface="Arial" charset="0"/>
              </a:rPr>
              <a:t>ength) in a coder can be measured by the following equation:</a:t>
            </a:r>
          </a:p>
          <a:p>
            <a:pPr eaLnBrk="1" hangingPunct="1">
              <a:buClr>
                <a:schemeClr val="tx1"/>
              </a:buClr>
              <a:buFont typeface="Wingdings" pitchFamily="2" charset="2"/>
              <a:buChar char="ü"/>
              <a:defRPr/>
            </a:pPr>
            <a:endParaRPr lang="en-US" smtClean="0">
              <a:latin typeface="Arial" charset="0"/>
            </a:endParaRPr>
          </a:p>
        </p:txBody>
      </p:sp>
      <p:pic>
        <p:nvPicPr>
          <p:cNvPr id="66565" name="Picture 4" descr="pg4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7010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56948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E50055C-8071-439B-A547-5C5190F6C7F0}" type="slidenum">
              <a:rPr lang="en-US">
                <a:solidFill>
                  <a:srgbClr val="FFFFFF"/>
                </a:solidFill>
              </a:rPr>
              <a:pPr>
                <a:defRPr/>
              </a:pPr>
              <a:t>129</a:t>
            </a:fld>
            <a:endParaRPr lang="en-US">
              <a:solidFill>
                <a:srgbClr val="FFFFFF"/>
              </a:solidFill>
            </a:endParaRPr>
          </a:p>
        </p:txBody>
      </p:sp>
      <p:sp>
        <p:nvSpPr>
          <p:cNvPr id="87043" name="Rectangle 3"/>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b="1" smtClean="0">
                <a:latin typeface="Arial" charset="0"/>
              </a:rPr>
              <a:t>Huffman Coding</a:t>
            </a:r>
            <a:r>
              <a:rPr lang="en-US" smtClean="0">
                <a:latin typeface="Arial" charset="0"/>
              </a:rPr>
              <a:t> </a:t>
            </a: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The Huffman code, developed by D. Huffman in 1952, is a </a:t>
            </a:r>
            <a:r>
              <a:rPr lang="en-US" i="1" smtClean="0">
                <a:latin typeface="Arial" charset="0"/>
              </a:rPr>
              <a:t>minimum length code </a:t>
            </a:r>
          </a:p>
          <a:p>
            <a:pPr eaLnBrk="1" hangingPunct="1">
              <a:lnSpc>
                <a:spcPct val="90000"/>
              </a:lnSpc>
              <a:buClr>
                <a:schemeClr val="tx1"/>
              </a:buClr>
              <a:buFontTx/>
              <a:buChar char="•"/>
              <a:defRPr/>
            </a:pPr>
            <a:r>
              <a:rPr lang="en-US" smtClean="0">
                <a:latin typeface="Arial" charset="0"/>
              </a:rPr>
              <a:t>This means that given the statistical distribution of the gray levels (the histogram), the Huffman algorithm will generate a code that is as close as possible to the </a:t>
            </a:r>
            <a:r>
              <a:rPr lang="en-US" i="1" smtClean="0">
                <a:latin typeface="Arial" charset="0"/>
              </a:rPr>
              <a:t>minimum bound, the entropy </a:t>
            </a:r>
          </a:p>
        </p:txBody>
      </p:sp>
    </p:spTree>
    <p:extLst>
      <p:ext uri="{BB962C8B-B14F-4D97-AF65-F5344CB8AC3E}">
        <p14:creationId xmlns:p14="http://schemas.microsoft.com/office/powerpoint/2010/main" val="2485623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solidFill>
                  <a:srgbClr val="FF0000"/>
                </a:solidFill>
              </a:rPr>
              <a:t>Types of Compression</a:t>
            </a:r>
            <a:r>
              <a:rPr lang="en-US" sz="4000" dirty="0" smtClean="0"/>
              <a:t/>
            </a:r>
            <a:br>
              <a:rPr lang="en-US" sz="4000" dirty="0" smtClean="0"/>
            </a:br>
            <a:endParaRPr lang="en-US" sz="4000" dirty="0" smtClean="0"/>
          </a:p>
        </p:txBody>
      </p:sp>
      <p:sp>
        <p:nvSpPr>
          <p:cNvPr id="7171" name="Rectangle 3"/>
          <p:cNvSpPr>
            <a:spLocks noGrp="1" noChangeArrowheads="1"/>
          </p:cNvSpPr>
          <p:nvPr>
            <p:ph type="body" idx="1"/>
          </p:nvPr>
        </p:nvSpPr>
        <p:spPr/>
        <p:txBody>
          <a:bodyPr/>
          <a:lstStyle/>
          <a:p>
            <a:pPr>
              <a:buFont typeface="Wingdings" pitchFamily="2" charset="2"/>
              <a:buNone/>
            </a:pPr>
            <a:r>
              <a:rPr lang="en-US" smtClean="0">
                <a:solidFill>
                  <a:srgbClr val="FFFF00"/>
                </a:solidFill>
              </a:rPr>
              <a:t>• </a:t>
            </a:r>
            <a:r>
              <a:rPr lang="en-US" smtClean="0"/>
              <a:t>Pixel packing</a:t>
            </a:r>
          </a:p>
          <a:p>
            <a:pPr>
              <a:buFont typeface="Wingdings" pitchFamily="2" charset="2"/>
              <a:buNone/>
            </a:pPr>
            <a:r>
              <a:rPr lang="en-US" smtClean="0"/>
              <a:t>• RLE (Run-length Encoding)</a:t>
            </a:r>
          </a:p>
          <a:p>
            <a:pPr>
              <a:buFont typeface="Wingdings" pitchFamily="2" charset="2"/>
              <a:buNone/>
            </a:pPr>
            <a:r>
              <a:rPr lang="en-US" smtClean="0"/>
              <a:t>• Dictionary-based methods</a:t>
            </a:r>
          </a:p>
          <a:p>
            <a:pPr>
              <a:buFont typeface="Wingdings" pitchFamily="2" charset="2"/>
              <a:buNone/>
            </a:pPr>
            <a:r>
              <a:rPr lang="en-US" smtClean="0"/>
              <a:t>• JPEG compression</a:t>
            </a:r>
          </a:p>
          <a:p>
            <a:pPr>
              <a:buFont typeface="Wingdings" pitchFamily="2" charset="2"/>
              <a:buNone/>
            </a:pPr>
            <a:r>
              <a:rPr lang="en-US" smtClean="0"/>
              <a:t>• Fractal Image Compression</a:t>
            </a:r>
          </a:p>
          <a:p>
            <a:pPr>
              <a:buFont typeface="Wingdings" pitchFamily="2" charset="2"/>
              <a:buNone/>
            </a:pPr>
            <a:endParaRPr lang="en-US" smtClean="0">
              <a:solidFill>
                <a:srgbClr val="FFFF00"/>
              </a:solidFill>
            </a:endParaRPr>
          </a:p>
          <a:p>
            <a:endParaRPr lang="en-US" smtClean="0">
              <a:solidFill>
                <a:srgbClr val="FFFF00"/>
              </a:solidFill>
            </a:endParaRPr>
          </a:p>
        </p:txBody>
      </p:sp>
      <p:sp>
        <p:nvSpPr>
          <p:cNvPr id="4" name="Slide Number Placeholder 3"/>
          <p:cNvSpPr>
            <a:spLocks noGrp="1"/>
          </p:cNvSpPr>
          <p:nvPr>
            <p:ph type="sldNum" sz="quarter" idx="12"/>
          </p:nvPr>
        </p:nvSpPr>
        <p:spPr/>
        <p:txBody>
          <a:bodyPr/>
          <a:lstStyle/>
          <a:p>
            <a:pPr>
              <a:defRPr/>
            </a:pPr>
            <a:fld id="{C1AF0340-E513-454E-9260-F845288B916D}" type="slidenum">
              <a:rPr lang="en-US">
                <a:solidFill>
                  <a:prstClr val="black">
                    <a:tint val="75000"/>
                  </a:prstClr>
                </a:solidFill>
              </a:rPr>
              <a:pPr>
                <a:defRPr/>
              </a:pPr>
              <a:t>13</a:t>
            </a:fld>
            <a:endParaRPr lang="en-US">
              <a:solidFill>
                <a:prstClr val="black">
                  <a:tint val="75000"/>
                </a:prstClr>
              </a:solidFill>
            </a:endParaRPr>
          </a:p>
        </p:txBody>
      </p:sp>
    </p:spTree>
    <p:extLst>
      <p:ext uri="{BB962C8B-B14F-4D97-AF65-F5344CB8AC3E}">
        <p14:creationId xmlns:p14="http://schemas.microsoft.com/office/powerpoint/2010/main" val="7674992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59673A7-9F7D-41F4-BD90-33E268BDE5F4}" type="slidenum">
              <a:rPr lang="en-US">
                <a:solidFill>
                  <a:srgbClr val="FFFFFF"/>
                </a:solidFill>
              </a:rPr>
              <a:pPr>
                <a:defRPr/>
              </a:pPr>
              <a:t>130</a:t>
            </a:fld>
            <a:endParaRPr lang="en-US">
              <a:solidFill>
                <a:srgbClr val="FFFFFF"/>
              </a:solidFill>
            </a:endParaRPr>
          </a:p>
        </p:txBody>
      </p:sp>
      <p:sp>
        <p:nvSpPr>
          <p:cNvPr id="88067" name="Rectangle 3"/>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The method results in an </a:t>
            </a:r>
            <a:r>
              <a:rPr lang="en-US" i="1" smtClean="0">
                <a:latin typeface="Arial" charset="0"/>
              </a:rPr>
              <a:t>unequal </a:t>
            </a:r>
            <a:r>
              <a:rPr lang="en-US" smtClean="0">
                <a:latin typeface="Arial" charset="0"/>
              </a:rPr>
              <a:t>(or</a:t>
            </a:r>
            <a:r>
              <a:rPr lang="en-US" i="1" smtClean="0">
                <a:latin typeface="Arial" charset="0"/>
              </a:rPr>
              <a:t> variable</a:t>
            </a:r>
            <a:r>
              <a:rPr lang="en-US" smtClean="0">
                <a:latin typeface="Arial" charset="0"/>
              </a:rPr>
              <a:t>)</a:t>
            </a:r>
            <a:r>
              <a:rPr lang="en-US" i="1" smtClean="0">
                <a:latin typeface="Arial" charset="0"/>
              </a:rPr>
              <a:t> length code</a:t>
            </a:r>
            <a:r>
              <a:rPr lang="en-US" smtClean="0">
                <a:latin typeface="Arial" charset="0"/>
              </a:rPr>
              <a:t>, where the size of the code words can vary</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For complex images, Huffman coding alone will typically reduce the file by 10% to 50% (1.1:1 to 1.5:1), but this ratio can be improved to 2:1 or 3:1 by preprocessing for irrelevant information removal </a:t>
            </a:r>
          </a:p>
        </p:txBody>
      </p:sp>
    </p:spTree>
    <p:extLst>
      <p:ext uri="{BB962C8B-B14F-4D97-AF65-F5344CB8AC3E}">
        <p14:creationId xmlns:p14="http://schemas.microsoft.com/office/powerpoint/2010/main" val="344594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0C480C6-F24F-45D1-9BE9-1A301E57586D}" type="slidenum">
              <a:rPr lang="en-US">
                <a:solidFill>
                  <a:srgbClr val="FFFFFF"/>
                </a:solidFill>
              </a:rPr>
              <a:pPr>
                <a:defRPr/>
              </a:pPr>
              <a:t>131</a:t>
            </a:fld>
            <a:endParaRPr lang="en-US">
              <a:solidFill>
                <a:srgbClr val="FFFFFF"/>
              </a:solidFill>
            </a:endParaRPr>
          </a:p>
        </p:txBody>
      </p:sp>
      <p:sp>
        <p:nvSpPr>
          <p:cNvPr id="89091" name="Rectangle 3"/>
          <p:cNvSpPr>
            <a:spLocks noGrp="1" noChangeArrowheads="1"/>
          </p:cNvSpPr>
          <p:nvPr>
            <p:ph type="body" idx="1"/>
          </p:nvPr>
        </p:nvSpPr>
        <p:spPr>
          <a:xfrm>
            <a:off x="457200" y="304800"/>
            <a:ext cx="8229600" cy="5791200"/>
          </a:xfrm>
        </p:spPr>
        <p:txBody>
          <a:bodyPr/>
          <a:lstStyle/>
          <a:p>
            <a:pPr marL="533400" indent="-533400" eaLnBrk="1" hangingPunct="1">
              <a:buClr>
                <a:schemeClr val="tx1"/>
              </a:buClr>
              <a:buFontTx/>
              <a:buChar char="•"/>
              <a:defRPr/>
            </a:pPr>
            <a:r>
              <a:rPr lang="en-US" smtClean="0">
                <a:latin typeface="Arial" charset="0"/>
              </a:rPr>
              <a:t>The Huffman algorithm can be described in five steps:</a:t>
            </a:r>
          </a:p>
          <a:p>
            <a:pPr marL="533400" indent="-533400" eaLnBrk="1" hangingPunct="1">
              <a:buFont typeface="Wingdings" pitchFamily="2" charset="2"/>
              <a:buNone/>
              <a:defRPr/>
            </a:pPr>
            <a:endParaRPr lang="en-US" smtClean="0">
              <a:latin typeface="Arial" charset="0"/>
            </a:endParaRPr>
          </a:p>
          <a:p>
            <a:pPr marL="533400" indent="-533400" eaLnBrk="1" hangingPunct="1">
              <a:buClr>
                <a:schemeClr val="tx1"/>
              </a:buClr>
              <a:buFont typeface="Wingdings" pitchFamily="2" charset="2"/>
              <a:buAutoNum type="arabicPeriod"/>
              <a:defRPr/>
            </a:pPr>
            <a:r>
              <a:rPr lang="en-US" sz="2800" smtClean="0">
                <a:latin typeface="Arial" charset="0"/>
              </a:rPr>
              <a:t>Find the gray level probabilities for the image by finding the histogram</a:t>
            </a:r>
          </a:p>
          <a:p>
            <a:pPr marL="533400" indent="-533400" eaLnBrk="1" hangingPunct="1">
              <a:buClr>
                <a:schemeClr val="tx1"/>
              </a:buClr>
              <a:buFont typeface="Wingdings" pitchFamily="2" charset="2"/>
              <a:buAutoNum type="arabicPeriod"/>
              <a:defRPr/>
            </a:pPr>
            <a:r>
              <a:rPr lang="en-US" sz="2800" smtClean="0">
                <a:latin typeface="Arial" charset="0"/>
              </a:rPr>
              <a:t>Order the input probabilities (histogram magnitudes) from smallest to largest</a:t>
            </a:r>
          </a:p>
          <a:p>
            <a:pPr marL="533400" indent="-533400" eaLnBrk="1" hangingPunct="1">
              <a:buClr>
                <a:schemeClr val="tx1"/>
              </a:buClr>
              <a:buFont typeface="Wingdings" pitchFamily="2" charset="2"/>
              <a:buAutoNum type="arabicPeriod"/>
              <a:defRPr/>
            </a:pPr>
            <a:r>
              <a:rPr lang="en-US" sz="2800" smtClean="0">
                <a:latin typeface="Arial" charset="0"/>
              </a:rPr>
              <a:t>Combine the smallest two by addition</a:t>
            </a:r>
          </a:p>
          <a:p>
            <a:pPr marL="533400" indent="-533400" eaLnBrk="1" hangingPunct="1">
              <a:buClr>
                <a:schemeClr val="tx1"/>
              </a:buClr>
              <a:buFont typeface="Wingdings" pitchFamily="2" charset="2"/>
              <a:buAutoNum type="arabicPeriod"/>
              <a:defRPr/>
            </a:pPr>
            <a:r>
              <a:rPr lang="en-US" sz="2800" smtClean="0">
                <a:latin typeface="Arial" charset="0"/>
              </a:rPr>
              <a:t>GOTO step 2, until only two probabilities are left</a:t>
            </a:r>
          </a:p>
          <a:p>
            <a:pPr marL="533400" indent="-533400" eaLnBrk="1" hangingPunct="1">
              <a:buClr>
                <a:schemeClr val="tx1"/>
              </a:buClr>
              <a:buFont typeface="Wingdings" pitchFamily="2" charset="2"/>
              <a:buAutoNum type="arabicPeriod"/>
              <a:defRPr/>
            </a:pPr>
            <a:r>
              <a:rPr lang="en-US" sz="2800" smtClean="0">
                <a:latin typeface="Arial" charset="0"/>
              </a:rPr>
              <a:t>By working backward along the tree, generate code by alternating assignment of 0 and 1</a:t>
            </a:r>
          </a:p>
        </p:txBody>
      </p:sp>
    </p:spTree>
    <p:extLst>
      <p:ext uri="{BB962C8B-B14F-4D97-AF65-F5344CB8AC3E}">
        <p14:creationId xmlns:p14="http://schemas.microsoft.com/office/powerpoint/2010/main" val="50092909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8388492-59F8-446E-B5D4-0B6D120D4394}" type="slidenum">
              <a:rPr lang="en-US">
                <a:solidFill>
                  <a:srgbClr val="FFFFFF"/>
                </a:solidFill>
              </a:rPr>
              <a:pPr>
                <a:defRPr/>
              </a:pPr>
              <a:t>132</a:t>
            </a:fld>
            <a:endParaRPr lang="en-US">
              <a:solidFill>
                <a:srgbClr val="FFFFFF"/>
              </a:solidFill>
            </a:endParaRPr>
          </a:p>
        </p:txBody>
      </p:sp>
      <p:pic>
        <p:nvPicPr>
          <p:cNvPr id="70660" name="Picture 3"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001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44202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F0AF53D4-9A62-43D5-A0C7-C37EDB749759}" type="slidenum">
              <a:rPr lang="en-US">
                <a:solidFill>
                  <a:srgbClr val="FFFFFF"/>
                </a:solidFill>
              </a:rPr>
              <a:pPr>
                <a:defRPr/>
              </a:pPr>
              <a:t>133</a:t>
            </a:fld>
            <a:endParaRPr lang="en-US">
              <a:solidFill>
                <a:srgbClr val="FFFFFF"/>
              </a:solidFill>
            </a:endParaRPr>
          </a:p>
        </p:txBody>
      </p:sp>
      <p:sp>
        <p:nvSpPr>
          <p:cNvPr id="71684" name="Rectangle 2"/>
          <p:cNvSpPr>
            <a:spLocks noChangeArrowheads="1"/>
          </p:cNvSpPr>
          <p:nvPr/>
        </p:nvSpPr>
        <p:spPr bwMode="auto">
          <a:xfrm>
            <a:off x="2262188" y="290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71685"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
            <a:ext cx="44862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5264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A14518A-7EA1-4AB8-8342-EF498E290585}" type="slidenum">
              <a:rPr lang="en-US">
                <a:solidFill>
                  <a:srgbClr val="FFFFFF"/>
                </a:solidFill>
              </a:rPr>
              <a:pPr>
                <a:defRPr/>
              </a:pPr>
              <a:t>134</a:t>
            </a:fld>
            <a:endParaRPr lang="en-US">
              <a:solidFill>
                <a:srgbClr val="FFFFFF"/>
              </a:solidFill>
            </a:endParaRPr>
          </a:p>
        </p:txBody>
      </p:sp>
      <p:pic>
        <p:nvPicPr>
          <p:cNvPr id="7270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153400" cy="546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24190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E7D48DF6-0A5F-44C6-A6F5-8412AA707D38}" type="slidenum">
              <a:rPr lang="en-US">
                <a:solidFill>
                  <a:srgbClr val="FFFFFF"/>
                </a:solidFill>
              </a:rPr>
              <a:pPr>
                <a:defRPr/>
              </a:pPr>
              <a:t>135</a:t>
            </a:fld>
            <a:endParaRPr lang="en-US">
              <a:solidFill>
                <a:srgbClr val="FFFFFF"/>
              </a:solidFill>
            </a:endParaRPr>
          </a:p>
        </p:txBody>
      </p:sp>
      <p:sp>
        <p:nvSpPr>
          <p:cNvPr id="73732" name="Rectangle 2"/>
          <p:cNvSpPr>
            <a:spLocks noChangeArrowheads="1"/>
          </p:cNvSpPr>
          <p:nvPr/>
        </p:nvSpPr>
        <p:spPr bwMode="auto">
          <a:xfrm>
            <a:off x="2062163" y="138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73733"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
            <a:ext cx="4660900" cy="611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52060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45B9705D-FDCF-4C90-86E6-F53F5ED798FE}" type="slidenum">
              <a:rPr lang="en-US">
                <a:solidFill>
                  <a:srgbClr val="FFFFFF"/>
                </a:solidFill>
              </a:rPr>
              <a:pPr>
                <a:defRPr/>
              </a:pPr>
              <a:t>136</a:t>
            </a:fld>
            <a:endParaRPr lang="en-US">
              <a:solidFill>
                <a:srgbClr val="FFFFFF"/>
              </a:solidFill>
            </a:endParaRPr>
          </a:p>
        </p:txBody>
      </p:sp>
      <p:sp>
        <p:nvSpPr>
          <p:cNvPr id="92163" name="Rectangle 3"/>
          <p:cNvSpPr>
            <a:spLocks noGrp="1" noChangeArrowheads="1"/>
          </p:cNvSpPr>
          <p:nvPr>
            <p:ph type="body" idx="1"/>
          </p:nvPr>
        </p:nvSpPr>
        <p:spPr>
          <a:xfrm>
            <a:off x="457200" y="304800"/>
            <a:ext cx="8229600" cy="57912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74757" name="Picture 4" descr="tabl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305800"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6006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92D1252-92B4-4912-A274-45A4BDB14225}" type="slidenum">
              <a:rPr lang="en-US">
                <a:solidFill>
                  <a:srgbClr val="FFFFFF"/>
                </a:solidFill>
              </a:rPr>
              <a:pPr>
                <a:defRPr/>
              </a:pPr>
              <a:t>137</a:t>
            </a:fld>
            <a:endParaRPr lang="en-US">
              <a:solidFill>
                <a:srgbClr val="FFFFFF"/>
              </a:solidFill>
            </a:endParaRPr>
          </a:p>
        </p:txBody>
      </p:sp>
      <p:pic>
        <p:nvPicPr>
          <p:cNvPr id="75780"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486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1144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AC86FBD-4034-4338-B62A-411BAF2FDC9A}" type="slidenum">
              <a:rPr lang="en-US">
                <a:solidFill>
                  <a:srgbClr val="FFFFFF"/>
                </a:solidFill>
              </a:rPr>
              <a:pPr>
                <a:defRPr/>
              </a:pPr>
              <a:t>138</a:t>
            </a:fld>
            <a:endParaRPr lang="en-US">
              <a:solidFill>
                <a:srgbClr val="FFFFFF"/>
              </a:solidFill>
            </a:endParaRPr>
          </a:p>
        </p:txBody>
      </p:sp>
      <p:sp>
        <p:nvSpPr>
          <p:cNvPr id="94211" name="Rectangle 3"/>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In the example, we observe a 2.0 : 1.9 compression, which is about a 1.05 compression ratio, providing about 5% compression</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From the example we can see that the Huffman code is highly dependent on the histogram, so any preprocessing to simplify the histogram will help improve the compression ratio</a:t>
            </a:r>
          </a:p>
        </p:txBody>
      </p:sp>
    </p:spTree>
    <p:extLst>
      <p:ext uri="{BB962C8B-B14F-4D97-AF65-F5344CB8AC3E}">
        <p14:creationId xmlns:p14="http://schemas.microsoft.com/office/powerpoint/2010/main" val="36457129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0C410A1D-840F-4756-9E87-B8BF7D09B619}" type="slidenum">
              <a:rPr lang="en-US">
                <a:solidFill>
                  <a:srgbClr val="FFFFFF"/>
                </a:solidFill>
              </a:rPr>
              <a:pPr>
                <a:defRPr/>
              </a:pPr>
              <a:t>139</a:t>
            </a:fld>
            <a:endParaRPr lang="en-US">
              <a:solidFill>
                <a:srgbClr val="FFFFFF"/>
              </a:solidFill>
            </a:endParaRPr>
          </a:p>
        </p:txBody>
      </p:sp>
      <p:sp>
        <p:nvSpPr>
          <p:cNvPr id="128003" name="Rectangle 3"/>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b="1" smtClean="0">
                <a:latin typeface="Arial" charset="0"/>
              </a:rPr>
              <a:t>Run-Length Coding</a:t>
            </a:r>
            <a:r>
              <a:rPr lang="en-US" smtClean="0"/>
              <a:t> </a:t>
            </a:r>
          </a:p>
          <a:p>
            <a:pPr eaLnBrk="1" hangingPunct="1">
              <a:buClr>
                <a:schemeClr val="tx1"/>
              </a:buClr>
              <a:buFont typeface="Wingdings" pitchFamily="2" charset="2"/>
              <a:buNone/>
              <a:defRPr/>
            </a:pPr>
            <a:endParaRPr lang="en-US" smtClean="0"/>
          </a:p>
          <a:p>
            <a:pPr eaLnBrk="1" hangingPunct="1">
              <a:buClr>
                <a:schemeClr val="tx1"/>
              </a:buClr>
              <a:buFontTx/>
              <a:buChar char="•"/>
              <a:defRPr/>
            </a:pPr>
            <a:r>
              <a:rPr lang="en-US" smtClean="0">
                <a:latin typeface="Arial" charset="0"/>
              </a:rPr>
              <a:t>Run-length coding (RLC) works by counting  adjacent pixels with the same gray level value called the </a:t>
            </a:r>
            <a:r>
              <a:rPr lang="en-US" i="1" smtClean="0">
                <a:latin typeface="Arial" charset="0"/>
              </a:rPr>
              <a:t>run-length, </a:t>
            </a:r>
            <a:r>
              <a:rPr lang="en-US" smtClean="0">
                <a:latin typeface="Arial" charset="0"/>
              </a:rPr>
              <a:t>which is then encoded and stored</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RLC works best for binary, two-valued, images</a:t>
            </a:r>
          </a:p>
        </p:txBody>
      </p:sp>
    </p:spTree>
    <p:extLst>
      <p:ext uri="{BB962C8B-B14F-4D97-AF65-F5344CB8AC3E}">
        <p14:creationId xmlns:p14="http://schemas.microsoft.com/office/powerpoint/2010/main" val="2188425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fractals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F8746CD-D60F-4AEB-B6CB-274453E91676}" type="slidenum">
              <a:rPr lang="en-US" smtClean="0">
                <a:solidFill>
                  <a:prstClr val="black">
                    <a:tint val="75000"/>
                  </a:prstClr>
                </a:solidFill>
              </a:rPr>
              <a:pPr>
                <a:defRPr/>
              </a:pPr>
              <a:t>14</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538702" y="1828800"/>
            <a:ext cx="3905054" cy="3892538"/>
          </a:xfrm>
          <a:prstGeom prst="rect">
            <a:avLst/>
          </a:prstGeom>
        </p:spPr>
      </p:pic>
      <p:pic>
        <p:nvPicPr>
          <p:cNvPr id="6" name="Picture 5"/>
          <p:cNvPicPr>
            <a:picLocks noChangeAspect="1"/>
          </p:cNvPicPr>
          <p:nvPr/>
        </p:nvPicPr>
        <p:blipFill>
          <a:blip r:embed="rId3"/>
          <a:stretch>
            <a:fillRect/>
          </a:stretch>
        </p:blipFill>
        <p:spPr>
          <a:xfrm>
            <a:off x="4648200" y="2970637"/>
            <a:ext cx="3867150" cy="3011063"/>
          </a:xfrm>
          <a:prstGeom prst="rect">
            <a:avLst/>
          </a:prstGeom>
        </p:spPr>
      </p:pic>
    </p:spTree>
    <p:extLst>
      <p:ext uri="{BB962C8B-B14F-4D97-AF65-F5344CB8AC3E}">
        <p14:creationId xmlns:p14="http://schemas.microsoft.com/office/powerpoint/2010/main" val="7466014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28DC09F-E4CC-453A-A72E-D3766758C0FB}" type="slidenum">
              <a:rPr lang="en-US">
                <a:solidFill>
                  <a:srgbClr val="FFFFFF"/>
                </a:solidFill>
              </a:rPr>
              <a:pPr>
                <a:defRPr/>
              </a:pPr>
              <a:t>140</a:t>
            </a:fld>
            <a:endParaRPr lang="en-US">
              <a:solidFill>
                <a:srgbClr val="FFFFFF"/>
              </a:solidFill>
            </a:endParaRPr>
          </a:p>
        </p:txBody>
      </p:sp>
      <p:sp>
        <p:nvSpPr>
          <p:cNvPr id="96258"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RLC can also work with complex images that have been preprocessed by thresholding to reduce the number of gray levels to two</a:t>
            </a:r>
          </a:p>
          <a:p>
            <a:pPr eaLnBrk="1" hangingPunct="1">
              <a:buClr>
                <a:schemeClr val="tx1"/>
              </a:buClr>
              <a:buFontTx/>
              <a:buChar char="•"/>
              <a:defRPr/>
            </a:pPr>
            <a:r>
              <a:rPr lang="en-US" smtClean="0">
                <a:latin typeface="Arial" charset="0"/>
              </a:rPr>
              <a:t>RLC can be implemented in various ways, but the first step is to define the required parameters</a:t>
            </a:r>
          </a:p>
          <a:p>
            <a:pPr eaLnBrk="1" hangingPunct="1">
              <a:buClr>
                <a:schemeClr val="tx1"/>
              </a:buClr>
              <a:buFontTx/>
              <a:buChar char="•"/>
              <a:defRPr/>
            </a:pPr>
            <a:r>
              <a:rPr lang="en-US" smtClean="0">
                <a:latin typeface="Arial" charset="0"/>
              </a:rPr>
              <a:t>Horizontal RLC (counting along the rows) or vertical RLC (counting along the columns) can be used </a:t>
            </a:r>
          </a:p>
          <a:p>
            <a:pPr eaLnBrk="1" hangingPunct="1">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1260634646"/>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EFAF2D9-A64D-4D43-AC4D-AEB930010BBE}" type="slidenum">
              <a:rPr lang="en-US">
                <a:solidFill>
                  <a:srgbClr val="FFFFFF"/>
                </a:solidFill>
              </a:rPr>
              <a:pPr>
                <a:defRPr/>
              </a:pPr>
              <a:t>141</a:t>
            </a:fld>
            <a:endParaRPr lang="en-US">
              <a:solidFill>
                <a:srgbClr val="FFFFFF"/>
              </a:solidFill>
            </a:endParaRPr>
          </a:p>
        </p:txBody>
      </p:sp>
      <p:sp>
        <p:nvSpPr>
          <p:cNvPr id="97282"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In basic horizontal RLC, the number of bits used for the encoding depends on the number of pixels in a row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If the row has 2</a:t>
            </a:r>
            <a:r>
              <a:rPr lang="en-US" baseline="30000" smtClean="0">
                <a:latin typeface="Arial" charset="0"/>
              </a:rPr>
              <a:t>n</a:t>
            </a:r>
            <a:r>
              <a:rPr lang="en-US" smtClean="0">
                <a:latin typeface="Arial" charset="0"/>
              </a:rPr>
              <a:t> pixels, then the required number of bits is </a:t>
            </a:r>
            <a:r>
              <a:rPr lang="en-US" i="1" smtClean="0">
                <a:latin typeface="Arial" charset="0"/>
              </a:rPr>
              <a:t>n</a:t>
            </a:r>
            <a:r>
              <a:rPr lang="en-US" smtClean="0">
                <a:latin typeface="Arial" charset="0"/>
              </a:rPr>
              <a:t>, so that a run that is the length of the entire row can be encoded </a:t>
            </a:r>
          </a:p>
        </p:txBody>
      </p:sp>
    </p:spTree>
    <p:extLst>
      <p:ext uri="{BB962C8B-B14F-4D97-AF65-F5344CB8AC3E}">
        <p14:creationId xmlns:p14="http://schemas.microsoft.com/office/powerpoint/2010/main" val="352613378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66C2130E-6A3E-4339-94DF-C53E0B22B809}" type="slidenum">
              <a:rPr lang="en-US">
                <a:solidFill>
                  <a:srgbClr val="FFFFFF"/>
                </a:solidFill>
              </a:rPr>
              <a:pPr>
                <a:defRPr/>
              </a:pPr>
              <a:t>142</a:t>
            </a:fld>
            <a:endParaRPr lang="en-US">
              <a:solidFill>
                <a:srgbClr val="FFFFFF"/>
              </a:solidFill>
            </a:endParaRPr>
          </a:p>
        </p:txBody>
      </p:sp>
      <p:sp>
        <p:nvSpPr>
          <p:cNvPr id="119811" name="Rectangle 3"/>
          <p:cNvSpPr>
            <a:spLocks noGrp="1" noChangeArrowheads="1"/>
          </p:cNvSpPr>
          <p:nvPr>
            <p:ph type="body" idx="1"/>
          </p:nvPr>
        </p:nvSpPr>
        <p:spPr>
          <a:xfrm>
            <a:off x="457200" y="304800"/>
            <a:ext cx="8229600" cy="5791200"/>
          </a:xfrm>
        </p:spPr>
        <p:txBody>
          <a:bodyPr/>
          <a:lstStyle/>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latin typeface="Arial" charset="0"/>
            </a:endParaRPr>
          </a:p>
          <a:p>
            <a:pPr eaLnBrk="1" hangingPunct="1">
              <a:buClr>
                <a:schemeClr val="tx1"/>
              </a:buClr>
              <a:buFontTx/>
              <a:buChar char="•"/>
              <a:defRPr/>
            </a:pPr>
            <a:r>
              <a:rPr lang="en-US" smtClean="0">
                <a:latin typeface="Arial" charset="0"/>
              </a:rPr>
              <a:t>The next step is to define a convention for the first RLC number in a row – does it represent a run of 0's or 1's?</a:t>
            </a:r>
          </a:p>
        </p:txBody>
      </p:sp>
      <p:pic>
        <p:nvPicPr>
          <p:cNvPr id="80901"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5438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58277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5A6EBEE8-D541-4B24-838A-4000F3D7BB2E}" type="slidenum">
              <a:rPr lang="en-US">
                <a:solidFill>
                  <a:srgbClr val="FFFFFF"/>
                </a:solidFill>
              </a:rPr>
              <a:pPr>
                <a:defRPr/>
              </a:pPr>
              <a:t>143</a:t>
            </a:fld>
            <a:endParaRPr lang="en-US">
              <a:solidFill>
                <a:srgbClr val="FFFFFF"/>
              </a:solidFill>
            </a:endParaRPr>
          </a:p>
        </p:txBody>
      </p:sp>
      <p:pic>
        <p:nvPicPr>
          <p:cNvPr id="81924"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84860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91492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CE2BFF3-7091-4BFC-8DDC-34F37BE526C1}" type="slidenum">
              <a:rPr lang="en-US">
                <a:solidFill>
                  <a:srgbClr val="FFFFFF"/>
                </a:solidFill>
              </a:rPr>
              <a:pPr>
                <a:defRPr/>
              </a:pPr>
              <a:t>144</a:t>
            </a:fld>
            <a:endParaRPr lang="en-US">
              <a:solidFill>
                <a:srgbClr val="FFFFFF"/>
              </a:solidFill>
            </a:endParaRPr>
          </a:p>
        </p:txBody>
      </p:sp>
      <p:pic>
        <p:nvPicPr>
          <p:cNvPr id="8294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4676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75689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1092036-DC09-4320-A812-B2CC598A2B12}" type="slidenum">
              <a:rPr lang="en-US">
                <a:solidFill>
                  <a:srgbClr val="FFFFFF"/>
                </a:solidFill>
              </a:rPr>
              <a:pPr>
                <a:defRPr/>
              </a:pPr>
              <a:t>145</a:t>
            </a:fld>
            <a:endParaRPr lang="en-US">
              <a:solidFill>
                <a:srgbClr val="FFFFFF"/>
              </a:solidFill>
            </a:endParaRPr>
          </a:p>
        </p:txBody>
      </p:sp>
      <p:sp>
        <p:nvSpPr>
          <p:cNvPr id="99330"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i="1" smtClean="0">
                <a:latin typeface="Arial" charset="0"/>
              </a:rPr>
              <a:t>Bitplane-RLC</a:t>
            </a:r>
            <a:r>
              <a:rPr lang="en-US" smtClean="0">
                <a:latin typeface="Arial" charset="0"/>
              </a:rPr>
              <a:t> : A technique which involves  extension of basic RLC method to gray level images, by applying basic RLC to each bit-plane independently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For each binary digit in the gray level value, an image plane is created, and this image plane (a string of 0's and 1's) is then encoded using RLC</a:t>
            </a:r>
          </a:p>
        </p:txBody>
      </p:sp>
    </p:spTree>
    <p:extLst>
      <p:ext uri="{BB962C8B-B14F-4D97-AF65-F5344CB8AC3E}">
        <p14:creationId xmlns:p14="http://schemas.microsoft.com/office/powerpoint/2010/main" val="392566553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994E7258-AC91-434B-9C1E-13FC4A1C9A99}" type="slidenum">
              <a:rPr lang="en-US">
                <a:solidFill>
                  <a:srgbClr val="FFFFFF"/>
                </a:solidFill>
              </a:rPr>
              <a:pPr>
                <a:defRPr/>
              </a:pPr>
              <a:t>146</a:t>
            </a:fld>
            <a:endParaRPr lang="en-US">
              <a:solidFill>
                <a:srgbClr val="FFFFFF"/>
              </a:solidFill>
            </a:endParaRPr>
          </a:p>
        </p:txBody>
      </p:sp>
      <p:sp>
        <p:nvSpPr>
          <p:cNvPr id="84996" name="Rectangle 2"/>
          <p:cNvSpPr>
            <a:spLocks noChangeArrowheads="1"/>
          </p:cNvSpPr>
          <p:nvPr/>
        </p:nvSpPr>
        <p:spPr bwMode="auto">
          <a:xfrm>
            <a:off x="2262188" y="319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84997"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8600"/>
            <a:ext cx="4403725" cy="592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3171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0DAADF1-949D-4006-836A-7EDDEB98CBE7}" type="slidenum">
              <a:rPr lang="en-US">
                <a:solidFill>
                  <a:srgbClr val="FFFFFF"/>
                </a:solidFill>
              </a:rPr>
              <a:pPr>
                <a:defRPr/>
              </a:pPr>
              <a:t>147</a:t>
            </a:fld>
            <a:endParaRPr lang="en-US">
              <a:solidFill>
                <a:srgbClr val="FFFFFF"/>
              </a:solidFill>
            </a:endParaRPr>
          </a:p>
        </p:txBody>
      </p:sp>
      <p:sp>
        <p:nvSpPr>
          <p:cNvPr id="100354" name="Rectangle 2"/>
          <p:cNvSpPr>
            <a:spLocks noGrp="1" noChangeArrowheads="1"/>
          </p:cNvSpPr>
          <p:nvPr>
            <p:ph type="body" idx="1"/>
          </p:nvPr>
        </p:nvSpPr>
        <p:spPr>
          <a:xfrm>
            <a:off x="457200" y="457200"/>
            <a:ext cx="8229600" cy="5943600"/>
          </a:xfrm>
        </p:spPr>
        <p:txBody>
          <a:bodyPr/>
          <a:lstStyle/>
          <a:p>
            <a:pPr eaLnBrk="1" hangingPunct="1">
              <a:lnSpc>
                <a:spcPct val="90000"/>
              </a:lnSpc>
              <a:buClr>
                <a:schemeClr val="tx1"/>
              </a:buClr>
              <a:buFontTx/>
              <a:buChar char="•"/>
              <a:defRPr/>
            </a:pPr>
            <a:r>
              <a:rPr lang="en-US" smtClean="0">
                <a:latin typeface="Arial" charset="0"/>
              </a:rPr>
              <a:t>Typical compression ratios of 0.5 to 1.2 are achieved with complex 8-bit monochrome images </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Thus without further processing, this is not a good compression technique for complex images</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Bitplane-RLC is most useful for simple images, such as graphics files, where much higher compression ratios are achieved </a:t>
            </a:r>
          </a:p>
        </p:txBody>
      </p:sp>
    </p:spTree>
    <p:extLst>
      <p:ext uri="{BB962C8B-B14F-4D97-AF65-F5344CB8AC3E}">
        <p14:creationId xmlns:p14="http://schemas.microsoft.com/office/powerpoint/2010/main" val="233496161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E48D0E1-3F82-4D0F-B3DB-859E5A664499}" type="slidenum">
              <a:rPr lang="en-US">
                <a:solidFill>
                  <a:srgbClr val="FFFFFF"/>
                </a:solidFill>
              </a:rPr>
              <a:pPr>
                <a:defRPr/>
              </a:pPr>
              <a:t>148</a:t>
            </a:fld>
            <a:endParaRPr lang="en-US">
              <a:solidFill>
                <a:srgbClr val="FFFFFF"/>
              </a:solidFill>
            </a:endParaRPr>
          </a:p>
        </p:txBody>
      </p:sp>
      <p:sp>
        <p:nvSpPr>
          <p:cNvPr id="101378" name="Rectangle 2"/>
          <p:cNvSpPr>
            <a:spLocks noGrp="1" noChangeArrowheads="1"/>
          </p:cNvSpPr>
          <p:nvPr>
            <p:ph type="body" idx="1"/>
          </p:nvPr>
        </p:nvSpPr>
        <p:spPr>
          <a:xfrm>
            <a:off x="457200" y="457200"/>
            <a:ext cx="8229600" cy="5638800"/>
          </a:xfrm>
        </p:spPr>
        <p:txBody>
          <a:bodyPr/>
          <a:lstStyle/>
          <a:p>
            <a:pPr eaLnBrk="1" hangingPunct="1">
              <a:lnSpc>
                <a:spcPct val="90000"/>
              </a:lnSpc>
              <a:buClr>
                <a:schemeClr val="tx1"/>
              </a:buClr>
              <a:buFontTx/>
              <a:buChar char="•"/>
              <a:defRPr/>
            </a:pPr>
            <a:r>
              <a:rPr lang="en-US" smtClean="0">
                <a:latin typeface="Arial" charset="0"/>
              </a:rPr>
              <a:t>The compression results using this method can be improved by preprocessing to reduce the number of gray levels, but then the compression is</a:t>
            </a:r>
            <a:r>
              <a:rPr lang="en-US" i="1" smtClean="0">
                <a:latin typeface="Arial" charset="0"/>
              </a:rPr>
              <a:t> not lossless</a:t>
            </a:r>
            <a:r>
              <a:rPr lang="en-US" smtClean="0">
                <a:latin typeface="Arial" charset="0"/>
              </a:rPr>
              <a:t> </a:t>
            </a:r>
          </a:p>
          <a:p>
            <a:pPr eaLnBrk="1" hangingPunct="1">
              <a:lnSpc>
                <a:spcPct val="90000"/>
              </a:lnSpc>
              <a:buClr>
                <a:schemeClr val="tx1"/>
              </a:buClr>
              <a:buFontTx/>
              <a:buNone/>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With lossless bitplane RLC we can improve the compression results by taking our original pixel data (in </a:t>
            </a:r>
            <a:r>
              <a:rPr lang="en-US" i="1" smtClean="0">
                <a:latin typeface="Arial" charset="0"/>
              </a:rPr>
              <a:t>natural code</a:t>
            </a:r>
            <a:r>
              <a:rPr lang="en-US" smtClean="0">
                <a:latin typeface="Arial" charset="0"/>
              </a:rPr>
              <a:t>) and mapping it to a </a:t>
            </a:r>
            <a:r>
              <a:rPr lang="en-US" i="1" smtClean="0">
                <a:latin typeface="Arial" charset="0"/>
              </a:rPr>
              <a:t>Gray code</a:t>
            </a:r>
            <a:r>
              <a:rPr lang="en-US" smtClean="0">
                <a:latin typeface="Arial" charset="0"/>
              </a:rPr>
              <a:t> (named after Frank Gray), where adjacent numbers differ in only one bit </a:t>
            </a:r>
          </a:p>
        </p:txBody>
      </p:sp>
    </p:spTree>
    <p:extLst>
      <p:ext uri="{BB962C8B-B14F-4D97-AF65-F5344CB8AC3E}">
        <p14:creationId xmlns:p14="http://schemas.microsoft.com/office/powerpoint/2010/main" val="265189298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B8F03F0E-7400-48A3-B5EF-954C15D9BEA5}" type="slidenum">
              <a:rPr lang="en-US">
                <a:solidFill>
                  <a:srgbClr val="FFFFFF"/>
                </a:solidFill>
              </a:rPr>
              <a:pPr>
                <a:defRPr/>
              </a:pPr>
              <a:t>149</a:t>
            </a:fld>
            <a:endParaRPr lang="en-US">
              <a:solidFill>
                <a:srgbClr val="FFFFFF"/>
              </a:solidFill>
            </a:endParaRPr>
          </a:p>
        </p:txBody>
      </p:sp>
      <p:sp>
        <p:nvSpPr>
          <p:cNvPr id="102402"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As the adjacent pixel values are highly correlated, adjacent pixel values tend to be relatively close in gray level value, and this can be problematic for RLC </a:t>
            </a:r>
          </a:p>
        </p:txBody>
      </p:sp>
    </p:spTree>
    <p:extLst>
      <p:ext uri="{BB962C8B-B14F-4D97-AF65-F5344CB8AC3E}">
        <p14:creationId xmlns:p14="http://schemas.microsoft.com/office/powerpoint/2010/main" val="84454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Some factors to look out for:</a:t>
            </a:r>
            <a:r>
              <a:rPr lang="en-US" sz="4000" dirty="0" smtClean="0">
                <a:solidFill>
                  <a:srgbClr val="FFFF00"/>
                </a:solidFill>
              </a:rPr>
              <a:t/>
            </a:r>
            <a:br>
              <a:rPr lang="en-US" sz="4000" dirty="0" smtClean="0">
                <a:solidFill>
                  <a:srgbClr val="FFFF00"/>
                </a:solidFill>
              </a:rPr>
            </a:br>
            <a:endParaRPr lang="en-US" sz="4000" dirty="0" smtClean="0">
              <a:solidFill>
                <a:srgbClr val="FFFF00"/>
              </a:solidFill>
            </a:endParaRPr>
          </a:p>
        </p:txBody>
      </p:sp>
      <p:sp>
        <p:nvSpPr>
          <p:cNvPr id="8195" name="Rectangle 3"/>
          <p:cNvSpPr>
            <a:spLocks noGrp="1" noChangeArrowheads="1"/>
          </p:cNvSpPr>
          <p:nvPr>
            <p:ph type="body" idx="1"/>
          </p:nvPr>
        </p:nvSpPr>
        <p:spPr>
          <a:xfrm>
            <a:off x="609600" y="1524000"/>
            <a:ext cx="7924800" cy="4525963"/>
          </a:xfrm>
        </p:spPr>
        <p:txBody>
          <a:bodyPr/>
          <a:lstStyle/>
          <a:p>
            <a:pPr>
              <a:buFont typeface="Wingdings" pitchFamily="2" charset="2"/>
              <a:buNone/>
            </a:pPr>
            <a:r>
              <a:rPr lang="en-US" dirty="0" smtClean="0">
                <a:solidFill>
                  <a:srgbClr val="FFFF00"/>
                </a:solidFill>
              </a:rPr>
              <a:t>• </a:t>
            </a:r>
            <a:r>
              <a:rPr lang="en-US" i="1" dirty="0" err="1" smtClean="0">
                <a:solidFill>
                  <a:srgbClr val="FF0000"/>
                </a:solidFill>
              </a:rPr>
              <a:t>Lossy</a:t>
            </a:r>
            <a:r>
              <a:rPr lang="en-US" i="1" dirty="0" smtClean="0">
                <a:solidFill>
                  <a:srgbClr val="FF0000"/>
                </a:solidFill>
              </a:rPr>
              <a:t> </a:t>
            </a:r>
            <a:r>
              <a:rPr lang="en-US" dirty="0" smtClean="0"/>
              <a:t>or </a:t>
            </a:r>
            <a:r>
              <a:rPr lang="en-US" i="1" dirty="0" smtClean="0">
                <a:solidFill>
                  <a:srgbClr val="FF0000"/>
                </a:solidFill>
              </a:rPr>
              <a:t>lossless </a:t>
            </a:r>
            <a:r>
              <a:rPr lang="en-US" dirty="0" smtClean="0"/>
              <a:t>compression?</a:t>
            </a:r>
          </a:p>
          <a:p>
            <a:pPr>
              <a:buFont typeface="Wingdings" pitchFamily="2" charset="2"/>
              <a:buNone/>
            </a:pPr>
            <a:r>
              <a:rPr lang="en-US" dirty="0" smtClean="0"/>
              <a:t>• What </a:t>
            </a:r>
            <a:r>
              <a:rPr lang="en-US" dirty="0" smtClean="0">
                <a:solidFill>
                  <a:srgbClr val="FF0000"/>
                </a:solidFill>
              </a:rPr>
              <a:t>sort of data </a:t>
            </a:r>
            <a:r>
              <a:rPr lang="en-US" dirty="0" smtClean="0"/>
              <a:t>is a method good at compressing?</a:t>
            </a:r>
          </a:p>
          <a:p>
            <a:pPr>
              <a:buFont typeface="Wingdings" pitchFamily="2" charset="2"/>
              <a:buNone/>
            </a:pPr>
            <a:r>
              <a:rPr lang="en-US" dirty="0" smtClean="0"/>
              <a:t>• What is its </a:t>
            </a:r>
            <a:r>
              <a:rPr lang="en-US" dirty="0" smtClean="0">
                <a:solidFill>
                  <a:srgbClr val="FF0000"/>
                </a:solidFill>
              </a:rPr>
              <a:t>compression</a:t>
            </a:r>
            <a:r>
              <a:rPr lang="en-US" dirty="0" smtClean="0"/>
              <a:t> </a:t>
            </a:r>
            <a:r>
              <a:rPr lang="en-US" dirty="0" smtClean="0">
                <a:solidFill>
                  <a:srgbClr val="FF0000"/>
                </a:solidFill>
              </a:rPr>
              <a:t>ratio</a:t>
            </a:r>
            <a:r>
              <a:rPr lang="en-US" dirty="0" smtClean="0"/>
              <a:t>?</a:t>
            </a:r>
          </a:p>
          <a:p>
            <a:endParaRPr lang="en-US" dirty="0" smtClean="0"/>
          </a:p>
        </p:txBody>
      </p:sp>
      <p:sp>
        <p:nvSpPr>
          <p:cNvPr id="4" name="Slide Number Placeholder 3"/>
          <p:cNvSpPr>
            <a:spLocks noGrp="1"/>
          </p:cNvSpPr>
          <p:nvPr>
            <p:ph type="sldNum" sz="quarter" idx="12"/>
          </p:nvPr>
        </p:nvSpPr>
        <p:spPr/>
        <p:txBody>
          <a:bodyPr/>
          <a:lstStyle/>
          <a:p>
            <a:pPr>
              <a:defRPr/>
            </a:pPr>
            <a:fld id="{82B1DEBA-018F-4B78-9109-061F39F513E3}" type="slidenum">
              <a:rPr lang="en-US">
                <a:solidFill>
                  <a:prstClr val="black">
                    <a:tint val="75000"/>
                  </a:prstClr>
                </a:solidFill>
              </a:rPr>
              <a:pPr>
                <a:defRPr/>
              </a:pPr>
              <a:t>15</a:t>
            </a:fld>
            <a:endParaRPr lang="en-US">
              <a:solidFill>
                <a:prstClr val="black">
                  <a:tint val="75000"/>
                </a:prstClr>
              </a:solidFill>
            </a:endParaRPr>
          </a:p>
        </p:txBody>
      </p:sp>
    </p:spTree>
    <p:extLst>
      <p:ext uri="{BB962C8B-B14F-4D97-AF65-F5344CB8AC3E}">
        <p14:creationId xmlns:p14="http://schemas.microsoft.com/office/powerpoint/2010/main" val="119291338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CE0910FC-7E80-4E37-9886-36D4DD962D67}" type="slidenum">
              <a:rPr lang="en-US">
                <a:solidFill>
                  <a:srgbClr val="FFFFFF"/>
                </a:solidFill>
              </a:rPr>
              <a:pPr>
                <a:defRPr/>
              </a:pPr>
              <a:t>150</a:t>
            </a:fld>
            <a:endParaRPr lang="en-US">
              <a:solidFill>
                <a:srgbClr val="FFFFFF"/>
              </a:solidFill>
            </a:endParaRPr>
          </a:p>
        </p:txBody>
      </p:sp>
      <p:sp>
        <p:nvSpPr>
          <p:cNvPr id="89092" name="Rectangle 2"/>
          <p:cNvSpPr>
            <a:spLocks noChangeArrowheads="1"/>
          </p:cNvSpPr>
          <p:nvPr/>
        </p:nvSpPr>
        <p:spPr bwMode="auto">
          <a:xfrm>
            <a:off x="2571750" y="338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89093"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38138"/>
            <a:ext cx="3775075" cy="583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74250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58FB34A-0A4C-4700-AF4B-BC227034BF2D}" type="slidenum">
              <a:rPr lang="en-US">
                <a:solidFill>
                  <a:srgbClr val="FFFFFF"/>
                </a:solidFill>
              </a:rPr>
              <a:pPr>
                <a:defRPr/>
              </a:pPr>
              <a:t>151</a:t>
            </a:fld>
            <a:endParaRPr lang="en-US">
              <a:solidFill>
                <a:srgbClr val="FFFFFF"/>
              </a:solidFill>
            </a:endParaRPr>
          </a:p>
        </p:txBody>
      </p:sp>
      <p:pic>
        <p:nvPicPr>
          <p:cNvPr id="90116" name="Picture 4"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8486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7628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6B01D68-D210-4AD9-8B86-5ADD0367C7FF}" type="slidenum">
              <a:rPr lang="en-US">
                <a:solidFill>
                  <a:srgbClr val="FFFFFF"/>
                </a:solidFill>
              </a:rPr>
              <a:pPr>
                <a:defRPr/>
              </a:pPr>
              <a:t>152</a:t>
            </a:fld>
            <a:endParaRPr lang="en-US">
              <a:solidFill>
                <a:srgbClr val="FFFFFF"/>
              </a:solidFill>
            </a:endParaRPr>
          </a:p>
        </p:txBody>
      </p:sp>
      <p:sp>
        <p:nvSpPr>
          <p:cNvPr id="103426"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When a situation such as the above example occurs, each bitplane experiences a transition, which adds a code for the run in each bitplane</a:t>
            </a:r>
          </a:p>
          <a:p>
            <a:pPr eaLnBrk="1" hangingPunct="1">
              <a:buClr>
                <a:schemeClr val="tx1"/>
              </a:buClr>
              <a:buFontTx/>
              <a:buChar char="•"/>
              <a:defRPr/>
            </a:pPr>
            <a:r>
              <a:rPr lang="en-US" smtClean="0">
                <a:latin typeface="Arial" charset="0"/>
              </a:rPr>
              <a:t>However, with the Gray code, only one bitplane experiences the transition, so it only adds one extra code word  </a:t>
            </a:r>
          </a:p>
          <a:p>
            <a:pPr eaLnBrk="1" hangingPunct="1">
              <a:buClr>
                <a:schemeClr val="tx1"/>
              </a:buClr>
              <a:buFontTx/>
              <a:buChar char="•"/>
              <a:defRPr/>
            </a:pPr>
            <a:r>
              <a:rPr lang="en-US" smtClean="0">
                <a:latin typeface="Arial" charset="0"/>
              </a:rPr>
              <a:t>By preprocessing with a Gray code we can achieve about a 10% to 15% increase in compression with bitplane-RLC for typical images </a:t>
            </a:r>
          </a:p>
        </p:txBody>
      </p:sp>
    </p:spTree>
    <p:extLst>
      <p:ext uri="{BB962C8B-B14F-4D97-AF65-F5344CB8AC3E}">
        <p14:creationId xmlns:p14="http://schemas.microsoft.com/office/powerpoint/2010/main" val="49554059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F90FC31-0DE4-408C-BE2E-81B2152134A7}" type="slidenum">
              <a:rPr lang="en-US">
                <a:solidFill>
                  <a:srgbClr val="FFFFFF"/>
                </a:solidFill>
              </a:rPr>
              <a:pPr>
                <a:defRPr/>
              </a:pPr>
              <a:t>153</a:t>
            </a:fld>
            <a:endParaRPr lang="en-US">
              <a:solidFill>
                <a:srgbClr val="FFFFFF"/>
              </a:solidFill>
            </a:endParaRPr>
          </a:p>
        </p:txBody>
      </p:sp>
      <p:sp>
        <p:nvSpPr>
          <p:cNvPr id="104450" name="Rectangle 2"/>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Tx/>
              <a:buChar char="•"/>
              <a:defRPr/>
            </a:pPr>
            <a:r>
              <a:rPr lang="en-US" smtClean="0">
                <a:latin typeface="Arial" charset="0"/>
              </a:rPr>
              <a:t>Another way to extend basic RLC to gray level images is to include the gray level of a particular run as part of the code </a:t>
            </a:r>
          </a:p>
          <a:p>
            <a:pPr eaLnBrk="1" hangingPunct="1">
              <a:lnSpc>
                <a:spcPct val="90000"/>
              </a:lnSpc>
              <a:buClr>
                <a:schemeClr val="tx1"/>
              </a:buClr>
              <a:buFontTx/>
              <a:buChar char="•"/>
              <a:defRPr/>
            </a:pPr>
            <a:r>
              <a:rPr lang="en-US" smtClean="0">
                <a:latin typeface="Arial" charset="0"/>
              </a:rPr>
              <a:t>Here, instead of a single value for a run, two parameters are used to characterize the run</a:t>
            </a:r>
          </a:p>
          <a:p>
            <a:pPr eaLnBrk="1" hangingPunct="1">
              <a:lnSpc>
                <a:spcPct val="90000"/>
              </a:lnSpc>
              <a:buClr>
                <a:schemeClr val="tx1"/>
              </a:buClr>
              <a:buFontTx/>
              <a:buChar char="•"/>
              <a:defRPr/>
            </a:pPr>
            <a:r>
              <a:rPr lang="en-US" smtClean="0">
                <a:latin typeface="Arial" charset="0"/>
              </a:rPr>
              <a:t>The pair (G,L) correspond to the gray level value, G, and the run length, L </a:t>
            </a:r>
          </a:p>
          <a:p>
            <a:pPr eaLnBrk="1" hangingPunct="1">
              <a:lnSpc>
                <a:spcPct val="90000"/>
              </a:lnSpc>
              <a:buClr>
                <a:schemeClr val="tx1"/>
              </a:buClr>
              <a:buFontTx/>
              <a:buChar char="•"/>
              <a:defRPr/>
            </a:pPr>
            <a:r>
              <a:rPr lang="en-US" smtClean="0">
                <a:latin typeface="Arial" charset="0"/>
              </a:rPr>
              <a:t>This technique is only effective with images containing a small number of gray levels</a:t>
            </a:r>
            <a:r>
              <a:rPr lang="en-US" smtClean="0"/>
              <a:t> </a:t>
            </a:r>
          </a:p>
        </p:txBody>
      </p:sp>
    </p:spTree>
    <p:extLst>
      <p:ext uri="{BB962C8B-B14F-4D97-AF65-F5344CB8AC3E}">
        <p14:creationId xmlns:p14="http://schemas.microsoft.com/office/powerpoint/2010/main" val="337151908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841DFDE-FDF9-4061-9025-74C43E3F914B}" type="slidenum">
              <a:rPr lang="en-US">
                <a:solidFill>
                  <a:srgbClr val="FFFFFF"/>
                </a:solidFill>
              </a:rPr>
              <a:pPr>
                <a:defRPr/>
              </a:pPr>
              <a:t>154</a:t>
            </a:fld>
            <a:endParaRPr lang="en-US">
              <a:solidFill>
                <a:srgbClr val="FFFFFF"/>
              </a:solidFill>
            </a:endParaRPr>
          </a:p>
        </p:txBody>
      </p:sp>
      <p:pic>
        <p:nvPicPr>
          <p:cNvPr id="93188" name="Picture 5"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533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79523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0B9D32C-6D6C-4137-8B0C-4262BF32421B}" type="slidenum">
              <a:rPr lang="en-US">
                <a:solidFill>
                  <a:srgbClr val="FFFFFF"/>
                </a:solidFill>
              </a:rPr>
              <a:pPr>
                <a:defRPr/>
              </a:pPr>
              <a:t>155</a:t>
            </a:fld>
            <a:endParaRPr lang="en-US">
              <a:solidFill>
                <a:srgbClr val="FFFFFF"/>
              </a:solidFill>
            </a:endParaRPr>
          </a:p>
        </p:txBody>
      </p:sp>
      <p:pic>
        <p:nvPicPr>
          <p:cNvPr id="94212"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6629400"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60580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63D7973-DB8C-4FEF-89F9-0615A5EC94E5}" type="slidenum">
              <a:rPr lang="en-US">
                <a:solidFill>
                  <a:srgbClr val="FFFFFF"/>
                </a:solidFill>
              </a:rPr>
              <a:pPr>
                <a:defRPr/>
              </a:pPr>
              <a:t>156</a:t>
            </a:fld>
            <a:endParaRPr lang="en-US">
              <a:solidFill>
                <a:srgbClr val="FFFFFF"/>
              </a:solidFill>
            </a:endParaRPr>
          </a:p>
        </p:txBody>
      </p:sp>
      <p:sp>
        <p:nvSpPr>
          <p:cNvPr id="105474" name="Rectangle 2"/>
          <p:cNvSpPr>
            <a:spLocks noGrp="1" noChangeArrowheads="1"/>
          </p:cNvSpPr>
          <p:nvPr>
            <p:ph type="body" idx="1"/>
          </p:nvPr>
        </p:nvSpPr>
        <p:spPr>
          <a:xfrm>
            <a:off x="457200" y="457200"/>
            <a:ext cx="8229600" cy="5638800"/>
          </a:xfrm>
        </p:spPr>
        <p:txBody>
          <a:bodyPr/>
          <a:lstStyle/>
          <a:p>
            <a:pPr eaLnBrk="1" hangingPunct="1">
              <a:lnSpc>
                <a:spcPct val="90000"/>
              </a:lnSpc>
              <a:buClr>
                <a:schemeClr val="tx1"/>
              </a:buClr>
              <a:buFontTx/>
              <a:buChar char="•"/>
              <a:defRPr/>
            </a:pPr>
            <a:r>
              <a:rPr lang="en-US" smtClean="0">
                <a:latin typeface="Arial" charset="0"/>
              </a:rPr>
              <a:t>The decompression process requires the number of pixels in a row, and the type of encoding used </a:t>
            </a:r>
          </a:p>
          <a:p>
            <a:pPr eaLnBrk="1" hangingPunct="1">
              <a:lnSpc>
                <a:spcPct val="90000"/>
              </a:lnSpc>
              <a:buClr>
                <a:schemeClr val="tx1"/>
              </a:buClr>
              <a:buFontTx/>
              <a:buChar char="•"/>
              <a:defRPr/>
            </a:pPr>
            <a:endParaRPr lang="en-US" smtClean="0">
              <a:latin typeface="Arial" charset="0"/>
            </a:endParaRPr>
          </a:p>
          <a:p>
            <a:pPr eaLnBrk="1" hangingPunct="1">
              <a:lnSpc>
                <a:spcPct val="90000"/>
              </a:lnSpc>
              <a:buClr>
                <a:schemeClr val="tx1"/>
              </a:buClr>
              <a:buFontTx/>
              <a:buChar char="•"/>
              <a:defRPr/>
            </a:pPr>
            <a:r>
              <a:rPr lang="en-US" smtClean="0">
                <a:latin typeface="Arial" charset="0"/>
              </a:rPr>
              <a:t>Standards for RLC have been defined by the International Telecommunications Union-Radio (ITU-R, previously CCIR)</a:t>
            </a:r>
          </a:p>
          <a:p>
            <a:pPr eaLnBrk="1" hangingPunct="1">
              <a:lnSpc>
                <a:spcPct val="90000"/>
              </a:lnSpc>
              <a:buClr>
                <a:schemeClr val="tx1"/>
              </a:buClr>
              <a:buFontTx/>
              <a:buNone/>
              <a:defRPr/>
            </a:pPr>
            <a:r>
              <a:rPr lang="en-US" smtClean="0">
                <a:latin typeface="Arial" charset="0"/>
              </a:rPr>
              <a:t> </a:t>
            </a:r>
          </a:p>
          <a:p>
            <a:pPr eaLnBrk="1" hangingPunct="1">
              <a:lnSpc>
                <a:spcPct val="90000"/>
              </a:lnSpc>
              <a:buClr>
                <a:schemeClr val="tx1"/>
              </a:buClr>
              <a:buFontTx/>
              <a:buChar char="•"/>
              <a:defRPr/>
            </a:pPr>
            <a:r>
              <a:rPr lang="en-US" smtClean="0">
                <a:latin typeface="Arial" charset="0"/>
              </a:rPr>
              <a:t>These standards use horizontal RLC, but postprocess the resulting RLC with a Huffman encoding scheme </a:t>
            </a:r>
          </a:p>
        </p:txBody>
      </p:sp>
    </p:spTree>
    <p:extLst>
      <p:ext uri="{BB962C8B-B14F-4D97-AF65-F5344CB8AC3E}">
        <p14:creationId xmlns:p14="http://schemas.microsoft.com/office/powerpoint/2010/main" val="63565780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226DBCA-E1B1-4205-807B-AF14E6A5A24D}" type="slidenum">
              <a:rPr lang="en-US">
                <a:solidFill>
                  <a:srgbClr val="FFFFFF"/>
                </a:solidFill>
              </a:rPr>
              <a:pPr>
                <a:defRPr/>
              </a:pPr>
              <a:t>157</a:t>
            </a:fld>
            <a:endParaRPr lang="en-US">
              <a:solidFill>
                <a:srgbClr val="FFFFFF"/>
              </a:solidFill>
            </a:endParaRPr>
          </a:p>
        </p:txBody>
      </p:sp>
      <p:sp>
        <p:nvSpPr>
          <p:cNvPr id="106498"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Newer versions of this standard also utilize a two-dimensional technique where the current line is encoded based on a previous line, which helps to reduce the file size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These encoding methods provide compression ratios of about 15 to 20 for typical documents </a:t>
            </a:r>
          </a:p>
        </p:txBody>
      </p:sp>
    </p:spTree>
    <p:extLst>
      <p:ext uri="{BB962C8B-B14F-4D97-AF65-F5344CB8AC3E}">
        <p14:creationId xmlns:p14="http://schemas.microsoft.com/office/powerpoint/2010/main" val="367808531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E737905-C354-4BBB-8261-C22217431A8E}" type="slidenum">
              <a:rPr lang="en-US">
                <a:solidFill>
                  <a:srgbClr val="FFFFFF"/>
                </a:solidFill>
              </a:rPr>
              <a:pPr>
                <a:defRPr/>
              </a:pPr>
              <a:t>158</a:t>
            </a:fld>
            <a:endParaRPr lang="en-US">
              <a:solidFill>
                <a:srgbClr val="FFFFFF"/>
              </a:solidFill>
            </a:endParaRPr>
          </a:p>
        </p:txBody>
      </p:sp>
      <p:sp>
        <p:nvSpPr>
          <p:cNvPr id="107522" name="Rectangle 2"/>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b="1" smtClean="0">
                <a:latin typeface="Arial" charset="0"/>
              </a:rPr>
              <a:t>Lempel-Ziv-Welch Coding</a:t>
            </a:r>
            <a:r>
              <a:rPr lang="en-US" smtClean="0"/>
              <a:t> </a:t>
            </a:r>
          </a:p>
          <a:p>
            <a:pPr eaLnBrk="1" hangingPunct="1">
              <a:buClr>
                <a:schemeClr val="tx1"/>
              </a:buClr>
              <a:buFont typeface="Wingdings" pitchFamily="2" charset="2"/>
              <a:buNone/>
              <a:defRPr/>
            </a:pPr>
            <a:endParaRPr lang="en-US" smtClean="0"/>
          </a:p>
          <a:p>
            <a:pPr eaLnBrk="1" hangingPunct="1">
              <a:buClr>
                <a:schemeClr val="tx1"/>
              </a:buClr>
              <a:buFontTx/>
              <a:buChar char="•"/>
              <a:defRPr/>
            </a:pPr>
            <a:r>
              <a:rPr lang="en-US" smtClean="0">
                <a:latin typeface="Arial" charset="0"/>
              </a:rPr>
              <a:t>The Lempel-Ziv-Welch (LZW) coding algorithm works by encoding strings of data, which correspond to sequences of pixel values in images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It works by creating a string table that contains the strings and their corresponding codes </a:t>
            </a:r>
          </a:p>
        </p:txBody>
      </p:sp>
    </p:spTree>
    <p:extLst>
      <p:ext uri="{BB962C8B-B14F-4D97-AF65-F5344CB8AC3E}">
        <p14:creationId xmlns:p14="http://schemas.microsoft.com/office/powerpoint/2010/main" val="3230601206"/>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39792F4-32EB-4B25-A597-21C45621CEED}" type="slidenum">
              <a:rPr lang="en-US">
                <a:solidFill>
                  <a:srgbClr val="FFFFFF"/>
                </a:solidFill>
              </a:rPr>
              <a:pPr>
                <a:defRPr/>
              </a:pPr>
              <a:t>159</a:t>
            </a:fld>
            <a:endParaRPr lang="en-US">
              <a:solidFill>
                <a:srgbClr val="FFFFFF"/>
              </a:solidFill>
            </a:endParaRPr>
          </a:p>
        </p:txBody>
      </p:sp>
      <p:sp>
        <p:nvSpPr>
          <p:cNvPr id="108546"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The string table is updated as the file is read, with new codes being inserted whenever a new string is encountered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If a string is encountered that is already in the table, the corresponding code for that string is put into the compressed file</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LZW coding uses code words with more bits than the original data </a:t>
            </a:r>
          </a:p>
          <a:p>
            <a:pPr eaLnBrk="1" hangingPunct="1">
              <a:buClr>
                <a:schemeClr val="tx1"/>
              </a:buClr>
              <a:buFontTx/>
              <a:buNone/>
              <a:defRPr/>
            </a:pPr>
            <a:endParaRPr lang="en-US" smtClean="0">
              <a:latin typeface="Arial" charset="0"/>
            </a:endParaRPr>
          </a:p>
        </p:txBody>
      </p:sp>
    </p:spTree>
    <p:extLst>
      <p:ext uri="{BB962C8B-B14F-4D97-AF65-F5344CB8AC3E}">
        <p14:creationId xmlns:p14="http://schemas.microsoft.com/office/powerpoint/2010/main" val="362881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rtlCol="0">
            <a:normAutofit fontScale="90000"/>
          </a:bodyPr>
          <a:lstStyle/>
          <a:p>
            <a:pPr fontAlgn="auto">
              <a:spcAft>
                <a:spcPts val="0"/>
              </a:spcAft>
              <a:defRPr/>
            </a:pPr>
            <a:r>
              <a:rPr lang="en-US" sz="4000" dirty="0" smtClean="0"/>
              <a:t>1. Pixel Packing</a:t>
            </a:r>
            <a:br>
              <a:rPr lang="en-US" sz="4000" dirty="0" smtClean="0"/>
            </a:br>
            <a:endParaRPr lang="en-US" sz="4000" dirty="0" smtClean="0"/>
          </a:p>
        </p:txBody>
      </p:sp>
      <p:sp>
        <p:nvSpPr>
          <p:cNvPr id="9219" name="Rectangle 3"/>
          <p:cNvSpPr>
            <a:spLocks noGrp="1" noChangeArrowheads="1"/>
          </p:cNvSpPr>
          <p:nvPr>
            <p:ph type="body" idx="1"/>
          </p:nvPr>
        </p:nvSpPr>
        <p:spPr>
          <a:xfrm>
            <a:off x="228600" y="1066800"/>
            <a:ext cx="8763000" cy="5059363"/>
          </a:xfrm>
        </p:spPr>
        <p:txBody>
          <a:bodyPr/>
          <a:lstStyle/>
          <a:p>
            <a:pPr algn="just">
              <a:buFont typeface="Wingdings" pitchFamily="2" charset="2"/>
              <a:buNone/>
            </a:pPr>
            <a:r>
              <a:rPr lang="en-US" sz="2800" dirty="0" smtClean="0">
                <a:solidFill>
                  <a:srgbClr val="FFFF00"/>
                </a:solidFill>
              </a:rPr>
              <a:t>• </a:t>
            </a:r>
            <a:r>
              <a:rPr lang="en-US" sz="2800" dirty="0" smtClean="0"/>
              <a:t>Not a standard “data compression technique” but nevertheless </a:t>
            </a:r>
            <a:r>
              <a:rPr lang="en-US" sz="2800" dirty="0" smtClean="0">
                <a:solidFill>
                  <a:srgbClr val="FF0000"/>
                </a:solidFill>
              </a:rPr>
              <a:t>a way of not wasting space </a:t>
            </a:r>
            <a:r>
              <a:rPr lang="en-US" sz="2800" dirty="0" smtClean="0"/>
              <a:t>in pixel data  </a:t>
            </a:r>
          </a:p>
          <a:p>
            <a:pPr algn="just">
              <a:buFont typeface="Wingdings" pitchFamily="2" charset="2"/>
              <a:buNone/>
            </a:pPr>
            <a:r>
              <a:rPr lang="en-US" sz="2800" dirty="0" smtClean="0"/>
              <a:t>• e.g.</a:t>
            </a:r>
          </a:p>
          <a:p>
            <a:pPr lvl="1" algn="just">
              <a:buFont typeface="Wingdings" pitchFamily="2" charset="2"/>
              <a:buNone/>
            </a:pPr>
            <a:r>
              <a:rPr lang="en-US" sz="2400" dirty="0" smtClean="0"/>
              <a:t>– suppose pixels can take </a:t>
            </a:r>
            <a:r>
              <a:rPr lang="en-US" sz="2400" dirty="0" smtClean="0">
                <a:solidFill>
                  <a:srgbClr val="FF0000"/>
                </a:solidFill>
              </a:rPr>
              <a:t>grey values from 0-15</a:t>
            </a:r>
          </a:p>
          <a:p>
            <a:pPr lvl="1" algn="just">
              <a:buFont typeface="Wingdings" pitchFamily="2" charset="2"/>
              <a:buNone/>
            </a:pPr>
            <a:r>
              <a:rPr lang="en-US" sz="2400" dirty="0" smtClean="0"/>
              <a:t>– each pixel requires </a:t>
            </a:r>
            <a:r>
              <a:rPr lang="en-US" sz="2400" dirty="0" smtClean="0">
                <a:solidFill>
                  <a:srgbClr val="FF0000"/>
                </a:solidFill>
              </a:rPr>
              <a:t>half a byte</a:t>
            </a:r>
          </a:p>
          <a:p>
            <a:pPr lvl="1" algn="just">
              <a:buFont typeface="Wingdings" pitchFamily="2" charset="2"/>
              <a:buNone/>
            </a:pPr>
            <a:r>
              <a:rPr lang="en-US" sz="2400" dirty="0" smtClean="0"/>
              <a:t>– but computers prefer to </a:t>
            </a:r>
            <a:r>
              <a:rPr lang="en-US" sz="2400" dirty="0" smtClean="0">
                <a:solidFill>
                  <a:srgbClr val="FF0000"/>
                </a:solidFill>
              </a:rPr>
              <a:t>deal with bytes</a:t>
            </a:r>
          </a:p>
          <a:p>
            <a:pPr lvl="1" algn="just">
              <a:buFont typeface="Wingdings" pitchFamily="2" charset="2"/>
              <a:buNone/>
            </a:pPr>
            <a:r>
              <a:rPr lang="en-US" sz="2400" dirty="0" smtClean="0"/>
              <a:t>– </a:t>
            </a:r>
            <a:r>
              <a:rPr lang="en-US" sz="2400" dirty="0" smtClean="0">
                <a:solidFill>
                  <a:srgbClr val="FF0000"/>
                </a:solidFill>
              </a:rPr>
              <a:t>two pixels per byte</a:t>
            </a:r>
            <a:r>
              <a:rPr lang="en-US" sz="2400" dirty="0" smtClean="0"/>
              <a:t> doesn’t waste space</a:t>
            </a:r>
          </a:p>
          <a:p>
            <a:pPr algn="just">
              <a:buFont typeface="Wingdings" pitchFamily="2" charset="2"/>
              <a:buNone/>
            </a:pPr>
            <a:r>
              <a:rPr lang="en-US" sz="2800" dirty="0" smtClean="0"/>
              <a:t>• </a:t>
            </a:r>
            <a:r>
              <a:rPr lang="en-US" sz="2800" i="1" dirty="0" smtClean="0">
                <a:solidFill>
                  <a:srgbClr val="FF0000"/>
                </a:solidFill>
              </a:rPr>
              <a:t>Pixel packing </a:t>
            </a:r>
            <a:r>
              <a:rPr lang="en-US" sz="2800" dirty="0" smtClean="0"/>
              <a:t>is simply ensuring </a:t>
            </a:r>
            <a:r>
              <a:rPr lang="en-US" sz="2800" dirty="0" smtClean="0">
                <a:solidFill>
                  <a:srgbClr val="FF0000"/>
                </a:solidFill>
              </a:rPr>
              <a:t>no bits are wasted in the pixel data</a:t>
            </a:r>
          </a:p>
          <a:p>
            <a:pPr algn="just">
              <a:buFont typeface="Wingdings" pitchFamily="2" charset="2"/>
              <a:buNone/>
            </a:pPr>
            <a:r>
              <a:rPr lang="en-US" sz="2800" dirty="0" smtClean="0"/>
              <a:t>• (</a:t>
            </a:r>
            <a:r>
              <a:rPr lang="en-US" sz="2800" dirty="0" smtClean="0">
                <a:solidFill>
                  <a:srgbClr val="FF0000"/>
                </a:solidFill>
              </a:rPr>
              <a:t>Lossless</a:t>
            </a:r>
            <a:r>
              <a:rPr lang="en-US" sz="2800" dirty="0" smtClean="0"/>
              <a:t> if assumption true)</a:t>
            </a:r>
          </a:p>
          <a:p>
            <a:pPr algn="just">
              <a:buFont typeface="Wingdings" pitchFamily="2" charset="2"/>
              <a:buNone/>
            </a:pPr>
            <a:endParaRPr lang="en-US" sz="2800" dirty="0" smtClean="0">
              <a:solidFill>
                <a:srgbClr val="FFFF00"/>
              </a:solidFill>
            </a:endParaRPr>
          </a:p>
        </p:txBody>
      </p:sp>
      <p:sp>
        <p:nvSpPr>
          <p:cNvPr id="4" name="Slide Number Placeholder 3"/>
          <p:cNvSpPr>
            <a:spLocks noGrp="1"/>
          </p:cNvSpPr>
          <p:nvPr>
            <p:ph type="sldNum" sz="quarter" idx="12"/>
          </p:nvPr>
        </p:nvSpPr>
        <p:spPr/>
        <p:txBody>
          <a:bodyPr/>
          <a:lstStyle/>
          <a:p>
            <a:pPr>
              <a:defRPr/>
            </a:pPr>
            <a:fld id="{71B1A471-F740-45B8-9695-B0BA2A6DB08E}" type="slidenum">
              <a:rPr lang="en-US">
                <a:solidFill>
                  <a:prstClr val="black">
                    <a:tint val="75000"/>
                  </a:prstClr>
                </a:solidFill>
              </a:rPr>
              <a:pPr>
                <a:defRPr/>
              </a:pPr>
              <a:t>16</a:t>
            </a:fld>
            <a:endParaRPr lang="en-US">
              <a:solidFill>
                <a:prstClr val="black">
                  <a:tint val="75000"/>
                </a:prstClr>
              </a:solidFill>
            </a:endParaRPr>
          </a:p>
        </p:txBody>
      </p:sp>
    </p:spTree>
    <p:extLst>
      <p:ext uri="{BB962C8B-B14F-4D97-AF65-F5344CB8AC3E}">
        <p14:creationId xmlns:p14="http://schemas.microsoft.com/office/powerpoint/2010/main" val="23072435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07FE0D1-5C84-4A50-8764-B84922290A14}" type="slidenum">
              <a:rPr lang="en-US">
                <a:solidFill>
                  <a:srgbClr val="FFFFFF"/>
                </a:solidFill>
              </a:rPr>
              <a:pPr>
                <a:defRPr/>
              </a:pPr>
              <a:t>160</a:t>
            </a:fld>
            <a:endParaRPr lang="en-US">
              <a:solidFill>
                <a:srgbClr val="FFFFFF"/>
              </a:solidFill>
            </a:endParaRPr>
          </a:p>
        </p:txBody>
      </p:sp>
      <p:sp>
        <p:nvSpPr>
          <p:cNvPr id="109570"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None/>
              <a:defRPr/>
            </a:pPr>
            <a:r>
              <a:rPr lang="en-US" smtClean="0">
                <a:latin typeface="Arial" charset="0"/>
              </a:rPr>
              <a:t>For Example:</a:t>
            </a:r>
          </a:p>
          <a:p>
            <a:pPr eaLnBrk="1" hangingPunct="1">
              <a:buClr>
                <a:schemeClr val="tx1"/>
              </a:buClr>
              <a:buFontTx/>
              <a:buChar char="•"/>
              <a:defRPr/>
            </a:pPr>
            <a:endParaRPr lang="en-US" smtClean="0">
              <a:latin typeface="Arial" charset="0"/>
            </a:endParaRPr>
          </a:p>
          <a:p>
            <a:pPr eaLnBrk="1" hangingPunct="1">
              <a:buClr>
                <a:schemeClr val="tx1"/>
              </a:buClr>
              <a:buFontTx/>
              <a:buChar char="•"/>
              <a:defRPr/>
            </a:pPr>
            <a:r>
              <a:rPr lang="en-US" smtClean="0">
                <a:latin typeface="Arial" charset="0"/>
              </a:rPr>
              <a:t>With 8-bit image data, an LZW coding method could employ 10-bit words</a:t>
            </a:r>
          </a:p>
          <a:p>
            <a:pPr eaLnBrk="1" hangingPunct="1">
              <a:buClr>
                <a:schemeClr val="tx1"/>
              </a:buClr>
              <a:buFontTx/>
              <a:buChar char="•"/>
              <a:defRPr/>
            </a:pPr>
            <a:r>
              <a:rPr lang="en-US" smtClean="0">
                <a:latin typeface="Arial" charset="0"/>
              </a:rPr>
              <a:t>The corresponding string table would then have 2</a:t>
            </a:r>
            <a:r>
              <a:rPr lang="en-US" baseline="30000" smtClean="0">
                <a:latin typeface="Arial" charset="0"/>
              </a:rPr>
              <a:t>10 </a:t>
            </a:r>
            <a:r>
              <a:rPr lang="en-US" smtClean="0">
                <a:latin typeface="Arial" charset="0"/>
              </a:rPr>
              <a:t>= 1024 entries</a:t>
            </a:r>
          </a:p>
          <a:p>
            <a:pPr eaLnBrk="1" hangingPunct="1">
              <a:buClr>
                <a:schemeClr val="tx1"/>
              </a:buClr>
              <a:buFontTx/>
              <a:buChar char="•"/>
              <a:defRPr/>
            </a:pPr>
            <a:r>
              <a:rPr lang="en-US" smtClean="0">
                <a:latin typeface="Arial" charset="0"/>
              </a:rPr>
              <a:t>This table consists of the original 256 entries, corresponding to the original 8-bit data, and allows 768 other entries for string codes </a:t>
            </a:r>
          </a:p>
        </p:txBody>
      </p:sp>
    </p:spTree>
    <p:extLst>
      <p:ext uri="{BB962C8B-B14F-4D97-AF65-F5344CB8AC3E}">
        <p14:creationId xmlns:p14="http://schemas.microsoft.com/office/powerpoint/2010/main" val="158410549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1ED0A347-865F-44E9-9F8E-8300DFBBE358}" type="slidenum">
              <a:rPr lang="en-US">
                <a:solidFill>
                  <a:srgbClr val="FFFFFF"/>
                </a:solidFill>
              </a:rPr>
              <a:pPr>
                <a:defRPr/>
              </a:pPr>
              <a:t>161</a:t>
            </a:fld>
            <a:endParaRPr lang="en-US">
              <a:solidFill>
                <a:srgbClr val="FFFFFF"/>
              </a:solidFill>
            </a:endParaRPr>
          </a:p>
        </p:txBody>
      </p:sp>
      <p:sp>
        <p:nvSpPr>
          <p:cNvPr id="110594"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The string codes are assigned during the compression process, but the actual string table is not stored with the compressed data</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During decompression the information in the string table is extracted from the compressed data itself </a:t>
            </a:r>
          </a:p>
        </p:txBody>
      </p:sp>
    </p:spTree>
    <p:extLst>
      <p:ext uri="{BB962C8B-B14F-4D97-AF65-F5344CB8AC3E}">
        <p14:creationId xmlns:p14="http://schemas.microsoft.com/office/powerpoint/2010/main" val="291547140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CFEA43E-E0ED-4A96-A7BE-99D9754B3B3E}" type="slidenum">
              <a:rPr lang="en-US">
                <a:solidFill>
                  <a:srgbClr val="FFFFFF"/>
                </a:solidFill>
              </a:rPr>
              <a:pPr>
                <a:defRPr/>
              </a:pPr>
              <a:t>162</a:t>
            </a:fld>
            <a:endParaRPr lang="en-US">
              <a:solidFill>
                <a:srgbClr val="FFFFFF"/>
              </a:solidFill>
            </a:endParaRPr>
          </a:p>
        </p:txBody>
      </p:sp>
      <p:sp>
        <p:nvSpPr>
          <p:cNvPr id="111618"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For the GIF (and TIFF) image file format the LZW algorithm is specified, but there has been some controversy over this, since the algorithm is patented by Unisys Corporation</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Since these image formats are widely used, other methods similar in nature to the LZW algorithm have been developed to be used with these, or similar, image file formats </a:t>
            </a:r>
          </a:p>
        </p:txBody>
      </p:sp>
    </p:spTree>
    <p:extLst>
      <p:ext uri="{BB962C8B-B14F-4D97-AF65-F5344CB8AC3E}">
        <p14:creationId xmlns:p14="http://schemas.microsoft.com/office/powerpoint/2010/main" val="326148292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348240C-BEB6-484D-969F-D2A7D60CCF21}" type="slidenum">
              <a:rPr lang="en-US">
                <a:solidFill>
                  <a:srgbClr val="FFFFFF"/>
                </a:solidFill>
              </a:rPr>
              <a:pPr>
                <a:defRPr/>
              </a:pPr>
              <a:t>163</a:t>
            </a:fld>
            <a:endParaRPr lang="en-US">
              <a:solidFill>
                <a:srgbClr val="FFFFFF"/>
              </a:solidFill>
            </a:endParaRPr>
          </a:p>
        </p:txBody>
      </p:sp>
      <p:sp>
        <p:nvSpPr>
          <p:cNvPr id="112642"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Similar versions of this algorithm include the </a:t>
            </a:r>
            <a:r>
              <a:rPr lang="en-US" i="1" smtClean="0">
                <a:latin typeface="Arial" charset="0"/>
              </a:rPr>
              <a:t>adaptive Lempel-Ziv</a:t>
            </a:r>
            <a:r>
              <a:rPr lang="en-US" smtClean="0">
                <a:latin typeface="Arial" charset="0"/>
              </a:rPr>
              <a:t>, used in the UNIX compress function, and the </a:t>
            </a:r>
            <a:r>
              <a:rPr lang="en-US" i="1" smtClean="0">
                <a:latin typeface="Arial" charset="0"/>
              </a:rPr>
              <a:t>Lempel-Ziv 77</a:t>
            </a:r>
            <a:r>
              <a:rPr lang="en-US" smtClean="0">
                <a:latin typeface="Arial" charset="0"/>
              </a:rPr>
              <a:t> algorithm used in the UNIX gzip function </a:t>
            </a:r>
          </a:p>
        </p:txBody>
      </p:sp>
    </p:spTree>
    <p:extLst>
      <p:ext uri="{BB962C8B-B14F-4D97-AF65-F5344CB8AC3E}">
        <p14:creationId xmlns:p14="http://schemas.microsoft.com/office/powerpoint/2010/main" val="177770357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5BF9D7B-3C59-45DE-A3A6-41592E5E410C}" type="slidenum">
              <a:rPr lang="en-US">
                <a:solidFill>
                  <a:srgbClr val="FFFFFF"/>
                </a:solidFill>
              </a:rPr>
              <a:pPr>
                <a:defRPr/>
              </a:pPr>
              <a:t>164</a:t>
            </a:fld>
            <a:endParaRPr lang="en-US">
              <a:solidFill>
                <a:srgbClr val="FFFFFF"/>
              </a:solidFill>
            </a:endParaRPr>
          </a:p>
        </p:txBody>
      </p:sp>
      <p:sp>
        <p:nvSpPr>
          <p:cNvPr id="113666" name="Rectangle 2"/>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b="1" smtClean="0">
                <a:latin typeface="Arial" charset="0"/>
              </a:rPr>
              <a:t>Arithmetic Coding </a:t>
            </a:r>
          </a:p>
          <a:p>
            <a:pPr eaLnBrk="1" hangingPunct="1">
              <a:buClr>
                <a:schemeClr val="tx1"/>
              </a:buClr>
              <a:buFont typeface="Wingdings" pitchFamily="2" charset="2"/>
              <a:buChar char="ü"/>
              <a:defRPr/>
            </a:pPr>
            <a:endParaRPr lang="en-US" b="1" smtClean="0">
              <a:latin typeface="Arial" charset="0"/>
            </a:endParaRPr>
          </a:p>
          <a:p>
            <a:pPr eaLnBrk="1" hangingPunct="1">
              <a:buClr>
                <a:schemeClr val="tx1"/>
              </a:buClr>
              <a:buFontTx/>
              <a:buChar char="•"/>
              <a:defRPr/>
            </a:pPr>
            <a:r>
              <a:rPr lang="en-US" i="1" smtClean="0">
                <a:latin typeface="Arial" charset="0"/>
              </a:rPr>
              <a:t>Arithmetic coding</a:t>
            </a:r>
            <a:r>
              <a:rPr lang="en-US" smtClean="0">
                <a:latin typeface="Arial" charset="0"/>
              </a:rPr>
              <a:t> transforms input data into a single floating point number between 0 and 1</a:t>
            </a:r>
          </a:p>
          <a:p>
            <a:pPr eaLnBrk="1" hangingPunct="1">
              <a:buClr>
                <a:schemeClr val="tx1"/>
              </a:buClr>
              <a:buFontTx/>
              <a:buNone/>
              <a:defRPr/>
            </a:pPr>
            <a:r>
              <a:rPr lang="en-US" smtClean="0">
                <a:latin typeface="Arial" charset="0"/>
              </a:rPr>
              <a:t> </a:t>
            </a:r>
          </a:p>
          <a:p>
            <a:pPr eaLnBrk="1" hangingPunct="1">
              <a:buClr>
                <a:schemeClr val="tx1"/>
              </a:buClr>
              <a:buFontTx/>
              <a:buChar char="•"/>
              <a:defRPr/>
            </a:pPr>
            <a:r>
              <a:rPr lang="en-US" smtClean="0">
                <a:latin typeface="Arial" charset="0"/>
              </a:rPr>
              <a:t>There is not a direct correspondence between the code and the individual pixel values </a:t>
            </a:r>
          </a:p>
        </p:txBody>
      </p:sp>
    </p:spTree>
    <p:extLst>
      <p:ext uri="{BB962C8B-B14F-4D97-AF65-F5344CB8AC3E}">
        <p14:creationId xmlns:p14="http://schemas.microsoft.com/office/powerpoint/2010/main" val="131872728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8576295-7240-4791-8B40-86233A43AD0C}" type="slidenum">
              <a:rPr lang="en-US">
                <a:solidFill>
                  <a:srgbClr val="FFFFFF"/>
                </a:solidFill>
              </a:rPr>
              <a:pPr>
                <a:defRPr/>
              </a:pPr>
              <a:t>165</a:t>
            </a:fld>
            <a:endParaRPr lang="en-US">
              <a:solidFill>
                <a:srgbClr val="FFFFFF"/>
              </a:solidFill>
            </a:endParaRPr>
          </a:p>
        </p:txBody>
      </p:sp>
      <p:sp>
        <p:nvSpPr>
          <p:cNvPr id="114690" name="Rectangle 2"/>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As each input symbol (pixel value) is read the precision required for the number becomes greater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As the images are very large and the precision of digital computers is finite, the entire image must be divided into small subimages to be encoded </a:t>
            </a:r>
          </a:p>
        </p:txBody>
      </p:sp>
    </p:spTree>
    <p:extLst>
      <p:ext uri="{BB962C8B-B14F-4D97-AF65-F5344CB8AC3E}">
        <p14:creationId xmlns:p14="http://schemas.microsoft.com/office/powerpoint/2010/main" val="254031721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0D66E33-82D5-41E8-8AF7-E13CB9E330E3}" type="slidenum">
              <a:rPr lang="en-US">
                <a:solidFill>
                  <a:srgbClr val="FFFFFF"/>
                </a:solidFill>
              </a:rPr>
              <a:pPr>
                <a:defRPr/>
              </a:pPr>
              <a:t>166</a:t>
            </a:fld>
            <a:endParaRPr lang="en-US">
              <a:solidFill>
                <a:srgbClr val="FFFFFF"/>
              </a:solidFill>
            </a:endParaRPr>
          </a:p>
        </p:txBody>
      </p:sp>
      <p:sp>
        <p:nvSpPr>
          <p:cNvPr id="115714" name="Rectangle 2"/>
          <p:cNvSpPr>
            <a:spLocks noGrp="1" noChangeArrowheads="1"/>
          </p:cNvSpPr>
          <p:nvPr>
            <p:ph type="body" idx="1"/>
          </p:nvPr>
        </p:nvSpPr>
        <p:spPr>
          <a:xfrm>
            <a:off x="457200" y="457200"/>
            <a:ext cx="8229600" cy="5638800"/>
          </a:xfrm>
        </p:spPr>
        <p:txBody>
          <a:bodyPr/>
          <a:lstStyle/>
          <a:p>
            <a:pPr eaLnBrk="1" hangingPunct="1">
              <a:buClr>
                <a:schemeClr val="tx1"/>
              </a:buClr>
              <a:buFontTx/>
              <a:buChar char="•"/>
              <a:defRPr/>
            </a:pPr>
            <a:r>
              <a:rPr lang="en-US" smtClean="0">
                <a:latin typeface="Arial" charset="0"/>
              </a:rPr>
              <a:t>Arithmetic coding uses the probability distribution of the data (histogram), so it can theoretically achieve the maximum compression specified by the entropy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It works by successively subdividing the interval between 0 and 1, based on the placement of the current pixel value in the probability distribution </a:t>
            </a:r>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310660398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04DC7A6-788E-4994-B674-A4B700DEDC30}" type="slidenum">
              <a:rPr lang="en-US">
                <a:solidFill>
                  <a:srgbClr val="FFFFFF"/>
                </a:solidFill>
              </a:rPr>
              <a:pPr>
                <a:defRPr/>
              </a:pPr>
              <a:t>167</a:t>
            </a:fld>
            <a:endParaRPr lang="en-US">
              <a:solidFill>
                <a:srgbClr val="FFFFFF"/>
              </a:solidFill>
            </a:endParaRPr>
          </a:p>
        </p:txBody>
      </p:sp>
      <p:pic>
        <p:nvPicPr>
          <p:cNvPr id="106500" name="Picture 5"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33400"/>
            <a:ext cx="80772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8461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98B1BF96-8FA3-47B1-A637-1A44A45C9384}" type="slidenum">
              <a:rPr lang="en-US">
                <a:solidFill>
                  <a:srgbClr val="FFFFFF"/>
                </a:solidFill>
              </a:rPr>
              <a:pPr>
                <a:defRPr/>
              </a:pPr>
              <a:t>168</a:t>
            </a:fld>
            <a:endParaRPr lang="en-US">
              <a:solidFill>
                <a:srgbClr val="FFFFFF"/>
              </a:solidFill>
            </a:endParaRPr>
          </a:p>
        </p:txBody>
      </p:sp>
      <p:sp>
        <p:nvSpPr>
          <p:cNvPr id="107524" name="Rectangle 2"/>
          <p:cNvSpPr>
            <a:spLocks noChangeArrowheads="1"/>
          </p:cNvSpPr>
          <p:nvPr/>
        </p:nvSpPr>
        <p:spPr bwMode="auto">
          <a:xfrm>
            <a:off x="1762125"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107525"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51911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58939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1933903-212F-4A6C-B4DE-7DC78E9EC8E3}" type="slidenum">
              <a:rPr lang="en-US">
                <a:solidFill>
                  <a:srgbClr val="FFFFFF"/>
                </a:solidFill>
              </a:rPr>
              <a:pPr>
                <a:defRPr/>
              </a:pPr>
              <a:t>169</a:t>
            </a:fld>
            <a:endParaRPr lang="en-US">
              <a:solidFill>
                <a:srgbClr val="FFFFFF"/>
              </a:solidFill>
            </a:endParaRPr>
          </a:p>
        </p:txBody>
      </p:sp>
      <p:pic>
        <p:nvPicPr>
          <p:cNvPr id="108548"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80772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861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30101447-1B81-4DDC-9D2F-72B77E7C38D1}" type="slidenum">
              <a:rPr lang="en-US">
                <a:solidFill>
                  <a:srgbClr val="FFFFFF"/>
                </a:solidFill>
              </a:rPr>
              <a:pPr>
                <a:defRPr/>
              </a:pPr>
              <a:t>17</a:t>
            </a:fld>
            <a:endParaRPr lang="en-US">
              <a:solidFill>
                <a:srgbClr val="FFFFFF"/>
              </a:solidFill>
            </a:endParaRPr>
          </a:p>
        </p:txBody>
      </p:sp>
      <p:sp>
        <p:nvSpPr>
          <p:cNvPr id="38915" name="Rectangle 3"/>
          <p:cNvSpPr>
            <a:spLocks noGrp="1" noChangeArrowheads="1"/>
          </p:cNvSpPr>
          <p:nvPr>
            <p:ph type="body" idx="1"/>
          </p:nvPr>
        </p:nvSpPr>
        <p:spPr>
          <a:xfrm>
            <a:off x="228600" y="609600"/>
            <a:ext cx="8534400" cy="5867400"/>
          </a:xfrm>
        </p:spPr>
        <p:txBody>
          <a:bodyPr/>
          <a:lstStyle/>
          <a:p>
            <a:pPr algn="just" eaLnBrk="1" hangingPunct="1">
              <a:lnSpc>
                <a:spcPct val="90000"/>
              </a:lnSpc>
              <a:defRPr/>
            </a:pPr>
            <a:r>
              <a:rPr lang="en-US" dirty="0" smtClean="0"/>
              <a:t>Pixel packing is </a:t>
            </a:r>
            <a:r>
              <a:rPr lang="en-US" dirty="0" smtClean="0">
                <a:solidFill>
                  <a:srgbClr val="FF0000"/>
                </a:solidFill>
              </a:rPr>
              <a:t>not so much a method of data compression </a:t>
            </a:r>
            <a:r>
              <a:rPr lang="en-US" dirty="0" smtClean="0"/>
              <a:t>as it is an </a:t>
            </a:r>
            <a:r>
              <a:rPr lang="en-US" dirty="0" smtClean="0">
                <a:solidFill>
                  <a:srgbClr val="FF0000"/>
                </a:solidFill>
              </a:rPr>
              <a:t>efficient way to store data in contiguous bytes</a:t>
            </a:r>
            <a:r>
              <a:rPr lang="en-US" dirty="0" smtClean="0"/>
              <a:t> of memory. In another word is not a standard “data compression technique” it’s a way of not wasting space in pixel data </a:t>
            </a:r>
          </a:p>
          <a:p>
            <a:pPr eaLnBrk="1" hangingPunct="1">
              <a:lnSpc>
                <a:spcPct val="90000"/>
              </a:lnSpc>
              <a:defRPr/>
            </a:pPr>
            <a:endParaRPr lang="en-US" dirty="0" smtClean="0"/>
          </a:p>
          <a:p>
            <a:pPr algn="just" eaLnBrk="1" hangingPunct="1">
              <a:lnSpc>
                <a:spcPct val="90000"/>
              </a:lnSpc>
              <a:defRPr/>
            </a:pPr>
            <a:r>
              <a:rPr lang="en-US" dirty="0" smtClean="0"/>
              <a:t>Most bitmap formats use pixel packing to conserve the amount of memory or disk space required to store a bitmap</a:t>
            </a:r>
          </a:p>
          <a:p>
            <a:pPr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3708604877"/>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3573F00-EE5A-4D54-A44F-CADA38553328}" type="slidenum">
              <a:rPr lang="en-US">
                <a:solidFill>
                  <a:srgbClr val="FFFFFF"/>
                </a:solidFill>
              </a:rPr>
              <a:pPr>
                <a:defRPr/>
              </a:pPr>
              <a:t>170</a:t>
            </a:fld>
            <a:endParaRPr lang="en-US">
              <a:solidFill>
                <a:srgbClr val="FFFFFF"/>
              </a:solidFill>
            </a:endParaRPr>
          </a:p>
        </p:txBody>
      </p:sp>
      <p:sp>
        <p:nvSpPr>
          <p:cNvPr id="116738" name="Rectangle 2"/>
          <p:cNvSpPr>
            <a:spLocks noGrp="1" noChangeArrowheads="1"/>
          </p:cNvSpPr>
          <p:nvPr>
            <p:ph type="body" idx="1"/>
          </p:nvPr>
        </p:nvSpPr>
        <p:spPr>
          <a:xfrm>
            <a:off x="457200" y="381000"/>
            <a:ext cx="8229600" cy="5715000"/>
          </a:xfrm>
        </p:spPr>
        <p:txBody>
          <a:bodyPr/>
          <a:lstStyle/>
          <a:p>
            <a:pPr eaLnBrk="1" hangingPunct="1">
              <a:buClr>
                <a:schemeClr val="tx1"/>
              </a:buClr>
              <a:buFontTx/>
              <a:buChar char="•"/>
              <a:defRPr/>
            </a:pPr>
            <a:r>
              <a:rPr lang="en-US" smtClean="0">
                <a:latin typeface="Arial" charset="0"/>
              </a:rPr>
              <a:t>In practice, this technique may be used as part of an image compression scheme, but is impractical to use alone</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It is one of the options available in the JPEG standard </a:t>
            </a:r>
          </a:p>
        </p:txBody>
      </p:sp>
    </p:spTree>
    <p:extLst>
      <p:ext uri="{BB962C8B-B14F-4D97-AF65-F5344CB8AC3E}">
        <p14:creationId xmlns:p14="http://schemas.microsoft.com/office/powerpoint/2010/main" val="29137862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96B449E7-EF4F-4A35-9181-116E040AE21F}" type="slidenum">
              <a:rPr lang="en-US">
                <a:solidFill>
                  <a:srgbClr val="FFFFFF"/>
                </a:solidFill>
              </a:rPr>
              <a:pPr>
                <a:defRPr/>
              </a:pPr>
              <a:t>171</a:t>
            </a:fld>
            <a:endParaRPr lang="en-US">
              <a:solidFill>
                <a:srgbClr val="FFFFFF"/>
              </a:solidFill>
            </a:endParaRPr>
          </a:p>
        </p:txBody>
      </p:sp>
      <p:sp>
        <p:nvSpPr>
          <p:cNvPr id="14745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Ø"/>
              <a:defRPr/>
            </a:pPr>
            <a:r>
              <a:rPr lang="en-US" sz="3600" b="1" smtClean="0">
                <a:latin typeface="Arial" charset="0"/>
              </a:rPr>
              <a:t>Lossy Compression Methods</a:t>
            </a:r>
          </a:p>
          <a:p>
            <a:pPr eaLnBrk="1" hangingPunct="1">
              <a:buFont typeface="Wingdings" pitchFamily="2" charset="2"/>
              <a:buNone/>
              <a:defRPr/>
            </a:pPr>
            <a:endParaRPr lang="en-US" sz="3600" b="1" smtClean="0">
              <a:latin typeface="Arial" charset="0"/>
            </a:endParaRPr>
          </a:p>
          <a:p>
            <a:pPr eaLnBrk="1" hangingPunct="1">
              <a:buClr>
                <a:schemeClr val="tx1"/>
              </a:buClr>
              <a:buFont typeface="Wingdings" pitchFamily="2" charset="2"/>
              <a:buChar char="ü"/>
              <a:defRPr/>
            </a:pPr>
            <a:r>
              <a:rPr lang="en-US" smtClean="0">
                <a:latin typeface="Arial" charset="0"/>
              </a:rPr>
              <a:t>Lossy compression methods are required to  achieve high compression ratios with complex images</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They provides tradeoffs between image quality and degree of compression, which allows the compression algorithm to be customized to the application</a:t>
            </a:r>
            <a:r>
              <a:rPr lang="en-US" smtClean="0"/>
              <a:t> </a:t>
            </a:r>
            <a:endParaRPr lang="en-US" sz="3600" b="1" smtClean="0">
              <a:latin typeface="Arial" charset="0"/>
            </a:endParaRPr>
          </a:p>
          <a:p>
            <a:pPr eaLnBrk="1" hangingPunct="1">
              <a:buFont typeface="Wingdings" pitchFamily="2" charset="2"/>
              <a:buNone/>
              <a:defRPr/>
            </a:pPr>
            <a:endParaRPr lang="en-US" b="1" smtClean="0"/>
          </a:p>
        </p:txBody>
      </p:sp>
    </p:spTree>
    <p:extLst>
      <p:ext uri="{BB962C8B-B14F-4D97-AF65-F5344CB8AC3E}">
        <p14:creationId xmlns:p14="http://schemas.microsoft.com/office/powerpoint/2010/main" val="90016380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7E3253CF-8A12-4658-8D41-CC022FFBB0BE}" type="slidenum">
              <a:rPr lang="en-US">
                <a:solidFill>
                  <a:srgbClr val="FFFFFF"/>
                </a:solidFill>
              </a:rPr>
              <a:pPr>
                <a:defRPr/>
              </a:pPr>
              <a:t>172</a:t>
            </a:fld>
            <a:endParaRPr lang="en-US">
              <a:solidFill>
                <a:srgbClr val="FFFFFF"/>
              </a:solidFill>
            </a:endParaRPr>
          </a:p>
        </p:txBody>
      </p:sp>
      <p:sp>
        <p:nvSpPr>
          <p:cNvPr id="111620" name="Rectangle 2"/>
          <p:cNvSpPr>
            <a:spLocks noChangeArrowheads="1"/>
          </p:cNvSpPr>
          <p:nvPr/>
        </p:nvSpPr>
        <p:spPr bwMode="auto">
          <a:xfrm>
            <a:off x="205740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111621"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33375"/>
            <a:ext cx="4805363" cy="5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58504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23419F5-4ED5-4D1A-89BD-A179C238C74F}" type="slidenum">
              <a:rPr lang="en-US">
                <a:solidFill>
                  <a:srgbClr val="FFFFFF"/>
                </a:solidFill>
              </a:rPr>
              <a:pPr>
                <a:defRPr/>
              </a:pPr>
              <a:t>173</a:t>
            </a:fld>
            <a:endParaRPr lang="en-US">
              <a:solidFill>
                <a:srgbClr val="FFFFFF"/>
              </a:solidFill>
            </a:endParaRPr>
          </a:p>
        </p:txBody>
      </p:sp>
      <p:sp>
        <p:nvSpPr>
          <p:cNvPr id="149506" name="Rectangle 2"/>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smtClean="0">
                <a:latin typeface="Arial" charset="0"/>
              </a:rPr>
              <a:t>With more advanced methods, images can be compressed 10 to 20 times with virtually no visible information loss, and 30 to 50 times with minimal degradation </a:t>
            </a:r>
          </a:p>
          <a:p>
            <a:pPr eaLnBrk="1" hangingPunct="1">
              <a:lnSpc>
                <a:spcPct val="90000"/>
              </a:lnSpc>
              <a:buClr>
                <a:schemeClr val="tx1"/>
              </a:buClr>
              <a:buFont typeface="Wingdings" pitchFamily="2" charset="2"/>
              <a:buChar char="ü"/>
              <a:defRPr/>
            </a:pPr>
            <a:r>
              <a:rPr lang="en-US" smtClean="0">
                <a:latin typeface="Arial" charset="0"/>
              </a:rPr>
              <a:t>Newer techniques, such as </a:t>
            </a:r>
            <a:r>
              <a:rPr lang="en-US" i="1" smtClean="0">
                <a:latin typeface="Arial" charset="0"/>
              </a:rPr>
              <a:t>JPEG2000</a:t>
            </a:r>
            <a:r>
              <a:rPr lang="en-US" smtClean="0">
                <a:latin typeface="Arial" charset="0"/>
              </a:rPr>
              <a:t>, can achieve reasonably good image quality with compression ratios as high as 100 to 200 </a:t>
            </a:r>
          </a:p>
          <a:p>
            <a:pPr eaLnBrk="1" hangingPunct="1">
              <a:lnSpc>
                <a:spcPct val="90000"/>
              </a:lnSpc>
              <a:buClr>
                <a:schemeClr val="tx1"/>
              </a:buClr>
              <a:buFont typeface="Wingdings" pitchFamily="2" charset="2"/>
              <a:buChar char="ü"/>
              <a:defRPr/>
            </a:pPr>
            <a:r>
              <a:rPr lang="en-US" i="1" smtClean="0">
                <a:latin typeface="Arial" charset="0"/>
              </a:rPr>
              <a:t>Image enhancement</a:t>
            </a:r>
            <a:r>
              <a:rPr lang="en-US" smtClean="0">
                <a:latin typeface="Arial" charset="0"/>
              </a:rPr>
              <a:t> and </a:t>
            </a:r>
            <a:r>
              <a:rPr lang="en-US" i="1" smtClean="0">
                <a:latin typeface="Arial" charset="0"/>
              </a:rPr>
              <a:t>restoration techniques</a:t>
            </a:r>
            <a:r>
              <a:rPr lang="en-US" smtClean="0">
                <a:latin typeface="Arial" charset="0"/>
              </a:rPr>
              <a:t> can be combined with lossy compression schemes to improve the appearance of the decompressed image</a:t>
            </a:r>
            <a:r>
              <a:rPr lang="en-US" smtClean="0"/>
              <a:t> </a:t>
            </a:r>
          </a:p>
        </p:txBody>
      </p:sp>
    </p:spTree>
    <p:extLst>
      <p:ext uri="{BB962C8B-B14F-4D97-AF65-F5344CB8AC3E}">
        <p14:creationId xmlns:p14="http://schemas.microsoft.com/office/powerpoint/2010/main" val="2287274298"/>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1D789BE-0411-4100-A7B4-813EA075151F}" type="slidenum">
              <a:rPr lang="en-US">
                <a:solidFill>
                  <a:srgbClr val="FFFFFF"/>
                </a:solidFill>
              </a:rPr>
              <a:pPr>
                <a:defRPr/>
              </a:pPr>
              <a:t>174</a:t>
            </a:fld>
            <a:endParaRPr lang="en-US">
              <a:solidFill>
                <a:srgbClr val="FFFFFF"/>
              </a:solidFill>
            </a:endParaRPr>
          </a:p>
        </p:txBody>
      </p:sp>
      <p:sp>
        <p:nvSpPr>
          <p:cNvPr id="150530" name="Rectangle 2"/>
          <p:cNvSpPr>
            <a:spLocks noGrp="1" noChangeArrowheads="1"/>
          </p:cNvSpPr>
          <p:nvPr>
            <p:ph type="body" idx="1"/>
          </p:nvPr>
        </p:nvSpPr>
        <p:spPr>
          <a:xfrm>
            <a:off x="457200" y="381000"/>
            <a:ext cx="8229600" cy="5715000"/>
          </a:xfrm>
        </p:spPr>
        <p:txBody>
          <a:bodyPr/>
          <a:lstStyle/>
          <a:p>
            <a:pPr eaLnBrk="1" hangingPunct="1">
              <a:buClr>
                <a:schemeClr val="tx1"/>
              </a:buClr>
              <a:buFont typeface="Wingdings" pitchFamily="2" charset="2"/>
              <a:buChar char="ü"/>
              <a:defRPr/>
            </a:pPr>
            <a:r>
              <a:rPr lang="en-US" smtClean="0">
                <a:latin typeface="Arial" charset="0"/>
              </a:rPr>
              <a:t>In general, a higher compression ratio results in a poorer image, but the results are highly image dependent – application specific</a:t>
            </a:r>
          </a:p>
          <a:p>
            <a:pPr eaLnBrk="1" hangingPunct="1">
              <a:buClr>
                <a:schemeClr val="tx1"/>
              </a:buClr>
              <a:buFont typeface="Wingdings" pitchFamily="2" charset="2"/>
              <a:buNone/>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Lossy compression can be performed in both the </a:t>
            </a:r>
            <a:r>
              <a:rPr lang="en-US" i="1" smtClean="0">
                <a:latin typeface="Arial" charset="0"/>
              </a:rPr>
              <a:t>spatial</a:t>
            </a:r>
            <a:r>
              <a:rPr lang="en-US" smtClean="0">
                <a:latin typeface="Arial" charset="0"/>
              </a:rPr>
              <a:t> and </a:t>
            </a:r>
            <a:r>
              <a:rPr lang="en-US" i="1" smtClean="0">
                <a:latin typeface="Arial" charset="0"/>
              </a:rPr>
              <a:t>transform</a:t>
            </a:r>
            <a:r>
              <a:rPr lang="en-US" smtClean="0">
                <a:latin typeface="Arial" charset="0"/>
              </a:rPr>
              <a:t> domains</a:t>
            </a:r>
            <a:r>
              <a:rPr lang="en-US" smtClean="0"/>
              <a:t>. </a:t>
            </a:r>
            <a:r>
              <a:rPr lang="en-US" i="1" smtClean="0"/>
              <a:t>Hybrid methods</a:t>
            </a:r>
            <a:r>
              <a:rPr lang="en-US" smtClean="0"/>
              <a:t> use both domains.</a:t>
            </a:r>
          </a:p>
        </p:txBody>
      </p:sp>
    </p:spTree>
    <p:extLst>
      <p:ext uri="{BB962C8B-B14F-4D97-AF65-F5344CB8AC3E}">
        <p14:creationId xmlns:p14="http://schemas.microsoft.com/office/powerpoint/2010/main" val="41037893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CD4ECAC-AEDD-4658-AA9C-67555C510387}" type="slidenum">
              <a:rPr lang="en-US">
                <a:solidFill>
                  <a:srgbClr val="FFFFFF"/>
                </a:solidFill>
              </a:rPr>
              <a:pPr>
                <a:defRPr/>
              </a:pPr>
              <a:t>175</a:t>
            </a:fld>
            <a:endParaRPr lang="en-US">
              <a:solidFill>
                <a:srgbClr val="FFFFFF"/>
              </a:solidFill>
            </a:endParaRPr>
          </a:p>
        </p:txBody>
      </p:sp>
      <p:sp>
        <p:nvSpPr>
          <p:cNvPr id="151554" name="Rectangle 2"/>
          <p:cNvSpPr>
            <a:spLocks noGrp="1" noChangeArrowheads="1"/>
          </p:cNvSpPr>
          <p:nvPr>
            <p:ph type="body" idx="1"/>
          </p:nvPr>
        </p:nvSpPr>
        <p:spPr>
          <a:xfrm>
            <a:off x="457200" y="457200"/>
            <a:ext cx="8229600" cy="5638800"/>
          </a:xfrm>
        </p:spPr>
        <p:txBody>
          <a:bodyPr/>
          <a:lstStyle/>
          <a:p>
            <a:pPr eaLnBrk="1" hangingPunct="1">
              <a:buClr>
                <a:schemeClr val="tx1"/>
              </a:buClr>
              <a:buFont typeface="Wingdings" pitchFamily="2" charset="2"/>
              <a:buChar char="ü"/>
              <a:defRPr/>
            </a:pPr>
            <a:r>
              <a:rPr lang="en-US" b="1" smtClean="0">
                <a:latin typeface="Arial" charset="0"/>
              </a:rPr>
              <a:t>Gray-Level Run Length Coding</a:t>
            </a:r>
          </a:p>
          <a:p>
            <a:pPr eaLnBrk="1" hangingPunct="1">
              <a:buClr>
                <a:schemeClr val="tx1"/>
              </a:buClr>
              <a:buFont typeface="Wingdings" pitchFamily="2" charset="2"/>
              <a:buChar char="ü"/>
              <a:defRPr/>
            </a:pPr>
            <a:endParaRPr lang="en-US" b="1" smtClean="0">
              <a:latin typeface="Arial" charset="0"/>
            </a:endParaRPr>
          </a:p>
          <a:p>
            <a:pPr eaLnBrk="1" hangingPunct="1">
              <a:buClr>
                <a:schemeClr val="tx1"/>
              </a:buClr>
              <a:buFontTx/>
              <a:buChar char="•"/>
              <a:defRPr/>
            </a:pPr>
            <a:r>
              <a:rPr lang="en-US" smtClean="0">
                <a:latin typeface="Arial" charset="0"/>
              </a:rPr>
              <a:t>The RLC technique can also be used for lossy image compression, by reducing the number of gray levels, and then applying standard RLC techniques </a:t>
            </a:r>
          </a:p>
          <a:p>
            <a:pPr eaLnBrk="1" hangingPunct="1">
              <a:buClr>
                <a:schemeClr val="tx1"/>
              </a:buClr>
              <a:buFontTx/>
              <a:buNone/>
              <a:defRPr/>
            </a:pPr>
            <a:endParaRPr lang="en-US" smtClean="0">
              <a:latin typeface="Arial" charset="0"/>
            </a:endParaRPr>
          </a:p>
          <a:p>
            <a:pPr eaLnBrk="1" hangingPunct="1">
              <a:buClr>
                <a:schemeClr val="tx1"/>
              </a:buClr>
              <a:buFontTx/>
              <a:buChar char="•"/>
              <a:defRPr/>
            </a:pPr>
            <a:r>
              <a:rPr lang="en-US" smtClean="0">
                <a:latin typeface="Arial" charset="0"/>
              </a:rPr>
              <a:t>As with the lossless techniques, preprocessing by Gray code mapping will improve the compression ratio  </a:t>
            </a:r>
          </a:p>
        </p:txBody>
      </p:sp>
    </p:spTree>
    <p:extLst>
      <p:ext uri="{BB962C8B-B14F-4D97-AF65-F5344CB8AC3E}">
        <p14:creationId xmlns:p14="http://schemas.microsoft.com/office/powerpoint/2010/main" val="36217208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pPr>
              <a:defRPr/>
            </a:pPr>
            <a:r>
              <a:rPr lang="en-US" smtClean="0">
                <a:solidFill>
                  <a:srgbClr val="FFFFFF"/>
                </a:solidFill>
              </a:rPr>
              <a:t>(c) Scott E Umbaugh, SIUE 2005</a:t>
            </a: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E9B1E264-7300-41DD-8C09-EE0D2B2B5DDB}" type="slidenum">
              <a:rPr lang="en-US" smtClean="0">
                <a:solidFill>
                  <a:srgbClr val="FFFFFF"/>
                </a:solidFill>
              </a:rPr>
              <a:pPr>
                <a:defRPr/>
              </a:pPr>
              <a:t>176</a:t>
            </a:fld>
            <a:endParaRPr lang="en-US">
              <a:solidFill>
                <a:srgbClr val="FFFFFF"/>
              </a:solidFill>
            </a:endParaRPr>
          </a:p>
        </p:txBody>
      </p:sp>
    </p:spTree>
    <p:extLst>
      <p:ext uri="{BB962C8B-B14F-4D97-AF65-F5344CB8AC3E}">
        <p14:creationId xmlns:p14="http://schemas.microsoft.com/office/powerpoint/2010/main" val="42835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C989A306-A475-464D-AA28-7A4A1803740E}" type="slidenum">
              <a:rPr lang="en-US">
                <a:solidFill>
                  <a:srgbClr val="FFFFFF"/>
                </a:solidFill>
              </a:rPr>
              <a:pPr>
                <a:defRPr/>
              </a:pPr>
              <a:t>18</a:t>
            </a:fld>
            <a:endParaRPr lang="en-US">
              <a:solidFill>
                <a:srgbClr val="FFFFFF"/>
              </a:solidFill>
            </a:endParaRPr>
          </a:p>
        </p:txBody>
      </p:sp>
      <p:sp>
        <p:nvSpPr>
          <p:cNvPr id="38915" name="Rectangle 3"/>
          <p:cNvSpPr>
            <a:spLocks noGrp="1" noChangeArrowheads="1"/>
          </p:cNvSpPr>
          <p:nvPr>
            <p:ph type="body" idx="1"/>
          </p:nvPr>
        </p:nvSpPr>
        <p:spPr>
          <a:xfrm>
            <a:off x="228600" y="228600"/>
            <a:ext cx="8534400" cy="6248400"/>
          </a:xfrm>
        </p:spPr>
        <p:txBody>
          <a:bodyPr/>
          <a:lstStyle/>
          <a:p>
            <a:pPr algn="just" eaLnBrk="1" hangingPunct="1">
              <a:lnSpc>
                <a:spcPct val="90000"/>
              </a:lnSpc>
              <a:defRPr/>
            </a:pPr>
            <a:r>
              <a:rPr lang="en-US" dirty="0" smtClean="0"/>
              <a:t>If you are working with image data that contains four bits per pixel (suppose pixels can take grey values from 0-15).</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you might find it convenient to store each pixel in a byte of memory, because a byte is typically the smallest addressable area of memory on most computer systems</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by using this arrangement, half of each byte is not being used by the pixel data ( each pixel requires half a byte ) .</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Ex: </a:t>
            </a:r>
            <a:r>
              <a:rPr lang="en-US" sz="3200" dirty="0" smtClean="0">
                <a:solidFill>
                  <a:srgbClr val="FF0000"/>
                </a:solidFill>
              </a:rPr>
              <a:t>Image data containing 4096 4-bit pixels will require 4096 bytes of memory for storage, half of which is wasted</a:t>
            </a:r>
            <a:r>
              <a:rPr lang="en-US" sz="3200" dirty="0" smtClean="0"/>
              <a:t>.</a:t>
            </a:r>
          </a:p>
          <a:p>
            <a:pPr marL="342900" lvl="1" indent="-342900" algn="just" eaLnBrk="1" hangingPunct="1">
              <a:lnSpc>
                <a:spcPct val="90000"/>
              </a:lnSpc>
              <a:buClr>
                <a:schemeClr val="hlink"/>
              </a:buClr>
              <a:buSzTx/>
              <a:buFont typeface="Wingdings" pitchFamily="2" charset="2"/>
              <a:buNone/>
              <a:defRPr/>
            </a:pPr>
            <a:endParaRPr lang="en-US" sz="3200" dirty="0" smtClean="0"/>
          </a:p>
          <a:p>
            <a:pPr marL="342900" lvl="1" indent="-342900" algn="just" eaLnBrk="1" hangingPunct="1">
              <a:lnSpc>
                <a:spcPct val="90000"/>
              </a:lnSpc>
              <a:buClr>
                <a:schemeClr val="hlink"/>
              </a:buClr>
              <a:buSzTx/>
              <a:buFont typeface="Wingdings" pitchFamily="2" charset="2"/>
              <a:buBlip>
                <a:blip r:embed="rId2"/>
              </a:buBlip>
              <a:defRPr/>
            </a:pPr>
            <a:endParaRPr lang="en-US" sz="3200" dirty="0" smtClean="0"/>
          </a:p>
          <a:p>
            <a:pPr algn="just"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564895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4F080548-9361-47BD-9A0D-6E2163BA5DC8}" type="slidenum">
              <a:rPr lang="en-US">
                <a:solidFill>
                  <a:srgbClr val="FFFFFF"/>
                </a:solidFill>
              </a:rPr>
              <a:pPr>
                <a:defRPr/>
              </a:pPr>
              <a:t>19</a:t>
            </a:fld>
            <a:endParaRPr lang="en-US">
              <a:solidFill>
                <a:srgbClr val="FFFFFF"/>
              </a:solidFill>
            </a:endParaRPr>
          </a:p>
        </p:txBody>
      </p:sp>
      <p:sp>
        <p:nvSpPr>
          <p:cNvPr id="38915" name="Rectangle 3"/>
          <p:cNvSpPr>
            <a:spLocks noGrp="1" noChangeArrowheads="1"/>
          </p:cNvSpPr>
          <p:nvPr>
            <p:ph type="body" idx="1"/>
          </p:nvPr>
        </p:nvSpPr>
        <p:spPr>
          <a:xfrm>
            <a:off x="228600" y="228600"/>
            <a:ext cx="8534400" cy="6248400"/>
          </a:xfrm>
        </p:spPr>
        <p:txBody>
          <a:bodyPr/>
          <a:lstStyle/>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To save memory, you could resort to pixel packing; instead of storing one </a:t>
            </a:r>
            <a:r>
              <a:rPr lang="en-US" sz="3200" dirty="0" smtClean="0">
                <a:solidFill>
                  <a:srgbClr val="FF0000"/>
                </a:solidFill>
              </a:rPr>
              <a:t>4-bit pixel </a:t>
            </a:r>
            <a:r>
              <a:rPr lang="en-US" sz="3200" dirty="0" smtClean="0"/>
              <a:t>per byte </a:t>
            </a:r>
            <a:r>
              <a:rPr lang="en-US" sz="3200" dirty="0" smtClean="0">
                <a:solidFill>
                  <a:srgbClr val="FF0000"/>
                </a:solidFill>
              </a:rPr>
              <a:t>(two pixels per byte ). </a:t>
            </a:r>
          </a:p>
          <a:p>
            <a:pPr marL="342900" lvl="1" indent="-342900" algn="just" eaLnBrk="1" hangingPunct="1">
              <a:lnSpc>
                <a:spcPct val="90000"/>
              </a:lnSpc>
              <a:buClr>
                <a:schemeClr val="hlink"/>
              </a:buClr>
              <a:buSzTx/>
              <a:buFont typeface="Wingdings" pitchFamily="2" charset="2"/>
              <a:buNone/>
              <a:defRPr/>
            </a:pPr>
            <a:r>
              <a:rPr lang="en-US" sz="3200" dirty="0" smtClean="0"/>
              <a:t>  The size of memory required to hold the 4-bit, </a:t>
            </a:r>
            <a:r>
              <a:rPr lang="en-US" sz="3200" dirty="0" smtClean="0">
                <a:solidFill>
                  <a:srgbClr val="FF0000"/>
                </a:solidFill>
              </a:rPr>
              <a:t>4096-pixel image drops from 4096 bytes to 2048 bytes </a:t>
            </a:r>
            <a:r>
              <a:rPr lang="en-US" sz="3200" dirty="0" smtClean="0"/>
              <a:t>.</a:t>
            </a:r>
          </a:p>
          <a:p>
            <a:pPr marL="342900" lvl="1" indent="-342900" algn="just" eaLnBrk="1" hangingPunct="1">
              <a:lnSpc>
                <a:spcPct val="90000"/>
              </a:lnSpc>
              <a:buClr>
                <a:schemeClr val="hlink"/>
              </a:buClr>
              <a:buSzTx/>
              <a:buFont typeface="Wingdings" pitchFamily="2" charset="2"/>
              <a:buBlip>
                <a:blip r:embed="rId2"/>
              </a:buBlip>
              <a:defRPr/>
            </a:pPr>
            <a:r>
              <a:rPr lang="en-US" sz="3200" dirty="0" smtClean="0"/>
              <a:t>In the end doesn’t waste space</a:t>
            </a:r>
          </a:p>
          <a:p>
            <a:pPr marL="342900" lvl="1" indent="-342900" algn="just" eaLnBrk="1" hangingPunct="1">
              <a:lnSpc>
                <a:spcPct val="90000"/>
              </a:lnSpc>
              <a:buClr>
                <a:schemeClr val="hlink"/>
              </a:buClr>
              <a:buSzTx/>
              <a:buFont typeface="Wingdings" pitchFamily="2" charset="2"/>
              <a:buNone/>
              <a:defRPr/>
            </a:pPr>
            <a:endParaRPr lang="en-US" sz="3200" dirty="0" smtClean="0"/>
          </a:p>
          <a:p>
            <a:pPr marL="342900" lvl="1" indent="-342900" algn="just" eaLnBrk="1" hangingPunct="1">
              <a:lnSpc>
                <a:spcPct val="90000"/>
              </a:lnSpc>
              <a:buClr>
                <a:schemeClr val="hlink"/>
              </a:buClr>
              <a:buSzTx/>
              <a:buFont typeface="Wingdings" pitchFamily="2" charset="2"/>
              <a:buBlip>
                <a:blip r:embed="rId2"/>
              </a:buBlip>
              <a:defRPr/>
            </a:pPr>
            <a:endParaRPr lang="en-US" sz="3200" dirty="0" smtClean="0"/>
          </a:p>
          <a:p>
            <a:pPr algn="just"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302846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42938" y="0"/>
            <a:ext cx="7772400" cy="1470025"/>
          </a:xfrm>
        </p:spPr>
        <p:txBody>
          <a:bodyPr/>
          <a:lstStyle/>
          <a:p>
            <a:pPr eaLnBrk="1" hangingPunct="1"/>
            <a:r>
              <a:rPr lang="en-US" b="1" smtClean="0">
                <a:cs typeface="Times New Roman" pitchFamily="18" charset="0"/>
              </a:rPr>
              <a:t>Image Compression </a:t>
            </a:r>
            <a:r>
              <a:rPr lang="en-US" smtClean="0">
                <a:cs typeface="Times New Roman" pitchFamily="18" charset="0"/>
              </a:rPr>
              <a:t/>
            </a:r>
            <a:br>
              <a:rPr lang="en-US" smtClean="0">
                <a:cs typeface="Times New Roman" pitchFamily="18" charset="0"/>
              </a:rPr>
            </a:br>
            <a:endParaRPr lang="ar-IQ" smtClean="0"/>
          </a:p>
        </p:txBody>
      </p:sp>
      <p:sp>
        <p:nvSpPr>
          <p:cNvPr id="4099" name="Subtitle 2"/>
          <p:cNvSpPr>
            <a:spLocks noGrp="1"/>
          </p:cNvSpPr>
          <p:nvPr>
            <p:ph type="subTitle" idx="1"/>
          </p:nvPr>
        </p:nvSpPr>
        <p:spPr>
          <a:xfrm>
            <a:off x="785813" y="642938"/>
            <a:ext cx="7786687" cy="5500687"/>
          </a:xfrm>
        </p:spPr>
        <p:txBody>
          <a:bodyPr/>
          <a:lstStyle/>
          <a:p>
            <a:pPr algn="just" eaLnBrk="1" hangingPunct="1"/>
            <a:r>
              <a:rPr lang="en-US" sz="2800" b="1" dirty="0" smtClean="0">
                <a:solidFill>
                  <a:srgbClr val="333399"/>
                </a:solidFill>
                <a:cs typeface="Arial" charset="0"/>
              </a:rPr>
              <a:t>Image compression involves </a:t>
            </a:r>
            <a:r>
              <a:rPr lang="en-US" sz="2800" b="1" dirty="0" smtClean="0">
                <a:solidFill>
                  <a:srgbClr val="FF0000"/>
                </a:solidFill>
                <a:cs typeface="Arial" charset="0"/>
              </a:rPr>
              <a:t>reducing the size </a:t>
            </a:r>
            <a:r>
              <a:rPr lang="en-US" sz="2800" b="1" dirty="0" smtClean="0">
                <a:solidFill>
                  <a:srgbClr val="333399"/>
                </a:solidFill>
                <a:cs typeface="Arial" charset="0"/>
              </a:rPr>
              <a:t>of </a:t>
            </a:r>
            <a:r>
              <a:rPr lang="en-US" sz="2800" b="1" dirty="0" smtClean="0">
                <a:solidFill>
                  <a:srgbClr val="FF0000"/>
                </a:solidFill>
                <a:cs typeface="Arial" charset="0"/>
              </a:rPr>
              <a:t>image data </a:t>
            </a:r>
            <a:r>
              <a:rPr lang="en-US" sz="2800" b="1" dirty="0" smtClean="0">
                <a:solidFill>
                  <a:srgbClr val="333399"/>
                </a:solidFill>
                <a:cs typeface="Arial" charset="0"/>
              </a:rPr>
              <a:t>file, while is </a:t>
            </a:r>
            <a:r>
              <a:rPr lang="en-US" sz="2800" b="1" dirty="0" smtClean="0">
                <a:solidFill>
                  <a:srgbClr val="FF0000"/>
                </a:solidFill>
                <a:cs typeface="Arial" charset="0"/>
              </a:rPr>
              <a:t>retaining necessary information</a:t>
            </a:r>
            <a:r>
              <a:rPr lang="en-US" sz="2800" b="1" dirty="0" smtClean="0">
                <a:solidFill>
                  <a:srgbClr val="333399"/>
                </a:solidFill>
                <a:cs typeface="Arial" charset="0"/>
              </a:rPr>
              <a:t>, the reduced file is called the </a:t>
            </a:r>
            <a:r>
              <a:rPr lang="en-US" sz="2800" b="1" dirty="0" smtClean="0">
                <a:solidFill>
                  <a:srgbClr val="FF0000"/>
                </a:solidFill>
                <a:cs typeface="Arial" charset="0"/>
              </a:rPr>
              <a:t>compressed file </a:t>
            </a:r>
            <a:r>
              <a:rPr lang="en-US" sz="2800" b="1" dirty="0" smtClean="0">
                <a:solidFill>
                  <a:srgbClr val="333399"/>
                </a:solidFill>
                <a:cs typeface="Arial" charset="0"/>
              </a:rPr>
              <a:t>and is used </a:t>
            </a:r>
            <a:r>
              <a:rPr lang="en-US" sz="2800" b="1" dirty="0" smtClean="0">
                <a:solidFill>
                  <a:srgbClr val="FF0000"/>
                </a:solidFill>
                <a:cs typeface="Arial" charset="0"/>
              </a:rPr>
              <a:t>to reconstruct the image</a:t>
            </a:r>
            <a:r>
              <a:rPr lang="en-US" sz="2800" b="1" dirty="0" smtClean="0">
                <a:solidFill>
                  <a:srgbClr val="333399"/>
                </a:solidFill>
                <a:cs typeface="Arial" charset="0"/>
              </a:rPr>
              <a:t>, resulting in the </a:t>
            </a:r>
            <a:r>
              <a:rPr lang="en-US" sz="2800" b="1" dirty="0" smtClean="0">
                <a:solidFill>
                  <a:srgbClr val="FF0000"/>
                </a:solidFill>
                <a:cs typeface="Arial" charset="0"/>
              </a:rPr>
              <a:t>decompressed image</a:t>
            </a:r>
            <a:r>
              <a:rPr lang="en-US" sz="2800" b="1" dirty="0" smtClean="0">
                <a:solidFill>
                  <a:srgbClr val="333399"/>
                </a:solidFill>
                <a:cs typeface="Arial" charset="0"/>
              </a:rPr>
              <a:t>. The </a:t>
            </a:r>
            <a:r>
              <a:rPr lang="en-US" sz="2800" b="1" dirty="0" smtClean="0">
                <a:solidFill>
                  <a:srgbClr val="FF0000"/>
                </a:solidFill>
                <a:cs typeface="Arial" charset="0"/>
              </a:rPr>
              <a:t>original image</a:t>
            </a:r>
            <a:r>
              <a:rPr lang="en-US" sz="2800" b="1" dirty="0" smtClean="0">
                <a:solidFill>
                  <a:srgbClr val="333399"/>
                </a:solidFill>
                <a:cs typeface="Arial" charset="0"/>
              </a:rPr>
              <a:t>, before any compression is performed, is called the </a:t>
            </a:r>
            <a:r>
              <a:rPr lang="en-US" sz="2800" b="1" dirty="0" smtClean="0">
                <a:solidFill>
                  <a:srgbClr val="FF0000"/>
                </a:solidFill>
                <a:cs typeface="Arial" charset="0"/>
              </a:rPr>
              <a:t>uncompressed image </a:t>
            </a:r>
            <a:r>
              <a:rPr lang="en-US" sz="2800" b="1" dirty="0" smtClean="0">
                <a:solidFill>
                  <a:srgbClr val="333399"/>
                </a:solidFill>
                <a:cs typeface="Arial" charset="0"/>
              </a:rPr>
              <a:t>file. The ratio of the original, uncompressed image file and the compressed file is referred to as the </a:t>
            </a:r>
            <a:endParaRPr lang="ar-IQ" sz="2800" b="1" dirty="0" smtClean="0">
              <a:solidFill>
                <a:srgbClr val="333399"/>
              </a:solidFill>
            </a:endParaRPr>
          </a:p>
          <a:p>
            <a:pPr algn="l" eaLnBrk="1" hangingPunct="1"/>
            <a:r>
              <a:rPr lang="en-US" sz="2800" b="1" dirty="0" smtClean="0">
                <a:solidFill>
                  <a:srgbClr val="FF0000"/>
                </a:solidFill>
                <a:cs typeface="Arial" charset="0"/>
              </a:rPr>
              <a:t>compression ratio.</a:t>
            </a:r>
          </a:p>
          <a:p>
            <a:pPr algn="l" eaLnBrk="1" hangingPunct="1"/>
            <a:r>
              <a:rPr lang="en-US" sz="2800" b="1" dirty="0" smtClean="0">
                <a:solidFill>
                  <a:srgbClr val="333399"/>
                </a:solidFill>
                <a:cs typeface="Arial" charset="0"/>
              </a:rPr>
              <a:t>Compression Ratio = ------------------------------------ </a:t>
            </a:r>
          </a:p>
          <a:p>
            <a:pPr algn="l" eaLnBrk="1" hangingPunct="1"/>
            <a:endParaRPr lang="en-US" sz="2800" b="1" dirty="0" smtClean="0">
              <a:solidFill>
                <a:srgbClr val="333399"/>
              </a:solidFill>
              <a:cs typeface="Arial" charset="0"/>
            </a:endParaRPr>
          </a:p>
          <a:p>
            <a:pPr algn="l" eaLnBrk="1" hangingPunct="1"/>
            <a:r>
              <a:rPr lang="en-US" sz="2800" b="1" dirty="0" smtClean="0">
                <a:solidFill>
                  <a:srgbClr val="333399"/>
                </a:solidFill>
                <a:cs typeface="Arial" charset="0"/>
              </a:rPr>
              <a:t> It is often written as </a:t>
            </a:r>
            <a:r>
              <a:rPr lang="en-US" sz="2800" b="1" dirty="0" err="1" smtClean="0">
                <a:solidFill>
                  <a:srgbClr val="333399"/>
                </a:solidFill>
                <a:cs typeface="Arial" charset="0"/>
              </a:rPr>
              <a:t>SizeU</a:t>
            </a:r>
            <a:r>
              <a:rPr lang="en-US" sz="2800" b="1" dirty="0" smtClean="0">
                <a:solidFill>
                  <a:srgbClr val="333399"/>
                </a:solidFill>
                <a:cs typeface="Arial" charset="0"/>
              </a:rPr>
              <a:t>: </a:t>
            </a:r>
            <a:r>
              <a:rPr lang="en-US" sz="2800" b="1" dirty="0" err="1" smtClean="0">
                <a:solidFill>
                  <a:srgbClr val="333399"/>
                </a:solidFill>
                <a:cs typeface="Arial" charset="0"/>
              </a:rPr>
              <a:t>SizeC</a:t>
            </a:r>
            <a:endParaRPr lang="ar-IQ" sz="2800" b="1" dirty="0" smtClean="0">
              <a:solidFill>
                <a:srgbClr val="333399"/>
              </a:solidFill>
            </a:endParaRPr>
          </a:p>
        </p:txBody>
      </p:sp>
      <p:sp>
        <p:nvSpPr>
          <p:cNvPr id="4100" name="TextBox 13"/>
          <p:cNvSpPr txBox="1">
            <a:spLocks noChangeArrowheads="1"/>
          </p:cNvSpPr>
          <p:nvPr/>
        </p:nvSpPr>
        <p:spPr bwMode="auto">
          <a:xfrm>
            <a:off x="4071938" y="4857750"/>
            <a:ext cx="3929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Uncompressed File Size   ……  Size U</a:t>
            </a:r>
            <a:endParaRPr lang="ar-IQ">
              <a:solidFill>
                <a:prstClr val="black"/>
              </a:solidFill>
              <a:latin typeface="Calibri" pitchFamily="34" charset="0"/>
            </a:endParaRPr>
          </a:p>
        </p:txBody>
      </p:sp>
      <p:sp>
        <p:nvSpPr>
          <p:cNvPr id="4101" name="TextBox 14"/>
          <p:cNvSpPr txBox="1">
            <a:spLocks noChangeArrowheads="1"/>
          </p:cNvSpPr>
          <p:nvPr/>
        </p:nvSpPr>
        <p:spPr bwMode="auto">
          <a:xfrm>
            <a:off x="4071938" y="5500688"/>
            <a:ext cx="3929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Compressed File Size ………………Size C</a:t>
            </a:r>
            <a:endParaRPr lang="ar-IQ">
              <a:solidFill>
                <a:prstClr val="black"/>
              </a:solidFill>
              <a:latin typeface="Calibri" pitchFamily="34" charset="0"/>
            </a:endParaRPr>
          </a:p>
        </p:txBody>
      </p:sp>
      <p:sp>
        <p:nvSpPr>
          <p:cNvPr id="6" name="Slide Number Placeholder 5"/>
          <p:cNvSpPr>
            <a:spLocks noGrp="1"/>
          </p:cNvSpPr>
          <p:nvPr>
            <p:ph type="sldNum" sz="quarter" idx="12"/>
          </p:nvPr>
        </p:nvSpPr>
        <p:spPr/>
        <p:txBody>
          <a:bodyPr/>
          <a:lstStyle/>
          <a:p>
            <a:pPr>
              <a:defRPr/>
            </a:pPr>
            <a:fld id="{A560627B-6753-4058-B4E9-A53C9A9D10A7}" type="slidenum">
              <a:rPr lang="ar-IQ" smtClean="0">
                <a:solidFill>
                  <a:prstClr val="black">
                    <a:tint val="75000"/>
                  </a:prstClr>
                </a:solidFill>
              </a:rPr>
              <a:pPr>
                <a:defRPr/>
              </a:pPr>
              <a:t>2</a:t>
            </a:fld>
            <a:endParaRPr lang="ar-IQ">
              <a:solidFill>
                <a:prstClr val="black">
                  <a:tint val="75000"/>
                </a:prstClr>
              </a:solidFill>
            </a:endParaRPr>
          </a:p>
        </p:txBody>
      </p:sp>
    </p:spTree>
    <p:extLst>
      <p:ext uri="{BB962C8B-B14F-4D97-AF65-F5344CB8AC3E}">
        <p14:creationId xmlns:p14="http://schemas.microsoft.com/office/powerpoint/2010/main" val="1222312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966A7C82-CD95-41C7-BD6D-5EC4462142BF}" type="slidenum">
              <a:rPr lang="en-US">
                <a:solidFill>
                  <a:srgbClr val="FFFFFF"/>
                </a:solidFill>
              </a:rPr>
              <a:pPr>
                <a:defRPr/>
              </a:pPr>
              <a:t>20</a:t>
            </a:fld>
            <a:endParaRPr lang="en-US">
              <a:solidFill>
                <a:srgbClr val="FFFFFF"/>
              </a:solidFill>
            </a:endParaRPr>
          </a:p>
        </p:txBody>
      </p:sp>
      <p:sp>
        <p:nvSpPr>
          <p:cNvPr id="38914" name="Rectangle 2"/>
          <p:cNvSpPr>
            <a:spLocks noGrp="1" noChangeArrowheads="1"/>
          </p:cNvSpPr>
          <p:nvPr>
            <p:ph type="title"/>
          </p:nvPr>
        </p:nvSpPr>
        <p:spPr>
          <a:xfrm>
            <a:off x="762000" y="0"/>
            <a:ext cx="5638800" cy="1143000"/>
          </a:xfrm>
        </p:spPr>
        <p:txBody>
          <a:bodyPr/>
          <a:lstStyle/>
          <a:p>
            <a:pPr eaLnBrk="1" hangingPunct="1">
              <a:defRPr/>
            </a:pPr>
            <a:r>
              <a:rPr lang="en-US" dirty="0" smtClean="0">
                <a:solidFill>
                  <a:srgbClr val="FFC000"/>
                </a:solidFill>
              </a:rPr>
              <a:t>Pixel Packing</a:t>
            </a:r>
            <a:endParaRPr lang="en-US" dirty="0" smtClean="0"/>
          </a:p>
        </p:txBody>
      </p:sp>
      <p:pic>
        <p:nvPicPr>
          <p:cNvPr id="7172" name="صورة 8"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3600"/>
            <a:ext cx="5562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صورة 19" descr="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762000"/>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صورة 20" descr="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371600"/>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صورة 21" descr="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981200"/>
            <a:ext cx="19240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صورة 22" desc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55626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مستطيل 26"/>
          <p:cNvSpPr/>
          <p:nvPr/>
        </p:nvSpPr>
        <p:spPr bwMode="auto">
          <a:xfrm>
            <a:off x="7543800" y="19050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Pixel-6</a:t>
            </a:r>
            <a:endParaRPr lang="ar-SA" dirty="0">
              <a:solidFill>
                <a:srgbClr val="FF0000"/>
              </a:solidFill>
            </a:endParaRPr>
          </a:p>
        </p:txBody>
      </p:sp>
      <p:sp>
        <p:nvSpPr>
          <p:cNvPr id="28" name="مستطيل 27"/>
          <p:cNvSpPr/>
          <p:nvPr/>
        </p:nvSpPr>
        <p:spPr bwMode="auto">
          <a:xfrm>
            <a:off x="6553200" y="6858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Pixel-1</a:t>
            </a:r>
            <a:endParaRPr lang="ar-SA" dirty="0">
              <a:solidFill>
                <a:srgbClr val="FF0000"/>
              </a:solidFill>
            </a:endParaRPr>
          </a:p>
        </p:txBody>
      </p:sp>
      <p:sp>
        <p:nvSpPr>
          <p:cNvPr id="29" name="مستطيل 28"/>
          <p:cNvSpPr/>
          <p:nvPr/>
        </p:nvSpPr>
        <p:spPr bwMode="auto">
          <a:xfrm>
            <a:off x="7467600" y="685800"/>
            <a:ext cx="9906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smtClean="0">
                <a:solidFill>
                  <a:srgbClr val="FF0000"/>
                </a:solidFill>
              </a:rPr>
              <a:t>Pixel-2</a:t>
            </a:r>
            <a:endParaRPr lang="ar-SA" dirty="0">
              <a:solidFill>
                <a:srgbClr val="FF0000"/>
              </a:solidFill>
            </a:endParaRPr>
          </a:p>
        </p:txBody>
      </p:sp>
      <p:sp>
        <p:nvSpPr>
          <p:cNvPr id="30" name="مستطيل 29"/>
          <p:cNvSpPr/>
          <p:nvPr/>
        </p:nvSpPr>
        <p:spPr bwMode="auto">
          <a:xfrm>
            <a:off x="6629400" y="13716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Pixel-3</a:t>
            </a:r>
            <a:endParaRPr lang="ar-SA" dirty="0">
              <a:solidFill>
                <a:srgbClr val="FF0000"/>
              </a:solidFill>
            </a:endParaRPr>
          </a:p>
        </p:txBody>
      </p:sp>
      <p:sp>
        <p:nvSpPr>
          <p:cNvPr id="31" name="مستطيل 30"/>
          <p:cNvSpPr/>
          <p:nvPr/>
        </p:nvSpPr>
        <p:spPr bwMode="auto">
          <a:xfrm>
            <a:off x="7543800" y="13716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Pixel-4</a:t>
            </a:r>
            <a:endParaRPr lang="ar-SA" dirty="0">
              <a:solidFill>
                <a:srgbClr val="FF0000"/>
              </a:solidFill>
            </a:endParaRPr>
          </a:p>
        </p:txBody>
      </p:sp>
      <p:sp>
        <p:nvSpPr>
          <p:cNvPr id="32" name="مستطيل 31"/>
          <p:cNvSpPr/>
          <p:nvPr/>
        </p:nvSpPr>
        <p:spPr bwMode="auto">
          <a:xfrm>
            <a:off x="6629400" y="1981200"/>
            <a:ext cx="914400" cy="685800"/>
          </a:xfrm>
          <a:prstGeom prst="rect">
            <a:avLst/>
          </a:prstGeom>
          <a:solidFill>
            <a:schemeClr val="accent6">
              <a:lumMod val="40000"/>
              <a:lumOff val="60000"/>
            </a:schemeClr>
          </a:solidFill>
          <a:ln w="25400" cap="flat" cmpd="sng" algn="ctr">
            <a:solidFill>
              <a:schemeClr val="tx1"/>
            </a:solidFill>
            <a:prstDash val="solid"/>
            <a:round/>
            <a:headEnd type="none" w="med" len="med"/>
            <a:tailEnd type="none" w="med" len="med"/>
          </a:ln>
          <a:effectLst/>
        </p:spPr>
        <p:txBody>
          <a:bodyPr wrap="none" rtlCol="1" anchor="ctr"/>
          <a:lstStyle/>
          <a:p>
            <a:pPr algn="ctr" fontAlgn="base">
              <a:spcBef>
                <a:spcPct val="0"/>
              </a:spcBef>
              <a:spcAft>
                <a:spcPct val="0"/>
              </a:spcAft>
              <a:defRPr/>
            </a:pPr>
            <a:r>
              <a:rPr lang="en-US" dirty="0">
                <a:solidFill>
                  <a:srgbClr val="FF0000"/>
                </a:solidFill>
              </a:rPr>
              <a:t>Pixel-5</a:t>
            </a:r>
            <a:endParaRPr lang="ar-SA" dirty="0">
              <a:solidFill>
                <a:srgbClr val="FF0000"/>
              </a:solidFill>
            </a:endParaRPr>
          </a:p>
        </p:txBody>
      </p:sp>
      <p:pic>
        <p:nvPicPr>
          <p:cNvPr id="7183" name="Picture 2" descr="D:\MC2\mult_meda\METRIALS\maya-characters\Test\body_Fro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33400"/>
            <a:ext cx="1981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
          <p:cNvSpPr txBox="1">
            <a:spLocks noChangeArrowheads="1"/>
          </p:cNvSpPr>
          <p:nvPr/>
        </p:nvSpPr>
        <p:spPr bwMode="auto">
          <a:xfrm>
            <a:off x="228600" y="1219200"/>
            <a:ext cx="2895600" cy="685800"/>
          </a:xfrm>
          <a:prstGeom prst="rect">
            <a:avLst/>
          </a:prstGeom>
          <a:noFill/>
          <a:ln w="9525">
            <a:noFill/>
            <a:miter lim="800000"/>
            <a:headEnd/>
            <a:tailEnd/>
          </a:ln>
          <a:effectLst/>
        </p:spPr>
        <p:txBody>
          <a:bodyPr anchor="ctr"/>
          <a:lstStyle/>
          <a:p>
            <a:pPr fontAlgn="base">
              <a:spcBef>
                <a:spcPct val="0"/>
              </a:spcBef>
              <a:spcAft>
                <a:spcPct val="0"/>
              </a:spcAft>
              <a:defRPr/>
            </a:pPr>
            <a:r>
              <a:rPr lang="en-US" sz="2000" kern="0" dirty="0">
                <a:solidFill>
                  <a:srgbClr val="FFC000"/>
                </a:solidFill>
                <a:effectLst>
                  <a:outerShdw blurRad="38100" dist="38100" dir="2700000" algn="tl">
                    <a:srgbClr val="000000"/>
                  </a:outerShdw>
                </a:effectLst>
              </a:rPr>
              <a:t>4-bit  unpacking pixel</a:t>
            </a:r>
            <a:endParaRPr lang="en-US" sz="2000" kern="0" dirty="0">
              <a:solidFill>
                <a:srgbClr val="DFDEF6"/>
              </a:solidFill>
              <a:effectLst>
                <a:outerShdw blurRad="38100" dist="38100" dir="2700000" algn="tl">
                  <a:srgbClr val="000000"/>
                </a:outerShdw>
              </a:effectLst>
            </a:endParaRPr>
          </a:p>
        </p:txBody>
      </p:sp>
      <p:sp>
        <p:nvSpPr>
          <p:cNvPr id="34" name="Rectangle 2"/>
          <p:cNvSpPr txBox="1">
            <a:spLocks noChangeArrowheads="1"/>
          </p:cNvSpPr>
          <p:nvPr/>
        </p:nvSpPr>
        <p:spPr bwMode="auto">
          <a:xfrm>
            <a:off x="304800" y="3581400"/>
            <a:ext cx="2895600" cy="685800"/>
          </a:xfrm>
          <a:prstGeom prst="rect">
            <a:avLst/>
          </a:prstGeom>
          <a:noFill/>
          <a:ln w="9525">
            <a:noFill/>
            <a:miter lim="800000"/>
            <a:headEnd/>
            <a:tailEnd/>
          </a:ln>
          <a:effectLst/>
        </p:spPr>
        <p:txBody>
          <a:bodyPr anchor="ctr"/>
          <a:lstStyle/>
          <a:p>
            <a:pPr fontAlgn="base">
              <a:spcBef>
                <a:spcPct val="0"/>
              </a:spcBef>
              <a:spcAft>
                <a:spcPct val="0"/>
              </a:spcAft>
              <a:defRPr/>
            </a:pPr>
            <a:r>
              <a:rPr lang="en-US" sz="2000" kern="0" dirty="0">
                <a:solidFill>
                  <a:srgbClr val="FFC000"/>
                </a:solidFill>
                <a:effectLst>
                  <a:outerShdw blurRad="38100" dist="38100" dir="2700000" algn="tl">
                    <a:srgbClr val="000000"/>
                  </a:outerShdw>
                </a:effectLst>
              </a:rPr>
              <a:t>4-bit  packing pixel</a:t>
            </a:r>
            <a:endParaRPr lang="en-US" sz="2000" kern="0" dirty="0">
              <a:solidFill>
                <a:srgbClr val="DFDEF6"/>
              </a:solidFill>
              <a:effectLst>
                <a:outerShdw blurRad="38100" dist="38100" dir="2700000" algn="tl">
                  <a:srgbClr val="000000"/>
                </a:outerShdw>
              </a:effectLst>
            </a:endParaRPr>
          </a:p>
        </p:txBody>
      </p:sp>
      <p:pic>
        <p:nvPicPr>
          <p:cNvPr id="19" name="Picture 18"/>
          <p:cNvPicPr>
            <a:picLocks noChangeAspect="1"/>
          </p:cNvPicPr>
          <p:nvPr/>
        </p:nvPicPr>
        <p:blipFill>
          <a:blip r:embed="rId7"/>
          <a:stretch>
            <a:fillRect/>
          </a:stretch>
        </p:blipFill>
        <p:spPr>
          <a:xfrm>
            <a:off x="228600" y="1201239"/>
            <a:ext cx="8173039" cy="5221664"/>
          </a:xfrm>
          <a:prstGeom prst="rect">
            <a:avLst/>
          </a:prstGeom>
        </p:spPr>
      </p:pic>
    </p:spTree>
    <p:extLst>
      <p:ext uri="{BB962C8B-B14F-4D97-AF65-F5344CB8AC3E}">
        <p14:creationId xmlns:p14="http://schemas.microsoft.com/office/powerpoint/2010/main" val="1971942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12483 -0.01249 C -0.31112 0.01896 -0.49723 0.05042 -0.59098 0.05527 C -0.6849 0.06013 -0.65191 -0.00301 -0.68785 0.01642 C -0.72396 0.03585 -0.79063 0.09968 -0.80625 0.17206 C -0.82188 0.24422 -0.81164 0.42877 -0.78178 0.45074 C -0.75209 0.47271 -0.65122 0.33048 -0.62778 0.30319 C -0.60469 0.27567 -0.64063 0.28978 -0.64323 0.28677 " pathEditMode="relative" rAng="0" ptsTypes="aaaaaaA">
                                      <p:cBhvr>
                                        <p:cTn id="6" dur="2000" fill="hold"/>
                                        <p:tgtEl>
                                          <p:spTgt spid="20"/>
                                        </p:tgtEl>
                                        <p:attrNameLst>
                                          <p:attrName>ppt_x</p:attrName>
                                          <p:attrName>ppt_y</p:attrName>
                                        </p:attrNameLst>
                                      </p:cBhvr>
                                      <p:rCtr x="-34861" y="2426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8784 -0.00139 C -0.0816 0.09805 -0.07517 0.19773 -0.1231 0.25069 C -0.17101 0.30365 -0.32292 0.32423 -0.37553 0.31637 C -0.42813 0.30851 -0.42778 0.22224 -0.43855 0.20374 " pathEditMode="relative" rAng="0" ptsTypes="aaaA">
                                      <p:cBhvr>
                                        <p:cTn id="10" dur="2000" fill="hold"/>
                                        <p:tgtEl>
                                          <p:spTgt spid="21"/>
                                        </p:tgtEl>
                                        <p:attrNameLst>
                                          <p:attrName>ppt_x</p:attrName>
                                          <p:attrName>ppt_y</p:attrName>
                                        </p:attrNameLst>
                                      </p:cBhvr>
                                      <p:rCtr x="-16910" y="16281"/>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07587 0.03192 C -0.13698 0.14501 -0.19792 0.2581 -0.22657 0.27174 C -0.25521 0.28539 -0.24445 0.14038 -0.2481 0.11402 " pathEditMode="relative" rAng="0" ptsTypes="aaA">
                                      <p:cBhvr>
                                        <p:cTn id="14" dur="2000" fill="hold"/>
                                        <p:tgtEl>
                                          <p:spTgt spid="22"/>
                                        </p:tgtEl>
                                        <p:attrNameLst>
                                          <p:attrName>ppt_x</p:attrName>
                                          <p:attrName>ppt_y</p:attrName>
                                        </p:attrNameLst>
                                      </p:cBhvr>
                                      <p:rCtr x="-8976" y="1267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grpId="0" nodeType="clickEffect">
                                  <p:stCondLst>
                                    <p:cond delay="0"/>
                                  </p:stCondLst>
                                  <p:childTnLst>
                                    <p:animMotion origin="layout" path="M -0.09236 0.00555 C -0.20608 0.02729 -0.31927 0.04926 -0.40157 0.11217 C -0.48386 0.17507 -0.52674 0.31036 -0.58611 0.38275 C -0.64566 0.45514 -0.75035 0.50648 -0.75851 0.54672 C -0.76667 0.58626 -0.65747 0.61101 -0.63542 0.62465 C -0.61337 0.6383 -0.61979 0.63321 -0.62622 0.62835 " pathEditMode="relative" rAng="0" ptsTypes="aaaaaA">
                                      <p:cBhvr>
                                        <p:cTn id="18" dur="2000" fill="hold"/>
                                        <p:tgtEl>
                                          <p:spTgt spid="28"/>
                                        </p:tgtEl>
                                        <p:attrNameLst>
                                          <p:attrName>ppt_x</p:attrName>
                                          <p:attrName>ppt_y</p:attrName>
                                        </p:attrNameLst>
                                      </p:cBhvr>
                                      <p:rCtr x="-33715" y="31637"/>
                                    </p:animMotion>
                                  </p:childTnLst>
                                </p:cTn>
                              </p:par>
                              <p:par>
                                <p:cTn id="19" presetID="0" presetClass="path" presetSubtype="0" accel="50000" decel="50000" fill="hold" grpId="0" nodeType="withEffect">
                                  <p:stCondLst>
                                    <p:cond delay="0"/>
                                  </p:stCondLst>
                                  <p:childTnLst>
                                    <p:animMotion origin="layout" path="M -0.11319 0.00555 C -0.22691 0.02729 -0.3401 0.04926 -0.42239 0.11217 C -0.50468 0.17507 -0.54757 0.31036 -0.60694 0.38275 C -0.66649 0.45514 -0.77118 0.50648 -0.77934 0.54672 C -0.7875 0.58626 -0.6783 0.61101 -0.65625 0.62465 C -0.6342 0.6383 -0.64062 0.63321 -0.64705 0.62835 " pathEditMode="relative" rAng="0" ptsTypes="aaaaaA">
                                      <p:cBhvr>
                                        <p:cTn id="20" dur="2000" fill="hold"/>
                                        <p:tgtEl>
                                          <p:spTgt spid="29"/>
                                        </p:tgtEl>
                                        <p:attrNameLst>
                                          <p:attrName>ppt_x</p:attrName>
                                          <p:attrName>ppt_y</p:attrName>
                                        </p:attrNameLst>
                                      </p:cBhvr>
                                      <p:rCtr x="-33715" y="31637"/>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0" nodeType="clickEffect">
                                  <p:stCondLst>
                                    <p:cond delay="0"/>
                                  </p:stCondLst>
                                  <p:childTnLst>
                                    <p:animMotion origin="layout" path="M -0.09444 0.00555 C -0.09948 0.02521 -0.09184 0.037 -0.10833 0.0444 C -0.11372 0.04926 -0.11701 0.0525 -0.1191 0.06082 C -0.12083 0.08372 -0.12153 0.11286 -0.13142 0.13251 C -0.13507 0.15194 -0.13993 0.17044 -0.14375 0.18987 C -0.14618 0.22086 -0.14444 0.25486 -0.15747 0.28214 C -0.15677 0.29186 -0.15712 0.30897 -0.15295 0.31892 C -0.15104 0.32331 -0.1467 0.3314 -0.1467 0.33164 C -0.1441 0.34297 -0.14167 0.34782 -0.13299 0.35176 C -0.13108 0.3617 -0.12708 0.36933 -0.12361 0.37835 C -0.12066 0.41651 -0.12014 0.42553 -0.10833 0.45629 C -0.10608 0.48612 -0.09722 0.50948 -0.09288 0.53839 C -0.09323 0.54394 -0.09306 0.571 -0.09913 0.57932 C -0.10017 0.58094 -0.10226 0.58048 -0.10365 0.5814 C -0.10677 0.58372 -0.10972 0.58672 -0.11285 0.5895 C -0.11875 0.59459 -0.12656 0.60499 -0.13299 0.608 C -0.14653 0.61401 -0.16198 0.61494 -0.17604 0.61818 C -0.18594 0.6272 -0.17413 0.61771 -0.19132 0.62442 C -0.19306 0.62511 -0.19427 0.62789 -0.19601 0.62835 C -0.20104 0.62997 -0.20625 0.62974 -0.21146 0.63043 C -0.22153 0.63506 -0.23177 0.6376 -0.24219 0.64084 C -0.25 0.64338 -0.24358 0.64223 -0.25295 0.64685 C -0.26181 0.65125 -0.27135 0.65264 -0.28056 0.65518 C -0.29896 0.65449 -0.31753 0.65472 -0.33594 0.6531 C -0.34896 0.65194 -0.36111 0.64246 -0.37448 0.64084 C -0.39253 0.63876 -0.41042 0.63807 -0.4283 0.6346 C -0.43542 0.63136 -0.44201 0.62997 -0.44826 0.62442 C -0.4526 0.61609 -0.45573 0.6043 -0.46059 0.59782 C -0.46163 0.59366 -0.46267 0.5895 -0.46372 0.58534 C -0.46424 0.58325 -0.46528 0.57932 -0.46528 0.57955 C -0.46458 0.56961 -0.46667 0.55805 -0.46215 0.55065 C -0.46094 0.54856 -0.44826 0.54371 -0.44531 0.54232 C -0.44566 0.53862 -0.44635 0.52128 -0.45295 0.53006 " pathEditMode="relative" rAng="0" ptsTypes="ffffffffffffffffffffffffffffffffA">
                                      <p:cBhvr>
                                        <p:cTn id="24" dur="2000" fill="hold"/>
                                        <p:tgtEl>
                                          <p:spTgt spid="30"/>
                                        </p:tgtEl>
                                        <p:attrNameLst>
                                          <p:attrName>ppt_x</p:attrName>
                                          <p:attrName>ppt_y</p:attrName>
                                        </p:attrNameLst>
                                      </p:cBhvr>
                                      <p:rCtr x="-18490" y="32470"/>
                                    </p:animMotion>
                                  </p:childTnLst>
                                </p:cTn>
                              </p:par>
                              <p:par>
                                <p:cTn id="25" presetID="0" presetClass="path" presetSubtype="0" accel="50000" decel="50000" fill="hold" grpId="0" nodeType="withEffect">
                                  <p:stCondLst>
                                    <p:cond delay="0"/>
                                  </p:stCondLst>
                                  <p:childTnLst>
                                    <p:animMotion origin="layout" path="M -0.10278 0.00555 C -0.10781 0.02521 -0.10017 0.037 -0.11667 0.0444 C -0.12205 0.04926 -0.12535 0.0525 -0.12743 0.06082 C -0.12917 0.08372 -0.12986 0.11286 -0.13976 0.13251 C -0.1434 0.15194 -0.14826 0.17044 -0.15208 0.18987 C -0.15451 0.22086 -0.15278 0.25486 -0.1658 0.28214 C -0.1651 0.29186 -0.16545 0.30897 -0.16128 0.31892 C -0.15937 0.32331 -0.15503 0.3314 -0.15503 0.33164 C -0.15243 0.34297 -0.15 0.34782 -0.14132 0.35176 C -0.13941 0.3617 -0.13542 0.36933 -0.13194 0.37835 C -0.12899 0.41651 -0.12847 0.42553 -0.11667 0.45629 C -0.11441 0.48612 -0.10556 0.50948 -0.10122 0.53839 C -0.10156 0.54394 -0.10139 0.571 -0.10747 0.57932 C -0.10851 0.58094 -0.11059 0.58048 -0.11198 0.5814 C -0.1151 0.58372 -0.11806 0.58672 -0.12118 0.5895 C -0.12708 0.59459 -0.1349 0.60499 -0.14132 0.608 C -0.15486 0.61401 -0.17031 0.61494 -0.18437 0.61818 C -0.19427 0.6272 -0.18247 0.61771 -0.19965 0.62442 C -0.20139 0.62511 -0.2026 0.62789 -0.20434 0.62835 C -0.20937 0.62997 -0.21458 0.62974 -0.21979 0.63043 C -0.22986 0.63506 -0.2401 0.6376 -0.25052 0.64084 C -0.25833 0.64338 -0.25191 0.64223 -0.26128 0.64685 C -0.27014 0.65125 -0.27969 0.65264 -0.28889 0.65518 C -0.30729 0.65449 -0.32587 0.65472 -0.34427 0.6531 C -0.35729 0.65194 -0.36944 0.64246 -0.38281 0.64084 C -0.40087 0.63876 -0.41875 0.63807 -0.43663 0.6346 C -0.44375 0.63136 -0.45035 0.62997 -0.4566 0.62442 C -0.46094 0.61609 -0.46406 0.6043 -0.46892 0.59782 C -0.46997 0.59366 -0.47101 0.5895 -0.47205 0.58534 C -0.47257 0.58325 -0.47361 0.57932 -0.47361 0.57955 C -0.47292 0.56961 -0.475 0.55805 -0.47049 0.55065 C -0.46927 0.54856 -0.4566 0.54371 -0.45365 0.54232 C -0.45399 0.53862 -0.45469 0.52128 -0.46128 0.53006 " pathEditMode="relative" rAng="0" ptsTypes="ffffffffffffffffffffffffffffffffA">
                                      <p:cBhvr>
                                        <p:cTn id="26" dur="2000" fill="hold"/>
                                        <p:tgtEl>
                                          <p:spTgt spid="31"/>
                                        </p:tgtEl>
                                        <p:attrNameLst>
                                          <p:attrName>ppt_x</p:attrName>
                                          <p:attrName>ppt_y</p:attrName>
                                        </p:attrNameLst>
                                      </p:cBhvr>
                                      <p:rCtr x="-18490" y="3247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accel="50000" decel="50000" fill="hold" grpId="0" nodeType="clickEffect">
                                  <p:stCondLst>
                                    <p:cond delay="0"/>
                                  </p:stCondLst>
                                  <p:childTnLst>
                                    <p:animMotion origin="layout" path="M -0.05174 0.04995 C -0.04878 0.06151 -0.05226 0.07678 -0.0533 0.0888 C -0.05191 0.12488 -0.05104 0.15911 -0.04253 0.19333 C -0.04375 0.21369 -0.04635 0.23126 -0.05017 0.25069 C -0.05156 0.2648 -0.0533 0.2752 -0.05799 0.28769 C -0.05937 0.2981 -0.06042 0.30689 -0.06406 0.31637 C -0.06892 0.34805 -0.07135 0.38112 -0.08559 0.40841 C -0.08316 0.42483 -0.08247 0.43963 -0.09323 0.44958 C -0.09948 0.46161 -0.09253 0.45004 -0.10243 0.45975 C -0.10417 0.46137 -0.10538 0.46415 -0.10712 0.466 C -0.11545 0.47456 -0.12344 0.47826 -0.13333 0.48219 C -0.13646 0.48635 -0.14115 0.48913 -0.14253 0.49468 C -0.14497 0.50416 -0.14618 0.52012 -0.15174 0.52728 C -0.15677 0.53399 -0.16667 0.53792 -0.17326 0.53977 C -0.18611 0.54787 -0.20104 0.55041 -0.21476 0.55596 C -0.21944 0.55527 -0.23021 0.55619 -0.2349 0.54995 C -0.2375 0.54648 -0.24097 0.53769 -0.24097 0.53792 C -0.24306 0.52104 -0.24201 0.50508 -0.23941 0.48843 C -0.24062 0.48381 -0.24115 0.47964 -0.2441 0.47617 C -0.24687 0.47294 -0.2533 0.46785 -0.2533 0.46808 C -0.25833 0.45814 -0.25486 0.45629 -0.25486 0.44542 " pathEditMode="relative" rAng="0" ptsTypes="ffffffffffffffffffffA">
                                      <p:cBhvr>
                                        <p:cTn id="30" dur="2000" fill="hold"/>
                                        <p:tgtEl>
                                          <p:spTgt spid="32"/>
                                        </p:tgtEl>
                                        <p:attrNameLst>
                                          <p:attrName>ppt_x</p:attrName>
                                          <p:attrName>ppt_y</p:attrName>
                                        </p:attrNameLst>
                                      </p:cBhvr>
                                      <p:rCtr x="-9878" y="25301"/>
                                    </p:animMotion>
                                  </p:childTnLst>
                                </p:cTn>
                              </p:par>
                              <p:par>
                                <p:cTn id="31" presetID="0" presetClass="path" presetSubtype="0" accel="50000" decel="50000" fill="hold" grpId="0" nodeType="withEffect">
                                  <p:stCondLst>
                                    <p:cond delay="0"/>
                                  </p:stCondLst>
                                  <p:childTnLst>
                                    <p:animMotion origin="layout" path="M -0.05174 0.06106 C -0.04878 0.07262 -0.05226 0.08789 -0.0533 0.09991 C -0.05191 0.13599 -0.05104 0.17022 -0.04253 0.20444 C -0.04375 0.2248 -0.04635 0.24237 -0.05017 0.2618 C -0.05156 0.27591 -0.0533 0.28631 -0.05799 0.2988 C -0.05937 0.30921 -0.06042 0.318 -0.06406 0.32748 C -0.06892 0.35916 -0.07135 0.39223 -0.08559 0.41952 C -0.08316 0.43594 -0.08247 0.45074 -0.09323 0.46069 C -0.09948 0.47272 -0.09253 0.46115 -0.10243 0.47086 C -0.10417 0.47248 -0.10538 0.47526 -0.10712 0.47711 C -0.11545 0.48567 -0.12344 0.48937 -0.13333 0.4933 C -0.13646 0.49746 -0.14115 0.50024 -0.14253 0.50579 C -0.14497 0.51527 -0.14618 0.53123 -0.15174 0.53839 C -0.15677 0.5451 -0.16667 0.54903 -0.17326 0.55088 C -0.18611 0.55898 -0.20104 0.56152 -0.21476 0.56707 C -0.21944 0.56638 -0.23021 0.5673 -0.2349 0.56106 C -0.2375 0.55759 -0.24097 0.5488 -0.24097 0.54903 C -0.24306 0.53215 -0.24201 0.51619 -0.23941 0.49954 C -0.24062 0.49492 -0.24115 0.49075 -0.2441 0.48728 C -0.24687 0.48405 -0.2533 0.47896 -0.2533 0.47919 C -0.25833 0.46925 -0.25486 0.4674 -0.25486 0.45653 " pathEditMode="relative" rAng="0" ptsTypes="ffffffffffffffffffffA">
                                      <p:cBhvr>
                                        <p:cTn id="32" dur="2000" fill="hold"/>
                                        <p:tgtEl>
                                          <p:spTgt spid="27"/>
                                        </p:tgtEl>
                                        <p:attrNameLst>
                                          <p:attrName>ppt_x</p:attrName>
                                          <p:attrName>ppt_y</p:attrName>
                                        </p:attrNameLst>
                                      </p:cBhvr>
                                      <p:rCtr x="-9878" y="25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026733B6-EE57-4620-8804-E14E1AA92738}" type="slidenum">
              <a:rPr lang="en-US">
                <a:solidFill>
                  <a:srgbClr val="FFFFFF"/>
                </a:solidFill>
              </a:rPr>
              <a:pPr>
                <a:defRPr/>
              </a:pPr>
              <a:t>21</a:t>
            </a:fld>
            <a:endParaRPr lang="en-US">
              <a:solidFill>
                <a:srgbClr val="FFFFFF"/>
              </a:solidFill>
            </a:endParaRPr>
          </a:p>
        </p:txBody>
      </p:sp>
      <p:sp>
        <p:nvSpPr>
          <p:cNvPr id="38915" name="Rectangle 3"/>
          <p:cNvSpPr>
            <a:spLocks noGrp="1" noChangeArrowheads="1"/>
          </p:cNvSpPr>
          <p:nvPr>
            <p:ph type="body" idx="1"/>
          </p:nvPr>
        </p:nvSpPr>
        <p:spPr>
          <a:xfrm>
            <a:off x="228600" y="1143000"/>
            <a:ext cx="8534400" cy="5334000"/>
          </a:xfrm>
        </p:spPr>
        <p:txBody>
          <a:bodyPr/>
          <a:lstStyle/>
          <a:p>
            <a:pPr lvl="1" algn="justLow">
              <a:buFont typeface="Wingdings" pitchFamily="2" charset="2"/>
              <a:buChar char="Ø"/>
              <a:defRPr/>
            </a:pPr>
            <a:r>
              <a:rPr lang="en-US" sz="2400" dirty="0" smtClean="0"/>
              <a:t>The tradeoff is </a:t>
            </a:r>
            <a:r>
              <a:rPr lang="en-US" sz="2400" dirty="0" smtClean="0">
                <a:solidFill>
                  <a:srgbClr val="FF0000"/>
                </a:solidFill>
              </a:rPr>
              <a:t>faster read and write times versus reduced size  of the image file</a:t>
            </a:r>
            <a:r>
              <a:rPr lang="en-US" sz="2400" dirty="0" smtClean="0"/>
              <a:t>. This is a good example of one of the costs of  data compression.</a:t>
            </a:r>
          </a:p>
          <a:p>
            <a:pPr lvl="1" algn="just">
              <a:buFont typeface="Wingdings" pitchFamily="2" charset="2"/>
              <a:buChar char="Ø"/>
              <a:defRPr/>
            </a:pPr>
            <a:r>
              <a:rPr lang="en-US" sz="2400" dirty="0" smtClean="0">
                <a:solidFill>
                  <a:srgbClr val="FF0000"/>
                </a:solidFill>
              </a:rPr>
              <a:t>Pixel packing </a:t>
            </a:r>
            <a:r>
              <a:rPr lang="en-US" sz="2400" dirty="0" smtClean="0"/>
              <a:t>may seem like common sense, but it is </a:t>
            </a:r>
            <a:r>
              <a:rPr lang="en-US" sz="2400" dirty="0" smtClean="0">
                <a:solidFill>
                  <a:srgbClr val="FF0000"/>
                </a:solidFill>
              </a:rPr>
              <a:t>not  without cost. </a:t>
            </a:r>
          </a:p>
          <a:p>
            <a:pPr lvl="1" algn="just">
              <a:buFont typeface="Wingdings" pitchFamily="2" charset="2"/>
              <a:buChar char="Ø"/>
              <a:defRPr/>
            </a:pPr>
            <a:r>
              <a:rPr lang="en-US" sz="2400" dirty="0" smtClean="0"/>
              <a:t>Memory-based display hardware usually organizes image data as an array of bytes, each storing one pixel or less. If this is the case, </a:t>
            </a:r>
            <a:r>
              <a:rPr lang="en-US" sz="2400" dirty="0" smtClean="0">
                <a:solidFill>
                  <a:srgbClr val="FF0000"/>
                </a:solidFill>
              </a:rPr>
              <a:t>it will actually be faster to store only one 4-bit pixel per byte and read this data directly </a:t>
            </a:r>
            <a:r>
              <a:rPr lang="en-US" sz="2400" dirty="0" smtClean="0"/>
              <a:t>into memory in the proper format</a:t>
            </a:r>
          </a:p>
          <a:p>
            <a:pPr lvl="1" algn="just">
              <a:buFont typeface="Wingdings" pitchFamily="2" charset="2"/>
              <a:buChar char="Ø"/>
              <a:defRPr/>
            </a:pPr>
            <a:r>
              <a:rPr lang="en-US" sz="2400" dirty="0" smtClean="0"/>
              <a:t>rather than to store two 4-bit pixels per byte, </a:t>
            </a:r>
            <a:r>
              <a:rPr lang="en-US" sz="2400" dirty="0" smtClean="0">
                <a:solidFill>
                  <a:srgbClr val="FF0000"/>
                </a:solidFill>
              </a:rPr>
              <a:t>which requires masking and shifting each byte of data to extract and write the proper pixel values. </a:t>
            </a:r>
          </a:p>
          <a:p>
            <a:pPr marL="342900" lvl="1" indent="-342900" algn="just" eaLnBrk="1" hangingPunct="1">
              <a:lnSpc>
                <a:spcPct val="90000"/>
              </a:lnSpc>
              <a:buClr>
                <a:schemeClr val="hlink"/>
              </a:buClr>
              <a:buSzTx/>
              <a:buFont typeface="Wingdings" pitchFamily="2" charset="2"/>
              <a:buNone/>
              <a:defRPr/>
            </a:pPr>
            <a:endParaRPr lang="en-US" sz="3200" dirty="0" smtClean="0"/>
          </a:p>
          <a:p>
            <a:pPr marL="342900" lvl="1" indent="-342900" algn="just" eaLnBrk="1" hangingPunct="1">
              <a:lnSpc>
                <a:spcPct val="90000"/>
              </a:lnSpc>
              <a:buClr>
                <a:schemeClr val="hlink"/>
              </a:buClr>
              <a:buSzTx/>
              <a:buFont typeface="Wingdings" pitchFamily="2" charset="2"/>
              <a:buBlip>
                <a:blip r:embed="rId2"/>
              </a:buBlip>
              <a:defRPr/>
            </a:pPr>
            <a:endParaRPr lang="en-US" sz="3200" dirty="0" smtClean="0"/>
          </a:p>
          <a:p>
            <a:pPr algn="just"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
        <p:nvSpPr>
          <p:cNvPr id="5" name="Rectangle 2"/>
          <p:cNvSpPr>
            <a:spLocks noGrp="1" noChangeArrowheads="1"/>
          </p:cNvSpPr>
          <p:nvPr>
            <p:ph type="title"/>
          </p:nvPr>
        </p:nvSpPr>
        <p:spPr>
          <a:xfrm>
            <a:off x="457200" y="152400"/>
            <a:ext cx="8229600" cy="685800"/>
          </a:xfrm>
        </p:spPr>
        <p:txBody>
          <a:bodyPr/>
          <a:lstStyle/>
          <a:p>
            <a:pPr eaLnBrk="1" hangingPunct="1">
              <a:defRPr/>
            </a:pPr>
            <a:r>
              <a:rPr lang="en-US" dirty="0" smtClean="0">
                <a:solidFill>
                  <a:srgbClr val="FF0000"/>
                </a:solidFill>
              </a:rPr>
              <a:t>Cost</a:t>
            </a:r>
            <a:r>
              <a:rPr lang="en-US" dirty="0" smtClean="0">
                <a:solidFill>
                  <a:srgbClr val="FFC000"/>
                </a:solidFill>
              </a:rPr>
              <a:t> of Compression</a:t>
            </a:r>
          </a:p>
        </p:txBody>
      </p:sp>
    </p:spTree>
    <p:extLst>
      <p:ext uri="{BB962C8B-B14F-4D97-AF65-F5344CB8AC3E}">
        <p14:creationId xmlns:p14="http://schemas.microsoft.com/office/powerpoint/2010/main" val="667487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0"/>
          </p:nvPr>
        </p:nvSpPr>
        <p:spPr/>
        <p:txBody>
          <a:bodyPr/>
          <a:lstStyle/>
          <a:p>
            <a:pPr>
              <a:defRPr/>
            </a:pPr>
            <a:fld id="{9D3BD658-4A96-4CA9-8A5E-C2B7B9F216C1}" type="slidenum">
              <a:rPr lang="en-US">
                <a:solidFill>
                  <a:srgbClr val="FFFFFF"/>
                </a:solidFill>
              </a:rPr>
              <a:pPr>
                <a:defRPr/>
              </a:pPr>
              <a:t>22</a:t>
            </a:fld>
            <a:endParaRPr lang="en-US">
              <a:solidFill>
                <a:srgbClr val="FFFFFF"/>
              </a:solidFill>
            </a:endParaRPr>
          </a:p>
        </p:txBody>
      </p:sp>
      <p:sp>
        <p:nvSpPr>
          <p:cNvPr id="38914" name="Rectangle 2"/>
          <p:cNvSpPr>
            <a:spLocks noGrp="1" noChangeArrowheads="1"/>
          </p:cNvSpPr>
          <p:nvPr>
            <p:ph type="title"/>
          </p:nvPr>
        </p:nvSpPr>
        <p:spPr>
          <a:xfrm>
            <a:off x="457200" y="152400"/>
            <a:ext cx="8229600" cy="944563"/>
          </a:xfrm>
        </p:spPr>
        <p:txBody>
          <a:bodyPr/>
          <a:lstStyle/>
          <a:p>
            <a:pPr eaLnBrk="1" hangingPunct="1">
              <a:defRPr/>
            </a:pPr>
            <a:r>
              <a:rPr lang="en-US" dirty="0" smtClean="0">
                <a:solidFill>
                  <a:srgbClr val="FFC000"/>
                </a:solidFill>
              </a:rPr>
              <a:t>Cost of Compression</a:t>
            </a:r>
          </a:p>
        </p:txBody>
      </p:sp>
      <p:sp>
        <p:nvSpPr>
          <p:cNvPr id="38915" name="Rectangle 3"/>
          <p:cNvSpPr>
            <a:spLocks noGrp="1" noChangeArrowheads="1"/>
          </p:cNvSpPr>
          <p:nvPr>
            <p:ph type="body" idx="1"/>
          </p:nvPr>
        </p:nvSpPr>
        <p:spPr>
          <a:xfrm>
            <a:off x="-228600" y="914400"/>
            <a:ext cx="9144000" cy="2667000"/>
          </a:xfrm>
        </p:spPr>
        <p:txBody>
          <a:bodyPr/>
          <a:lstStyle/>
          <a:p>
            <a:pPr lvl="1" algn="just">
              <a:buFont typeface="Wingdings" pitchFamily="2" charset="2"/>
              <a:buChar char="Ø"/>
              <a:defRPr/>
            </a:pPr>
            <a:r>
              <a:rPr lang="en-US" sz="2400" dirty="0" smtClean="0"/>
              <a:t>In this case, the cost is in the </a:t>
            </a:r>
            <a:r>
              <a:rPr lang="en-US" sz="2400" dirty="0" smtClean="0">
                <a:solidFill>
                  <a:srgbClr val="FF0000"/>
                </a:solidFill>
              </a:rPr>
              <a:t>time it takes </a:t>
            </a:r>
            <a:r>
              <a:rPr lang="en-US" sz="2400" dirty="0" smtClean="0"/>
              <a:t>to </a:t>
            </a:r>
            <a:r>
              <a:rPr lang="en-US" sz="2400" dirty="0" smtClean="0">
                <a:solidFill>
                  <a:srgbClr val="FF0000"/>
                </a:solidFill>
              </a:rPr>
              <a:t>unpack</a:t>
            </a:r>
            <a:r>
              <a:rPr lang="en-US" sz="2400" dirty="0" smtClean="0"/>
              <a:t> each </a:t>
            </a:r>
            <a:r>
              <a:rPr lang="en-US" sz="2400" dirty="0" smtClean="0">
                <a:solidFill>
                  <a:srgbClr val="FF0000"/>
                </a:solidFill>
              </a:rPr>
              <a:t>byte into two 4-bit pixels</a:t>
            </a:r>
            <a:r>
              <a:rPr lang="en-US" sz="2400" dirty="0" smtClean="0"/>
              <a:t>.</a:t>
            </a:r>
          </a:p>
          <a:p>
            <a:pPr lvl="1" algn="just">
              <a:buFont typeface="Wingdings" pitchFamily="2" charset="2"/>
              <a:buChar char="Ø"/>
              <a:defRPr/>
            </a:pPr>
            <a:r>
              <a:rPr lang="en-US" sz="2400" dirty="0" smtClean="0"/>
              <a:t>when </a:t>
            </a:r>
            <a:r>
              <a:rPr lang="en-US" sz="2400" dirty="0" smtClean="0">
                <a:solidFill>
                  <a:srgbClr val="FF0000"/>
                </a:solidFill>
              </a:rPr>
              <a:t>decompressing</a:t>
            </a:r>
            <a:r>
              <a:rPr lang="en-US" sz="2400" dirty="0" smtClean="0"/>
              <a:t> image data: </a:t>
            </a:r>
            <a:r>
              <a:rPr lang="en-US" sz="2400" dirty="0" smtClean="0">
                <a:solidFill>
                  <a:srgbClr val="FF0000"/>
                </a:solidFill>
              </a:rPr>
              <a:t>buffers need to be allocated and managed.</a:t>
            </a:r>
          </a:p>
          <a:p>
            <a:pPr lvl="1" algn="just">
              <a:buFont typeface="Wingdings" pitchFamily="2" charset="2"/>
              <a:buChar char="Ø"/>
              <a:defRPr/>
            </a:pPr>
            <a:r>
              <a:rPr lang="en-US" sz="2400" dirty="0" smtClean="0">
                <a:solidFill>
                  <a:srgbClr val="FF0000"/>
                </a:solidFill>
              </a:rPr>
              <a:t>CPU-intensive</a:t>
            </a:r>
            <a:r>
              <a:rPr lang="en-US" sz="2400" dirty="0" smtClean="0"/>
              <a:t> operations must be executed and serviced</a:t>
            </a:r>
          </a:p>
          <a:p>
            <a:pPr eaLnBrk="1" hangingPunct="1">
              <a:lnSpc>
                <a:spcPct val="90000"/>
              </a:lnSpc>
              <a:defRPr/>
            </a:pPr>
            <a:endParaRPr lang="en-US" dirty="0" smtClean="0"/>
          </a:p>
          <a:p>
            <a:pPr eaLnBrk="1" hangingPunct="1">
              <a:lnSpc>
                <a:spcPct val="90000"/>
              </a:lnSpc>
              <a:buFont typeface="Wingdings" pitchFamily="2" charset="2"/>
              <a:buNone/>
              <a:defRPr/>
            </a:pPr>
            <a:endParaRPr lang="en-US" dirty="0" smtClean="0"/>
          </a:p>
          <a:p>
            <a:pPr eaLnBrk="1" hangingPunct="1">
              <a:lnSpc>
                <a:spcPct val="90000"/>
              </a:lnSpc>
              <a:buFont typeface="Wingdings" pitchFamily="2" charset="2"/>
              <a:buNone/>
              <a:defRPr/>
            </a:pPr>
            <a:endParaRPr lang="en-US" dirty="0" smtClean="0"/>
          </a:p>
          <a:p>
            <a:pPr lvl="1" eaLnBrk="1" hangingPunct="1">
              <a:lnSpc>
                <a:spcPct val="90000"/>
              </a:lnSpc>
              <a:buFont typeface="Wingdings" pitchFamily="2" charset="2"/>
              <a:buNone/>
              <a:defRPr/>
            </a:pPr>
            <a:endParaRPr lang="en-US" dirty="0" smtClean="0"/>
          </a:p>
        </p:txBody>
      </p:sp>
    </p:spTree>
    <p:extLst>
      <p:ext uri="{BB962C8B-B14F-4D97-AF65-F5344CB8AC3E}">
        <p14:creationId xmlns:p14="http://schemas.microsoft.com/office/powerpoint/2010/main" val="1690036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5800" y="304800"/>
            <a:ext cx="8229600" cy="838200"/>
          </a:xfrm>
        </p:spPr>
        <p:txBody>
          <a:bodyPr/>
          <a:lstStyle/>
          <a:p>
            <a:r>
              <a:rPr lang="en-US" smtClean="0"/>
              <a:t>2. Run-length encoding (RLE)</a:t>
            </a:r>
          </a:p>
        </p:txBody>
      </p:sp>
      <p:sp>
        <p:nvSpPr>
          <p:cNvPr id="27651" name="Rectangle 3"/>
          <p:cNvSpPr>
            <a:spLocks noGrp="1" noChangeArrowheads="1"/>
          </p:cNvSpPr>
          <p:nvPr>
            <p:ph type="body" idx="1"/>
          </p:nvPr>
        </p:nvSpPr>
        <p:spPr>
          <a:xfrm>
            <a:off x="457200" y="1676400"/>
            <a:ext cx="8229600" cy="4267200"/>
          </a:xfrm>
        </p:spPr>
        <p:txBody>
          <a:bodyPr rtlCol="0">
            <a:normAutofit/>
          </a:bodyPr>
          <a:lstStyle/>
          <a:p>
            <a:pPr marL="0" indent="0" algn="just" fontAlgn="auto">
              <a:spcAft>
                <a:spcPts val="0"/>
              </a:spcAft>
              <a:buNone/>
              <a:defRPr/>
            </a:pPr>
            <a:r>
              <a:rPr lang="en-US" dirty="0" smtClean="0"/>
              <a:t>is a </a:t>
            </a:r>
            <a:r>
              <a:rPr lang="en-US" dirty="0" smtClean="0">
                <a:solidFill>
                  <a:srgbClr val="FF0000"/>
                </a:solidFill>
              </a:rPr>
              <a:t>very simple form </a:t>
            </a:r>
            <a:r>
              <a:rPr lang="en-US" dirty="0" smtClean="0"/>
              <a:t>of </a:t>
            </a:r>
            <a:r>
              <a:rPr lang="en-US" dirty="0" smtClean="0">
                <a:hlinkClick r:id="rId2" tooltip="Data compression"/>
              </a:rPr>
              <a:t>data compression</a:t>
            </a:r>
            <a:r>
              <a:rPr lang="en-US" dirty="0" smtClean="0"/>
              <a:t> in which </a:t>
            </a:r>
            <a:r>
              <a:rPr lang="en-US" i="1" dirty="0" smtClean="0">
                <a:solidFill>
                  <a:srgbClr val="FF0000"/>
                </a:solidFill>
              </a:rPr>
              <a:t>runs</a:t>
            </a:r>
            <a:r>
              <a:rPr lang="en-US" dirty="0" smtClean="0">
                <a:solidFill>
                  <a:srgbClr val="FF0000"/>
                </a:solidFill>
              </a:rPr>
              <a:t> of data </a:t>
            </a:r>
            <a:r>
              <a:rPr lang="en-US" dirty="0" smtClean="0"/>
              <a:t>(that is, </a:t>
            </a:r>
            <a:r>
              <a:rPr lang="en-US" dirty="0" smtClean="0">
                <a:solidFill>
                  <a:srgbClr val="FF0000"/>
                </a:solidFill>
              </a:rPr>
              <a:t>sequences in which the same data value occurs in many consecutive data elements</a:t>
            </a:r>
            <a:r>
              <a:rPr lang="en-US" dirty="0" smtClean="0"/>
              <a:t>) are </a:t>
            </a:r>
            <a:r>
              <a:rPr lang="en-US" dirty="0" smtClean="0">
                <a:solidFill>
                  <a:srgbClr val="FF0000"/>
                </a:solidFill>
              </a:rPr>
              <a:t>stored as a single data value and count</a:t>
            </a:r>
            <a:r>
              <a:rPr lang="en-US" dirty="0" smtClean="0"/>
              <a:t>, rather than as the original run. </a:t>
            </a:r>
            <a:r>
              <a:rPr lang="en-US" b="1" i="1" dirty="0" smtClean="0">
                <a:solidFill>
                  <a:srgbClr val="C00000"/>
                </a:solidFill>
              </a:rPr>
              <a:t>This is </a:t>
            </a:r>
            <a:r>
              <a:rPr lang="en-US" b="1" i="1" dirty="0" smtClean="0">
                <a:solidFill>
                  <a:schemeClr val="accent1"/>
                </a:solidFill>
              </a:rPr>
              <a:t>most useful on data that contains many such runs</a:t>
            </a:r>
            <a:r>
              <a:rPr lang="en-US" b="1" i="1" dirty="0" smtClean="0">
                <a:solidFill>
                  <a:srgbClr val="C00000"/>
                </a:solidFill>
              </a:rPr>
              <a:t>: for example, </a:t>
            </a:r>
            <a:r>
              <a:rPr lang="en-US" b="1" i="1" dirty="0" smtClean="0">
                <a:solidFill>
                  <a:schemeClr val="accent1"/>
                </a:solidFill>
              </a:rPr>
              <a:t>simple graphic </a:t>
            </a:r>
            <a:r>
              <a:rPr lang="en-US" b="1" i="1" dirty="0" smtClean="0">
                <a:solidFill>
                  <a:srgbClr val="C00000"/>
                </a:solidFill>
              </a:rPr>
              <a:t>images such as </a:t>
            </a:r>
            <a:r>
              <a:rPr lang="en-US" b="1" i="1" dirty="0" smtClean="0">
                <a:solidFill>
                  <a:schemeClr val="accent1"/>
                </a:solidFill>
              </a:rPr>
              <a:t>icons and line drawings</a:t>
            </a:r>
            <a:r>
              <a:rPr lang="en-US" i="1" dirty="0" smtClean="0">
                <a:solidFill>
                  <a:srgbClr val="C00000"/>
                </a:solidFill>
              </a:rPr>
              <a:t>.</a:t>
            </a:r>
          </a:p>
        </p:txBody>
      </p:sp>
      <p:sp>
        <p:nvSpPr>
          <p:cNvPr id="4" name="Slide Number Placeholder 3"/>
          <p:cNvSpPr>
            <a:spLocks noGrp="1"/>
          </p:cNvSpPr>
          <p:nvPr>
            <p:ph type="sldNum" sz="quarter" idx="12"/>
          </p:nvPr>
        </p:nvSpPr>
        <p:spPr/>
        <p:txBody>
          <a:bodyPr/>
          <a:lstStyle/>
          <a:p>
            <a:pPr>
              <a:defRPr/>
            </a:pPr>
            <a:fld id="{7B2AA7EC-46CA-4C1C-9AF6-AAF122052A56}" type="slidenum">
              <a:rPr lang="en-US">
                <a:solidFill>
                  <a:prstClr val="black">
                    <a:tint val="75000"/>
                  </a:prstClr>
                </a:solidFill>
              </a:rPr>
              <a:pPr>
                <a:defRPr/>
              </a:pPr>
              <a:t>23</a:t>
            </a:fld>
            <a:endParaRPr lang="en-US">
              <a:solidFill>
                <a:prstClr val="black">
                  <a:tint val="75000"/>
                </a:prstClr>
              </a:solidFill>
            </a:endParaRPr>
          </a:p>
        </p:txBody>
      </p:sp>
    </p:spTree>
    <p:extLst>
      <p:ext uri="{BB962C8B-B14F-4D97-AF65-F5344CB8AC3E}">
        <p14:creationId xmlns:p14="http://schemas.microsoft.com/office/powerpoint/2010/main" val="3232756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57200" y="762000"/>
            <a:ext cx="8229600" cy="5364163"/>
          </a:xfrm>
        </p:spPr>
        <p:txBody>
          <a:bodyPr rtlCol="0">
            <a:normAutofit lnSpcReduction="10000"/>
          </a:bodyPr>
          <a:lstStyle/>
          <a:p>
            <a:pPr algn="just" fontAlgn="auto">
              <a:lnSpc>
                <a:spcPct val="90000"/>
              </a:lnSpc>
              <a:spcAft>
                <a:spcPts val="0"/>
              </a:spcAft>
              <a:buFont typeface="Arial" pitchFamily="34" charset="0"/>
              <a:buChar char="•"/>
              <a:defRPr/>
            </a:pPr>
            <a:r>
              <a:rPr lang="en-US" dirty="0" smtClean="0"/>
              <a:t>For example, consider a screen containing plain </a:t>
            </a:r>
            <a:r>
              <a:rPr lang="en-US" dirty="0" smtClean="0">
                <a:solidFill>
                  <a:srgbClr val="FF0000"/>
                </a:solidFill>
              </a:rPr>
              <a:t>black text </a:t>
            </a:r>
            <a:r>
              <a:rPr lang="en-US" dirty="0" smtClean="0"/>
              <a:t>on a solid white background. There will be </a:t>
            </a:r>
            <a:r>
              <a:rPr lang="en-US" dirty="0" smtClean="0">
                <a:solidFill>
                  <a:srgbClr val="FF0000"/>
                </a:solidFill>
              </a:rPr>
              <a:t>many long runs </a:t>
            </a:r>
            <a:r>
              <a:rPr lang="en-US" dirty="0" smtClean="0"/>
              <a:t>of </a:t>
            </a:r>
            <a:r>
              <a:rPr lang="en-US" dirty="0" smtClean="0">
                <a:solidFill>
                  <a:srgbClr val="FF0000"/>
                </a:solidFill>
              </a:rPr>
              <a:t>white </a:t>
            </a:r>
            <a:r>
              <a:rPr lang="en-US" dirty="0" smtClean="0">
                <a:solidFill>
                  <a:srgbClr val="FF0000"/>
                </a:solidFill>
                <a:hlinkClick r:id="rId2" tooltip="Pixel"/>
              </a:rPr>
              <a:t>pixels</a:t>
            </a:r>
            <a:r>
              <a:rPr lang="en-US" dirty="0" smtClean="0">
                <a:solidFill>
                  <a:srgbClr val="FF0000"/>
                </a:solidFill>
              </a:rPr>
              <a:t> </a:t>
            </a:r>
            <a:r>
              <a:rPr lang="en-US" dirty="0" smtClean="0"/>
              <a:t>in the </a:t>
            </a:r>
            <a:r>
              <a:rPr lang="en-US" dirty="0" smtClean="0">
                <a:solidFill>
                  <a:srgbClr val="FF0000"/>
                </a:solidFill>
              </a:rPr>
              <a:t>blank space</a:t>
            </a:r>
            <a:r>
              <a:rPr lang="en-US" dirty="0" smtClean="0"/>
              <a:t>, and many </a:t>
            </a:r>
            <a:r>
              <a:rPr lang="en-US" dirty="0" smtClean="0">
                <a:solidFill>
                  <a:srgbClr val="FF0000"/>
                </a:solidFill>
              </a:rPr>
              <a:t>short runs </a:t>
            </a:r>
            <a:r>
              <a:rPr lang="en-US" dirty="0" smtClean="0"/>
              <a:t>of </a:t>
            </a:r>
            <a:r>
              <a:rPr lang="en-US" dirty="0" smtClean="0">
                <a:solidFill>
                  <a:srgbClr val="FF0000"/>
                </a:solidFill>
              </a:rPr>
              <a:t>black</a:t>
            </a:r>
            <a:r>
              <a:rPr lang="en-US" dirty="0" smtClean="0"/>
              <a:t> </a:t>
            </a:r>
            <a:r>
              <a:rPr lang="en-US" dirty="0" smtClean="0">
                <a:solidFill>
                  <a:srgbClr val="FF0000"/>
                </a:solidFill>
              </a:rPr>
              <a:t>pixels</a:t>
            </a:r>
            <a:r>
              <a:rPr lang="en-US" dirty="0" smtClean="0"/>
              <a:t> within the </a:t>
            </a:r>
            <a:r>
              <a:rPr lang="en-US" dirty="0" smtClean="0">
                <a:solidFill>
                  <a:srgbClr val="FF0000"/>
                </a:solidFill>
              </a:rPr>
              <a:t>text</a:t>
            </a:r>
            <a:r>
              <a:rPr lang="en-US" dirty="0" smtClean="0"/>
              <a:t>. Let us take a hypothetical single </a:t>
            </a:r>
            <a:r>
              <a:rPr lang="en-US" dirty="0" smtClean="0">
                <a:hlinkClick r:id="rId3" tooltip="Scan line"/>
              </a:rPr>
              <a:t>scan line</a:t>
            </a:r>
            <a:r>
              <a:rPr lang="en-US" dirty="0" smtClean="0"/>
              <a:t>, with </a:t>
            </a:r>
            <a:r>
              <a:rPr lang="en-US" dirty="0" smtClean="0">
                <a:solidFill>
                  <a:srgbClr val="FF0000"/>
                </a:solidFill>
              </a:rPr>
              <a:t>B</a:t>
            </a:r>
            <a:r>
              <a:rPr lang="en-US" dirty="0" smtClean="0"/>
              <a:t> representing a </a:t>
            </a:r>
            <a:r>
              <a:rPr lang="en-US" dirty="0" smtClean="0">
                <a:solidFill>
                  <a:srgbClr val="FF0000"/>
                </a:solidFill>
              </a:rPr>
              <a:t>black</a:t>
            </a:r>
            <a:r>
              <a:rPr lang="en-US" dirty="0" smtClean="0"/>
              <a:t> pixel and </a:t>
            </a:r>
            <a:r>
              <a:rPr lang="en-US" dirty="0" smtClean="0">
                <a:solidFill>
                  <a:srgbClr val="FF0000"/>
                </a:solidFill>
              </a:rPr>
              <a:t>W</a:t>
            </a:r>
            <a:r>
              <a:rPr lang="en-US" dirty="0" smtClean="0"/>
              <a:t> representing </a:t>
            </a:r>
            <a:r>
              <a:rPr lang="en-US" dirty="0" smtClean="0">
                <a:solidFill>
                  <a:srgbClr val="FF0000"/>
                </a:solidFill>
              </a:rPr>
              <a:t>white</a:t>
            </a:r>
            <a:r>
              <a:rPr lang="en-US" dirty="0" smtClean="0"/>
              <a:t>:</a:t>
            </a:r>
          </a:p>
          <a:p>
            <a:pPr lvl="1" algn="just" fontAlgn="auto">
              <a:lnSpc>
                <a:spcPct val="90000"/>
              </a:lnSpc>
              <a:spcAft>
                <a:spcPts val="0"/>
              </a:spcAft>
              <a:buFont typeface="Arial" pitchFamily="34" charset="0"/>
              <a:buChar char="–"/>
              <a:defRPr/>
            </a:pPr>
            <a:r>
              <a:rPr lang="en-US" sz="3200" b="1" dirty="0" smtClean="0">
                <a:solidFill>
                  <a:schemeClr val="accent3">
                    <a:lumMod val="50000"/>
                  </a:schemeClr>
                </a:solidFill>
              </a:rPr>
              <a:t>WWWWWWWWWWWWBWWWWWWWWWWWWBBBWWWWWWWWWWWWWWWWWWWWWWWWBWWWWWWWWWWWWWW </a:t>
            </a:r>
          </a:p>
          <a:p>
            <a:pPr algn="just" fontAlgn="auto">
              <a:lnSpc>
                <a:spcPct val="90000"/>
              </a:lnSpc>
              <a:spcAft>
                <a:spcPts val="0"/>
              </a:spcAft>
              <a:buFont typeface="Arial" pitchFamily="34" charset="0"/>
              <a:buChar char="•"/>
              <a:defRPr/>
            </a:pPr>
            <a:endParaRPr lang="en-US" dirty="0" smtClean="0">
              <a:solidFill>
                <a:srgbClr val="FFFF00"/>
              </a:solidFill>
            </a:endParaRPr>
          </a:p>
          <a:p>
            <a:pPr fontAlgn="auto">
              <a:lnSpc>
                <a:spcPct val="90000"/>
              </a:lnSpc>
              <a:spcAft>
                <a:spcPts val="0"/>
              </a:spcAft>
              <a:buFont typeface="Arial" pitchFamily="34" charset="0"/>
              <a:buChar char="•"/>
              <a:defRPr/>
            </a:pPr>
            <a:endParaRPr lang="en-US" dirty="0" smtClean="0"/>
          </a:p>
        </p:txBody>
      </p:sp>
      <p:sp>
        <p:nvSpPr>
          <p:cNvPr id="3" name="Slide Number Placeholder 2"/>
          <p:cNvSpPr>
            <a:spLocks noGrp="1"/>
          </p:cNvSpPr>
          <p:nvPr>
            <p:ph type="sldNum" sz="quarter" idx="12"/>
          </p:nvPr>
        </p:nvSpPr>
        <p:spPr/>
        <p:txBody>
          <a:bodyPr/>
          <a:lstStyle/>
          <a:p>
            <a:pPr>
              <a:defRPr/>
            </a:pPr>
            <a:fld id="{ACDDE871-2BFB-4312-99CA-D40CD67EF539}" type="slidenum">
              <a:rPr lang="en-US">
                <a:solidFill>
                  <a:prstClr val="black">
                    <a:tint val="75000"/>
                  </a:prstClr>
                </a:solidFill>
              </a:rPr>
              <a:pPr>
                <a:defRPr/>
              </a:pPr>
              <a:t>24</a:t>
            </a:fld>
            <a:endParaRPr lang="en-US">
              <a:solidFill>
                <a:prstClr val="black">
                  <a:tint val="75000"/>
                </a:prstClr>
              </a:solidFill>
            </a:endParaRPr>
          </a:p>
        </p:txBody>
      </p:sp>
    </p:spTree>
    <p:extLst>
      <p:ext uri="{BB962C8B-B14F-4D97-AF65-F5344CB8AC3E}">
        <p14:creationId xmlns:p14="http://schemas.microsoft.com/office/powerpoint/2010/main" val="3003676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81000"/>
            <a:ext cx="8229600" cy="5745163"/>
          </a:xfrm>
        </p:spPr>
        <p:txBody>
          <a:bodyPr/>
          <a:lstStyle/>
          <a:p>
            <a:pPr algn="just">
              <a:lnSpc>
                <a:spcPct val="80000"/>
              </a:lnSpc>
            </a:pPr>
            <a:r>
              <a:rPr lang="en-US" sz="2800" b="1" i="1" dirty="0" smtClean="0">
                <a:solidFill>
                  <a:srgbClr val="C00000"/>
                </a:solidFill>
              </a:rPr>
              <a:t>If we apply the run-length encoding (RLE) data compression algorithm to the above hypothetical scan line, we get the following:  </a:t>
            </a:r>
            <a:r>
              <a:rPr lang="en-US" b="1" i="1" dirty="0" smtClean="0">
                <a:solidFill>
                  <a:srgbClr val="C00000"/>
                </a:solidFill>
              </a:rPr>
              <a:t>12WB12W3B24WB14W </a:t>
            </a:r>
          </a:p>
          <a:p>
            <a:pPr algn="just">
              <a:lnSpc>
                <a:spcPct val="80000"/>
              </a:lnSpc>
            </a:pPr>
            <a:r>
              <a:rPr lang="en-US" sz="2800" b="1" i="1" dirty="0" smtClean="0">
                <a:solidFill>
                  <a:srgbClr val="C00000"/>
                </a:solidFill>
              </a:rPr>
              <a:t>Interpret this as </a:t>
            </a:r>
            <a:r>
              <a:rPr lang="en-US" sz="2800" b="1" i="1" dirty="0" smtClean="0">
                <a:solidFill>
                  <a:srgbClr val="00B0F0"/>
                </a:solidFill>
              </a:rPr>
              <a:t>twelve</a:t>
            </a:r>
            <a:r>
              <a:rPr lang="en-US" sz="2800" b="1" i="1" dirty="0" smtClean="0">
                <a:solidFill>
                  <a:srgbClr val="C00000"/>
                </a:solidFill>
              </a:rPr>
              <a:t> W's, </a:t>
            </a:r>
            <a:r>
              <a:rPr lang="en-US" sz="2800" b="1" i="1" dirty="0" smtClean="0">
                <a:solidFill>
                  <a:srgbClr val="00B0F0"/>
                </a:solidFill>
              </a:rPr>
              <a:t>one</a:t>
            </a:r>
            <a:r>
              <a:rPr lang="en-US" sz="2800" b="1" i="1" dirty="0" smtClean="0">
                <a:solidFill>
                  <a:srgbClr val="C00000"/>
                </a:solidFill>
              </a:rPr>
              <a:t> B, twelve W's, </a:t>
            </a:r>
            <a:r>
              <a:rPr lang="en-US" sz="2800" b="1" i="1" dirty="0" smtClean="0">
                <a:solidFill>
                  <a:srgbClr val="00B0F0"/>
                </a:solidFill>
              </a:rPr>
              <a:t>three</a:t>
            </a:r>
            <a:r>
              <a:rPr lang="en-US" sz="2800" b="1" i="1" dirty="0" smtClean="0">
                <a:solidFill>
                  <a:srgbClr val="C00000"/>
                </a:solidFill>
              </a:rPr>
              <a:t> B's, etc.</a:t>
            </a:r>
          </a:p>
          <a:p>
            <a:pPr>
              <a:lnSpc>
                <a:spcPct val="80000"/>
              </a:lnSpc>
              <a:buFont typeface="Wingdings" pitchFamily="2" charset="2"/>
              <a:buNone/>
            </a:pPr>
            <a:endParaRPr lang="en-US" sz="2800" dirty="0" smtClean="0"/>
          </a:p>
          <a:p>
            <a:pPr>
              <a:lnSpc>
                <a:spcPct val="80000"/>
              </a:lnSpc>
              <a:buFont typeface="Wingdings" pitchFamily="2" charset="2"/>
              <a:buNone/>
            </a:pPr>
            <a:r>
              <a:rPr lang="en-US" sz="2800" b="1" dirty="0" smtClean="0">
                <a:solidFill>
                  <a:srgbClr val="7030A0"/>
                </a:solidFill>
              </a:rPr>
              <a:t>Another example is this:</a:t>
            </a:r>
          </a:p>
          <a:p>
            <a:pPr>
              <a:lnSpc>
                <a:spcPct val="80000"/>
              </a:lnSpc>
              <a:buFont typeface="Wingdings" pitchFamily="2" charset="2"/>
              <a:buNone/>
            </a:pPr>
            <a:r>
              <a:rPr lang="en-US" sz="2800" b="1" dirty="0" smtClean="0">
                <a:solidFill>
                  <a:srgbClr val="7030A0"/>
                </a:solidFill>
              </a:rPr>
              <a:t>AAAAAAAAAAAAAAA would encode as 15A</a:t>
            </a:r>
          </a:p>
          <a:p>
            <a:pPr>
              <a:lnSpc>
                <a:spcPct val="80000"/>
              </a:lnSpc>
              <a:buFont typeface="Wingdings" pitchFamily="2" charset="2"/>
              <a:buNone/>
            </a:pPr>
            <a:r>
              <a:rPr lang="en-US" sz="2800" b="1" dirty="0" err="1" smtClean="0">
                <a:solidFill>
                  <a:srgbClr val="7030A0"/>
                </a:solidFill>
              </a:rPr>
              <a:t>AAAAAAbbbXXXXXt</a:t>
            </a:r>
            <a:r>
              <a:rPr lang="en-US" sz="2800" b="1" dirty="0" smtClean="0">
                <a:solidFill>
                  <a:srgbClr val="7030A0"/>
                </a:solidFill>
              </a:rPr>
              <a:t> would encode as 6A3b5X1t</a:t>
            </a:r>
          </a:p>
          <a:p>
            <a:pPr>
              <a:lnSpc>
                <a:spcPct val="80000"/>
              </a:lnSpc>
              <a:buFont typeface="Wingdings" pitchFamily="2" charset="2"/>
              <a:buNone/>
            </a:pPr>
            <a:endParaRPr lang="en-US" sz="2800" dirty="0" smtClean="0"/>
          </a:p>
          <a:p>
            <a:pPr>
              <a:lnSpc>
                <a:spcPct val="80000"/>
              </a:lnSpc>
              <a:buFont typeface="Wingdings" pitchFamily="2" charset="2"/>
              <a:buNone/>
            </a:pPr>
            <a:r>
              <a:rPr lang="en-US" sz="2800" dirty="0" smtClean="0"/>
              <a:t>    </a:t>
            </a:r>
            <a:r>
              <a:rPr lang="en-US" sz="2800" b="1" dirty="0" smtClean="0">
                <a:solidFill>
                  <a:schemeClr val="accent5">
                    <a:lumMod val="50000"/>
                  </a:schemeClr>
                </a:solidFill>
              </a:rPr>
              <a:t>So this compression method </a:t>
            </a:r>
            <a:r>
              <a:rPr lang="en-US" sz="2800" b="1" dirty="0" smtClean="0">
                <a:solidFill>
                  <a:srgbClr val="FF0000"/>
                </a:solidFill>
              </a:rPr>
              <a:t>is good for compressing large expanses </a:t>
            </a:r>
            <a:r>
              <a:rPr lang="en-US" sz="2800" b="1" dirty="0" smtClean="0">
                <a:solidFill>
                  <a:schemeClr val="accent5">
                    <a:lumMod val="50000"/>
                  </a:schemeClr>
                </a:solidFill>
              </a:rPr>
              <a:t>of the </a:t>
            </a:r>
            <a:r>
              <a:rPr lang="en-US" sz="2800" b="1" dirty="0" smtClean="0">
                <a:solidFill>
                  <a:srgbClr val="FF0000"/>
                </a:solidFill>
              </a:rPr>
              <a:t>same color</a:t>
            </a:r>
            <a:r>
              <a:rPr lang="en-US" sz="2800" b="1" dirty="0" smtClean="0">
                <a:solidFill>
                  <a:schemeClr val="accent5">
                    <a:lumMod val="50000"/>
                  </a:schemeClr>
                </a:solidFill>
              </a:rPr>
              <a:t>.</a:t>
            </a:r>
          </a:p>
          <a:p>
            <a:pPr algn="just">
              <a:lnSpc>
                <a:spcPct val="80000"/>
              </a:lnSpc>
              <a:buFont typeface="Wingdings" pitchFamily="2" charset="2"/>
              <a:buNone/>
            </a:pPr>
            <a:r>
              <a:rPr lang="en-US" sz="2800" dirty="0" smtClean="0"/>
              <a:t>    </a:t>
            </a:r>
          </a:p>
          <a:p>
            <a:pPr>
              <a:lnSpc>
                <a:spcPct val="80000"/>
              </a:lnSpc>
            </a:pPr>
            <a:endParaRPr lang="en-US" sz="2800" dirty="0" smtClean="0">
              <a:solidFill>
                <a:srgbClr val="FFFF00"/>
              </a:solidFill>
            </a:endParaRPr>
          </a:p>
        </p:txBody>
      </p:sp>
      <p:sp>
        <p:nvSpPr>
          <p:cNvPr id="3" name="Slide Number Placeholder 2"/>
          <p:cNvSpPr>
            <a:spLocks noGrp="1"/>
          </p:cNvSpPr>
          <p:nvPr>
            <p:ph type="sldNum" sz="quarter" idx="12"/>
          </p:nvPr>
        </p:nvSpPr>
        <p:spPr/>
        <p:txBody>
          <a:bodyPr/>
          <a:lstStyle/>
          <a:p>
            <a:pPr>
              <a:defRPr/>
            </a:pPr>
            <a:fld id="{CA389EAF-B308-42E1-B9AA-BEAEF13DF835}" type="slidenum">
              <a:rPr lang="en-US">
                <a:solidFill>
                  <a:prstClr val="black">
                    <a:tint val="75000"/>
                  </a:prstClr>
                </a:solidFill>
              </a:rPr>
              <a:pPr>
                <a:defRPr/>
              </a:pPr>
              <a:t>25</a:t>
            </a:fld>
            <a:endParaRPr lang="en-US">
              <a:solidFill>
                <a:prstClr val="black">
                  <a:tint val="75000"/>
                </a:prstClr>
              </a:solidFill>
            </a:endParaRPr>
          </a:p>
        </p:txBody>
      </p:sp>
    </p:spTree>
    <p:extLst>
      <p:ext uri="{BB962C8B-B14F-4D97-AF65-F5344CB8AC3E}">
        <p14:creationId xmlns:p14="http://schemas.microsoft.com/office/powerpoint/2010/main" val="2847173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51" y="548680"/>
            <a:ext cx="8229600" cy="780696"/>
          </a:xfrm>
        </p:spPr>
        <p:txBody>
          <a:bodyPr>
            <a:normAutofit fontScale="90000"/>
          </a:bodyPr>
          <a:lstStyle/>
          <a:p>
            <a:r>
              <a:rPr lang="en-US" dirty="0">
                <a:solidFill>
                  <a:srgbClr val="FF0000"/>
                </a:solidFill>
              </a:rPr>
              <a:t>Run-length Encoding</a:t>
            </a:r>
            <a:endParaRPr lang="ar-IQ" dirty="0">
              <a:solidFill>
                <a:srgbClr val="FF0000"/>
              </a:solidFill>
            </a:endParaRPr>
          </a:p>
        </p:txBody>
      </p:sp>
      <p:sp>
        <p:nvSpPr>
          <p:cNvPr id="3" name="Content Placeholder 2"/>
          <p:cNvSpPr>
            <a:spLocks noGrp="1"/>
          </p:cNvSpPr>
          <p:nvPr>
            <p:ph idx="1"/>
          </p:nvPr>
        </p:nvSpPr>
        <p:spPr>
          <a:xfrm>
            <a:off x="539278" y="1268760"/>
            <a:ext cx="8229600" cy="4839816"/>
          </a:xfrm>
        </p:spPr>
        <p:txBody>
          <a:bodyPr/>
          <a:lstStyle/>
          <a:p>
            <a:pPr marL="0" indent="0" algn="l" rtl="0">
              <a:buNone/>
            </a:pPr>
            <a:r>
              <a:rPr lang="en-US" sz="2000" dirty="0"/>
              <a:t>Simplest method of compression.</a:t>
            </a:r>
          </a:p>
          <a:p>
            <a:pPr marL="0" indent="0" algn="l" rtl="0">
              <a:buNone/>
            </a:pPr>
            <a:r>
              <a:rPr lang="en-US" sz="2000" dirty="0"/>
              <a:t>How: replace consecutive repeating occurrences of a symbol by 1 occurrence of the symbol itself, then followed by the number of occurrences.</a:t>
            </a:r>
          </a:p>
          <a:p>
            <a:pPr marL="0" indent="0" algn="l" rtl="0">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855912"/>
            <a:ext cx="648017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743" y="4149080"/>
            <a:ext cx="7705129" cy="707886"/>
          </a:xfrm>
          <a:prstGeom prst="rect">
            <a:avLst/>
          </a:prstGeom>
        </p:spPr>
        <p:txBody>
          <a:bodyPr wrap="square">
            <a:spAutoFit/>
          </a:bodyPr>
          <a:lstStyle/>
          <a:p>
            <a:r>
              <a:rPr lang="en-US" sz="2000" dirty="0">
                <a:solidFill>
                  <a:prstClr val="black"/>
                </a:solidFill>
              </a:rPr>
              <a:t>The method </a:t>
            </a:r>
            <a:r>
              <a:rPr lang="en-US" sz="2000" dirty="0">
                <a:solidFill>
                  <a:srgbClr val="FF0000"/>
                </a:solidFill>
              </a:rPr>
              <a:t>can be more efficient </a:t>
            </a:r>
            <a:r>
              <a:rPr lang="en-US" sz="2000" dirty="0">
                <a:solidFill>
                  <a:prstClr val="black"/>
                </a:solidFill>
              </a:rPr>
              <a:t>if the </a:t>
            </a:r>
            <a:r>
              <a:rPr lang="en-US" sz="2000" dirty="0">
                <a:solidFill>
                  <a:srgbClr val="FF0000"/>
                </a:solidFill>
              </a:rPr>
              <a:t>data </a:t>
            </a:r>
            <a:r>
              <a:rPr lang="en-US" sz="2000" dirty="0">
                <a:solidFill>
                  <a:prstClr val="black"/>
                </a:solidFill>
              </a:rPr>
              <a:t>uses only </a:t>
            </a:r>
            <a:r>
              <a:rPr lang="en-US" sz="2000" dirty="0">
                <a:solidFill>
                  <a:srgbClr val="FF0000"/>
                </a:solidFill>
              </a:rPr>
              <a:t>2 symbols </a:t>
            </a:r>
            <a:r>
              <a:rPr lang="en-US" sz="2000" dirty="0">
                <a:solidFill>
                  <a:prstClr val="black"/>
                </a:solidFill>
              </a:rPr>
              <a:t>(0s and 1s) in bit patterns and </a:t>
            </a:r>
            <a:r>
              <a:rPr lang="en-US" sz="2000" dirty="0">
                <a:solidFill>
                  <a:srgbClr val="FF0000"/>
                </a:solidFill>
              </a:rPr>
              <a:t>1 symbol is more frequent than another</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42" y="4856966"/>
            <a:ext cx="7315200" cy="154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F1162A43-A2B2-452E-9249-977C44FD2983}" type="slidenum">
              <a:rPr lang="ar-IQ" smtClean="0">
                <a:solidFill>
                  <a:srgbClr val="04617B">
                    <a:shade val="90000"/>
                  </a:srgbClr>
                </a:solidFill>
              </a:rPr>
              <a:pPr/>
              <a:t>26</a:t>
            </a:fld>
            <a:endParaRPr lang="ar-IQ">
              <a:solidFill>
                <a:srgbClr val="04617B">
                  <a:shade val="90000"/>
                </a:srgbClr>
              </a:solidFill>
            </a:endParaRPr>
          </a:p>
        </p:txBody>
      </p:sp>
    </p:spTree>
    <p:extLst>
      <p:ext uri="{BB962C8B-B14F-4D97-AF65-F5344CB8AC3E}">
        <p14:creationId xmlns:p14="http://schemas.microsoft.com/office/powerpoint/2010/main" val="44357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a:t>
            </a:r>
            <a:r>
              <a:rPr lang="en-US" b="1" dirty="0" smtClean="0"/>
              <a:t>Shannon–</a:t>
            </a:r>
            <a:r>
              <a:rPr lang="en-US" b="1" dirty="0" err="1" smtClean="0"/>
              <a:t>Fano</a:t>
            </a:r>
            <a:r>
              <a:rPr lang="en-US" b="1" dirty="0" smtClean="0"/>
              <a:t> algorithm</a:t>
            </a:r>
            <a:endParaRPr lang="en-US" dirty="0"/>
          </a:p>
        </p:txBody>
      </p:sp>
      <p:sp>
        <p:nvSpPr>
          <p:cNvPr id="3" name="Content Placeholder 2"/>
          <p:cNvSpPr>
            <a:spLocks noGrp="1"/>
          </p:cNvSpPr>
          <p:nvPr>
            <p:ph idx="1"/>
          </p:nvPr>
        </p:nvSpPr>
        <p:spPr/>
        <p:txBody>
          <a:bodyPr>
            <a:normAutofit fontScale="70000" lnSpcReduction="20000"/>
          </a:bodyPr>
          <a:lstStyle/>
          <a:p>
            <a:pPr algn="l" rtl="0"/>
            <a:r>
              <a:rPr lang="en-US" b="1" dirty="0"/>
              <a:t>The Shannon–</a:t>
            </a:r>
            <a:r>
              <a:rPr lang="en-US" b="1" dirty="0" err="1"/>
              <a:t>Fano</a:t>
            </a:r>
            <a:r>
              <a:rPr lang="en-US" b="1" dirty="0"/>
              <a:t> </a:t>
            </a:r>
            <a:r>
              <a:rPr lang="en-US" b="1" dirty="0" smtClean="0"/>
              <a:t>tree</a:t>
            </a:r>
            <a:endParaRPr lang="en-US" b="1" dirty="0"/>
          </a:p>
          <a:p>
            <a:pPr algn="l" rtl="0"/>
            <a:r>
              <a:rPr lang="en-US" dirty="0"/>
              <a:t>A Shannon–</a:t>
            </a:r>
            <a:r>
              <a:rPr lang="en-US" dirty="0" err="1"/>
              <a:t>Fano</a:t>
            </a:r>
            <a:r>
              <a:rPr lang="en-US" dirty="0"/>
              <a:t> tree is built according to a specification designed to define an effective code table. The actual algorithm is simple:</a:t>
            </a:r>
          </a:p>
          <a:p>
            <a:pPr algn="l" rtl="0"/>
            <a:r>
              <a:rPr lang="en-US" dirty="0">
                <a:solidFill>
                  <a:srgbClr val="FF0000"/>
                </a:solidFill>
              </a:rPr>
              <a:t>For a given list of symbols, develop a corresponding list of </a:t>
            </a:r>
            <a:r>
              <a:rPr lang="en-US" dirty="0">
                <a:solidFill>
                  <a:srgbClr val="FF0000"/>
                </a:solidFill>
                <a:hlinkClick r:id="rId2"/>
              </a:rPr>
              <a:t>probabilities</a:t>
            </a:r>
            <a:r>
              <a:rPr lang="en-US" dirty="0">
                <a:solidFill>
                  <a:srgbClr val="FF0000"/>
                </a:solidFill>
              </a:rPr>
              <a:t> or frequency </a:t>
            </a:r>
            <a:r>
              <a:rPr lang="en-US" dirty="0"/>
              <a:t>counts so that each symbol’s relative frequency of occurrence is known.</a:t>
            </a:r>
          </a:p>
          <a:p>
            <a:pPr algn="l" rtl="0"/>
            <a:r>
              <a:rPr lang="en-US" dirty="0">
                <a:solidFill>
                  <a:srgbClr val="FF0000"/>
                </a:solidFill>
              </a:rPr>
              <a:t>Sort the lists of symbols according to frequency, with the most frequently occurring symbols at the left and the least common at the right</a:t>
            </a:r>
            <a:r>
              <a:rPr lang="en-US" dirty="0"/>
              <a:t>.</a:t>
            </a:r>
          </a:p>
          <a:p>
            <a:pPr algn="l" rtl="0"/>
            <a:r>
              <a:rPr lang="en-US" dirty="0">
                <a:solidFill>
                  <a:srgbClr val="FF0000"/>
                </a:solidFill>
              </a:rPr>
              <a:t>Divide the list into two parts, with the total frequency counts of the left part being as close to the total of the right as possible</a:t>
            </a:r>
            <a:r>
              <a:rPr lang="en-US" dirty="0"/>
              <a:t>.</a:t>
            </a:r>
          </a:p>
          <a:p>
            <a:pPr algn="l" rtl="0"/>
            <a:r>
              <a:rPr lang="en-US" dirty="0"/>
              <a:t>The </a:t>
            </a:r>
            <a:r>
              <a:rPr lang="en-US" dirty="0">
                <a:solidFill>
                  <a:srgbClr val="FF0000"/>
                </a:solidFill>
              </a:rPr>
              <a:t>left part </a:t>
            </a:r>
            <a:r>
              <a:rPr lang="en-US" dirty="0"/>
              <a:t>of the list is assigned the binary </a:t>
            </a:r>
            <a:r>
              <a:rPr lang="en-US" dirty="0">
                <a:solidFill>
                  <a:srgbClr val="FF0000"/>
                </a:solidFill>
              </a:rPr>
              <a:t>digit 0,</a:t>
            </a:r>
            <a:r>
              <a:rPr lang="en-US" dirty="0"/>
              <a:t> and the </a:t>
            </a:r>
            <a:r>
              <a:rPr lang="en-US" dirty="0">
                <a:solidFill>
                  <a:srgbClr val="FF0000"/>
                </a:solidFill>
              </a:rPr>
              <a:t>right part </a:t>
            </a:r>
            <a:r>
              <a:rPr lang="en-US" dirty="0"/>
              <a:t>is assigned the </a:t>
            </a:r>
            <a:r>
              <a:rPr lang="en-US" dirty="0">
                <a:solidFill>
                  <a:srgbClr val="FF0000"/>
                </a:solidFill>
              </a:rPr>
              <a:t>digit 1</a:t>
            </a:r>
            <a:r>
              <a:rPr lang="en-US" dirty="0"/>
              <a:t>. This means that the codes for the symbols in the first part will all start with 0, and the codes in the second part will all start with 1.</a:t>
            </a:r>
          </a:p>
          <a:p>
            <a:pPr algn="l" rtl="0"/>
            <a:r>
              <a:rPr lang="en-US" dirty="0">
                <a:solidFill>
                  <a:srgbClr val="FF0000"/>
                </a:solidFill>
              </a:rPr>
              <a:t>Recursively apply the steps 3 and 4 to each of the two halves</a:t>
            </a:r>
            <a:r>
              <a:rPr lang="en-US" dirty="0"/>
              <a:t>, subdividing groups and adding bits to the codes until each symbol has become a corresponding code </a:t>
            </a:r>
            <a:r>
              <a:rPr lang="en-US" dirty="0">
                <a:solidFill>
                  <a:srgbClr val="FF0000"/>
                </a:solidFill>
              </a:rPr>
              <a:t>leaf</a:t>
            </a:r>
            <a:r>
              <a:rPr lang="en-US" dirty="0"/>
              <a:t> on the tree.</a:t>
            </a:r>
          </a:p>
          <a:p>
            <a:pPr algn="l" rtl="0"/>
            <a:endParaRPr lang="en-US" dirty="0"/>
          </a:p>
        </p:txBody>
      </p:sp>
      <p:sp>
        <p:nvSpPr>
          <p:cNvPr id="4" name="Slide Number Placeholder 3"/>
          <p:cNvSpPr>
            <a:spLocks noGrp="1"/>
          </p:cNvSpPr>
          <p:nvPr>
            <p:ph type="sldNum" sz="quarter" idx="12"/>
          </p:nvPr>
        </p:nvSpPr>
        <p:spPr/>
        <p:txBody>
          <a:bodyPr/>
          <a:lstStyle/>
          <a:p>
            <a:fld id="{F1162A43-A2B2-452E-9249-977C44FD2983}" type="slidenum">
              <a:rPr lang="ar-IQ" smtClean="0">
                <a:solidFill>
                  <a:srgbClr val="04617B">
                    <a:shade val="90000"/>
                  </a:srgbClr>
                </a:solidFill>
              </a:rPr>
              <a:pPr/>
              <a:t>27</a:t>
            </a:fld>
            <a:endParaRPr lang="ar-IQ">
              <a:solidFill>
                <a:srgbClr val="04617B">
                  <a:shade val="90000"/>
                </a:srgbClr>
              </a:solidFill>
            </a:endParaRPr>
          </a:p>
        </p:txBody>
      </p:sp>
    </p:spTree>
    <p:extLst>
      <p:ext uri="{BB962C8B-B14F-4D97-AF65-F5344CB8AC3E}">
        <p14:creationId xmlns:p14="http://schemas.microsoft.com/office/powerpoint/2010/main" val="2968491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33400" y="0"/>
            <a:ext cx="7772400" cy="311943"/>
          </a:xfrm>
        </p:spPr>
        <p:txBody>
          <a:bodyPr/>
          <a:lstStyle/>
          <a:p>
            <a:pPr eaLnBrk="1" hangingPunct="1"/>
            <a:r>
              <a:rPr lang="en-US" sz="2400" b="1" dirty="0"/>
              <a:t>The Shannon-</a:t>
            </a:r>
            <a:r>
              <a:rPr lang="en-US" sz="2400" b="1" dirty="0" err="1"/>
              <a:t>Fano</a:t>
            </a:r>
            <a:r>
              <a:rPr lang="en-US" sz="2400" b="1" dirty="0"/>
              <a:t> Algorithm</a:t>
            </a:r>
            <a:endParaRPr lang="ar-IQ" sz="2400" b="1" i="1" dirty="0" smtClean="0">
              <a:solidFill>
                <a:srgbClr val="00B050"/>
              </a:solidFill>
            </a:endParaRPr>
          </a:p>
        </p:txBody>
      </p:sp>
      <p:sp>
        <p:nvSpPr>
          <p:cNvPr id="3" name="Subtitle 2"/>
          <p:cNvSpPr>
            <a:spLocks noGrp="1"/>
          </p:cNvSpPr>
          <p:nvPr>
            <p:ph type="subTitle" idx="1"/>
          </p:nvPr>
        </p:nvSpPr>
        <p:spPr>
          <a:xfrm>
            <a:off x="357188" y="152400"/>
            <a:ext cx="8358187" cy="6419851"/>
          </a:xfrm>
        </p:spPr>
        <p:txBody>
          <a:bodyPr rtlCol="1">
            <a:normAutofit/>
          </a:bodyPr>
          <a:lstStyle/>
          <a:p>
            <a:pPr algn="l"/>
            <a:r>
              <a:rPr lang="en-US" sz="1800" b="1" dirty="0">
                <a:solidFill>
                  <a:srgbClr val="C00000"/>
                </a:solidFill>
                <a:latin typeface="CMR10"/>
              </a:rPr>
              <a:t>This is a basic information theoretic algorithm. A simple example will be </a:t>
            </a:r>
            <a:r>
              <a:rPr lang="en-US" sz="1800" b="1" dirty="0" smtClean="0">
                <a:solidFill>
                  <a:srgbClr val="C00000"/>
                </a:solidFill>
                <a:latin typeface="CMR10"/>
              </a:rPr>
              <a:t>used , to </a:t>
            </a:r>
            <a:r>
              <a:rPr lang="en-US" sz="1800" b="1" dirty="0">
                <a:solidFill>
                  <a:srgbClr val="C00000"/>
                </a:solidFill>
                <a:latin typeface="CMR10"/>
              </a:rPr>
              <a:t>illustrate the algorithm</a:t>
            </a:r>
            <a:r>
              <a:rPr lang="en-US" sz="1800" dirty="0">
                <a:latin typeface="CMR10"/>
              </a:rPr>
              <a:t>:</a:t>
            </a:r>
          </a:p>
          <a:p>
            <a:pPr algn="l"/>
            <a:r>
              <a:rPr lang="pt-BR" sz="1800" b="1" dirty="0" smtClean="0">
                <a:solidFill>
                  <a:schemeClr val="tx2"/>
                </a:solidFill>
                <a:latin typeface="CMTT10"/>
              </a:rPr>
              <a:t>Symbol   A                       B                         C            D            E</a:t>
            </a:r>
            <a:endParaRPr lang="pt-BR" sz="1800" b="1" dirty="0">
              <a:solidFill>
                <a:schemeClr val="tx2"/>
              </a:solidFill>
              <a:latin typeface="CMTT10"/>
            </a:endParaRPr>
          </a:p>
          <a:p>
            <a:pPr algn="l"/>
            <a:r>
              <a:rPr lang="en-US" sz="1800" b="1" dirty="0" smtClean="0">
                <a:solidFill>
                  <a:srgbClr val="00B050"/>
                </a:solidFill>
                <a:latin typeface="CMTT10"/>
              </a:rPr>
              <a:t>Count    15                        7                          6              6            5 (</a:t>
            </a:r>
            <a:r>
              <a:rPr lang="en-US" sz="1800" b="1" u="sng" dirty="0" smtClean="0">
                <a:solidFill>
                  <a:schemeClr val="tx1">
                    <a:lumMod val="95000"/>
                    <a:lumOff val="5000"/>
                  </a:schemeClr>
                </a:solidFill>
                <a:latin typeface="CMTT10"/>
              </a:rPr>
              <a:t>sum=39</a:t>
            </a:r>
            <a:r>
              <a:rPr lang="en-US" sz="1800" b="1" dirty="0" smtClean="0">
                <a:solidFill>
                  <a:srgbClr val="00B050"/>
                </a:solidFill>
                <a:latin typeface="CMTT10"/>
              </a:rPr>
              <a:t>)</a:t>
            </a:r>
          </a:p>
          <a:p>
            <a:pPr algn="l"/>
            <a:r>
              <a:rPr lang="en-US" sz="1800" b="1" dirty="0" smtClean="0">
                <a:solidFill>
                  <a:srgbClr val="7030A0"/>
                </a:solidFill>
              </a:rPr>
              <a:t>   P       (15/39)=  </a:t>
            </a:r>
            <a:r>
              <a:rPr lang="en-US" sz="1800" b="1" dirty="0" smtClean="0">
                <a:solidFill>
                  <a:srgbClr val="FF0000"/>
                </a:solidFill>
              </a:rPr>
              <a:t>0.384 </a:t>
            </a:r>
            <a:r>
              <a:rPr lang="en-US" sz="1800" b="1" dirty="0" smtClean="0">
                <a:solidFill>
                  <a:srgbClr val="C00000"/>
                </a:solidFill>
              </a:rPr>
              <a:t> </a:t>
            </a:r>
            <a:r>
              <a:rPr lang="en-US" sz="1800" b="1" dirty="0" smtClean="0">
                <a:solidFill>
                  <a:srgbClr val="7030A0"/>
                </a:solidFill>
              </a:rPr>
              <a:t>      (7/39)= </a:t>
            </a:r>
            <a:r>
              <a:rPr lang="en-US" sz="1800" b="1" dirty="0" smtClean="0">
                <a:solidFill>
                  <a:srgbClr val="FF0000"/>
                </a:solidFill>
              </a:rPr>
              <a:t>0.179 </a:t>
            </a:r>
            <a:r>
              <a:rPr lang="en-US" sz="1800" b="1" dirty="0" smtClean="0">
                <a:solidFill>
                  <a:srgbClr val="7030A0"/>
                </a:solidFill>
              </a:rPr>
              <a:t>             </a:t>
            </a:r>
            <a:r>
              <a:rPr lang="en-US" sz="1800" b="1" dirty="0" smtClean="0">
                <a:solidFill>
                  <a:srgbClr val="FF0000"/>
                </a:solidFill>
              </a:rPr>
              <a:t>0.153 </a:t>
            </a:r>
            <a:r>
              <a:rPr lang="en-US" sz="1800" b="1" dirty="0" smtClean="0">
                <a:solidFill>
                  <a:srgbClr val="7030A0"/>
                </a:solidFill>
              </a:rPr>
              <a:t>        </a:t>
            </a:r>
            <a:r>
              <a:rPr lang="en-US" sz="1800" b="1" dirty="0" smtClean="0">
                <a:solidFill>
                  <a:srgbClr val="FF0000"/>
                </a:solidFill>
              </a:rPr>
              <a:t>0.153</a:t>
            </a:r>
            <a:r>
              <a:rPr lang="en-US" sz="1800" b="1" dirty="0" smtClean="0">
                <a:solidFill>
                  <a:srgbClr val="7030A0"/>
                </a:solidFill>
              </a:rPr>
              <a:t>       </a:t>
            </a:r>
            <a:r>
              <a:rPr lang="en-US" sz="1800" b="1" dirty="0" smtClean="0">
                <a:solidFill>
                  <a:srgbClr val="FF0000"/>
                </a:solidFill>
              </a:rPr>
              <a:t>0.1280</a:t>
            </a:r>
          </a:p>
          <a:p>
            <a:pPr algn="l"/>
            <a:endParaRPr lang="ar-IQ" sz="2400" dirty="0" smtClean="0"/>
          </a:p>
        </p:txBody>
      </p:sp>
      <p:sp>
        <p:nvSpPr>
          <p:cNvPr id="8" name="Slide Number Placeholder 7"/>
          <p:cNvSpPr>
            <a:spLocks noGrp="1"/>
          </p:cNvSpPr>
          <p:nvPr>
            <p:ph type="sldNum" sz="quarter" idx="12"/>
          </p:nvPr>
        </p:nvSpPr>
        <p:spPr/>
        <p:txBody>
          <a:bodyPr/>
          <a:lstStyle/>
          <a:p>
            <a:pPr>
              <a:defRPr/>
            </a:pPr>
            <a:fld id="{F620A145-16B4-4C0C-90A0-13D4B7329966}" type="slidenum">
              <a:rPr lang="ar-IQ" smtClean="0">
                <a:solidFill>
                  <a:prstClr val="black">
                    <a:tint val="75000"/>
                  </a:prstClr>
                </a:solidFill>
              </a:rPr>
              <a:pPr>
                <a:defRPr/>
              </a:pPr>
              <a:t>28</a:t>
            </a:fld>
            <a:endParaRPr lang="ar-IQ" dirty="0">
              <a:solidFill>
                <a:prstClr val="black">
                  <a:tint val="75000"/>
                </a:prst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76400"/>
            <a:ext cx="8305800" cy="5257800"/>
          </a:xfrm>
          <a:prstGeom prst="rect">
            <a:avLst/>
          </a:prstGeom>
        </p:spPr>
      </p:pic>
    </p:spTree>
    <p:extLst>
      <p:ext uri="{BB962C8B-B14F-4D97-AF65-F5344CB8AC3E}">
        <p14:creationId xmlns:p14="http://schemas.microsoft.com/office/powerpoint/2010/main" val="4019119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85800" y="0"/>
            <a:ext cx="8229600" cy="533400"/>
          </a:xfrm>
        </p:spPr>
        <p:txBody>
          <a:bodyPr/>
          <a:lstStyle/>
          <a:p>
            <a:r>
              <a:rPr lang="en-US" sz="2400" b="1" dirty="0">
                <a:solidFill>
                  <a:srgbClr val="C00000"/>
                </a:solidFill>
              </a:rPr>
              <a:t>The Shannon-</a:t>
            </a:r>
            <a:r>
              <a:rPr lang="en-US" sz="2400" b="1" dirty="0" err="1">
                <a:solidFill>
                  <a:srgbClr val="C00000"/>
                </a:solidFill>
              </a:rPr>
              <a:t>Fano</a:t>
            </a:r>
            <a:r>
              <a:rPr lang="en-US" sz="2400" b="1" dirty="0">
                <a:solidFill>
                  <a:srgbClr val="C00000"/>
                </a:solidFill>
              </a:rPr>
              <a:t> </a:t>
            </a:r>
            <a:r>
              <a:rPr lang="en-US" sz="2400" b="1" dirty="0" smtClean="0">
                <a:solidFill>
                  <a:srgbClr val="C00000"/>
                </a:solidFill>
              </a:rPr>
              <a:t>Algorithm  cont.</a:t>
            </a:r>
            <a:endParaRPr lang="en-US" dirty="0" smtClean="0">
              <a:solidFill>
                <a:srgbClr val="C00000"/>
              </a:solidFill>
            </a:endParaRPr>
          </a:p>
        </p:txBody>
      </p:sp>
      <p:sp>
        <p:nvSpPr>
          <p:cNvPr id="27651" name="Rectangle 3"/>
          <p:cNvSpPr>
            <a:spLocks noGrp="1" noChangeArrowheads="1"/>
          </p:cNvSpPr>
          <p:nvPr>
            <p:ph type="body" idx="1"/>
          </p:nvPr>
        </p:nvSpPr>
        <p:spPr>
          <a:xfrm>
            <a:off x="457200" y="457200"/>
            <a:ext cx="8229600" cy="5867400"/>
          </a:xfrm>
        </p:spPr>
        <p:txBody>
          <a:bodyPr rtlCol="0">
            <a:normAutofit/>
          </a:bodyPr>
          <a:lstStyle/>
          <a:p>
            <a:pPr marL="0" indent="0" algn="just" fontAlgn="auto">
              <a:spcAft>
                <a:spcPts val="0"/>
              </a:spcAft>
              <a:buNone/>
              <a:defRPr/>
            </a:pPr>
            <a:r>
              <a:rPr lang="en-US" dirty="0" smtClean="0"/>
              <a:t>	</a:t>
            </a:r>
          </a:p>
          <a:p>
            <a:pPr marL="0" indent="0" algn="just" fontAlgn="auto">
              <a:spcAft>
                <a:spcPts val="0"/>
              </a:spcAft>
              <a:buNone/>
              <a:defRPr/>
            </a:pPr>
            <a:endParaRPr lang="en-US" dirty="0"/>
          </a:p>
          <a:p>
            <a:pPr marL="0" indent="0" algn="just" fontAlgn="auto">
              <a:spcAft>
                <a:spcPts val="0"/>
              </a:spcAft>
              <a:buNone/>
              <a:defRPr/>
            </a:pPr>
            <a:endParaRPr lang="en-US" dirty="0" smtClean="0"/>
          </a:p>
          <a:p>
            <a:pPr marL="0" indent="0" algn="just" fontAlgn="auto">
              <a:spcAft>
                <a:spcPts val="0"/>
              </a:spcAft>
              <a:buNone/>
              <a:defRPr/>
            </a:pPr>
            <a:endParaRPr lang="en-US" dirty="0" smtClean="0"/>
          </a:p>
          <a:p>
            <a:pPr marL="0" indent="0" algn="just" fontAlgn="auto">
              <a:spcAft>
                <a:spcPts val="0"/>
              </a:spcAft>
              <a:buNone/>
              <a:defRPr/>
            </a:pPr>
            <a:r>
              <a:rPr lang="en-US" sz="2400" b="1" dirty="0" smtClean="0">
                <a:solidFill>
                  <a:srgbClr val="0070C0"/>
                </a:solidFill>
              </a:rPr>
              <a:t>A          </a:t>
            </a:r>
            <a:r>
              <a:rPr lang="en-US" sz="2400" b="1" dirty="0">
                <a:solidFill>
                  <a:srgbClr val="0070C0"/>
                </a:solidFill>
              </a:rPr>
              <a:t>15 </a:t>
            </a:r>
            <a:r>
              <a:rPr lang="en-US" sz="2400" b="1" dirty="0" smtClean="0">
                <a:solidFill>
                  <a:srgbClr val="0070C0"/>
                </a:solidFill>
              </a:rPr>
              <a:t>          0.384                      00              30</a:t>
            </a:r>
            <a:endParaRPr lang="en-US" sz="2400" b="1" dirty="0">
              <a:solidFill>
                <a:srgbClr val="0070C0"/>
              </a:solidFill>
            </a:endParaRPr>
          </a:p>
          <a:p>
            <a:pPr marL="0" indent="0" algn="just" fontAlgn="auto">
              <a:spcAft>
                <a:spcPts val="0"/>
              </a:spcAft>
              <a:buNone/>
              <a:defRPr/>
            </a:pPr>
            <a:r>
              <a:rPr lang="en-US" sz="2400" b="1" dirty="0">
                <a:solidFill>
                  <a:srgbClr val="0070C0"/>
                </a:solidFill>
              </a:rPr>
              <a:t>B </a:t>
            </a:r>
            <a:r>
              <a:rPr lang="en-US" sz="2400" b="1" dirty="0" smtClean="0">
                <a:solidFill>
                  <a:srgbClr val="0070C0"/>
                </a:solidFill>
              </a:rPr>
              <a:t>          7            0.179                     01             </a:t>
            </a:r>
            <a:r>
              <a:rPr lang="en-US" sz="2400" b="1" dirty="0">
                <a:solidFill>
                  <a:srgbClr val="0070C0"/>
                </a:solidFill>
              </a:rPr>
              <a:t>14</a:t>
            </a:r>
          </a:p>
          <a:p>
            <a:pPr marL="0" indent="0" algn="just" fontAlgn="auto">
              <a:spcAft>
                <a:spcPts val="0"/>
              </a:spcAft>
              <a:buNone/>
              <a:defRPr/>
            </a:pPr>
            <a:r>
              <a:rPr lang="en-US" sz="2400" b="1" dirty="0">
                <a:solidFill>
                  <a:srgbClr val="0070C0"/>
                </a:solidFill>
              </a:rPr>
              <a:t>C </a:t>
            </a:r>
            <a:r>
              <a:rPr lang="en-US" sz="2400" b="1" dirty="0" smtClean="0">
                <a:solidFill>
                  <a:srgbClr val="0070C0"/>
                </a:solidFill>
              </a:rPr>
              <a:t>          6            0.153                     10              </a:t>
            </a:r>
            <a:r>
              <a:rPr lang="en-US" sz="2400" b="1" dirty="0">
                <a:solidFill>
                  <a:srgbClr val="0070C0"/>
                </a:solidFill>
              </a:rPr>
              <a:t>12</a:t>
            </a:r>
          </a:p>
          <a:p>
            <a:pPr marL="0" indent="0" algn="just" fontAlgn="auto">
              <a:spcAft>
                <a:spcPts val="0"/>
              </a:spcAft>
              <a:buNone/>
              <a:defRPr/>
            </a:pPr>
            <a:r>
              <a:rPr lang="en-US" sz="2400" b="1" dirty="0">
                <a:solidFill>
                  <a:srgbClr val="0070C0"/>
                </a:solidFill>
              </a:rPr>
              <a:t>D </a:t>
            </a:r>
            <a:r>
              <a:rPr lang="en-US" sz="2400" b="1" dirty="0" smtClean="0">
                <a:solidFill>
                  <a:srgbClr val="0070C0"/>
                </a:solidFill>
              </a:rPr>
              <a:t>          6           0.153                       110         18</a:t>
            </a:r>
            <a:endParaRPr lang="en-US" sz="2400" b="1" dirty="0">
              <a:solidFill>
                <a:srgbClr val="0070C0"/>
              </a:solidFill>
            </a:endParaRPr>
          </a:p>
          <a:p>
            <a:pPr marL="0" indent="0" algn="just" fontAlgn="auto">
              <a:spcAft>
                <a:spcPts val="0"/>
              </a:spcAft>
              <a:buNone/>
              <a:defRPr/>
            </a:pPr>
            <a:r>
              <a:rPr lang="en-US" sz="2400" b="1" dirty="0">
                <a:solidFill>
                  <a:srgbClr val="0070C0"/>
                </a:solidFill>
              </a:rPr>
              <a:t>E </a:t>
            </a:r>
            <a:r>
              <a:rPr lang="en-US" sz="2400" b="1" dirty="0" smtClean="0">
                <a:solidFill>
                  <a:srgbClr val="0070C0"/>
                </a:solidFill>
              </a:rPr>
              <a:t>          5           0.128                       111            </a:t>
            </a:r>
            <a:r>
              <a:rPr lang="en-US" sz="2400" b="1" dirty="0">
                <a:solidFill>
                  <a:srgbClr val="0070C0"/>
                </a:solidFill>
              </a:rPr>
              <a:t>15</a:t>
            </a:r>
          </a:p>
          <a:p>
            <a:pPr marL="0" indent="0" algn="just" fontAlgn="auto">
              <a:spcAft>
                <a:spcPts val="0"/>
              </a:spcAft>
              <a:buNone/>
              <a:defRPr/>
            </a:pPr>
            <a:r>
              <a:rPr lang="en-US" sz="2400" b="1" dirty="0">
                <a:solidFill>
                  <a:srgbClr val="0070C0"/>
                </a:solidFill>
              </a:rPr>
              <a:t>TOTAL (# of bits): </a:t>
            </a:r>
            <a:r>
              <a:rPr lang="en-US" sz="2400" b="1" dirty="0" smtClean="0">
                <a:solidFill>
                  <a:srgbClr val="0070C0"/>
                </a:solidFill>
              </a:rPr>
              <a:t>89</a:t>
            </a:r>
          </a:p>
        </p:txBody>
      </p:sp>
      <p:sp>
        <p:nvSpPr>
          <p:cNvPr id="4" name="Slide Number Placeholder 3"/>
          <p:cNvSpPr>
            <a:spLocks noGrp="1"/>
          </p:cNvSpPr>
          <p:nvPr>
            <p:ph type="sldNum" sz="quarter" idx="12"/>
          </p:nvPr>
        </p:nvSpPr>
        <p:spPr/>
        <p:txBody>
          <a:bodyPr/>
          <a:lstStyle/>
          <a:p>
            <a:pPr>
              <a:defRPr/>
            </a:pPr>
            <a:fld id="{7B2AA7EC-46CA-4C1C-9AF6-AAF122052A56}" type="slidenum">
              <a:rPr lang="en-US">
                <a:solidFill>
                  <a:prstClr val="black">
                    <a:tint val="75000"/>
                  </a:prstClr>
                </a:solidFill>
              </a:rPr>
              <a:pPr>
                <a:defRPr/>
              </a:pPr>
              <a:t>29</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792480"/>
            <a:ext cx="685799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10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28625" y="214313"/>
            <a:ext cx="7772400" cy="857250"/>
          </a:xfrm>
        </p:spPr>
        <p:txBody>
          <a:bodyPr/>
          <a:lstStyle/>
          <a:p>
            <a:pPr eaLnBrk="1" hangingPunct="1"/>
            <a:r>
              <a:rPr lang="en-US" b="1" i="1" smtClean="0">
                <a:solidFill>
                  <a:srgbClr val="00B050"/>
                </a:solidFill>
                <a:cs typeface="Times New Roman" pitchFamily="18" charset="0"/>
              </a:rPr>
              <a:t>Examples</a:t>
            </a:r>
            <a:endParaRPr lang="ar-IQ" b="1" i="1" smtClean="0">
              <a:solidFill>
                <a:srgbClr val="00B050"/>
              </a:solidFill>
            </a:endParaRPr>
          </a:p>
        </p:txBody>
      </p:sp>
      <p:sp>
        <p:nvSpPr>
          <p:cNvPr id="3" name="Subtitle 2"/>
          <p:cNvSpPr>
            <a:spLocks noGrp="1"/>
          </p:cNvSpPr>
          <p:nvPr>
            <p:ph type="subTitle" idx="1"/>
          </p:nvPr>
        </p:nvSpPr>
        <p:spPr>
          <a:xfrm>
            <a:off x="357188" y="1000125"/>
            <a:ext cx="8358187" cy="5572125"/>
          </a:xfrm>
        </p:spPr>
        <p:txBody>
          <a:bodyPr rtlCol="1">
            <a:normAutofit/>
          </a:bodyPr>
          <a:lstStyle/>
          <a:p>
            <a:pPr algn="l" eaLnBrk="1" fontAlgn="auto" hangingPunct="1">
              <a:spcAft>
                <a:spcPts val="0"/>
              </a:spcAft>
              <a:buFont typeface="Arial" pitchFamily="34" charset="0"/>
              <a:buNone/>
              <a:defRPr/>
            </a:pPr>
            <a:r>
              <a:rPr lang="en-US" sz="2400" b="1" u="sng" dirty="0" smtClean="0">
                <a:solidFill>
                  <a:srgbClr val="FF0000"/>
                </a:solidFill>
              </a:rPr>
              <a:t>Example:</a:t>
            </a:r>
            <a:r>
              <a:rPr lang="en-US" sz="2400" b="1" dirty="0" smtClean="0">
                <a:solidFill>
                  <a:srgbClr val="FF0000"/>
                </a:solidFill>
              </a:rPr>
              <a:t> </a:t>
            </a:r>
            <a:r>
              <a:rPr lang="en-US" sz="2400" b="1" dirty="0" smtClean="0">
                <a:solidFill>
                  <a:srgbClr val="0070C0"/>
                </a:solidFill>
              </a:rPr>
              <a:t>the original image is </a:t>
            </a:r>
            <a:r>
              <a:rPr lang="en-US" sz="2400" b="1" dirty="0" smtClean="0">
                <a:solidFill>
                  <a:srgbClr val="FF0000"/>
                </a:solidFill>
              </a:rPr>
              <a:t>256×256</a:t>
            </a:r>
            <a:r>
              <a:rPr lang="en-US" sz="2400" b="1" dirty="0" smtClean="0">
                <a:solidFill>
                  <a:srgbClr val="0070C0"/>
                </a:solidFill>
              </a:rPr>
              <a:t> pixel, </a:t>
            </a:r>
            <a:r>
              <a:rPr lang="en-US" sz="2400" b="1" dirty="0" smtClean="0">
                <a:solidFill>
                  <a:srgbClr val="FF0000"/>
                </a:solidFill>
              </a:rPr>
              <a:t>single band </a:t>
            </a:r>
            <a:r>
              <a:rPr lang="en-US" sz="2400" b="1" dirty="0" smtClean="0">
                <a:solidFill>
                  <a:srgbClr val="0070C0"/>
                </a:solidFill>
              </a:rPr>
              <a:t>(gray scale), 8-bit per pixel. This file is </a:t>
            </a:r>
            <a:r>
              <a:rPr lang="en-US" sz="2400" b="1" dirty="0" smtClean="0">
                <a:solidFill>
                  <a:srgbClr val="FF0000"/>
                </a:solidFill>
              </a:rPr>
              <a:t>65,536 bytes </a:t>
            </a:r>
            <a:r>
              <a:rPr lang="en-US" sz="2400" b="1" dirty="0" smtClean="0">
                <a:solidFill>
                  <a:srgbClr val="0070C0"/>
                </a:solidFill>
              </a:rPr>
              <a:t>(64K). </a:t>
            </a:r>
            <a:r>
              <a:rPr lang="en-US" sz="2400" b="1" dirty="0" smtClean="0">
                <a:solidFill>
                  <a:srgbClr val="FF0000"/>
                </a:solidFill>
              </a:rPr>
              <a:t>After compression </a:t>
            </a:r>
            <a:r>
              <a:rPr lang="en-US" sz="2400" b="1" dirty="0" smtClean="0">
                <a:solidFill>
                  <a:srgbClr val="0070C0"/>
                </a:solidFill>
              </a:rPr>
              <a:t>the image file is </a:t>
            </a:r>
            <a:r>
              <a:rPr lang="en-US" sz="2400" b="1" dirty="0" smtClean="0">
                <a:solidFill>
                  <a:srgbClr val="FF0000"/>
                </a:solidFill>
              </a:rPr>
              <a:t>6,554 byte</a:t>
            </a:r>
            <a:r>
              <a:rPr lang="en-US" sz="2400" b="1" dirty="0" smtClean="0">
                <a:solidFill>
                  <a:srgbClr val="0070C0"/>
                </a:solidFill>
              </a:rPr>
              <a:t>. </a:t>
            </a:r>
          </a:p>
          <a:p>
            <a:pPr algn="l" eaLnBrk="1" fontAlgn="auto" hangingPunct="1">
              <a:spcAft>
                <a:spcPts val="0"/>
              </a:spcAft>
              <a:buFont typeface="Arial" pitchFamily="34" charset="0"/>
              <a:buNone/>
              <a:defRPr/>
            </a:pPr>
            <a:r>
              <a:rPr lang="en-US" sz="2400" b="1" dirty="0" smtClean="0">
                <a:solidFill>
                  <a:schemeClr val="accent3">
                    <a:lumMod val="50000"/>
                  </a:schemeClr>
                </a:solidFill>
              </a:rPr>
              <a:t>The </a:t>
            </a:r>
            <a:r>
              <a:rPr lang="en-US" sz="2400" b="1" dirty="0" smtClean="0">
                <a:solidFill>
                  <a:srgbClr val="FF0000"/>
                </a:solidFill>
              </a:rPr>
              <a:t>compression ratio is</a:t>
            </a:r>
            <a:r>
              <a:rPr lang="en-US" sz="2400" b="1" dirty="0" smtClean="0">
                <a:solidFill>
                  <a:schemeClr val="accent3">
                    <a:lumMod val="50000"/>
                  </a:schemeClr>
                </a:solidFill>
              </a:rPr>
              <a:t>:</a:t>
            </a:r>
          </a:p>
          <a:p>
            <a:pPr algn="l" eaLnBrk="1" fontAlgn="auto" hangingPunct="1">
              <a:spcAft>
                <a:spcPts val="0"/>
              </a:spcAft>
              <a:buFont typeface="Arial" pitchFamily="34" charset="0"/>
              <a:buNone/>
              <a:defRPr/>
            </a:pPr>
            <a:r>
              <a:rPr lang="en-US" sz="2400" b="1" dirty="0" err="1" smtClean="0">
                <a:solidFill>
                  <a:schemeClr val="accent3">
                    <a:lumMod val="50000"/>
                  </a:schemeClr>
                </a:solidFill>
              </a:rPr>
              <a:t>Size</a:t>
            </a:r>
            <a:r>
              <a:rPr lang="en-US" sz="2400" b="1" baseline="-25000" dirty="0" err="1" smtClean="0">
                <a:solidFill>
                  <a:schemeClr val="accent3">
                    <a:lumMod val="50000"/>
                  </a:schemeClr>
                </a:solidFill>
              </a:rPr>
              <a:t>U</a:t>
            </a:r>
            <a:r>
              <a:rPr lang="en-US" sz="2400" b="1" dirty="0" smtClean="0">
                <a:solidFill>
                  <a:schemeClr val="accent3">
                    <a:lumMod val="50000"/>
                  </a:schemeClr>
                </a:solidFill>
              </a:rPr>
              <a:t>: </a:t>
            </a:r>
            <a:r>
              <a:rPr lang="en-US" sz="2400" b="1" dirty="0" err="1" smtClean="0">
                <a:solidFill>
                  <a:schemeClr val="accent3">
                    <a:lumMod val="50000"/>
                  </a:schemeClr>
                </a:solidFill>
              </a:rPr>
              <a:t>Size</a:t>
            </a:r>
            <a:r>
              <a:rPr lang="en-US" sz="2400" b="1" baseline="-25000" dirty="0" err="1" smtClean="0">
                <a:solidFill>
                  <a:schemeClr val="accent3">
                    <a:lumMod val="50000"/>
                  </a:schemeClr>
                </a:solidFill>
              </a:rPr>
              <a:t>C</a:t>
            </a:r>
            <a:r>
              <a:rPr lang="en-US" sz="2400" b="1" baseline="-25000" dirty="0" smtClean="0">
                <a:solidFill>
                  <a:schemeClr val="accent3">
                    <a:lumMod val="50000"/>
                  </a:schemeClr>
                </a:solidFill>
              </a:rPr>
              <a:t> =  </a:t>
            </a:r>
            <a:r>
              <a:rPr lang="en-US" sz="2400" b="1" dirty="0" smtClean="0">
                <a:solidFill>
                  <a:schemeClr val="accent3">
                    <a:lumMod val="50000"/>
                  </a:schemeClr>
                </a:solidFill>
              </a:rPr>
              <a:t>this can be written as </a:t>
            </a:r>
            <a:r>
              <a:rPr lang="en-US" sz="2400" b="1" dirty="0" smtClean="0">
                <a:solidFill>
                  <a:srgbClr val="FF0000"/>
                </a:solidFill>
              </a:rPr>
              <a:t>10:1</a:t>
            </a:r>
            <a:r>
              <a:rPr lang="en-US" sz="2400" b="1" dirty="0" smtClean="0">
                <a:solidFill>
                  <a:schemeClr val="accent3">
                    <a:lumMod val="50000"/>
                  </a:schemeClr>
                </a:solidFill>
              </a:rPr>
              <a:t> </a:t>
            </a:r>
          </a:p>
          <a:p>
            <a:pPr algn="l" eaLnBrk="1" fontAlgn="auto" hangingPunct="1">
              <a:spcAft>
                <a:spcPts val="0"/>
              </a:spcAft>
              <a:buFont typeface="Arial" pitchFamily="34" charset="0"/>
              <a:buNone/>
              <a:defRPr/>
            </a:pPr>
            <a:r>
              <a:rPr lang="en-US" sz="2400" b="1" dirty="0" smtClean="0">
                <a:solidFill>
                  <a:schemeClr val="accent3">
                    <a:lumMod val="50000"/>
                  </a:schemeClr>
                </a:solidFill>
              </a:rPr>
              <a:t>This is called a “</a:t>
            </a:r>
            <a:r>
              <a:rPr lang="en-US" sz="2400" b="1" dirty="0" smtClean="0">
                <a:solidFill>
                  <a:srgbClr val="FF0000"/>
                </a:solidFill>
              </a:rPr>
              <a:t>10 to 1</a:t>
            </a:r>
            <a:r>
              <a:rPr lang="en-US" sz="2400" b="1" dirty="0" smtClean="0">
                <a:solidFill>
                  <a:schemeClr val="accent3">
                    <a:lumMod val="50000"/>
                  </a:schemeClr>
                </a:solidFill>
              </a:rPr>
              <a:t>” compression or a “</a:t>
            </a:r>
            <a:r>
              <a:rPr lang="en-US" sz="2400" b="1" dirty="0" smtClean="0">
                <a:solidFill>
                  <a:srgbClr val="FF0000"/>
                </a:solidFill>
              </a:rPr>
              <a:t>10 times </a:t>
            </a:r>
            <a:r>
              <a:rPr lang="en-US" sz="2400" b="1" dirty="0" smtClean="0">
                <a:solidFill>
                  <a:schemeClr val="accent3">
                    <a:lumMod val="50000"/>
                  </a:schemeClr>
                </a:solidFill>
              </a:rPr>
              <a:t>compression”, or it can be stated as “compressing the image to 1/10 original size</a:t>
            </a:r>
            <a:r>
              <a:rPr lang="en-US" sz="2400" b="1" dirty="0" smtClean="0">
                <a:solidFill>
                  <a:srgbClr val="0070C0"/>
                </a:solidFill>
              </a:rPr>
              <a:t>.</a:t>
            </a:r>
          </a:p>
          <a:p>
            <a:pPr algn="l" eaLnBrk="1" fontAlgn="auto" hangingPunct="1">
              <a:spcAft>
                <a:spcPts val="0"/>
              </a:spcAft>
              <a:buFont typeface="Arial" pitchFamily="34" charset="0"/>
              <a:buNone/>
              <a:defRPr/>
            </a:pPr>
            <a:r>
              <a:rPr lang="en-US" sz="2400" b="1" dirty="0" smtClean="0">
                <a:solidFill>
                  <a:srgbClr val="FF0000"/>
                </a:solidFill>
              </a:rPr>
              <a:t>Another way </a:t>
            </a:r>
            <a:r>
              <a:rPr lang="en-US" sz="2400" b="1" dirty="0" smtClean="0">
                <a:solidFill>
                  <a:schemeClr val="accent6">
                    <a:lumMod val="50000"/>
                  </a:schemeClr>
                </a:solidFill>
              </a:rPr>
              <a:t>to state the compression is to use the terminology of </a:t>
            </a:r>
            <a:r>
              <a:rPr lang="en-US" sz="2400" b="1" dirty="0" smtClean="0">
                <a:solidFill>
                  <a:srgbClr val="FF0000"/>
                </a:solidFill>
              </a:rPr>
              <a:t>bits per pixel</a:t>
            </a:r>
            <a:r>
              <a:rPr lang="en-US" sz="2400" b="1" dirty="0" smtClean="0">
                <a:solidFill>
                  <a:schemeClr val="accent6">
                    <a:lumMod val="50000"/>
                  </a:schemeClr>
                </a:solidFill>
              </a:rPr>
              <a:t>. For an N×N image </a:t>
            </a:r>
          </a:p>
          <a:p>
            <a:pPr algn="l" eaLnBrk="1" fontAlgn="auto" hangingPunct="1">
              <a:spcAft>
                <a:spcPts val="0"/>
              </a:spcAft>
              <a:buFont typeface="Arial" pitchFamily="34" charset="0"/>
              <a:buNone/>
              <a:defRPr/>
            </a:pPr>
            <a:endParaRPr lang="en-US" sz="2400" b="1" i="1" dirty="0" smtClean="0">
              <a:solidFill>
                <a:schemeClr val="accent6">
                  <a:lumMod val="50000"/>
                </a:schemeClr>
              </a:solidFill>
            </a:endParaRPr>
          </a:p>
          <a:p>
            <a:pPr algn="l" eaLnBrk="1" fontAlgn="auto" hangingPunct="1">
              <a:spcAft>
                <a:spcPts val="0"/>
              </a:spcAft>
              <a:buFont typeface="Arial" pitchFamily="34" charset="0"/>
              <a:buNone/>
              <a:defRPr/>
            </a:pPr>
            <a:r>
              <a:rPr lang="en-US" sz="2400" b="1" i="1" dirty="0" smtClean="0">
                <a:solidFill>
                  <a:schemeClr val="accent4">
                    <a:lumMod val="75000"/>
                  </a:schemeClr>
                </a:solidFill>
              </a:rPr>
              <a:t>Bit per Pixel</a:t>
            </a:r>
            <a:r>
              <a:rPr lang="en-US" sz="2400" b="1" dirty="0" smtClean="0">
                <a:solidFill>
                  <a:schemeClr val="accent4">
                    <a:lumMod val="75000"/>
                  </a:schemeClr>
                </a:solidFill>
              </a:rPr>
              <a:t> =----------------------------------- </a:t>
            </a:r>
            <a:r>
              <a:rPr lang="en-US" sz="2400" b="1" dirty="0" smtClean="0">
                <a:solidFill>
                  <a:srgbClr val="C00000"/>
                </a:solidFill>
              </a:rPr>
              <a:t>=------------------------------</a:t>
            </a:r>
            <a:r>
              <a:rPr lang="en-US" sz="2400" b="1" dirty="0" smtClean="0">
                <a:solidFill>
                  <a:schemeClr val="accent4">
                    <a:lumMod val="75000"/>
                  </a:schemeClr>
                </a:solidFill>
              </a:rPr>
              <a:t>-  </a:t>
            </a:r>
          </a:p>
          <a:p>
            <a:pPr algn="l" eaLnBrk="1" fontAlgn="auto" hangingPunct="1">
              <a:spcAft>
                <a:spcPts val="0"/>
              </a:spcAft>
              <a:buFont typeface="Arial" pitchFamily="34" charset="0"/>
              <a:buNone/>
              <a:defRPr/>
            </a:pPr>
            <a:endParaRPr lang="ar-IQ" sz="2400" dirty="0" smtClean="0"/>
          </a:p>
        </p:txBody>
      </p:sp>
      <p:sp>
        <p:nvSpPr>
          <p:cNvPr id="5124" name="TextBox 5"/>
          <p:cNvSpPr txBox="1">
            <a:spLocks noChangeArrowheads="1"/>
          </p:cNvSpPr>
          <p:nvPr/>
        </p:nvSpPr>
        <p:spPr bwMode="auto">
          <a:xfrm>
            <a:off x="2286000" y="5357813"/>
            <a:ext cx="314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dirty="0">
                <a:solidFill>
                  <a:prstClr val="black"/>
                </a:solidFill>
                <a:latin typeface="Calibri" pitchFamily="34" charset="0"/>
              </a:rPr>
              <a:t>Number of </a:t>
            </a:r>
            <a:r>
              <a:rPr lang="en-US" dirty="0" smtClean="0">
                <a:solidFill>
                  <a:prstClr val="black"/>
                </a:solidFill>
                <a:latin typeface="Calibri" pitchFamily="34" charset="0"/>
              </a:rPr>
              <a:t>Bits</a:t>
            </a:r>
            <a:endParaRPr lang="ar-IQ" dirty="0">
              <a:solidFill>
                <a:prstClr val="black"/>
              </a:solidFill>
              <a:latin typeface="Calibri" pitchFamily="34" charset="0"/>
            </a:endParaRPr>
          </a:p>
        </p:txBody>
      </p:sp>
      <p:sp>
        <p:nvSpPr>
          <p:cNvPr id="5125" name="TextBox 6"/>
          <p:cNvSpPr txBox="1">
            <a:spLocks noChangeArrowheads="1"/>
          </p:cNvSpPr>
          <p:nvPr/>
        </p:nvSpPr>
        <p:spPr bwMode="auto">
          <a:xfrm>
            <a:off x="2214563" y="5786438"/>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Number of Pixels </a:t>
            </a:r>
            <a:endParaRPr lang="ar-IQ">
              <a:solidFill>
                <a:prstClr val="black"/>
              </a:solidFill>
              <a:latin typeface="Calibri" pitchFamily="34" charset="0"/>
            </a:endParaRPr>
          </a:p>
        </p:txBody>
      </p:sp>
      <p:sp>
        <p:nvSpPr>
          <p:cNvPr id="5126" name="TextBox 7"/>
          <p:cNvSpPr txBox="1">
            <a:spLocks noChangeArrowheads="1"/>
          </p:cNvSpPr>
          <p:nvPr/>
        </p:nvSpPr>
        <p:spPr bwMode="auto">
          <a:xfrm>
            <a:off x="5786438" y="5786438"/>
            <a:ext cx="3000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a:solidFill>
                  <a:prstClr val="black"/>
                </a:solidFill>
                <a:latin typeface="Calibri" pitchFamily="34" charset="0"/>
              </a:rPr>
              <a:t>N * N</a:t>
            </a:r>
            <a:endParaRPr lang="ar-IQ">
              <a:solidFill>
                <a:prstClr val="black"/>
              </a:solidFill>
              <a:latin typeface="Calibri" pitchFamily="34" charset="0"/>
            </a:endParaRPr>
          </a:p>
        </p:txBody>
      </p:sp>
      <p:sp>
        <p:nvSpPr>
          <p:cNvPr id="5127" name="TextBox 8"/>
          <p:cNvSpPr txBox="1">
            <a:spLocks noChangeArrowheads="1"/>
          </p:cNvSpPr>
          <p:nvPr/>
        </p:nvSpPr>
        <p:spPr bwMode="auto">
          <a:xfrm>
            <a:off x="5715000" y="5286375"/>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rtl="1" eaLnBrk="1" fontAlgn="base" hangingPunct="1">
              <a:spcBef>
                <a:spcPct val="0"/>
              </a:spcBef>
              <a:spcAft>
                <a:spcPct val="0"/>
              </a:spcAft>
            </a:pPr>
            <a:r>
              <a:rPr lang="en-US" dirty="0" smtClean="0">
                <a:solidFill>
                  <a:prstClr val="black"/>
                </a:solidFill>
                <a:latin typeface="Calibri" pitchFamily="34" charset="0"/>
              </a:rPr>
              <a:t>8*(No. </a:t>
            </a:r>
            <a:r>
              <a:rPr lang="en-US" dirty="0">
                <a:solidFill>
                  <a:prstClr val="black"/>
                </a:solidFill>
                <a:latin typeface="Calibri" pitchFamily="34" charset="0"/>
              </a:rPr>
              <a:t>of </a:t>
            </a:r>
            <a:r>
              <a:rPr lang="en-US" dirty="0" smtClean="0">
                <a:solidFill>
                  <a:prstClr val="black"/>
                </a:solidFill>
                <a:latin typeface="Calibri" pitchFamily="34" charset="0"/>
              </a:rPr>
              <a:t>Bytes of compressed file)</a:t>
            </a:r>
            <a:endParaRPr lang="ar-IQ" dirty="0">
              <a:solidFill>
                <a:prstClr val="black"/>
              </a:solidFill>
              <a:latin typeface="Calibri" pitchFamily="34" charset="0"/>
            </a:endParaRPr>
          </a:p>
        </p:txBody>
      </p:sp>
      <p:sp>
        <p:nvSpPr>
          <p:cNvPr id="8" name="Slide Number Placeholder 7"/>
          <p:cNvSpPr>
            <a:spLocks noGrp="1"/>
          </p:cNvSpPr>
          <p:nvPr>
            <p:ph type="sldNum" sz="quarter" idx="12"/>
          </p:nvPr>
        </p:nvSpPr>
        <p:spPr/>
        <p:txBody>
          <a:bodyPr/>
          <a:lstStyle/>
          <a:p>
            <a:pPr>
              <a:defRPr/>
            </a:pPr>
            <a:fld id="{F99D2400-AD65-483E-B3B6-9D4C0F5B09DD}" type="slidenum">
              <a:rPr lang="ar-IQ" smtClean="0">
                <a:solidFill>
                  <a:prstClr val="black">
                    <a:tint val="75000"/>
                  </a:prstClr>
                </a:solidFill>
              </a:rPr>
              <a:pPr>
                <a:defRPr/>
              </a:pPr>
              <a:t>3</a:t>
            </a:fld>
            <a:endParaRPr lang="ar-IQ" dirty="0">
              <a:solidFill>
                <a:prstClr val="black">
                  <a:tint val="75000"/>
                </a:prstClr>
              </a:solidFill>
            </a:endParaRPr>
          </a:p>
        </p:txBody>
      </p:sp>
    </p:spTree>
    <p:extLst>
      <p:ext uri="{BB962C8B-B14F-4D97-AF65-F5344CB8AC3E}">
        <p14:creationId xmlns:p14="http://schemas.microsoft.com/office/powerpoint/2010/main" val="1696428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274638"/>
            <a:ext cx="8229600" cy="639762"/>
          </a:xfrm>
        </p:spPr>
        <p:txBody>
          <a:bodyPr rtlCol="0">
            <a:normAutofit fontScale="90000"/>
          </a:bodyPr>
          <a:lstStyle/>
          <a:p>
            <a:pPr fontAlgn="auto">
              <a:spcAft>
                <a:spcPts val="0"/>
              </a:spcAft>
              <a:defRPr/>
            </a:pPr>
            <a:r>
              <a:rPr lang="en-US" sz="3600" b="1" dirty="0"/>
              <a:t>Huffman Coding</a:t>
            </a:r>
            <a:r>
              <a:rPr lang="en-US" sz="4000" dirty="0" smtClean="0"/>
              <a:t/>
            </a:r>
            <a:br>
              <a:rPr lang="en-US" sz="4000" dirty="0" smtClean="0"/>
            </a:br>
            <a:endParaRPr lang="en-US" sz="4000" dirty="0" smtClean="0"/>
          </a:p>
        </p:txBody>
      </p:sp>
      <p:sp>
        <p:nvSpPr>
          <p:cNvPr id="9219" name="Rectangle 3"/>
          <p:cNvSpPr>
            <a:spLocks noGrp="1" noChangeArrowheads="1"/>
          </p:cNvSpPr>
          <p:nvPr>
            <p:ph type="body" idx="1"/>
          </p:nvPr>
        </p:nvSpPr>
        <p:spPr>
          <a:xfrm>
            <a:off x="228600" y="685800"/>
            <a:ext cx="8763000" cy="5943600"/>
          </a:xfrm>
        </p:spPr>
        <p:txBody>
          <a:bodyPr/>
          <a:lstStyle/>
          <a:p>
            <a:pPr marL="0" indent="0" algn="just">
              <a:buNone/>
            </a:pPr>
            <a:r>
              <a:rPr lang="en-US" sz="2400" b="1" dirty="0" smtClean="0">
                <a:solidFill>
                  <a:srgbClr val="7030A0"/>
                </a:solidFill>
              </a:rPr>
              <a:t>   A </a:t>
            </a:r>
            <a:r>
              <a:rPr lang="en-US" sz="2400" b="1" dirty="0">
                <a:solidFill>
                  <a:srgbClr val="7030A0"/>
                </a:solidFill>
              </a:rPr>
              <a:t>bottom-up approach</a:t>
            </a:r>
          </a:p>
          <a:p>
            <a:pPr marL="0" indent="0" algn="just">
              <a:buNone/>
            </a:pPr>
            <a:r>
              <a:rPr lang="en-US" sz="2400" b="1" dirty="0" smtClean="0">
                <a:solidFill>
                  <a:srgbClr val="7030A0"/>
                </a:solidFill>
              </a:rPr>
              <a:t>   1</a:t>
            </a:r>
            <a:r>
              <a:rPr lang="en-US" sz="2400" b="1" dirty="0">
                <a:solidFill>
                  <a:srgbClr val="7030A0"/>
                </a:solidFill>
              </a:rPr>
              <a:t>. Initialization: </a:t>
            </a:r>
            <a:r>
              <a:rPr lang="en-US" sz="2400" b="1" dirty="0">
                <a:solidFill>
                  <a:srgbClr val="FF0000"/>
                </a:solidFill>
              </a:rPr>
              <a:t>Put all nodes in an OPEN list</a:t>
            </a:r>
            <a:r>
              <a:rPr lang="en-US" sz="2400" b="1" dirty="0">
                <a:solidFill>
                  <a:srgbClr val="7030A0"/>
                </a:solidFill>
              </a:rPr>
              <a:t>, keep it sorted at all times</a:t>
            </a:r>
          </a:p>
          <a:p>
            <a:pPr marL="0" indent="0" algn="just">
              <a:buNone/>
            </a:pPr>
            <a:r>
              <a:rPr lang="en-US" sz="2400" b="1" dirty="0" smtClean="0">
                <a:solidFill>
                  <a:srgbClr val="7030A0"/>
                </a:solidFill>
              </a:rPr>
              <a:t>     (</a:t>
            </a:r>
            <a:r>
              <a:rPr lang="en-US" sz="2400" b="1" dirty="0">
                <a:solidFill>
                  <a:srgbClr val="7030A0"/>
                </a:solidFill>
              </a:rPr>
              <a:t>e.g., ABCDE).</a:t>
            </a:r>
          </a:p>
          <a:p>
            <a:pPr marL="0" indent="0" algn="just">
              <a:buNone/>
            </a:pPr>
            <a:r>
              <a:rPr lang="en-US" sz="2400" b="1" dirty="0" smtClean="0">
                <a:solidFill>
                  <a:srgbClr val="7030A0"/>
                </a:solidFill>
              </a:rPr>
              <a:t>    </a:t>
            </a:r>
            <a:r>
              <a:rPr lang="en-US" sz="2400" b="1" dirty="0" smtClean="0">
                <a:solidFill>
                  <a:srgbClr val="C00000"/>
                </a:solidFill>
              </a:rPr>
              <a:t>2</a:t>
            </a:r>
            <a:r>
              <a:rPr lang="en-US" sz="2400" b="1" dirty="0">
                <a:solidFill>
                  <a:srgbClr val="C00000"/>
                </a:solidFill>
              </a:rPr>
              <a:t>. Repeat until the OPEN list has </a:t>
            </a:r>
            <a:r>
              <a:rPr lang="en-US" sz="2400" b="1" dirty="0">
                <a:solidFill>
                  <a:schemeClr val="accent1"/>
                </a:solidFill>
              </a:rPr>
              <a:t>only one node left</a:t>
            </a:r>
            <a:r>
              <a:rPr lang="en-US" sz="2400" b="1" dirty="0">
                <a:solidFill>
                  <a:srgbClr val="C00000"/>
                </a:solidFill>
              </a:rPr>
              <a:t>:</a:t>
            </a:r>
          </a:p>
          <a:p>
            <a:pPr marL="0" indent="0" algn="just">
              <a:buNone/>
            </a:pPr>
            <a:r>
              <a:rPr lang="en-US" sz="2400" b="1" dirty="0" smtClean="0">
                <a:solidFill>
                  <a:srgbClr val="C00000"/>
                </a:solidFill>
              </a:rPr>
              <a:t>     (</a:t>
            </a:r>
            <a:r>
              <a:rPr lang="en-US" sz="2400" b="1" dirty="0">
                <a:solidFill>
                  <a:srgbClr val="C00000"/>
                </a:solidFill>
              </a:rPr>
              <a:t>a) From OPEN </a:t>
            </a:r>
            <a:r>
              <a:rPr lang="en-US" sz="2400" b="1" dirty="0">
                <a:solidFill>
                  <a:schemeClr val="accent1"/>
                </a:solidFill>
              </a:rPr>
              <a:t>pick two nodes </a:t>
            </a:r>
            <a:r>
              <a:rPr lang="en-US" sz="2400" b="1" dirty="0">
                <a:solidFill>
                  <a:srgbClr val="C00000"/>
                </a:solidFill>
              </a:rPr>
              <a:t>having the </a:t>
            </a:r>
            <a:r>
              <a:rPr lang="en-US" sz="2400" b="1" dirty="0">
                <a:solidFill>
                  <a:schemeClr val="accent1"/>
                </a:solidFill>
              </a:rPr>
              <a:t>lowest </a:t>
            </a:r>
            <a:r>
              <a:rPr lang="en-US" sz="2400" b="1" dirty="0" smtClean="0">
                <a:solidFill>
                  <a:schemeClr val="accent1"/>
                </a:solidFill>
              </a:rPr>
              <a:t>frequencies/probabilities</a:t>
            </a:r>
            <a:r>
              <a:rPr lang="en-US" sz="2400" b="1" dirty="0" smtClean="0">
                <a:solidFill>
                  <a:srgbClr val="C00000"/>
                </a:solidFill>
              </a:rPr>
              <a:t>, create </a:t>
            </a:r>
            <a:r>
              <a:rPr lang="en-US" sz="2400" b="1" dirty="0">
                <a:solidFill>
                  <a:srgbClr val="C00000"/>
                </a:solidFill>
              </a:rPr>
              <a:t>a </a:t>
            </a:r>
            <a:r>
              <a:rPr lang="en-US" sz="2400" b="1" dirty="0">
                <a:solidFill>
                  <a:schemeClr val="accent1"/>
                </a:solidFill>
              </a:rPr>
              <a:t>parent node of them</a:t>
            </a:r>
            <a:r>
              <a:rPr lang="en-US" sz="2400" b="1" dirty="0">
                <a:solidFill>
                  <a:srgbClr val="C00000"/>
                </a:solidFill>
              </a:rPr>
              <a:t>.</a:t>
            </a:r>
          </a:p>
          <a:p>
            <a:pPr marL="0" indent="0" algn="just">
              <a:buNone/>
            </a:pPr>
            <a:r>
              <a:rPr lang="en-US" sz="2400" b="1" dirty="0" smtClean="0">
                <a:solidFill>
                  <a:srgbClr val="C00000"/>
                </a:solidFill>
              </a:rPr>
              <a:t>      (</a:t>
            </a:r>
            <a:r>
              <a:rPr lang="en-US" sz="2400" b="1" dirty="0">
                <a:solidFill>
                  <a:srgbClr val="C00000"/>
                </a:solidFill>
              </a:rPr>
              <a:t>b) </a:t>
            </a:r>
            <a:r>
              <a:rPr lang="en-US" sz="2400" b="1" dirty="0">
                <a:solidFill>
                  <a:schemeClr val="accent1"/>
                </a:solidFill>
              </a:rPr>
              <a:t>Assign</a:t>
            </a:r>
            <a:r>
              <a:rPr lang="en-US" sz="2400" b="1" dirty="0">
                <a:solidFill>
                  <a:srgbClr val="C00000"/>
                </a:solidFill>
              </a:rPr>
              <a:t> the </a:t>
            </a:r>
            <a:r>
              <a:rPr lang="en-US" sz="2400" b="1" dirty="0">
                <a:solidFill>
                  <a:schemeClr val="accent1"/>
                </a:solidFill>
              </a:rPr>
              <a:t>sum of the children’s frequencies/probabilities </a:t>
            </a:r>
            <a:r>
              <a:rPr lang="en-US" sz="2400" b="1" dirty="0">
                <a:solidFill>
                  <a:srgbClr val="C00000"/>
                </a:solidFill>
              </a:rPr>
              <a:t>to the </a:t>
            </a:r>
            <a:r>
              <a:rPr lang="en-US" sz="2400" b="1" dirty="0" smtClean="0">
                <a:solidFill>
                  <a:schemeClr val="accent1"/>
                </a:solidFill>
              </a:rPr>
              <a:t>parent</a:t>
            </a:r>
            <a:r>
              <a:rPr lang="en-US" sz="2400" b="1" dirty="0" smtClean="0">
                <a:solidFill>
                  <a:srgbClr val="C00000"/>
                </a:solidFill>
              </a:rPr>
              <a:t>  node </a:t>
            </a:r>
            <a:r>
              <a:rPr lang="en-US" sz="2400" b="1" dirty="0">
                <a:solidFill>
                  <a:srgbClr val="C00000"/>
                </a:solidFill>
              </a:rPr>
              <a:t>and </a:t>
            </a:r>
            <a:r>
              <a:rPr lang="en-US" sz="2400" b="1" dirty="0">
                <a:solidFill>
                  <a:schemeClr val="accent1"/>
                </a:solidFill>
              </a:rPr>
              <a:t>insert it into OPEN</a:t>
            </a:r>
            <a:r>
              <a:rPr lang="en-US" sz="2400" b="1" dirty="0">
                <a:solidFill>
                  <a:srgbClr val="C00000"/>
                </a:solidFill>
              </a:rPr>
              <a:t>.</a:t>
            </a:r>
          </a:p>
          <a:p>
            <a:pPr marL="0" indent="0" algn="just">
              <a:buNone/>
            </a:pPr>
            <a:r>
              <a:rPr lang="en-US" sz="2400" b="1" dirty="0" smtClean="0">
                <a:solidFill>
                  <a:srgbClr val="C00000"/>
                </a:solidFill>
              </a:rPr>
              <a:t>     (</a:t>
            </a:r>
            <a:r>
              <a:rPr lang="en-US" sz="2400" b="1" dirty="0">
                <a:solidFill>
                  <a:srgbClr val="C00000"/>
                </a:solidFill>
              </a:rPr>
              <a:t>c) Assign code </a:t>
            </a:r>
            <a:r>
              <a:rPr lang="en-US" sz="2400" b="1" dirty="0">
                <a:solidFill>
                  <a:schemeClr val="accent1"/>
                </a:solidFill>
              </a:rPr>
              <a:t>0, 1 </a:t>
            </a:r>
            <a:r>
              <a:rPr lang="en-US" sz="2400" b="1" dirty="0">
                <a:solidFill>
                  <a:srgbClr val="C00000"/>
                </a:solidFill>
              </a:rPr>
              <a:t>to the </a:t>
            </a:r>
            <a:r>
              <a:rPr lang="en-US" sz="2400" b="1" dirty="0">
                <a:solidFill>
                  <a:schemeClr val="accent1"/>
                </a:solidFill>
              </a:rPr>
              <a:t>two branches </a:t>
            </a:r>
            <a:r>
              <a:rPr lang="en-US" sz="2400" b="1" dirty="0">
                <a:solidFill>
                  <a:srgbClr val="C00000"/>
                </a:solidFill>
              </a:rPr>
              <a:t>of the tree, and </a:t>
            </a:r>
            <a:r>
              <a:rPr lang="en-US" sz="2400" b="1" dirty="0">
                <a:solidFill>
                  <a:schemeClr val="accent1"/>
                </a:solidFill>
              </a:rPr>
              <a:t>delete the </a:t>
            </a:r>
            <a:r>
              <a:rPr lang="en-US" sz="2400" b="1" dirty="0" smtClean="0">
                <a:solidFill>
                  <a:schemeClr val="accent1"/>
                </a:solidFill>
              </a:rPr>
              <a:t>children from </a:t>
            </a:r>
            <a:r>
              <a:rPr lang="en-US" sz="2400" b="1" dirty="0">
                <a:solidFill>
                  <a:schemeClr val="accent1"/>
                </a:solidFill>
              </a:rPr>
              <a:t>OPEN.</a:t>
            </a:r>
            <a:endParaRPr lang="en-US" sz="2400" b="1" dirty="0" smtClean="0">
              <a:solidFill>
                <a:schemeClr val="accent1"/>
              </a:solidFill>
            </a:endParaRPr>
          </a:p>
        </p:txBody>
      </p:sp>
      <p:sp>
        <p:nvSpPr>
          <p:cNvPr id="4" name="Slide Number Placeholder 3"/>
          <p:cNvSpPr>
            <a:spLocks noGrp="1"/>
          </p:cNvSpPr>
          <p:nvPr>
            <p:ph type="sldNum" sz="quarter" idx="12"/>
          </p:nvPr>
        </p:nvSpPr>
        <p:spPr/>
        <p:txBody>
          <a:bodyPr/>
          <a:lstStyle/>
          <a:p>
            <a:pPr>
              <a:defRPr/>
            </a:pPr>
            <a:fld id="{71B1A471-F740-45B8-9695-B0BA2A6DB08E}" type="slidenum">
              <a:rPr lang="en-US">
                <a:solidFill>
                  <a:prstClr val="black">
                    <a:tint val="75000"/>
                  </a:prstClr>
                </a:solidFill>
              </a:rPr>
              <a:pPr>
                <a:defRPr/>
              </a:pPr>
              <a:t>30</a:t>
            </a:fld>
            <a:endParaRPr lang="en-US">
              <a:solidFill>
                <a:prstClr val="black">
                  <a:tint val="75000"/>
                </a:prstClr>
              </a:solidFill>
            </a:endParaRPr>
          </a:p>
        </p:txBody>
      </p:sp>
    </p:spTree>
    <p:extLst>
      <p:ext uri="{BB962C8B-B14F-4D97-AF65-F5344CB8AC3E}">
        <p14:creationId xmlns:p14="http://schemas.microsoft.com/office/powerpoint/2010/main" val="2412217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487362"/>
          </a:xfrm>
        </p:spPr>
        <p:txBody>
          <a:bodyPr/>
          <a:lstStyle/>
          <a:p>
            <a:r>
              <a:rPr lang="en-US" sz="2800" b="1" i="1" u="sng" dirty="0" smtClean="0"/>
              <a:t>Huffman cont.</a:t>
            </a:r>
            <a:endParaRPr lang="en-US" sz="2800" b="1" i="1" u="sng"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457200"/>
            <a:ext cx="8229600" cy="6172201"/>
          </a:xfrm>
        </p:spPr>
      </p:pic>
      <p:sp>
        <p:nvSpPr>
          <p:cNvPr id="4" name="Slide Number Placeholder 3"/>
          <p:cNvSpPr>
            <a:spLocks noGrp="1"/>
          </p:cNvSpPr>
          <p:nvPr>
            <p:ph type="sldNum" sz="quarter" idx="12"/>
          </p:nvPr>
        </p:nvSpPr>
        <p:spPr/>
        <p:txBody>
          <a:bodyPr/>
          <a:lstStyle/>
          <a:p>
            <a:pPr>
              <a:defRPr/>
            </a:pPr>
            <a:fld id="{2F8746CD-D60F-4AEB-B6CB-274453E91676}" type="slidenum">
              <a:rPr lang="en-US" smtClean="0">
                <a:solidFill>
                  <a:prstClr val="black">
                    <a:tint val="75000"/>
                  </a:prstClr>
                </a:solidFill>
              </a:rPr>
              <a:pPr>
                <a:defRPr/>
              </a:pPr>
              <a:t>31</a:t>
            </a:fld>
            <a:endParaRPr lang="en-US">
              <a:solidFill>
                <a:prstClr val="black">
                  <a:tint val="75000"/>
                </a:prstClr>
              </a:solidFill>
            </a:endParaRPr>
          </a:p>
        </p:txBody>
      </p:sp>
    </p:spTree>
    <p:extLst>
      <p:ext uri="{BB962C8B-B14F-4D97-AF65-F5344CB8AC3E}">
        <p14:creationId xmlns:p14="http://schemas.microsoft.com/office/powerpoint/2010/main" val="1240806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sz="2800" b="1" dirty="0" smtClean="0"/>
              <a:t>Huffman Coding  cont</a:t>
            </a:r>
            <a:r>
              <a:rPr lang="en-US" b="1" dirty="0" smtClean="0"/>
              <a:t>.</a:t>
            </a:r>
            <a:endParaRPr lang="en-US" dirty="0"/>
          </a:p>
        </p:txBody>
      </p:sp>
      <p:sp>
        <p:nvSpPr>
          <p:cNvPr id="4" name="Slide Number Placeholder 3"/>
          <p:cNvSpPr>
            <a:spLocks noGrp="1"/>
          </p:cNvSpPr>
          <p:nvPr>
            <p:ph type="sldNum" sz="quarter" idx="12"/>
          </p:nvPr>
        </p:nvSpPr>
        <p:spPr/>
        <p:txBody>
          <a:bodyPr/>
          <a:lstStyle/>
          <a:p>
            <a:pPr>
              <a:defRPr/>
            </a:pPr>
            <a:fld id="{2F8746CD-D60F-4AEB-B6CB-274453E91676}" type="slidenum">
              <a:rPr lang="en-US" smtClean="0">
                <a:solidFill>
                  <a:prstClr val="black">
                    <a:tint val="75000"/>
                  </a:prstClr>
                </a:solidFill>
              </a:rPr>
              <a:pPr>
                <a:defRPr/>
              </a:pPr>
              <a:t>32</a:t>
            </a:fld>
            <a:endParaRPr lang="en-US">
              <a:solidFill>
                <a:prstClr val="black">
                  <a:tint val="75000"/>
                </a:prstClr>
              </a:solidFill>
            </a:endParaRPr>
          </a:p>
        </p:txBody>
      </p:sp>
      <p:sp>
        <p:nvSpPr>
          <p:cNvPr id="5" name="Content Placeholder 4"/>
          <p:cNvSpPr>
            <a:spLocks noGrp="1"/>
          </p:cNvSpPr>
          <p:nvPr>
            <p:ph idx="1"/>
          </p:nvPr>
        </p:nvSpPr>
        <p:spPr>
          <a:xfrm>
            <a:off x="0" y="914400"/>
            <a:ext cx="9296400" cy="5638800"/>
          </a:xfrm>
        </p:spPr>
        <p:txBody>
          <a:bodyPr/>
          <a:lstStyle/>
          <a:p>
            <a:r>
              <a:rPr lang="en-US" sz="1800" b="1" i="0" u="none" strike="noStrike" baseline="0" dirty="0" smtClean="0">
                <a:latin typeface="CMTT10"/>
              </a:rPr>
              <a:t>Symbol   Count    log2(1/p)        Code       Subtotal (# of bits)</a:t>
            </a:r>
          </a:p>
          <a:p>
            <a:pPr marL="0" indent="0">
              <a:buNone/>
            </a:pPr>
            <a:r>
              <a:rPr lang="pt-BR" sz="2400" b="0" i="0" u="none" strike="noStrike" dirty="0" smtClean="0">
                <a:latin typeface="CMTT10"/>
              </a:rPr>
              <a:t>   </a:t>
            </a:r>
            <a:r>
              <a:rPr lang="pt-BR" sz="2400" b="0" i="0" u="none" strike="noStrike" baseline="0" dirty="0" smtClean="0">
                <a:latin typeface="CMTT10"/>
              </a:rPr>
              <a:t>A             15           1.38       0          15</a:t>
            </a:r>
          </a:p>
          <a:p>
            <a:pPr marL="0" indent="0">
              <a:buNone/>
            </a:pPr>
            <a:r>
              <a:rPr lang="en-US" sz="2400" b="0" i="0" u="none" strike="noStrike" baseline="0" dirty="0" smtClean="0">
                <a:latin typeface="CMTT10"/>
              </a:rPr>
              <a:t>    </a:t>
            </a:r>
            <a:r>
              <a:rPr lang="pl-PL" sz="2400" b="0" i="0" u="none" strike="noStrike" baseline="0" dirty="0" smtClean="0">
                <a:latin typeface="CMTT10"/>
              </a:rPr>
              <a:t>B </a:t>
            </a:r>
            <a:r>
              <a:rPr lang="en-US" sz="2400" b="0" i="0" u="none" strike="noStrike" baseline="0" dirty="0" smtClean="0">
                <a:latin typeface="CMTT10"/>
              </a:rPr>
              <a:t>           </a:t>
            </a:r>
            <a:r>
              <a:rPr lang="pl-PL" sz="2400" b="0" i="0" u="none" strike="noStrike" baseline="0" dirty="0" smtClean="0">
                <a:latin typeface="CMTT10"/>
              </a:rPr>
              <a:t>7 </a:t>
            </a:r>
            <a:r>
              <a:rPr lang="en-US" sz="2400" b="0" i="0" u="none" strike="noStrike" baseline="0" dirty="0" smtClean="0">
                <a:latin typeface="CMTT10"/>
              </a:rPr>
              <a:t>              </a:t>
            </a:r>
            <a:r>
              <a:rPr lang="pl-PL" sz="2400" b="0" i="0" u="none" strike="noStrike" baseline="0" dirty="0" smtClean="0">
                <a:latin typeface="CMTT10"/>
              </a:rPr>
              <a:t>2.48</a:t>
            </a:r>
            <a:r>
              <a:rPr lang="en-US" sz="2400" b="0" i="0" u="none" strike="noStrike" baseline="0" dirty="0" smtClean="0">
                <a:latin typeface="CMTT10"/>
              </a:rPr>
              <a:t>   </a:t>
            </a:r>
            <a:r>
              <a:rPr lang="pl-PL" sz="2400" b="0" i="0" u="none" strike="noStrike" baseline="0" dirty="0" smtClean="0">
                <a:latin typeface="CMTT10"/>
              </a:rPr>
              <a:t> 100 </a:t>
            </a:r>
            <a:r>
              <a:rPr lang="en-US" sz="2400" b="0" i="0" u="none" strike="noStrike" baseline="0" dirty="0" smtClean="0">
                <a:latin typeface="CMTT10"/>
              </a:rPr>
              <a:t>        </a:t>
            </a:r>
            <a:r>
              <a:rPr lang="pl-PL" sz="2400" b="0" i="0" u="none" strike="noStrike" baseline="0" dirty="0" smtClean="0">
                <a:latin typeface="CMTT10"/>
              </a:rPr>
              <a:t>21</a:t>
            </a:r>
          </a:p>
          <a:p>
            <a:pPr marL="0" indent="0">
              <a:buNone/>
            </a:pPr>
            <a:r>
              <a:rPr lang="en-US" sz="2400" b="0" i="0" u="none" strike="noStrike" baseline="0" dirty="0" smtClean="0">
                <a:latin typeface="CMTT10"/>
              </a:rPr>
              <a:t>    C           6               2.70       101       18</a:t>
            </a:r>
          </a:p>
          <a:p>
            <a:pPr marL="0" indent="0">
              <a:buNone/>
            </a:pPr>
            <a:r>
              <a:rPr lang="en-US" sz="2400" b="0" i="0" u="none" strike="noStrike" baseline="0" dirty="0" smtClean="0">
                <a:latin typeface="CMTT10"/>
              </a:rPr>
              <a:t>    D           6               2.70        110      18</a:t>
            </a:r>
          </a:p>
          <a:p>
            <a:pPr marL="0" indent="0">
              <a:buNone/>
            </a:pPr>
            <a:r>
              <a:rPr lang="en-US" sz="2400" b="0" i="0" u="none" strike="noStrike" baseline="0" dirty="0" smtClean="0">
                <a:latin typeface="CMTT10"/>
              </a:rPr>
              <a:t>     E         5               2.96          111      15</a:t>
            </a:r>
          </a:p>
          <a:p>
            <a:pPr marL="0" indent="0">
              <a:buNone/>
            </a:pPr>
            <a:r>
              <a:rPr lang="en-US" sz="2400" b="0" i="0" u="none" strike="noStrike" baseline="0" dirty="0" smtClean="0">
                <a:latin typeface="CMTT10"/>
              </a:rPr>
              <a:t>     </a:t>
            </a:r>
            <a:r>
              <a:rPr lang="en-US" sz="2400" b="1" i="1" u="none" strike="noStrike" baseline="0" dirty="0" smtClean="0">
                <a:solidFill>
                  <a:srgbClr val="C00000"/>
                </a:solidFill>
                <a:latin typeface="CMTT10"/>
              </a:rPr>
              <a:t>TOTAL (# of bits): 87         </a:t>
            </a:r>
          </a:p>
          <a:p>
            <a:pPr marL="0" indent="0">
              <a:buNone/>
            </a:pPr>
            <a:endParaRPr lang="en-US" sz="2400" b="1" i="1"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86200"/>
            <a:ext cx="678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80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777875"/>
          </a:xfrm>
        </p:spPr>
        <p:txBody>
          <a:bodyPr/>
          <a:lstStyle/>
          <a:p>
            <a:pPr eaLnBrk="1" hangingPunct="1"/>
            <a:r>
              <a:rPr lang="en-US" sz="3000" b="1" smtClean="0">
                <a:solidFill>
                  <a:schemeClr val="accent2"/>
                </a:solidFill>
                <a:latin typeface="Times New Roman" pitchFamily="18" charset="0"/>
                <a:cs typeface="Times New Roman" pitchFamily="18" charset="0"/>
              </a:rPr>
              <a:t> Lempel-Ziv-Welch (LZW) Compression Algorithm</a:t>
            </a:r>
          </a:p>
        </p:txBody>
      </p:sp>
      <p:sp>
        <p:nvSpPr>
          <p:cNvPr id="2051" name="Rectangle 3"/>
          <p:cNvSpPr>
            <a:spLocks noGrp="1" noChangeArrowheads="1"/>
          </p:cNvSpPr>
          <p:nvPr>
            <p:ph type="body" idx="1"/>
          </p:nvPr>
        </p:nvSpPr>
        <p:spPr>
          <a:xfrm>
            <a:off x="457200" y="1700213"/>
            <a:ext cx="8229600" cy="4425950"/>
          </a:xfrm>
        </p:spPr>
        <p:txBody>
          <a:bodyPr/>
          <a:lstStyle/>
          <a:p>
            <a:pPr algn="l" rtl="0" eaLnBrk="1" hangingPunct="1">
              <a:buFont typeface="Wingdings" pitchFamily="2" charset="2"/>
              <a:buChar char="§"/>
            </a:pPr>
            <a:r>
              <a:rPr lang="en-US" sz="2800" b="1" smtClean="0">
                <a:latin typeface="Times New Roman" pitchFamily="18" charset="0"/>
                <a:cs typeface="Times New Roman" pitchFamily="18" charset="0"/>
              </a:rPr>
              <a:t>Introduction to the LZW Algorithm</a:t>
            </a:r>
          </a:p>
          <a:p>
            <a:pPr algn="l" rtl="0" eaLnBrk="1" hangingPunct="1">
              <a:buFont typeface="Wingdings" pitchFamily="2" charset="2"/>
              <a:buChar char="§"/>
            </a:pPr>
            <a:endParaRPr lang="en-US" sz="2800" b="1" smtClean="0">
              <a:latin typeface="Times New Roman" pitchFamily="18" charset="0"/>
              <a:cs typeface="Times New Roman" pitchFamily="18" charset="0"/>
            </a:endParaRPr>
          </a:p>
          <a:p>
            <a:pPr algn="l" rtl="0" eaLnBrk="1" hangingPunct="1">
              <a:buFont typeface="Wingdings" pitchFamily="2" charset="2"/>
              <a:buChar char="§"/>
            </a:pPr>
            <a:r>
              <a:rPr lang="en-US" sz="2800" b="1" smtClean="0">
                <a:latin typeface="Times New Roman" pitchFamily="18" charset="0"/>
                <a:cs typeface="Times New Roman" pitchFamily="18" charset="0"/>
              </a:rPr>
              <a:t>Example 1: Encoding using LZW</a:t>
            </a:r>
          </a:p>
          <a:p>
            <a:pPr algn="l" rtl="0" eaLnBrk="1" hangingPunct="1">
              <a:buFont typeface="Wingdings" pitchFamily="2" charset="2"/>
              <a:buChar char="§"/>
            </a:pPr>
            <a:endParaRPr lang="en-US" sz="2800" b="1" smtClean="0">
              <a:latin typeface="Times New Roman" pitchFamily="18" charset="0"/>
              <a:cs typeface="Times New Roman" pitchFamily="18" charset="0"/>
            </a:endParaRPr>
          </a:p>
          <a:p>
            <a:pPr algn="l" rtl="0" eaLnBrk="1" hangingPunct="1">
              <a:buFont typeface="Wingdings" pitchFamily="2" charset="2"/>
              <a:buChar char="§"/>
            </a:pPr>
            <a:r>
              <a:rPr lang="en-US" sz="2800" b="1" smtClean="0">
                <a:latin typeface="Times New Roman" pitchFamily="18" charset="0"/>
                <a:cs typeface="Times New Roman" pitchFamily="18" charset="0"/>
              </a:rPr>
              <a:t>Example 2: Decoding using LZW</a:t>
            </a:r>
          </a:p>
          <a:p>
            <a:pPr algn="l" rtl="0" eaLnBrk="1" hangingPunct="1">
              <a:buFont typeface="Wingdings" pitchFamily="2" charset="2"/>
              <a:buChar char="§"/>
            </a:pPr>
            <a:endParaRPr lang="en-US" sz="2800" b="1" smtClean="0">
              <a:latin typeface="Times New Roman" pitchFamily="18" charset="0"/>
              <a:cs typeface="Times New Roman" pitchFamily="18" charset="0"/>
            </a:endParaRPr>
          </a:p>
          <a:p>
            <a:pPr algn="l" rtl="0" eaLnBrk="1" hangingPunct="1">
              <a:buFont typeface="Wingdings" pitchFamily="2" charset="2"/>
              <a:buChar char="§"/>
            </a:pPr>
            <a:r>
              <a:rPr lang="en-US" sz="2800" b="1" smtClean="0">
                <a:latin typeface="Times New Roman" pitchFamily="18" charset="0"/>
                <a:cs typeface="Times New Roman" pitchFamily="18" charset="0"/>
              </a:rPr>
              <a:t>LZW: Concluding Notes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513533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706437"/>
          </a:xfrm>
        </p:spPr>
        <p:txBody>
          <a:bodyPr/>
          <a:lstStyle/>
          <a:p>
            <a:pPr rtl="0" eaLnBrk="1" hangingPunct="1"/>
            <a:r>
              <a:rPr lang="en-US" sz="3000" b="1" smtClean="0">
                <a:solidFill>
                  <a:schemeClr val="accent2"/>
                </a:solidFill>
                <a:latin typeface="Times New Roman" pitchFamily="18" charset="0"/>
                <a:cs typeface="Times New Roman" pitchFamily="18" charset="0"/>
              </a:rPr>
              <a:t>Introduction to LZW</a:t>
            </a:r>
          </a:p>
        </p:txBody>
      </p:sp>
      <p:sp>
        <p:nvSpPr>
          <p:cNvPr id="3075" name="Rectangle 3"/>
          <p:cNvSpPr>
            <a:spLocks noGrp="1" noChangeArrowheads="1"/>
          </p:cNvSpPr>
          <p:nvPr>
            <p:ph type="body" idx="1"/>
          </p:nvPr>
        </p:nvSpPr>
        <p:spPr>
          <a:xfrm>
            <a:off x="457200" y="981075"/>
            <a:ext cx="8229600" cy="5616575"/>
          </a:xfrm>
        </p:spPr>
        <p:txBody>
          <a:bodyPr/>
          <a:lstStyle/>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As mentioned earlier,  </a:t>
            </a:r>
            <a:r>
              <a:rPr lang="en-US" sz="2400" b="1" dirty="0" smtClean="0">
                <a:solidFill>
                  <a:srgbClr val="FF0000"/>
                </a:solidFill>
                <a:latin typeface="Times New Roman" pitchFamily="18" charset="0"/>
                <a:cs typeface="Times New Roman" pitchFamily="18" charset="0"/>
              </a:rPr>
              <a:t>static coding schemes </a:t>
            </a:r>
            <a:r>
              <a:rPr lang="en-US" sz="2400" b="1" dirty="0" smtClean="0">
                <a:latin typeface="Times New Roman" pitchFamily="18" charset="0"/>
                <a:cs typeface="Times New Roman" pitchFamily="18" charset="0"/>
              </a:rPr>
              <a:t>require some  </a:t>
            </a:r>
            <a:r>
              <a:rPr lang="en-US" sz="2400" b="1" dirty="0" smtClean="0">
                <a:solidFill>
                  <a:srgbClr val="FF0000"/>
                </a:solidFill>
                <a:latin typeface="Times New Roman" pitchFamily="18" charset="0"/>
                <a:cs typeface="Times New Roman" pitchFamily="18" charset="0"/>
              </a:rPr>
              <a:t>knowledge about the data </a:t>
            </a:r>
            <a:r>
              <a:rPr lang="en-US" sz="2400" b="1" dirty="0" smtClean="0">
                <a:latin typeface="Times New Roman" pitchFamily="18" charset="0"/>
                <a:cs typeface="Times New Roman" pitchFamily="18" charset="0"/>
              </a:rPr>
              <a:t>before encoding takes place.</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solidFill>
                  <a:srgbClr val="FF0000"/>
                </a:solidFill>
                <a:latin typeface="Times New Roman" pitchFamily="18" charset="0"/>
                <a:cs typeface="Times New Roman" pitchFamily="18" charset="0"/>
              </a:rPr>
              <a:t>Universal coding schemes</a:t>
            </a:r>
            <a:r>
              <a:rPr lang="en-US" sz="2400" b="1" dirty="0" smtClean="0">
                <a:latin typeface="Times New Roman" pitchFamily="18" charset="0"/>
                <a:cs typeface="Times New Roman" pitchFamily="18" charset="0"/>
              </a:rPr>
              <a:t>, like </a:t>
            </a:r>
            <a:r>
              <a:rPr lang="en-US" sz="2400" b="1" dirty="0" smtClean="0">
                <a:solidFill>
                  <a:srgbClr val="FF0000"/>
                </a:solidFill>
                <a:latin typeface="Times New Roman" pitchFamily="18" charset="0"/>
                <a:cs typeface="Times New Roman" pitchFamily="18" charset="0"/>
              </a:rPr>
              <a:t>LZW</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do not require advance knowledge </a:t>
            </a:r>
            <a:r>
              <a:rPr lang="en-US" sz="2400" b="1" dirty="0" smtClean="0">
                <a:latin typeface="Times New Roman" pitchFamily="18" charset="0"/>
                <a:cs typeface="Times New Roman" pitchFamily="18" charset="0"/>
              </a:rPr>
              <a:t>and can build such knowledge on-the-fly.</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LZW is the </a:t>
            </a:r>
            <a:r>
              <a:rPr lang="en-US" sz="2400" b="1" dirty="0" smtClean="0">
                <a:solidFill>
                  <a:srgbClr val="FF0000"/>
                </a:solidFill>
                <a:latin typeface="Times New Roman" pitchFamily="18" charset="0"/>
                <a:cs typeface="Times New Roman" pitchFamily="18" charset="0"/>
              </a:rPr>
              <a:t>foremost</a:t>
            </a:r>
            <a:r>
              <a:rPr lang="en-US" sz="2400" b="1" dirty="0" smtClean="0">
                <a:latin typeface="Times New Roman" pitchFamily="18" charset="0"/>
                <a:cs typeface="Times New Roman" pitchFamily="18" charset="0"/>
              </a:rPr>
              <a:t> technique for general purpose data  compression due to its </a:t>
            </a:r>
            <a:r>
              <a:rPr lang="en-US" sz="2400" b="1" dirty="0" smtClean="0">
                <a:solidFill>
                  <a:srgbClr val="FF0000"/>
                </a:solidFill>
                <a:latin typeface="Times New Roman" pitchFamily="18" charset="0"/>
                <a:cs typeface="Times New Roman" pitchFamily="18" charset="0"/>
              </a:rPr>
              <a:t>simplicity</a:t>
            </a:r>
            <a:r>
              <a:rPr lang="en-US" sz="2400" b="1" dirty="0" smtClean="0">
                <a:latin typeface="Times New Roman" pitchFamily="18" charset="0"/>
                <a:cs typeface="Times New Roman" pitchFamily="18" charset="0"/>
              </a:rPr>
              <a:t> and </a:t>
            </a:r>
            <a:r>
              <a:rPr lang="en-US" sz="2400" b="1" dirty="0" smtClean="0">
                <a:solidFill>
                  <a:srgbClr val="FF0000"/>
                </a:solidFill>
                <a:latin typeface="Times New Roman" pitchFamily="18" charset="0"/>
                <a:cs typeface="Times New Roman" pitchFamily="18" charset="0"/>
              </a:rPr>
              <a:t>versatility</a:t>
            </a:r>
            <a:r>
              <a:rPr lang="en-US" sz="2400" b="1" dirty="0" smtClean="0">
                <a:latin typeface="Times New Roman" pitchFamily="18" charset="0"/>
                <a:cs typeface="Times New Roman" pitchFamily="18" charset="0"/>
              </a:rPr>
              <a:t>.</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It is the basis of many PC utilities that </a:t>
            </a:r>
            <a:r>
              <a:rPr lang="en-US" sz="2400" b="1" dirty="0" smtClean="0">
                <a:solidFill>
                  <a:srgbClr val="FF0000"/>
                </a:solidFill>
                <a:latin typeface="Times New Roman" pitchFamily="18" charset="0"/>
                <a:cs typeface="Times New Roman" pitchFamily="18" charset="0"/>
              </a:rPr>
              <a:t>claim to </a:t>
            </a:r>
            <a:r>
              <a:rPr lang="en-US" sz="2400" b="1" i="1" dirty="0" smtClean="0">
                <a:solidFill>
                  <a:srgbClr val="FF0000"/>
                </a:solidFill>
                <a:latin typeface="Times New Roman" pitchFamily="18" charset="0"/>
                <a:cs typeface="Times New Roman" pitchFamily="18" charset="0"/>
              </a:rPr>
              <a:t>“double the capacity of your hard drive”</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LZW compression uses a </a:t>
            </a:r>
            <a:r>
              <a:rPr lang="en-US" sz="2400" b="1" dirty="0" smtClean="0">
                <a:solidFill>
                  <a:srgbClr val="FF0000"/>
                </a:solidFill>
                <a:latin typeface="Times New Roman" pitchFamily="18" charset="0"/>
                <a:cs typeface="Times New Roman" pitchFamily="18" charset="0"/>
              </a:rPr>
              <a:t>code table</a:t>
            </a:r>
            <a:r>
              <a:rPr lang="en-US" sz="2400" b="1" dirty="0" smtClean="0">
                <a:latin typeface="Times New Roman" pitchFamily="18" charset="0"/>
                <a:cs typeface="Times New Roman" pitchFamily="18" charset="0"/>
              </a:rPr>
              <a:t>, with </a:t>
            </a:r>
            <a:r>
              <a:rPr lang="en-US" sz="2400" b="1" dirty="0" smtClean="0">
                <a:solidFill>
                  <a:srgbClr val="FF0000"/>
                </a:solidFill>
                <a:latin typeface="Times New Roman" pitchFamily="18" charset="0"/>
                <a:cs typeface="Times New Roman" pitchFamily="18" charset="0"/>
              </a:rPr>
              <a:t>4096</a:t>
            </a:r>
            <a:r>
              <a:rPr lang="en-US" sz="2400" b="1" dirty="0" smtClean="0">
                <a:latin typeface="Times New Roman" pitchFamily="18" charset="0"/>
                <a:cs typeface="Times New Roman" pitchFamily="18" charset="0"/>
              </a:rPr>
              <a:t> as a common choice for the number of </a:t>
            </a:r>
            <a:r>
              <a:rPr lang="en-US" sz="2400" b="1" dirty="0" smtClean="0">
                <a:solidFill>
                  <a:srgbClr val="FF0000"/>
                </a:solidFill>
                <a:latin typeface="Times New Roman" pitchFamily="18" charset="0"/>
                <a:cs typeface="Times New Roman" pitchFamily="18" charset="0"/>
              </a:rPr>
              <a:t>table entries</a:t>
            </a:r>
            <a:r>
              <a:rPr lang="en-US" sz="2400" b="1" dirty="0" smtClean="0">
                <a:latin typeface="Times New Roman" pitchFamily="18" charset="0"/>
                <a:cs typeface="Times New Roman" pitchFamily="18" charset="0"/>
              </a:rPr>
              <a:t>.</a:t>
            </a:r>
          </a:p>
        </p:txBody>
      </p:sp>
      <p:sp>
        <p:nvSpPr>
          <p:cNvPr id="2" name="Slide Number Placeholder 1"/>
          <p:cNvSpPr>
            <a:spLocks noGrp="1"/>
          </p:cNvSpPr>
          <p:nvPr>
            <p:ph type="sldNum" sz="quarter" idx="12"/>
          </p:nvPr>
        </p:nvSpPr>
        <p:spPr>
          <a:xfrm>
            <a:off x="8382000" y="6400604"/>
            <a:ext cx="2133600" cy="476250"/>
          </a:xfrm>
        </p:spPr>
        <p:txBody>
          <a:bodyPr/>
          <a:lstStyle/>
          <a:p>
            <a:pPr>
              <a:defRPr/>
            </a:pPr>
            <a:fld id="{4E4C1E9D-2E96-4A54-8296-EA94FD4059D6}" type="slidenum">
              <a:rPr lang="ar-SA"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833279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77875"/>
          </a:xfrm>
        </p:spPr>
        <p:txBody>
          <a:bodyPr/>
          <a:lstStyle/>
          <a:p>
            <a:pPr eaLnBrk="1" hangingPunct="1"/>
            <a:r>
              <a:rPr lang="en-US" sz="3000" b="1" smtClean="0">
                <a:solidFill>
                  <a:schemeClr val="accent2"/>
                </a:solidFill>
                <a:latin typeface="Times New Roman" pitchFamily="18" charset="0"/>
                <a:cs typeface="Times New Roman" pitchFamily="18" charset="0"/>
              </a:rPr>
              <a:t> Introduction to LZW (cont'd)</a:t>
            </a:r>
          </a:p>
        </p:txBody>
      </p:sp>
      <p:sp>
        <p:nvSpPr>
          <p:cNvPr id="4099" name="Rectangle 3"/>
          <p:cNvSpPr>
            <a:spLocks noGrp="1" noChangeArrowheads="1"/>
          </p:cNvSpPr>
          <p:nvPr>
            <p:ph type="body" idx="1"/>
          </p:nvPr>
        </p:nvSpPr>
        <p:spPr>
          <a:xfrm>
            <a:off x="457200" y="1052513"/>
            <a:ext cx="8229600" cy="5472112"/>
          </a:xfrm>
        </p:spPr>
        <p:txBody>
          <a:bodyPr/>
          <a:lstStyle/>
          <a:p>
            <a:pPr algn="l" rtl="0" eaLnBrk="1" hangingPunct="1">
              <a:lnSpc>
                <a:spcPct val="80000"/>
              </a:lnSpc>
              <a:buFont typeface="Wingdings" pitchFamily="2" charset="2"/>
              <a:buChar char="§"/>
            </a:pPr>
            <a:r>
              <a:rPr lang="en-US" sz="2400" b="1" dirty="0" smtClean="0">
                <a:solidFill>
                  <a:srgbClr val="FF0000"/>
                </a:solidFill>
                <a:latin typeface="Times New Roman" pitchFamily="18" charset="0"/>
                <a:cs typeface="Times New Roman" pitchFamily="18" charset="0"/>
              </a:rPr>
              <a:t>Codes 0-255 </a:t>
            </a:r>
            <a:r>
              <a:rPr lang="en-US" sz="2400" b="1" dirty="0" smtClean="0">
                <a:latin typeface="Times New Roman" pitchFamily="18" charset="0"/>
                <a:cs typeface="Times New Roman" pitchFamily="18" charset="0"/>
              </a:rPr>
              <a:t>in the code table are always assigned to represent  </a:t>
            </a:r>
            <a:r>
              <a:rPr lang="en-US" sz="2400" b="1" dirty="0" smtClean="0">
                <a:solidFill>
                  <a:srgbClr val="FF0000"/>
                </a:solidFill>
                <a:latin typeface="Times New Roman" pitchFamily="18" charset="0"/>
                <a:cs typeface="Times New Roman" pitchFamily="18" charset="0"/>
              </a:rPr>
              <a:t>single bytes </a:t>
            </a:r>
            <a:r>
              <a:rPr lang="en-US" sz="2400" b="1" dirty="0" smtClean="0">
                <a:latin typeface="Times New Roman" pitchFamily="18" charset="0"/>
                <a:cs typeface="Times New Roman" pitchFamily="18" charset="0"/>
              </a:rPr>
              <a:t>from the input file.</a:t>
            </a:r>
          </a:p>
          <a:p>
            <a:pPr algn="l" rtl="0" eaLnBrk="1" hangingPunct="1">
              <a:lnSpc>
                <a:spcPct val="8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dirty="0" smtClean="0">
                <a:latin typeface="Times New Roman" pitchFamily="18" charset="0"/>
                <a:cs typeface="Times New Roman" pitchFamily="18" charset="0"/>
              </a:rPr>
              <a:t>When </a:t>
            </a:r>
            <a:r>
              <a:rPr lang="en-US" sz="2400" b="1" dirty="0" smtClean="0">
                <a:solidFill>
                  <a:srgbClr val="FF0000"/>
                </a:solidFill>
                <a:latin typeface="Times New Roman" pitchFamily="18" charset="0"/>
                <a:cs typeface="Times New Roman" pitchFamily="18" charset="0"/>
              </a:rPr>
              <a:t>encoding begins</a:t>
            </a:r>
            <a:r>
              <a:rPr lang="en-US" sz="2400" b="1" dirty="0" smtClean="0">
                <a:latin typeface="Times New Roman" pitchFamily="18" charset="0"/>
                <a:cs typeface="Times New Roman" pitchFamily="18" charset="0"/>
              </a:rPr>
              <a:t>, the </a:t>
            </a:r>
            <a:r>
              <a:rPr lang="en-US" sz="2400" b="1" dirty="0" smtClean="0">
                <a:solidFill>
                  <a:srgbClr val="FF0000"/>
                </a:solidFill>
                <a:latin typeface="Times New Roman" pitchFamily="18" charset="0"/>
                <a:cs typeface="Times New Roman" pitchFamily="18" charset="0"/>
              </a:rPr>
              <a:t>code table </a:t>
            </a:r>
            <a:r>
              <a:rPr lang="en-US" sz="2400" b="1" dirty="0" smtClean="0">
                <a:latin typeface="Times New Roman" pitchFamily="18" charset="0"/>
                <a:cs typeface="Times New Roman" pitchFamily="18" charset="0"/>
              </a:rPr>
              <a:t>contains only the first   </a:t>
            </a:r>
            <a:r>
              <a:rPr lang="en-US" sz="2400" b="1" dirty="0" smtClean="0">
                <a:solidFill>
                  <a:srgbClr val="FF0000"/>
                </a:solidFill>
                <a:latin typeface="Times New Roman" pitchFamily="18" charset="0"/>
                <a:cs typeface="Times New Roman" pitchFamily="18" charset="0"/>
              </a:rPr>
              <a:t>256 entries</a:t>
            </a:r>
            <a:r>
              <a:rPr lang="en-US" sz="2400" b="1" dirty="0" smtClean="0">
                <a:latin typeface="Times New Roman" pitchFamily="18" charset="0"/>
                <a:cs typeface="Times New Roman" pitchFamily="18" charset="0"/>
              </a:rPr>
              <a:t>, with the remainder of the table being </a:t>
            </a:r>
            <a:r>
              <a:rPr lang="en-US" sz="2400" b="1" dirty="0" smtClean="0">
                <a:solidFill>
                  <a:srgbClr val="FF0000"/>
                </a:solidFill>
                <a:latin typeface="Times New Roman" pitchFamily="18" charset="0"/>
                <a:cs typeface="Times New Roman" pitchFamily="18" charset="0"/>
              </a:rPr>
              <a:t>blanks</a:t>
            </a:r>
            <a:r>
              <a:rPr lang="en-US" sz="2400" b="1" dirty="0" smtClean="0">
                <a:latin typeface="Times New Roman" pitchFamily="18" charset="0"/>
                <a:cs typeface="Times New Roman" pitchFamily="18" charset="0"/>
              </a:rPr>
              <a:t>.</a:t>
            </a:r>
          </a:p>
          <a:p>
            <a:pPr algn="l" rtl="0" eaLnBrk="1" hangingPunct="1">
              <a:lnSpc>
                <a:spcPct val="8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dirty="0" smtClean="0">
                <a:solidFill>
                  <a:srgbClr val="FF0000"/>
                </a:solidFill>
                <a:latin typeface="Times New Roman" pitchFamily="18" charset="0"/>
                <a:cs typeface="Times New Roman" pitchFamily="18" charset="0"/>
              </a:rPr>
              <a:t>Compression</a:t>
            </a:r>
            <a:r>
              <a:rPr lang="en-US" sz="2400" b="1" dirty="0" smtClean="0">
                <a:latin typeface="Times New Roman" pitchFamily="18" charset="0"/>
                <a:cs typeface="Times New Roman" pitchFamily="18" charset="0"/>
              </a:rPr>
              <a:t> is </a:t>
            </a:r>
            <a:r>
              <a:rPr lang="en-US" sz="2400" b="1" dirty="0" smtClean="0">
                <a:solidFill>
                  <a:srgbClr val="FF0000"/>
                </a:solidFill>
                <a:latin typeface="Times New Roman" pitchFamily="18" charset="0"/>
                <a:cs typeface="Times New Roman" pitchFamily="18" charset="0"/>
              </a:rPr>
              <a:t>achieved by using codes 256 through 4095 </a:t>
            </a:r>
            <a:r>
              <a:rPr lang="en-US" sz="2400" b="1" dirty="0" smtClean="0">
                <a:latin typeface="Times New Roman" pitchFamily="18" charset="0"/>
                <a:cs typeface="Times New Roman" pitchFamily="18" charset="0"/>
              </a:rPr>
              <a:t>to  represent sequences of bytes.</a:t>
            </a:r>
          </a:p>
          <a:p>
            <a:pPr algn="l" rtl="0" eaLnBrk="1" hangingPunct="1">
              <a:lnSpc>
                <a:spcPct val="8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dirty="0" smtClean="0">
                <a:latin typeface="Times New Roman" pitchFamily="18" charset="0"/>
                <a:cs typeface="Times New Roman" pitchFamily="18" charset="0"/>
              </a:rPr>
              <a:t>As the encoding continues, </a:t>
            </a:r>
            <a:r>
              <a:rPr lang="en-US" sz="2400" b="1" dirty="0" smtClean="0">
                <a:solidFill>
                  <a:srgbClr val="FF0000"/>
                </a:solidFill>
                <a:latin typeface="Times New Roman" pitchFamily="18" charset="0"/>
                <a:cs typeface="Times New Roman" pitchFamily="18" charset="0"/>
              </a:rPr>
              <a:t>LZW identifies repeated sequences  in the data,</a:t>
            </a:r>
            <a:r>
              <a:rPr lang="en-US" sz="2400" b="1" dirty="0" smtClean="0">
                <a:latin typeface="Times New Roman" pitchFamily="18" charset="0"/>
                <a:cs typeface="Times New Roman" pitchFamily="18" charset="0"/>
              </a:rPr>
              <a:t> and </a:t>
            </a:r>
            <a:r>
              <a:rPr lang="en-US" sz="2400" b="1" dirty="0" smtClean="0">
                <a:solidFill>
                  <a:srgbClr val="FF0000"/>
                </a:solidFill>
                <a:latin typeface="Times New Roman" pitchFamily="18" charset="0"/>
                <a:cs typeface="Times New Roman" pitchFamily="18" charset="0"/>
              </a:rPr>
              <a:t>adds them </a:t>
            </a:r>
            <a:r>
              <a:rPr lang="en-US" sz="2400" b="1" dirty="0" smtClean="0">
                <a:latin typeface="Times New Roman" pitchFamily="18" charset="0"/>
                <a:cs typeface="Times New Roman" pitchFamily="18" charset="0"/>
              </a:rPr>
              <a:t>to the </a:t>
            </a:r>
            <a:r>
              <a:rPr lang="en-US" sz="2400" b="1" dirty="0" smtClean="0">
                <a:solidFill>
                  <a:srgbClr val="FF0000"/>
                </a:solidFill>
                <a:latin typeface="Times New Roman" pitchFamily="18" charset="0"/>
                <a:cs typeface="Times New Roman" pitchFamily="18" charset="0"/>
              </a:rPr>
              <a:t>code table</a:t>
            </a:r>
            <a:r>
              <a:rPr lang="en-US" sz="2400" b="1" dirty="0" smtClean="0">
                <a:latin typeface="Times New Roman" pitchFamily="18" charset="0"/>
                <a:cs typeface="Times New Roman" pitchFamily="18" charset="0"/>
              </a:rPr>
              <a:t>.</a:t>
            </a:r>
          </a:p>
          <a:p>
            <a:pPr algn="l" rtl="0" eaLnBrk="1" hangingPunct="1">
              <a:lnSpc>
                <a:spcPct val="8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80000"/>
              </a:lnSpc>
              <a:buFont typeface="Wingdings" pitchFamily="2" charset="2"/>
              <a:buChar char="§"/>
            </a:pPr>
            <a:r>
              <a:rPr lang="en-US" sz="2400" b="1" dirty="0" smtClean="0">
                <a:solidFill>
                  <a:srgbClr val="FF0000"/>
                </a:solidFill>
                <a:latin typeface="Times New Roman" pitchFamily="18" charset="0"/>
                <a:cs typeface="Times New Roman" pitchFamily="18" charset="0"/>
              </a:rPr>
              <a:t>Decoding</a:t>
            </a:r>
            <a:r>
              <a:rPr lang="en-US" sz="2400" b="1" dirty="0" smtClean="0">
                <a:latin typeface="Times New Roman" pitchFamily="18" charset="0"/>
                <a:cs typeface="Times New Roman" pitchFamily="18" charset="0"/>
              </a:rPr>
              <a:t> is achieved by taking </a:t>
            </a:r>
            <a:r>
              <a:rPr lang="en-US" sz="2400" b="1" dirty="0" smtClean="0">
                <a:solidFill>
                  <a:srgbClr val="FF0000"/>
                </a:solidFill>
                <a:latin typeface="Times New Roman" pitchFamily="18" charset="0"/>
                <a:cs typeface="Times New Roman" pitchFamily="18" charset="0"/>
              </a:rPr>
              <a:t>each code </a:t>
            </a:r>
            <a:r>
              <a:rPr lang="en-US" sz="2400" b="1" dirty="0" smtClean="0">
                <a:latin typeface="Times New Roman" pitchFamily="18" charset="0"/>
                <a:cs typeface="Times New Roman" pitchFamily="18" charset="0"/>
              </a:rPr>
              <a:t>from the </a:t>
            </a:r>
            <a:r>
              <a:rPr lang="en-US" sz="2400" b="1" dirty="0" smtClean="0">
                <a:solidFill>
                  <a:srgbClr val="FF0000"/>
                </a:solidFill>
                <a:latin typeface="Times New Roman" pitchFamily="18" charset="0"/>
                <a:cs typeface="Times New Roman" pitchFamily="18" charset="0"/>
              </a:rPr>
              <a:t>compressed</a:t>
            </a:r>
            <a:r>
              <a:rPr lang="en-US" sz="2400" b="1" dirty="0" smtClean="0">
                <a:latin typeface="Times New Roman" pitchFamily="18" charset="0"/>
                <a:cs typeface="Times New Roman" pitchFamily="18" charset="0"/>
              </a:rPr>
              <a:t> file, and </a:t>
            </a:r>
            <a:r>
              <a:rPr lang="en-US" sz="2400" b="1" dirty="0" smtClean="0">
                <a:solidFill>
                  <a:srgbClr val="FF0000"/>
                </a:solidFill>
                <a:latin typeface="Times New Roman" pitchFamily="18" charset="0"/>
                <a:cs typeface="Times New Roman" pitchFamily="18" charset="0"/>
              </a:rPr>
              <a:t>translating</a:t>
            </a:r>
            <a:r>
              <a:rPr lang="en-US" sz="2400" b="1" dirty="0" smtClean="0">
                <a:latin typeface="Times New Roman" pitchFamily="18" charset="0"/>
                <a:cs typeface="Times New Roman" pitchFamily="18" charset="0"/>
              </a:rPr>
              <a:t> it through the </a:t>
            </a:r>
            <a:r>
              <a:rPr lang="en-US" sz="2400" b="1" dirty="0" smtClean="0">
                <a:solidFill>
                  <a:srgbClr val="FF0000"/>
                </a:solidFill>
                <a:latin typeface="Times New Roman" pitchFamily="18" charset="0"/>
                <a:cs typeface="Times New Roman" pitchFamily="18" charset="0"/>
              </a:rPr>
              <a:t>code table </a:t>
            </a:r>
            <a:r>
              <a:rPr lang="en-US" sz="2400" b="1" dirty="0" smtClean="0">
                <a:latin typeface="Times New Roman" pitchFamily="18" charset="0"/>
                <a:cs typeface="Times New Roman" pitchFamily="18" charset="0"/>
              </a:rPr>
              <a:t>to  find what character or characters it represents.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2000913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 LZW Encoding Algorithm</a:t>
            </a:r>
          </a:p>
        </p:txBody>
      </p:sp>
      <p:sp>
        <p:nvSpPr>
          <p:cNvPr id="5123" name="Rectangle 3"/>
          <p:cNvSpPr>
            <a:spLocks noGrp="1" noChangeArrowheads="1"/>
          </p:cNvSpPr>
          <p:nvPr>
            <p:ph type="body" idx="1"/>
          </p:nvPr>
        </p:nvSpPr>
        <p:spPr>
          <a:xfrm>
            <a:off x="457200" y="1052513"/>
            <a:ext cx="8229600" cy="5472112"/>
          </a:xfrm>
        </p:spPr>
        <p:txBody>
          <a:bodyPr/>
          <a:lstStyle/>
          <a:p>
            <a:pPr algn="l" rtl="0" eaLnBrk="1" hangingPunct="1">
              <a:buFontTx/>
              <a:buNone/>
            </a:pPr>
            <a:r>
              <a:rPr lang="en-US" sz="2000" b="1" dirty="0" smtClean="0">
                <a:latin typeface="Rockwell" pitchFamily="26" charset="0"/>
              </a:rPr>
              <a:t> 1     Initialize table with </a:t>
            </a:r>
            <a:r>
              <a:rPr lang="en-US" sz="2000" b="1" dirty="0" smtClean="0">
                <a:solidFill>
                  <a:srgbClr val="FF0000"/>
                </a:solidFill>
                <a:latin typeface="Rockwell" pitchFamily="26" charset="0"/>
              </a:rPr>
              <a:t>single</a:t>
            </a:r>
            <a:r>
              <a:rPr lang="en-US" sz="2000" b="1" dirty="0" smtClean="0">
                <a:latin typeface="Rockwell" pitchFamily="26" charset="0"/>
              </a:rPr>
              <a:t> character </a:t>
            </a:r>
            <a:r>
              <a:rPr lang="en-US" sz="2000" b="1" dirty="0" smtClean="0">
                <a:solidFill>
                  <a:srgbClr val="FF0000"/>
                </a:solidFill>
                <a:latin typeface="Rockwell" pitchFamily="26" charset="0"/>
              </a:rPr>
              <a:t>strings</a:t>
            </a:r>
          </a:p>
          <a:p>
            <a:pPr algn="l" rtl="0" eaLnBrk="1" hangingPunct="1">
              <a:buFontTx/>
              <a:buNone/>
            </a:pPr>
            <a:r>
              <a:rPr lang="en-US" sz="2000" b="1" dirty="0" smtClean="0">
                <a:latin typeface="Rockwell" pitchFamily="26" charset="0"/>
              </a:rPr>
              <a:t>  2     P = first input character</a:t>
            </a:r>
          </a:p>
          <a:p>
            <a:pPr algn="l" rtl="0" eaLnBrk="1" hangingPunct="1">
              <a:buFontTx/>
              <a:buNone/>
            </a:pPr>
            <a:r>
              <a:rPr lang="en-US" sz="2000" b="1" dirty="0" smtClean="0">
                <a:latin typeface="Rockwell" pitchFamily="26" charset="0"/>
              </a:rPr>
              <a:t>  3     WHILE not end of input stream</a:t>
            </a:r>
          </a:p>
          <a:p>
            <a:pPr algn="l" rtl="0" eaLnBrk="1" hangingPunct="1">
              <a:buFontTx/>
              <a:buNone/>
            </a:pPr>
            <a:r>
              <a:rPr lang="en-US" sz="2000" b="1" dirty="0" smtClean="0">
                <a:latin typeface="Rockwell" pitchFamily="26" charset="0"/>
              </a:rPr>
              <a:t>  4          C = next input character</a:t>
            </a:r>
          </a:p>
          <a:p>
            <a:pPr algn="l" rtl="0" eaLnBrk="1" hangingPunct="1">
              <a:buFontTx/>
              <a:buNone/>
            </a:pPr>
            <a:r>
              <a:rPr lang="en-US" sz="2000" b="1" dirty="0" smtClean="0">
                <a:latin typeface="Rockwell" pitchFamily="26" charset="0"/>
              </a:rPr>
              <a:t>  5          IF P + C is in the </a:t>
            </a:r>
            <a:r>
              <a:rPr lang="en-US" sz="2000" b="1" dirty="0" smtClean="0">
                <a:solidFill>
                  <a:srgbClr val="FF0000"/>
                </a:solidFill>
                <a:latin typeface="Rockwell" pitchFamily="26" charset="0"/>
              </a:rPr>
              <a:t>string table</a:t>
            </a:r>
          </a:p>
          <a:p>
            <a:pPr algn="l" rtl="0" eaLnBrk="1" hangingPunct="1">
              <a:buFontTx/>
              <a:buNone/>
            </a:pPr>
            <a:r>
              <a:rPr lang="en-US" sz="2000" b="1" dirty="0" smtClean="0">
                <a:latin typeface="Rockwell" pitchFamily="26" charset="0"/>
              </a:rPr>
              <a:t>  6            P = P + C</a:t>
            </a:r>
          </a:p>
          <a:p>
            <a:pPr algn="l" rtl="0" eaLnBrk="1" hangingPunct="1">
              <a:buFontTx/>
              <a:buNone/>
            </a:pPr>
            <a:r>
              <a:rPr lang="en-US" sz="2000" b="1" dirty="0" smtClean="0">
                <a:latin typeface="Rockwell" pitchFamily="26" charset="0"/>
              </a:rPr>
              <a:t>  7          ELSE</a:t>
            </a:r>
          </a:p>
          <a:p>
            <a:pPr algn="l" rtl="0" eaLnBrk="1" hangingPunct="1">
              <a:buFontTx/>
              <a:buNone/>
            </a:pPr>
            <a:r>
              <a:rPr lang="en-US" sz="2000" b="1" dirty="0" smtClean="0">
                <a:latin typeface="Rockwell" pitchFamily="26" charset="0"/>
              </a:rPr>
              <a:t>  8            output the </a:t>
            </a:r>
            <a:r>
              <a:rPr lang="en-US" sz="2000" b="1" dirty="0" smtClean="0">
                <a:solidFill>
                  <a:srgbClr val="FF0000"/>
                </a:solidFill>
                <a:latin typeface="Rockwell" pitchFamily="26" charset="0"/>
              </a:rPr>
              <a:t>code</a:t>
            </a:r>
            <a:r>
              <a:rPr lang="en-US" sz="2000" b="1" dirty="0" smtClean="0">
                <a:latin typeface="Rockwell" pitchFamily="26" charset="0"/>
              </a:rPr>
              <a:t> for P</a:t>
            </a:r>
          </a:p>
          <a:p>
            <a:pPr algn="l" rtl="0" eaLnBrk="1" hangingPunct="1">
              <a:buFontTx/>
              <a:buNone/>
            </a:pPr>
            <a:r>
              <a:rPr lang="en-US" sz="2000" b="1" dirty="0" smtClean="0">
                <a:latin typeface="Rockwell" pitchFamily="26" charset="0"/>
              </a:rPr>
              <a:t>  9		  add P + C to the </a:t>
            </a:r>
            <a:r>
              <a:rPr lang="en-US" sz="2000" b="1" dirty="0" smtClean="0">
                <a:solidFill>
                  <a:srgbClr val="FF0000"/>
                </a:solidFill>
                <a:latin typeface="Rockwell" pitchFamily="26" charset="0"/>
              </a:rPr>
              <a:t>string table</a:t>
            </a:r>
          </a:p>
          <a:p>
            <a:pPr algn="l" rtl="0" eaLnBrk="1" hangingPunct="1">
              <a:buFontTx/>
              <a:buNone/>
            </a:pPr>
            <a:r>
              <a:rPr lang="en-US" sz="2000" b="1" dirty="0" smtClean="0">
                <a:latin typeface="Rockwell" pitchFamily="26" charset="0"/>
              </a:rPr>
              <a:t>  10           P = </a:t>
            </a:r>
            <a:r>
              <a:rPr lang="en-US" sz="2000" b="1" dirty="0" smtClean="0">
                <a:solidFill>
                  <a:srgbClr val="FF0000"/>
                </a:solidFill>
                <a:latin typeface="Rockwell" pitchFamily="26" charset="0"/>
              </a:rPr>
              <a:t>C</a:t>
            </a:r>
          </a:p>
          <a:p>
            <a:pPr algn="l" rtl="0" eaLnBrk="1" hangingPunct="1">
              <a:buFontTx/>
              <a:buNone/>
            </a:pPr>
            <a:r>
              <a:rPr lang="en-US" sz="2000" b="1" dirty="0" smtClean="0">
                <a:latin typeface="Rockwell" pitchFamily="26" charset="0"/>
              </a:rPr>
              <a:t>  11         END WHILE</a:t>
            </a:r>
          </a:p>
          <a:p>
            <a:pPr algn="l" rtl="0" eaLnBrk="1" hangingPunct="1">
              <a:buFontTx/>
              <a:buNone/>
            </a:pPr>
            <a:r>
              <a:rPr lang="en-US" sz="2000" b="1" dirty="0" smtClean="0">
                <a:latin typeface="Rockwell" pitchFamily="26" charset="0"/>
              </a:rPr>
              <a:t>  12    output </a:t>
            </a:r>
            <a:r>
              <a:rPr lang="en-US" sz="2000" b="1" dirty="0" smtClean="0">
                <a:solidFill>
                  <a:srgbClr val="FF0000"/>
                </a:solidFill>
                <a:latin typeface="Rockwell" pitchFamily="26" charset="0"/>
              </a:rPr>
              <a:t>code</a:t>
            </a:r>
            <a:r>
              <a:rPr lang="en-US" sz="2000" b="1" dirty="0" smtClean="0">
                <a:latin typeface="Rockwell" pitchFamily="26" charset="0"/>
              </a:rPr>
              <a:t> for </a:t>
            </a:r>
            <a:r>
              <a:rPr lang="en-US" sz="2000" b="1" dirty="0" smtClean="0">
                <a:solidFill>
                  <a:srgbClr val="FF0000"/>
                </a:solidFill>
                <a:latin typeface="Rockwell" pitchFamily="26" charset="0"/>
              </a:rPr>
              <a:t>P</a:t>
            </a:r>
            <a:r>
              <a:rPr lang="en-US" b="1" dirty="0" smtClean="0">
                <a:solidFill>
                  <a:srgbClr val="FF0000"/>
                </a:solidFill>
              </a:rPr>
              <a:t> </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1713386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 Example 1: Compression using LZW</a:t>
            </a:r>
          </a:p>
        </p:txBody>
      </p:sp>
      <p:sp>
        <p:nvSpPr>
          <p:cNvPr id="6147" name="Rectangle 3"/>
          <p:cNvSpPr>
            <a:spLocks noGrp="1" noChangeArrowheads="1"/>
          </p:cNvSpPr>
          <p:nvPr>
            <p:ph type="body" idx="1"/>
          </p:nvPr>
        </p:nvSpPr>
        <p:spPr/>
        <p:txBody>
          <a:bodyPr/>
          <a:lstStyle/>
          <a:p>
            <a:pPr algn="l" rtl="0" eaLnBrk="1" hangingPunct="1">
              <a:buFontTx/>
              <a:buNone/>
            </a:pPr>
            <a:r>
              <a:rPr lang="en-US" sz="2400" b="1" dirty="0" smtClean="0">
                <a:latin typeface="Times New Roman" pitchFamily="18" charset="0"/>
                <a:cs typeface="Times New Roman" pitchFamily="18" charset="0"/>
              </a:rPr>
              <a:t>Example 1: Use the </a:t>
            </a:r>
            <a:r>
              <a:rPr lang="en-US" sz="2400" b="1" dirty="0" smtClean="0">
                <a:solidFill>
                  <a:srgbClr val="FF0000"/>
                </a:solidFill>
                <a:latin typeface="Times New Roman" pitchFamily="18" charset="0"/>
                <a:cs typeface="Times New Roman" pitchFamily="18" charset="0"/>
              </a:rPr>
              <a:t>LZW</a:t>
            </a:r>
            <a:r>
              <a:rPr lang="en-US" sz="2400" b="1" dirty="0" smtClean="0">
                <a:latin typeface="Times New Roman" pitchFamily="18" charset="0"/>
                <a:cs typeface="Times New Roman" pitchFamily="18" charset="0"/>
              </a:rPr>
              <a:t> algorithm to </a:t>
            </a:r>
            <a:r>
              <a:rPr lang="en-US" sz="2400" b="1" dirty="0" smtClean="0">
                <a:solidFill>
                  <a:srgbClr val="FF0000"/>
                </a:solidFill>
                <a:latin typeface="Times New Roman" pitchFamily="18" charset="0"/>
                <a:cs typeface="Times New Roman" pitchFamily="18" charset="0"/>
              </a:rPr>
              <a:t>compress</a:t>
            </a:r>
            <a:r>
              <a:rPr lang="en-US" sz="2400" b="1" dirty="0" smtClean="0">
                <a:latin typeface="Times New Roman" pitchFamily="18" charset="0"/>
                <a:cs typeface="Times New Roman" pitchFamily="18" charset="0"/>
              </a:rPr>
              <a:t> the string</a:t>
            </a:r>
          </a:p>
          <a:p>
            <a:pPr algn="ctr" rtl="0" eaLnBrk="1" hangingPunct="1">
              <a:buFontTx/>
              <a:buNone/>
            </a:pPr>
            <a:endParaRPr lang="en-US" sz="2400" dirty="0" smtClean="0">
              <a:latin typeface="Times New Roman" pitchFamily="18" charset="0"/>
              <a:cs typeface="Times New Roman" pitchFamily="18" charset="0"/>
            </a:endParaRPr>
          </a:p>
          <a:p>
            <a:pPr algn="ctr" rtl="0" eaLnBrk="1" hangingPunct="1">
              <a:buFontTx/>
              <a:buNone/>
            </a:pPr>
            <a:r>
              <a:rPr lang="en-US" sz="2400" dirty="0" smtClean="0">
                <a:latin typeface="Times New Roman" pitchFamily="18" charset="0"/>
                <a:cs typeface="Times New Roman" pitchFamily="18" charset="0"/>
              </a:rPr>
              <a:t>BABAABAAA</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26207850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1</a:t>
            </a:r>
          </a:p>
        </p:txBody>
      </p:sp>
      <p:sp>
        <p:nvSpPr>
          <p:cNvPr id="7171" name="Rectangle 3"/>
          <p:cNvSpPr>
            <a:spLocks noGrp="1" noChangeArrowheads="1"/>
          </p:cNvSpPr>
          <p:nvPr>
            <p:ph type="body" idx="1"/>
          </p:nvPr>
        </p:nvSpPr>
        <p:spPr>
          <a:xfrm>
            <a:off x="457200" y="1600200"/>
            <a:ext cx="8229600" cy="892175"/>
          </a:xfrm>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endParaRPr lang="en-US" sz="1600" smtClean="0">
              <a:latin typeface="Times New Roman" pitchFamily="18" charset="0"/>
              <a:cs typeface="Times New Roman" pitchFamily="18" charset="0"/>
            </a:endParaRP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8286" name="Group 94"/>
          <p:cNvGraphicFramePr>
            <a:graphicFrameLocks noGrp="1"/>
          </p:cNvGraphicFramePr>
          <p:nvPr/>
        </p:nvGraphicFramePr>
        <p:xfrm>
          <a:off x="468313" y="2492375"/>
          <a:ext cx="8135937" cy="3962400"/>
        </p:xfrm>
        <a:graphic>
          <a:graphicData uri="http://schemas.openxmlformats.org/drawingml/2006/table">
            <a:tbl>
              <a:tblPr rtl="1"/>
              <a:tblGrid>
                <a:gridCol w="2160587"/>
                <a:gridCol w="2087563"/>
                <a:gridCol w="2160587"/>
                <a:gridCol w="1727200"/>
              </a:tblGrid>
              <a:tr h="125413">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7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0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17" name="Line 95"/>
          <p:cNvSpPr>
            <a:spLocks noChangeShapeType="1"/>
          </p:cNvSpPr>
          <p:nvPr/>
        </p:nvSpPr>
        <p:spPr bwMode="auto">
          <a:xfrm flipV="1">
            <a:off x="1042988"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857460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2</a:t>
            </a:r>
          </a:p>
        </p:txBody>
      </p:sp>
      <p:sp>
        <p:nvSpPr>
          <p:cNvPr id="8195"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P=B</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9268" name="Group 52"/>
          <p:cNvGraphicFramePr>
            <a:graphicFrameLocks noGrp="1"/>
          </p:cNvGraphicFramePr>
          <p:nvPr/>
        </p:nvGraphicFramePr>
        <p:xfrm>
          <a:off x="468313" y="2492375"/>
          <a:ext cx="8135937" cy="3902072"/>
        </p:xfrm>
        <a:graphic>
          <a:graphicData uri="http://schemas.openxmlformats.org/drawingml/2006/table">
            <a:tbl>
              <a:tblPr rtl="1"/>
              <a:tblGrid>
                <a:gridCol w="2160587"/>
                <a:gridCol w="2087563"/>
                <a:gridCol w="2160587"/>
                <a:gridCol w="1727200"/>
              </a:tblGrid>
              <a:tr h="45727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4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41" name="Line 51"/>
          <p:cNvSpPr>
            <a:spLocks noChangeShapeType="1"/>
          </p:cNvSpPr>
          <p:nvPr/>
        </p:nvSpPr>
        <p:spPr bwMode="auto">
          <a:xfrm flipV="1">
            <a:off x="1258888"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1193782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28625" y="214313"/>
            <a:ext cx="7772400" cy="857250"/>
          </a:xfrm>
        </p:spPr>
        <p:txBody>
          <a:bodyPr/>
          <a:lstStyle/>
          <a:p>
            <a:pPr eaLnBrk="1" hangingPunct="1"/>
            <a:r>
              <a:rPr lang="en-US" b="1" i="1" u="sng" smtClean="0">
                <a:solidFill>
                  <a:srgbClr val="00B050"/>
                </a:solidFill>
                <a:cs typeface="Times New Roman" pitchFamily="18" charset="0"/>
              </a:rPr>
              <a:t>Examples  Cont.</a:t>
            </a:r>
            <a:endParaRPr lang="ar-IQ" b="1" i="1" u="sng" smtClean="0">
              <a:solidFill>
                <a:srgbClr val="00B050"/>
              </a:solidFill>
            </a:endParaRPr>
          </a:p>
        </p:txBody>
      </p:sp>
      <p:sp>
        <p:nvSpPr>
          <p:cNvPr id="3" name="Subtitle 2"/>
          <p:cNvSpPr>
            <a:spLocks noGrp="1"/>
          </p:cNvSpPr>
          <p:nvPr>
            <p:ph type="subTitle" idx="1"/>
          </p:nvPr>
        </p:nvSpPr>
        <p:spPr>
          <a:xfrm>
            <a:off x="428625" y="1285875"/>
            <a:ext cx="8358188" cy="5572125"/>
          </a:xfrm>
        </p:spPr>
        <p:txBody>
          <a:bodyPr rtlCol="1">
            <a:normAutofit/>
          </a:bodyPr>
          <a:lstStyle/>
          <a:p>
            <a:pPr algn="l" eaLnBrk="1" fontAlgn="auto" hangingPunct="1">
              <a:spcAft>
                <a:spcPts val="0"/>
              </a:spcAft>
              <a:buFont typeface="Arial" pitchFamily="34" charset="0"/>
              <a:buNone/>
              <a:defRPr/>
            </a:pPr>
            <a:r>
              <a:rPr lang="en-US" sz="2400" b="1" dirty="0" smtClean="0">
                <a:solidFill>
                  <a:srgbClr val="FF0000"/>
                </a:solidFill>
              </a:rPr>
              <a:t>Example: </a:t>
            </a:r>
            <a:r>
              <a:rPr lang="en-US" sz="2400" b="1" dirty="0" smtClean="0">
                <a:solidFill>
                  <a:srgbClr val="7030A0"/>
                </a:solidFill>
              </a:rPr>
              <a:t>using preceding example, with a compression ratio of 65536/6554 bytes. We want to express this as </a:t>
            </a:r>
            <a:r>
              <a:rPr lang="en-US" sz="2400" b="1" dirty="0" smtClean="0">
                <a:solidFill>
                  <a:srgbClr val="FF0000"/>
                </a:solidFill>
              </a:rPr>
              <a:t>bits per pixel</a:t>
            </a:r>
            <a:r>
              <a:rPr lang="en-US" sz="2400" b="1" dirty="0" smtClean="0">
                <a:solidFill>
                  <a:srgbClr val="7030A0"/>
                </a:solidFill>
              </a:rPr>
              <a:t>. </a:t>
            </a:r>
          </a:p>
          <a:p>
            <a:pPr algn="l" eaLnBrk="1" fontAlgn="auto" hangingPunct="1">
              <a:spcAft>
                <a:spcPts val="0"/>
              </a:spcAft>
              <a:buFont typeface="Arial" pitchFamily="34" charset="0"/>
              <a:buNone/>
              <a:defRPr/>
            </a:pPr>
            <a:r>
              <a:rPr lang="en-US" sz="2400" b="1" dirty="0" smtClean="0">
                <a:solidFill>
                  <a:srgbClr val="C00000"/>
                </a:solidFill>
              </a:rPr>
              <a:t>This is done by </a:t>
            </a:r>
            <a:r>
              <a:rPr lang="en-US" sz="2400" b="1" dirty="0" smtClean="0">
                <a:solidFill>
                  <a:schemeClr val="accent1"/>
                </a:solidFill>
              </a:rPr>
              <a:t>first finding the number of pixels </a:t>
            </a:r>
            <a:r>
              <a:rPr lang="en-US" sz="2400" b="1" dirty="0" smtClean="0">
                <a:solidFill>
                  <a:srgbClr val="C00000"/>
                </a:solidFill>
              </a:rPr>
              <a:t>in the image. </a:t>
            </a:r>
          </a:p>
          <a:p>
            <a:pPr algn="l" eaLnBrk="1" fontAlgn="auto" hangingPunct="1">
              <a:spcAft>
                <a:spcPts val="0"/>
              </a:spcAft>
              <a:buFont typeface="Arial" pitchFamily="34" charset="0"/>
              <a:buNone/>
              <a:defRPr/>
            </a:pPr>
            <a:r>
              <a:rPr lang="en-US" sz="2400" b="1" dirty="0" smtClean="0">
                <a:solidFill>
                  <a:srgbClr val="C00000"/>
                </a:solidFill>
              </a:rPr>
              <a:t>256×256 = </a:t>
            </a:r>
            <a:r>
              <a:rPr lang="en-US" sz="2400" b="1" dirty="0" smtClean="0">
                <a:solidFill>
                  <a:schemeClr val="accent1"/>
                </a:solidFill>
              </a:rPr>
              <a:t>65,536</a:t>
            </a:r>
          </a:p>
          <a:p>
            <a:pPr algn="l" eaLnBrk="1" fontAlgn="auto" hangingPunct="1">
              <a:spcAft>
                <a:spcPts val="0"/>
              </a:spcAft>
              <a:buFont typeface="Arial" pitchFamily="34" charset="0"/>
              <a:buNone/>
              <a:defRPr/>
            </a:pPr>
            <a:r>
              <a:rPr lang="en-US" sz="2400" b="1" dirty="0" smtClean="0">
                <a:solidFill>
                  <a:srgbClr val="C00000"/>
                </a:solidFill>
              </a:rPr>
              <a:t>We then </a:t>
            </a:r>
            <a:r>
              <a:rPr lang="en-US" sz="2400" b="1" dirty="0" smtClean="0">
                <a:solidFill>
                  <a:schemeClr val="accent1"/>
                </a:solidFill>
              </a:rPr>
              <a:t>find the number of bits </a:t>
            </a:r>
            <a:r>
              <a:rPr lang="en-US" sz="2400" b="1" dirty="0" smtClean="0">
                <a:solidFill>
                  <a:srgbClr val="C00000"/>
                </a:solidFill>
              </a:rPr>
              <a:t>in the </a:t>
            </a:r>
            <a:r>
              <a:rPr lang="en-US" sz="2400" b="1" dirty="0" smtClean="0">
                <a:solidFill>
                  <a:schemeClr val="accent1"/>
                </a:solidFill>
              </a:rPr>
              <a:t>compressed</a:t>
            </a:r>
            <a:r>
              <a:rPr lang="en-US" sz="2400" b="1" dirty="0" smtClean="0">
                <a:solidFill>
                  <a:srgbClr val="C00000"/>
                </a:solidFill>
              </a:rPr>
              <a:t> image file</a:t>
            </a:r>
          </a:p>
          <a:p>
            <a:pPr algn="l" eaLnBrk="1" fontAlgn="auto" hangingPunct="1">
              <a:spcAft>
                <a:spcPts val="0"/>
              </a:spcAft>
              <a:buFont typeface="Arial" pitchFamily="34" charset="0"/>
              <a:buNone/>
              <a:defRPr/>
            </a:pPr>
            <a:r>
              <a:rPr lang="en-US" sz="2400" b="1" dirty="0" smtClean="0">
                <a:solidFill>
                  <a:schemeClr val="accent1"/>
                </a:solidFill>
              </a:rPr>
              <a:t>6554</a:t>
            </a:r>
            <a:r>
              <a:rPr lang="en-US" sz="2400" b="1" dirty="0" smtClean="0">
                <a:solidFill>
                  <a:srgbClr val="C00000"/>
                </a:solidFill>
              </a:rPr>
              <a:t>× (8 bit/byte) =</a:t>
            </a:r>
            <a:r>
              <a:rPr lang="en-US" sz="2400" b="1" dirty="0" smtClean="0">
                <a:solidFill>
                  <a:schemeClr val="accent1"/>
                </a:solidFill>
              </a:rPr>
              <a:t>52432</a:t>
            </a:r>
            <a:r>
              <a:rPr lang="en-US" sz="2400" b="1" dirty="0" smtClean="0">
                <a:solidFill>
                  <a:srgbClr val="C00000"/>
                </a:solidFill>
              </a:rPr>
              <a:t> bits.</a:t>
            </a:r>
          </a:p>
          <a:p>
            <a:pPr algn="l" eaLnBrk="1" fontAlgn="auto" hangingPunct="1">
              <a:spcAft>
                <a:spcPts val="0"/>
              </a:spcAft>
              <a:buFont typeface="Arial" pitchFamily="34" charset="0"/>
              <a:buNone/>
              <a:defRPr/>
            </a:pPr>
            <a:r>
              <a:rPr lang="en-US" sz="2400" b="1" i="1" dirty="0" smtClean="0">
                <a:solidFill>
                  <a:srgbClr val="002060"/>
                </a:solidFill>
              </a:rPr>
              <a:t>Now, we can find the </a:t>
            </a:r>
            <a:r>
              <a:rPr lang="en-US" sz="2400" b="1" i="1" dirty="0" smtClean="0">
                <a:solidFill>
                  <a:srgbClr val="FF0000"/>
                </a:solidFill>
              </a:rPr>
              <a:t>bits per pixel </a:t>
            </a:r>
            <a:r>
              <a:rPr lang="en-US" sz="2400" b="1" i="1" dirty="0" smtClean="0">
                <a:solidFill>
                  <a:srgbClr val="002060"/>
                </a:solidFill>
              </a:rPr>
              <a:t>by taking the ratio </a:t>
            </a:r>
          </a:p>
          <a:p>
            <a:pPr algn="l" eaLnBrk="1" fontAlgn="auto" hangingPunct="1">
              <a:spcAft>
                <a:spcPts val="0"/>
              </a:spcAft>
              <a:buFont typeface="Arial" pitchFamily="34" charset="0"/>
              <a:buNone/>
              <a:defRPr/>
            </a:pPr>
            <a:r>
              <a:rPr lang="en-US" sz="2400" b="1" dirty="0" smtClean="0">
                <a:solidFill>
                  <a:srgbClr val="C00000"/>
                </a:solidFill>
              </a:rPr>
              <a:t>52432/65536=0.8 </a:t>
            </a:r>
            <a:r>
              <a:rPr lang="en-US" sz="2400" b="1" dirty="0" smtClean="0">
                <a:solidFill>
                  <a:schemeClr val="accent1"/>
                </a:solidFill>
              </a:rPr>
              <a:t>bit/ Pixel</a:t>
            </a:r>
            <a:r>
              <a:rPr lang="en-US" sz="2400" dirty="0" smtClean="0">
                <a:solidFill>
                  <a:srgbClr val="C00000"/>
                </a:solidFill>
              </a:rPr>
              <a:t>.</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C9C33B7F-4CFF-4D82-947A-90EC3E7C0D93}" type="slidenum">
              <a:rPr lang="ar-IQ" smtClean="0">
                <a:solidFill>
                  <a:prstClr val="black">
                    <a:tint val="75000"/>
                  </a:prstClr>
                </a:solidFill>
              </a:rPr>
              <a:pPr>
                <a:defRPr/>
              </a:pPr>
              <a:t>4</a:t>
            </a:fld>
            <a:endParaRPr lang="ar-IQ">
              <a:solidFill>
                <a:prstClr val="black">
                  <a:tint val="75000"/>
                </a:prstClr>
              </a:solidFill>
            </a:endParaRPr>
          </a:p>
        </p:txBody>
      </p:sp>
    </p:spTree>
    <p:extLst>
      <p:ext uri="{BB962C8B-B14F-4D97-AF65-F5344CB8AC3E}">
        <p14:creationId xmlns:p14="http://schemas.microsoft.com/office/powerpoint/2010/main" val="1135668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3</a:t>
            </a:r>
          </a:p>
        </p:txBody>
      </p:sp>
      <p:sp>
        <p:nvSpPr>
          <p:cNvPr id="9219"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10292" name="Group 52"/>
          <p:cNvGraphicFramePr>
            <a:graphicFrameLocks noGrp="1"/>
          </p:cNvGraphicFramePr>
          <p:nvPr/>
        </p:nvGraphicFramePr>
        <p:xfrm>
          <a:off x="468313" y="2492375"/>
          <a:ext cx="8135937" cy="3840416"/>
        </p:xfrm>
        <a:graphic>
          <a:graphicData uri="http://schemas.openxmlformats.org/drawingml/2006/table">
            <a:tbl>
              <a:tblPr rtl="1"/>
              <a:tblGrid>
                <a:gridCol w="2160587"/>
                <a:gridCol w="2087563"/>
                <a:gridCol w="2160587"/>
                <a:gridCol w="1727200"/>
              </a:tblGrid>
              <a:tr h="45716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1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65" name="Line 51"/>
          <p:cNvSpPr>
            <a:spLocks noChangeShapeType="1"/>
          </p:cNvSpPr>
          <p:nvPr/>
        </p:nvSpPr>
        <p:spPr bwMode="auto">
          <a:xfrm flipV="1">
            <a:off x="1763713"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31602818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4</a:t>
            </a:r>
          </a:p>
        </p:txBody>
      </p:sp>
      <p:sp>
        <p:nvSpPr>
          <p:cNvPr id="10243"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11316" name="Group 52"/>
          <p:cNvGraphicFramePr>
            <a:graphicFrameLocks noGrp="1"/>
          </p:cNvGraphicFramePr>
          <p:nvPr/>
        </p:nvGraphicFramePr>
        <p:xfrm>
          <a:off x="468313" y="2492375"/>
          <a:ext cx="8135937" cy="3779836"/>
        </p:xfrm>
        <a:graphic>
          <a:graphicData uri="http://schemas.openxmlformats.org/drawingml/2006/table">
            <a:tbl>
              <a:tblPr rtl="1"/>
              <a:tblGrid>
                <a:gridCol w="2160587"/>
                <a:gridCol w="2087563"/>
                <a:gridCol w="2160587"/>
                <a:gridCol w="1727200"/>
              </a:tblGrid>
              <a:tr h="4572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89" name="Line 51"/>
          <p:cNvSpPr>
            <a:spLocks noChangeShapeType="1"/>
          </p:cNvSpPr>
          <p:nvPr/>
        </p:nvSpPr>
        <p:spPr bwMode="auto">
          <a:xfrm flipV="1">
            <a:off x="2268538"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184131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5</a:t>
            </a:r>
          </a:p>
        </p:txBody>
      </p:sp>
      <p:sp>
        <p:nvSpPr>
          <p:cNvPr id="11267"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t>
            </a:r>
          </a:p>
          <a:p>
            <a:pPr algn="l" rtl="0" eaLnBrk="1" hangingPunct="1">
              <a:lnSpc>
                <a:spcPct val="80000"/>
              </a:lnSpc>
              <a:buFontTx/>
              <a:buNone/>
            </a:pPr>
            <a:r>
              <a:rPr lang="en-US" sz="2800" smtClean="0">
                <a:latin typeface="Times New Roman" pitchFamily="18" charset="0"/>
                <a:cs typeface="Times New Roman" pitchFamily="18" charset="0"/>
              </a:rPr>
              <a:t>							C=A</a:t>
            </a:r>
          </a:p>
        </p:txBody>
      </p:sp>
      <p:graphicFrame>
        <p:nvGraphicFramePr>
          <p:cNvPr id="12340" name="Group 52"/>
          <p:cNvGraphicFramePr>
            <a:graphicFrameLocks noGrp="1"/>
          </p:cNvGraphicFramePr>
          <p:nvPr/>
        </p:nvGraphicFramePr>
        <p:xfrm>
          <a:off x="468313" y="2492375"/>
          <a:ext cx="8135937" cy="3718432"/>
        </p:xfrm>
        <a:graphic>
          <a:graphicData uri="http://schemas.openxmlformats.org/drawingml/2006/table">
            <a:tbl>
              <a:tblPr rtl="1"/>
              <a:tblGrid>
                <a:gridCol w="2160587"/>
                <a:gridCol w="2087563"/>
                <a:gridCol w="2160587"/>
                <a:gridCol w="1727200"/>
              </a:tblGrid>
              <a:tr h="45712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7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13" name="Line 51"/>
          <p:cNvSpPr>
            <a:spLocks noChangeShapeType="1"/>
          </p:cNvSpPr>
          <p:nvPr/>
        </p:nvSpPr>
        <p:spPr bwMode="auto">
          <a:xfrm flipV="1">
            <a:off x="2555875"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3732700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4638"/>
            <a:ext cx="8229600" cy="850900"/>
          </a:xfrm>
          <a:noFill/>
        </p:spPr>
        <p:txBody>
          <a:bodyPr/>
          <a:lstStyle/>
          <a:p>
            <a:pPr eaLnBrk="1" hangingPunct="1"/>
            <a:r>
              <a:rPr lang="en-US" sz="3000" b="1" smtClean="0">
                <a:solidFill>
                  <a:schemeClr val="accent2"/>
                </a:solidFill>
                <a:latin typeface="Times New Roman" pitchFamily="18" charset="0"/>
                <a:cs typeface="Times New Roman" pitchFamily="18" charset="0"/>
              </a:rPr>
              <a:t>Example 1: LZW Compression Step 6</a:t>
            </a:r>
          </a:p>
        </p:txBody>
      </p:sp>
      <p:sp>
        <p:nvSpPr>
          <p:cNvPr id="12291" name="Rectangle 5"/>
          <p:cNvSpPr>
            <a:spLocks noGrp="1" noChangeArrowheads="1"/>
          </p:cNvSpPr>
          <p:nvPr>
            <p:ph type="body" idx="1"/>
          </p:nvPr>
        </p:nvSpPr>
        <p:spPr>
          <a:xfrm>
            <a:off x="457200" y="1600200"/>
            <a:ext cx="8229600" cy="892175"/>
          </a:xfrm>
          <a:noFill/>
        </p:spPr>
        <p:txBody>
          <a:bodyPr/>
          <a:lstStyle/>
          <a:p>
            <a:pPr algn="l" rtl="0" eaLnBrk="1" hangingPunct="1">
              <a:lnSpc>
                <a:spcPct val="80000"/>
              </a:lnSpc>
              <a:buFontTx/>
              <a:buNone/>
            </a:pPr>
            <a:r>
              <a:rPr lang="en-US" sz="2800" smtClean="0">
                <a:latin typeface="Times New Roman" pitchFamily="18" charset="0"/>
                <a:cs typeface="Times New Roman" pitchFamily="18" charset="0"/>
              </a:rPr>
              <a:t>BABAABAAA				P=AA</a:t>
            </a:r>
          </a:p>
          <a:p>
            <a:pPr algn="l" rtl="0" eaLnBrk="1" hangingPunct="1">
              <a:lnSpc>
                <a:spcPct val="80000"/>
              </a:lnSpc>
              <a:buFontTx/>
              <a:buNone/>
            </a:pPr>
            <a:r>
              <a:rPr lang="en-US" sz="2800" smtClean="0">
                <a:latin typeface="Times New Roman" pitchFamily="18" charset="0"/>
                <a:cs typeface="Times New Roman" pitchFamily="18" charset="0"/>
              </a:rPr>
              <a:t>							C=</a:t>
            </a:r>
            <a:r>
              <a:rPr lang="en-US" sz="1600" smtClean="0">
                <a:latin typeface="Times New Roman" pitchFamily="18" charset="0"/>
                <a:cs typeface="Times New Roman" pitchFamily="18" charset="0"/>
              </a:rPr>
              <a:t>empty</a:t>
            </a:r>
          </a:p>
        </p:txBody>
      </p:sp>
      <p:graphicFrame>
        <p:nvGraphicFramePr>
          <p:cNvPr id="13318" name="Group 6"/>
          <p:cNvGraphicFramePr>
            <a:graphicFrameLocks noGrp="1"/>
          </p:cNvGraphicFramePr>
          <p:nvPr/>
        </p:nvGraphicFramePr>
        <p:xfrm>
          <a:off x="468313" y="2492375"/>
          <a:ext cx="8135937" cy="3718432"/>
        </p:xfrm>
        <a:graphic>
          <a:graphicData uri="http://schemas.openxmlformats.org/drawingml/2006/table">
            <a:tbl>
              <a:tblPr rtl="1"/>
              <a:tblGrid>
                <a:gridCol w="2160587"/>
                <a:gridCol w="2087563"/>
                <a:gridCol w="2160587"/>
                <a:gridCol w="1727200"/>
              </a:tblGrid>
              <a:tr h="457122">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representing</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output code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72">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37" name="Line 51"/>
          <p:cNvSpPr>
            <a:spLocks noChangeShapeType="1"/>
          </p:cNvSpPr>
          <p:nvPr/>
        </p:nvSpPr>
        <p:spPr bwMode="auto">
          <a:xfrm flipV="1">
            <a:off x="2843213" y="1916113"/>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340255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8313"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Example 1: Compression using LZW</a:t>
            </a:r>
          </a:p>
        </p:txBody>
      </p:sp>
      <p:sp>
        <p:nvSpPr>
          <p:cNvPr id="5123" name="Rectangle 3"/>
          <p:cNvSpPr>
            <a:spLocks noGrp="1" noChangeArrowheads="1"/>
          </p:cNvSpPr>
          <p:nvPr>
            <p:ph type="body" idx="1"/>
          </p:nvPr>
        </p:nvSpPr>
        <p:spPr>
          <a:xfrm>
            <a:off x="250825" y="260350"/>
            <a:ext cx="8447088" cy="431800"/>
          </a:xfrm>
        </p:spPr>
        <p:txBody>
          <a:bodyPr/>
          <a:lstStyle/>
          <a:p>
            <a:pPr algn="l" rtl="0" eaLnBrk="1" hangingPunct="1">
              <a:buFontTx/>
              <a:buNone/>
            </a:pPr>
            <a:r>
              <a:rPr lang="en-US" sz="1800" smtClean="0">
                <a:latin typeface="Times New Roman" pitchFamily="18" charset="0"/>
                <a:cs typeface="Times New Roman" pitchFamily="18" charset="0"/>
              </a:rPr>
              <a:t>Encode the string </a:t>
            </a:r>
            <a:r>
              <a:rPr lang="en-US" sz="1800" b="1" smtClean="0">
                <a:latin typeface="Times New Roman" pitchFamily="18" charset="0"/>
                <a:cs typeface="Times New Roman" pitchFamily="18" charset="0"/>
              </a:rPr>
              <a:t>BABAABAAA</a:t>
            </a:r>
            <a:r>
              <a:rPr lang="en-US" sz="1800" smtClean="0">
                <a:latin typeface="Times New Roman" pitchFamily="18" charset="0"/>
                <a:cs typeface="Times New Roman" pitchFamily="18" charset="0"/>
              </a:rPr>
              <a:t> by the </a:t>
            </a:r>
            <a:r>
              <a:rPr lang="en-US" sz="1800" b="1" smtClean="0">
                <a:latin typeface="Times New Roman" pitchFamily="18" charset="0"/>
                <a:cs typeface="Times New Roman" pitchFamily="18" charset="0"/>
              </a:rPr>
              <a:t>LZW</a:t>
            </a:r>
            <a:r>
              <a:rPr lang="en-US" sz="1800" smtClean="0">
                <a:latin typeface="Times New Roman" pitchFamily="18" charset="0"/>
                <a:cs typeface="Times New Roman" pitchFamily="18" charset="0"/>
              </a:rPr>
              <a:t> encoding algorithm.</a:t>
            </a:r>
            <a:r>
              <a:rPr lang="en-US" sz="1800" smtClean="0"/>
              <a:t> </a:t>
            </a:r>
          </a:p>
        </p:txBody>
      </p:sp>
      <p:pic>
        <p:nvPicPr>
          <p:cNvPr id="5124" name="Picture 4" descr="lzw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620713"/>
            <a:ext cx="55451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179388" y="1484313"/>
            <a:ext cx="8964612"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b="1" smtClean="0">
                <a:solidFill>
                  <a:srgbClr val="000000"/>
                </a:solidFill>
              </a:rPr>
              <a:t>1. BA</a:t>
            </a:r>
            <a:r>
              <a:rPr lang="en-US" smtClean="0">
                <a:solidFill>
                  <a:srgbClr val="000000"/>
                </a:solidFill>
              </a:rPr>
              <a:t> is not in the Dictionary; insert </a:t>
            </a:r>
            <a:r>
              <a:rPr lang="en-US" b="1" smtClean="0">
                <a:solidFill>
                  <a:srgbClr val="000000"/>
                </a:solidFill>
              </a:rPr>
              <a:t>BA</a:t>
            </a:r>
            <a:r>
              <a:rPr lang="en-US" smtClean="0">
                <a:solidFill>
                  <a:srgbClr val="000000"/>
                </a:solidFill>
              </a:rPr>
              <a:t>, output the code for its prefix: </a:t>
            </a:r>
            <a:r>
              <a:rPr lang="en-US" b="1" smtClean="0">
                <a:solidFill>
                  <a:srgbClr val="000000"/>
                </a:solidFill>
              </a:rPr>
              <a:t>code(B)</a:t>
            </a:r>
          </a:p>
          <a:p>
            <a:pPr eaLnBrk="1" fontAlgn="base" hangingPunct="1">
              <a:spcBef>
                <a:spcPct val="0"/>
              </a:spcBef>
              <a:spcAft>
                <a:spcPct val="0"/>
              </a:spcAft>
            </a:pPr>
            <a:r>
              <a:rPr lang="en-US" b="1" smtClean="0">
                <a:solidFill>
                  <a:srgbClr val="000000"/>
                </a:solidFill>
              </a:rPr>
              <a:t>2. AB</a:t>
            </a:r>
            <a:r>
              <a:rPr lang="en-US" smtClean="0">
                <a:solidFill>
                  <a:srgbClr val="000000"/>
                </a:solidFill>
              </a:rPr>
              <a:t> is not in the Dictionary; insert </a:t>
            </a:r>
            <a:r>
              <a:rPr lang="en-US" b="1" smtClean="0">
                <a:solidFill>
                  <a:srgbClr val="000000"/>
                </a:solidFill>
              </a:rPr>
              <a:t>AB</a:t>
            </a:r>
            <a:r>
              <a:rPr lang="en-US" smtClean="0">
                <a:solidFill>
                  <a:srgbClr val="000000"/>
                </a:solidFill>
              </a:rPr>
              <a:t>, output the code for its prefix: </a:t>
            </a:r>
            <a:r>
              <a:rPr lang="en-US" b="1" smtClean="0">
                <a:solidFill>
                  <a:srgbClr val="000000"/>
                </a:solidFill>
              </a:rPr>
              <a:t>code(A)</a:t>
            </a:r>
          </a:p>
          <a:p>
            <a:pPr eaLnBrk="1" fontAlgn="base" hangingPunct="1">
              <a:spcBef>
                <a:spcPct val="0"/>
              </a:spcBef>
              <a:spcAft>
                <a:spcPct val="0"/>
              </a:spcAft>
            </a:pPr>
            <a:r>
              <a:rPr lang="en-US" b="1" smtClean="0">
                <a:solidFill>
                  <a:srgbClr val="000000"/>
                </a:solidFill>
              </a:rPr>
              <a:t>3. BA</a:t>
            </a:r>
            <a:r>
              <a:rPr lang="en-US" smtClean="0">
                <a:solidFill>
                  <a:srgbClr val="000000"/>
                </a:solidFill>
              </a:rPr>
              <a:t> is in the Dictionary.</a:t>
            </a:r>
            <a:endParaRPr lang="en-US" b="1" smtClean="0">
              <a:solidFill>
                <a:srgbClr val="000000"/>
              </a:solidFill>
            </a:endParaRPr>
          </a:p>
          <a:p>
            <a:pPr eaLnBrk="1" fontAlgn="base" hangingPunct="1">
              <a:spcBef>
                <a:spcPct val="0"/>
              </a:spcBef>
              <a:spcAft>
                <a:spcPct val="0"/>
              </a:spcAft>
            </a:pPr>
            <a:r>
              <a:rPr lang="en-US" b="1" smtClean="0">
                <a:solidFill>
                  <a:srgbClr val="000000"/>
                </a:solidFill>
              </a:rPr>
              <a:t>    BAA</a:t>
            </a:r>
            <a:r>
              <a:rPr lang="en-US" smtClean="0">
                <a:solidFill>
                  <a:srgbClr val="000000"/>
                </a:solidFill>
              </a:rPr>
              <a:t> is not in Dictionary; insert </a:t>
            </a:r>
            <a:r>
              <a:rPr lang="en-US" b="1" smtClean="0">
                <a:solidFill>
                  <a:srgbClr val="000000"/>
                </a:solidFill>
              </a:rPr>
              <a:t>BAA</a:t>
            </a:r>
            <a:r>
              <a:rPr lang="en-US" smtClean="0">
                <a:solidFill>
                  <a:srgbClr val="000000"/>
                </a:solidFill>
              </a:rPr>
              <a:t>, output the code for its prefix: </a:t>
            </a:r>
            <a:r>
              <a:rPr lang="en-US" b="1" smtClean="0">
                <a:solidFill>
                  <a:srgbClr val="000000"/>
                </a:solidFill>
              </a:rPr>
              <a:t>code(BA)</a:t>
            </a:r>
          </a:p>
          <a:p>
            <a:pPr eaLnBrk="1" fontAlgn="base" hangingPunct="1">
              <a:spcBef>
                <a:spcPct val="0"/>
              </a:spcBef>
              <a:spcAft>
                <a:spcPct val="0"/>
              </a:spcAft>
            </a:pPr>
            <a:r>
              <a:rPr lang="en-US" b="1" smtClean="0">
                <a:solidFill>
                  <a:srgbClr val="000000"/>
                </a:solidFill>
              </a:rPr>
              <a:t>4. AB</a:t>
            </a:r>
            <a:r>
              <a:rPr lang="en-US" smtClean="0">
                <a:solidFill>
                  <a:srgbClr val="000000"/>
                </a:solidFill>
              </a:rPr>
              <a:t> is in the Dictionary.</a:t>
            </a:r>
            <a:endParaRPr lang="en-US" b="1" smtClean="0">
              <a:solidFill>
                <a:srgbClr val="000000"/>
              </a:solidFill>
            </a:endParaRPr>
          </a:p>
          <a:p>
            <a:pPr eaLnBrk="1" fontAlgn="base" hangingPunct="1">
              <a:spcBef>
                <a:spcPct val="0"/>
              </a:spcBef>
              <a:spcAft>
                <a:spcPct val="0"/>
              </a:spcAft>
            </a:pPr>
            <a:r>
              <a:rPr lang="en-US" b="1" smtClean="0">
                <a:solidFill>
                  <a:srgbClr val="000000"/>
                </a:solidFill>
              </a:rPr>
              <a:t>    ABA</a:t>
            </a:r>
            <a:r>
              <a:rPr lang="en-US" smtClean="0">
                <a:solidFill>
                  <a:srgbClr val="000000"/>
                </a:solidFill>
              </a:rPr>
              <a:t> is not in the Dictionary; insert </a:t>
            </a:r>
            <a:r>
              <a:rPr lang="en-US" b="1" smtClean="0">
                <a:solidFill>
                  <a:srgbClr val="000000"/>
                </a:solidFill>
              </a:rPr>
              <a:t>ABA</a:t>
            </a:r>
            <a:r>
              <a:rPr lang="en-US" smtClean="0">
                <a:solidFill>
                  <a:srgbClr val="000000"/>
                </a:solidFill>
              </a:rPr>
              <a:t>, output the code for its prefix: </a:t>
            </a:r>
            <a:r>
              <a:rPr lang="en-US" b="1" smtClean="0">
                <a:solidFill>
                  <a:srgbClr val="000000"/>
                </a:solidFill>
              </a:rPr>
              <a:t>code(AB)</a:t>
            </a:r>
          </a:p>
          <a:p>
            <a:pPr eaLnBrk="1" fontAlgn="base" hangingPunct="1">
              <a:spcBef>
                <a:spcPct val="0"/>
              </a:spcBef>
              <a:spcAft>
                <a:spcPct val="0"/>
              </a:spcAft>
            </a:pPr>
            <a:r>
              <a:rPr lang="en-US" b="1" smtClean="0">
                <a:solidFill>
                  <a:srgbClr val="000000"/>
                </a:solidFill>
              </a:rPr>
              <a:t>5. AA</a:t>
            </a:r>
            <a:r>
              <a:rPr lang="en-US" smtClean="0">
                <a:solidFill>
                  <a:srgbClr val="000000"/>
                </a:solidFill>
              </a:rPr>
              <a:t> is not in the Dictionary; insert </a:t>
            </a:r>
            <a:r>
              <a:rPr lang="en-US" b="1" smtClean="0">
                <a:solidFill>
                  <a:srgbClr val="000000"/>
                </a:solidFill>
              </a:rPr>
              <a:t>AA</a:t>
            </a:r>
            <a:r>
              <a:rPr lang="en-US" smtClean="0">
                <a:solidFill>
                  <a:srgbClr val="000000"/>
                </a:solidFill>
              </a:rPr>
              <a:t>, output the code for its prefix: </a:t>
            </a:r>
            <a:r>
              <a:rPr lang="en-US" b="1" smtClean="0">
                <a:solidFill>
                  <a:srgbClr val="000000"/>
                </a:solidFill>
              </a:rPr>
              <a:t>code(A)</a:t>
            </a:r>
          </a:p>
          <a:p>
            <a:pPr eaLnBrk="1" fontAlgn="base" hangingPunct="1">
              <a:spcBef>
                <a:spcPct val="0"/>
              </a:spcBef>
              <a:spcAft>
                <a:spcPct val="0"/>
              </a:spcAft>
            </a:pPr>
            <a:r>
              <a:rPr lang="en-US" b="1" smtClean="0">
                <a:solidFill>
                  <a:srgbClr val="000000"/>
                </a:solidFill>
              </a:rPr>
              <a:t>6. AA</a:t>
            </a:r>
            <a:r>
              <a:rPr lang="en-US" smtClean="0">
                <a:solidFill>
                  <a:srgbClr val="000000"/>
                </a:solidFill>
              </a:rPr>
              <a:t> is in the Dictionary and it is the last pattern; output its code: </a:t>
            </a:r>
            <a:r>
              <a:rPr lang="en-US" b="1" smtClean="0">
                <a:solidFill>
                  <a:srgbClr val="000000"/>
                </a:solidFill>
              </a:rPr>
              <a:t>code(AA)</a:t>
            </a:r>
          </a:p>
        </p:txBody>
      </p:sp>
      <p:pic>
        <p:nvPicPr>
          <p:cNvPr id="5126" name="Picture 6" descr="lzw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789363"/>
            <a:ext cx="77771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250825" y="6308725"/>
            <a:ext cx="8697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mtClean="0">
                <a:solidFill>
                  <a:srgbClr val="000000"/>
                </a:solidFill>
              </a:rPr>
              <a:t>The compressed message is: </a:t>
            </a:r>
            <a:r>
              <a:rPr lang="en-US" b="1" smtClean="0">
                <a:solidFill>
                  <a:srgbClr val="000000"/>
                </a:solidFill>
              </a:rPr>
              <a:t>&lt;66&gt;&lt;65&gt;&lt;256&gt;&lt;257&gt;&lt;65&gt;&lt;260&gt;</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41253475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Example 2: Compression using LZW</a:t>
            </a:r>
          </a:p>
        </p:txBody>
      </p:sp>
      <p:sp>
        <p:nvSpPr>
          <p:cNvPr id="6147" name="Rectangle 3"/>
          <p:cNvSpPr>
            <a:spLocks noGrp="1" noChangeArrowheads="1"/>
          </p:cNvSpPr>
          <p:nvPr>
            <p:ph type="body" idx="1"/>
          </p:nvPr>
        </p:nvSpPr>
        <p:spPr>
          <a:xfrm>
            <a:off x="250825" y="333375"/>
            <a:ext cx="8447088" cy="287338"/>
          </a:xfrm>
        </p:spPr>
        <p:txBody>
          <a:bodyPr/>
          <a:lstStyle/>
          <a:p>
            <a:pPr algn="l" rtl="0" eaLnBrk="1" hangingPunct="1">
              <a:buFontTx/>
              <a:buNone/>
            </a:pPr>
            <a:r>
              <a:rPr lang="en-US" sz="1800" smtClean="0">
                <a:latin typeface="Times New Roman" pitchFamily="18" charset="0"/>
                <a:cs typeface="Times New Roman" pitchFamily="18" charset="0"/>
              </a:rPr>
              <a:t>Encode the string </a:t>
            </a:r>
            <a:r>
              <a:rPr lang="en-US" sz="1800" b="1" smtClean="0">
                <a:latin typeface="Times New Roman" pitchFamily="18" charset="0"/>
                <a:cs typeface="Times New Roman" pitchFamily="18" charset="0"/>
              </a:rPr>
              <a:t>BABAABRRRA</a:t>
            </a:r>
            <a:r>
              <a:rPr lang="en-US" sz="1800" smtClean="0">
                <a:latin typeface="Times New Roman" pitchFamily="18" charset="0"/>
                <a:cs typeface="Times New Roman" pitchFamily="18" charset="0"/>
              </a:rPr>
              <a:t> by the LZW encoding algorithm. </a:t>
            </a:r>
          </a:p>
        </p:txBody>
      </p:sp>
      <p:sp>
        <p:nvSpPr>
          <p:cNvPr id="6148" name="Text Box 5"/>
          <p:cNvSpPr txBox="1">
            <a:spLocks noChangeArrowheads="1"/>
          </p:cNvSpPr>
          <p:nvPr/>
        </p:nvSpPr>
        <p:spPr bwMode="auto">
          <a:xfrm>
            <a:off x="179388" y="1484313"/>
            <a:ext cx="8964612" cy="253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1. </a:t>
            </a:r>
            <a:r>
              <a:rPr lang="en-US" sz="1600" b="1" smtClean="0">
                <a:solidFill>
                  <a:srgbClr val="000000"/>
                </a:solidFill>
                <a:latin typeface="Times New Roman" pitchFamily="18" charset="0"/>
                <a:cs typeface="Times New Roman" pitchFamily="18" charset="0"/>
              </a:rPr>
              <a:t>BA</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BA</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code(B)</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2. </a:t>
            </a:r>
            <a:r>
              <a:rPr lang="en-US" sz="1600" b="1" smtClean="0">
                <a:solidFill>
                  <a:srgbClr val="000000"/>
                </a:solidFill>
                <a:latin typeface="Times New Roman" pitchFamily="18" charset="0"/>
                <a:cs typeface="Times New Roman" pitchFamily="18" charset="0"/>
              </a:rPr>
              <a:t>AB</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AB</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code(A)</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3. </a:t>
            </a:r>
            <a:r>
              <a:rPr lang="en-US" sz="1600" b="1" smtClean="0">
                <a:solidFill>
                  <a:srgbClr val="000000"/>
                </a:solidFill>
                <a:latin typeface="Times New Roman" pitchFamily="18" charset="0"/>
                <a:cs typeface="Times New Roman" pitchFamily="18" charset="0"/>
              </a:rPr>
              <a:t>BA</a:t>
            </a:r>
            <a:r>
              <a:rPr lang="en-US" sz="1600" smtClean="0">
                <a:solidFill>
                  <a:srgbClr val="000000"/>
                </a:solidFill>
                <a:latin typeface="Times New Roman" pitchFamily="18" charset="0"/>
                <a:cs typeface="Times New Roman" pitchFamily="18" charset="0"/>
              </a:rPr>
              <a:t> is in the Dictionary.</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BAA</a:t>
            </a:r>
            <a:r>
              <a:rPr lang="en-US" sz="1600" smtClean="0">
                <a:solidFill>
                  <a:srgbClr val="000000"/>
                </a:solidFill>
                <a:latin typeface="Times New Roman" pitchFamily="18" charset="0"/>
                <a:cs typeface="Times New Roman" pitchFamily="18" charset="0"/>
              </a:rPr>
              <a:t> is not in Dictionary; insert </a:t>
            </a:r>
            <a:r>
              <a:rPr lang="en-US" sz="1600" b="1" smtClean="0">
                <a:solidFill>
                  <a:srgbClr val="000000"/>
                </a:solidFill>
                <a:latin typeface="Times New Roman" pitchFamily="18" charset="0"/>
                <a:cs typeface="Times New Roman" pitchFamily="18" charset="0"/>
              </a:rPr>
              <a:t>BAA</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code(BA)</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4. </a:t>
            </a:r>
            <a:r>
              <a:rPr lang="en-US" sz="1600" b="1" smtClean="0">
                <a:solidFill>
                  <a:srgbClr val="000000"/>
                </a:solidFill>
                <a:latin typeface="Times New Roman" pitchFamily="18" charset="0"/>
                <a:cs typeface="Times New Roman" pitchFamily="18" charset="0"/>
              </a:rPr>
              <a:t>AB</a:t>
            </a:r>
            <a:r>
              <a:rPr lang="en-US" sz="1600" smtClean="0">
                <a:solidFill>
                  <a:srgbClr val="000000"/>
                </a:solidFill>
                <a:latin typeface="Times New Roman" pitchFamily="18" charset="0"/>
                <a:cs typeface="Times New Roman" pitchFamily="18" charset="0"/>
              </a:rPr>
              <a:t> is in the Dictionary.</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ABR</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ABR</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code(AB)</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5. </a:t>
            </a:r>
            <a:r>
              <a:rPr lang="en-US" sz="1600" b="1" smtClean="0">
                <a:solidFill>
                  <a:srgbClr val="000000"/>
                </a:solidFill>
                <a:latin typeface="Times New Roman" pitchFamily="18" charset="0"/>
                <a:cs typeface="Times New Roman" pitchFamily="18" charset="0"/>
              </a:rPr>
              <a:t>RR</a:t>
            </a:r>
            <a:r>
              <a:rPr lang="en-US" sz="1600" smtClean="0">
                <a:solidFill>
                  <a:srgbClr val="000000"/>
                </a:solidFill>
                <a:latin typeface="Times New Roman" pitchFamily="18" charset="0"/>
                <a:cs typeface="Times New Roman" pitchFamily="18" charset="0"/>
              </a:rPr>
              <a:t> is not in the Dictionary; insert </a:t>
            </a:r>
            <a:r>
              <a:rPr lang="en-US" sz="1600" b="1" smtClean="0">
                <a:solidFill>
                  <a:srgbClr val="000000"/>
                </a:solidFill>
                <a:latin typeface="Times New Roman" pitchFamily="18" charset="0"/>
                <a:cs typeface="Times New Roman" pitchFamily="18" charset="0"/>
              </a:rPr>
              <a:t>RR</a:t>
            </a:r>
            <a:r>
              <a:rPr lang="en-US" sz="1600" smtClean="0">
                <a:solidFill>
                  <a:srgbClr val="000000"/>
                </a:solidFill>
                <a:latin typeface="Times New Roman" pitchFamily="18" charset="0"/>
                <a:cs typeface="Times New Roman" pitchFamily="18" charset="0"/>
              </a:rPr>
              <a:t>, output the code for its prefix: </a:t>
            </a:r>
            <a:r>
              <a:rPr lang="en-US" sz="1600" b="1" smtClean="0">
                <a:solidFill>
                  <a:srgbClr val="000000"/>
                </a:solidFill>
                <a:latin typeface="Times New Roman" pitchFamily="18" charset="0"/>
                <a:cs typeface="Times New Roman" pitchFamily="18" charset="0"/>
              </a:rPr>
              <a:t>code(R)</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6. RR is in the Dictionary.</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RRA</a:t>
            </a:r>
            <a:r>
              <a:rPr lang="en-US" sz="1600" smtClean="0">
                <a:solidFill>
                  <a:srgbClr val="000000"/>
                </a:solidFill>
                <a:latin typeface="Times New Roman" pitchFamily="18" charset="0"/>
                <a:cs typeface="Times New Roman" pitchFamily="18" charset="0"/>
              </a:rPr>
              <a:t> is not in the Dictionary and it is the last pattern; insert </a:t>
            </a:r>
            <a:r>
              <a:rPr lang="en-US" sz="1600" b="1" smtClean="0">
                <a:solidFill>
                  <a:srgbClr val="000000"/>
                </a:solidFill>
                <a:latin typeface="Times New Roman" pitchFamily="18" charset="0"/>
                <a:cs typeface="Times New Roman" pitchFamily="18" charset="0"/>
              </a:rPr>
              <a:t>RRA</a:t>
            </a:r>
            <a:r>
              <a:rPr lang="en-US" sz="1600" smtClean="0">
                <a:solidFill>
                  <a:srgbClr val="000000"/>
                </a:solidFill>
                <a:latin typeface="Times New Roman" pitchFamily="18" charset="0"/>
                <a:cs typeface="Times New Roman" pitchFamily="18" charset="0"/>
              </a:rPr>
              <a:t>, output code for its prefix:</a:t>
            </a:r>
          </a:p>
          <a:p>
            <a:pPr eaLnBrk="1" fontAlgn="base" hangingPunct="1">
              <a:spcBef>
                <a:spcPct val="0"/>
              </a:spcBef>
              <a:spcAft>
                <a:spcPct val="0"/>
              </a:spcAft>
            </a:pPr>
            <a:r>
              <a:rPr lang="en-US" sz="1600" smtClean="0">
                <a:solidFill>
                  <a:srgbClr val="000000"/>
                </a:solidFill>
                <a:latin typeface="Times New Roman" pitchFamily="18" charset="0"/>
                <a:cs typeface="Times New Roman" pitchFamily="18" charset="0"/>
              </a:rPr>
              <a:t>    </a:t>
            </a:r>
            <a:r>
              <a:rPr lang="en-US" sz="1600" b="1" smtClean="0">
                <a:solidFill>
                  <a:srgbClr val="000000"/>
                </a:solidFill>
                <a:latin typeface="Times New Roman" pitchFamily="18" charset="0"/>
                <a:cs typeface="Times New Roman" pitchFamily="18" charset="0"/>
              </a:rPr>
              <a:t>code(RR), </a:t>
            </a:r>
            <a:r>
              <a:rPr lang="en-US" sz="1600" smtClean="0">
                <a:solidFill>
                  <a:srgbClr val="000000"/>
                </a:solidFill>
                <a:latin typeface="Times New Roman" pitchFamily="18" charset="0"/>
                <a:cs typeface="Times New Roman" pitchFamily="18" charset="0"/>
              </a:rPr>
              <a:t>then output code for last character: </a:t>
            </a:r>
            <a:r>
              <a:rPr lang="en-US" sz="1600" b="1" smtClean="0">
                <a:solidFill>
                  <a:srgbClr val="000000"/>
                </a:solidFill>
                <a:latin typeface="Times New Roman" pitchFamily="18" charset="0"/>
                <a:cs typeface="Times New Roman" pitchFamily="18" charset="0"/>
              </a:rPr>
              <a:t>code(A)</a:t>
            </a:r>
          </a:p>
        </p:txBody>
      </p:sp>
      <p:sp>
        <p:nvSpPr>
          <p:cNvPr id="6149" name="Text Box 7"/>
          <p:cNvSpPr txBox="1">
            <a:spLocks noChangeArrowheads="1"/>
          </p:cNvSpPr>
          <p:nvPr/>
        </p:nvSpPr>
        <p:spPr bwMode="auto">
          <a:xfrm>
            <a:off x="250825" y="6491288"/>
            <a:ext cx="86979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mtClean="0">
                <a:solidFill>
                  <a:srgbClr val="000000"/>
                </a:solidFill>
              </a:rPr>
              <a:t>The compressed message is: </a:t>
            </a:r>
            <a:r>
              <a:rPr lang="en-US" b="1" smtClean="0">
                <a:solidFill>
                  <a:srgbClr val="000000"/>
                </a:solidFill>
              </a:rPr>
              <a:t>&lt;66&gt;&lt;65&gt;&lt;256&gt;&lt;257&gt;&lt;82&gt;&lt;260&gt; &lt;65&gt;</a:t>
            </a:r>
          </a:p>
        </p:txBody>
      </p:sp>
      <p:pic>
        <p:nvPicPr>
          <p:cNvPr id="6150" name="Picture 8" descr="lzw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20713"/>
            <a:ext cx="43195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9" descr="lzw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76700"/>
            <a:ext cx="648017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23236799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LZW: Number of bits transmitted</a:t>
            </a:r>
          </a:p>
        </p:txBody>
      </p:sp>
      <p:sp>
        <p:nvSpPr>
          <p:cNvPr id="7171" name="Rectangle 3"/>
          <p:cNvSpPr>
            <a:spLocks noGrp="1" noChangeArrowheads="1"/>
          </p:cNvSpPr>
          <p:nvPr>
            <p:ph type="body" idx="1"/>
          </p:nvPr>
        </p:nvSpPr>
        <p:spPr>
          <a:xfrm>
            <a:off x="250825" y="333375"/>
            <a:ext cx="8447088" cy="287338"/>
          </a:xfrm>
        </p:spPr>
        <p:txBody>
          <a:bodyPr/>
          <a:lstStyle/>
          <a:p>
            <a:pPr algn="l" rtl="0" eaLnBrk="1" hangingPunct="1">
              <a:buFontTx/>
              <a:buNone/>
            </a:pPr>
            <a:r>
              <a:rPr lang="en-US" sz="2000" dirty="0" smtClean="0">
                <a:latin typeface="Times New Roman" pitchFamily="18" charset="0"/>
                <a:cs typeface="Times New Roman" pitchFamily="18" charset="0"/>
              </a:rPr>
              <a:t>Example: Uncompressed String: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aaabbbbbbaabaaba</a:t>
            </a:r>
            <a:endParaRPr lang="en-US" sz="2000" dirty="0" smtClean="0">
              <a:latin typeface="Times New Roman" pitchFamily="18" charset="0"/>
              <a:cs typeface="Times New Roman" pitchFamily="18" charset="0"/>
            </a:endParaRPr>
          </a:p>
          <a:p>
            <a:pPr algn="l" rtl="0" eaLnBrk="1" hangingPunct="1">
              <a:buFontTx/>
              <a:buNone/>
            </a:pPr>
            <a:r>
              <a:rPr lang="en-US" sz="2000" dirty="0" smtClean="0">
                <a:latin typeface="Times New Roman" pitchFamily="18" charset="0"/>
                <a:cs typeface="Times New Roman" pitchFamily="18" charset="0"/>
              </a:rPr>
              <a:t>	Number of bits = Total number of characters * 8</a:t>
            </a:r>
          </a:p>
          <a:p>
            <a:pPr algn="l" rtl="0" eaLnBrk="1" hangingPunct="1">
              <a:buFontTx/>
              <a:buNone/>
            </a:pPr>
            <a:r>
              <a:rPr lang="en-US" sz="2000" dirty="0" smtClean="0">
                <a:latin typeface="Times New Roman" pitchFamily="18" charset="0"/>
                <a:cs typeface="Times New Roman" pitchFamily="18" charset="0"/>
              </a:rPr>
              <a:t>                                 = 16 * 8</a:t>
            </a:r>
          </a:p>
          <a:p>
            <a:pPr algn="l" rtl="0" eaLnBrk="1" hangingPunct="1">
              <a:buFontTx/>
              <a:buNone/>
            </a:pPr>
            <a:r>
              <a:rPr lang="en-US" sz="2000" dirty="0" smtClean="0">
                <a:latin typeface="Times New Roman" pitchFamily="18" charset="0"/>
                <a:cs typeface="Times New Roman" pitchFamily="18" charset="0"/>
              </a:rPr>
              <a:t>                                 = 128 bits</a:t>
            </a:r>
          </a:p>
          <a:p>
            <a:pPr algn="l" rtl="0" eaLnBrk="1" hangingPunct="1">
              <a:buFontTx/>
              <a:buNone/>
            </a:pPr>
            <a:r>
              <a:rPr lang="en-US" sz="2000" dirty="0" smtClean="0">
                <a:latin typeface="Times New Roman" pitchFamily="18" charset="0"/>
                <a:cs typeface="Times New Roman" pitchFamily="18" charset="0"/>
              </a:rPr>
              <a:t>Compressed string (</a:t>
            </a:r>
            <a:r>
              <a:rPr lang="en-US" sz="2000" dirty="0" err="1" smtClean="0">
                <a:latin typeface="Times New Roman" pitchFamily="18" charset="0"/>
                <a:cs typeface="Times New Roman" pitchFamily="18" charset="0"/>
              </a:rPr>
              <a:t>codewords</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&lt;97&gt;&lt;256&gt;&lt;98&gt;&lt;258&gt;&lt;259&gt;&lt;257&gt;&lt;261&gt;</a:t>
            </a:r>
            <a:endParaRPr lang="en-US" sz="2000" dirty="0" smtClean="0">
              <a:latin typeface="Times New Roman" pitchFamily="18" charset="0"/>
              <a:cs typeface="Times New Roman" pitchFamily="18" charset="0"/>
            </a:endParaRPr>
          </a:p>
          <a:p>
            <a:pPr algn="l" rtl="0" eaLnBrk="1" hangingPunct="1">
              <a:buFontTx/>
              <a:buNone/>
            </a:pPr>
            <a:r>
              <a:rPr lang="en-US" sz="2000" dirty="0" smtClean="0">
                <a:latin typeface="Times New Roman" pitchFamily="18" charset="0"/>
                <a:cs typeface="Times New Roman" pitchFamily="18" charset="0"/>
              </a:rPr>
              <a:t>	Number of bits = Total Number of </a:t>
            </a:r>
            <a:r>
              <a:rPr lang="en-US" sz="2000" dirty="0" err="1" smtClean="0">
                <a:latin typeface="Times New Roman" pitchFamily="18" charset="0"/>
                <a:cs typeface="Times New Roman" pitchFamily="18" charset="0"/>
              </a:rPr>
              <a:t>codewords</a:t>
            </a:r>
            <a:r>
              <a:rPr lang="en-US" sz="2000" dirty="0" smtClean="0">
                <a:latin typeface="Times New Roman" pitchFamily="18" charset="0"/>
                <a:cs typeface="Times New Roman" pitchFamily="18" charset="0"/>
              </a:rPr>
              <a:t> * 12</a:t>
            </a:r>
          </a:p>
          <a:p>
            <a:pPr algn="l" rtl="0" eaLnBrk="1" hangingPunct="1">
              <a:buFontTx/>
              <a:buNone/>
            </a:pPr>
            <a:r>
              <a:rPr lang="en-US" sz="2000" dirty="0" smtClean="0">
                <a:latin typeface="Times New Roman" pitchFamily="18" charset="0"/>
                <a:cs typeface="Times New Roman" pitchFamily="18" charset="0"/>
              </a:rPr>
              <a:t>                                 = 7 * 12</a:t>
            </a:r>
          </a:p>
          <a:p>
            <a:pPr algn="l" rtl="0" eaLnBrk="1" hangingPunct="1">
              <a:buFontTx/>
              <a:buNone/>
            </a:pPr>
            <a:r>
              <a:rPr lang="en-US" sz="2000" dirty="0" smtClean="0">
                <a:latin typeface="Times New Roman" pitchFamily="18" charset="0"/>
                <a:cs typeface="Times New Roman" pitchFamily="18" charset="0"/>
              </a:rPr>
              <a:t>                                 = 84 bits</a:t>
            </a:r>
          </a:p>
          <a:p>
            <a:pPr algn="l" rtl="0" eaLnBrk="1" hangingPunct="1">
              <a:buFontTx/>
              <a:buNone/>
            </a:pPr>
            <a:r>
              <a:rPr lang="en-US" sz="2000" dirty="0" smtClean="0">
                <a:latin typeface="Times New Roman" pitchFamily="18" charset="0"/>
                <a:cs typeface="Times New Roman" pitchFamily="18" charset="0"/>
              </a:rPr>
              <a:t>     Note: Each </a:t>
            </a:r>
            <a:r>
              <a:rPr lang="en-US" sz="2000" dirty="0" err="1" smtClean="0">
                <a:latin typeface="Times New Roman" pitchFamily="18" charset="0"/>
                <a:cs typeface="Times New Roman" pitchFamily="18" charset="0"/>
              </a:rPr>
              <a:t>codeword</a:t>
            </a:r>
            <a:r>
              <a:rPr lang="en-US" sz="2000" dirty="0" smtClean="0">
                <a:latin typeface="Times New Roman" pitchFamily="18" charset="0"/>
                <a:cs typeface="Times New Roman" pitchFamily="18" charset="0"/>
              </a:rPr>
              <a:t> is 12 bits because the minimum Dictionary size is taken as 4096, and</a:t>
            </a:r>
          </a:p>
          <a:p>
            <a:pPr algn="l" rtl="0" eaLnBrk="1" hangingPunct="1">
              <a:buFontTx/>
              <a:buNone/>
            </a:pPr>
            <a:r>
              <a:rPr lang="en-US" sz="2000" dirty="0" smtClean="0">
                <a:latin typeface="Times New Roman" pitchFamily="18" charset="0"/>
                <a:cs typeface="Times New Roman" pitchFamily="18" charset="0"/>
              </a:rPr>
              <a:t>                       2</a:t>
            </a:r>
            <a:r>
              <a:rPr lang="en-US" sz="2000" baseline="30000" dirty="0" smtClean="0">
                <a:latin typeface="Times New Roman" pitchFamily="18" charset="0"/>
                <a:cs typeface="Times New Roman" pitchFamily="18" charset="0"/>
              </a:rPr>
              <a:t>12</a:t>
            </a:r>
            <a:r>
              <a:rPr lang="en-US" sz="2000" dirty="0" smtClean="0">
                <a:latin typeface="Times New Roman" pitchFamily="18" charset="0"/>
                <a:cs typeface="Times New Roman" pitchFamily="18" charset="0"/>
              </a:rPr>
              <a:t> = 4096</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3100700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77875"/>
          </a:xfrm>
        </p:spPr>
        <p:txBody>
          <a:bodyPr/>
          <a:lstStyle/>
          <a:p>
            <a:pPr eaLnBrk="1" hangingPunct="1"/>
            <a:r>
              <a:rPr lang="en-US" sz="3000" b="1" smtClean="0">
                <a:solidFill>
                  <a:schemeClr val="accent2"/>
                </a:solidFill>
                <a:latin typeface="Times New Roman" pitchFamily="18" charset="0"/>
                <a:cs typeface="Times New Roman" pitchFamily="18" charset="0"/>
              </a:rPr>
              <a:t> LZW Decompression</a:t>
            </a:r>
          </a:p>
        </p:txBody>
      </p:sp>
      <p:sp>
        <p:nvSpPr>
          <p:cNvPr id="13315" name="Rectangle 3"/>
          <p:cNvSpPr>
            <a:spLocks noGrp="1" noChangeArrowheads="1"/>
          </p:cNvSpPr>
          <p:nvPr>
            <p:ph type="body" idx="1"/>
          </p:nvPr>
        </p:nvSpPr>
        <p:spPr>
          <a:xfrm>
            <a:off x="684213" y="1412875"/>
            <a:ext cx="8229600" cy="5184775"/>
          </a:xfrm>
        </p:spPr>
        <p:txBody>
          <a:bodyPr/>
          <a:lstStyle/>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The LZW </a:t>
            </a:r>
            <a:r>
              <a:rPr lang="en-US" sz="2400" b="1" dirty="0" err="1" smtClean="0">
                <a:latin typeface="Times New Roman" pitchFamily="18" charset="0"/>
                <a:cs typeface="Times New Roman" pitchFamily="18" charset="0"/>
              </a:rPr>
              <a:t>decompressor</a:t>
            </a:r>
            <a:r>
              <a:rPr lang="en-US" sz="2400" b="1" dirty="0" smtClean="0">
                <a:latin typeface="Times New Roman" pitchFamily="18" charset="0"/>
                <a:cs typeface="Times New Roman" pitchFamily="18" charset="0"/>
              </a:rPr>
              <a:t> creates the </a:t>
            </a:r>
            <a:r>
              <a:rPr lang="en-US" sz="2400" b="1" dirty="0" smtClean="0">
                <a:solidFill>
                  <a:srgbClr val="FF0000"/>
                </a:solidFill>
                <a:latin typeface="Times New Roman" pitchFamily="18" charset="0"/>
                <a:cs typeface="Times New Roman" pitchFamily="18" charset="0"/>
              </a:rPr>
              <a:t>same string table during decompression.</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It starts with the first </a:t>
            </a:r>
            <a:r>
              <a:rPr lang="en-US" sz="2400" b="1" dirty="0" smtClean="0">
                <a:solidFill>
                  <a:srgbClr val="FF0000"/>
                </a:solidFill>
                <a:latin typeface="Times New Roman" pitchFamily="18" charset="0"/>
                <a:cs typeface="Times New Roman" pitchFamily="18" charset="0"/>
              </a:rPr>
              <a:t>256 table entries</a:t>
            </a:r>
            <a:r>
              <a:rPr lang="en-US" sz="2400" b="1" dirty="0" smtClean="0">
                <a:latin typeface="Times New Roman" pitchFamily="18" charset="0"/>
                <a:cs typeface="Times New Roman" pitchFamily="18" charset="0"/>
              </a:rPr>
              <a:t> initialized to </a:t>
            </a:r>
            <a:r>
              <a:rPr lang="en-US" sz="2400" b="1" dirty="0" smtClean="0">
                <a:solidFill>
                  <a:srgbClr val="FF0000"/>
                </a:solidFill>
                <a:latin typeface="Times New Roman" pitchFamily="18" charset="0"/>
                <a:cs typeface="Times New Roman" pitchFamily="18" charset="0"/>
              </a:rPr>
              <a:t>single</a:t>
            </a:r>
            <a:r>
              <a:rPr lang="en-US" sz="2400" b="1" dirty="0" smtClean="0">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characters</a:t>
            </a:r>
            <a:r>
              <a:rPr lang="en-US" sz="2400" b="1" dirty="0" smtClean="0">
                <a:latin typeface="Times New Roman" pitchFamily="18" charset="0"/>
                <a:cs typeface="Times New Roman" pitchFamily="18" charset="0"/>
              </a:rPr>
              <a:t>. </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The string table is updated for each character in the input  stream, except the first one.</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Decoding achieved by </a:t>
            </a:r>
            <a:r>
              <a:rPr lang="en-US" sz="2400" b="1" dirty="0" smtClean="0">
                <a:solidFill>
                  <a:srgbClr val="FF0000"/>
                </a:solidFill>
                <a:latin typeface="Times New Roman" pitchFamily="18" charset="0"/>
                <a:cs typeface="Times New Roman" pitchFamily="18" charset="0"/>
              </a:rPr>
              <a:t>reading codes </a:t>
            </a:r>
            <a:r>
              <a:rPr lang="en-US" sz="2400" b="1" dirty="0" smtClean="0">
                <a:latin typeface="Times New Roman" pitchFamily="18" charset="0"/>
                <a:cs typeface="Times New Roman" pitchFamily="18" charset="0"/>
              </a:rPr>
              <a:t>and </a:t>
            </a:r>
            <a:r>
              <a:rPr lang="en-US" sz="2400" b="1" dirty="0" smtClean="0">
                <a:solidFill>
                  <a:srgbClr val="FF0000"/>
                </a:solidFill>
                <a:latin typeface="Times New Roman" pitchFamily="18" charset="0"/>
                <a:cs typeface="Times New Roman" pitchFamily="18" charset="0"/>
              </a:rPr>
              <a:t>translating</a:t>
            </a:r>
            <a:r>
              <a:rPr lang="en-US" sz="2400" b="1" dirty="0" smtClean="0">
                <a:latin typeface="Times New Roman" pitchFamily="18" charset="0"/>
                <a:cs typeface="Times New Roman" pitchFamily="18" charset="0"/>
              </a:rPr>
              <a:t> them  through the </a:t>
            </a:r>
            <a:r>
              <a:rPr lang="en-US" sz="2400" b="1" dirty="0" smtClean="0">
                <a:solidFill>
                  <a:srgbClr val="FF0000"/>
                </a:solidFill>
                <a:latin typeface="Times New Roman" pitchFamily="18" charset="0"/>
                <a:cs typeface="Times New Roman" pitchFamily="18" charset="0"/>
              </a:rPr>
              <a:t>code table </a:t>
            </a:r>
            <a:r>
              <a:rPr lang="en-US" sz="2400" b="1" dirty="0" smtClean="0">
                <a:latin typeface="Times New Roman" pitchFamily="18" charset="0"/>
                <a:cs typeface="Times New Roman" pitchFamily="18" charset="0"/>
              </a:rPr>
              <a:t>being built.</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15733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pPr eaLnBrk="1" hangingPunct="1"/>
            <a:r>
              <a:rPr lang="en-US" sz="3000" b="1" smtClean="0">
                <a:solidFill>
                  <a:schemeClr val="accent2"/>
                </a:solidFill>
                <a:latin typeface="Times New Roman" pitchFamily="18" charset="0"/>
                <a:cs typeface="Times New Roman" pitchFamily="18" charset="0"/>
              </a:rPr>
              <a:t> LZW Decompression Algorithm</a:t>
            </a:r>
          </a:p>
        </p:txBody>
      </p:sp>
      <p:sp>
        <p:nvSpPr>
          <p:cNvPr id="14339" name="Rectangle 3"/>
          <p:cNvSpPr>
            <a:spLocks noGrp="1" noChangeArrowheads="1"/>
          </p:cNvSpPr>
          <p:nvPr>
            <p:ph type="body" idx="1"/>
          </p:nvPr>
        </p:nvSpPr>
        <p:spPr>
          <a:xfrm>
            <a:off x="457200" y="1196975"/>
            <a:ext cx="8229600" cy="5661025"/>
          </a:xfrm>
        </p:spPr>
        <p:txBody>
          <a:bodyPr/>
          <a:lstStyle/>
          <a:p>
            <a:pPr algn="l" rtl="0" eaLnBrk="1" hangingPunct="1">
              <a:lnSpc>
                <a:spcPct val="80000"/>
              </a:lnSpc>
              <a:buFontTx/>
              <a:buNone/>
            </a:pPr>
            <a:r>
              <a:rPr lang="en-US" sz="2000" b="1" smtClean="0">
                <a:latin typeface="Rockwell" pitchFamily="26" charset="0"/>
              </a:rPr>
              <a:t>1    Initialize table with single character strings</a:t>
            </a:r>
          </a:p>
          <a:p>
            <a:pPr algn="l" rtl="0" eaLnBrk="1" hangingPunct="1">
              <a:lnSpc>
                <a:spcPct val="80000"/>
              </a:lnSpc>
              <a:buFontTx/>
              <a:buNone/>
            </a:pPr>
            <a:r>
              <a:rPr lang="en-US" sz="2000" b="1" smtClean="0">
                <a:latin typeface="Rockwell" pitchFamily="26" charset="0"/>
              </a:rPr>
              <a:t>2    OLD = first input code</a:t>
            </a:r>
          </a:p>
          <a:p>
            <a:pPr algn="l" rtl="0" eaLnBrk="1" hangingPunct="1">
              <a:lnSpc>
                <a:spcPct val="80000"/>
              </a:lnSpc>
              <a:buFontTx/>
              <a:buNone/>
            </a:pPr>
            <a:r>
              <a:rPr lang="en-US" sz="2000" b="1" smtClean="0">
                <a:latin typeface="Rockwell" pitchFamily="26" charset="0"/>
              </a:rPr>
              <a:t>3    output translation of OLD</a:t>
            </a:r>
          </a:p>
          <a:p>
            <a:pPr algn="l" rtl="0" eaLnBrk="1" hangingPunct="1">
              <a:lnSpc>
                <a:spcPct val="80000"/>
              </a:lnSpc>
              <a:buFontTx/>
              <a:buNone/>
            </a:pPr>
            <a:r>
              <a:rPr lang="en-US" sz="2000" b="1" smtClean="0">
                <a:latin typeface="Rockwell" pitchFamily="26" charset="0"/>
              </a:rPr>
              <a:t>4    WHILE not end of input stream</a:t>
            </a:r>
          </a:p>
          <a:p>
            <a:pPr algn="l" rtl="0" eaLnBrk="1" hangingPunct="1">
              <a:lnSpc>
                <a:spcPct val="80000"/>
              </a:lnSpc>
              <a:buFontTx/>
              <a:buNone/>
            </a:pPr>
            <a:r>
              <a:rPr lang="en-US" sz="2000" b="1" smtClean="0">
                <a:latin typeface="Rockwell" pitchFamily="26" charset="0"/>
              </a:rPr>
              <a:t>5        NEW = next input code</a:t>
            </a:r>
          </a:p>
          <a:p>
            <a:pPr algn="l" rtl="0" eaLnBrk="1" hangingPunct="1">
              <a:lnSpc>
                <a:spcPct val="80000"/>
              </a:lnSpc>
              <a:buFontTx/>
              <a:buNone/>
            </a:pPr>
            <a:r>
              <a:rPr lang="en-US" sz="2000" b="1" smtClean="0">
                <a:latin typeface="Rockwell" pitchFamily="26" charset="0"/>
              </a:rPr>
              <a:t>6        IF NEW is not in the string table</a:t>
            </a:r>
          </a:p>
          <a:p>
            <a:pPr algn="l" rtl="0" eaLnBrk="1" hangingPunct="1">
              <a:lnSpc>
                <a:spcPct val="80000"/>
              </a:lnSpc>
              <a:buFontTx/>
              <a:buNone/>
            </a:pPr>
            <a:r>
              <a:rPr lang="en-US" sz="2000" b="1" smtClean="0">
                <a:latin typeface="Rockwell" pitchFamily="26" charset="0"/>
              </a:rPr>
              <a:t>7               S = translation of OLD</a:t>
            </a:r>
          </a:p>
          <a:p>
            <a:pPr algn="l" rtl="0" eaLnBrk="1" hangingPunct="1">
              <a:lnSpc>
                <a:spcPct val="80000"/>
              </a:lnSpc>
              <a:buFontTx/>
              <a:buNone/>
            </a:pPr>
            <a:r>
              <a:rPr lang="en-US" sz="2000" b="1" smtClean="0">
                <a:latin typeface="Rockwell" pitchFamily="26" charset="0"/>
              </a:rPr>
              <a:t>8               S = S + C</a:t>
            </a:r>
          </a:p>
          <a:p>
            <a:pPr algn="l" rtl="0" eaLnBrk="1" hangingPunct="1">
              <a:lnSpc>
                <a:spcPct val="80000"/>
              </a:lnSpc>
              <a:buFontTx/>
              <a:buNone/>
            </a:pPr>
            <a:r>
              <a:rPr lang="en-US" sz="2000" b="1" smtClean="0">
                <a:latin typeface="Rockwell" pitchFamily="26" charset="0"/>
              </a:rPr>
              <a:t>9       ELSE</a:t>
            </a:r>
          </a:p>
          <a:p>
            <a:pPr algn="l" rtl="0" eaLnBrk="1" hangingPunct="1">
              <a:lnSpc>
                <a:spcPct val="80000"/>
              </a:lnSpc>
              <a:buFontTx/>
              <a:buNone/>
            </a:pPr>
            <a:r>
              <a:rPr lang="en-US" sz="2000" b="1" smtClean="0">
                <a:latin typeface="Rockwell" pitchFamily="26" charset="0"/>
              </a:rPr>
              <a:t>10              S = translation of NEW</a:t>
            </a:r>
          </a:p>
          <a:p>
            <a:pPr algn="l" rtl="0" eaLnBrk="1" hangingPunct="1">
              <a:lnSpc>
                <a:spcPct val="80000"/>
              </a:lnSpc>
              <a:buFontTx/>
              <a:buNone/>
            </a:pPr>
            <a:r>
              <a:rPr lang="en-US" sz="2000" b="1" smtClean="0">
                <a:latin typeface="Rockwell" pitchFamily="26" charset="0"/>
              </a:rPr>
              <a:t>11       output S</a:t>
            </a:r>
          </a:p>
          <a:p>
            <a:pPr algn="l" rtl="0" eaLnBrk="1" hangingPunct="1">
              <a:lnSpc>
                <a:spcPct val="80000"/>
              </a:lnSpc>
              <a:buFontTx/>
              <a:buNone/>
            </a:pPr>
            <a:r>
              <a:rPr lang="en-US" sz="2000" b="1" smtClean="0">
                <a:latin typeface="Rockwell" pitchFamily="26" charset="0"/>
              </a:rPr>
              <a:t>12       C = first character of S</a:t>
            </a:r>
          </a:p>
          <a:p>
            <a:pPr algn="l" rtl="0" eaLnBrk="1" hangingPunct="1">
              <a:lnSpc>
                <a:spcPct val="80000"/>
              </a:lnSpc>
              <a:buFontTx/>
              <a:buNone/>
            </a:pPr>
            <a:r>
              <a:rPr lang="en-US" sz="2000" b="1" smtClean="0">
                <a:latin typeface="Rockwell" pitchFamily="26" charset="0"/>
              </a:rPr>
              <a:t>13       OLD + C to the string table</a:t>
            </a:r>
          </a:p>
          <a:p>
            <a:pPr algn="l" rtl="0" eaLnBrk="1" hangingPunct="1">
              <a:lnSpc>
                <a:spcPct val="80000"/>
              </a:lnSpc>
              <a:buFontTx/>
              <a:buNone/>
            </a:pPr>
            <a:r>
              <a:rPr lang="en-US" sz="2000" b="1" smtClean="0">
                <a:latin typeface="Rockwell" pitchFamily="26" charset="0"/>
              </a:rPr>
              <a:t>14       OLD = NEW</a:t>
            </a:r>
          </a:p>
          <a:p>
            <a:pPr algn="l" rtl="0" eaLnBrk="1" hangingPunct="1">
              <a:lnSpc>
                <a:spcPct val="80000"/>
              </a:lnSpc>
              <a:buFontTx/>
              <a:buNone/>
            </a:pPr>
            <a:r>
              <a:rPr lang="en-US" sz="2000" b="1" smtClean="0">
                <a:latin typeface="Rockwell" pitchFamily="26" charset="0"/>
              </a:rPr>
              <a:t>15   END WHILE</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17305098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1</a:t>
            </a:r>
          </a:p>
        </p:txBody>
      </p:sp>
      <p:sp>
        <p:nvSpPr>
          <p:cNvPr id="15363" name="Rectangle 3"/>
          <p:cNvSpPr>
            <a:spLocks noGrp="1" noChangeArrowheads="1"/>
          </p:cNvSpPr>
          <p:nvPr>
            <p:ph type="body" idx="1"/>
          </p:nvPr>
        </p:nvSpPr>
        <p:spPr/>
        <p:txBody>
          <a:bodyPr/>
          <a:lstStyle/>
          <a:p>
            <a:pPr algn="l" rtl="0" eaLnBrk="1" hangingPunct="1">
              <a:buFontTx/>
              <a:buNone/>
            </a:pPr>
            <a:r>
              <a:rPr lang="en-US" sz="2400" b="1" dirty="0" smtClean="0">
                <a:latin typeface="Times New Roman" pitchFamily="18" charset="0"/>
                <a:cs typeface="Times New Roman" pitchFamily="18" charset="0"/>
              </a:rPr>
              <a:t>Example 2: Use LZW to </a:t>
            </a:r>
            <a:r>
              <a:rPr lang="en-US" sz="2400" b="1" dirty="0" smtClean="0">
                <a:solidFill>
                  <a:srgbClr val="FF0000"/>
                </a:solidFill>
                <a:latin typeface="Times New Roman" pitchFamily="18" charset="0"/>
                <a:cs typeface="Times New Roman" pitchFamily="18" charset="0"/>
              </a:rPr>
              <a:t>decompress</a:t>
            </a:r>
            <a:r>
              <a:rPr lang="en-US" sz="2400" b="1" dirty="0" smtClean="0">
                <a:latin typeface="Times New Roman" pitchFamily="18" charset="0"/>
                <a:cs typeface="Times New Roman" pitchFamily="18" charset="0"/>
              </a:rPr>
              <a:t> the output sequence of </a:t>
            </a:r>
          </a:p>
          <a:p>
            <a:pPr algn="l" rtl="0" eaLnBrk="1" hangingPunct="1">
              <a:buFontTx/>
              <a:buNone/>
            </a:pPr>
            <a:r>
              <a:rPr lang="en-US" sz="2400" b="1" dirty="0" smtClean="0">
                <a:latin typeface="Times New Roman" pitchFamily="18" charset="0"/>
                <a:cs typeface="Times New Roman" pitchFamily="18" charset="0"/>
              </a:rPr>
              <a:t>                   Example 1: </a:t>
            </a:r>
          </a:p>
          <a:p>
            <a:pPr algn="ctr" rtl="0" eaLnBrk="1" hangingPunct="1">
              <a:buFontTx/>
              <a:buNone/>
            </a:pPr>
            <a:endParaRPr lang="en-US" sz="2400" b="1" dirty="0" smtClean="0">
              <a:latin typeface="Times New Roman" pitchFamily="18" charset="0"/>
              <a:cs typeface="Times New Roman" pitchFamily="18" charset="0"/>
            </a:endParaRPr>
          </a:p>
          <a:p>
            <a:pPr algn="ctr" rtl="0" eaLnBrk="1" hangingPunct="1">
              <a:buFontTx/>
              <a:buNone/>
            </a:pPr>
            <a:r>
              <a:rPr lang="en-US" sz="2400" b="1" dirty="0" smtClean="0">
                <a:latin typeface="Times New Roman" pitchFamily="18" charset="0"/>
                <a:cs typeface="Times New Roman" pitchFamily="18" charset="0"/>
              </a:rPr>
              <a:t>&lt;66&gt;&lt;65&gt;&lt;256&gt;&lt;257&gt;&lt;65&gt;&lt;260&gt;. </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3814865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a:xfrm>
            <a:off x="428625" y="214313"/>
            <a:ext cx="7772400" cy="214312"/>
          </a:xfrm>
        </p:spPr>
        <p:txBody>
          <a:bodyPr/>
          <a:lstStyle/>
          <a:p>
            <a:pPr eaLnBrk="1" hangingPunct="1"/>
            <a:endParaRPr lang="ar-SA" sz="2400" b="1" i="1" u="sng" smtClean="0">
              <a:solidFill>
                <a:srgbClr val="00B050"/>
              </a:solidFill>
            </a:endParaRPr>
          </a:p>
        </p:txBody>
      </p:sp>
      <p:sp>
        <p:nvSpPr>
          <p:cNvPr id="3" name="Subtitle 2"/>
          <p:cNvSpPr>
            <a:spLocks noGrp="1"/>
          </p:cNvSpPr>
          <p:nvPr>
            <p:ph type="subTitle" idx="1"/>
          </p:nvPr>
        </p:nvSpPr>
        <p:spPr>
          <a:xfrm>
            <a:off x="214313" y="500063"/>
            <a:ext cx="8929687" cy="6000750"/>
          </a:xfrm>
        </p:spPr>
        <p:txBody>
          <a:bodyPr rtlCol="1">
            <a:normAutofit fontScale="92500" lnSpcReduction="20000"/>
          </a:bodyPr>
          <a:lstStyle/>
          <a:p>
            <a:pPr algn="l">
              <a:buFont typeface="Arial" pitchFamily="34" charset="0"/>
              <a:buNone/>
              <a:defRPr/>
            </a:pPr>
            <a:r>
              <a:rPr lang="en-US" sz="2800" b="1" dirty="0" smtClean="0">
                <a:solidFill>
                  <a:srgbClr val="C00000"/>
                </a:solidFill>
              </a:rPr>
              <a:t>The </a:t>
            </a:r>
            <a:r>
              <a:rPr lang="en-US" sz="2800" b="1" dirty="0" smtClean="0">
                <a:solidFill>
                  <a:schemeClr val="accent1"/>
                </a:solidFill>
              </a:rPr>
              <a:t>reduction in file size </a:t>
            </a:r>
            <a:r>
              <a:rPr lang="en-US" sz="2800" b="1" dirty="0" smtClean="0">
                <a:solidFill>
                  <a:srgbClr val="C00000"/>
                </a:solidFill>
              </a:rPr>
              <a:t>is necessary to meet </a:t>
            </a:r>
          </a:p>
          <a:p>
            <a:pPr algn="l">
              <a:buFont typeface="Arial" pitchFamily="34" charset="0"/>
              <a:buNone/>
              <a:defRPr/>
            </a:pPr>
            <a:r>
              <a:rPr lang="en-US" sz="2800" b="1" dirty="0" smtClean="0">
                <a:solidFill>
                  <a:srgbClr val="C00000"/>
                </a:solidFill>
              </a:rPr>
              <a:t>) </a:t>
            </a:r>
            <a:r>
              <a:rPr lang="ar-SA" sz="2800" b="1" dirty="0" smtClean="0">
                <a:solidFill>
                  <a:srgbClr val="C00000"/>
                </a:solidFill>
              </a:rPr>
              <a:t>كمية</a:t>
            </a:r>
            <a:r>
              <a:rPr lang="ar-IQ" sz="2800" b="1" dirty="0" smtClean="0">
                <a:solidFill>
                  <a:srgbClr val="C00000"/>
                </a:solidFill>
              </a:rPr>
              <a:t> البيانات</a:t>
            </a:r>
            <a:r>
              <a:rPr lang="ar-SA" sz="2800" b="1" dirty="0" smtClean="0">
                <a:solidFill>
                  <a:srgbClr val="C00000"/>
                </a:solidFill>
              </a:rPr>
              <a:t>)</a:t>
            </a:r>
            <a:r>
              <a:rPr lang="ar-IQ" sz="2800" b="1" dirty="0" smtClean="0">
                <a:solidFill>
                  <a:srgbClr val="C00000"/>
                </a:solidFill>
              </a:rPr>
              <a:t> </a:t>
            </a:r>
            <a:r>
              <a:rPr lang="en-US" sz="2800" b="1" dirty="0" smtClean="0">
                <a:solidFill>
                  <a:srgbClr val="C00000"/>
                </a:solidFill>
              </a:rPr>
              <a:t>1- The </a:t>
            </a:r>
            <a:r>
              <a:rPr lang="en-US" sz="2800" b="1" dirty="0" smtClean="0">
                <a:solidFill>
                  <a:schemeClr val="accent1"/>
                </a:solidFill>
              </a:rPr>
              <a:t>bandwidth  requirements </a:t>
            </a:r>
            <a:r>
              <a:rPr lang="en-US" sz="2800" b="1" dirty="0" smtClean="0">
                <a:solidFill>
                  <a:srgbClr val="C00000"/>
                </a:solidFill>
              </a:rPr>
              <a:t>for many transmission systems. </a:t>
            </a:r>
          </a:p>
          <a:p>
            <a:pPr algn="l">
              <a:buFont typeface="Arial" pitchFamily="34" charset="0"/>
              <a:buNone/>
              <a:defRPr/>
            </a:pPr>
            <a:r>
              <a:rPr lang="en-US" sz="2800" b="1" dirty="0" smtClean="0">
                <a:solidFill>
                  <a:schemeClr val="accent3">
                    <a:lumMod val="50000"/>
                  </a:schemeClr>
                </a:solidFill>
              </a:rPr>
              <a:t> 2-The </a:t>
            </a:r>
            <a:r>
              <a:rPr lang="en-US" sz="2800" b="1" dirty="0" smtClean="0">
                <a:solidFill>
                  <a:schemeClr val="accent1"/>
                </a:solidFill>
              </a:rPr>
              <a:t>storage requirements </a:t>
            </a:r>
            <a:r>
              <a:rPr lang="en-US" sz="2800" b="1" dirty="0" smtClean="0">
                <a:solidFill>
                  <a:schemeClr val="accent3">
                    <a:lumMod val="50000"/>
                  </a:schemeClr>
                </a:solidFill>
              </a:rPr>
              <a:t>in computer data base.</a:t>
            </a:r>
            <a:r>
              <a:rPr lang="en-US" sz="2800" b="1" dirty="0" smtClean="0">
                <a:solidFill>
                  <a:srgbClr val="C00000"/>
                </a:solidFill>
              </a:rPr>
              <a:t> </a:t>
            </a:r>
          </a:p>
          <a:p>
            <a:pPr algn="l">
              <a:buFont typeface="Arial" pitchFamily="34" charset="0"/>
              <a:buNone/>
              <a:defRPr/>
            </a:pPr>
            <a:r>
              <a:rPr lang="en-US" sz="2800" b="1" dirty="0" smtClean="0">
                <a:solidFill>
                  <a:srgbClr val="002060"/>
                </a:solidFill>
              </a:rPr>
              <a:t>The amount of data required for digital images is enormous. For example, </a:t>
            </a:r>
            <a:r>
              <a:rPr lang="en-US" sz="2800" b="1" dirty="0" smtClean="0">
                <a:solidFill>
                  <a:srgbClr val="FF0000"/>
                </a:solidFill>
              </a:rPr>
              <a:t>a single 512×512, 8-bit image requires 2,097,152 bits for storage</a:t>
            </a:r>
            <a:r>
              <a:rPr lang="en-US" sz="2800" b="1" dirty="0" smtClean="0">
                <a:solidFill>
                  <a:srgbClr val="002060"/>
                </a:solidFill>
              </a:rPr>
              <a:t>. If we wanted to </a:t>
            </a:r>
            <a:r>
              <a:rPr lang="en-US" sz="2800" b="1" dirty="0" smtClean="0">
                <a:solidFill>
                  <a:srgbClr val="002060"/>
                </a:solidFill>
              </a:rPr>
              <a:t>transmit </a:t>
            </a:r>
            <a:r>
              <a:rPr lang="en-US" sz="2800" b="1" dirty="0" smtClean="0">
                <a:solidFill>
                  <a:srgbClr val="002060"/>
                </a:solidFill>
              </a:rPr>
              <a:t>this image over the World Wide Web, it would </a:t>
            </a:r>
            <a:r>
              <a:rPr lang="en-US" sz="2800" b="1" dirty="0" smtClean="0">
                <a:solidFill>
                  <a:srgbClr val="FF0000"/>
                </a:solidFill>
              </a:rPr>
              <a:t>probably take minutes </a:t>
            </a:r>
            <a:r>
              <a:rPr lang="en-US" sz="2800" b="1" dirty="0" smtClean="0">
                <a:solidFill>
                  <a:srgbClr val="002060"/>
                </a:solidFill>
              </a:rPr>
              <a:t>for transmission –too long for most people to wait. </a:t>
            </a:r>
          </a:p>
          <a:p>
            <a:pPr algn="l">
              <a:buFont typeface="Arial" pitchFamily="34" charset="0"/>
              <a:buNone/>
              <a:defRPr/>
            </a:pPr>
            <a:r>
              <a:rPr lang="en-US" sz="2800" b="1" dirty="0" smtClean="0">
                <a:solidFill>
                  <a:srgbClr val="002060"/>
                </a:solidFill>
              </a:rPr>
              <a:t>512 ×512×8= 2,097,152.</a:t>
            </a:r>
          </a:p>
          <a:p>
            <a:pPr algn="l">
              <a:buFont typeface="Arial" pitchFamily="34" charset="0"/>
              <a:buNone/>
              <a:defRPr/>
            </a:pPr>
            <a:r>
              <a:rPr lang="en-US" sz="2800" b="1" u="sng" dirty="0" smtClean="0">
                <a:solidFill>
                  <a:schemeClr val="bg2">
                    <a:lumMod val="10000"/>
                  </a:schemeClr>
                </a:solidFill>
              </a:rPr>
              <a:t>Example</a:t>
            </a:r>
            <a:endParaRPr lang="en-US" sz="2800" b="1" dirty="0" smtClean="0">
              <a:solidFill>
                <a:schemeClr val="bg2">
                  <a:lumMod val="10000"/>
                </a:schemeClr>
              </a:solidFill>
            </a:endParaRPr>
          </a:p>
          <a:p>
            <a:pPr algn="l">
              <a:buFont typeface="Arial" pitchFamily="34" charset="0"/>
              <a:buNone/>
              <a:defRPr/>
            </a:pPr>
            <a:r>
              <a:rPr lang="en-US" sz="2800" b="1" dirty="0" smtClean="0">
                <a:solidFill>
                  <a:schemeClr val="bg2">
                    <a:lumMod val="10000"/>
                  </a:schemeClr>
                </a:solidFill>
              </a:rPr>
              <a:t>To transmit a digitized color scanned at </a:t>
            </a:r>
            <a:r>
              <a:rPr lang="en-US" sz="2800" b="1" dirty="0" smtClean="0">
                <a:solidFill>
                  <a:srgbClr val="FF0000"/>
                </a:solidFill>
              </a:rPr>
              <a:t>3,000×2,000 pixels</a:t>
            </a:r>
            <a:r>
              <a:rPr lang="en-US" sz="2800" b="1" dirty="0" smtClean="0">
                <a:solidFill>
                  <a:schemeClr val="bg2">
                    <a:lumMod val="10000"/>
                  </a:schemeClr>
                </a:solidFill>
              </a:rPr>
              <a:t>, and </a:t>
            </a:r>
            <a:r>
              <a:rPr lang="en-US" sz="2800" b="1" dirty="0" smtClean="0">
                <a:solidFill>
                  <a:srgbClr val="FF0000"/>
                </a:solidFill>
              </a:rPr>
              <a:t>24 bits</a:t>
            </a:r>
            <a:r>
              <a:rPr lang="en-US" sz="2800" b="1" dirty="0" smtClean="0">
                <a:solidFill>
                  <a:schemeClr val="bg2">
                    <a:lumMod val="10000"/>
                  </a:schemeClr>
                </a:solidFill>
              </a:rPr>
              <a:t>, at </a:t>
            </a:r>
            <a:r>
              <a:rPr lang="en-US" sz="2800" b="1" dirty="0" smtClean="0">
                <a:solidFill>
                  <a:srgbClr val="FF0000"/>
                </a:solidFill>
              </a:rPr>
              <a:t>28.8(kilobits/second</a:t>
            </a:r>
            <a:r>
              <a:rPr lang="en-US" sz="2800" b="1" dirty="0" smtClean="0">
                <a:solidFill>
                  <a:schemeClr val="bg2">
                    <a:lumMod val="10000"/>
                  </a:schemeClr>
                </a:solidFill>
              </a:rPr>
              <a:t>), it would take about</a:t>
            </a:r>
          </a:p>
          <a:p>
            <a:pPr algn="l">
              <a:buFont typeface="Arial" pitchFamily="34" charset="0"/>
              <a:buNone/>
              <a:defRPr/>
            </a:pPr>
            <a:endParaRPr lang="en-US" sz="2800" b="1" dirty="0" smtClean="0">
              <a:solidFill>
                <a:schemeClr val="bg2">
                  <a:lumMod val="10000"/>
                </a:schemeClr>
              </a:solidFill>
            </a:endParaRPr>
          </a:p>
          <a:p>
            <a:pPr algn="l">
              <a:buFont typeface="Arial" pitchFamily="34" charset="0"/>
              <a:buNone/>
              <a:defRPr/>
            </a:pPr>
            <a:endParaRPr lang="en-US" sz="2800" b="1" dirty="0" smtClean="0">
              <a:solidFill>
                <a:schemeClr val="bg2">
                  <a:lumMod val="10000"/>
                </a:schemeClr>
              </a:solidFill>
            </a:endParaRPr>
          </a:p>
          <a:p>
            <a:pPr algn="l">
              <a:buFont typeface="Arial" pitchFamily="34" charset="0"/>
              <a:buNone/>
              <a:defRPr/>
            </a:pPr>
            <a:r>
              <a:rPr lang="en-US" sz="2800" b="1" dirty="0" smtClean="0">
                <a:solidFill>
                  <a:schemeClr val="bg2">
                    <a:lumMod val="10000"/>
                  </a:schemeClr>
                </a:solidFill>
              </a:rPr>
              <a:t> </a:t>
            </a:r>
            <a:r>
              <a:rPr lang="en-US" sz="2800" b="1" dirty="0" smtClean="0">
                <a:solidFill>
                  <a:srgbClr val="C00000"/>
                </a:solidFill>
              </a:rPr>
              <a:t> </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F068B9F1-7D68-4B32-B5C0-A65CECBD74D8}" type="slidenum">
              <a:rPr lang="ar-IQ" smtClean="0">
                <a:solidFill>
                  <a:prstClr val="black">
                    <a:tint val="75000"/>
                  </a:prstClr>
                </a:solidFill>
              </a:rPr>
              <a:pPr>
                <a:defRPr/>
              </a:pPr>
              <a:t>5</a:t>
            </a:fld>
            <a:endParaRPr lang="ar-IQ">
              <a:solidFill>
                <a:prstClr val="black">
                  <a:tint val="75000"/>
                </a:prstClr>
              </a:solidFill>
            </a:endParaRPr>
          </a:p>
        </p:txBody>
      </p:sp>
      <p:sp>
        <p:nvSpPr>
          <p:cNvPr id="1030"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a:solidFill>
                <a:prstClr val="black"/>
              </a:solidFill>
              <a:latin typeface="Arial" charset="0"/>
            </a:endParaRPr>
          </a:p>
        </p:txBody>
      </p:sp>
      <p:graphicFrame>
        <p:nvGraphicFramePr>
          <p:cNvPr id="1026" name="Object 5"/>
          <p:cNvGraphicFramePr>
            <a:graphicFrameLocks noChangeAspect="1"/>
          </p:cNvGraphicFramePr>
          <p:nvPr/>
        </p:nvGraphicFramePr>
        <p:xfrm>
          <a:off x="928688" y="5214938"/>
          <a:ext cx="6929437" cy="1643062"/>
        </p:xfrm>
        <a:graphic>
          <a:graphicData uri="http://schemas.openxmlformats.org/presentationml/2006/ole">
            <mc:AlternateContent xmlns:mc="http://schemas.openxmlformats.org/markup-compatibility/2006">
              <mc:Choice xmlns:v="urn:schemas-microsoft-com:vml" Requires="v">
                <p:oleObj spid="_x0000_s1121" name="Equation" r:id="rId3" imgW="3124200" imgH="876300" progId="Equation.3">
                  <p:embed/>
                </p:oleObj>
              </mc:Choice>
              <mc:Fallback>
                <p:oleObj name="Equation" r:id="rId3" imgW="3124200" imgH="876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5214938"/>
                        <a:ext cx="6929437" cy="164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8493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1</a:t>
            </a:r>
          </a:p>
        </p:txBody>
      </p:sp>
      <p:sp>
        <p:nvSpPr>
          <p:cNvPr id="16387" name="Rectangle 3"/>
          <p:cNvSpPr>
            <a:spLocks noGrp="1" noChangeArrowheads="1"/>
          </p:cNvSpPr>
          <p:nvPr>
            <p:ph type="body" idx="1"/>
          </p:nvPr>
        </p:nvSpPr>
        <p:spPr>
          <a:xfrm>
            <a:off x="468313" y="1268413"/>
            <a:ext cx="8229600" cy="1181100"/>
          </a:xfrm>
        </p:spPr>
        <p:txBody>
          <a:bodyPr/>
          <a:lstStyle/>
          <a:p>
            <a:pPr algn="l" rtl="0" eaLnBrk="1" hangingPunct="1">
              <a:buFontTx/>
              <a:buNone/>
            </a:pPr>
            <a:r>
              <a:rPr lang="en-US" sz="2400" b="1" smtClean="0">
                <a:latin typeface="Times New Roman" pitchFamily="18" charset="0"/>
                <a:cs typeface="Times New Roman" pitchFamily="18" charset="0"/>
              </a:rPr>
              <a:t>&lt;66&gt;&lt;65&gt;&lt;256&gt;&lt;257&gt;&lt;65&gt;&lt;260&gt;               Old = 65     S = A</a:t>
            </a:r>
          </a:p>
          <a:p>
            <a:pPr algn="l" rtl="0" eaLnBrk="1" hangingPunct="1">
              <a:buFontTx/>
              <a:buNone/>
            </a:pPr>
            <a:r>
              <a:rPr lang="en-US" sz="2400" b="1" smtClean="0">
                <a:latin typeface="Times New Roman" pitchFamily="18" charset="0"/>
                <a:cs typeface="Times New Roman" pitchFamily="18" charset="0"/>
              </a:rPr>
              <a:t>							New = 66    C = A</a:t>
            </a:r>
          </a:p>
        </p:txBody>
      </p:sp>
      <p:graphicFrame>
        <p:nvGraphicFramePr>
          <p:cNvPr id="17474" name="Group 66"/>
          <p:cNvGraphicFramePr>
            <a:graphicFrameLocks noGrp="1"/>
          </p:cNvGraphicFramePr>
          <p:nvPr/>
        </p:nvGraphicFramePr>
        <p:xfrm>
          <a:off x="468313" y="2276475"/>
          <a:ext cx="8424862" cy="4140201"/>
        </p:xfrm>
        <a:graphic>
          <a:graphicData uri="http://schemas.openxmlformats.org/drawingml/2006/table">
            <a:tbl>
              <a:tblPr rtl="1"/>
              <a:tblGrid>
                <a:gridCol w="2016125"/>
                <a:gridCol w="2233612"/>
                <a:gridCol w="4175125"/>
              </a:tblGrid>
              <a:tr h="457235">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7">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53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25" name="Line 67"/>
          <p:cNvSpPr>
            <a:spLocks noChangeShapeType="1"/>
          </p:cNvSpPr>
          <p:nvPr/>
        </p:nvSpPr>
        <p:spPr bwMode="auto">
          <a:xfrm flipV="1">
            <a:off x="1835150"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val="41718027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2</a:t>
            </a:r>
          </a:p>
        </p:txBody>
      </p:sp>
      <p:sp>
        <p:nvSpPr>
          <p:cNvPr id="17411" name="Rectangle 5"/>
          <p:cNvSpPr>
            <a:spLocks noGrp="1" noChangeArrowheads="1"/>
          </p:cNvSpPr>
          <p:nvPr>
            <p:ph type="body" idx="1"/>
          </p:nvPr>
        </p:nvSpPr>
        <p:spPr>
          <a:xfrm>
            <a:off x="468313" y="1268413"/>
            <a:ext cx="8229600" cy="1181100"/>
          </a:xfrm>
          <a:noFill/>
        </p:spPr>
        <p:txBody>
          <a:bodyPr/>
          <a:lstStyle/>
          <a:p>
            <a:pPr algn="l" rtl="0" eaLnBrk="1" hangingPunct="1">
              <a:lnSpc>
                <a:spcPct val="80000"/>
              </a:lnSpc>
              <a:buFontTx/>
              <a:buNone/>
            </a:pPr>
            <a:r>
              <a:rPr lang="en-US" sz="2400" b="1" smtClean="0">
                <a:latin typeface="Times New Roman" pitchFamily="18" charset="0"/>
                <a:cs typeface="Times New Roman" pitchFamily="18" charset="0"/>
              </a:rPr>
              <a:t>&lt;66&gt;&lt;65&gt;&lt;256&gt;&lt;257&gt;&lt;65&gt;&lt;260&gt;               Old = 256    S = BA</a:t>
            </a:r>
          </a:p>
          <a:p>
            <a:pPr algn="l" rtl="0" eaLnBrk="1" hangingPunct="1">
              <a:lnSpc>
                <a:spcPct val="80000"/>
              </a:lnSpc>
              <a:buFontTx/>
              <a:buNone/>
            </a:pPr>
            <a:r>
              <a:rPr lang="en-US" sz="2400" b="1" smtClean="0">
                <a:latin typeface="Times New Roman" pitchFamily="18" charset="0"/>
                <a:cs typeface="Times New Roman" pitchFamily="18" charset="0"/>
              </a:rPr>
              <a:t>							New = 256   C = B</a:t>
            </a:r>
          </a:p>
        </p:txBody>
      </p:sp>
      <p:graphicFrame>
        <p:nvGraphicFramePr>
          <p:cNvPr id="18438" name="Group 6"/>
          <p:cNvGraphicFramePr>
            <a:graphicFrameLocks noGrp="1"/>
          </p:cNvGraphicFramePr>
          <p:nvPr/>
        </p:nvGraphicFramePr>
        <p:xfrm>
          <a:off x="468313" y="2276475"/>
          <a:ext cx="8424862" cy="4140201"/>
        </p:xfrm>
        <a:graphic>
          <a:graphicData uri="http://schemas.openxmlformats.org/drawingml/2006/table">
            <a:tbl>
              <a:tblPr rtl="1"/>
              <a:tblGrid>
                <a:gridCol w="2016125"/>
                <a:gridCol w="2233612"/>
                <a:gridCol w="4175125"/>
              </a:tblGrid>
              <a:tr h="457235">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0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534">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49" name="Line 43"/>
          <p:cNvSpPr>
            <a:spLocks noChangeShapeType="1"/>
          </p:cNvSpPr>
          <p:nvPr/>
        </p:nvSpPr>
        <p:spPr bwMode="auto">
          <a:xfrm flipV="1">
            <a:off x="2627313"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1860565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3</a:t>
            </a:r>
          </a:p>
        </p:txBody>
      </p:sp>
      <p:sp>
        <p:nvSpPr>
          <p:cNvPr id="18435" name="Rectangle 5"/>
          <p:cNvSpPr>
            <a:spLocks noGrp="1" noChangeArrowheads="1"/>
          </p:cNvSpPr>
          <p:nvPr>
            <p:ph type="body" idx="1"/>
          </p:nvPr>
        </p:nvSpPr>
        <p:spPr>
          <a:xfrm>
            <a:off x="468313" y="1268413"/>
            <a:ext cx="8229600" cy="1181100"/>
          </a:xfrm>
          <a:noFill/>
        </p:spPr>
        <p:txBody>
          <a:bodyPr/>
          <a:lstStyle/>
          <a:p>
            <a:pPr algn="l" rtl="0" eaLnBrk="1" hangingPunct="1">
              <a:lnSpc>
                <a:spcPct val="90000"/>
              </a:lnSpc>
              <a:buFontTx/>
              <a:buNone/>
            </a:pPr>
            <a:r>
              <a:rPr lang="en-US" sz="2400" b="1" smtClean="0">
                <a:latin typeface="Times New Roman" pitchFamily="18" charset="0"/>
                <a:cs typeface="Times New Roman" pitchFamily="18" charset="0"/>
              </a:rPr>
              <a:t>&lt;66&gt;&lt;65&gt;&lt;256&gt;&lt;257&gt;&lt;65&gt;&lt;260&gt;               Old = 257    S = AB</a:t>
            </a:r>
          </a:p>
          <a:p>
            <a:pPr algn="l" rtl="0" eaLnBrk="1" hangingPunct="1">
              <a:lnSpc>
                <a:spcPct val="90000"/>
              </a:lnSpc>
              <a:buFontTx/>
              <a:buNone/>
            </a:pPr>
            <a:r>
              <a:rPr lang="en-US" sz="2400" b="1" smtClean="0">
                <a:latin typeface="Times New Roman" pitchFamily="18" charset="0"/>
                <a:cs typeface="Times New Roman" pitchFamily="18" charset="0"/>
              </a:rPr>
              <a:t>							New = 257   C = A</a:t>
            </a:r>
          </a:p>
        </p:txBody>
      </p:sp>
      <p:graphicFrame>
        <p:nvGraphicFramePr>
          <p:cNvPr id="19500" name="Group 44"/>
          <p:cNvGraphicFramePr>
            <a:graphicFrameLocks noGrp="1"/>
          </p:cNvGraphicFramePr>
          <p:nvPr/>
        </p:nvGraphicFramePr>
        <p:xfrm>
          <a:off x="468313" y="2276475"/>
          <a:ext cx="8424862" cy="4124504"/>
        </p:xfrm>
        <a:graphic>
          <a:graphicData uri="http://schemas.openxmlformats.org/drawingml/2006/table">
            <a:tbl>
              <a:tblPr rtl="1"/>
              <a:tblGrid>
                <a:gridCol w="2016125"/>
                <a:gridCol w="2233612"/>
                <a:gridCol w="4175125"/>
              </a:tblGrid>
              <a:tr h="457129">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4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1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080">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396">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73" name="Line 43"/>
          <p:cNvSpPr>
            <a:spLocks noChangeShapeType="1"/>
          </p:cNvSpPr>
          <p:nvPr/>
        </p:nvSpPr>
        <p:spPr bwMode="auto">
          <a:xfrm flipV="1">
            <a:off x="3492500"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33598986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4</a:t>
            </a:r>
          </a:p>
        </p:txBody>
      </p:sp>
      <p:sp>
        <p:nvSpPr>
          <p:cNvPr id="19459" name="Rectangle 5"/>
          <p:cNvSpPr>
            <a:spLocks noGrp="1" noChangeArrowheads="1"/>
          </p:cNvSpPr>
          <p:nvPr>
            <p:ph type="body" idx="1"/>
          </p:nvPr>
        </p:nvSpPr>
        <p:spPr>
          <a:xfrm>
            <a:off x="468313" y="1268413"/>
            <a:ext cx="8229600" cy="1181100"/>
          </a:xfrm>
          <a:noFill/>
        </p:spPr>
        <p:txBody>
          <a:bodyPr/>
          <a:lstStyle/>
          <a:p>
            <a:pPr algn="l" rtl="0" eaLnBrk="1" hangingPunct="1">
              <a:lnSpc>
                <a:spcPct val="90000"/>
              </a:lnSpc>
              <a:buFontTx/>
              <a:buNone/>
            </a:pPr>
            <a:r>
              <a:rPr lang="en-US" sz="2400" b="1" smtClean="0">
                <a:latin typeface="Times New Roman" pitchFamily="18" charset="0"/>
                <a:cs typeface="Times New Roman" pitchFamily="18" charset="0"/>
              </a:rPr>
              <a:t>&lt;66&gt;&lt;65&gt;&lt;256&gt;&lt;257&gt;&lt;65&gt;&lt;260&gt;               Old = 65    S = A</a:t>
            </a:r>
          </a:p>
          <a:p>
            <a:pPr algn="l" rtl="0" eaLnBrk="1" hangingPunct="1">
              <a:lnSpc>
                <a:spcPct val="90000"/>
              </a:lnSpc>
              <a:buFontTx/>
              <a:buNone/>
            </a:pPr>
            <a:r>
              <a:rPr lang="en-US" sz="2400" b="1" smtClean="0">
                <a:latin typeface="Times New Roman" pitchFamily="18" charset="0"/>
                <a:cs typeface="Times New Roman" pitchFamily="18" charset="0"/>
              </a:rPr>
              <a:t>							New = 65   C = A</a:t>
            </a:r>
          </a:p>
        </p:txBody>
      </p:sp>
      <p:graphicFrame>
        <p:nvGraphicFramePr>
          <p:cNvPr id="20524" name="Group 44"/>
          <p:cNvGraphicFramePr>
            <a:graphicFrameLocks noGrp="1"/>
          </p:cNvGraphicFramePr>
          <p:nvPr/>
        </p:nvGraphicFramePr>
        <p:xfrm>
          <a:off x="468313" y="2276475"/>
          <a:ext cx="8424862" cy="4064002"/>
        </p:xfrm>
        <a:graphic>
          <a:graphicData uri="http://schemas.openxmlformats.org/drawingml/2006/table">
            <a:tbl>
              <a:tblPr rtl="1"/>
              <a:tblGrid>
                <a:gridCol w="2016125"/>
                <a:gridCol w="2233612"/>
                <a:gridCol w="4175125"/>
              </a:tblGrid>
              <a:tr h="457200">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97" name="Line 43"/>
          <p:cNvSpPr>
            <a:spLocks noChangeShapeType="1"/>
          </p:cNvSpPr>
          <p:nvPr/>
        </p:nvSpPr>
        <p:spPr bwMode="auto">
          <a:xfrm flipV="1">
            <a:off x="4140200"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41168021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noFill/>
        </p:spPr>
        <p:txBody>
          <a:bodyPr/>
          <a:lstStyle/>
          <a:p>
            <a:pPr eaLnBrk="1" hangingPunct="1"/>
            <a:r>
              <a:rPr lang="en-US" sz="3000" b="1" smtClean="0">
                <a:solidFill>
                  <a:schemeClr val="accent2"/>
                </a:solidFill>
                <a:latin typeface="Times New Roman" pitchFamily="18" charset="0"/>
                <a:cs typeface="Times New Roman" pitchFamily="18" charset="0"/>
              </a:rPr>
              <a:t> Example 2: LZW Decompression Step 5</a:t>
            </a:r>
          </a:p>
        </p:txBody>
      </p:sp>
      <p:sp>
        <p:nvSpPr>
          <p:cNvPr id="20483" name="Rectangle 5"/>
          <p:cNvSpPr>
            <a:spLocks noGrp="1" noChangeArrowheads="1"/>
          </p:cNvSpPr>
          <p:nvPr>
            <p:ph type="body" idx="1"/>
          </p:nvPr>
        </p:nvSpPr>
        <p:spPr>
          <a:xfrm>
            <a:off x="468313" y="1268413"/>
            <a:ext cx="8229600" cy="1181100"/>
          </a:xfrm>
          <a:noFill/>
        </p:spPr>
        <p:txBody>
          <a:bodyPr/>
          <a:lstStyle/>
          <a:p>
            <a:pPr algn="l" rtl="0" eaLnBrk="1" hangingPunct="1">
              <a:lnSpc>
                <a:spcPct val="90000"/>
              </a:lnSpc>
              <a:buFontTx/>
              <a:buNone/>
            </a:pPr>
            <a:r>
              <a:rPr lang="en-US" sz="2400" b="1" smtClean="0">
                <a:latin typeface="Times New Roman" pitchFamily="18" charset="0"/>
                <a:cs typeface="Times New Roman" pitchFamily="18" charset="0"/>
              </a:rPr>
              <a:t>&lt;66&gt;&lt;65&gt;&lt;256&gt;&lt;257&gt;&lt;65&gt;&lt;260&gt;               Old = 260    S = AA</a:t>
            </a:r>
          </a:p>
          <a:p>
            <a:pPr algn="l" rtl="0" eaLnBrk="1" hangingPunct="1">
              <a:lnSpc>
                <a:spcPct val="90000"/>
              </a:lnSpc>
              <a:buFontTx/>
              <a:buNone/>
            </a:pPr>
            <a:r>
              <a:rPr lang="en-US" sz="2400" b="1" smtClean="0">
                <a:latin typeface="Times New Roman" pitchFamily="18" charset="0"/>
                <a:cs typeface="Times New Roman" pitchFamily="18" charset="0"/>
              </a:rPr>
              <a:t>							New = 260   C = A</a:t>
            </a:r>
          </a:p>
        </p:txBody>
      </p:sp>
      <p:graphicFrame>
        <p:nvGraphicFramePr>
          <p:cNvPr id="21510" name="Group 6"/>
          <p:cNvGraphicFramePr>
            <a:graphicFrameLocks noGrp="1"/>
          </p:cNvGraphicFramePr>
          <p:nvPr/>
        </p:nvGraphicFramePr>
        <p:xfrm>
          <a:off x="468313" y="2276475"/>
          <a:ext cx="8424862" cy="4064002"/>
        </p:xfrm>
        <a:graphic>
          <a:graphicData uri="http://schemas.openxmlformats.org/drawingml/2006/table">
            <a:tbl>
              <a:tblPr rtl="1"/>
              <a:tblGrid>
                <a:gridCol w="2016125"/>
                <a:gridCol w="2233612"/>
                <a:gridCol w="4175125"/>
              </a:tblGrid>
              <a:tr h="457200">
                <a:tc gridSpan="2">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 TABLE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ENCODER 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codeword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BAA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ABA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AA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1" name="Line 43"/>
          <p:cNvSpPr>
            <a:spLocks noChangeShapeType="1"/>
          </p:cNvSpPr>
          <p:nvPr/>
        </p:nvSpPr>
        <p:spPr bwMode="auto">
          <a:xfrm flipV="1">
            <a:off x="4932363" y="148431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rtl="1" fontAlgn="base">
              <a:spcBef>
                <a:spcPct val="0"/>
              </a:spcBef>
              <a:spcAft>
                <a:spcPct val="0"/>
              </a:spcAft>
            </a:pPr>
            <a:endParaRPr lang="en-US">
              <a:solidFill>
                <a:srgbClr val="000000"/>
              </a:solidFill>
            </a:endParaRP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3413997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06437"/>
          </a:xfrm>
        </p:spPr>
        <p:txBody>
          <a:bodyPr/>
          <a:lstStyle/>
          <a:p>
            <a:pPr eaLnBrk="1" hangingPunct="1"/>
            <a:r>
              <a:rPr lang="en-US" sz="3000" b="1" smtClean="0">
                <a:solidFill>
                  <a:schemeClr val="accent2"/>
                </a:solidFill>
                <a:latin typeface="Times New Roman" pitchFamily="18" charset="0"/>
                <a:cs typeface="Times New Roman" pitchFamily="18" charset="0"/>
              </a:rPr>
              <a:t> LZW: Some Notes</a:t>
            </a:r>
          </a:p>
        </p:txBody>
      </p:sp>
      <p:sp>
        <p:nvSpPr>
          <p:cNvPr id="21507" name="Rectangle 3"/>
          <p:cNvSpPr>
            <a:spLocks noGrp="1" noChangeArrowheads="1"/>
          </p:cNvSpPr>
          <p:nvPr>
            <p:ph type="body" idx="1"/>
          </p:nvPr>
        </p:nvSpPr>
        <p:spPr>
          <a:xfrm>
            <a:off x="457200" y="1125538"/>
            <a:ext cx="8229600" cy="5327650"/>
          </a:xfrm>
        </p:spPr>
        <p:txBody>
          <a:bodyPr/>
          <a:lstStyle/>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This algorithm compresses </a:t>
            </a:r>
            <a:r>
              <a:rPr lang="en-US" sz="2400" b="1" dirty="0" smtClean="0">
                <a:solidFill>
                  <a:srgbClr val="FF0000"/>
                </a:solidFill>
                <a:latin typeface="Times New Roman" pitchFamily="18" charset="0"/>
                <a:cs typeface="Times New Roman" pitchFamily="18" charset="0"/>
              </a:rPr>
              <a:t>repetitive sequences of data well.</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Since the </a:t>
            </a:r>
            <a:r>
              <a:rPr lang="en-US" sz="2400" b="1" dirty="0" err="1" smtClean="0">
                <a:latin typeface="Times New Roman" pitchFamily="18" charset="0"/>
                <a:cs typeface="Times New Roman" pitchFamily="18" charset="0"/>
              </a:rPr>
              <a:t>codewords</a:t>
            </a:r>
            <a:r>
              <a:rPr lang="en-US" sz="2400" b="1" dirty="0" smtClean="0">
                <a:latin typeface="Times New Roman" pitchFamily="18" charset="0"/>
                <a:cs typeface="Times New Roman" pitchFamily="18" charset="0"/>
              </a:rPr>
              <a:t> are </a:t>
            </a:r>
            <a:r>
              <a:rPr lang="en-US" sz="2400" b="1" dirty="0" smtClean="0">
                <a:solidFill>
                  <a:srgbClr val="FF0000"/>
                </a:solidFill>
                <a:latin typeface="Times New Roman" pitchFamily="18" charset="0"/>
                <a:cs typeface="Times New Roman" pitchFamily="18" charset="0"/>
              </a:rPr>
              <a:t>12 bits</a:t>
            </a:r>
            <a:r>
              <a:rPr lang="en-US" sz="2400" b="1" dirty="0" smtClean="0">
                <a:latin typeface="Times New Roman" pitchFamily="18" charset="0"/>
                <a:cs typeface="Times New Roman" pitchFamily="18" charset="0"/>
              </a:rPr>
              <a:t>, any single encoded character will expand the data size rather than reduce it. </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In this example, 72 bits are represented with 72 bits of data. After a reasonable string table is built, compression improves dramatically. </a:t>
            </a:r>
          </a:p>
          <a:p>
            <a:pPr algn="l" rtl="0" eaLnBrk="1" hangingPunct="1">
              <a:lnSpc>
                <a:spcPct val="90000"/>
              </a:lnSpc>
              <a:buFont typeface="Wingdings" pitchFamily="2" charset="2"/>
              <a:buChar char="§"/>
            </a:pPr>
            <a:endParaRPr lang="en-US" sz="2400" b="1" dirty="0" smtClean="0">
              <a:latin typeface="Times New Roman" pitchFamily="18" charset="0"/>
              <a:cs typeface="Times New Roman" pitchFamily="18" charset="0"/>
            </a:endParaRPr>
          </a:p>
          <a:p>
            <a:pPr algn="l" rtl="0" eaLnBrk="1" hangingPunct="1">
              <a:lnSpc>
                <a:spcPct val="90000"/>
              </a:lnSpc>
              <a:buFont typeface="Wingdings" pitchFamily="2" charset="2"/>
              <a:buChar char="§"/>
            </a:pPr>
            <a:r>
              <a:rPr lang="en-US" sz="2400" b="1" dirty="0" smtClean="0">
                <a:latin typeface="Times New Roman" pitchFamily="18" charset="0"/>
                <a:cs typeface="Times New Roman" pitchFamily="18" charset="0"/>
              </a:rPr>
              <a:t>Advantages of LZW over Huffman:</a:t>
            </a: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LZW requires no prior information about the input data stream. </a:t>
            </a: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LZW can compress the input stream in one single pass.</a:t>
            </a: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Another advantage of LZW its simplicity, allowing fast execution</a:t>
            </a:r>
            <a:r>
              <a:rPr lang="en-US" sz="2000" dirty="0" smtClean="0">
                <a:latin typeface="Times New Roman" pitchFamily="18" charset="0"/>
                <a:cs typeface="Times New Roman" pitchFamily="18" charset="0"/>
              </a:rPr>
              <a:t>.</a:t>
            </a:r>
            <a:r>
              <a:rPr lang="en-US" sz="2000" dirty="0" smtClean="0"/>
              <a:t> </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14282716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777875"/>
          </a:xfrm>
        </p:spPr>
        <p:txBody>
          <a:bodyPr/>
          <a:lstStyle/>
          <a:p>
            <a:pPr eaLnBrk="1" hangingPunct="1"/>
            <a:r>
              <a:rPr lang="en-US" sz="3000" b="1" smtClean="0">
                <a:solidFill>
                  <a:schemeClr val="accent2"/>
                </a:solidFill>
                <a:latin typeface="Times New Roman" pitchFamily="18" charset="0"/>
                <a:cs typeface="Times New Roman" pitchFamily="18" charset="0"/>
              </a:rPr>
              <a:t> LZW: Limitations</a:t>
            </a:r>
          </a:p>
        </p:txBody>
      </p:sp>
      <p:sp>
        <p:nvSpPr>
          <p:cNvPr id="22531" name="Rectangle 3"/>
          <p:cNvSpPr>
            <a:spLocks noGrp="1" noChangeArrowheads="1"/>
          </p:cNvSpPr>
          <p:nvPr>
            <p:ph type="body" idx="1"/>
          </p:nvPr>
        </p:nvSpPr>
        <p:spPr>
          <a:xfrm>
            <a:off x="457200" y="1125538"/>
            <a:ext cx="8229600" cy="5327650"/>
          </a:xfrm>
        </p:spPr>
        <p:txBody>
          <a:bodyPr/>
          <a:lstStyle/>
          <a:p>
            <a:pPr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What happens when the dictionary gets too large (i.e., when all the 4096 locations have been used)?</a:t>
            </a:r>
          </a:p>
          <a:p>
            <a:pPr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Here are some options usually implemented:</a:t>
            </a:r>
          </a:p>
          <a:p>
            <a:pPr lvl="1" algn="l" rtl="0" eaLnBrk="1" hangingPunct="1">
              <a:lnSpc>
                <a:spcPct val="90000"/>
              </a:lnSpc>
              <a:buFont typeface="Wingdings" pitchFamily="2" charset="2"/>
              <a:buChar char="§"/>
            </a:pPr>
            <a:endParaRPr lang="en-US" sz="2000" b="1" dirty="0"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Simply forget about adding any more entries and use the table as is.</a:t>
            </a:r>
          </a:p>
          <a:p>
            <a:pPr lvl="1" algn="l" rtl="0" eaLnBrk="1" hangingPunct="1">
              <a:lnSpc>
                <a:spcPct val="90000"/>
              </a:lnSpc>
              <a:buFont typeface="Wingdings" pitchFamily="2" charset="2"/>
              <a:buChar char="§"/>
            </a:pPr>
            <a:endParaRPr lang="en-US" sz="2000" b="1" dirty="0"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Throw the dictionary away when it reaches a certain size. </a:t>
            </a:r>
          </a:p>
          <a:p>
            <a:pPr lvl="1" algn="l" rtl="0" eaLnBrk="1" hangingPunct="1">
              <a:lnSpc>
                <a:spcPct val="90000"/>
              </a:lnSpc>
              <a:buFont typeface="Wingdings" pitchFamily="2" charset="2"/>
              <a:buChar char="§"/>
            </a:pPr>
            <a:endParaRPr lang="en-US" sz="2000" b="1" dirty="0"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Throw the dictionary away when it is no longer effective at compression.</a:t>
            </a:r>
          </a:p>
          <a:p>
            <a:pPr lvl="1" algn="l" rtl="0" eaLnBrk="1" hangingPunct="1">
              <a:lnSpc>
                <a:spcPct val="90000"/>
              </a:lnSpc>
              <a:buFont typeface="Wingdings" pitchFamily="2" charset="2"/>
              <a:buChar char="§"/>
            </a:pPr>
            <a:endParaRPr lang="en-US" sz="2000" b="1" dirty="0" smtClean="0">
              <a:latin typeface="Times New Roman" pitchFamily="18" charset="0"/>
              <a:cs typeface="Times New Roman" pitchFamily="18" charset="0"/>
            </a:endParaRPr>
          </a:p>
          <a:p>
            <a:pPr lvl="1"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Clear entries 256-4095 and start building the dictionary again.</a:t>
            </a:r>
          </a:p>
          <a:p>
            <a:pPr lvl="2" algn="l" rtl="0" eaLnBrk="1" hangingPunct="1">
              <a:lnSpc>
                <a:spcPct val="90000"/>
              </a:lnSpc>
              <a:buFont typeface="Wingdings" pitchFamily="2" charset="2"/>
              <a:buChar char="§"/>
            </a:pPr>
            <a:endParaRPr lang="en-US" sz="2000" b="1" dirty="0" smtClean="0">
              <a:latin typeface="Times New Roman" pitchFamily="18" charset="0"/>
              <a:cs typeface="Times New Roman" pitchFamily="18" charset="0"/>
            </a:endParaRPr>
          </a:p>
          <a:p>
            <a:pPr lvl="2" algn="l" rtl="0" eaLnBrk="1" hangingPunct="1">
              <a:lnSpc>
                <a:spcPct val="90000"/>
              </a:lnSpc>
              <a:buFont typeface="Wingdings" pitchFamily="2" charset="2"/>
              <a:buChar char="§"/>
            </a:pPr>
            <a:r>
              <a:rPr lang="en-US" sz="2000" b="1" dirty="0" smtClean="0">
                <a:latin typeface="Times New Roman" pitchFamily="18" charset="0"/>
                <a:cs typeface="Times New Roman" pitchFamily="18" charset="0"/>
              </a:rPr>
              <a:t>Some clever schemes rebuild a string table from the last N input characters.</a:t>
            </a:r>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15438077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000" b="1" smtClean="0">
                <a:solidFill>
                  <a:schemeClr val="accent2"/>
                </a:solidFill>
                <a:latin typeface="Times New Roman" pitchFamily="18" charset="0"/>
                <a:cs typeface="Times New Roman" pitchFamily="18" charset="0"/>
              </a:rPr>
              <a:t>Exercises</a:t>
            </a:r>
          </a:p>
        </p:txBody>
      </p:sp>
      <p:sp>
        <p:nvSpPr>
          <p:cNvPr id="23555" name="Rectangle 3"/>
          <p:cNvSpPr>
            <a:spLocks noGrp="1" noChangeArrowheads="1"/>
          </p:cNvSpPr>
          <p:nvPr>
            <p:ph type="body" idx="1"/>
          </p:nvPr>
        </p:nvSpPr>
        <p:spPr>
          <a:xfrm>
            <a:off x="457200" y="1600200"/>
            <a:ext cx="8229600" cy="5257800"/>
          </a:xfrm>
        </p:spPr>
        <p:txBody>
          <a:bodyPr/>
          <a:lstStyle/>
          <a:p>
            <a:pPr algn="l" rtl="0" eaLnBrk="1" hangingPunct="1">
              <a:buFont typeface="Wingdings" pitchFamily="2" charset="2"/>
              <a:buChar char="§"/>
            </a:pPr>
            <a:r>
              <a:rPr lang="en-US" sz="2400" b="1" dirty="0" smtClean="0">
                <a:latin typeface="Times New Roman" pitchFamily="18" charset="0"/>
                <a:cs typeface="Times New Roman" pitchFamily="18" charset="0"/>
              </a:rPr>
              <a:t>Why did we say on Slide 15 that the </a:t>
            </a:r>
            <a:r>
              <a:rPr lang="en-US" sz="2400" b="1" dirty="0" err="1" smtClean="0">
                <a:latin typeface="Times New Roman" pitchFamily="18" charset="0"/>
                <a:cs typeface="Times New Roman" pitchFamily="18" charset="0"/>
              </a:rPr>
              <a:t>codeword</a:t>
            </a:r>
            <a:r>
              <a:rPr lang="en-US" sz="2400" b="1" dirty="0" smtClean="0">
                <a:latin typeface="Times New Roman" pitchFamily="18" charset="0"/>
                <a:cs typeface="Times New Roman" pitchFamily="18" charset="0"/>
              </a:rPr>
              <a:t> NEW = 65 is in the string table?  Review that slide and answer this question.</a:t>
            </a:r>
          </a:p>
          <a:p>
            <a:pPr algn="l" rtl="0" eaLnBrk="1" hangingPunct="1">
              <a:buFont typeface="Wingdings" pitchFamily="2" charset="2"/>
              <a:buChar char="§"/>
            </a:pPr>
            <a:endParaRPr lang="en-US" sz="2400" b="1" dirty="0" smtClean="0">
              <a:latin typeface="Times New Roman" pitchFamily="18" charset="0"/>
              <a:cs typeface="Times New Roman" pitchFamily="18" charset="0"/>
            </a:endParaRPr>
          </a:p>
          <a:p>
            <a:pPr algn="l" rtl="0" eaLnBrk="1" hangingPunct="1">
              <a:buFont typeface="Wingdings" pitchFamily="2" charset="2"/>
              <a:buChar char="§"/>
            </a:pPr>
            <a:r>
              <a:rPr lang="en-US" sz="2400" b="1" dirty="0" smtClean="0">
                <a:latin typeface="Times New Roman" pitchFamily="18" charset="0"/>
                <a:cs typeface="Times New Roman" pitchFamily="18" charset="0"/>
              </a:rPr>
              <a:t>Use LZW to trace encoding the string </a:t>
            </a:r>
            <a:r>
              <a:rPr lang="en-US" sz="2400" dirty="0" smtClean="0">
                <a:latin typeface="Arial Black" pitchFamily="34" charset="0"/>
                <a:cs typeface="Times New Roman" pitchFamily="18" charset="0"/>
              </a:rPr>
              <a:t>ABRACADABRA</a:t>
            </a:r>
            <a:r>
              <a:rPr lang="en-US" sz="2400" b="1" dirty="0" smtClean="0">
                <a:latin typeface="Times New Roman" pitchFamily="18" charset="0"/>
                <a:cs typeface="Times New Roman" pitchFamily="18" charset="0"/>
              </a:rPr>
              <a:t>.</a:t>
            </a:r>
          </a:p>
          <a:p>
            <a:pPr algn="l" rtl="0" eaLnBrk="1" hangingPunct="1">
              <a:buFont typeface="Wingdings" pitchFamily="2" charset="2"/>
              <a:buChar char="§"/>
            </a:pPr>
            <a:endParaRPr lang="en-US" sz="2400" b="1" dirty="0" smtClean="0">
              <a:latin typeface="Times New Roman" pitchFamily="18" charset="0"/>
              <a:cs typeface="Times New Roman" pitchFamily="18" charset="0"/>
            </a:endParaRPr>
          </a:p>
          <a:p>
            <a:pPr algn="l" rtl="0" eaLnBrk="1" hangingPunct="1">
              <a:buFont typeface="Wingdings" pitchFamily="2" charset="2"/>
              <a:buChar char="§"/>
            </a:pPr>
            <a:r>
              <a:rPr lang="en-US" sz="2400" b="1" dirty="0" smtClean="0">
                <a:latin typeface="Times New Roman" pitchFamily="18" charset="0"/>
                <a:cs typeface="Times New Roman" pitchFamily="18" charset="0"/>
              </a:rPr>
              <a:t>Write a C# program that encodes a given string using LZW.</a:t>
            </a:r>
          </a:p>
          <a:p>
            <a:pPr algn="l" rtl="0" eaLnBrk="1" hangingPunct="1">
              <a:buFont typeface="Wingdings" pitchFamily="2" charset="2"/>
              <a:buChar char="§"/>
            </a:pPr>
            <a:endParaRPr lang="en-US" sz="2400" b="1" dirty="0" smtClean="0">
              <a:latin typeface="Times New Roman" pitchFamily="18" charset="0"/>
              <a:cs typeface="Times New Roman" pitchFamily="18" charset="0"/>
            </a:endParaRPr>
          </a:p>
          <a:p>
            <a:pPr algn="l" rtl="0" eaLnBrk="1" hangingPunct="1">
              <a:buFont typeface="Wingdings" pitchFamily="2" charset="2"/>
              <a:buChar char="§"/>
            </a:pPr>
            <a:r>
              <a:rPr lang="en-US" sz="2400" b="1" dirty="0" smtClean="0">
                <a:latin typeface="Times New Roman" pitchFamily="18" charset="0"/>
                <a:cs typeface="Times New Roman" pitchFamily="18" charset="0"/>
              </a:rPr>
              <a:t>Write </a:t>
            </a:r>
            <a:r>
              <a:rPr lang="en-US" sz="2400" b="1" smtClean="0">
                <a:latin typeface="Times New Roman" pitchFamily="18" charset="0"/>
                <a:cs typeface="Times New Roman" pitchFamily="18" charset="0"/>
              </a:rPr>
              <a:t>a C# </a:t>
            </a:r>
            <a:r>
              <a:rPr lang="en-US" sz="2400" b="1" dirty="0" smtClean="0">
                <a:latin typeface="Times New Roman" pitchFamily="18" charset="0"/>
                <a:cs typeface="Times New Roman" pitchFamily="18" charset="0"/>
              </a:rPr>
              <a:t>program that decodes a given set of encoded </a:t>
            </a:r>
            <a:r>
              <a:rPr lang="en-US" sz="2400" b="1" dirty="0" err="1" smtClean="0">
                <a:latin typeface="Times New Roman" pitchFamily="18" charset="0"/>
                <a:cs typeface="Times New Roman" pitchFamily="18" charset="0"/>
              </a:rPr>
              <a:t>codewords</a:t>
            </a:r>
            <a:r>
              <a:rPr lang="en-US" sz="2400" b="1" dirty="0" smtClean="0">
                <a:latin typeface="Times New Roman" pitchFamily="18" charset="0"/>
                <a:cs typeface="Times New Roman" pitchFamily="18" charset="0"/>
              </a:rPr>
              <a:t> using LZW.</a:t>
            </a:r>
            <a:r>
              <a:rPr lang="en-US" dirty="0" smtClean="0"/>
              <a:t> </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4E4C1E9D-2E96-4A54-8296-EA94FD4059D6}" type="slidenum">
              <a:rPr lang="ar-SA"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1983438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274638"/>
            <a:ext cx="9144000" cy="777875"/>
          </a:xfrm>
        </p:spPr>
        <p:txBody>
          <a:bodyPr/>
          <a:lstStyle/>
          <a:p>
            <a:pPr eaLnBrk="1" hangingPunct="1"/>
            <a:r>
              <a:rPr lang="en-US" sz="3000" b="1" smtClean="0">
                <a:solidFill>
                  <a:schemeClr val="accent2"/>
                </a:solidFill>
                <a:latin typeface="Times New Roman" pitchFamily="18" charset="0"/>
                <a:cs typeface="Times New Roman" pitchFamily="18" charset="0"/>
              </a:rPr>
              <a:t> Lempel-Ziv-Welch (LZW) Compression Algorithm</a:t>
            </a:r>
          </a:p>
        </p:txBody>
      </p:sp>
      <p:sp>
        <p:nvSpPr>
          <p:cNvPr id="2051" name="Rectangle 3"/>
          <p:cNvSpPr>
            <a:spLocks noGrp="1" noChangeArrowheads="1"/>
          </p:cNvSpPr>
          <p:nvPr>
            <p:ph type="body" idx="1"/>
          </p:nvPr>
        </p:nvSpPr>
        <p:spPr>
          <a:xfrm>
            <a:off x="395288" y="1412875"/>
            <a:ext cx="8229600" cy="4425950"/>
          </a:xfrm>
        </p:spPr>
        <p:txBody>
          <a:bodyPr/>
          <a:lstStyle/>
          <a:p>
            <a:pPr algn="l" rtl="0" eaLnBrk="1" hangingPunct="1"/>
            <a:r>
              <a:rPr lang="en-US" sz="2800" smtClean="0">
                <a:latin typeface="Times New Roman" pitchFamily="18" charset="0"/>
                <a:cs typeface="Times New Roman" pitchFamily="18" charset="0"/>
              </a:rPr>
              <a:t>Introduction to the LZW Algorithm</a:t>
            </a:r>
          </a:p>
          <a:p>
            <a:pPr algn="l" rtl="0" eaLnBrk="1" hangingPunct="1">
              <a:buFont typeface="Wingdings" pitchFamily="2" charset="2"/>
              <a:buChar char="§"/>
            </a:pPr>
            <a:endParaRPr lang="en-US" sz="2800" smtClean="0">
              <a:latin typeface="Times New Roman" pitchFamily="18" charset="0"/>
              <a:cs typeface="Times New Roman" pitchFamily="18" charset="0"/>
            </a:endParaRPr>
          </a:p>
          <a:p>
            <a:pPr algn="l" rtl="0" eaLnBrk="1" hangingPunct="1"/>
            <a:r>
              <a:rPr lang="en-US" sz="2800" smtClean="0">
                <a:latin typeface="Times New Roman" pitchFamily="18" charset="0"/>
                <a:cs typeface="Times New Roman" pitchFamily="18" charset="0"/>
              </a:rPr>
              <a:t>LZW Encoding Algorithm</a:t>
            </a:r>
          </a:p>
          <a:p>
            <a:pPr algn="l" rtl="0" eaLnBrk="1" hangingPunct="1">
              <a:buFont typeface="Wingdings" pitchFamily="2" charset="2"/>
              <a:buChar char="§"/>
            </a:pPr>
            <a:endParaRPr lang="en-US" sz="2800" smtClean="0">
              <a:latin typeface="Times New Roman" pitchFamily="18" charset="0"/>
              <a:cs typeface="Times New Roman" pitchFamily="18" charset="0"/>
            </a:endParaRPr>
          </a:p>
          <a:p>
            <a:pPr algn="l" rtl="0" eaLnBrk="1" hangingPunct="1"/>
            <a:r>
              <a:rPr lang="en-US" sz="2800" smtClean="0">
                <a:latin typeface="Times New Roman" pitchFamily="18" charset="0"/>
                <a:cs typeface="Times New Roman" pitchFamily="18" charset="0"/>
              </a:rPr>
              <a:t>LZW Decoding Algorithm</a:t>
            </a:r>
          </a:p>
          <a:p>
            <a:pPr algn="l" rtl="0" eaLnBrk="1" hangingPunct="1">
              <a:buFont typeface="Wingdings" pitchFamily="2" charset="2"/>
              <a:buChar char="§"/>
            </a:pPr>
            <a:endParaRPr lang="en-US" sz="2800" smtClean="0">
              <a:latin typeface="Times New Roman" pitchFamily="18" charset="0"/>
              <a:cs typeface="Times New Roman" pitchFamily="18" charset="0"/>
            </a:endParaRPr>
          </a:p>
          <a:p>
            <a:pPr algn="l" rtl="0" eaLnBrk="1" hangingPunct="1"/>
            <a:r>
              <a:rPr lang="en-US" sz="2800" smtClean="0">
                <a:latin typeface="Times New Roman" pitchFamily="18" charset="0"/>
                <a:cs typeface="Times New Roman" pitchFamily="18" charset="0"/>
              </a:rPr>
              <a:t>LZW Limitations</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4250733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0"/>
            <a:ext cx="8229600" cy="417513"/>
          </a:xfrm>
        </p:spPr>
        <p:txBody>
          <a:bodyPr/>
          <a:lstStyle/>
          <a:p>
            <a:pPr eaLnBrk="1" hangingPunct="1"/>
            <a:r>
              <a:rPr lang="en-US" sz="4000" smtClean="0"/>
              <a:t> </a:t>
            </a:r>
            <a:r>
              <a:rPr lang="en-US" sz="3000" b="1" smtClean="0">
                <a:solidFill>
                  <a:schemeClr val="accent2"/>
                </a:solidFill>
                <a:latin typeface="Times New Roman" pitchFamily="18" charset="0"/>
                <a:cs typeface="Times New Roman" pitchFamily="18" charset="0"/>
              </a:rPr>
              <a:t>LZW Encoding Algorithm</a:t>
            </a:r>
          </a:p>
        </p:txBody>
      </p:sp>
      <p:sp>
        <p:nvSpPr>
          <p:cNvPr id="3075" name="Rectangle 3"/>
          <p:cNvSpPr>
            <a:spLocks noGrp="1" noChangeArrowheads="1"/>
          </p:cNvSpPr>
          <p:nvPr>
            <p:ph type="body" sz="half" idx="1"/>
          </p:nvPr>
        </p:nvSpPr>
        <p:spPr>
          <a:xfrm>
            <a:off x="179388" y="549275"/>
            <a:ext cx="8785225" cy="5576888"/>
          </a:xfrm>
        </p:spPr>
        <p:txBody>
          <a:bodyPr/>
          <a:lstStyle/>
          <a:p>
            <a:pPr algn="l" rtl="0" eaLnBrk="1" hangingPunct="1">
              <a:lnSpc>
                <a:spcPct val="90000"/>
              </a:lnSpc>
            </a:pPr>
            <a:r>
              <a:rPr lang="en-US" sz="2000" smtClean="0">
                <a:latin typeface="Times New Roman" pitchFamily="18" charset="0"/>
                <a:cs typeface="Times New Roman" pitchFamily="18" charset="0"/>
              </a:rPr>
              <a:t>If the message to be encoded consists of only one character, LZW outputs the </a:t>
            </a:r>
          </a:p>
          <a:p>
            <a:pPr algn="l" rtl="0" eaLnBrk="1" hangingPunct="1">
              <a:lnSpc>
                <a:spcPct val="90000"/>
              </a:lnSpc>
              <a:buFontTx/>
              <a:buNone/>
            </a:pPr>
            <a:r>
              <a:rPr lang="en-US" sz="2000" smtClean="0">
                <a:latin typeface="Times New Roman" pitchFamily="18" charset="0"/>
                <a:cs typeface="Times New Roman" pitchFamily="18" charset="0"/>
              </a:rPr>
              <a:t>     code for this character; otherwise it inserts two- or multi-character, </a:t>
            </a:r>
            <a:r>
              <a:rPr lang="en-US" sz="2000" u="sng" smtClean="0">
                <a:latin typeface="Times New Roman" pitchFamily="18" charset="0"/>
                <a:cs typeface="Times New Roman" pitchFamily="18" charset="0"/>
              </a:rPr>
              <a:t>overlapping</a:t>
            </a:r>
            <a:r>
              <a:rPr lang="en-US" sz="2000" smtClean="0">
                <a:latin typeface="Times New Roman" pitchFamily="18" charset="0"/>
                <a:cs typeface="Times New Roman" pitchFamily="18" charset="0"/>
              </a:rPr>
              <a:t>*,</a:t>
            </a:r>
          </a:p>
          <a:p>
            <a:pPr algn="l" rtl="0" eaLnBrk="1" hangingPunct="1">
              <a:lnSpc>
                <a:spcPct val="90000"/>
              </a:lnSpc>
              <a:buFontTx/>
              <a:buNone/>
            </a:pPr>
            <a:r>
              <a:rPr lang="en-US" sz="2000" smtClean="0">
                <a:latin typeface="Times New Roman" pitchFamily="18" charset="0"/>
                <a:cs typeface="Times New Roman" pitchFamily="18" charset="0"/>
              </a:rPr>
              <a:t>     distinct patterns of the message to be encoded in a Dictionary. </a:t>
            </a:r>
          </a:p>
          <a:p>
            <a:pPr algn="l" rtl="0" eaLnBrk="1" hangingPunct="1">
              <a:lnSpc>
                <a:spcPct val="90000"/>
              </a:lnSpc>
              <a:buFontTx/>
              <a:buNone/>
            </a:pPr>
            <a:endParaRPr lang="en-US" sz="2000" smtClean="0">
              <a:latin typeface="Times New Roman" pitchFamily="18" charset="0"/>
              <a:cs typeface="Times New Roman" pitchFamily="18" charset="0"/>
            </a:endParaRPr>
          </a:p>
          <a:p>
            <a:pPr algn="l" rtl="0" eaLnBrk="1" hangingPunct="1">
              <a:lnSpc>
                <a:spcPct val="90000"/>
              </a:lnSpc>
              <a:buFontTx/>
              <a:buNone/>
            </a:pPr>
            <a:r>
              <a:rPr lang="en-US" sz="2000" smtClean="0">
                <a:latin typeface="Times New Roman" pitchFamily="18" charset="0"/>
                <a:cs typeface="Times New Roman" pitchFamily="18" charset="0"/>
              </a:rPr>
              <a:t>         *The last character of a pattern is the first character of the next pattern.</a:t>
            </a:r>
          </a:p>
          <a:p>
            <a:pPr algn="l" rtl="0" eaLnBrk="1" hangingPunct="1">
              <a:lnSpc>
                <a:spcPct val="90000"/>
              </a:lnSpc>
              <a:buFontTx/>
              <a:buNone/>
            </a:pPr>
            <a:endParaRPr lang="en-US" sz="2000" smtClean="0">
              <a:latin typeface="Times New Roman" pitchFamily="18" charset="0"/>
              <a:cs typeface="Times New Roman" pitchFamily="18" charset="0"/>
            </a:endParaRPr>
          </a:p>
          <a:p>
            <a:pPr algn="l" rtl="0" eaLnBrk="1" hangingPunct="1">
              <a:lnSpc>
                <a:spcPct val="90000"/>
              </a:lnSpc>
            </a:pPr>
            <a:r>
              <a:rPr lang="en-US" sz="2000" smtClean="0">
                <a:latin typeface="Times New Roman" pitchFamily="18" charset="0"/>
                <a:cs typeface="Times New Roman" pitchFamily="18" charset="0"/>
              </a:rPr>
              <a:t>The patterns are of the form: </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0</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1</a:t>
            </a:r>
            <a:r>
              <a:rPr lang="en-US" sz="2000" smtClean="0">
                <a:solidFill>
                  <a:schemeClr val="accent2"/>
                </a:solidFill>
                <a:latin typeface="Times New Roman" pitchFamily="18" charset="0"/>
                <a:cs typeface="Times New Roman" pitchFamily="18" charset="0"/>
              </a:rPr>
              <a:t> . . . C</a:t>
            </a:r>
            <a:r>
              <a:rPr lang="en-US" sz="2000" baseline="-25000" smtClean="0">
                <a:solidFill>
                  <a:schemeClr val="accent2"/>
                </a:solidFill>
                <a:latin typeface="Times New Roman" pitchFamily="18" charset="0"/>
                <a:cs typeface="Times New Roman" pitchFamily="18" charset="0"/>
              </a:rPr>
              <a:t>n-1</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n</a:t>
            </a:r>
            <a:r>
              <a:rPr lang="en-US" sz="2000" smtClean="0">
                <a:latin typeface="Times New Roman" pitchFamily="18" charset="0"/>
                <a:cs typeface="Times New Roman" pitchFamily="18" charset="0"/>
              </a:rPr>
              <a:t>. The </a:t>
            </a:r>
            <a:r>
              <a:rPr lang="en-US" sz="2000" smtClean="0">
                <a:solidFill>
                  <a:schemeClr val="accent2"/>
                </a:solidFill>
                <a:latin typeface="Times New Roman" pitchFamily="18" charset="0"/>
                <a:cs typeface="Times New Roman" pitchFamily="18" charset="0"/>
              </a:rPr>
              <a:t>prefix</a:t>
            </a:r>
            <a:r>
              <a:rPr lang="en-US" sz="2000" smtClean="0">
                <a:latin typeface="Times New Roman" pitchFamily="18" charset="0"/>
                <a:cs typeface="Times New Roman" pitchFamily="18" charset="0"/>
              </a:rPr>
              <a:t> of a pattern consists of all the pattern characters except the last:  </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0</a:t>
            </a:r>
            <a:r>
              <a:rPr lang="en-US" sz="2000" smtClean="0">
                <a:solidFill>
                  <a:schemeClr val="accent2"/>
                </a:solidFill>
                <a:latin typeface="Times New Roman" pitchFamily="18" charset="0"/>
                <a:cs typeface="Times New Roman" pitchFamily="18" charset="0"/>
              </a:rPr>
              <a:t>C</a:t>
            </a:r>
            <a:r>
              <a:rPr lang="en-US" sz="2000" baseline="-25000" smtClean="0">
                <a:solidFill>
                  <a:schemeClr val="accent2"/>
                </a:solidFill>
                <a:latin typeface="Times New Roman" pitchFamily="18" charset="0"/>
                <a:cs typeface="Times New Roman" pitchFamily="18" charset="0"/>
              </a:rPr>
              <a:t>1</a:t>
            </a:r>
            <a:r>
              <a:rPr lang="en-US" sz="2000" smtClean="0">
                <a:solidFill>
                  <a:schemeClr val="accent2"/>
                </a:solidFill>
                <a:latin typeface="Times New Roman" pitchFamily="18" charset="0"/>
                <a:cs typeface="Times New Roman" pitchFamily="18" charset="0"/>
              </a:rPr>
              <a:t> . . . C</a:t>
            </a:r>
            <a:r>
              <a:rPr lang="en-US" sz="2000" baseline="-25000" smtClean="0">
                <a:solidFill>
                  <a:schemeClr val="accent2"/>
                </a:solidFill>
                <a:latin typeface="Times New Roman" pitchFamily="18" charset="0"/>
                <a:cs typeface="Times New Roman" pitchFamily="18" charset="0"/>
              </a:rPr>
              <a:t>n-1</a:t>
            </a:r>
          </a:p>
          <a:p>
            <a:pPr algn="l" rtl="0" eaLnBrk="1" hangingPunct="1">
              <a:lnSpc>
                <a:spcPct val="90000"/>
              </a:lnSpc>
              <a:buFontTx/>
              <a:buNone/>
            </a:pPr>
            <a:endParaRPr lang="en-US" sz="2000" baseline="-25000" smtClean="0">
              <a:solidFill>
                <a:schemeClr val="accent2"/>
              </a:solidFill>
              <a:latin typeface="Times New Roman" pitchFamily="18" charset="0"/>
              <a:cs typeface="Times New Roman" pitchFamily="18" charset="0"/>
            </a:endParaRPr>
          </a:p>
          <a:p>
            <a:pPr algn="l" rtl="0" eaLnBrk="1" hangingPunct="1">
              <a:lnSpc>
                <a:spcPct val="90000"/>
              </a:lnSpc>
              <a:buFontTx/>
              <a:buNone/>
            </a:pPr>
            <a:r>
              <a:rPr lang="en-US" sz="2000" b="1" smtClean="0">
                <a:latin typeface="Times New Roman" pitchFamily="18" charset="0"/>
                <a:cs typeface="Times New Roman" pitchFamily="18" charset="0"/>
              </a:rPr>
              <a:t>LZW output if the message consists of more than one character:</a:t>
            </a:r>
            <a:r>
              <a:rPr lang="en-US" sz="2400" smtClean="0"/>
              <a:t> </a:t>
            </a:r>
          </a:p>
          <a:p>
            <a:pPr lvl="1" algn="l" rtl="0" eaLnBrk="1" hangingPunct="1">
              <a:lnSpc>
                <a:spcPct val="90000"/>
              </a:lnSpc>
              <a:buFont typeface="Wingdings" pitchFamily="2" charset="2"/>
              <a:buChar char="Ø"/>
            </a:pPr>
            <a:r>
              <a:rPr lang="en-US" sz="1800" smtClean="0">
                <a:latin typeface="Times New Roman" pitchFamily="18" charset="0"/>
                <a:cs typeface="Times New Roman" pitchFamily="18" charset="0"/>
              </a:rPr>
              <a:t>If the pattern is not the last one; output: The code for its prefix.</a:t>
            </a:r>
          </a:p>
          <a:p>
            <a:pPr lvl="1" algn="l" rtl="0" eaLnBrk="1" hangingPunct="1">
              <a:lnSpc>
                <a:spcPct val="90000"/>
              </a:lnSpc>
              <a:buFont typeface="Wingdings" pitchFamily="2" charset="2"/>
              <a:buChar char="Ø"/>
            </a:pPr>
            <a:r>
              <a:rPr lang="en-US" sz="1800" smtClean="0">
                <a:latin typeface="Times New Roman" pitchFamily="18" charset="0"/>
                <a:cs typeface="Times New Roman" pitchFamily="18" charset="0"/>
              </a:rPr>
              <a:t>If the pattern is the last one:</a:t>
            </a:r>
          </a:p>
          <a:p>
            <a:pPr lvl="2" algn="l" rtl="0" eaLnBrk="1" hangingPunct="1">
              <a:lnSpc>
                <a:spcPct val="90000"/>
              </a:lnSpc>
            </a:pPr>
            <a:r>
              <a:rPr lang="en-US" sz="1800" smtClean="0">
                <a:latin typeface="Times New Roman" pitchFamily="18" charset="0"/>
                <a:cs typeface="Times New Roman" pitchFamily="18" charset="0"/>
              </a:rPr>
              <a:t> if the last pattern exists in the Dictionary; output: The code for the pattern.</a:t>
            </a:r>
          </a:p>
          <a:p>
            <a:pPr lvl="2" algn="l" rtl="0" eaLnBrk="1" hangingPunct="1">
              <a:lnSpc>
                <a:spcPct val="90000"/>
              </a:lnSpc>
            </a:pPr>
            <a:r>
              <a:rPr lang="en-US" sz="1800" smtClean="0">
                <a:latin typeface="Times New Roman" pitchFamily="18" charset="0"/>
                <a:cs typeface="Times New Roman" pitchFamily="18" charset="0"/>
              </a:rPr>
              <a:t>If the last pattern does not exist in the Dictionary; output: </a:t>
            </a:r>
            <a:r>
              <a:rPr lang="en-US" sz="1800" b="1" smtClean="0">
                <a:latin typeface="Times New Roman" pitchFamily="18" charset="0"/>
                <a:cs typeface="Times New Roman" pitchFamily="18" charset="0"/>
              </a:rPr>
              <a:t>code(lastPrefix)</a:t>
            </a:r>
            <a:r>
              <a:rPr lang="en-US" sz="1800" smtClean="0">
                <a:latin typeface="Times New Roman" pitchFamily="18" charset="0"/>
                <a:cs typeface="Times New Roman" pitchFamily="18" charset="0"/>
              </a:rPr>
              <a:t> then</a:t>
            </a:r>
          </a:p>
          <a:p>
            <a:pPr lvl="2" algn="l" rtl="0" eaLnBrk="1" hangingPunct="1">
              <a:lnSpc>
                <a:spcPct val="90000"/>
              </a:lnSpc>
              <a:buFontTx/>
              <a:buNone/>
            </a:pPr>
            <a:r>
              <a:rPr lang="en-US" sz="1800" smtClean="0">
                <a:latin typeface="Times New Roman" pitchFamily="18" charset="0"/>
                <a:cs typeface="Times New Roman" pitchFamily="18" charset="0"/>
              </a:rPr>
              <a:t>    output:  </a:t>
            </a:r>
            <a:r>
              <a:rPr lang="en-US" sz="1800" b="1" smtClean="0">
                <a:latin typeface="Times New Roman" pitchFamily="18" charset="0"/>
                <a:cs typeface="Times New Roman" pitchFamily="18" charset="0"/>
              </a:rPr>
              <a:t>code(lastCharacter)</a:t>
            </a:r>
          </a:p>
          <a:p>
            <a:pPr lvl="1" algn="l" rtl="0" eaLnBrk="1" hangingPunct="1">
              <a:lnSpc>
                <a:spcPct val="90000"/>
              </a:lnSpc>
              <a:buFont typeface="Wingdings" pitchFamily="2" charset="2"/>
              <a:buChar char="Ø"/>
            </a:pPr>
            <a:endParaRPr lang="en-US" sz="1800" smtClean="0">
              <a:latin typeface="Times New Roman" pitchFamily="18" charset="0"/>
              <a:cs typeface="Times New Roman" pitchFamily="18" charset="0"/>
            </a:endParaRPr>
          </a:p>
          <a:p>
            <a:pPr algn="l" rtl="0" eaLnBrk="1" hangingPunct="1">
              <a:lnSpc>
                <a:spcPct val="90000"/>
              </a:lnSpc>
              <a:buFontTx/>
              <a:buNone/>
            </a:pPr>
            <a:endParaRPr lang="en-US" sz="1800" smtClean="0">
              <a:latin typeface="Times New Roman" pitchFamily="18" charset="0"/>
              <a:cs typeface="Times New Roman" pitchFamily="18" charset="0"/>
            </a:endParaRPr>
          </a:p>
          <a:p>
            <a:pPr algn="l" rtl="0" eaLnBrk="1" hangingPunct="1">
              <a:lnSpc>
                <a:spcPct val="90000"/>
              </a:lnSpc>
              <a:buFontTx/>
              <a:buNone/>
            </a:pPr>
            <a:endParaRPr lang="en-US" sz="1800" smtClean="0">
              <a:latin typeface="Times New Roman" pitchFamily="18" charset="0"/>
              <a:cs typeface="Times New Roman" pitchFamily="18" charset="0"/>
            </a:endParaRPr>
          </a:p>
          <a:p>
            <a:pPr eaLnBrk="1" hangingPunct="1">
              <a:lnSpc>
                <a:spcPct val="90000"/>
              </a:lnSpc>
            </a:pPr>
            <a:endParaRPr lang="en-US" sz="1800" smtClean="0">
              <a:latin typeface="Times New Roman" pitchFamily="18" charset="0"/>
              <a:cs typeface="Times New Roman" pitchFamily="18" charset="0"/>
            </a:endParaRPr>
          </a:p>
          <a:p>
            <a:pPr eaLnBrk="1" hangingPunct="1">
              <a:lnSpc>
                <a:spcPct val="90000"/>
              </a:lnSpc>
            </a:pPr>
            <a:endParaRPr lang="en-US" sz="1800" smtClean="0">
              <a:latin typeface="Times New Roman" pitchFamily="18" charset="0"/>
              <a:cs typeface="Times New Roman" pitchFamily="18" charset="0"/>
            </a:endParaRPr>
          </a:p>
        </p:txBody>
      </p:sp>
      <p:sp>
        <p:nvSpPr>
          <p:cNvPr id="3076" name="Text Box 6"/>
          <p:cNvSpPr txBox="1">
            <a:spLocks noChangeArrowheads="1"/>
          </p:cNvSpPr>
          <p:nvPr/>
        </p:nvSpPr>
        <p:spPr bwMode="auto">
          <a:xfrm>
            <a:off x="250825" y="5661025"/>
            <a:ext cx="86248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b="1" smtClean="0">
                <a:solidFill>
                  <a:srgbClr val="000000"/>
                </a:solidFill>
              </a:rPr>
              <a:t>Note:</a:t>
            </a:r>
            <a:r>
              <a:rPr lang="en-US" smtClean="0">
                <a:solidFill>
                  <a:srgbClr val="000000"/>
                </a:solidFill>
              </a:rPr>
              <a:t> </a:t>
            </a:r>
            <a:r>
              <a:rPr lang="en-US" b="1" smtClean="0">
                <a:solidFill>
                  <a:srgbClr val="000000"/>
                </a:solidFill>
              </a:rPr>
              <a:t>LZW</a:t>
            </a:r>
            <a:r>
              <a:rPr lang="en-US" smtClean="0">
                <a:solidFill>
                  <a:srgbClr val="000000"/>
                </a:solidFill>
              </a:rPr>
              <a:t> outputs codewords that are 12-bits each. Since there are 2</a:t>
            </a:r>
            <a:r>
              <a:rPr lang="en-US" baseline="30000" smtClean="0">
                <a:solidFill>
                  <a:srgbClr val="000000"/>
                </a:solidFill>
              </a:rPr>
              <a:t>12</a:t>
            </a:r>
            <a:r>
              <a:rPr lang="en-US" smtClean="0">
                <a:solidFill>
                  <a:srgbClr val="000000"/>
                </a:solidFill>
              </a:rPr>
              <a:t> = 4096 codeword possibilities, the minimum size of the Dictionary is 4096; however since the Dictionary is usually implemented as a hash table its size is larger than 4096.</a:t>
            </a:r>
          </a:p>
        </p:txBody>
      </p:sp>
      <p:sp>
        <p:nvSpPr>
          <p:cNvPr id="2" name="Slide Number Placeholder 1"/>
          <p:cNvSpPr>
            <a:spLocks noGrp="1"/>
          </p:cNvSpPr>
          <p:nvPr>
            <p:ph type="sldNum" sz="quarter" idx="12"/>
          </p:nvPr>
        </p:nvSpPr>
        <p:spPr>
          <a:xfrm>
            <a:off x="8597393" y="6619875"/>
            <a:ext cx="2133600" cy="476250"/>
          </a:xfrm>
        </p:spPr>
        <p:txBody>
          <a:bodyPr/>
          <a:lstStyle/>
          <a:p>
            <a:pPr>
              <a:defRPr/>
            </a:pPr>
            <a:fld id="{AEB350FB-058C-47E3-B860-9C22FB12BBC3}" type="slidenum">
              <a:rPr lang="en-US" smtClean="0">
                <a:solidFill>
                  <a:srgbClr val="000000"/>
                </a:solidFill>
              </a:rPr>
              <a:pPr>
                <a:defRPr/>
              </a:pPr>
              <a:t>59</a:t>
            </a:fld>
            <a:endParaRPr lang="en-US" dirty="0">
              <a:solidFill>
                <a:srgbClr val="000000"/>
              </a:solidFill>
            </a:endParaRPr>
          </a:p>
        </p:txBody>
      </p:sp>
    </p:spTree>
    <p:extLst>
      <p:ext uri="{BB962C8B-B14F-4D97-AF65-F5344CB8AC3E}">
        <p14:creationId xmlns:p14="http://schemas.microsoft.com/office/powerpoint/2010/main" val="2467376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28625" y="214313"/>
            <a:ext cx="7772400" cy="214312"/>
          </a:xfrm>
        </p:spPr>
        <p:txBody>
          <a:bodyPr/>
          <a:lstStyle/>
          <a:p>
            <a:pPr eaLnBrk="1" hangingPunct="1"/>
            <a:endParaRPr lang="ar-SA" b="1" i="1" u="sng" smtClean="0">
              <a:solidFill>
                <a:srgbClr val="00B050"/>
              </a:solidFill>
            </a:endParaRPr>
          </a:p>
        </p:txBody>
      </p:sp>
      <p:sp>
        <p:nvSpPr>
          <p:cNvPr id="3" name="Subtitle 2"/>
          <p:cNvSpPr>
            <a:spLocks noGrp="1"/>
          </p:cNvSpPr>
          <p:nvPr>
            <p:ph type="subTitle" idx="1"/>
          </p:nvPr>
        </p:nvSpPr>
        <p:spPr>
          <a:xfrm>
            <a:off x="428625" y="642938"/>
            <a:ext cx="8358188" cy="6215062"/>
          </a:xfrm>
        </p:spPr>
        <p:txBody>
          <a:bodyPr rtlCol="1">
            <a:normAutofit lnSpcReduction="10000"/>
          </a:bodyPr>
          <a:lstStyle/>
          <a:p>
            <a:pPr algn="l">
              <a:buFont typeface="Arial" pitchFamily="34" charset="0"/>
              <a:buNone/>
              <a:defRPr/>
            </a:pPr>
            <a:r>
              <a:rPr lang="en-US" sz="2400" b="1" dirty="0" smtClean="0">
                <a:solidFill>
                  <a:srgbClr val="7030A0"/>
                </a:solidFill>
              </a:rPr>
              <a:t>Couple this result with </a:t>
            </a:r>
            <a:r>
              <a:rPr lang="en-US" sz="2400" b="1" dirty="0" smtClean="0">
                <a:solidFill>
                  <a:srgbClr val="FF0000"/>
                </a:solidFill>
              </a:rPr>
              <a:t>transmitting multiple image or motion images,</a:t>
            </a:r>
            <a:r>
              <a:rPr lang="en-US" sz="2400" b="1" dirty="0" smtClean="0">
                <a:solidFill>
                  <a:srgbClr val="7030A0"/>
                </a:solidFill>
              </a:rPr>
              <a:t> and the necessity of image </a:t>
            </a:r>
            <a:r>
              <a:rPr lang="en-US" sz="2400" b="1" dirty="0" smtClean="0">
                <a:solidFill>
                  <a:srgbClr val="FF0000"/>
                </a:solidFill>
              </a:rPr>
              <a:t>compression can be appreciated.</a:t>
            </a:r>
          </a:p>
          <a:p>
            <a:pPr algn="l">
              <a:buFont typeface="Arial" pitchFamily="34" charset="0"/>
              <a:buNone/>
              <a:defRPr/>
            </a:pPr>
            <a:r>
              <a:rPr lang="en-US" sz="2400" b="1" dirty="0" smtClean="0">
                <a:solidFill>
                  <a:srgbClr val="663300"/>
                </a:solidFill>
              </a:rPr>
              <a:t>The key to a </a:t>
            </a:r>
            <a:r>
              <a:rPr lang="en-US" sz="2400" b="1" dirty="0" smtClean="0">
                <a:solidFill>
                  <a:srgbClr val="FF0000"/>
                </a:solidFill>
              </a:rPr>
              <a:t>successful compression schema </a:t>
            </a:r>
            <a:r>
              <a:rPr lang="en-US" sz="2400" b="1" dirty="0" smtClean="0">
                <a:solidFill>
                  <a:srgbClr val="663300"/>
                </a:solidFill>
              </a:rPr>
              <a:t>comes with the second part of the definition –</a:t>
            </a:r>
            <a:r>
              <a:rPr lang="en-US" sz="2400" b="1" dirty="0" smtClean="0">
                <a:solidFill>
                  <a:srgbClr val="FF0000"/>
                </a:solidFill>
              </a:rPr>
              <a:t>retaining necessary information</a:t>
            </a:r>
            <a:r>
              <a:rPr lang="en-US" sz="2400" b="1" dirty="0" smtClean="0">
                <a:solidFill>
                  <a:srgbClr val="663300"/>
                </a:solidFill>
              </a:rPr>
              <a:t>. To understand this we must </a:t>
            </a:r>
            <a:r>
              <a:rPr lang="en-US" sz="2400" b="1" dirty="0" smtClean="0">
                <a:solidFill>
                  <a:srgbClr val="FF0000"/>
                </a:solidFill>
              </a:rPr>
              <a:t>differentiate</a:t>
            </a:r>
            <a:r>
              <a:rPr lang="en-US" sz="2400" b="1" dirty="0" smtClean="0">
                <a:solidFill>
                  <a:srgbClr val="663300"/>
                </a:solidFill>
              </a:rPr>
              <a:t> between </a:t>
            </a:r>
            <a:r>
              <a:rPr lang="en-US" sz="2400" b="1" dirty="0" smtClean="0">
                <a:solidFill>
                  <a:srgbClr val="FF0000"/>
                </a:solidFill>
              </a:rPr>
              <a:t>data</a:t>
            </a:r>
            <a:r>
              <a:rPr lang="en-US" sz="2400" b="1" dirty="0" smtClean="0">
                <a:solidFill>
                  <a:srgbClr val="663300"/>
                </a:solidFill>
              </a:rPr>
              <a:t> and </a:t>
            </a:r>
            <a:r>
              <a:rPr lang="en-US" sz="2400" b="1" dirty="0" smtClean="0">
                <a:solidFill>
                  <a:srgbClr val="FF0000"/>
                </a:solidFill>
              </a:rPr>
              <a:t>information</a:t>
            </a:r>
            <a:r>
              <a:rPr lang="en-US" sz="2400" b="1" dirty="0" smtClean="0">
                <a:solidFill>
                  <a:srgbClr val="663300"/>
                </a:solidFill>
              </a:rPr>
              <a:t>.</a:t>
            </a:r>
          </a:p>
          <a:p>
            <a:pPr algn="l">
              <a:buFont typeface="Arial" pitchFamily="34" charset="0"/>
              <a:buNone/>
              <a:defRPr/>
            </a:pPr>
            <a:r>
              <a:rPr lang="en-US" sz="2400" b="1" dirty="0" smtClean="0">
                <a:solidFill>
                  <a:schemeClr val="tx2">
                    <a:lumMod val="75000"/>
                  </a:schemeClr>
                </a:solidFill>
              </a:rPr>
              <a:t>For digital images, </a:t>
            </a:r>
            <a:r>
              <a:rPr lang="en-US" sz="2400" b="1" dirty="0" smtClean="0">
                <a:solidFill>
                  <a:srgbClr val="FF0000"/>
                </a:solidFill>
              </a:rPr>
              <a:t>data refer to pixel gray-level values</a:t>
            </a:r>
            <a:r>
              <a:rPr lang="en-US" sz="2400" b="1" dirty="0" smtClean="0">
                <a:solidFill>
                  <a:schemeClr val="tx2">
                    <a:lumMod val="75000"/>
                  </a:schemeClr>
                </a:solidFill>
              </a:rPr>
              <a:t> the correspond to the </a:t>
            </a:r>
            <a:r>
              <a:rPr lang="en-US" sz="2400" b="1" dirty="0" smtClean="0">
                <a:solidFill>
                  <a:srgbClr val="FF0000"/>
                </a:solidFill>
              </a:rPr>
              <a:t>brightness</a:t>
            </a:r>
            <a:r>
              <a:rPr lang="en-US" sz="2400" b="1" dirty="0" smtClean="0">
                <a:solidFill>
                  <a:schemeClr val="tx2">
                    <a:lumMod val="75000"/>
                  </a:schemeClr>
                </a:solidFill>
              </a:rPr>
              <a:t> of a </a:t>
            </a:r>
            <a:r>
              <a:rPr lang="en-US" sz="2400" b="1" dirty="0" smtClean="0">
                <a:solidFill>
                  <a:srgbClr val="FF0000"/>
                </a:solidFill>
              </a:rPr>
              <a:t>pixel at a point in space. Information is interpretation of the data in a meaningful way</a:t>
            </a:r>
            <a:r>
              <a:rPr lang="en-US" sz="2400" b="1" dirty="0" smtClean="0">
                <a:solidFill>
                  <a:srgbClr val="1E582D"/>
                </a:solidFill>
              </a:rPr>
              <a:t>. </a:t>
            </a:r>
            <a:r>
              <a:rPr lang="en-US" sz="2400" b="1" dirty="0" smtClean="0">
                <a:solidFill>
                  <a:srgbClr val="FF0000"/>
                </a:solidFill>
              </a:rPr>
              <a:t>Data</a:t>
            </a:r>
            <a:r>
              <a:rPr lang="en-US" sz="2400" b="1" dirty="0" smtClean="0">
                <a:solidFill>
                  <a:srgbClr val="1E582D"/>
                </a:solidFill>
              </a:rPr>
              <a:t> are used to convey </a:t>
            </a:r>
            <a:r>
              <a:rPr lang="en-US" sz="2400" b="1" dirty="0" smtClean="0">
                <a:solidFill>
                  <a:srgbClr val="FF0000"/>
                </a:solidFill>
              </a:rPr>
              <a:t>information</a:t>
            </a:r>
            <a:r>
              <a:rPr lang="en-US" sz="2400" b="1" dirty="0" smtClean="0">
                <a:solidFill>
                  <a:srgbClr val="1E582D"/>
                </a:solidFill>
              </a:rPr>
              <a:t>, much like the way the </a:t>
            </a:r>
            <a:r>
              <a:rPr lang="en-US" sz="2400" b="1" dirty="0" smtClean="0">
                <a:solidFill>
                  <a:srgbClr val="FF0000"/>
                </a:solidFill>
              </a:rPr>
              <a:t>alphabet</a:t>
            </a:r>
            <a:r>
              <a:rPr lang="en-US" sz="2400" b="1" dirty="0" smtClean="0">
                <a:solidFill>
                  <a:srgbClr val="1E582D"/>
                </a:solidFill>
              </a:rPr>
              <a:t> is used to convey </a:t>
            </a:r>
            <a:r>
              <a:rPr lang="en-US" sz="2400" b="1" dirty="0" smtClean="0">
                <a:solidFill>
                  <a:srgbClr val="FF0000"/>
                </a:solidFill>
              </a:rPr>
              <a:t>information</a:t>
            </a:r>
            <a:r>
              <a:rPr lang="en-US" sz="2400" b="1" dirty="0" smtClean="0">
                <a:solidFill>
                  <a:srgbClr val="1E582D"/>
                </a:solidFill>
              </a:rPr>
              <a:t> via words</a:t>
            </a:r>
            <a:r>
              <a:rPr lang="en-US" sz="2400" b="1" dirty="0" smtClean="0">
                <a:solidFill>
                  <a:schemeClr val="tx2">
                    <a:lumMod val="75000"/>
                  </a:schemeClr>
                </a:solidFill>
              </a:rPr>
              <a:t>. </a:t>
            </a:r>
            <a:r>
              <a:rPr lang="en-US" sz="2400" b="1" dirty="0" smtClean="0">
                <a:solidFill>
                  <a:schemeClr val="accent1"/>
                </a:solidFill>
              </a:rPr>
              <a:t>Information</a:t>
            </a:r>
            <a:r>
              <a:rPr lang="en-US" sz="2400" b="1" dirty="0" smtClean="0">
                <a:solidFill>
                  <a:srgbClr val="C00000"/>
                </a:solidFill>
              </a:rPr>
              <a:t> is an elusive concept, it can be </a:t>
            </a:r>
            <a:r>
              <a:rPr lang="en-US" sz="2400" b="1" dirty="0" smtClean="0">
                <a:solidFill>
                  <a:schemeClr val="accent1"/>
                </a:solidFill>
              </a:rPr>
              <a:t>application specific</a:t>
            </a:r>
            <a:r>
              <a:rPr lang="en-US" sz="2400" b="1" dirty="0" smtClean="0">
                <a:solidFill>
                  <a:srgbClr val="C00000"/>
                </a:solidFill>
              </a:rPr>
              <a:t>. For example, in a </a:t>
            </a:r>
            <a:r>
              <a:rPr lang="en-US" sz="2400" b="1" dirty="0" smtClean="0">
                <a:solidFill>
                  <a:schemeClr val="accent1"/>
                </a:solidFill>
              </a:rPr>
              <a:t>binary image that contains text</a:t>
            </a:r>
            <a:r>
              <a:rPr lang="en-US" sz="2400" b="1" dirty="0" smtClean="0">
                <a:solidFill>
                  <a:srgbClr val="C00000"/>
                </a:solidFill>
              </a:rPr>
              <a:t> only, the necessary </a:t>
            </a:r>
            <a:r>
              <a:rPr lang="en-US" sz="2400" b="1" dirty="0" smtClean="0">
                <a:solidFill>
                  <a:schemeClr val="accent1"/>
                </a:solidFill>
              </a:rPr>
              <a:t>information</a:t>
            </a:r>
            <a:r>
              <a:rPr lang="en-US" sz="2400" b="1" dirty="0" smtClean="0">
                <a:solidFill>
                  <a:srgbClr val="C00000"/>
                </a:solidFill>
              </a:rPr>
              <a:t> may only involve the </a:t>
            </a:r>
            <a:r>
              <a:rPr lang="en-US" sz="2400" b="1" dirty="0" smtClean="0">
                <a:solidFill>
                  <a:schemeClr val="accent1"/>
                </a:solidFill>
              </a:rPr>
              <a:t>text</a:t>
            </a:r>
            <a:r>
              <a:rPr lang="en-US" sz="2400" b="1" dirty="0" smtClean="0">
                <a:solidFill>
                  <a:srgbClr val="C00000"/>
                </a:solidFill>
              </a:rPr>
              <a:t> being readable, whereas for a </a:t>
            </a:r>
            <a:r>
              <a:rPr lang="en-US" sz="2400" b="1" dirty="0" smtClean="0">
                <a:solidFill>
                  <a:schemeClr val="accent1"/>
                </a:solidFill>
              </a:rPr>
              <a:t>medical image </a:t>
            </a:r>
            <a:r>
              <a:rPr lang="en-US" sz="2400" b="1" dirty="0" smtClean="0">
                <a:solidFill>
                  <a:srgbClr val="C00000"/>
                </a:solidFill>
              </a:rPr>
              <a:t>the necessary </a:t>
            </a:r>
            <a:r>
              <a:rPr lang="en-US" sz="2400" b="1" dirty="0" smtClean="0">
                <a:solidFill>
                  <a:schemeClr val="accent1"/>
                </a:solidFill>
              </a:rPr>
              <a:t>information</a:t>
            </a:r>
            <a:r>
              <a:rPr lang="en-US" sz="2400" b="1" dirty="0" smtClean="0">
                <a:solidFill>
                  <a:srgbClr val="C00000"/>
                </a:solidFill>
              </a:rPr>
              <a:t> may be </a:t>
            </a:r>
            <a:r>
              <a:rPr lang="en-US" sz="2400" b="1" dirty="0" smtClean="0">
                <a:solidFill>
                  <a:schemeClr val="accent1"/>
                </a:solidFill>
              </a:rPr>
              <a:t>every minute detail </a:t>
            </a:r>
            <a:r>
              <a:rPr lang="en-US" sz="2400" b="1" dirty="0" smtClean="0">
                <a:solidFill>
                  <a:srgbClr val="C00000"/>
                </a:solidFill>
              </a:rPr>
              <a:t>in the original image</a:t>
            </a:r>
            <a:r>
              <a:rPr lang="en-US" sz="2000" dirty="0" smtClean="0">
                <a:solidFill>
                  <a:srgbClr val="C00000"/>
                </a:solidFill>
              </a:rPr>
              <a:t>.</a:t>
            </a:r>
          </a:p>
          <a:p>
            <a:pPr algn="l" eaLnBrk="1" fontAlgn="auto" hangingPunct="1">
              <a:spcAft>
                <a:spcPts val="0"/>
              </a:spcAft>
              <a:buFont typeface="Arial" pitchFamily="34" charset="0"/>
              <a:buNone/>
              <a:defRPr/>
            </a:pPr>
            <a:r>
              <a:rPr lang="en-US" sz="1600" dirty="0" smtClean="0"/>
              <a:t>.</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8D0C1FE4-2401-4BFF-AE2F-CC062FBB1D3A}" type="slidenum">
              <a:rPr lang="ar-IQ" smtClean="0">
                <a:solidFill>
                  <a:prstClr val="black">
                    <a:tint val="75000"/>
                  </a:prstClr>
                </a:solidFill>
              </a:rPr>
              <a:pPr>
                <a:defRPr/>
              </a:pPr>
              <a:t>6</a:t>
            </a:fld>
            <a:endParaRPr lang="ar-IQ">
              <a:solidFill>
                <a:prstClr val="black">
                  <a:tint val="75000"/>
                </a:prstClr>
              </a:solidFill>
            </a:endParaRPr>
          </a:p>
        </p:txBody>
      </p:sp>
    </p:spTree>
    <p:extLst>
      <p:ext uri="{BB962C8B-B14F-4D97-AF65-F5344CB8AC3E}">
        <p14:creationId xmlns:p14="http://schemas.microsoft.com/office/powerpoint/2010/main" val="3210061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0"/>
            <a:ext cx="8229600" cy="633413"/>
          </a:xfrm>
        </p:spPr>
        <p:txBody>
          <a:bodyPr/>
          <a:lstStyle/>
          <a:p>
            <a:pPr eaLnBrk="1" hangingPunct="1"/>
            <a:r>
              <a:rPr lang="en-US" sz="3000" b="1" smtClean="0">
                <a:solidFill>
                  <a:schemeClr val="accent2"/>
                </a:solidFill>
                <a:latin typeface="Times New Roman" pitchFamily="18" charset="0"/>
                <a:cs typeface="Times New Roman" pitchFamily="18" charset="0"/>
              </a:rPr>
              <a:t> LZW Encoding Algorithm (cont’d)</a:t>
            </a:r>
          </a:p>
        </p:txBody>
      </p:sp>
      <p:sp>
        <p:nvSpPr>
          <p:cNvPr id="4099" name="Rectangle 3"/>
          <p:cNvSpPr>
            <a:spLocks noGrp="1" noChangeArrowheads="1"/>
          </p:cNvSpPr>
          <p:nvPr>
            <p:ph type="body" idx="1"/>
          </p:nvPr>
        </p:nvSpPr>
        <p:spPr>
          <a:xfrm>
            <a:off x="457200" y="1052513"/>
            <a:ext cx="8229600" cy="5472112"/>
          </a:xfrm>
        </p:spPr>
        <p:txBody>
          <a:bodyPr/>
          <a:lstStyle/>
          <a:p>
            <a:pPr algn="l" rtl="0" eaLnBrk="1" hangingPunct="1">
              <a:buFontTx/>
              <a:buNone/>
            </a:pPr>
            <a:r>
              <a:rPr lang="en-US" b="1" smtClean="0">
                <a:latin typeface="Rockwell" pitchFamily="18" charset="0"/>
              </a:rPr>
              <a:t> </a:t>
            </a:r>
            <a:endParaRPr lang="en-US" sz="2000" smtClean="0">
              <a:latin typeface="Times New Roman" pitchFamily="18" charset="0"/>
              <a:cs typeface="Times New Roman" pitchFamily="18" charset="0"/>
            </a:endParaRPr>
          </a:p>
        </p:txBody>
      </p:sp>
      <p:sp>
        <p:nvSpPr>
          <p:cNvPr id="4100" name="Text Box 4"/>
          <p:cNvSpPr txBox="1">
            <a:spLocks noChangeArrowheads="1"/>
          </p:cNvSpPr>
          <p:nvPr/>
        </p:nvSpPr>
        <p:spPr bwMode="auto">
          <a:xfrm>
            <a:off x="179388" y="765175"/>
            <a:ext cx="87852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333399"/>
                </a:solidFill>
              </a:rPr>
              <a:t>Initialize Dictionary with 256 single character strings and their corresponding </a:t>
            </a:r>
            <a:r>
              <a:rPr lang="en-US" dirty="0" smtClean="0">
                <a:solidFill>
                  <a:srgbClr val="FF0000"/>
                </a:solidFill>
              </a:rPr>
              <a:t>ASCII</a:t>
            </a:r>
            <a:r>
              <a:rPr lang="en-US" dirty="0" smtClean="0">
                <a:solidFill>
                  <a:srgbClr val="333399"/>
                </a:solidFill>
              </a:rPr>
              <a:t> codes;</a:t>
            </a:r>
          </a:p>
          <a:p>
            <a:pPr eaLnBrk="1" fontAlgn="base" hangingPunct="1">
              <a:spcBef>
                <a:spcPct val="0"/>
              </a:spcBef>
              <a:spcAft>
                <a:spcPct val="0"/>
              </a:spcAft>
            </a:pPr>
            <a:endParaRPr lang="en-US" b="1" dirty="0" smtClean="0">
              <a:solidFill>
                <a:srgbClr val="333399"/>
              </a:solidFill>
            </a:endParaRPr>
          </a:p>
          <a:p>
            <a:pPr eaLnBrk="1" fontAlgn="base" hangingPunct="1">
              <a:spcBef>
                <a:spcPct val="0"/>
              </a:spcBef>
              <a:spcAft>
                <a:spcPct val="0"/>
              </a:spcAft>
            </a:pPr>
            <a:r>
              <a:rPr lang="en-US" b="1" dirty="0" smtClean="0">
                <a:solidFill>
                  <a:srgbClr val="333399"/>
                </a:solidFill>
              </a:rPr>
              <a:t>Prefix</a:t>
            </a:r>
            <a:r>
              <a:rPr lang="en-US" dirty="0" smtClean="0">
                <a:solidFill>
                  <a:srgbClr val="333399"/>
                </a:solidFill>
              </a:rPr>
              <a:t> </a:t>
            </a:r>
            <a:r>
              <a:rPr lang="en-US" dirty="0" smtClean="0">
                <a:solidFill>
                  <a:srgbClr val="333399"/>
                </a:solidFill>
                <a:sym typeface="Symbol" pitchFamily="18" charset="2"/>
              </a:rPr>
              <a:t></a:t>
            </a:r>
            <a:r>
              <a:rPr lang="en-US" dirty="0" smtClean="0">
                <a:solidFill>
                  <a:srgbClr val="333399"/>
                </a:solidFill>
              </a:rPr>
              <a:t> first input character; </a:t>
            </a:r>
            <a:endParaRPr lang="en-US" b="1" dirty="0" smtClean="0">
              <a:solidFill>
                <a:srgbClr val="333399"/>
              </a:solidFill>
            </a:endParaRPr>
          </a:p>
          <a:p>
            <a:pPr eaLnBrk="1" fontAlgn="base" hangingPunct="1">
              <a:spcBef>
                <a:spcPct val="0"/>
              </a:spcBef>
              <a:spcAft>
                <a:spcPct val="0"/>
              </a:spcAft>
            </a:pPr>
            <a:r>
              <a:rPr lang="en-US" b="1" dirty="0" err="1" smtClean="0">
                <a:solidFill>
                  <a:srgbClr val="333399"/>
                </a:solidFill>
              </a:rPr>
              <a:t>CodeWord</a:t>
            </a:r>
            <a:r>
              <a:rPr lang="en-US" dirty="0" smtClean="0">
                <a:solidFill>
                  <a:srgbClr val="333399"/>
                </a:solidFill>
              </a:rPr>
              <a:t> </a:t>
            </a:r>
            <a:r>
              <a:rPr lang="en-US" dirty="0" smtClean="0">
                <a:solidFill>
                  <a:srgbClr val="333399"/>
                </a:solidFill>
                <a:sym typeface="Symbol" pitchFamily="18" charset="2"/>
              </a:rPr>
              <a:t></a:t>
            </a:r>
            <a:r>
              <a:rPr lang="en-US" dirty="0" smtClean="0">
                <a:solidFill>
                  <a:srgbClr val="333399"/>
                </a:solidFill>
              </a:rPr>
              <a:t> 256;</a:t>
            </a:r>
          </a:p>
          <a:p>
            <a:pPr eaLnBrk="1" fontAlgn="base" hangingPunct="1">
              <a:spcBef>
                <a:spcPct val="0"/>
              </a:spcBef>
              <a:spcAft>
                <a:spcPct val="0"/>
              </a:spcAft>
            </a:pPr>
            <a:r>
              <a:rPr lang="en-US" dirty="0" smtClean="0">
                <a:solidFill>
                  <a:srgbClr val="333399"/>
                </a:solidFill>
              </a:rPr>
              <a:t>while(not end of character stream){</a:t>
            </a:r>
          </a:p>
          <a:p>
            <a:pPr eaLnBrk="1" fontAlgn="base" hangingPunct="1">
              <a:spcBef>
                <a:spcPct val="0"/>
              </a:spcBef>
              <a:spcAft>
                <a:spcPct val="0"/>
              </a:spcAft>
            </a:pPr>
            <a:r>
              <a:rPr lang="en-US" dirty="0" smtClean="0">
                <a:solidFill>
                  <a:srgbClr val="333399"/>
                </a:solidFill>
              </a:rPr>
              <a:t>        </a:t>
            </a:r>
            <a:r>
              <a:rPr lang="en-US" b="1" dirty="0" smtClean="0">
                <a:solidFill>
                  <a:srgbClr val="333399"/>
                </a:solidFill>
              </a:rPr>
              <a:t>Char</a:t>
            </a:r>
            <a:r>
              <a:rPr lang="en-US" dirty="0" smtClean="0">
                <a:solidFill>
                  <a:srgbClr val="333399"/>
                </a:solidFill>
              </a:rPr>
              <a:t> </a:t>
            </a:r>
            <a:r>
              <a:rPr lang="en-US" dirty="0" smtClean="0">
                <a:solidFill>
                  <a:srgbClr val="333399"/>
                </a:solidFill>
                <a:sym typeface="Symbol" pitchFamily="18" charset="2"/>
              </a:rPr>
              <a:t></a:t>
            </a:r>
            <a:r>
              <a:rPr lang="en-US" dirty="0" smtClean="0">
                <a:solidFill>
                  <a:srgbClr val="333399"/>
                </a:solidFill>
              </a:rPr>
              <a:t> next input character;</a:t>
            </a:r>
          </a:p>
          <a:p>
            <a:pPr eaLnBrk="1" fontAlgn="base" hangingPunct="1">
              <a:spcBef>
                <a:spcPct val="0"/>
              </a:spcBef>
              <a:spcAft>
                <a:spcPct val="0"/>
              </a:spcAft>
            </a:pPr>
            <a:r>
              <a:rPr lang="en-US" dirty="0" smtClean="0">
                <a:solidFill>
                  <a:srgbClr val="333399"/>
                </a:solidFill>
              </a:rPr>
              <a:t>        if(</a:t>
            </a:r>
            <a:r>
              <a:rPr lang="en-US" b="1" dirty="0" smtClean="0">
                <a:solidFill>
                  <a:srgbClr val="333399"/>
                </a:solidFill>
              </a:rPr>
              <a:t>Prefix + Char</a:t>
            </a:r>
            <a:r>
              <a:rPr lang="en-US" dirty="0" smtClean="0">
                <a:solidFill>
                  <a:srgbClr val="333399"/>
                </a:solidFill>
              </a:rPr>
              <a:t> exists in the Dictionary)</a:t>
            </a:r>
          </a:p>
          <a:p>
            <a:pPr eaLnBrk="1" fontAlgn="base" hangingPunct="1">
              <a:spcBef>
                <a:spcPct val="0"/>
              </a:spcBef>
              <a:spcAft>
                <a:spcPct val="0"/>
              </a:spcAft>
            </a:pPr>
            <a:r>
              <a:rPr lang="en-US" dirty="0" smtClean="0">
                <a:solidFill>
                  <a:srgbClr val="333399"/>
                </a:solidFill>
              </a:rPr>
              <a:t>	Prefix </a:t>
            </a:r>
            <a:r>
              <a:rPr lang="en-US" dirty="0" smtClean="0">
                <a:solidFill>
                  <a:srgbClr val="333399"/>
                </a:solidFill>
                <a:sym typeface="Symbol" pitchFamily="18" charset="2"/>
              </a:rPr>
              <a:t></a:t>
            </a:r>
            <a:r>
              <a:rPr lang="en-US" dirty="0" smtClean="0">
                <a:solidFill>
                  <a:srgbClr val="333399"/>
                </a:solidFill>
              </a:rPr>
              <a:t> </a:t>
            </a:r>
            <a:r>
              <a:rPr lang="en-US" b="1" dirty="0" smtClean="0">
                <a:solidFill>
                  <a:srgbClr val="333399"/>
                </a:solidFill>
              </a:rPr>
              <a:t>Prefix + Char</a:t>
            </a:r>
            <a:r>
              <a:rPr lang="en-US" dirty="0" smtClean="0">
                <a:solidFill>
                  <a:srgbClr val="333399"/>
                </a:solidFill>
              </a:rPr>
              <a:t>;</a:t>
            </a:r>
          </a:p>
          <a:p>
            <a:pPr eaLnBrk="1" fontAlgn="base" hangingPunct="1">
              <a:spcBef>
                <a:spcPct val="0"/>
              </a:spcBef>
              <a:spcAft>
                <a:spcPct val="0"/>
              </a:spcAft>
            </a:pPr>
            <a:r>
              <a:rPr lang="en-US" dirty="0" smtClean="0">
                <a:solidFill>
                  <a:srgbClr val="333399"/>
                </a:solidFill>
              </a:rPr>
              <a:t>        else{</a:t>
            </a:r>
          </a:p>
          <a:p>
            <a:pPr eaLnBrk="1" fontAlgn="base" hangingPunct="1">
              <a:spcBef>
                <a:spcPct val="0"/>
              </a:spcBef>
              <a:spcAft>
                <a:spcPct val="0"/>
              </a:spcAft>
            </a:pPr>
            <a:r>
              <a:rPr lang="en-US" dirty="0" smtClean="0">
                <a:solidFill>
                  <a:srgbClr val="333399"/>
                </a:solidFill>
              </a:rPr>
              <a:t>	</a:t>
            </a:r>
            <a:r>
              <a:rPr lang="en-US" b="1" dirty="0" smtClean="0">
                <a:solidFill>
                  <a:srgbClr val="333399"/>
                </a:solidFill>
              </a:rPr>
              <a:t>Output:</a:t>
            </a:r>
            <a:r>
              <a:rPr lang="en-US" dirty="0" smtClean="0">
                <a:solidFill>
                  <a:srgbClr val="333399"/>
                </a:solidFill>
              </a:rPr>
              <a:t> the code for </a:t>
            </a:r>
            <a:r>
              <a:rPr lang="en-US" b="1" dirty="0" smtClean="0">
                <a:solidFill>
                  <a:srgbClr val="333399"/>
                </a:solidFill>
              </a:rPr>
              <a:t>Prefix</a:t>
            </a:r>
            <a:r>
              <a:rPr lang="en-US" dirty="0" smtClean="0">
                <a:solidFill>
                  <a:srgbClr val="333399"/>
                </a:solidFill>
              </a:rPr>
              <a:t>;</a:t>
            </a:r>
          </a:p>
          <a:p>
            <a:pPr eaLnBrk="1" fontAlgn="base" hangingPunct="1">
              <a:spcBef>
                <a:spcPct val="0"/>
              </a:spcBef>
              <a:spcAft>
                <a:spcPct val="0"/>
              </a:spcAft>
            </a:pPr>
            <a:r>
              <a:rPr lang="en-US" dirty="0" smtClean="0">
                <a:solidFill>
                  <a:srgbClr val="333399"/>
                </a:solidFill>
              </a:rPr>
              <a:t>	</a:t>
            </a:r>
            <a:r>
              <a:rPr lang="en-US" dirty="0" err="1" smtClean="0">
                <a:solidFill>
                  <a:srgbClr val="333399"/>
                </a:solidFill>
              </a:rPr>
              <a:t>insertInDictionary</a:t>
            </a:r>
            <a:r>
              <a:rPr lang="en-US" dirty="0" smtClean="0">
                <a:solidFill>
                  <a:srgbClr val="333399"/>
                </a:solidFill>
              </a:rPr>
              <a:t>(  (</a:t>
            </a:r>
            <a:r>
              <a:rPr lang="en-US" dirty="0" err="1" smtClean="0">
                <a:solidFill>
                  <a:srgbClr val="333399"/>
                </a:solidFill>
              </a:rPr>
              <a:t>CodeWord</a:t>
            </a:r>
            <a:r>
              <a:rPr lang="en-US" dirty="0" smtClean="0">
                <a:solidFill>
                  <a:srgbClr val="333399"/>
                </a:solidFill>
              </a:rPr>
              <a:t> , </a:t>
            </a:r>
            <a:r>
              <a:rPr lang="en-US" b="1" dirty="0" smtClean="0">
                <a:solidFill>
                  <a:srgbClr val="333399"/>
                </a:solidFill>
              </a:rPr>
              <a:t>Prefix + Char</a:t>
            </a:r>
            <a:r>
              <a:rPr lang="en-US" dirty="0" smtClean="0">
                <a:solidFill>
                  <a:srgbClr val="333399"/>
                </a:solidFill>
              </a:rPr>
              <a:t>) ) ;</a:t>
            </a:r>
          </a:p>
          <a:p>
            <a:pPr eaLnBrk="1" fontAlgn="base" hangingPunct="1">
              <a:spcBef>
                <a:spcPct val="0"/>
              </a:spcBef>
              <a:spcAft>
                <a:spcPct val="0"/>
              </a:spcAft>
            </a:pPr>
            <a:r>
              <a:rPr lang="en-US" dirty="0" smtClean="0">
                <a:solidFill>
                  <a:srgbClr val="333399"/>
                </a:solidFill>
              </a:rPr>
              <a:t>	</a:t>
            </a:r>
            <a:r>
              <a:rPr lang="en-US" dirty="0" err="1" smtClean="0">
                <a:solidFill>
                  <a:srgbClr val="333399"/>
                </a:solidFill>
              </a:rPr>
              <a:t>CodeWord</a:t>
            </a:r>
            <a:r>
              <a:rPr lang="en-US" dirty="0" smtClean="0">
                <a:solidFill>
                  <a:srgbClr val="333399"/>
                </a:solidFill>
              </a:rPr>
              <a:t>++;</a:t>
            </a:r>
          </a:p>
          <a:p>
            <a:pPr eaLnBrk="1" fontAlgn="base" hangingPunct="1">
              <a:spcBef>
                <a:spcPct val="0"/>
              </a:spcBef>
              <a:spcAft>
                <a:spcPct val="0"/>
              </a:spcAft>
            </a:pPr>
            <a:r>
              <a:rPr lang="en-US" dirty="0" smtClean="0">
                <a:solidFill>
                  <a:srgbClr val="333399"/>
                </a:solidFill>
              </a:rPr>
              <a:t>	</a:t>
            </a:r>
            <a:r>
              <a:rPr lang="en-US" b="1" dirty="0" smtClean="0">
                <a:solidFill>
                  <a:srgbClr val="333399"/>
                </a:solidFill>
              </a:rPr>
              <a:t>Prefix</a:t>
            </a:r>
            <a:r>
              <a:rPr lang="en-US" dirty="0" smtClean="0">
                <a:solidFill>
                  <a:srgbClr val="333399"/>
                </a:solidFill>
              </a:rPr>
              <a:t> </a:t>
            </a:r>
            <a:r>
              <a:rPr lang="en-US" dirty="0" smtClean="0">
                <a:solidFill>
                  <a:srgbClr val="333399"/>
                </a:solidFill>
                <a:sym typeface="Symbol" pitchFamily="18" charset="2"/>
              </a:rPr>
              <a:t></a:t>
            </a:r>
            <a:r>
              <a:rPr lang="en-US" dirty="0" smtClean="0">
                <a:solidFill>
                  <a:srgbClr val="333399"/>
                </a:solidFill>
              </a:rPr>
              <a:t> </a:t>
            </a:r>
            <a:r>
              <a:rPr lang="en-US" b="1" dirty="0" smtClean="0">
                <a:solidFill>
                  <a:srgbClr val="333399"/>
                </a:solidFill>
              </a:rPr>
              <a:t>Char</a:t>
            </a:r>
            <a:r>
              <a:rPr lang="en-US" dirty="0" smtClean="0">
                <a:solidFill>
                  <a:srgbClr val="333399"/>
                </a:solidFill>
              </a:rPr>
              <a:t>;  </a:t>
            </a:r>
          </a:p>
          <a:p>
            <a:pPr eaLnBrk="1" fontAlgn="base" hangingPunct="1">
              <a:spcBef>
                <a:spcPct val="0"/>
              </a:spcBef>
              <a:spcAft>
                <a:spcPct val="0"/>
              </a:spcAft>
            </a:pPr>
            <a:r>
              <a:rPr lang="en-US" dirty="0" smtClean="0">
                <a:solidFill>
                  <a:srgbClr val="333399"/>
                </a:solidFill>
              </a:rPr>
              <a:t>         }</a:t>
            </a:r>
          </a:p>
          <a:p>
            <a:pPr eaLnBrk="1" fontAlgn="base" hangingPunct="1">
              <a:spcBef>
                <a:spcPct val="0"/>
              </a:spcBef>
              <a:spcAft>
                <a:spcPct val="0"/>
              </a:spcAft>
            </a:pPr>
            <a:r>
              <a:rPr lang="en-US" dirty="0" smtClean="0">
                <a:solidFill>
                  <a:srgbClr val="333399"/>
                </a:solidFill>
              </a:rPr>
              <a:t>}</a:t>
            </a:r>
          </a:p>
          <a:p>
            <a:pPr eaLnBrk="1" fontAlgn="base" hangingPunct="1">
              <a:spcBef>
                <a:spcPct val="0"/>
              </a:spcBef>
              <a:spcAft>
                <a:spcPct val="0"/>
              </a:spcAft>
            </a:pPr>
            <a:endParaRPr lang="en-US" b="1" dirty="0" smtClean="0">
              <a:solidFill>
                <a:srgbClr val="333399"/>
              </a:solidFill>
            </a:endParaRPr>
          </a:p>
          <a:p>
            <a:pPr eaLnBrk="1" fontAlgn="base" hangingPunct="1">
              <a:spcBef>
                <a:spcPct val="0"/>
              </a:spcBef>
              <a:spcAft>
                <a:spcPct val="0"/>
              </a:spcAft>
            </a:pPr>
            <a:r>
              <a:rPr lang="en-US" b="1" dirty="0" smtClean="0">
                <a:solidFill>
                  <a:srgbClr val="333399"/>
                </a:solidFill>
              </a:rPr>
              <a:t>Output:</a:t>
            </a:r>
            <a:r>
              <a:rPr lang="en-US" dirty="0" smtClean="0">
                <a:solidFill>
                  <a:srgbClr val="333399"/>
                </a:solidFill>
              </a:rPr>
              <a:t> the code for </a:t>
            </a:r>
            <a:r>
              <a:rPr lang="en-US" b="1" dirty="0" smtClean="0">
                <a:solidFill>
                  <a:srgbClr val="333399"/>
                </a:solidFill>
              </a:rPr>
              <a:t>Prefix</a:t>
            </a:r>
            <a:r>
              <a:rPr lang="en-US" dirty="0" smtClean="0">
                <a:solidFill>
                  <a:srgbClr val="333399"/>
                </a:solidFill>
              </a:rPr>
              <a:t>;</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2345887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288" y="0"/>
            <a:ext cx="8229600" cy="260350"/>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000" b="1" smtClean="0">
                <a:solidFill>
                  <a:schemeClr val="accent2"/>
                </a:solidFill>
                <a:latin typeface="Times New Roman" pitchFamily="18" charset="0"/>
                <a:cs typeface="Times New Roman" pitchFamily="18" charset="0"/>
              </a:rPr>
              <a:t>LZW Decoding Algorithm</a:t>
            </a:r>
          </a:p>
        </p:txBody>
      </p:sp>
      <p:sp>
        <p:nvSpPr>
          <p:cNvPr id="8195" name="Rectangle 3"/>
          <p:cNvSpPr>
            <a:spLocks noGrp="1" noChangeArrowheads="1"/>
          </p:cNvSpPr>
          <p:nvPr>
            <p:ph type="body" idx="1"/>
          </p:nvPr>
        </p:nvSpPr>
        <p:spPr>
          <a:xfrm>
            <a:off x="468313" y="333375"/>
            <a:ext cx="8675687" cy="6048375"/>
          </a:xfrm>
        </p:spPr>
        <p:txBody>
          <a:bodyPr/>
          <a:lstStyle/>
          <a:p>
            <a:pPr algn="l" rtl="0" eaLnBrk="1" hangingPunct="1">
              <a:lnSpc>
                <a:spcPct val="90000"/>
              </a:lnSpc>
              <a:buFontTx/>
              <a:buNone/>
            </a:pPr>
            <a:r>
              <a:rPr lang="en-US" sz="1800" smtClean="0">
                <a:latin typeface="Times New Roman" pitchFamily="18" charset="0"/>
                <a:cs typeface="Times New Roman" pitchFamily="18" charset="0"/>
              </a:rPr>
              <a:t>The LZW decompressor creates the same string table during decompression.</a:t>
            </a:r>
          </a:p>
          <a:p>
            <a:pPr algn="l" rtl="0" eaLnBrk="1" hangingPunct="1">
              <a:lnSpc>
                <a:spcPct val="90000"/>
              </a:lnSpc>
              <a:buFontTx/>
              <a:buNone/>
            </a:pPr>
            <a:endParaRPr lang="en-US" sz="1800" smtClean="0">
              <a:latin typeface="Times New Roman" pitchFamily="18" charset="0"/>
              <a:cs typeface="Times New Roman" pitchFamily="18" charset="0"/>
            </a:endParaRPr>
          </a:p>
          <a:p>
            <a:pPr algn="l" rtl="0" eaLnBrk="1" hangingPunct="1">
              <a:buFontTx/>
              <a:buNone/>
            </a:pPr>
            <a:r>
              <a:rPr lang="en-US" sz="1800" smtClean="0">
                <a:solidFill>
                  <a:schemeClr val="accent2"/>
                </a:solidFill>
                <a:latin typeface="Times New Roman" pitchFamily="18" charset="0"/>
                <a:cs typeface="Times New Roman" pitchFamily="18" charset="0"/>
              </a:rPr>
              <a:t>Initialize Dictionary with 256 ASCII codes and corresponding single character </a:t>
            </a:r>
            <a:r>
              <a:rPr lang="en-US" sz="1800" b="1" smtClean="0">
                <a:solidFill>
                  <a:schemeClr val="accent2"/>
                </a:solidFill>
                <a:latin typeface="Times New Roman" pitchFamily="18" charset="0"/>
                <a:cs typeface="Times New Roman" pitchFamily="18" charset="0"/>
              </a:rPr>
              <a:t>strings</a:t>
            </a:r>
            <a:r>
              <a:rPr lang="en-US" sz="1800" smtClean="0">
                <a:solidFill>
                  <a:schemeClr val="accent2"/>
                </a:solidFill>
                <a:latin typeface="Times New Roman" pitchFamily="18" charset="0"/>
                <a:cs typeface="Times New Roman" pitchFamily="18" charset="0"/>
              </a:rPr>
              <a:t> as their translations;</a:t>
            </a:r>
          </a:p>
          <a:p>
            <a:pPr algn="l" rtl="0" eaLnBrk="1" hangingPunct="1">
              <a:buFontTx/>
              <a:buNone/>
            </a:pPr>
            <a:r>
              <a:rPr lang="en-US" sz="1800" smtClean="0">
                <a:solidFill>
                  <a:schemeClr val="accent2"/>
                </a:solidFill>
                <a:latin typeface="Times New Roman" pitchFamily="18" charset="0"/>
                <a:cs typeface="Times New Roman" pitchFamily="18" charset="0"/>
              </a:rPr>
              <a:t>PreviousCodeWord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first input code;</a:t>
            </a:r>
            <a:endParaRPr lang="en-US" sz="1800" b="1" smtClean="0">
              <a:solidFill>
                <a:schemeClr val="accent2"/>
              </a:solidFill>
              <a:latin typeface="Times New Roman" pitchFamily="18" charset="0"/>
              <a:cs typeface="Times New Roman" pitchFamily="18" charset="0"/>
            </a:endParaRPr>
          </a:p>
          <a:p>
            <a:pPr algn="l" rtl="0" eaLnBrk="1" hangingPunct="1">
              <a:buFontTx/>
              <a:buNone/>
            </a:pPr>
            <a:r>
              <a:rPr lang="en-US" sz="1800" b="1" smtClean="0">
                <a:solidFill>
                  <a:schemeClr val="accent2"/>
                </a:solidFill>
                <a:latin typeface="Times New Roman" pitchFamily="18" charset="0"/>
                <a:cs typeface="Times New Roman" pitchFamily="18" charset="0"/>
              </a:rPr>
              <a:t>Output:</a:t>
            </a:r>
            <a:r>
              <a:rPr lang="en-US" sz="1800" smtClean="0">
                <a:solidFill>
                  <a:schemeClr val="accent2"/>
                </a:solidFill>
                <a:latin typeface="Times New Roman" pitchFamily="18" charset="0"/>
                <a:cs typeface="Times New Roman" pitchFamily="18" charset="0"/>
              </a:rPr>
              <a:t> string(PreviousCodeWord) ;</a:t>
            </a:r>
          </a:p>
          <a:p>
            <a:pPr algn="l" rtl="0" eaLnBrk="1" hangingPunct="1">
              <a:buFontTx/>
              <a:buNone/>
            </a:pPr>
            <a:r>
              <a:rPr lang="en-US" sz="1800" smtClean="0">
                <a:solidFill>
                  <a:schemeClr val="accent2"/>
                </a:solidFill>
                <a:latin typeface="Times New Roman" pitchFamily="18" charset="0"/>
                <a:cs typeface="Times New Roman" pitchFamily="18" charset="0"/>
              </a:rPr>
              <a:t>Char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character(first input code);</a:t>
            </a:r>
            <a:endParaRPr lang="en-US" sz="1800" b="1" smtClean="0">
              <a:solidFill>
                <a:schemeClr val="accent2"/>
              </a:solidFill>
              <a:latin typeface="Times New Roman" pitchFamily="18" charset="0"/>
              <a:cs typeface="Times New Roman" pitchFamily="18" charset="0"/>
            </a:endParaRPr>
          </a:p>
          <a:p>
            <a:pPr algn="l" rtl="0" eaLnBrk="1" hangingPunct="1">
              <a:buFontTx/>
              <a:buNone/>
            </a:pPr>
            <a:r>
              <a:rPr lang="en-US" sz="1800" b="1" smtClean="0">
                <a:solidFill>
                  <a:schemeClr val="accent2"/>
                </a:solidFill>
                <a:latin typeface="Times New Roman" pitchFamily="18" charset="0"/>
                <a:cs typeface="Times New Roman" pitchFamily="18" charset="0"/>
              </a:rPr>
              <a:t>CodeWord</a:t>
            </a:r>
            <a:r>
              <a:rPr lang="en-US" sz="1800" smtClean="0">
                <a:solidFill>
                  <a:schemeClr val="accent2"/>
                </a:solidFill>
                <a:latin typeface="Times New Roman" pitchFamily="18" charset="0"/>
                <a:cs typeface="Times New Roman" pitchFamily="18" charset="0"/>
              </a:rPr>
              <a:t>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256; </a:t>
            </a:r>
          </a:p>
          <a:p>
            <a:pPr algn="l" rtl="0" eaLnBrk="1" hangingPunct="1">
              <a:buFontTx/>
              <a:buNone/>
            </a:pPr>
            <a:r>
              <a:rPr lang="en-US" sz="1800" smtClean="0">
                <a:solidFill>
                  <a:schemeClr val="accent2"/>
                </a:solidFill>
                <a:latin typeface="Times New Roman" pitchFamily="18" charset="0"/>
                <a:cs typeface="Times New Roman" pitchFamily="18" charset="0"/>
              </a:rPr>
              <a:t>while(not end of code stream){</a:t>
            </a:r>
          </a:p>
          <a:p>
            <a:pPr algn="l" rtl="0" eaLnBrk="1" hangingPunct="1">
              <a:buFontTx/>
              <a:buNone/>
            </a:pPr>
            <a:r>
              <a:rPr lang="en-US" sz="1800" smtClean="0">
                <a:solidFill>
                  <a:schemeClr val="accent2"/>
                </a:solidFill>
                <a:latin typeface="Times New Roman" pitchFamily="18" charset="0"/>
                <a:cs typeface="Times New Roman" pitchFamily="18" charset="0"/>
              </a:rPr>
              <a:t>	CurrentCodeWord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next input code ;</a:t>
            </a:r>
          </a:p>
          <a:p>
            <a:pPr algn="l" rtl="0" eaLnBrk="1" hangingPunct="1">
              <a:buFontTx/>
              <a:buNone/>
            </a:pPr>
            <a:r>
              <a:rPr lang="en-US" sz="1800" smtClean="0">
                <a:solidFill>
                  <a:schemeClr val="accent2"/>
                </a:solidFill>
                <a:latin typeface="Times New Roman" pitchFamily="18" charset="0"/>
                <a:cs typeface="Times New Roman" pitchFamily="18" charset="0"/>
              </a:rPr>
              <a:t>	if(</a:t>
            </a:r>
            <a:r>
              <a:rPr lang="en-US" sz="1800" b="1" smtClean="0">
                <a:solidFill>
                  <a:schemeClr val="accent2"/>
                </a:solidFill>
                <a:latin typeface="Times New Roman" pitchFamily="18" charset="0"/>
                <a:cs typeface="Times New Roman" pitchFamily="18" charset="0"/>
              </a:rPr>
              <a:t>CurrentCodeWord</a:t>
            </a:r>
            <a:r>
              <a:rPr lang="en-US" sz="1800" smtClean="0">
                <a:solidFill>
                  <a:schemeClr val="accent2"/>
                </a:solidFill>
                <a:latin typeface="Times New Roman" pitchFamily="18" charset="0"/>
                <a:cs typeface="Times New Roman" pitchFamily="18" charset="0"/>
              </a:rPr>
              <a:t> exists in the Dictionary)</a:t>
            </a:r>
          </a:p>
          <a:p>
            <a:pPr algn="l" rtl="0" eaLnBrk="1" hangingPunct="1">
              <a:buFontTx/>
              <a:buNone/>
            </a:pPr>
            <a:r>
              <a:rPr lang="en-US" sz="1800" smtClean="0">
                <a:solidFill>
                  <a:schemeClr val="accent2"/>
                </a:solidFill>
                <a:latin typeface="Times New Roman" pitchFamily="18" charset="0"/>
                <a:cs typeface="Times New Roman" pitchFamily="18" charset="0"/>
              </a:rPr>
              <a:t>	     String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string(CurrentCodeWord) ;</a:t>
            </a:r>
          </a:p>
          <a:p>
            <a:pPr algn="l" rtl="0" eaLnBrk="1" hangingPunct="1">
              <a:buFontTx/>
              <a:buNone/>
            </a:pPr>
            <a:r>
              <a:rPr lang="en-US" sz="1800" smtClean="0">
                <a:solidFill>
                  <a:schemeClr val="accent2"/>
                </a:solidFill>
                <a:latin typeface="Times New Roman" pitchFamily="18" charset="0"/>
                <a:cs typeface="Times New Roman" pitchFamily="18" charset="0"/>
              </a:rPr>
              <a:t>	else   </a:t>
            </a:r>
          </a:p>
          <a:p>
            <a:pPr algn="l" rtl="0" eaLnBrk="1" hangingPunct="1">
              <a:buFontTx/>
              <a:buNone/>
            </a:pPr>
            <a:r>
              <a:rPr lang="en-US" sz="1800" smtClean="0">
                <a:solidFill>
                  <a:schemeClr val="accent2"/>
                </a:solidFill>
                <a:latin typeface="Times New Roman" pitchFamily="18" charset="0"/>
                <a:cs typeface="Times New Roman" pitchFamily="18" charset="0"/>
              </a:rPr>
              <a:t>          String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string(PreviousCodeWord) + Char ;</a:t>
            </a:r>
          </a:p>
          <a:p>
            <a:pPr algn="l" rtl="0" eaLnBrk="1" hangingPunct="1">
              <a:buFontTx/>
              <a:buNone/>
            </a:pPr>
            <a:r>
              <a:rPr lang="en-US" sz="1800" smtClean="0">
                <a:solidFill>
                  <a:schemeClr val="accent2"/>
                </a:solidFill>
                <a:latin typeface="Times New Roman" pitchFamily="18" charset="0"/>
                <a:cs typeface="Times New Roman" pitchFamily="18" charset="0"/>
              </a:rPr>
              <a:t>	</a:t>
            </a:r>
            <a:r>
              <a:rPr lang="en-US" sz="1800" b="1" smtClean="0">
                <a:solidFill>
                  <a:schemeClr val="accent2"/>
                </a:solidFill>
                <a:latin typeface="Times New Roman" pitchFamily="18" charset="0"/>
                <a:cs typeface="Times New Roman" pitchFamily="18" charset="0"/>
              </a:rPr>
              <a:t>Output:</a:t>
            </a:r>
            <a:r>
              <a:rPr lang="en-US" sz="1800" smtClean="0">
                <a:solidFill>
                  <a:schemeClr val="accent2"/>
                </a:solidFill>
                <a:latin typeface="Times New Roman" pitchFamily="18" charset="0"/>
                <a:cs typeface="Times New Roman" pitchFamily="18" charset="0"/>
              </a:rPr>
              <a:t> String;</a:t>
            </a:r>
          </a:p>
          <a:p>
            <a:pPr algn="l" rtl="0" eaLnBrk="1" hangingPunct="1">
              <a:buFontTx/>
              <a:buNone/>
            </a:pPr>
            <a:r>
              <a:rPr lang="en-US" sz="1800" smtClean="0">
                <a:solidFill>
                  <a:schemeClr val="accent2"/>
                </a:solidFill>
                <a:latin typeface="Times New Roman" pitchFamily="18" charset="0"/>
                <a:cs typeface="Times New Roman" pitchFamily="18" charset="0"/>
              </a:rPr>
              <a:t>	Char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first character of String ;</a:t>
            </a:r>
          </a:p>
          <a:p>
            <a:pPr algn="l" rtl="0" eaLnBrk="1" hangingPunct="1">
              <a:buFontTx/>
              <a:buNone/>
            </a:pPr>
            <a:r>
              <a:rPr lang="en-US" sz="1800" smtClean="0">
                <a:solidFill>
                  <a:schemeClr val="accent2"/>
                </a:solidFill>
                <a:latin typeface="Times New Roman" pitchFamily="18" charset="0"/>
                <a:cs typeface="Times New Roman" pitchFamily="18" charset="0"/>
              </a:rPr>
              <a:t>	insertInDictionary(  (</a:t>
            </a:r>
            <a:r>
              <a:rPr lang="en-US" sz="1800" b="1" smtClean="0">
                <a:solidFill>
                  <a:schemeClr val="accent2"/>
                </a:solidFill>
                <a:latin typeface="Times New Roman" pitchFamily="18" charset="0"/>
                <a:cs typeface="Times New Roman" pitchFamily="18" charset="0"/>
              </a:rPr>
              <a:t>CodeWord</a:t>
            </a:r>
            <a:r>
              <a:rPr lang="en-US" sz="1800" smtClean="0">
                <a:solidFill>
                  <a:schemeClr val="accent2"/>
                </a:solidFill>
                <a:latin typeface="Times New Roman" pitchFamily="18" charset="0"/>
                <a:cs typeface="Times New Roman" pitchFamily="18" charset="0"/>
              </a:rPr>
              <a:t> , string(</a:t>
            </a:r>
            <a:r>
              <a:rPr lang="en-US" sz="1800" b="1" smtClean="0">
                <a:solidFill>
                  <a:schemeClr val="accent2"/>
                </a:solidFill>
                <a:latin typeface="Times New Roman" pitchFamily="18" charset="0"/>
                <a:cs typeface="Times New Roman" pitchFamily="18" charset="0"/>
              </a:rPr>
              <a:t>PreviousCodeWord</a:t>
            </a:r>
            <a:r>
              <a:rPr lang="en-US" sz="1800" smtClean="0">
                <a:solidFill>
                  <a:schemeClr val="accent2"/>
                </a:solidFill>
                <a:latin typeface="Times New Roman" pitchFamily="18" charset="0"/>
                <a:cs typeface="Times New Roman" pitchFamily="18" charset="0"/>
              </a:rPr>
              <a:t>)</a:t>
            </a:r>
            <a:r>
              <a:rPr lang="en-US" sz="1800" b="1" smtClean="0">
                <a:solidFill>
                  <a:schemeClr val="accent2"/>
                </a:solidFill>
                <a:latin typeface="Times New Roman" pitchFamily="18" charset="0"/>
                <a:cs typeface="Times New Roman" pitchFamily="18" charset="0"/>
              </a:rPr>
              <a:t> + Char</a:t>
            </a:r>
            <a:r>
              <a:rPr lang="en-US" sz="1800" smtClean="0">
                <a:solidFill>
                  <a:schemeClr val="accent2"/>
                </a:solidFill>
                <a:latin typeface="Times New Roman" pitchFamily="18" charset="0"/>
                <a:cs typeface="Times New Roman" pitchFamily="18" charset="0"/>
              </a:rPr>
              <a:t> )   );</a:t>
            </a:r>
          </a:p>
          <a:p>
            <a:pPr algn="l" rtl="0" eaLnBrk="1" hangingPunct="1">
              <a:buFontTx/>
              <a:buNone/>
            </a:pPr>
            <a:r>
              <a:rPr lang="en-US" sz="1800" smtClean="0">
                <a:solidFill>
                  <a:schemeClr val="accent2"/>
                </a:solidFill>
                <a:latin typeface="Times New Roman" pitchFamily="18" charset="0"/>
                <a:cs typeface="Times New Roman" pitchFamily="18" charset="0"/>
              </a:rPr>
              <a:t>	PreviousCodeWord </a:t>
            </a:r>
            <a:r>
              <a:rPr lang="en-US" sz="1800" smtClean="0">
                <a:solidFill>
                  <a:schemeClr val="accent2"/>
                </a:solidFill>
                <a:latin typeface="Times New Roman" pitchFamily="18" charset="0"/>
                <a:cs typeface="Times New Roman" pitchFamily="18" charset="0"/>
                <a:sym typeface="Symbol" pitchFamily="18" charset="2"/>
              </a:rPr>
              <a:t></a:t>
            </a:r>
            <a:r>
              <a:rPr lang="en-US" sz="1800" smtClean="0">
                <a:solidFill>
                  <a:schemeClr val="accent2"/>
                </a:solidFill>
                <a:latin typeface="Times New Roman" pitchFamily="18" charset="0"/>
                <a:cs typeface="Times New Roman" pitchFamily="18" charset="0"/>
              </a:rPr>
              <a:t> CurrentCodeWord ;</a:t>
            </a:r>
          </a:p>
          <a:p>
            <a:pPr algn="l" rtl="0" eaLnBrk="1" hangingPunct="1">
              <a:buFontTx/>
              <a:buNone/>
            </a:pPr>
            <a:r>
              <a:rPr lang="en-US" sz="1800" smtClean="0">
                <a:solidFill>
                  <a:schemeClr val="accent2"/>
                </a:solidFill>
                <a:latin typeface="Times New Roman" pitchFamily="18" charset="0"/>
                <a:cs typeface="Times New Roman" pitchFamily="18" charset="0"/>
              </a:rPr>
              <a:t>	CodeWord++ ;</a:t>
            </a:r>
          </a:p>
          <a:p>
            <a:pPr algn="l" rtl="0" eaLnBrk="1" hangingPunct="1">
              <a:buFontTx/>
              <a:buNone/>
            </a:pPr>
            <a:r>
              <a:rPr lang="en-US" sz="1800" smtClean="0">
                <a:solidFill>
                  <a:schemeClr val="accent2"/>
                </a:solidFill>
                <a:latin typeface="Times New Roman" pitchFamily="18" charset="0"/>
                <a:cs typeface="Times New Roman" pitchFamily="18" charset="0"/>
              </a:rPr>
              <a:t>}</a:t>
            </a:r>
          </a:p>
          <a:p>
            <a:pPr algn="l" rtl="0" eaLnBrk="1" hangingPunct="1">
              <a:lnSpc>
                <a:spcPct val="90000"/>
              </a:lnSpc>
              <a:buFont typeface="Wingdings" pitchFamily="2" charset="2"/>
              <a:buNone/>
            </a:pPr>
            <a:endParaRPr lang="en-US" sz="180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17943650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417513"/>
          </a:xfrm>
        </p:spPr>
        <p:txBody>
          <a:bodyPr/>
          <a:lstStyle/>
          <a:p>
            <a:pPr eaLnBrk="1" hangingPunct="1"/>
            <a:r>
              <a:rPr lang="en-US" sz="3000" b="1" smtClean="0">
                <a:solidFill>
                  <a:schemeClr val="accent2"/>
                </a:solidFill>
                <a:latin typeface="Times New Roman" pitchFamily="18" charset="0"/>
                <a:cs typeface="Times New Roman" pitchFamily="18" charset="0"/>
              </a:rPr>
              <a:t> </a:t>
            </a:r>
            <a:r>
              <a:rPr lang="en-US" sz="2400" b="1" smtClean="0">
                <a:solidFill>
                  <a:schemeClr val="accent2"/>
                </a:solidFill>
                <a:latin typeface="Times New Roman" pitchFamily="18" charset="0"/>
                <a:cs typeface="Times New Roman" pitchFamily="18" charset="0"/>
              </a:rPr>
              <a:t>LZW Decoding Algorithm (cont’d)</a:t>
            </a:r>
          </a:p>
        </p:txBody>
      </p:sp>
      <p:sp>
        <p:nvSpPr>
          <p:cNvPr id="9219" name="Rectangle 3"/>
          <p:cNvSpPr>
            <a:spLocks noGrp="1" noChangeArrowheads="1"/>
          </p:cNvSpPr>
          <p:nvPr>
            <p:ph type="body" idx="1"/>
          </p:nvPr>
        </p:nvSpPr>
        <p:spPr>
          <a:xfrm>
            <a:off x="250825" y="476250"/>
            <a:ext cx="8713788" cy="5257800"/>
          </a:xfrm>
        </p:spPr>
        <p:txBody>
          <a:bodyPr/>
          <a:lstStyle/>
          <a:p>
            <a:pPr algn="l" rtl="0" eaLnBrk="1" hangingPunct="1">
              <a:lnSpc>
                <a:spcPct val="80000"/>
              </a:lnSpc>
              <a:buFontTx/>
              <a:buNone/>
            </a:pPr>
            <a:r>
              <a:rPr lang="en-US" sz="2000" smtClean="0">
                <a:latin typeface="Times New Roman" pitchFamily="18" charset="0"/>
                <a:cs typeface="Times New Roman" pitchFamily="18" charset="0"/>
              </a:rPr>
              <a:t>Summary of </a:t>
            </a:r>
            <a:r>
              <a:rPr lang="en-US" sz="2000" b="1" smtClean="0">
                <a:latin typeface="Times New Roman" pitchFamily="18" charset="0"/>
                <a:cs typeface="Times New Roman" pitchFamily="18" charset="0"/>
              </a:rPr>
              <a:t>LZW</a:t>
            </a:r>
            <a:r>
              <a:rPr lang="en-US" sz="2000" smtClean="0">
                <a:latin typeface="Times New Roman" pitchFamily="18" charset="0"/>
                <a:cs typeface="Times New Roman" pitchFamily="18" charset="0"/>
              </a:rPr>
              <a:t> decoding algorithm:</a:t>
            </a:r>
          </a:p>
          <a:p>
            <a:pPr algn="l" rtl="0" eaLnBrk="1" hangingPunct="1">
              <a:lnSpc>
                <a:spcPct val="80000"/>
              </a:lnSpc>
              <a:buFontTx/>
              <a:buNone/>
            </a:pPr>
            <a:endParaRPr lang="en-US" sz="2000" smtClean="0">
              <a:latin typeface="Times New Roman" pitchFamily="18" charset="0"/>
              <a:cs typeface="Times New Roman" pitchFamily="18" charset="0"/>
            </a:endParaRPr>
          </a:p>
          <a:p>
            <a:pPr algn="l" rtl="0" eaLnBrk="1" hangingPunct="1">
              <a:lnSpc>
                <a:spcPct val="80000"/>
              </a:lnSpc>
              <a:buFontTx/>
              <a:buNone/>
            </a:pPr>
            <a:r>
              <a:rPr lang="en-US" sz="2000" smtClean="0">
                <a:latin typeface="Times New Roman" pitchFamily="18" charset="0"/>
                <a:cs typeface="Times New Roman" pitchFamily="18" charset="0"/>
              </a:rPr>
              <a:t> </a:t>
            </a:r>
            <a:r>
              <a:rPr lang="en-US" sz="2000" smtClean="0">
                <a:solidFill>
                  <a:schemeClr val="accent2"/>
                </a:solidFill>
                <a:latin typeface="Times New Roman" pitchFamily="18" charset="0"/>
                <a:cs typeface="Times New Roman" pitchFamily="18" charset="0"/>
              </a:rPr>
              <a:t>output: string(first CodeWord);</a:t>
            </a:r>
          </a:p>
          <a:p>
            <a:pPr algn="l" rtl="0" eaLnBrk="1" hangingPunct="1">
              <a:lnSpc>
                <a:spcPct val="80000"/>
              </a:lnSpc>
              <a:buFontTx/>
              <a:buNone/>
            </a:pPr>
            <a:endParaRPr lang="en-US" sz="2000" smtClean="0">
              <a:solidFill>
                <a:schemeClr val="accent2"/>
              </a:solidFill>
              <a:latin typeface="Times New Roman" pitchFamily="18" charset="0"/>
              <a:cs typeface="Times New Roman" pitchFamily="18" charset="0"/>
            </a:endParaRP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while(there are more CodeWords){</a:t>
            </a: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if(CurrentCodeWord is in the Dictionary)</a:t>
            </a:r>
          </a:p>
          <a:p>
            <a:pPr algn="l" rtl="0" eaLnBrk="1" hangingPunct="1">
              <a:lnSpc>
                <a:spcPct val="80000"/>
              </a:lnSpc>
              <a:buFontTx/>
              <a:buNone/>
            </a:pPr>
            <a:r>
              <a:rPr lang="en-US" sz="2000" b="1" smtClean="0">
                <a:solidFill>
                  <a:schemeClr val="accent2"/>
                </a:solidFill>
                <a:latin typeface="Times New Roman" pitchFamily="18" charset="0"/>
                <a:cs typeface="Times New Roman" pitchFamily="18" charset="0"/>
              </a:rPr>
              <a:t>       </a:t>
            </a:r>
            <a:r>
              <a:rPr lang="en-US" sz="2000" smtClean="0">
                <a:solidFill>
                  <a:schemeClr val="accent2"/>
                </a:solidFill>
                <a:latin typeface="Times New Roman" pitchFamily="18" charset="0"/>
                <a:cs typeface="Times New Roman" pitchFamily="18" charset="0"/>
              </a:rPr>
              <a:t>output: </a:t>
            </a:r>
            <a:r>
              <a:rPr lang="en-US" sz="2000" b="1" smtClean="0">
                <a:solidFill>
                  <a:schemeClr val="accent2"/>
                </a:solidFill>
                <a:latin typeface="Times New Roman" pitchFamily="18" charset="0"/>
                <a:cs typeface="Times New Roman" pitchFamily="18" charset="0"/>
              </a:rPr>
              <a:t>string(CurrentCodeWord);</a:t>
            </a:r>
          </a:p>
          <a:p>
            <a:pPr algn="l" rtl="0" eaLnBrk="1" hangingPunct="1">
              <a:lnSpc>
                <a:spcPct val="80000"/>
              </a:lnSpc>
              <a:buFontTx/>
              <a:buNone/>
            </a:pPr>
            <a:r>
              <a:rPr lang="en-US" sz="2000" b="1" smtClean="0">
                <a:solidFill>
                  <a:schemeClr val="accent2"/>
                </a:solidFill>
                <a:latin typeface="Times New Roman" pitchFamily="18" charset="0"/>
                <a:cs typeface="Times New Roman" pitchFamily="18" charset="0"/>
              </a:rPr>
              <a:t>    else</a:t>
            </a: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output: </a:t>
            </a:r>
            <a:r>
              <a:rPr lang="en-US" sz="2000" b="1" smtClean="0">
                <a:solidFill>
                  <a:schemeClr val="accent2"/>
                </a:solidFill>
                <a:latin typeface="Times New Roman" pitchFamily="18" charset="0"/>
                <a:cs typeface="Times New Roman" pitchFamily="18" charset="0"/>
              </a:rPr>
              <a:t>PreviousOutput + PreviousOutput first character;</a:t>
            </a:r>
          </a:p>
          <a:p>
            <a:pPr algn="l" rtl="0" eaLnBrk="1" hangingPunct="1">
              <a:lnSpc>
                <a:spcPct val="80000"/>
              </a:lnSpc>
              <a:buFontTx/>
              <a:buNone/>
            </a:pPr>
            <a:endParaRPr lang="en-US" sz="2000" b="1" smtClean="0">
              <a:solidFill>
                <a:schemeClr val="accent2"/>
              </a:solidFill>
              <a:latin typeface="Times New Roman" pitchFamily="18" charset="0"/>
              <a:cs typeface="Times New Roman" pitchFamily="18" charset="0"/>
            </a:endParaRPr>
          </a:p>
          <a:p>
            <a:pPr algn="l" rtl="0" eaLnBrk="1" hangingPunct="1">
              <a:lnSpc>
                <a:spcPct val="80000"/>
              </a:lnSpc>
              <a:buFontTx/>
              <a:buNone/>
            </a:pPr>
            <a:endParaRPr lang="en-US" sz="2000" b="1" smtClean="0">
              <a:solidFill>
                <a:schemeClr val="accent2"/>
              </a:solidFill>
              <a:latin typeface="Times New Roman" pitchFamily="18" charset="0"/>
              <a:cs typeface="Times New Roman" pitchFamily="18" charset="0"/>
            </a:endParaRPr>
          </a:p>
          <a:p>
            <a:pPr algn="l" rtl="0" eaLnBrk="1" hangingPunct="1">
              <a:lnSpc>
                <a:spcPct val="80000"/>
              </a:lnSpc>
              <a:buFontTx/>
              <a:buNone/>
            </a:pPr>
            <a:endParaRPr lang="en-US" sz="2000" smtClean="0">
              <a:solidFill>
                <a:schemeClr val="accent2"/>
              </a:solidFill>
              <a:latin typeface="Times New Roman" pitchFamily="18" charset="0"/>
              <a:cs typeface="Times New Roman" pitchFamily="18" charset="0"/>
            </a:endParaRPr>
          </a:p>
          <a:p>
            <a:pPr algn="l" rtl="0" eaLnBrk="1" hangingPunct="1">
              <a:lnSpc>
                <a:spcPct val="80000"/>
              </a:lnSpc>
              <a:buFontTx/>
              <a:buNone/>
            </a:pPr>
            <a:r>
              <a:rPr lang="en-US" sz="2000" smtClean="0">
                <a:solidFill>
                  <a:schemeClr val="accent2"/>
                </a:solidFill>
                <a:latin typeface="Times New Roman" pitchFamily="18" charset="0"/>
                <a:cs typeface="Times New Roman" pitchFamily="18" charset="0"/>
              </a:rPr>
              <a:t>    insert in the Dictionary: </a:t>
            </a:r>
            <a:r>
              <a:rPr lang="en-US" sz="2000" b="1" smtClean="0">
                <a:solidFill>
                  <a:schemeClr val="accent2"/>
                </a:solidFill>
                <a:latin typeface="Times New Roman" pitchFamily="18" charset="0"/>
                <a:cs typeface="Times New Roman" pitchFamily="18" charset="0"/>
              </a:rPr>
              <a:t>PreviousOutput + CurrentOutput first character;</a:t>
            </a:r>
          </a:p>
          <a:p>
            <a:pPr algn="l" rtl="0" eaLnBrk="1" hangingPunct="1">
              <a:lnSpc>
                <a:spcPct val="80000"/>
              </a:lnSpc>
              <a:buFontTx/>
              <a:buNone/>
            </a:pPr>
            <a:r>
              <a:rPr lang="en-US" sz="2000" b="1" smtClean="0">
                <a:solidFill>
                  <a:schemeClr val="accent2"/>
                </a:solidFill>
                <a:latin typeface="Times New Roman" pitchFamily="18" charset="0"/>
                <a:cs typeface="Times New Roman" pitchFamily="18" charset="0"/>
              </a:rPr>
              <a:t>}</a:t>
            </a: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62</a:t>
            </a:fld>
            <a:endParaRPr lang="en-US">
              <a:solidFill>
                <a:srgbClr val="000000"/>
              </a:solidFill>
            </a:endParaRPr>
          </a:p>
        </p:txBody>
      </p:sp>
    </p:spTree>
    <p:extLst>
      <p:ext uri="{BB962C8B-B14F-4D97-AF65-F5344CB8AC3E}">
        <p14:creationId xmlns:p14="http://schemas.microsoft.com/office/powerpoint/2010/main" val="454310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3850" y="0"/>
            <a:ext cx="8218488" cy="333375"/>
          </a:xfrm>
        </p:spPr>
        <p:txBody>
          <a:bodyPr/>
          <a:lstStyle/>
          <a:p>
            <a:pPr eaLnBrk="1" hangingPunct="1"/>
            <a:r>
              <a:rPr lang="en-US" sz="2400" b="1" smtClean="0">
                <a:solidFill>
                  <a:schemeClr val="accent2"/>
                </a:solidFill>
                <a:latin typeface="Times New Roman" pitchFamily="18" charset="0"/>
                <a:cs typeface="Times New Roman" pitchFamily="18" charset="0"/>
              </a:rPr>
              <a:t> Example 1: LZW Decompression </a:t>
            </a:r>
          </a:p>
        </p:txBody>
      </p:sp>
      <p:sp>
        <p:nvSpPr>
          <p:cNvPr id="10243" name="Rectangle 3"/>
          <p:cNvSpPr>
            <a:spLocks noGrp="1" noChangeArrowheads="1"/>
          </p:cNvSpPr>
          <p:nvPr>
            <p:ph type="body" idx="1"/>
          </p:nvPr>
        </p:nvSpPr>
        <p:spPr>
          <a:xfrm>
            <a:off x="395288" y="333375"/>
            <a:ext cx="8229600" cy="4525963"/>
          </a:xfrm>
        </p:spPr>
        <p:txBody>
          <a:bodyPr/>
          <a:lstStyle/>
          <a:p>
            <a:pPr algn="l" rtl="0" eaLnBrk="1" hangingPunct="1">
              <a:buFontTx/>
              <a:buNone/>
            </a:pPr>
            <a:r>
              <a:rPr lang="en-US" sz="1800" smtClean="0">
                <a:latin typeface="Times New Roman" pitchFamily="18" charset="0"/>
                <a:cs typeface="Times New Roman" pitchFamily="18" charset="0"/>
              </a:rPr>
              <a:t>Use LZW to decompress the output sequence </a:t>
            </a:r>
            <a:r>
              <a:rPr lang="en-US" sz="1800" b="1" smtClean="0">
                <a:solidFill>
                  <a:schemeClr val="accent2"/>
                </a:solidFill>
                <a:latin typeface="Times New Roman" pitchFamily="18" charset="0"/>
                <a:cs typeface="Times New Roman" pitchFamily="18" charset="0"/>
              </a:rPr>
              <a:t>&lt;66&gt; &lt;65&gt; &lt;256&gt; &lt;257&gt; &lt;65&gt; &lt;260&gt;</a:t>
            </a:r>
            <a:r>
              <a:rPr lang="en-US" sz="1800" smtClean="0">
                <a:solidFill>
                  <a:schemeClr val="accent2"/>
                </a:solidFill>
                <a:latin typeface="Times New Roman" pitchFamily="18" charset="0"/>
                <a:cs typeface="Times New Roman" pitchFamily="18" charset="0"/>
              </a:rPr>
              <a:t> </a:t>
            </a:r>
          </a:p>
        </p:txBody>
      </p:sp>
      <p:pic>
        <p:nvPicPr>
          <p:cNvPr id="10244" name="Picture 4" descr="lzw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65175"/>
            <a:ext cx="77057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0" y="4529138"/>
            <a:ext cx="9144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66</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string(66)</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B</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65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string(65)</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insert </a:t>
            </a:r>
            <a:r>
              <a:rPr lang="en-US" smtClean="0">
                <a:solidFill>
                  <a:srgbClr val="3333FF"/>
                </a:solidFill>
                <a:latin typeface="Times New Roman" pitchFamily="18" charset="0"/>
                <a:cs typeface="Times New Roman" pitchFamily="18" charset="0"/>
              </a:rPr>
              <a:t>B</a:t>
            </a:r>
            <a:r>
              <a:rPr lang="en-US" smtClean="0">
                <a:solidFill>
                  <a:srgbClr val="FF0000"/>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256</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string(256)</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B</a:t>
            </a:r>
            <a:r>
              <a:rPr lang="en-US" b="1" smtClean="0">
                <a:solidFill>
                  <a:srgbClr val="000000"/>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insert </a:t>
            </a:r>
            <a:r>
              <a:rPr lang="en-US" b="1" smtClean="0">
                <a:solidFill>
                  <a:srgbClr val="FF0000"/>
                </a:solidFill>
                <a:latin typeface="Times New Roman" pitchFamily="18" charset="0"/>
                <a:cs typeface="Times New Roman" pitchFamily="18" charset="0"/>
              </a:rPr>
              <a:t>A</a:t>
            </a:r>
            <a:r>
              <a:rPr lang="en-US" b="1" smtClean="0">
                <a:solidFill>
                  <a:srgbClr val="3333FF"/>
                </a:solidFill>
                <a:latin typeface="Times New Roman" pitchFamily="18" charset="0"/>
                <a:cs typeface="Times New Roman" pitchFamily="18" charset="0"/>
              </a:rPr>
              <a:t>B</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257</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string(257)</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A</a:t>
            </a:r>
            <a:r>
              <a:rPr lang="en-US" b="1" smtClean="0">
                <a:solidFill>
                  <a:srgbClr val="000000"/>
                </a:solidFill>
                <a:latin typeface="Times New Roman" pitchFamily="18" charset="0"/>
                <a:cs typeface="Times New Roman" pitchFamily="18" charset="0"/>
              </a:rPr>
              <a:t>B</a:t>
            </a:r>
            <a:r>
              <a:rPr lang="en-US" smtClean="0">
                <a:solidFill>
                  <a:srgbClr val="000000"/>
                </a:solidFill>
                <a:latin typeface="Times New Roman" pitchFamily="18" charset="0"/>
                <a:cs typeface="Times New Roman" pitchFamily="18" charset="0"/>
              </a:rPr>
              <a:t>, insert </a:t>
            </a:r>
            <a:r>
              <a:rPr lang="en-US" b="1" smtClean="0">
                <a:solidFill>
                  <a:srgbClr val="3333FF"/>
                </a:solidFill>
                <a:latin typeface="Times New Roman" pitchFamily="18" charset="0"/>
                <a:cs typeface="Times New Roman" pitchFamily="18" charset="0"/>
              </a:rPr>
              <a:t>B</a:t>
            </a:r>
            <a:r>
              <a:rPr lang="en-US" b="1" smtClean="0">
                <a:solidFill>
                  <a:srgbClr val="000000"/>
                </a:solidFill>
                <a:latin typeface="Times New Roman" pitchFamily="18" charset="0"/>
                <a:cs typeface="Times New Roman" pitchFamily="18" charset="0"/>
              </a:rPr>
              <a:t>A</a:t>
            </a:r>
            <a:r>
              <a:rPr lang="en-US" b="1" smtClean="0">
                <a:solidFill>
                  <a:srgbClr val="FF0000"/>
                </a:solidFill>
                <a:latin typeface="Times New Roman" pitchFamily="18" charset="0"/>
                <a:cs typeface="Times New Roman" pitchFamily="18" charset="0"/>
              </a:rPr>
              <a:t>A</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65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string(65)</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A</a:t>
            </a:r>
            <a:r>
              <a:rPr lang="en-US" smtClean="0">
                <a:solidFill>
                  <a:srgbClr val="000000"/>
                </a:solidFill>
                <a:latin typeface="Times New Roman" pitchFamily="18" charset="0"/>
                <a:cs typeface="Times New Roman" pitchFamily="18" charset="0"/>
              </a:rPr>
              <a:t>, insert </a:t>
            </a:r>
            <a:r>
              <a:rPr lang="en-US" b="1" smtClean="0">
                <a:solidFill>
                  <a:srgbClr val="FF0000"/>
                </a:solidFill>
                <a:latin typeface="Times New Roman" pitchFamily="18" charset="0"/>
                <a:cs typeface="Times New Roman" pitchFamily="18" charset="0"/>
              </a:rPr>
              <a:t>A</a:t>
            </a:r>
            <a:r>
              <a:rPr lang="en-US" b="1" smtClean="0">
                <a:solidFill>
                  <a:srgbClr val="000000"/>
                </a:solidFill>
                <a:latin typeface="Times New Roman" pitchFamily="18" charset="0"/>
                <a:cs typeface="Times New Roman" pitchFamily="18" charset="0"/>
              </a:rPr>
              <a:t>B</a:t>
            </a:r>
            <a:r>
              <a:rPr lang="en-US" b="1" smtClean="0">
                <a:solidFill>
                  <a:srgbClr val="3333FF"/>
                </a:solidFill>
                <a:latin typeface="Times New Roman" pitchFamily="18" charset="0"/>
                <a:cs typeface="Times New Roman" pitchFamily="18" charset="0"/>
              </a:rPr>
              <a:t>A</a:t>
            </a:r>
            <a:endParaRPr lang="en-US" b="1" smtClean="0">
              <a:solidFill>
                <a:srgbClr val="000000"/>
              </a:solidFill>
              <a:latin typeface="Times New Roman" pitchFamily="18" charset="0"/>
              <a:cs typeface="Times New Roman" pitchFamily="18" charset="0"/>
            </a:endParaRP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260 </a:t>
            </a:r>
            <a:r>
              <a:rPr lang="en-US" smtClean="0">
                <a:solidFill>
                  <a:srgbClr val="000000"/>
                </a:solidFill>
                <a:latin typeface="Times New Roman" pitchFamily="18" charset="0"/>
                <a:cs typeface="Times New Roman" pitchFamily="18" charset="0"/>
              </a:rPr>
              <a:t>is </a:t>
            </a:r>
            <a:r>
              <a:rPr lang="en-US" b="1" u="sng" smtClean="0">
                <a:solidFill>
                  <a:srgbClr val="000000"/>
                </a:solidFill>
                <a:latin typeface="Times New Roman" pitchFamily="18" charset="0"/>
                <a:cs typeface="Times New Roman" pitchFamily="18" charset="0"/>
              </a:rPr>
              <a:t>not</a:t>
            </a:r>
            <a:r>
              <a:rPr lang="en-US" smtClean="0">
                <a:solidFill>
                  <a:srgbClr val="000000"/>
                </a:solidFill>
                <a:latin typeface="Times New Roman" pitchFamily="18" charset="0"/>
                <a:cs typeface="Times New Roman" pitchFamily="18" charset="0"/>
              </a:rPr>
              <a:t> in Dictionary; </a:t>
            </a:r>
            <a:r>
              <a:rPr lang="en-US" smtClean="0">
                <a:solidFill>
                  <a:srgbClr val="000000"/>
                </a:solidFill>
              </a:rPr>
              <a:t>output </a:t>
            </a:r>
          </a:p>
          <a:p>
            <a:pPr eaLnBrk="1" fontAlgn="base" hangingPunct="1">
              <a:spcBef>
                <a:spcPct val="0"/>
              </a:spcBef>
              <a:spcAft>
                <a:spcPct val="0"/>
              </a:spcAft>
            </a:pPr>
            <a:r>
              <a:rPr lang="en-US" b="1" smtClean="0">
                <a:solidFill>
                  <a:srgbClr val="000000"/>
                </a:solidFill>
                <a:latin typeface="Times New Roman" pitchFamily="18" charset="0"/>
                <a:cs typeface="Times New Roman" pitchFamily="18" charset="0"/>
              </a:rPr>
              <a:t>              previous output </a:t>
            </a:r>
            <a:r>
              <a:rPr lang="en-US" smtClean="0">
                <a:solidFill>
                  <a:srgbClr val="000000"/>
                </a:solidFill>
                <a:latin typeface="Times New Roman" pitchFamily="18" charset="0"/>
                <a:cs typeface="Times New Roman" pitchFamily="18" charset="0"/>
              </a:rPr>
              <a:t>+ </a:t>
            </a:r>
            <a:r>
              <a:rPr lang="en-US" b="1" smtClean="0">
                <a:solidFill>
                  <a:srgbClr val="000000"/>
                </a:solidFill>
                <a:latin typeface="Times New Roman" pitchFamily="18" charset="0"/>
                <a:cs typeface="Times New Roman" pitchFamily="18" charset="0"/>
              </a:rPr>
              <a:t>previous output first character: </a:t>
            </a:r>
            <a:r>
              <a:rPr lang="en-US" b="1" smtClean="0">
                <a:solidFill>
                  <a:srgbClr val="3333FF"/>
                </a:solidFill>
                <a:latin typeface="Times New Roman" pitchFamily="18" charset="0"/>
                <a:cs typeface="Times New Roman" pitchFamily="18" charset="0"/>
              </a:rPr>
              <a:t>AA</a:t>
            </a:r>
            <a:r>
              <a:rPr lang="en-US" b="1" smtClean="0">
                <a:solidFill>
                  <a:srgbClr val="000000"/>
                </a:solidFill>
                <a:latin typeface="Times New Roman" pitchFamily="18" charset="0"/>
                <a:cs typeface="Times New Roman" pitchFamily="18" charset="0"/>
              </a:rPr>
              <a:t>, insert AA</a:t>
            </a:r>
          </a:p>
          <a:p>
            <a:pPr eaLnBrk="1" fontAlgn="base" hangingPunct="1">
              <a:spcBef>
                <a:spcPct val="0"/>
              </a:spcBef>
              <a:spcAft>
                <a:spcPct val="0"/>
              </a:spcAft>
            </a:pPr>
            <a:r>
              <a:rPr lang="en-US" b="1" smtClean="0">
                <a:solidFill>
                  <a:srgbClr val="3333FF"/>
                </a:solidFill>
                <a:latin typeface="Times New Roman" pitchFamily="18" charset="0"/>
                <a:cs typeface="Times New Roman" pitchFamily="18" charset="0"/>
              </a:rPr>
              <a:t>                                                                                   </a:t>
            </a:r>
          </a:p>
        </p:txBody>
      </p:sp>
      <p:sp>
        <p:nvSpPr>
          <p:cNvPr id="2" name="Slide Number Placeholder 1"/>
          <p:cNvSpPr>
            <a:spLocks noGrp="1"/>
          </p:cNvSpPr>
          <p:nvPr>
            <p:ph type="sldNum" sz="quarter" idx="12"/>
          </p:nvPr>
        </p:nvSpPr>
        <p:spPr>
          <a:xfrm>
            <a:off x="8512486" y="6381750"/>
            <a:ext cx="2133600" cy="476250"/>
          </a:xfrm>
        </p:spPr>
        <p:txBody>
          <a:bodyPr/>
          <a:lstStyle/>
          <a:p>
            <a:pPr>
              <a:defRPr/>
            </a:pPr>
            <a:fld id="{B0955CF2-BB3A-4166-87E7-BDA3F5FBD4A6}" type="slidenum">
              <a:rPr lang="en-US" smtClean="0">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32802531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23850" y="0"/>
            <a:ext cx="8218488" cy="333375"/>
          </a:xfrm>
        </p:spPr>
        <p:txBody>
          <a:bodyPr/>
          <a:lstStyle/>
          <a:p>
            <a:pPr eaLnBrk="1" hangingPunct="1"/>
            <a:r>
              <a:rPr lang="en-US" sz="2400" b="1" smtClean="0">
                <a:solidFill>
                  <a:schemeClr val="accent2"/>
                </a:solidFill>
                <a:latin typeface="Times New Roman" pitchFamily="18" charset="0"/>
                <a:cs typeface="Times New Roman" pitchFamily="18" charset="0"/>
              </a:rPr>
              <a:t> Example 2: LZW Decompression </a:t>
            </a:r>
          </a:p>
        </p:txBody>
      </p:sp>
      <p:sp>
        <p:nvSpPr>
          <p:cNvPr id="11267" name="Rectangle 3"/>
          <p:cNvSpPr>
            <a:spLocks noGrp="1" noChangeArrowheads="1"/>
          </p:cNvSpPr>
          <p:nvPr>
            <p:ph type="body" idx="1"/>
          </p:nvPr>
        </p:nvSpPr>
        <p:spPr>
          <a:xfrm>
            <a:off x="250825" y="333375"/>
            <a:ext cx="8569325" cy="358775"/>
          </a:xfrm>
        </p:spPr>
        <p:txBody>
          <a:bodyPr/>
          <a:lstStyle/>
          <a:p>
            <a:pPr algn="l" rtl="0" eaLnBrk="1" hangingPunct="1">
              <a:buFontTx/>
              <a:buNone/>
            </a:pPr>
            <a:r>
              <a:rPr lang="en-US" sz="1800" smtClean="0">
                <a:latin typeface="Times New Roman" pitchFamily="18" charset="0"/>
                <a:cs typeface="Times New Roman" pitchFamily="18" charset="0"/>
              </a:rPr>
              <a:t>Decode the sequence </a:t>
            </a:r>
            <a:r>
              <a:rPr lang="en-US" sz="1800" b="1" smtClean="0">
                <a:solidFill>
                  <a:schemeClr val="accent2"/>
                </a:solidFill>
                <a:latin typeface="Times New Roman" pitchFamily="18" charset="0"/>
                <a:cs typeface="Times New Roman" pitchFamily="18" charset="0"/>
              </a:rPr>
              <a:t>&lt;67&gt; &lt;70&gt; &lt;256&gt; &lt;258&gt; &lt;259&gt; &lt;257</a:t>
            </a:r>
            <a:r>
              <a:rPr lang="en-US" sz="1800" smtClean="0">
                <a:latin typeface="Times New Roman" pitchFamily="18" charset="0"/>
                <a:cs typeface="Times New Roman" pitchFamily="18" charset="0"/>
              </a:rPr>
              <a:t>&gt; by LZW decode algorithm. </a:t>
            </a:r>
          </a:p>
        </p:txBody>
      </p:sp>
      <p:sp>
        <p:nvSpPr>
          <p:cNvPr id="11268" name="Text Box 5"/>
          <p:cNvSpPr txBox="1">
            <a:spLocks noChangeArrowheads="1"/>
          </p:cNvSpPr>
          <p:nvPr/>
        </p:nvSpPr>
        <p:spPr bwMode="auto">
          <a:xfrm>
            <a:off x="0" y="4529138"/>
            <a:ext cx="91440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67</a:t>
            </a:r>
            <a:r>
              <a:rPr lang="en-US" smtClean="0">
                <a:solidFill>
                  <a:srgbClr val="000000"/>
                </a:solidFill>
                <a:latin typeface="Times New Roman" pitchFamily="18" charset="0"/>
                <a:cs typeface="Times New Roman" pitchFamily="18" charset="0"/>
              </a:rPr>
              <a:t> is in Dictionary; output </a:t>
            </a:r>
            <a:r>
              <a:rPr lang="en-US" b="1" smtClean="0">
                <a:solidFill>
                  <a:srgbClr val="000000"/>
                </a:solidFill>
                <a:latin typeface="Times New Roman" pitchFamily="18" charset="0"/>
                <a:cs typeface="Times New Roman" pitchFamily="18" charset="0"/>
              </a:rPr>
              <a:t>string(67)</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70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string(70)</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F</a:t>
            </a:r>
            <a:r>
              <a:rPr lang="en-US" smtClean="0">
                <a:solidFill>
                  <a:srgbClr val="000000"/>
                </a:solidFill>
                <a:latin typeface="Times New Roman" pitchFamily="18" charset="0"/>
                <a:cs typeface="Times New Roman" pitchFamily="18" charset="0"/>
              </a:rPr>
              <a:t>, insert </a:t>
            </a:r>
            <a:r>
              <a:rPr lang="en-US" b="1" smtClean="0">
                <a:solidFill>
                  <a:srgbClr val="3333FF"/>
                </a:solidFill>
                <a:latin typeface="Times New Roman" pitchFamily="18" charset="0"/>
                <a:cs typeface="Times New Roman" pitchFamily="18" charset="0"/>
              </a:rPr>
              <a:t>C</a:t>
            </a:r>
            <a:r>
              <a:rPr lang="en-US" b="1" smtClean="0">
                <a:solidFill>
                  <a:srgbClr val="FF0000"/>
                </a:solidFill>
                <a:latin typeface="Times New Roman" pitchFamily="18" charset="0"/>
                <a:cs typeface="Times New Roman" pitchFamily="18" charset="0"/>
              </a:rPr>
              <a:t>F</a:t>
            </a:r>
            <a:r>
              <a:rPr lang="en-US" b="1" smtClean="0">
                <a:solidFill>
                  <a:srgbClr val="000000"/>
                </a:solidFill>
                <a:latin typeface="Times New Roman" pitchFamily="18" charset="0"/>
                <a:cs typeface="Times New Roman" pitchFamily="18" charset="0"/>
              </a:rPr>
              <a:t> </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256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string(256)</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C</a:t>
            </a:r>
            <a:r>
              <a:rPr lang="en-US" b="1" smtClean="0">
                <a:solidFill>
                  <a:srgbClr val="000000"/>
                </a:solidFill>
                <a:latin typeface="Times New Roman" pitchFamily="18" charset="0"/>
                <a:cs typeface="Times New Roman" pitchFamily="18" charset="0"/>
              </a:rPr>
              <a:t>F</a:t>
            </a:r>
            <a:r>
              <a:rPr lang="en-US" smtClean="0">
                <a:solidFill>
                  <a:srgbClr val="000000"/>
                </a:solidFill>
                <a:latin typeface="Times New Roman" pitchFamily="18" charset="0"/>
                <a:cs typeface="Times New Roman" pitchFamily="18" charset="0"/>
              </a:rPr>
              <a:t>, insert</a:t>
            </a:r>
            <a:r>
              <a:rPr lang="en-US" b="1" smtClean="0">
                <a:solidFill>
                  <a:srgbClr val="000000"/>
                </a:solidFill>
                <a:latin typeface="Times New Roman" pitchFamily="18" charset="0"/>
                <a:cs typeface="Times New Roman" pitchFamily="18" charset="0"/>
              </a:rPr>
              <a:t> </a:t>
            </a:r>
            <a:r>
              <a:rPr lang="en-US" b="1" smtClean="0">
                <a:solidFill>
                  <a:srgbClr val="FF0000"/>
                </a:solidFill>
                <a:latin typeface="Times New Roman" pitchFamily="18" charset="0"/>
                <a:cs typeface="Times New Roman" pitchFamily="18" charset="0"/>
              </a:rPr>
              <a:t>F</a:t>
            </a:r>
            <a:r>
              <a:rPr lang="en-US" b="1" smtClean="0">
                <a:solidFill>
                  <a:srgbClr val="3333FF"/>
                </a:solidFill>
                <a:latin typeface="Times New Roman" pitchFamily="18" charset="0"/>
                <a:cs typeface="Times New Roman" pitchFamily="18" charset="0"/>
              </a:rPr>
              <a:t>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258</a:t>
            </a:r>
            <a:r>
              <a:rPr lang="en-US" smtClean="0">
                <a:solidFill>
                  <a:srgbClr val="000000"/>
                </a:solidFill>
                <a:latin typeface="Times New Roman" pitchFamily="18" charset="0"/>
                <a:cs typeface="Times New Roman" pitchFamily="18" charset="0"/>
              </a:rPr>
              <a:t> is </a:t>
            </a:r>
            <a:r>
              <a:rPr lang="en-US" b="1" u="sng" smtClean="0">
                <a:solidFill>
                  <a:srgbClr val="000000"/>
                </a:solidFill>
                <a:latin typeface="Times New Roman" pitchFamily="18" charset="0"/>
                <a:cs typeface="Times New Roman" pitchFamily="18" charset="0"/>
              </a:rPr>
              <a:t>not</a:t>
            </a:r>
            <a:r>
              <a:rPr lang="en-US" smtClean="0">
                <a:solidFill>
                  <a:srgbClr val="000000"/>
                </a:solidFill>
                <a:latin typeface="Times New Roman" pitchFamily="18" charset="0"/>
                <a:cs typeface="Times New Roman" pitchFamily="18" charset="0"/>
              </a:rPr>
              <a:t> in Dictionary; output </a:t>
            </a:r>
            <a:r>
              <a:rPr lang="en-US" b="1" smtClean="0">
                <a:solidFill>
                  <a:srgbClr val="000000"/>
                </a:solidFill>
                <a:latin typeface="Times New Roman" pitchFamily="18" charset="0"/>
                <a:cs typeface="Times New Roman" pitchFamily="18" charset="0"/>
              </a:rPr>
              <a:t>previous output + C</a:t>
            </a:r>
            <a:r>
              <a:rPr lang="en-US" smtClean="0">
                <a:solidFill>
                  <a:srgbClr val="000000"/>
                </a:solidFill>
                <a:latin typeface="Times New Roman" pitchFamily="18" charset="0"/>
                <a:cs typeface="Times New Roman" pitchFamily="18" charset="0"/>
              </a:rPr>
              <a:t> i.e. </a:t>
            </a:r>
            <a:r>
              <a:rPr lang="en-US" b="1" smtClean="0">
                <a:solidFill>
                  <a:srgbClr val="000000"/>
                </a:solidFill>
                <a:latin typeface="Times New Roman" pitchFamily="18" charset="0"/>
                <a:cs typeface="Times New Roman" pitchFamily="18" charset="0"/>
              </a:rPr>
              <a:t>CFC</a:t>
            </a:r>
            <a:r>
              <a:rPr lang="en-US" smtClean="0">
                <a:solidFill>
                  <a:srgbClr val="000000"/>
                </a:solidFill>
                <a:latin typeface="Times New Roman" pitchFamily="18" charset="0"/>
                <a:cs typeface="Times New Roman" pitchFamily="18" charset="0"/>
              </a:rPr>
              <a:t>, insert </a:t>
            </a:r>
            <a:r>
              <a:rPr lang="en-US" b="1" smtClean="0">
                <a:solidFill>
                  <a:srgbClr val="000000"/>
                </a:solidFill>
                <a:latin typeface="Times New Roman" pitchFamily="18" charset="0"/>
                <a:cs typeface="Times New Roman" pitchFamily="18" charset="0"/>
              </a:rPr>
              <a:t>CFC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259</a:t>
            </a:r>
            <a:r>
              <a:rPr lang="en-US" smtClean="0">
                <a:solidFill>
                  <a:srgbClr val="000000"/>
                </a:solidFill>
                <a:latin typeface="Times New Roman" pitchFamily="18" charset="0"/>
                <a:cs typeface="Times New Roman" pitchFamily="18" charset="0"/>
              </a:rPr>
              <a:t> is </a:t>
            </a:r>
            <a:r>
              <a:rPr lang="en-US" b="1" u="sng" smtClean="0">
                <a:solidFill>
                  <a:srgbClr val="000000"/>
                </a:solidFill>
                <a:latin typeface="Times New Roman" pitchFamily="18" charset="0"/>
                <a:cs typeface="Times New Roman" pitchFamily="18" charset="0"/>
              </a:rPr>
              <a:t>not</a:t>
            </a:r>
            <a:r>
              <a:rPr lang="en-US" smtClean="0">
                <a:solidFill>
                  <a:srgbClr val="000000"/>
                </a:solidFill>
                <a:latin typeface="Times New Roman" pitchFamily="18" charset="0"/>
                <a:cs typeface="Times New Roman" pitchFamily="18" charset="0"/>
              </a:rPr>
              <a:t> in Dictionary; output </a:t>
            </a:r>
            <a:r>
              <a:rPr lang="en-US" b="1" smtClean="0">
                <a:solidFill>
                  <a:srgbClr val="000000"/>
                </a:solidFill>
                <a:latin typeface="Times New Roman" pitchFamily="18" charset="0"/>
                <a:cs typeface="Times New Roman" pitchFamily="18" charset="0"/>
              </a:rPr>
              <a:t>previous output + C</a:t>
            </a:r>
            <a:r>
              <a:rPr lang="en-US" smtClean="0">
                <a:solidFill>
                  <a:srgbClr val="000000"/>
                </a:solidFill>
                <a:latin typeface="Times New Roman" pitchFamily="18" charset="0"/>
                <a:cs typeface="Times New Roman" pitchFamily="18" charset="0"/>
              </a:rPr>
              <a:t> i.e. </a:t>
            </a:r>
            <a:r>
              <a:rPr lang="en-US" b="1" smtClean="0">
                <a:solidFill>
                  <a:srgbClr val="FF0000"/>
                </a:solidFill>
                <a:latin typeface="Times New Roman" pitchFamily="18" charset="0"/>
                <a:cs typeface="Times New Roman" pitchFamily="18" charset="0"/>
              </a:rPr>
              <a:t>CFCC</a:t>
            </a:r>
            <a:r>
              <a:rPr lang="en-US" smtClean="0">
                <a:solidFill>
                  <a:srgbClr val="000000"/>
                </a:solidFill>
                <a:latin typeface="Times New Roman" pitchFamily="18" charset="0"/>
                <a:cs typeface="Times New Roman" pitchFamily="18" charset="0"/>
              </a:rPr>
              <a:t>, insert </a:t>
            </a:r>
            <a:r>
              <a:rPr lang="en-US" b="1" smtClean="0">
                <a:solidFill>
                  <a:srgbClr val="000000"/>
                </a:solidFill>
                <a:latin typeface="Times New Roman" pitchFamily="18" charset="0"/>
                <a:cs typeface="Times New Roman" pitchFamily="18" charset="0"/>
              </a:rPr>
              <a:t>CFCC</a:t>
            </a:r>
          </a:p>
          <a:p>
            <a:pPr eaLnBrk="1" fontAlgn="base" hangingPunct="1">
              <a:spcBef>
                <a:spcPct val="0"/>
              </a:spcBef>
              <a:spcAft>
                <a:spcPct val="0"/>
              </a:spcAft>
              <a:buFontTx/>
              <a:buAutoNum type="arabicPeriod"/>
            </a:pPr>
            <a:r>
              <a:rPr lang="en-US" b="1" smtClean="0">
                <a:solidFill>
                  <a:srgbClr val="000000"/>
                </a:solidFill>
                <a:latin typeface="Times New Roman" pitchFamily="18" charset="0"/>
                <a:cs typeface="Times New Roman" pitchFamily="18" charset="0"/>
              </a:rPr>
              <a:t>257 </a:t>
            </a:r>
            <a:r>
              <a:rPr lang="en-US" smtClean="0">
                <a:solidFill>
                  <a:srgbClr val="000000"/>
                </a:solidFill>
                <a:latin typeface="Times New Roman" pitchFamily="18" charset="0"/>
                <a:cs typeface="Times New Roman" pitchFamily="18" charset="0"/>
              </a:rPr>
              <a:t>is in Dictionary; output </a:t>
            </a:r>
            <a:r>
              <a:rPr lang="en-US" b="1" smtClean="0">
                <a:solidFill>
                  <a:srgbClr val="000000"/>
                </a:solidFill>
                <a:latin typeface="Times New Roman" pitchFamily="18" charset="0"/>
                <a:cs typeface="Times New Roman" pitchFamily="18" charset="0"/>
              </a:rPr>
              <a:t>string(257)</a:t>
            </a:r>
            <a:r>
              <a:rPr lang="en-US" smtClean="0">
                <a:solidFill>
                  <a:srgbClr val="000000"/>
                </a:solidFill>
                <a:latin typeface="Times New Roman" pitchFamily="18" charset="0"/>
                <a:cs typeface="Times New Roman" pitchFamily="18" charset="0"/>
              </a:rPr>
              <a:t> i.e. </a:t>
            </a:r>
            <a:r>
              <a:rPr lang="en-US" b="1" smtClean="0">
                <a:solidFill>
                  <a:srgbClr val="3333FF"/>
                </a:solidFill>
                <a:latin typeface="Times New Roman" pitchFamily="18" charset="0"/>
                <a:cs typeface="Times New Roman" pitchFamily="18" charset="0"/>
              </a:rPr>
              <a:t>F</a:t>
            </a:r>
            <a:r>
              <a:rPr lang="en-US" b="1" smtClean="0">
                <a:solidFill>
                  <a:srgbClr val="000000"/>
                </a:solidFill>
                <a:latin typeface="Times New Roman" pitchFamily="18" charset="0"/>
                <a:cs typeface="Times New Roman" pitchFamily="18" charset="0"/>
              </a:rPr>
              <a:t>C</a:t>
            </a:r>
            <a:r>
              <a:rPr lang="en-US" smtClean="0">
                <a:solidFill>
                  <a:srgbClr val="000000"/>
                </a:solidFill>
                <a:latin typeface="Times New Roman" pitchFamily="18" charset="0"/>
                <a:cs typeface="Times New Roman" pitchFamily="18" charset="0"/>
              </a:rPr>
              <a:t>, insert </a:t>
            </a:r>
            <a:r>
              <a:rPr lang="en-US" b="1" smtClean="0">
                <a:solidFill>
                  <a:srgbClr val="FF0000"/>
                </a:solidFill>
                <a:latin typeface="Times New Roman" pitchFamily="18" charset="0"/>
                <a:cs typeface="Times New Roman" pitchFamily="18" charset="0"/>
              </a:rPr>
              <a:t>CFCC</a:t>
            </a:r>
            <a:r>
              <a:rPr lang="en-US" b="1" smtClean="0">
                <a:solidFill>
                  <a:srgbClr val="3333FF"/>
                </a:solidFill>
                <a:latin typeface="Times New Roman" pitchFamily="18" charset="0"/>
                <a:cs typeface="Times New Roman" pitchFamily="18" charset="0"/>
              </a:rPr>
              <a:t>F</a:t>
            </a:r>
          </a:p>
          <a:p>
            <a:pPr eaLnBrk="1" fontAlgn="base" hangingPunct="1">
              <a:spcBef>
                <a:spcPct val="0"/>
              </a:spcBef>
              <a:spcAft>
                <a:spcPct val="0"/>
              </a:spcAft>
            </a:pPr>
            <a:r>
              <a:rPr lang="en-US" b="1" smtClean="0">
                <a:solidFill>
                  <a:srgbClr val="3333FF"/>
                </a:solidFill>
                <a:latin typeface="Times New Roman" pitchFamily="18" charset="0"/>
                <a:cs typeface="Times New Roman" pitchFamily="18" charset="0"/>
              </a:rPr>
              <a:t>                                                                                   </a:t>
            </a:r>
          </a:p>
        </p:txBody>
      </p:sp>
      <p:pic>
        <p:nvPicPr>
          <p:cNvPr id="11269" name="Picture 6" descr="lzw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765175"/>
            <a:ext cx="792003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4125482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0"/>
            <a:ext cx="8229600" cy="503238"/>
          </a:xfrm>
        </p:spPr>
        <p:txBody>
          <a:bodyPr/>
          <a:lstStyle/>
          <a:p>
            <a:pPr eaLnBrk="1" hangingPunct="1"/>
            <a:r>
              <a:rPr lang="en-US" sz="3000" b="1" smtClean="0">
                <a:solidFill>
                  <a:schemeClr val="accent2"/>
                </a:solidFill>
                <a:latin typeface="Times New Roman" pitchFamily="18" charset="0"/>
                <a:cs typeface="Times New Roman" pitchFamily="18" charset="0"/>
              </a:rPr>
              <a:t> LZW: Limitations</a:t>
            </a:r>
          </a:p>
        </p:txBody>
      </p:sp>
      <p:sp>
        <p:nvSpPr>
          <p:cNvPr id="12291" name="Rectangle 3"/>
          <p:cNvSpPr>
            <a:spLocks noGrp="1" noChangeArrowheads="1"/>
          </p:cNvSpPr>
          <p:nvPr>
            <p:ph type="body" idx="1"/>
          </p:nvPr>
        </p:nvSpPr>
        <p:spPr>
          <a:xfrm>
            <a:off x="0" y="620713"/>
            <a:ext cx="8785225" cy="2232025"/>
          </a:xfrm>
        </p:spPr>
        <p:txBody>
          <a:bodyPr/>
          <a:lstStyle/>
          <a:p>
            <a:pPr algn="l" rtl="0" eaLnBrk="1" hangingPunct="1"/>
            <a:r>
              <a:rPr lang="en-US" sz="2000" smtClean="0">
                <a:latin typeface="Times New Roman" pitchFamily="18" charset="0"/>
                <a:cs typeface="Times New Roman" pitchFamily="18" charset="0"/>
              </a:rPr>
              <a:t>What happens when the dictionary gets too large?</a:t>
            </a:r>
          </a:p>
          <a:p>
            <a:pPr algn="l" rtl="0" eaLnBrk="1" hangingPunct="1"/>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One approach is to clear entries 256-4095 and start building the dictionary again.</a:t>
            </a:r>
          </a:p>
          <a:p>
            <a:pPr algn="l" rtl="0" eaLnBrk="1" hangingPunct="1"/>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The same approach must also be used by the decoder.</a:t>
            </a:r>
          </a:p>
          <a:p>
            <a:pPr lvl="2" algn="l" rtl="0" eaLnBrk="1" hangingPunct="1"/>
            <a:endParaRPr lang="en-US" sz="200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28619841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3412"/>
          </a:xfrm>
        </p:spPr>
        <p:txBody>
          <a:bodyPr/>
          <a:lstStyle/>
          <a:p>
            <a:pPr eaLnBrk="1" hangingPunct="1"/>
            <a:r>
              <a:rPr lang="en-US" sz="3000" b="1" smtClean="0">
                <a:solidFill>
                  <a:schemeClr val="accent2"/>
                </a:solidFill>
                <a:latin typeface="Times New Roman" pitchFamily="18" charset="0"/>
                <a:cs typeface="Times New Roman" pitchFamily="18" charset="0"/>
              </a:rPr>
              <a:t>Exercises</a:t>
            </a:r>
          </a:p>
        </p:txBody>
      </p:sp>
      <p:sp>
        <p:nvSpPr>
          <p:cNvPr id="13315" name="Rectangle 3"/>
          <p:cNvSpPr>
            <a:spLocks noGrp="1" noChangeArrowheads="1"/>
          </p:cNvSpPr>
          <p:nvPr>
            <p:ph type="body" idx="1"/>
          </p:nvPr>
        </p:nvSpPr>
        <p:spPr>
          <a:xfrm>
            <a:off x="468313" y="1412875"/>
            <a:ext cx="8229600" cy="2447925"/>
          </a:xfrm>
        </p:spPr>
        <p:txBody>
          <a:bodyPr/>
          <a:lstStyle/>
          <a:p>
            <a:pPr algn="l" rtl="0" eaLnBrk="1" hangingPunct="1"/>
            <a:r>
              <a:rPr lang="en-US" sz="2000" smtClean="0">
                <a:latin typeface="Times New Roman" pitchFamily="18" charset="0"/>
                <a:cs typeface="Times New Roman" pitchFamily="18" charset="0"/>
              </a:rPr>
              <a:t>Use LZW to trace encoding the string ABRACADABRA.</a:t>
            </a:r>
          </a:p>
          <a:p>
            <a:pPr algn="l" rtl="0" eaLnBrk="1" hangingPunct="1">
              <a:buFont typeface="Wingdings" pitchFamily="2" charset="2"/>
              <a:buChar char="§"/>
            </a:pPr>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Write a Java program that encodes a given string using LZW.</a:t>
            </a:r>
          </a:p>
          <a:p>
            <a:pPr algn="l" rtl="0" eaLnBrk="1" hangingPunct="1">
              <a:buFont typeface="Wingdings" pitchFamily="2" charset="2"/>
              <a:buChar char="§"/>
            </a:pPr>
            <a:endParaRPr lang="en-US" sz="2000" smtClean="0">
              <a:latin typeface="Times New Roman" pitchFamily="18" charset="0"/>
              <a:cs typeface="Times New Roman" pitchFamily="18" charset="0"/>
            </a:endParaRPr>
          </a:p>
          <a:p>
            <a:pPr algn="l" rtl="0" eaLnBrk="1" hangingPunct="1"/>
            <a:r>
              <a:rPr lang="en-US" sz="2000" smtClean="0">
                <a:latin typeface="Times New Roman" pitchFamily="18" charset="0"/>
                <a:cs typeface="Times New Roman" pitchFamily="18" charset="0"/>
              </a:rPr>
              <a:t>Write a Java program that decodes a given set of encoded codewords using LZW. </a:t>
            </a:r>
          </a:p>
          <a:p>
            <a:pPr eaLnBrk="1" hangingPunct="1"/>
            <a:endParaRPr lang="en-US" sz="200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B0955CF2-BB3A-4166-87E7-BDA3F5FBD4A6}" type="slidenum">
              <a:rPr lang="en-US" smtClean="0">
                <a:solidFill>
                  <a:srgbClr val="000000"/>
                </a:solidFill>
              </a:rPr>
              <a:pPr>
                <a:defRPr/>
              </a:pPr>
              <a:t>66</a:t>
            </a:fld>
            <a:endParaRPr lang="en-US">
              <a:solidFill>
                <a:srgbClr val="000000"/>
              </a:solidFill>
            </a:endParaRPr>
          </a:p>
        </p:txBody>
      </p:sp>
    </p:spTree>
    <p:extLst>
      <p:ext uri="{BB962C8B-B14F-4D97-AF65-F5344CB8AC3E}">
        <p14:creationId xmlns:p14="http://schemas.microsoft.com/office/powerpoint/2010/main" val="13077871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p:txBody>
          <a:bodyPr/>
          <a:lstStyle/>
          <a:p>
            <a:pPr>
              <a:defRPr/>
            </a:pPr>
            <a:r>
              <a:rPr lang="en-US">
                <a:solidFill>
                  <a:srgbClr val="FFFFFF"/>
                </a:solidFill>
              </a:rPr>
              <a:t>(c) Scott E Umbaugh, SIUE 2005</a:t>
            </a:r>
          </a:p>
        </p:txBody>
      </p:sp>
      <p:sp>
        <p:nvSpPr>
          <p:cNvPr id="4" name="Rectangle 6"/>
          <p:cNvSpPr>
            <a:spLocks noGrp="1" noChangeArrowheads="1"/>
          </p:cNvSpPr>
          <p:nvPr>
            <p:ph type="sldNum" sz="quarter" idx="11"/>
          </p:nvPr>
        </p:nvSpPr>
        <p:spPr/>
        <p:txBody>
          <a:bodyPr/>
          <a:lstStyle/>
          <a:p>
            <a:pPr>
              <a:defRPr/>
            </a:pPr>
            <a:fld id="{F3DA2505-E385-4E87-AF01-9D7A4A115E2D}" type="slidenum">
              <a:rPr lang="en-US">
                <a:solidFill>
                  <a:srgbClr val="FFFFFF"/>
                </a:solidFill>
              </a:rPr>
              <a:pPr>
                <a:defRPr/>
              </a:pPr>
              <a:t>67</a:t>
            </a:fld>
            <a:endParaRPr lang="en-US">
              <a:solidFill>
                <a:srgbClr val="FFFFFF"/>
              </a:solidFill>
            </a:endParaRPr>
          </a:p>
        </p:txBody>
      </p:sp>
      <p:sp>
        <p:nvSpPr>
          <p:cNvPr id="3074" name="Rectangle 2"/>
          <p:cNvSpPr>
            <a:spLocks noGrp="1" noChangeArrowheads="1"/>
          </p:cNvSpPr>
          <p:nvPr>
            <p:ph type="ctrTitle"/>
          </p:nvPr>
        </p:nvSpPr>
        <p:spPr>
          <a:xfrm>
            <a:off x="685800" y="2514600"/>
            <a:ext cx="7772400" cy="1431925"/>
          </a:xfrm>
        </p:spPr>
        <p:txBody>
          <a:bodyPr/>
          <a:lstStyle/>
          <a:p>
            <a:pPr eaLnBrk="1" hangingPunct="1">
              <a:defRPr/>
            </a:pPr>
            <a:r>
              <a:rPr lang="en-US" sz="4800" b="1" smtClean="0">
                <a:latin typeface="Arial" charset="0"/>
              </a:rPr>
              <a:t>Chapter 10</a:t>
            </a:r>
            <a:br>
              <a:rPr lang="en-US" sz="4800" b="1" smtClean="0">
                <a:latin typeface="Arial" charset="0"/>
              </a:rPr>
            </a:br>
            <a:r>
              <a:rPr lang="en-US" sz="4800" b="1" smtClean="0">
                <a:latin typeface="Arial" charset="0"/>
              </a:rPr>
              <a:t>Image Compression</a:t>
            </a:r>
          </a:p>
        </p:txBody>
      </p:sp>
    </p:spTree>
    <p:extLst>
      <p:ext uri="{BB962C8B-B14F-4D97-AF65-F5344CB8AC3E}">
        <p14:creationId xmlns:p14="http://schemas.microsoft.com/office/powerpoint/2010/main" val="191279118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70CBEAC-6F0A-4FCE-AC14-56021317FA31}" type="slidenum">
              <a:rPr lang="en-US">
                <a:solidFill>
                  <a:srgbClr val="FFFFFF"/>
                </a:solidFill>
              </a:rPr>
              <a:pPr>
                <a:defRPr/>
              </a:pPr>
              <a:t>68</a:t>
            </a:fld>
            <a:endParaRPr lang="en-US">
              <a:solidFill>
                <a:srgbClr val="FFFFFF"/>
              </a:solidFill>
            </a:endParaRPr>
          </a:p>
        </p:txBody>
      </p:sp>
      <p:sp>
        <p:nvSpPr>
          <p:cNvPr id="409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Ø"/>
              <a:defRPr/>
            </a:pPr>
            <a:r>
              <a:rPr lang="en-US" sz="3600" b="1" smtClean="0">
                <a:latin typeface="Arial" charset="0"/>
              </a:rPr>
              <a:t>Introduction and Overview</a:t>
            </a:r>
            <a:r>
              <a:rPr lang="en-US" smtClean="0">
                <a:latin typeface="Arial" charset="0"/>
              </a:rPr>
              <a:t> </a:t>
            </a:r>
          </a:p>
          <a:p>
            <a:pPr eaLnBrk="1" hangingPunct="1">
              <a:buClr>
                <a:schemeClr val="tx1"/>
              </a:buClr>
              <a:buFont typeface="Wingdings" pitchFamily="2" charset="2"/>
              <a:buChar char="Ø"/>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The field of image compression continues to grow at a rapid pace </a:t>
            </a:r>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As we look to the future, the need to store and transmit images will only continue to increase faster than the available capability to process all the data</a:t>
            </a:r>
            <a:r>
              <a:rPr lang="en-US" smtClean="0"/>
              <a:t> </a:t>
            </a:r>
          </a:p>
          <a:p>
            <a:pPr eaLnBrk="1" hangingPunct="1">
              <a:buClr>
                <a:schemeClr val="tx1"/>
              </a:buClr>
              <a:buFont typeface="Wingdings" pitchFamily="2" charset="2"/>
              <a:buNone/>
              <a:defRPr/>
            </a:pPr>
            <a:endParaRPr lang="en-US" smtClean="0"/>
          </a:p>
        </p:txBody>
      </p:sp>
    </p:spTree>
    <p:extLst>
      <p:ext uri="{BB962C8B-B14F-4D97-AF65-F5344CB8AC3E}">
        <p14:creationId xmlns:p14="http://schemas.microsoft.com/office/powerpoint/2010/main" val="32917637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0E89E1A-D695-48CF-9E88-72E3A66B7597}" type="slidenum">
              <a:rPr lang="en-US">
                <a:solidFill>
                  <a:srgbClr val="FFFFFF"/>
                </a:solidFill>
              </a:rPr>
              <a:pPr>
                <a:defRPr/>
              </a:pPr>
              <a:t>69</a:t>
            </a:fld>
            <a:endParaRPr lang="en-US">
              <a:solidFill>
                <a:srgbClr val="FFFFFF"/>
              </a:solidFill>
            </a:endParaRPr>
          </a:p>
        </p:txBody>
      </p:sp>
      <p:sp>
        <p:nvSpPr>
          <p:cNvPr id="5122" name="Rectangle 2"/>
          <p:cNvSpPr>
            <a:spLocks noGrp="1" noChangeArrowheads="1"/>
          </p:cNvSpPr>
          <p:nvPr>
            <p:ph type="body" idx="1"/>
          </p:nvPr>
        </p:nvSpPr>
        <p:spPr>
          <a:xfrm>
            <a:off x="457200" y="457200"/>
            <a:ext cx="8229600" cy="5638800"/>
          </a:xfrm>
        </p:spPr>
        <p:txBody>
          <a:bodyPr/>
          <a:lstStyle/>
          <a:p>
            <a:pPr marL="609600" indent="-609600" eaLnBrk="1" hangingPunct="1">
              <a:buClr>
                <a:schemeClr val="tx1"/>
              </a:buClr>
              <a:buFont typeface="Wingdings" pitchFamily="2" charset="2"/>
              <a:buChar char="ü"/>
              <a:defRPr/>
            </a:pPr>
            <a:r>
              <a:rPr lang="en-US" smtClean="0">
                <a:latin typeface="Arial" charset="0"/>
              </a:rPr>
              <a:t>Applications that require image compression are many and varied such as:</a:t>
            </a:r>
          </a:p>
          <a:p>
            <a:pPr marL="609600" indent="-609600" eaLnBrk="1" hangingPunct="1">
              <a:buFont typeface="Wingdings" pitchFamily="2" charset="2"/>
              <a:buNone/>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smtClean="0">
                <a:latin typeface="Arial" charset="0"/>
              </a:rPr>
              <a:t>Internet, </a:t>
            </a:r>
          </a:p>
          <a:p>
            <a:pPr marL="609600" indent="-609600" eaLnBrk="1" hangingPunct="1">
              <a:buClr>
                <a:schemeClr val="tx1"/>
              </a:buClr>
              <a:buFont typeface="Wingdings" pitchFamily="2" charset="2"/>
              <a:buAutoNum type="arabicPeriod"/>
              <a:defRPr/>
            </a:pPr>
            <a:r>
              <a:rPr lang="en-US" smtClean="0">
                <a:latin typeface="Arial" charset="0"/>
              </a:rPr>
              <a:t>Businesses, </a:t>
            </a:r>
          </a:p>
          <a:p>
            <a:pPr marL="609600" indent="-609600" eaLnBrk="1" hangingPunct="1">
              <a:buClr>
                <a:schemeClr val="tx1"/>
              </a:buClr>
              <a:buFont typeface="Wingdings" pitchFamily="2" charset="2"/>
              <a:buAutoNum type="arabicPeriod"/>
              <a:defRPr/>
            </a:pPr>
            <a:r>
              <a:rPr lang="en-US" smtClean="0">
                <a:latin typeface="Arial" charset="0"/>
              </a:rPr>
              <a:t>Multimedia, </a:t>
            </a:r>
          </a:p>
          <a:p>
            <a:pPr marL="609600" indent="-609600" eaLnBrk="1" hangingPunct="1">
              <a:buClr>
                <a:schemeClr val="tx1"/>
              </a:buClr>
              <a:buFont typeface="Wingdings" pitchFamily="2" charset="2"/>
              <a:buAutoNum type="arabicPeriod"/>
              <a:defRPr/>
            </a:pPr>
            <a:r>
              <a:rPr lang="en-US" smtClean="0">
                <a:latin typeface="Arial" charset="0"/>
              </a:rPr>
              <a:t>Satellite imaging, </a:t>
            </a:r>
          </a:p>
          <a:p>
            <a:pPr marL="609600" indent="-609600" eaLnBrk="1" hangingPunct="1">
              <a:buClr>
                <a:schemeClr val="tx1"/>
              </a:buClr>
              <a:buFont typeface="Wingdings" pitchFamily="2" charset="2"/>
              <a:buAutoNum type="arabicPeriod"/>
              <a:defRPr/>
            </a:pPr>
            <a:r>
              <a:rPr lang="en-US" smtClean="0">
                <a:latin typeface="Arial" charset="0"/>
              </a:rPr>
              <a:t>Medical imaging </a:t>
            </a:r>
          </a:p>
          <a:p>
            <a:pPr marL="609600" indent="-609600" eaLnBrk="1" hangingPunct="1">
              <a:buFont typeface="Wingdings" pitchFamily="2" charset="2"/>
              <a:buNone/>
              <a:defRPr/>
            </a:pPr>
            <a:endParaRPr lang="en-US" smtClean="0">
              <a:latin typeface="Arial" charset="0"/>
            </a:endParaRPr>
          </a:p>
          <a:p>
            <a:pPr marL="609600" indent="-609600" eaLnBrk="1" hangingPunct="1">
              <a:buFont typeface="Wingdings" pitchFamily="2" charset="2"/>
              <a:buNone/>
              <a:defRPr/>
            </a:pPr>
            <a:endParaRPr lang="en-US" smtClean="0">
              <a:latin typeface="Arial" charset="0"/>
            </a:endParaRPr>
          </a:p>
          <a:p>
            <a:pPr marL="609600" indent="-609600" eaLnBrk="1" hangingPunct="1">
              <a:buFont typeface="Wingdings" pitchFamily="2" charset="2"/>
              <a:buNone/>
              <a:defRPr/>
            </a:pPr>
            <a:endParaRPr lang="en-US" smtClean="0"/>
          </a:p>
        </p:txBody>
      </p:sp>
    </p:spTree>
    <p:extLst>
      <p:ext uri="{BB962C8B-B14F-4D97-AF65-F5344CB8AC3E}">
        <p14:creationId xmlns:p14="http://schemas.microsoft.com/office/powerpoint/2010/main" val="3151539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5" y="214313"/>
            <a:ext cx="7772400" cy="357187"/>
          </a:xfrm>
        </p:spPr>
        <p:txBody>
          <a:bodyPr rtlCol="1">
            <a:normAutofit fontScale="90000"/>
          </a:bodyPr>
          <a:lstStyle/>
          <a:p>
            <a:pPr eaLnBrk="1" fontAlgn="auto" hangingPunct="1">
              <a:spcAft>
                <a:spcPts val="0"/>
              </a:spcAft>
              <a:defRPr/>
            </a:pPr>
            <a:endParaRPr lang="ar-IQ" b="1" i="1" dirty="0" smtClean="0">
              <a:solidFill>
                <a:srgbClr val="00B050"/>
              </a:solidFill>
            </a:endParaRPr>
          </a:p>
        </p:txBody>
      </p:sp>
      <p:sp>
        <p:nvSpPr>
          <p:cNvPr id="3" name="Subtitle 2"/>
          <p:cNvSpPr>
            <a:spLocks noGrp="1"/>
          </p:cNvSpPr>
          <p:nvPr>
            <p:ph type="subTitle" idx="1"/>
          </p:nvPr>
        </p:nvSpPr>
        <p:spPr>
          <a:xfrm>
            <a:off x="428625" y="500063"/>
            <a:ext cx="8358188" cy="6000750"/>
          </a:xfrm>
        </p:spPr>
        <p:txBody>
          <a:bodyPr rtlCol="1">
            <a:normAutofit lnSpcReduction="10000"/>
          </a:bodyPr>
          <a:lstStyle/>
          <a:p>
            <a:pPr algn="l" eaLnBrk="1" fontAlgn="auto" hangingPunct="1">
              <a:spcAft>
                <a:spcPts val="0"/>
              </a:spcAft>
              <a:buFont typeface="Arial" pitchFamily="34" charset="0"/>
              <a:buNone/>
              <a:defRPr/>
            </a:pPr>
            <a:r>
              <a:rPr lang="en-US" sz="2400" b="1" dirty="0" smtClean="0">
                <a:solidFill>
                  <a:srgbClr val="0070C0"/>
                </a:solidFill>
              </a:rPr>
              <a:t>There are two primary types of images compression methods and they are: </a:t>
            </a:r>
          </a:p>
          <a:p>
            <a:pPr algn="l" eaLnBrk="1" fontAlgn="auto" hangingPunct="1">
              <a:spcAft>
                <a:spcPts val="0"/>
              </a:spcAft>
              <a:buFont typeface="Arial" pitchFamily="34" charset="0"/>
              <a:buNone/>
              <a:defRPr/>
            </a:pPr>
            <a:r>
              <a:rPr lang="en-US" sz="2400" b="1" dirty="0" smtClean="0">
                <a:solidFill>
                  <a:srgbClr val="C00000"/>
                </a:solidFill>
              </a:rPr>
              <a:t>Lossless Compression </a:t>
            </a:r>
          </a:p>
          <a:p>
            <a:pPr algn="l" eaLnBrk="1" fontAlgn="auto" hangingPunct="1">
              <a:spcAft>
                <a:spcPts val="0"/>
              </a:spcAft>
              <a:buFont typeface="Arial" pitchFamily="34" charset="0"/>
              <a:buNone/>
              <a:defRPr/>
            </a:pPr>
            <a:r>
              <a:rPr lang="en-US" sz="2400" b="1" dirty="0" err="1" smtClean="0">
                <a:solidFill>
                  <a:srgbClr val="C00000"/>
                </a:solidFill>
              </a:rPr>
              <a:t>Lossy</a:t>
            </a:r>
            <a:r>
              <a:rPr lang="en-US" sz="2400" b="1" dirty="0" smtClean="0">
                <a:solidFill>
                  <a:srgbClr val="C00000"/>
                </a:solidFill>
              </a:rPr>
              <a:t> Compression</a:t>
            </a:r>
            <a:r>
              <a:rPr lang="en-US" sz="2400" b="1" dirty="0" smtClean="0">
                <a:solidFill>
                  <a:srgbClr val="0070C0"/>
                </a:solidFill>
              </a:rPr>
              <a:t>.</a:t>
            </a:r>
          </a:p>
          <a:p>
            <a:pPr algn="l" eaLnBrk="1" fontAlgn="auto" hangingPunct="1">
              <a:spcAft>
                <a:spcPts val="0"/>
              </a:spcAft>
              <a:buFont typeface="Arial" pitchFamily="34" charset="0"/>
              <a:buNone/>
              <a:defRPr/>
            </a:pPr>
            <a:r>
              <a:rPr lang="en-US" sz="2400" b="1" dirty="0" smtClean="0">
                <a:solidFill>
                  <a:srgbClr val="FF0000"/>
                </a:solidFill>
              </a:rPr>
              <a:t>Lossless Compression</a:t>
            </a:r>
          </a:p>
          <a:p>
            <a:pPr algn="l" eaLnBrk="1" fontAlgn="auto" hangingPunct="1">
              <a:spcAft>
                <a:spcPts val="0"/>
              </a:spcAft>
              <a:buFont typeface="Arial" pitchFamily="34" charset="0"/>
              <a:buNone/>
              <a:defRPr/>
            </a:pPr>
            <a:r>
              <a:rPr lang="en-US" sz="2400" b="1" dirty="0" smtClean="0">
                <a:solidFill>
                  <a:srgbClr val="FF0000"/>
                </a:solidFill>
              </a:rPr>
              <a:t> This compression is called </a:t>
            </a:r>
            <a:r>
              <a:rPr lang="en-US" sz="2400" b="1" dirty="0" smtClean="0">
                <a:solidFill>
                  <a:schemeClr val="accent1"/>
                </a:solidFill>
              </a:rPr>
              <a:t>lossless</a:t>
            </a:r>
            <a:r>
              <a:rPr lang="en-US" sz="2400" b="1" dirty="0" smtClean="0">
                <a:solidFill>
                  <a:srgbClr val="FF0000"/>
                </a:solidFill>
              </a:rPr>
              <a:t> because </a:t>
            </a:r>
            <a:r>
              <a:rPr lang="en-US" sz="2400" b="1" dirty="0" smtClean="0">
                <a:solidFill>
                  <a:schemeClr val="accent1"/>
                </a:solidFill>
              </a:rPr>
              <a:t>no data are lost</a:t>
            </a:r>
            <a:r>
              <a:rPr lang="en-US" sz="2400" b="1" dirty="0" smtClean="0">
                <a:solidFill>
                  <a:srgbClr val="FF0000"/>
                </a:solidFill>
              </a:rPr>
              <a:t>, and the </a:t>
            </a:r>
            <a:r>
              <a:rPr lang="en-US" sz="2400" b="1" dirty="0" smtClean="0">
                <a:solidFill>
                  <a:schemeClr val="accent1"/>
                </a:solidFill>
              </a:rPr>
              <a:t>original image can be recreated exactly</a:t>
            </a:r>
            <a:r>
              <a:rPr lang="en-US" sz="2400" b="1" dirty="0" smtClean="0">
                <a:solidFill>
                  <a:srgbClr val="FF0000"/>
                </a:solidFill>
              </a:rPr>
              <a:t> from the compressed data. For simple image such as text-only images. </a:t>
            </a:r>
          </a:p>
          <a:p>
            <a:pPr algn="l" eaLnBrk="1" fontAlgn="auto" hangingPunct="1">
              <a:spcAft>
                <a:spcPts val="0"/>
              </a:spcAft>
              <a:buFont typeface="Arial" pitchFamily="34" charset="0"/>
              <a:buNone/>
              <a:defRPr/>
            </a:pPr>
            <a:r>
              <a:rPr lang="en-US" sz="2400" b="1" dirty="0" err="1" smtClean="0">
                <a:solidFill>
                  <a:srgbClr val="00B050"/>
                </a:solidFill>
              </a:rPr>
              <a:t>Lossy</a:t>
            </a:r>
            <a:r>
              <a:rPr lang="en-US" sz="2400" b="1" dirty="0" smtClean="0">
                <a:solidFill>
                  <a:srgbClr val="00B050"/>
                </a:solidFill>
              </a:rPr>
              <a:t> Compression.</a:t>
            </a:r>
          </a:p>
          <a:p>
            <a:pPr algn="l" eaLnBrk="1" fontAlgn="auto" hangingPunct="1">
              <a:spcAft>
                <a:spcPts val="0"/>
              </a:spcAft>
              <a:buFont typeface="Arial" pitchFamily="34" charset="0"/>
              <a:buNone/>
              <a:defRPr/>
            </a:pPr>
            <a:r>
              <a:rPr lang="en-US" sz="2400" b="1" dirty="0" smtClean="0">
                <a:solidFill>
                  <a:srgbClr val="00B050"/>
                </a:solidFill>
              </a:rPr>
              <a:t>These compression methods are called </a:t>
            </a:r>
            <a:r>
              <a:rPr lang="en-US" sz="2400" b="1" dirty="0" err="1" smtClean="0">
                <a:solidFill>
                  <a:srgbClr val="FF0000"/>
                </a:solidFill>
              </a:rPr>
              <a:t>Lossy</a:t>
            </a:r>
            <a:r>
              <a:rPr lang="en-US" sz="2400" b="1" dirty="0" smtClean="0">
                <a:solidFill>
                  <a:srgbClr val="FF0000"/>
                </a:solidFill>
              </a:rPr>
              <a:t> </a:t>
            </a:r>
            <a:r>
              <a:rPr lang="en-US" sz="2400" b="1" dirty="0" smtClean="0">
                <a:solidFill>
                  <a:srgbClr val="00B050"/>
                </a:solidFill>
              </a:rPr>
              <a:t>because they </a:t>
            </a:r>
            <a:r>
              <a:rPr lang="en-US" sz="2400" b="1" dirty="0" smtClean="0">
                <a:solidFill>
                  <a:srgbClr val="FF0000"/>
                </a:solidFill>
              </a:rPr>
              <a:t>allow a loss </a:t>
            </a:r>
            <a:r>
              <a:rPr lang="en-US" sz="2400" b="1" dirty="0" smtClean="0">
                <a:solidFill>
                  <a:srgbClr val="00B050"/>
                </a:solidFill>
              </a:rPr>
              <a:t>because they allow a loss in actual image data, so </a:t>
            </a:r>
            <a:r>
              <a:rPr lang="en-US" sz="2400" b="1" dirty="0" smtClean="0">
                <a:solidFill>
                  <a:srgbClr val="FF0000"/>
                </a:solidFill>
              </a:rPr>
              <a:t>original uncompressed image can not be created exactly</a:t>
            </a:r>
            <a:r>
              <a:rPr lang="en-US" sz="2400" b="1" dirty="0" smtClean="0">
                <a:solidFill>
                  <a:srgbClr val="00B050"/>
                </a:solidFill>
              </a:rPr>
              <a:t> from the compressed file. For complex images these techniques can achieve compression ratios of </a:t>
            </a:r>
            <a:r>
              <a:rPr lang="en-US" sz="2400" b="1" dirty="0" smtClean="0">
                <a:solidFill>
                  <a:srgbClr val="FF0000"/>
                </a:solidFill>
              </a:rPr>
              <a:t>100 0r 200 and still retain in high – quality visual information</a:t>
            </a:r>
            <a:r>
              <a:rPr lang="en-US" sz="2400" b="1" dirty="0" smtClean="0">
                <a:solidFill>
                  <a:srgbClr val="00B050"/>
                </a:solidFill>
              </a:rPr>
              <a:t>. For simple image or lower-quality results compression ratios as high as 100 to 200 can be attained</a:t>
            </a:r>
            <a:r>
              <a:rPr lang="en-US" sz="2400" dirty="0" smtClean="0"/>
              <a:t>.</a:t>
            </a:r>
            <a:endParaRPr lang="ar-IQ" sz="2400" dirty="0" smtClean="0"/>
          </a:p>
        </p:txBody>
      </p:sp>
      <p:sp>
        <p:nvSpPr>
          <p:cNvPr id="4" name="Slide Number Placeholder 3"/>
          <p:cNvSpPr>
            <a:spLocks noGrp="1"/>
          </p:cNvSpPr>
          <p:nvPr>
            <p:ph type="sldNum" sz="quarter" idx="12"/>
          </p:nvPr>
        </p:nvSpPr>
        <p:spPr/>
        <p:txBody>
          <a:bodyPr/>
          <a:lstStyle/>
          <a:p>
            <a:pPr>
              <a:defRPr/>
            </a:pPr>
            <a:fld id="{C967EA36-13C8-4745-A231-D511B28433D6}" type="slidenum">
              <a:rPr lang="ar-IQ" smtClean="0">
                <a:solidFill>
                  <a:prstClr val="black">
                    <a:tint val="75000"/>
                  </a:prstClr>
                </a:solidFill>
              </a:rPr>
              <a:pPr>
                <a:defRPr/>
              </a:pPr>
              <a:t>7</a:t>
            </a:fld>
            <a:endParaRPr lang="ar-IQ">
              <a:solidFill>
                <a:prstClr val="black">
                  <a:tint val="75000"/>
                </a:prstClr>
              </a:solidFill>
            </a:endParaRPr>
          </a:p>
        </p:txBody>
      </p:sp>
    </p:spTree>
    <p:extLst>
      <p:ext uri="{BB962C8B-B14F-4D97-AF65-F5344CB8AC3E}">
        <p14:creationId xmlns:p14="http://schemas.microsoft.com/office/powerpoint/2010/main" val="9988100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8B2ACBF9-F8FE-43F4-9511-955045D45B0C}" type="slidenum">
              <a:rPr lang="en-US">
                <a:solidFill>
                  <a:srgbClr val="FFFFFF"/>
                </a:solidFill>
              </a:rPr>
              <a:pPr>
                <a:defRPr/>
              </a:pPr>
              <a:t>70</a:t>
            </a:fld>
            <a:endParaRPr lang="en-US">
              <a:solidFill>
                <a:srgbClr val="FFFFFF"/>
              </a:solidFill>
            </a:endParaRPr>
          </a:p>
        </p:txBody>
      </p:sp>
      <p:sp>
        <p:nvSpPr>
          <p:cNvPr id="6146"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smtClean="0">
                <a:latin typeface="Arial" charset="0"/>
              </a:rPr>
              <a:t>Compression algorithm development starts with applications to two-dimensional (2-D) still images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After the 2-D methods are developed, they are often extended to video (motion imaging)</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However, we will focus on image compression of single frames of image data </a:t>
            </a:r>
          </a:p>
        </p:txBody>
      </p:sp>
    </p:spTree>
    <p:extLst>
      <p:ext uri="{BB962C8B-B14F-4D97-AF65-F5344CB8AC3E}">
        <p14:creationId xmlns:p14="http://schemas.microsoft.com/office/powerpoint/2010/main" val="8051584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1C91339-FCFE-4E47-AC75-9115A5EE53C1}" type="slidenum">
              <a:rPr lang="en-US">
                <a:solidFill>
                  <a:srgbClr val="FFFFFF"/>
                </a:solidFill>
              </a:rPr>
              <a:pPr>
                <a:defRPr/>
              </a:pPr>
              <a:t>71</a:t>
            </a:fld>
            <a:endParaRPr lang="en-US">
              <a:solidFill>
                <a:srgbClr val="FFFFFF"/>
              </a:solidFill>
            </a:endParaRPr>
          </a:p>
        </p:txBody>
      </p:sp>
      <p:sp>
        <p:nvSpPr>
          <p:cNvPr id="7170"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i="1" smtClean="0">
                <a:latin typeface="Arial" charset="0"/>
              </a:rPr>
              <a:t>Image compression</a:t>
            </a:r>
            <a:r>
              <a:rPr lang="en-US" smtClean="0">
                <a:latin typeface="Arial" charset="0"/>
              </a:rPr>
              <a:t> involves reducing the size of image data files, while </a:t>
            </a:r>
            <a:r>
              <a:rPr lang="en-US" i="1" smtClean="0">
                <a:latin typeface="Arial" charset="0"/>
              </a:rPr>
              <a:t>retaining necessary information </a:t>
            </a:r>
          </a:p>
          <a:p>
            <a:pPr eaLnBrk="1" hangingPunct="1">
              <a:buClr>
                <a:schemeClr val="tx1"/>
              </a:buClr>
              <a:buFont typeface="Wingdings" pitchFamily="2" charset="2"/>
              <a:buChar char="ü"/>
              <a:defRPr/>
            </a:pPr>
            <a:endParaRPr lang="en-US" i="1" smtClean="0">
              <a:latin typeface="Arial" charset="0"/>
            </a:endParaRPr>
          </a:p>
          <a:p>
            <a:pPr eaLnBrk="1" hangingPunct="1">
              <a:buClr>
                <a:schemeClr val="tx1"/>
              </a:buClr>
              <a:buFont typeface="Wingdings" pitchFamily="2" charset="2"/>
              <a:buChar char="ü"/>
              <a:defRPr/>
            </a:pPr>
            <a:r>
              <a:rPr lang="en-US" smtClean="0">
                <a:latin typeface="Arial" charset="0"/>
              </a:rPr>
              <a:t>Retaining necessary information depends upon the application</a:t>
            </a:r>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Image segmentation methods, which are primarily a data reduction process, can be used for compression</a:t>
            </a:r>
            <a:r>
              <a:rPr lang="en-US" smtClean="0"/>
              <a:t> </a:t>
            </a:r>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28549188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F5032AD-D1E7-45A7-A4C5-1F5E139897EF}" type="slidenum">
              <a:rPr lang="en-US">
                <a:solidFill>
                  <a:srgbClr val="FFFFFF"/>
                </a:solidFill>
              </a:rPr>
              <a:pPr>
                <a:defRPr/>
              </a:pPr>
              <a:t>72</a:t>
            </a:fld>
            <a:endParaRPr lang="en-US">
              <a:solidFill>
                <a:srgbClr val="FFFFFF"/>
              </a:solidFill>
            </a:endParaRPr>
          </a:p>
        </p:txBody>
      </p:sp>
      <p:sp>
        <p:nvSpPr>
          <p:cNvPr id="8194"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The reduced file created by the compression process is called the </a:t>
            </a:r>
            <a:r>
              <a:rPr lang="en-US" i="1" smtClean="0">
                <a:latin typeface="Arial" charset="0"/>
              </a:rPr>
              <a:t>compressed file</a:t>
            </a:r>
            <a:r>
              <a:rPr lang="en-US" smtClean="0">
                <a:latin typeface="Arial" charset="0"/>
              </a:rPr>
              <a:t> and is used to reconstruct the image, resulting in the </a:t>
            </a:r>
            <a:r>
              <a:rPr lang="en-US" i="1" smtClean="0">
                <a:latin typeface="Arial" charset="0"/>
              </a:rPr>
              <a:t>decompressed image</a:t>
            </a:r>
            <a:r>
              <a:rPr lang="en-US" smtClean="0">
                <a:latin typeface="Arial" charset="0"/>
              </a:rPr>
              <a:t> </a:t>
            </a:r>
          </a:p>
          <a:p>
            <a:pPr eaLnBrk="1" hangingPunct="1">
              <a:buClr>
                <a:schemeClr val="tx1"/>
              </a:buClr>
              <a:buFont typeface="Wingdings" pitchFamily="2" charset="2"/>
              <a:buChar char="ü"/>
              <a:defRPr/>
            </a:pPr>
            <a:r>
              <a:rPr lang="en-US" smtClean="0">
                <a:latin typeface="Arial" charset="0"/>
              </a:rPr>
              <a:t>The original image, before any compression is performed, is called the </a:t>
            </a:r>
            <a:r>
              <a:rPr lang="en-US" i="1" smtClean="0">
                <a:latin typeface="Arial" charset="0"/>
              </a:rPr>
              <a:t>uncompressed</a:t>
            </a:r>
            <a:r>
              <a:rPr lang="en-US" smtClean="0">
                <a:latin typeface="Arial" charset="0"/>
              </a:rPr>
              <a:t> </a:t>
            </a:r>
            <a:r>
              <a:rPr lang="en-US" i="1" smtClean="0">
                <a:latin typeface="Arial" charset="0"/>
              </a:rPr>
              <a:t>image file</a:t>
            </a:r>
            <a:r>
              <a:rPr lang="en-US" smtClean="0">
                <a:latin typeface="Arial" charset="0"/>
              </a:rPr>
              <a:t> </a:t>
            </a:r>
          </a:p>
          <a:p>
            <a:pPr eaLnBrk="1" hangingPunct="1">
              <a:buClr>
                <a:schemeClr val="tx1"/>
              </a:buClr>
              <a:buFont typeface="Wingdings" pitchFamily="2" charset="2"/>
              <a:buChar char="ü"/>
              <a:defRPr/>
            </a:pPr>
            <a:r>
              <a:rPr lang="en-US" smtClean="0">
                <a:latin typeface="Arial" charset="0"/>
              </a:rPr>
              <a:t>The ratio of the original, uncompressed image file and the compressed file is referred to as the </a:t>
            </a:r>
            <a:r>
              <a:rPr lang="en-US" i="1" smtClean="0">
                <a:latin typeface="Arial" charset="0"/>
              </a:rPr>
              <a:t>compression ratio</a:t>
            </a:r>
            <a:r>
              <a:rPr lang="en-US" smtClean="0">
                <a:latin typeface="Arial" charset="0"/>
              </a:rPr>
              <a:t> </a:t>
            </a:r>
          </a:p>
        </p:txBody>
      </p:sp>
    </p:spTree>
    <p:extLst>
      <p:ext uri="{BB962C8B-B14F-4D97-AF65-F5344CB8AC3E}">
        <p14:creationId xmlns:p14="http://schemas.microsoft.com/office/powerpoint/2010/main" val="5328044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7" name="Slide Number Placeholder 5"/>
          <p:cNvSpPr>
            <a:spLocks noGrp="1"/>
          </p:cNvSpPr>
          <p:nvPr>
            <p:ph type="sldNum" sz="quarter" idx="12"/>
          </p:nvPr>
        </p:nvSpPr>
        <p:spPr/>
        <p:txBody>
          <a:bodyPr/>
          <a:lstStyle/>
          <a:p>
            <a:pPr>
              <a:defRPr/>
            </a:pPr>
            <a:fld id="{795A7F33-6115-4624-BE27-93792EF2FE7A}" type="slidenum">
              <a:rPr lang="en-US">
                <a:solidFill>
                  <a:srgbClr val="FFFFFF"/>
                </a:solidFill>
              </a:rPr>
              <a:pPr>
                <a:defRPr/>
              </a:pPr>
              <a:t>73</a:t>
            </a:fld>
            <a:endParaRPr lang="en-US">
              <a:solidFill>
                <a:srgbClr val="FFFFFF"/>
              </a:solidFill>
            </a:endParaRPr>
          </a:p>
        </p:txBody>
      </p:sp>
      <p:sp>
        <p:nvSpPr>
          <p:cNvPr id="921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The compression ratio is denoted by:</a:t>
            </a:r>
          </a:p>
          <a:p>
            <a:pPr eaLnBrk="1" hangingPunct="1">
              <a:buFont typeface="Wingdings" pitchFamily="2" charset="2"/>
              <a:buNone/>
              <a:defRPr/>
            </a:pPr>
            <a:endParaRPr lang="en-US" smtClean="0">
              <a:latin typeface="Arial" charset="0"/>
            </a:endParaRPr>
          </a:p>
          <a:p>
            <a:pPr eaLnBrk="1" hangingPunct="1">
              <a:buFont typeface="Wingdings" pitchFamily="2" charset="2"/>
              <a:buNone/>
              <a:defRPr/>
            </a:pPr>
            <a:endParaRPr lang="en-US" smtClean="0"/>
          </a:p>
        </p:txBody>
      </p:sp>
      <p:pic>
        <p:nvPicPr>
          <p:cNvPr id="10245" name="Picture 3" descr="pg4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924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38400"/>
            <a:ext cx="80010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descr="pg48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33800"/>
            <a:ext cx="800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4047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CA2F565B-E1BF-45D7-8BCE-7C59FD91E1AF}" type="slidenum">
              <a:rPr lang="en-US">
                <a:solidFill>
                  <a:srgbClr val="FFFFFF"/>
                </a:solidFill>
              </a:rPr>
              <a:pPr>
                <a:defRPr/>
              </a:pPr>
              <a:t>74</a:t>
            </a:fld>
            <a:endParaRPr lang="en-US">
              <a:solidFill>
                <a:srgbClr val="FFFFFF"/>
              </a:solidFill>
            </a:endParaRPr>
          </a:p>
        </p:txBody>
      </p:sp>
      <p:sp>
        <p:nvSpPr>
          <p:cNvPr id="10242"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The reduction in file size is necessary to meet the bandwidth requirements for many transmission systems, and for the storage requirements in computer databases</a:t>
            </a:r>
          </a:p>
          <a:p>
            <a:pPr eaLnBrk="1" hangingPunct="1">
              <a:lnSpc>
                <a:spcPct val="90000"/>
              </a:lnSpc>
              <a:buClr>
                <a:schemeClr val="tx1"/>
              </a:buClr>
              <a:buFont typeface="Wingdings" pitchFamily="2" charset="2"/>
              <a:buNone/>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Also, the amount of data required for digital images is enormous</a:t>
            </a:r>
            <a:r>
              <a:rPr lang="en-US" smtClean="0"/>
              <a:t> </a:t>
            </a:r>
          </a:p>
        </p:txBody>
      </p:sp>
      <p:pic>
        <p:nvPicPr>
          <p:cNvPr id="11269"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79248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7714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087A913D-D02D-4D15-917F-25653403F62F}" type="slidenum">
              <a:rPr lang="en-US">
                <a:solidFill>
                  <a:srgbClr val="FFFFFF"/>
                </a:solidFill>
              </a:rPr>
              <a:pPr>
                <a:defRPr/>
              </a:pPr>
              <a:t>75</a:t>
            </a:fld>
            <a:endParaRPr lang="en-US">
              <a:solidFill>
                <a:srgbClr val="FFFFFF"/>
              </a:solidFill>
            </a:endParaRPr>
          </a:p>
        </p:txBody>
      </p:sp>
      <p:sp>
        <p:nvSpPr>
          <p:cNvPr id="11266" name="Rectangle 2"/>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Clr>
                <a:schemeClr val="tx1"/>
              </a:buClr>
              <a:buFont typeface="Wingdings" pitchFamily="2" charset="2"/>
              <a:buChar char="ü"/>
              <a:defRPr/>
            </a:pPr>
            <a:endParaRPr lang="en-US" smtClean="0">
              <a:latin typeface="Arial" charset="0"/>
            </a:endParaRPr>
          </a:p>
          <a:p>
            <a:pPr eaLnBrk="1" hangingPunct="1">
              <a:buClr>
                <a:schemeClr val="tx1"/>
              </a:buClr>
              <a:buFont typeface="Wingdings" pitchFamily="2" charset="2"/>
              <a:buChar char="ü"/>
              <a:defRPr/>
            </a:pPr>
            <a:r>
              <a:rPr lang="en-US" smtClean="0">
                <a:latin typeface="Arial" charset="0"/>
              </a:rPr>
              <a:t>This number is based on the actual transmission rate being the maximum, which is typically not the case due to Internet traffic, overhead bits and transmission errors</a:t>
            </a:r>
            <a:r>
              <a:rPr lang="en-US" smtClean="0"/>
              <a:t> </a:t>
            </a:r>
          </a:p>
        </p:txBody>
      </p:sp>
      <p:pic>
        <p:nvPicPr>
          <p:cNvPr id="12293"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33400"/>
            <a:ext cx="76962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5266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5077C02-71E4-43DE-8A69-7DF62BC4A999}" type="slidenum">
              <a:rPr lang="en-US">
                <a:solidFill>
                  <a:srgbClr val="FFFFFF"/>
                </a:solidFill>
              </a:rPr>
              <a:pPr>
                <a:defRPr/>
              </a:pPr>
              <a:t>76</a:t>
            </a:fld>
            <a:endParaRPr lang="en-US">
              <a:solidFill>
                <a:srgbClr val="FFFFFF"/>
              </a:solidFill>
            </a:endParaRPr>
          </a:p>
        </p:txBody>
      </p:sp>
      <p:sp>
        <p:nvSpPr>
          <p:cNvPr id="12290"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Additionally, considering that a web page might contain more than one of these images, the time it takes is simply too long</a:t>
            </a:r>
          </a:p>
          <a:p>
            <a:pPr eaLnBrk="1" hangingPunct="1">
              <a:buClr>
                <a:schemeClr val="tx1"/>
              </a:buClr>
              <a:buFont typeface="Wingdings" pitchFamily="2" charset="2"/>
              <a:buNone/>
              <a:defRPr/>
            </a:pPr>
            <a:r>
              <a:rPr lang="en-US" smtClean="0">
                <a:latin typeface="Arial" charset="0"/>
              </a:rPr>
              <a:t> </a:t>
            </a:r>
          </a:p>
          <a:p>
            <a:pPr eaLnBrk="1" hangingPunct="1">
              <a:buClr>
                <a:schemeClr val="tx1"/>
              </a:buClr>
              <a:buFont typeface="Wingdings" pitchFamily="2" charset="2"/>
              <a:buChar char="ü"/>
              <a:defRPr/>
            </a:pPr>
            <a:r>
              <a:rPr lang="en-US" smtClean="0">
                <a:latin typeface="Arial" charset="0"/>
              </a:rPr>
              <a:t>For high quality images the required resolution can be much higher than the previous example</a:t>
            </a:r>
            <a:r>
              <a:rPr lang="en-US" smtClean="0"/>
              <a:t> </a:t>
            </a:r>
          </a:p>
          <a:p>
            <a:pPr eaLnBrk="1" hangingPunct="1">
              <a:buFont typeface="Wingdings" pitchFamily="2" charset="2"/>
              <a:buNone/>
              <a:defRPr/>
            </a:pPr>
            <a:endParaRPr lang="en-US" smtClean="0"/>
          </a:p>
        </p:txBody>
      </p:sp>
    </p:spTree>
    <p:extLst>
      <p:ext uri="{BB962C8B-B14F-4D97-AF65-F5344CB8AC3E}">
        <p14:creationId xmlns:p14="http://schemas.microsoft.com/office/powerpoint/2010/main" val="14001771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7" name="Slide Number Placeholder 5"/>
          <p:cNvSpPr>
            <a:spLocks noGrp="1"/>
          </p:cNvSpPr>
          <p:nvPr>
            <p:ph type="sldNum" sz="quarter" idx="12"/>
          </p:nvPr>
        </p:nvSpPr>
        <p:spPr/>
        <p:txBody>
          <a:bodyPr/>
          <a:lstStyle/>
          <a:p>
            <a:pPr>
              <a:defRPr/>
            </a:pPr>
            <a:fld id="{F268C34A-7F3F-4494-9CA8-C021E975F293}" type="slidenum">
              <a:rPr lang="en-US">
                <a:solidFill>
                  <a:srgbClr val="FFFFFF"/>
                </a:solidFill>
              </a:rPr>
              <a:pPr>
                <a:defRPr/>
              </a:pPr>
              <a:t>77</a:t>
            </a:fld>
            <a:endParaRPr lang="en-US">
              <a:solidFill>
                <a:srgbClr val="FFFFFF"/>
              </a:solidFill>
            </a:endParaRPr>
          </a:p>
        </p:txBody>
      </p:sp>
      <p:sp>
        <p:nvSpPr>
          <p:cNvPr id="13314" name="Rectangle 2"/>
          <p:cNvSpPr>
            <a:spLocks noGrp="1" noChangeArrowheads="1"/>
          </p:cNvSpPr>
          <p:nvPr>
            <p:ph type="body" idx="1"/>
          </p:nvPr>
        </p:nvSpPr>
        <p:spPr>
          <a:xfrm>
            <a:off x="457200" y="381000"/>
            <a:ext cx="8229600" cy="5715000"/>
          </a:xfrm>
        </p:spPr>
        <p:txBody>
          <a:bodyPr/>
          <a:lstStyle/>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pic>
        <p:nvPicPr>
          <p:cNvPr id="14341"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22960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E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81400"/>
            <a:ext cx="81534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 Box 5"/>
          <p:cNvSpPr txBox="1">
            <a:spLocks noChangeArrowheads="1"/>
          </p:cNvSpPr>
          <p:nvPr/>
        </p:nvSpPr>
        <p:spPr bwMode="auto">
          <a:xfrm>
            <a:off x="511175" y="2978150"/>
            <a:ext cx="8655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400" smtClean="0">
                <a:solidFill>
                  <a:srgbClr val="FFFFFF"/>
                </a:solidFill>
                <a:latin typeface="Arial" charset="0"/>
              </a:rPr>
              <a:t>Example 10.1.5 applies maximum data rate to Example 10.1.4</a:t>
            </a:r>
            <a:r>
              <a:rPr lang="en-US" smtClean="0">
                <a:solidFill>
                  <a:srgbClr val="FFFFFF"/>
                </a:solidFill>
                <a:latin typeface="Arial" charset="0"/>
              </a:rPr>
              <a:t> </a:t>
            </a:r>
          </a:p>
        </p:txBody>
      </p:sp>
    </p:spTree>
    <p:extLst>
      <p:ext uri="{BB962C8B-B14F-4D97-AF65-F5344CB8AC3E}">
        <p14:creationId xmlns:p14="http://schemas.microsoft.com/office/powerpoint/2010/main" val="22837569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255012A1-3955-4E75-A245-26613D112389}" type="slidenum">
              <a:rPr lang="en-US">
                <a:solidFill>
                  <a:srgbClr val="FFFFFF"/>
                </a:solidFill>
              </a:rPr>
              <a:pPr>
                <a:defRPr/>
              </a:pPr>
              <a:t>78</a:t>
            </a:fld>
            <a:endParaRPr lang="en-US">
              <a:solidFill>
                <a:srgbClr val="FFFFFF"/>
              </a:solidFill>
            </a:endParaRPr>
          </a:p>
        </p:txBody>
      </p:sp>
      <p:sp>
        <p:nvSpPr>
          <p:cNvPr id="14338"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Now, consider the transmission of video images, where we need multiple frames per second </a:t>
            </a:r>
          </a:p>
          <a:p>
            <a:pPr eaLnBrk="1" hangingPunct="1">
              <a:buClr>
                <a:schemeClr val="tx1"/>
              </a:buClr>
              <a:buFont typeface="Wingdings" pitchFamily="2" charset="2"/>
              <a:buChar char="ü"/>
              <a:defRPr/>
            </a:pPr>
            <a:r>
              <a:rPr lang="en-US" smtClean="0">
                <a:latin typeface="Arial" charset="0"/>
              </a:rPr>
              <a:t>If we consider just one second of video data that has been digitized at 640x480 pixels per frame, and requiring 15 frames per second for interlaced video, then:</a:t>
            </a:r>
          </a:p>
        </p:txBody>
      </p:sp>
      <p:pic>
        <p:nvPicPr>
          <p:cNvPr id="15365" name="Picture 3" descr="E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114800"/>
            <a:ext cx="76962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9408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AE84B5B-23C5-4A58-9968-FAB4F11765F4}" type="slidenum">
              <a:rPr lang="en-US">
                <a:solidFill>
                  <a:srgbClr val="FFFFFF"/>
                </a:solidFill>
              </a:rPr>
              <a:pPr>
                <a:defRPr/>
              </a:pPr>
              <a:t>79</a:t>
            </a:fld>
            <a:endParaRPr lang="en-US">
              <a:solidFill>
                <a:srgbClr val="FFFFFF"/>
              </a:solidFill>
            </a:endParaRPr>
          </a:p>
        </p:txBody>
      </p:sp>
      <p:sp>
        <p:nvSpPr>
          <p:cNvPr id="15362"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smtClean="0">
                <a:latin typeface="Arial" charset="0"/>
              </a:rPr>
              <a:t>Waiting 35 seconds for one second’s worth of video is not exactly real time!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Even attempting to transmit uncompressed video over the highest speed Internet connection is impractical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For example: The Japanese Advanced Earth Observing Satellite (ADEOS) transmits image data at the rate of 120 Mbps</a:t>
            </a:r>
            <a:r>
              <a:rPr lang="en-US" smtClean="0"/>
              <a:t> </a:t>
            </a:r>
            <a:endParaRPr lang="en-US" smtClean="0">
              <a:latin typeface="Arial" charset="0"/>
            </a:endParaRPr>
          </a:p>
          <a:p>
            <a:pPr eaLnBrk="1" hangingPunct="1">
              <a:lnSpc>
                <a:spcPct val="90000"/>
              </a:lnSpc>
              <a:buFont typeface="Wingdings" pitchFamily="2" charset="2"/>
              <a:buNone/>
              <a:defRPr/>
            </a:pPr>
            <a:endParaRPr lang="en-US" smtClean="0">
              <a:latin typeface="Arial" charset="0"/>
            </a:endParaRPr>
          </a:p>
          <a:p>
            <a:pPr eaLnBrk="1" hangingPunct="1">
              <a:lnSpc>
                <a:spcPct val="90000"/>
              </a:lnSpc>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2106220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28625" y="214313"/>
            <a:ext cx="7772400" cy="857250"/>
          </a:xfrm>
        </p:spPr>
        <p:txBody>
          <a:bodyPr/>
          <a:lstStyle/>
          <a:p>
            <a:pPr eaLnBrk="1" hangingPunct="1"/>
            <a:r>
              <a:rPr lang="en-US" b="1" i="1" smtClean="0">
                <a:solidFill>
                  <a:srgbClr val="00B050"/>
                </a:solidFill>
                <a:cs typeface="Times New Roman" pitchFamily="18" charset="0"/>
              </a:rPr>
              <a:t>Compression System Model</a:t>
            </a:r>
            <a:endParaRPr lang="ar-IQ" b="1" i="1" smtClean="0">
              <a:solidFill>
                <a:srgbClr val="00B050"/>
              </a:solidFill>
            </a:endParaRPr>
          </a:p>
        </p:txBody>
      </p:sp>
      <p:sp>
        <p:nvSpPr>
          <p:cNvPr id="9219" name="Subtitle 2"/>
          <p:cNvSpPr>
            <a:spLocks noGrp="1"/>
          </p:cNvSpPr>
          <p:nvPr>
            <p:ph type="subTitle" idx="1"/>
          </p:nvPr>
        </p:nvSpPr>
        <p:spPr>
          <a:xfrm>
            <a:off x="428625" y="928688"/>
            <a:ext cx="8358188" cy="5572125"/>
          </a:xfrm>
        </p:spPr>
        <p:txBody>
          <a:bodyPr/>
          <a:lstStyle/>
          <a:p>
            <a:pPr algn="l" eaLnBrk="1" hangingPunct="1"/>
            <a:r>
              <a:rPr lang="en-US" sz="2400" b="1" dirty="0" smtClean="0">
                <a:solidFill>
                  <a:srgbClr val="7030A0"/>
                </a:solidFill>
                <a:cs typeface="Arial" charset="0"/>
              </a:rPr>
              <a:t>The </a:t>
            </a:r>
            <a:r>
              <a:rPr lang="en-US" sz="2400" b="1" dirty="0" smtClean="0">
                <a:solidFill>
                  <a:srgbClr val="FF0000"/>
                </a:solidFill>
                <a:cs typeface="Arial" charset="0"/>
              </a:rPr>
              <a:t>compression system model </a:t>
            </a:r>
            <a:r>
              <a:rPr lang="en-US" sz="2400" b="1" dirty="0" smtClean="0">
                <a:solidFill>
                  <a:srgbClr val="7030A0"/>
                </a:solidFill>
                <a:cs typeface="Arial" charset="0"/>
              </a:rPr>
              <a:t>consists of two parts: </a:t>
            </a:r>
            <a:r>
              <a:rPr lang="en-US" sz="2400" b="1" dirty="0" smtClean="0">
                <a:solidFill>
                  <a:srgbClr val="FF0000"/>
                </a:solidFill>
                <a:cs typeface="Arial" charset="0"/>
              </a:rPr>
              <a:t>Compressor</a:t>
            </a:r>
            <a:r>
              <a:rPr lang="en-US" sz="2400" b="1" dirty="0" smtClean="0">
                <a:solidFill>
                  <a:srgbClr val="7030A0"/>
                </a:solidFill>
                <a:cs typeface="Arial" charset="0"/>
              </a:rPr>
              <a:t> and </a:t>
            </a:r>
            <a:r>
              <a:rPr lang="en-US" sz="2400" b="1" dirty="0" err="1" smtClean="0">
                <a:solidFill>
                  <a:srgbClr val="FF0000"/>
                </a:solidFill>
                <a:cs typeface="Arial" charset="0"/>
              </a:rPr>
              <a:t>Decompressor</a:t>
            </a:r>
            <a:r>
              <a:rPr lang="en-US" sz="2400" b="1" dirty="0" smtClean="0">
                <a:solidFill>
                  <a:srgbClr val="7030A0"/>
                </a:solidFill>
                <a:cs typeface="Arial" charset="0"/>
              </a:rPr>
              <a:t>.</a:t>
            </a:r>
          </a:p>
          <a:p>
            <a:pPr algn="l" eaLnBrk="1" hangingPunct="1"/>
            <a:r>
              <a:rPr lang="en-US" sz="2400" b="1" dirty="0" smtClean="0">
                <a:solidFill>
                  <a:srgbClr val="FF0000"/>
                </a:solidFill>
                <a:cs typeface="Arial" charset="0"/>
              </a:rPr>
              <a:t>Compressor</a:t>
            </a:r>
            <a:r>
              <a:rPr lang="en-US" sz="2400" b="1" dirty="0" smtClean="0">
                <a:solidFill>
                  <a:srgbClr val="7030A0"/>
                </a:solidFill>
                <a:cs typeface="Arial" charset="0"/>
              </a:rPr>
              <a:t>: consists of </a:t>
            </a:r>
            <a:r>
              <a:rPr lang="en-US" sz="2400" b="1" dirty="0" smtClean="0">
                <a:solidFill>
                  <a:srgbClr val="FF0000"/>
                </a:solidFill>
                <a:cs typeface="Arial" charset="0"/>
              </a:rPr>
              <a:t>preprocessing</a:t>
            </a:r>
            <a:r>
              <a:rPr lang="en-US" sz="2400" b="1" dirty="0" smtClean="0">
                <a:solidFill>
                  <a:srgbClr val="7030A0"/>
                </a:solidFill>
                <a:cs typeface="Arial" charset="0"/>
              </a:rPr>
              <a:t> stage and </a:t>
            </a:r>
            <a:r>
              <a:rPr lang="en-US" sz="2400" b="1" dirty="0" smtClean="0">
                <a:solidFill>
                  <a:srgbClr val="FF0000"/>
                </a:solidFill>
                <a:cs typeface="Arial" charset="0"/>
              </a:rPr>
              <a:t>encoding</a:t>
            </a:r>
            <a:r>
              <a:rPr lang="en-US" sz="2400" b="1" dirty="0" smtClean="0">
                <a:solidFill>
                  <a:srgbClr val="7030A0"/>
                </a:solidFill>
                <a:cs typeface="Arial" charset="0"/>
              </a:rPr>
              <a:t> stage.</a:t>
            </a:r>
          </a:p>
          <a:p>
            <a:pPr algn="l" eaLnBrk="1" hangingPunct="1"/>
            <a:r>
              <a:rPr lang="en-US" sz="2400" b="1" dirty="0" err="1" smtClean="0">
                <a:solidFill>
                  <a:srgbClr val="FF0000"/>
                </a:solidFill>
                <a:cs typeface="Arial" charset="0"/>
              </a:rPr>
              <a:t>Decompressor</a:t>
            </a:r>
            <a:r>
              <a:rPr lang="en-US" sz="2400" b="1" dirty="0" smtClean="0">
                <a:solidFill>
                  <a:srgbClr val="7030A0"/>
                </a:solidFill>
                <a:cs typeface="Arial" charset="0"/>
              </a:rPr>
              <a:t>: consists of </a:t>
            </a:r>
            <a:r>
              <a:rPr lang="en-US" sz="2400" b="1" dirty="0" smtClean="0">
                <a:solidFill>
                  <a:srgbClr val="FF0000"/>
                </a:solidFill>
                <a:cs typeface="Arial" charset="0"/>
              </a:rPr>
              <a:t>decoding</a:t>
            </a:r>
            <a:r>
              <a:rPr lang="en-US" sz="2400" b="1" dirty="0" smtClean="0">
                <a:solidFill>
                  <a:srgbClr val="7030A0"/>
                </a:solidFill>
                <a:cs typeface="Arial" charset="0"/>
              </a:rPr>
              <a:t> stage followed by a </a:t>
            </a:r>
            <a:r>
              <a:rPr lang="en-US" sz="2400" b="1" dirty="0" smtClean="0">
                <a:solidFill>
                  <a:srgbClr val="FF0000"/>
                </a:solidFill>
                <a:cs typeface="Arial" charset="0"/>
              </a:rPr>
              <a:t>post processing </a:t>
            </a:r>
            <a:r>
              <a:rPr lang="en-US" sz="2400" b="1" dirty="0" smtClean="0">
                <a:solidFill>
                  <a:srgbClr val="7030A0"/>
                </a:solidFill>
                <a:cs typeface="Arial" charset="0"/>
              </a:rPr>
              <a:t>stage, as following figure</a:t>
            </a:r>
          </a:p>
          <a:p>
            <a:pPr algn="l" eaLnBrk="1" hangingPunct="1"/>
            <a:endParaRPr lang="ar-IQ" sz="2400" b="1" dirty="0" smtClean="0">
              <a:solidFill>
                <a:srgbClr val="7030A0"/>
              </a:solidFill>
            </a:endParaRPr>
          </a:p>
        </p:txBody>
      </p:sp>
      <p:sp>
        <p:nvSpPr>
          <p:cNvPr id="9220"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rtl="1" fontAlgn="base">
              <a:spcBef>
                <a:spcPct val="0"/>
              </a:spcBef>
              <a:spcAft>
                <a:spcPct val="0"/>
              </a:spcAft>
            </a:pPr>
            <a:endParaRPr lang="ar-SA">
              <a:solidFill>
                <a:prstClr val="black"/>
              </a:solidFill>
              <a:latin typeface="Arial" charset="0"/>
            </a:endParaRPr>
          </a:p>
        </p:txBody>
      </p:sp>
      <p:grpSp>
        <p:nvGrpSpPr>
          <p:cNvPr id="9221" name="Group 1"/>
          <p:cNvGrpSpPr>
            <a:grpSpLocks noChangeAspect="1"/>
          </p:cNvGrpSpPr>
          <p:nvPr/>
        </p:nvGrpSpPr>
        <p:grpSpPr bwMode="auto">
          <a:xfrm>
            <a:off x="-7938" y="3000375"/>
            <a:ext cx="9228138" cy="3857625"/>
            <a:chOff x="2160" y="5354"/>
            <a:chExt cx="8640" cy="4140"/>
          </a:xfrm>
        </p:grpSpPr>
        <p:sp>
          <p:nvSpPr>
            <p:cNvPr id="9223" name="AutoShape 18"/>
            <p:cNvSpPr>
              <a:spLocks noChangeAspect="1" noChangeArrowheads="1" noTextEdit="1"/>
            </p:cNvSpPr>
            <p:nvPr/>
          </p:nvSpPr>
          <p:spPr bwMode="auto">
            <a:xfrm>
              <a:off x="2160" y="5354"/>
              <a:ext cx="8640" cy="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24" name="Oval 17"/>
            <p:cNvSpPr>
              <a:spLocks noChangeArrowheads="1"/>
            </p:cNvSpPr>
            <p:nvPr/>
          </p:nvSpPr>
          <p:spPr bwMode="auto">
            <a:xfrm>
              <a:off x="8820" y="7576"/>
              <a:ext cx="1843" cy="749"/>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400" b="1" i="1" dirty="0" smtClean="0">
                  <a:solidFill>
                    <a:prstClr val="black"/>
                  </a:solidFill>
                  <a:latin typeface="Arial" charset="0"/>
                  <a:cs typeface="Times New Roman" pitchFamily="18" charset="0"/>
                </a:rPr>
                <a:t>input Image</a:t>
              </a:r>
              <a:endParaRPr lang="en-US" sz="1400" dirty="0">
                <a:solidFill>
                  <a:prstClr val="black"/>
                </a:solidFill>
                <a:latin typeface="Arial" charset="0"/>
                <a:cs typeface="Arial" charset="0"/>
              </a:endParaRPr>
            </a:p>
            <a:p>
              <a:pPr algn="ctr" eaLnBrk="0" fontAlgn="base" hangingPunct="0">
                <a:spcBef>
                  <a:spcPct val="0"/>
                </a:spcBef>
                <a:spcAft>
                  <a:spcPct val="0"/>
                </a:spcAft>
              </a:pPr>
              <a:r>
                <a:rPr lang="en-US" sz="1400" b="1" i="1" dirty="0">
                  <a:solidFill>
                    <a:prstClr val="black"/>
                  </a:solidFill>
                  <a:latin typeface="Arial" charset="0"/>
                  <a:cs typeface="Times New Roman" pitchFamily="18" charset="0"/>
                </a:rPr>
                <a:t>I(</a:t>
              </a:r>
              <a:r>
                <a:rPr lang="en-US" sz="1400" b="1" i="1" dirty="0" err="1">
                  <a:solidFill>
                    <a:prstClr val="black"/>
                  </a:solidFill>
                  <a:latin typeface="Arial" charset="0"/>
                  <a:cs typeface="Times New Roman" pitchFamily="18" charset="0"/>
                </a:rPr>
                <a:t>r,c</a:t>
              </a:r>
              <a:r>
                <a:rPr lang="en-US" sz="1400" b="1" i="1" dirty="0">
                  <a:solidFill>
                    <a:prstClr val="black"/>
                  </a:solidFill>
                  <a:latin typeface="Arial" charset="0"/>
                  <a:cs typeface="Times New Roman" pitchFamily="18" charset="0"/>
                </a:rPr>
                <a:t>)</a:t>
              </a:r>
              <a:endParaRPr lang="en-US" sz="1400" dirty="0">
                <a:solidFill>
                  <a:prstClr val="black"/>
                </a:solidFill>
                <a:latin typeface="Arial" charset="0"/>
                <a:cs typeface="Arial" charset="0"/>
              </a:endParaRPr>
            </a:p>
          </p:txBody>
        </p:sp>
        <p:sp>
          <p:nvSpPr>
            <p:cNvPr id="9225" name="Oval 16"/>
            <p:cNvSpPr>
              <a:spLocks noChangeArrowheads="1"/>
            </p:cNvSpPr>
            <p:nvPr/>
          </p:nvSpPr>
          <p:spPr bwMode="auto">
            <a:xfrm>
              <a:off x="2352" y="7546"/>
              <a:ext cx="1936" cy="749"/>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200" b="1" i="1">
                  <a:solidFill>
                    <a:prstClr val="black"/>
                  </a:solidFill>
                  <a:latin typeface="Arial" charset="0"/>
                  <a:cs typeface="Times New Roman" pitchFamily="18" charset="0"/>
                </a:rPr>
                <a:t>Compressed </a:t>
              </a:r>
              <a:endParaRPr lang="en-US" sz="1200">
                <a:solidFill>
                  <a:prstClr val="black"/>
                </a:solidFill>
                <a:latin typeface="Arial" charset="0"/>
                <a:cs typeface="Arial" charset="0"/>
              </a:endParaRPr>
            </a:p>
            <a:p>
              <a:pPr algn="ctr" eaLnBrk="0" fontAlgn="base" hangingPunct="0">
                <a:spcBef>
                  <a:spcPct val="0"/>
                </a:spcBef>
                <a:spcAft>
                  <a:spcPct val="0"/>
                </a:spcAft>
              </a:pPr>
              <a:r>
                <a:rPr lang="en-US" sz="1200" b="1" i="1">
                  <a:solidFill>
                    <a:prstClr val="black"/>
                  </a:solidFill>
                  <a:latin typeface="Arial" charset="0"/>
                  <a:cs typeface="Times New Roman" pitchFamily="18" charset="0"/>
                </a:rPr>
                <a:t>File </a:t>
              </a:r>
              <a:endParaRPr lang="en-US" sz="1200">
                <a:solidFill>
                  <a:prstClr val="black"/>
                </a:solidFill>
                <a:latin typeface="Arial" charset="0"/>
                <a:cs typeface="Arial" charset="0"/>
              </a:endParaRPr>
            </a:p>
          </p:txBody>
        </p:sp>
        <p:sp>
          <p:nvSpPr>
            <p:cNvPr id="9226" name="Oval 15"/>
            <p:cNvSpPr>
              <a:spLocks noChangeArrowheads="1"/>
            </p:cNvSpPr>
            <p:nvPr/>
          </p:nvSpPr>
          <p:spPr bwMode="auto">
            <a:xfrm>
              <a:off x="2457" y="5596"/>
              <a:ext cx="1936" cy="763"/>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200" b="1" i="1">
                  <a:solidFill>
                    <a:prstClr val="black"/>
                  </a:solidFill>
                  <a:latin typeface="Arial" charset="0"/>
                  <a:cs typeface="Times New Roman" pitchFamily="18" charset="0"/>
                </a:rPr>
                <a:t>Input Image</a:t>
              </a:r>
              <a:endParaRPr lang="en-US" sz="1200">
                <a:solidFill>
                  <a:prstClr val="black"/>
                </a:solidFill>
                <a:latin typeface="Arial" charset="0"/>
                <a:cs typeface="Arial" charset="0"/>
              </a:endParaRPr>
            </a:p>
            <a:p>
              <a:pPr algn="ctr" eaLnBrk="0" fontAlgn="base" hangingPunct="0">
                <a:spcBef>
                  <a:spcPct val="0"/>
                </a:spcBef>
                <a:spcAft>
                  <a:spcPct val="0"/>
                </a:spcAft>
              </a:pPr>
              <a:r>
                <a:rPr lang="en-US" sz="1200" b="1" i="1">
                  <a:solidFill>
                    <a:prstClr val="black"/>
                  </a:solidFill>
                  <a:latin typeface="Arial" charset="0"/>
                  <a:cs typeface="Times New Roman" pitchFamily="18" charset="0"/>
                </a:rPr>
                <a:t>I(r,c)</a:t>
              </a:r>
              <a:endParaRPr lang="en-US" sz="1200">
                <a:solidFill>
                  <a:prstClr val="black"/>
                </a:solidFill>
                <a:latin typeface="Arial" charset="0"/>
                <a:cs typeface="Arial" charset="0"/>
              </a:endParaRPr>
            </a:p>
          </p:txBody>
        </p:sp>
        <p:sp>
          <p:nvSpPr>
            <p:cNvPr id="9227" name="Oval 14"/>
            <p:cNvSpPr>
              <a:spLocks noChangeArrowheads="1"/>
            </p:cNvSpPr>
            <p:nvPr/>
          </p:nvSpPr>
          <p:spPr bwMode="auto">
            <a:xfrm>
              <a:off x="8682" y="5611"/>
              <a:ext cx="1936" cy="763"/>
            </a:xfrm>
            <a:prstGeom prst="ellipse">
              <a:avLst/>
            </a:prstGeom>
            <a:solidFill>
              <a:srgbClr val="FFFFFF"/>
            </a:solidFill>
            <a:ln w="9525">
              <a:solidFill>
                <a:srgbClr val="000000"/>
              </a:solidFill>
              <a:round/>
              <a:headEnd/>
              <a:tailEnd/>
            </a:ln>
          </p:spPr>
          <p:txBody>
            <a:bodyPr/>
            <a:lstStyle/>
            <a:p>
              <a:pPr algn="ctr" rtl="1" eaLnBrk="0" fontAlgn="base" hangingPunct="0">
                <a:spcBef>
                  <a:spcPct val="0"/>
                </a:spcBef>
                <a:spcAft>
                  <a:spcPct val="0"/>
                </a:spcAft>
              </a:pPr>
              <a:r>
                <a:rPr lang="en-US" sz="1200" b="1" i="1" dirty="0" smtClean="0">
                  <a:solidFill>
                    <a:prstClr val="black"/>
                  </a:solidFill>
                  <a:latin typeface="Arial" charset="0"/>
                  <a:cs typeface="Times New Roman" pitchFamily="18" charset="0"/>
                </a:rPr>
                <a:t>Output </a:t>
              </a:r>
              <a:r>
                <a:rPr lang="en-US" sz="1200" b="1" i="1" dirty="0">
                  <a:solidFill>
                    <a:prstClr val="black"/>
                  </a:solidFill>
                  <a:latin typeface="Arial" charset="0"/>
                  <a:cs typeface="Times New Roman" pitchFamily="18" charset="0"/>
                </a:rPr>
                <a:t>Image</a:t>
              </a:r>
              <a:endParaRPr lang="en-US" sz="1200" dirty="0">
                <a:solidFill>
                  <a:prstClr val="black"/>
                </a:solidFill>
                <a:latin typeface="Arial" charset="0"/>
                <a:cs typeface="Arial" charset="0"/>
              </a:endParaRPr>
            </a:p>
            <a:p>
              <a:pPr algn="ctr" eaLnBrk="0" fontAlgn="base" hangingPunct="0">
                <a:spcBef>
                  <a:spcPct val="0"/>
                </a:spcBef>
                <a:spcAft>
                  <a:spcPct val="0"/>
                </a:spcAft>
              </a:pPr>
              <a:r>
                <a:rPr lang="en-US" sz="1200" b="1" i="1" dirty="0">
                  <a:solidFill>
                    <a:prstClr val="black"/>
                  </a:solidFill>
                  <a:latin typeface="Arial" charset="0"/>
                  <a:cs typeface="Times New Roman" pitchFamily="18" charset="0"/>
                </a:rPr>
                <a:t>I(</a:t>
              </a:r>
              <a:r>
                <a:rPr lang="en-US" sz="1200" b="1" i="1" dirty="0" err="1">
                  <a:solidFill>
                    <a:prstClr val="black"/>
                  </a:solidFill>
                  <a:latin typeface="Arial" charset="0"/>
                  <a:cs typeface="Times New Roman" pitchFamily="18" charset="0"/>
                </a:rPr>
                <a:t>r,c</a:t>
              </a:r>
              <a:r>
                <a:rPr lang="en-US" sz="1200" b="1" i="1" dirty="0">
                  <a:solidFill>
                    <a:prstClr val="black"/>
                  </a:solidFill>
                  <a:latin typeface="Arial" charset="0"/>
                  <a:cs typeface="Times New Roman" pitchFamily="18" charset="0"/>
                </a:rPr>
                <a:t>)</a:t>
              </a:r>
              <a:endParaRPr lang="en-US" sz="1200" dirty="0">
                <a:solidFill>
                  <a:prstClr val="black"/>
                </a:solidFill>
                <a:latin typeface="Arial" charset="0"/>
                <a:cs typeface="Arial" charset="0"/>
              </a:endParaRPr>
            </a:p>
          </p:txBody>
        </p:sp>
        <p:sp>
          <p:nvSpPr>
            <p:cNvPr id="9228" name="Rectangle 13"/>
            <p:cNvSpPr>
              <a:spLocks noChangeArrowheads="1"/>
            </p:cNvSpPr>
            <p:nvPr/>
          </p:nvSpPr>
          <p:spPr bwMode="auto">
            <a:xfrm>
              <a:off x="4830" y="5851"/>
              <a:ext cx="1558" cy="403"/>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200" b="1" i="1">
                  <a:solidFill>
                    <a:prstClr val="black"/>
                  </a:solidFill>
                  <a:latin typeface="Arial" charset="0"/>
                  <a:cs typeface="Times New Roman" pitchFamily="18" charset="0"/>
                </a:rPr>
                <a:t>Preprocessing</a:t>
              </a:r>
              <a:endParaRPr lang="en-US" sz="1200">
                <a:solidFill>
                  <a:prstClr val="black"/>
                </a:solidFill>
                <a:latin typeface="Arial" charset="0"/>
                <a:cs typeface="Arial" charset="0"/>
              </a:endParaRPr>
            </a:p>
          </p:txBody>
        </p:sp>
        <p:sp>
          <p:nvSpPr>
            <p:cNvPr id="9229" name="Rectangle 12"/>
            <p:cNvSpPr>
              <a:spLocks noChangeArrowheads="1"/>
            </p:cNvSpPr>
            <p:nvPr/>
          </p:nvSpPr>
          <p:spPr bwMode="auto">
            <a:xfrm>
              <a:off x="6870" y="5836"/>
              <a:ext cx="1558" cy="403"/>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000" b="1" i="1">
                  <a:solidFill>
                    <a:prstClr val="black"/>
                  </a:solidFill>
                  <a:latin typeface="Arial" charset="0"/>
                  <a:cs typeface="Times New Roman" pitchFamily="18" charset="0"/>
                </a:rPr>
                <a:t>    </a:t>
              </a:r>
              <a:r>
                <a:rPr lang="en-US" sz="1400" b="1" i="1">
                  <a:solidFill>
                    <a:prstClr val="black"/>
                  </a:solidFill>
                  <a:latin typeface="Arial" charset="0"/>
                  <a:cs typeface="Times New Roman" pitchFamily="18" charset="0"/>
                </a:rPr>
                <a:t>Encoding</a:t>
              </a:r>
              <a:endParaRPr lang="en-US" sz="1400">
                <a:solidFill>
                  <a:prstClr val="black"/>
                </a:solidFill>
                <a:latin typeface="Arial" charset="0"/>
                <a:cs typeface="Arial" charset="0"/>
              </a:endParaRPr>
            </a:p>
          </p:txBody>
        </p:sp>
        <p:sp>
          <p:nvSpPr>
            <p:cNvPr id="9230" name="Rectangle 11"/>
            <p:cNvSpPr>
              <a:spLocks noChangeArrowheads="1"/>
            </p:cNvSpPr>
            <p:nvPr/>
          </p:nvSpPr>
          <p:spPr bwMode="auto">
            <a:xfrm>
              <a:off x="6945" y="7711"/>
              <a:ext cx="1558" cy="565"/>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200" b="1" i="1">
                  <a:solidFill>
                    <a:prstClr val="black"/>
                  </a:solidFill>
                  <a:latin typeface="Arial" charset="0"/>
                  <a:cs typeface="Times New Roman" pitchFamily="18" charset="0"/>
                </a:rPr>
                <a:t>Postprocessing</a:t>
              </a:r>
              <a:endParaRPr lang="en-US" sz="1200">
                <a:solidFill>
                  <a:prstClr val="black"/>
                </a:solidFill>
                <a:latin typeface="Arial" charset="0"/>
                <a:cs typeface="Arial" charset="0"/>
              </a:endParaRPr>
            </a:p>
          </p:txBody>
        </p:sp>
        <p:sp>
          <p:nvSpPr>
            <p:cNvPr id="9231" name="Rectangle 10"/>
            <p:cNvSpPr>
              <a:spLocks noChangeArrowheads="1"/>
            </p:cNvSpPr>
            <p:nvPr/>
          </p:nvSpPr>
          <p:spPr bwMode="auto">
            <a:xfrm>
              <a:off x="4860" y="7711"/>
              <a:ext cx="1558" cy="403"/>
            </a:xfrm>
            <a:prstGeom prst="rect">
              <a:avLst/>
            </a:prstGeom>
            <a:solidFill>
              <a:srgbClr val="FFFFFF"/>
            </a:solidFill>
            <a:ln w="9525">
              <a:solidFill>
                <a:srgbClr val="000000"/>
              </a:solidFill>
              <a:miter lim="800000"/>
              <a:headEnd/>
              <a:tailEnd/>
            </a:ln>
          </p:spPr>
          <p:txBody>
            <a:bodyPr/>
            <a:lstStyle/>
            <a:p>
              <a:pPr algn="r" rtl="1" eaLnBrk="0" fontAlgn="base" hangingPunct="0">
                <a:spcBef>
                  <a:spcPct val="0"/>
                </a:spcBef>
                <a:spcAft>
                  <a:spcPct val="0"/>
                </a:spcAft>
              </a:pPr>
              <a:r>
                <a:rPr lang="en-US" sz="1600" b="1" i="1">
                  <a:solidFill>
                    <a:prstClr val="black"/>
                  </a:solidFill>
                  <a:latin typeface="Arial" charset="0"/>
                  <a:cs typeface="Times New Roman" pitchFamily="18" charset="0"/>
                </a:rPr>
                <a:t>    Decoding</a:t>
              </a:r>
              <a:endParaRPr lang="en-US" sz="1600">
                <a:solidFill>
                  <a:prstClr val="black"/>
                </a:solidFill>
                <a:latin typeface="Arial" charset="0"/>
                <a:cs typeface="Arial" charset="0"/>
              </a:endParaRPr>
            </a:p>
          </p:txBody>
        </p:sp>
        <p:sp>
          <p:nvSpPr>
            <p:cNvPr id="9232" name="Rectangle 9"/>
            <p:cNvSpPr>
              <a:spLocks noChangeArrowheads="1"/>
            </p:cNvSpPr>
            <p:nvPr/>
          </p:nvSpPr>
          <p:spPr bwMode="auto">
            <a:xfrm>
              <a:off x="5783" y="6586"/>
              <a:ext cx="1702" cy="403"/>
            </a:xfrm>
            <a:prstGeom prst="rect">
              <a:avLst/>
            </a:prstGeom>
            <a:solidFill>
              <a:srgbClr val="FFFFFF"/>
            </a:solidFill>
            <a:ln w="9525">
              <a:solidFill>
                <a:srgbClr val="FFFFFF"/>
              </a:solidFill>
              <a:miter lim="800000"/>
              <a:headEnd/>
              <a:tailEnd/>
            </a:ln>
          </p:spPr>
          <p:txBody>
            <a:bodyPr/>
            <a:lstStyle/>
            <a:p>
              <a:pPr algn="r" rtl="1" eaLnBrk="0" fontAlgn="base" hangingPunct="0">
                <a:spcBef>
                  <a:spcPct val="0"/>
                </a:spcBef>
                <a:spcAft>
                  <a:spcPct val="0"/>
                </a:spcAft>
              </a:pPr>
              <a:r>
                <a:rPr lang="en-US" sz="1600" b="1" i="1">
                  <a:solidFill>
                    <a:prstClr val="black"/>
                  </a:solidFill>
                  <a:latin typeface="Arial" charset="0"/>
                  <a:cs typeface="Times New Roman" pitchFamily="18" charset="0"/>
                </a:rPr>
                <a:t>a. Compression</a:t>
              </a:r>
              <a:endParaRPr lang="en-US" sz="1600">
                <a:solidFill>
                  <a:prstClr val="black"/>
                </a:solidFill>
                <a:latin typeface="Arial" charset="0"/>
                <a:cs typeface="Arial" charset="0"/>
              </a:endParaRPr>
            </a:p>
          </p:txBody>
        </p:sp>
        <p:sp>
          <p:nvSpPr>
            <p:cNvPr id="9233" name="Rectangle 8"/>
            <p:cNvSpPr>
              <a:spLocks noChangeArrowheads="1"/>
            </p:cNvSpPr>
            <p:nvPr/>
          </p:nvSpPr>
          <p:spPr bwMode="auto">
            <a:xfrm>
              <a:off x="5585" y="8386"/>
              <a:ext cx="2080" cy="403"/>
            </a:xfrm>
            <a:prstGeom prst="rect">
              <a:avLst/>
            </a:prstGeom>
            <a:solidFill>
              <a:srgbClr val="FFFFFF"/>
            </a:solidFill>
            <a:ln w="9525">
              <a:solidFill>
                <a:srgbClr val="FFFFFF"/>
              </a:solidFill>
              <a:miter lim="800000"/>
              <a:headEnd/>
              <a:tailEnd/>
            </a:ln>
          </p:spPr>
          <p:txBody>
            <a:bodyPr/>
            <a:lstStyle/>
            <a:p>
              <a:pPr algn="r" rtl="1" eaLnBrk="0" fontAlgn="base" hangingPunct="0">
                <a:spcBef>
                  <a:spcPct val="0"/>
                </a:spcBef>
                <a:spcAft>
                  <a:spcPct val="0"/>
                </a:spcAft>
              </a:pPr>
              <a:r>
                <a:rPr lang="en-US" sz="1000" b="1" i="1">
                  <a:solidFill>
                    <a:prstClr val="black"/>
                  </a:solidFill>
                  <a:latin typeface="Arial" charset="0"/>
                  <a:cs typeface="Times New Roman" pitchFamily="18" charset="0"/>
                </a:rPr>
                <a:t>b</a:t>
              </a:r>
              <a:r>
                <a:rPr lang="en-US" sz="1600" b="1" i="1">
                  <a:solidFill>
                    <a:prstClr val="black"/>
                  </a:solidFill>
                  <a:latin typeface="Arial" charset="0"/>
                  <a:cs typeface="Times New Roman" pitchFamily="18" charset="0"/>
                </a:rPr>
                <a:t>. Decompression</a:t>
              </a:r>
              <a:endParaRPr lang="en-US" sz="1600">
                <a:solidFill>
                  <a:prstClr val="black"/>
                </a:solidFill>
                <a:latin typeface="Arial" charset="0"/>
                <a:cs typeface="Arial" charset="0"/>
              </a:endParaRPr>
            </a:p>
          </p:txBody>
        </p:sp>
        <p:sp>
          <p:nvSpPr>
            <p:cNvPr id="9234" name="Line 7"/>
            <p:cNvSpPr>
              <a:spLocks noChangeShapeType="1"/>
            </p:cNvSpPr>
            <p:nvPr/>
          </p:nvSpPr>
          <p:spPr bwMode="auto">
            <a:xfrm>
              <a:off x="4236" y="6046"/>
              <a:ext cx="56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5" name="Line 6"/>
            <p:cNvSpPr>
              <a:spLocks noChangeShapeType="1"/>
            </p:cNvSpPr>
            <p:nvPr/>
          </p:nvSpPr>
          <p:spPr bwMode="auto">
            <a:xfrm>
              <a:off x="6378" y="6046"/>
              <a:ext cx="56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6" name="Line 5"/>
            <p:cNvSpPr>
              <a:spLocks noChangeShapeType="1"/>
            </p:cNvSpPr>
            <p:nvPr/>
          </p:nvSpPr>
          <p:spPr bwMode="auto">
            <a:xfrm>
              <a:off x="8427" y="6046"/>
              <a:ext cx="37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7" name="Line 4"/>
            <p:cNvSpPr>
              <a:spLocks noChangeShapeType="1"/>
            </p:cNvSpPr>
            <p:nvPr/>
          </p:nvSpPr>
          <p:spPr bwMode="auto">
            <a:xfrm>
              <a:off x="4242" y="7906"/>
              <a:ext cx="68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8" name="Line 3"/>
            <p:cNvSpPr>
              <a:spLocks noChangeShapeType="1"/>
            </p:cNvSpPr>
            <p:nvPr/>
          </p:nvSpPr>
          <p:spPr bwMode="auto">
            <a:xfrm>
              <a:off x="6370" y="7921"/>
              <a:ext cx="726"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sp>
          <p:nvSpPr>
            <p:cNvPr id="9239" name="Line 2"/>
            <p:cNvSpPr>
              <a:spLocks noChangeShapeType="1"/>
            </p:cNvSpPr>
            <p:nvPr/>
          </p:nvSpPr>
          <p:spPr bwMode="auto">
            <a:xfrm>
              <a:off x="8502" y="7921"/>
              <a:ext cx="378"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GB">
                <a:solidFill>
                  <a:prstClr val="black"/>
                </a:solidFill>
                <a:latin typeface="Arial" charset="0"/>
                <a:cs typeface="Arial" charset="0"/>
              </a:endParaRPr>
            </a:p>
          </p:txBody>
        </p:sp>
      </p:grpSp>
      <p:sp>
        <p:nvSpPr>
          <p:cNvPr id="23" name="Slide Number Placeholder 22"/>
          <p:cNvSpPr>
            <a:spLocks noGrp="1"/>
          </p:cNvSpPr>
          <p:nvPr>
            <p:ph type="sldNum" sz="quarter" idx="12"/>
          </p:nvPr>
        </p:nvSpPr>
        <p:spPr/>
        <p:txBody>
          <a:bodyPr/>
          <a:lstStyle/>
          <a:p>
            <a:pPr>
              <a:defRPr/>
            </a:pPr>
            <a:fld id="{EDC45AF0-172B-4AAA-AA46-41EE5B747297}" type="slidenum">
              <a:rPr lang="ar-IQ" smtClean="0">
                <a:solidFill>
                  <a:prstClr val="black">
                    <a:tint val="75000"/>
                  </a:prstClr>
                </a:solidFill>
              </a:rPr>
              <a:pPr>
                <a:defRPr/>
              </a:pPr>
              <a:t>8</a:t>
            </a:fld>
            <a:endParaRPr lang="ar-IQ">
              <a:solidFill>
                <a:prstClr val="black">
                  <a:tint val="75000"/>
                </a:prstClr>
              </a:solidFill>
            </a:endParaRPr>
          </a:p>
        </p:txBody>
      </p:sp>
    </p:spTree>
    <p:extLst>
      <p:ext uri="{BB962C8B-B14F-4D97-AF65-F5344CB8AC3E}">
        <p14:creationId xmlns:p14="http://schemas.microsoft.com/office/powerpoint/2010/main" val="27408975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71F6137-A63B-4348-BD28-8846F0813E76}" type="slidenum">
              <a:rPr lang="en-US">
                <a:solidFill>
                  <a:srgbClr val="FFFFFF"/>
                </a:solidFill>
              </a:rPr>
              <a:pPr>
                <a:defRPr/>
              </a:pPr>
              <a:t>80</a:t>
            </a:fld>
            <a:endParaRPr lang="en-US">
              <a:solidFill>
                <a:srgbClr val="FFFFFF"/>
              </a:solidFill>
            </a:endParaRPr>
          </a:p>
        </p:txBody>
      </p:sp>
      <p:sp>
        <p:nvSpPr>
          <p:cNvPr id="16386" name="Rectangle 2"/>
          <p:cNvSpPr>
            <a:spLocks noGrp="1" noChangeArrowheads="1"/>
          </p:cNvSpPr>
          <p:nvPr>
            <p:ph type="body" idx="1"/>
          </p:nvPr>
        </p:nvSpPr>
        <p:spPr>
          <a:xfrm>
            <a:off x="457200" y="304800"/>
            <a:ext cx="8229600" cy="5791200"/>
          </a:xfrm>
        </p:spPr>
        <p:txBody>
          <a:bodyPr/>
          <a:lstStyle/>
          <a:p>
            <a:pPr eaLnBrk="1" hangingPunct="1">
              <a:buClr>
                <a:schemeClr val="tx1"/>
              </a:buClr>
              <a:buFont typeface="Wingdings" pitchFamily="2" charset="2"/>
              <a:buChar char="ü"/>
              <a:defRPr/>
            </a:pPr>
            <a:r>
              <a:rPr lang="en-US" smtClean="0">
                <a:latin typeface="Arial" charset="0"/>
              </a:rPr>
              <a:t>Applications requiring high speed connections such as high definition television, real-time teleconferencing, and transmission of multiband high resolution satellite images, leads us to the conclusion that </a:t>
            </a:r>
            <a:r>
              <a:rPr lang="en-US" i="1" smtClean="0">
                <a:latin typeface="Arial" charset="0"/>
              </a:rPr>
              <a:t>image compression is not only desirable but necessessary</a:t>
            </a:r>
          </a:p>
          <a:p>
            <a:pPr eaLnBrk="1" hangingPunct="1">
              <a:buClr>
                <a:schemeClr val="tx1"/>
              </a:buClr>
              <a:buFont typeface="Wingdings" pitchFamily="2" charset="2"/>
              <a:buNone/>
              <a:defRPr/>
            </a:pPr>
            <a:endParaRPr lang="en-US" i="1" smtClean="0">
              <a:latin typeface="Arial" charset="0"/>
            </a:endParaRPr>
          </a:p>
          <a:p>
            <a:pPr eaLnBrk="1" hangingPunct="1">
              <a:buClr>
                <a:schemeClr val="tx1"/>
              </a:buClr>
              <a:buFont typeface="Wingdings" pitchFamily="2" charset="2"/>
              <a:buChar char="ü"/>
              <a:defRPr/>
            </a:pPr>
            <a:r>
              <a:rPr lang="en-US" i="1" smtClean="0"/>
              <a:t>Key to a successful compression scheme</a:t>
            </a:r>
            <a:r>
              <a:rPr lang="en-US" smtClean="0"/>
              <a:t> is </a:t>
            </a:r>
            <a:r>
              <a:rPr lang="en-US" i="1" smtClean="0"/>
              <a:t>retaining necessary information </a:t>
            </a:r>
          </a:p>
        </p:txBody>
      </p:sp>
    </p:spTree>
    <p:extLst>
      <p:ext uri="{BB962C8B-B14F-4D97-AF65-F5344CB8AC3E}">
        <p14:creationId xmlns:p14="http://schemas.microsoft.com/office/powerpoint/2010/main" val="7299913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687B43F-A0D8-4B76-A224-14A8D4AA626C}" type="slidenum">
              <a:rPr lang="en-US">
                <a:solidFill>
                  <a:srgbClr val="FFFFFF"/>
                </a:solidFill>
              </a:rPr>
              <a:pPr>
                <a:defRPr/>
              </a:pPr>
              <a:t>81</a:t>
            </a:fld>
            <a:endParaRPr lang="en-US">
              <a:solidFill>
                <a:srgbClr val="FFFFFF"/>
              </a:solidFill>
            </a:endParaRPr>
          </a:p>
        </p:txBody>
      </p:sp>
      <p:sp>
        <p:nvSpPr>
          <p:cNvPr id="17410" name="Rectangle 2"/>
          <p:cNvSpPr>
            <a:spLocks noGrp="1" noChangeArrowheads="1"/>
          </p:cNvSpPr>
          <p:nvPr>
            <p:ph type="body" idx="1"/>
          </p:nvPr>
        </p:nvSpPr>
        <p:spPr>
          <a:xfrm>
            <a:off x="457200" y="381000"/>
            <a:ext cx="8229600" cy="5715000"/>
          </a:xfrm>
        </p:spPr>
        <p:txBody>
          <a:bodyPr/>
          <a:lstStyle/>
          <a:p>
            <a:pPr marL="609600" indent="-609600" eaLnBrk="1" hangingPunct="1">
              <a:lnSpc>
                <a:spcPct val="80000"/>
              </a:lnSpc>
              <a:buClr>
                <a:schemeClr val="tx1"/>
              </a:buClr>
              <a:buFont typeface="Wingdings" pitchFamily="2" charset="2"/>
              <a:buChar char="ü"/>
              <a:defRPr/>
            </a:pPr>
            <a:r>
              <a:rPr lang="en-US" smtClean="0">
                <a:latin typeface="Arial" charset="0"/>
              </a:rPr>
              <a:t>To understand “</a:t>
            </a:r>
            <a:r>
              <a:rPr lang="en-US" i="1" smtClean="0">
                <a:latin typeface="Arial" charset="0"/>
              </a:rPr>
              <a:t>retaining necessary information</a:t>
            </a:r>
            <a:r>
              <a:rPr lang="en-US" smtClean="0">
                <a:latin typeface="Arial" charset="0"/>
              </a:rPr>
              <a:t>”, we must differentiate between</a:t>
            </a:r>
            <a:r>
              <a:rPr lang="en-US" i="1" smtClean="0">
                <a:latin typeface="Arial" charset="0"/>
              </a:rPr>
              <a:t> data</a:t>
            </a:r>
            <a:r>
              <a:rPr lang="en-US" smtClean="0">
                <a:latin typeface="Arial" charset="0"/>
              </a:rPr>
              <a:t> and </a:t>
            </a:r>
            <a:r>
              <a:rPr lang="en-US" i="1" smtClean="0">
                <a:latin typeface="Arial" charset="0"/>
              </a:rPr>
              <a:t>information </a:t>
            </a:r>
          </a:p>
          <a:p>
            <a:pPr marL="609600" indent="-609600" eaLnBrk="1" hangingPunct="1">
              <a:lnSpc>
                <a:spcPct val="80000"/>
              </a:lnSpc>
              <a:buClr>
                <a:schemeClr val="tx1"/>
              </a:buClr>
              <a:buFont typeface="Wingdings" pitchFamily="2" charset="2"/>
              <a:buNone/>
              <a:defRPr/>
            </a:pPr>
            <a:endParaRPr lang="en-US" smtClean="0">
              <a:latin typeface="Arial" charset="0"/>
            </a:endParaRPr>
          </a:p>
          <a:p>
            <a:pPr marL="609600" indent="-609600" eaLnBrk="1" hangingPunct="1">
              <a:lnSpc>
                <a:spcPct val="80000"/>
              </a:lnSpc>
              <a:buClr>
                <a:schemeClr val="tx1"/>
              </a:buClr>
              <a:buFont typeface="Wingdings" pitchFamily="2" charset="2"/>
              <a:buAutoNum type="arabicPeriod"/>
              <a:defRPr/>
            </a:pPr>
            <a:r>
              <a:rPr lang="en-US" i="1" smtClean="0">
                <a:latin typeface="Arial" charset="0"/>
              </a:rPr>
              <a:t>Data</a:t>
            </a:r>
            <a:r>
              <a:rPr lang="en-US" b="1" smtClean="0">
                <a:latin typeface="Arial" charset="0"/>
              </a:rPr>
              <a:t>:</a:t>
            </a:r>
          </a:p>
          <a:p>
            <a:pPr marL="609600" indent="-609600" eaLnBrk="1" hangingPunct="1">
              <a:lnSpc>
                <a:spcPct val="80000"/>
              </a:lnSpc>
              <a:buClr>
                <a:schemeClr val="tx1"/>
              </a:buClr>
              <a:buFontTx/>
              <a:buChar char="•"/>
              <a:defRPr/>
            </a:pPr>
            <a:r>
              <a:rPr lang="en-US" smtClean="0">
                <a:latin typeface="Arial" charset="0"/>
              </a:rPr>
              <a:t>For digital images</a:t>
            </a:r>
            <a:r>
              <a:rPr lang="en-US" i="1" smtClean="0">
                <a:latin typeface="Arial" charset="0"/>
              </a:rPr>
              <a:t>, data</a:t>
            </a:r>
            <a:r>
              <a:rPr lang="en-US" smtClean="0">
                <a:latin typeface="Arial" charset="0"/>
              </a:rPr>
              <a:t> refers to the pixel gray level values that correspond to the brightness of a pixel at a point in space</a:t>
            </a:r>
          </a:p>
          <a:p>
            <a:pPr marL="609600" indent="-609600" eaLnBrk="1" hangingPunct="1">
              <a:lnSpc>
                <a:spcPct val="80000"/>
              </a:lnSpc>
              <a:buClr>
                <a:schemeClr val="tx1"/>
              </a:buClr>
              <a:buFontTx/>
              <a:buChar char="•"/>
              <a:defRPr/>
            </a:pPr>
            <a:r>
              <a:rPr lang="en-US" smtClean="0">
                <a:latin typeface="Arial" charset="0"/>
              </a:rPr>
              <a:t>Data are used to convey information, much like the way the alphabet is used to convey information via words </a:t>
            </a:r>
          </a:p>
        </p:txBody>
      </p:sp>
    </p:spTree>
    <p:extLst>
      <p:ext uri="{BB962C8B-B14F-4D97-AF65-F5344CB8AC3E}">
        <p14:creationId xmlns:p14="http://schemas.microsoft.com/office/powerpoint/2010/main" val="647660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F4E8CCA-7D64-4851-B66A-FFFCCC987377}" type="slidenum">
              <a:rPr lang="en-US">
                <a:solidFill>
                  <a:srgbClr val="FFFFFF"/>
                </a:solidFill>
              </a:rPr>
              <a:pPr>
                <a:defRPr/>
              </a:pPr>
              <a:t>82</a:t>
            </a:fld>
            <a:endParaRPr lang="en-US">
              <a:solidFill>
                <a:srgbClr val="FFFFFF"/>
              </a:solidFill>
            </a:endParaRPr>
          </a:p>
        </p:txBody>
      </p:sp>
      <p:sp>
        <p:nvSpPr>
          <p:cNvPr id="18434" name="Rectangle 2"/>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 typeface="Wingdings" pitchFamily="2" charset="2"/>
              <a:buAutoNum type="arabicPeriod" startAt="2"/>
              <a:defRPr/>
            </a:pPr>
            <a:r>
              <a:rPr lang="en-US" i="1" smtClean="0">
                <a:latin typeface="Arial" charset="0"/>
              </a:rPr>
              <a:t>Information:</a:t>
            </a:r>
          </a:p>
          <a:p>
            <a:pPr marL="609600" indent="-609600" eaLnBrk="1" hangingPunct="1">
              <a:buClr>
                <a:schemeClr val="tx1"/>
              </a:buClr>
              <a:buFont typeface="Wingdings" pitchFamily="2" charset="2"/>
              <a:buNone/>
              <a:defRPr/>
            </a:pPr>
            <a:endParaRPr lang="en-US" b="1" smtClean="0">
              <a:latin typeface="Arial" charset="0"/>
            </a:endParaRPr>
          </a:p>
          <a:p>
            <a:pPr marL="609600" indent="-609600" eaLnBrk="1" hangingPunct="1">
              <a:buClr>
                <a:schemeClr val="tx1"/>
              </a:buClr>
              <a:buFontTx/>
              <a:buChar char="•"/>
              <a:defRPr/>
            </a:pPr>
            <a:r>
              <a:rPr lang="en-US" smtClean="0">
                <a:latin typeface="Arial" charset="0"/>
              </a:rPr>
              <a:t>Information is an interpretation of the data in a meaningful way </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Char char="•"/>
              <a:defRPr/>
            </a:pPr>
            <a:r>
              <a:rPr lang="en-US" smtClean="0">
                <a:latin typeface="Arial" charset="0"/>
              </a:rPr>
              <a:t>Information is an elusive concept; it can be application specific</a:t>
            </a:r>
            <a:r>
              <a:rPr lang="en-US" smtClean="0"/>
              <a:t> </a:t>
            </a:r>
          </a:p>
          <a:p>
            <a:pPr marL="609600" indent="-609600" eaLnBrk="1" hangingPunct="1">
              <a:buClr>
                <a:schemeClr val="tx1"/>
              </a:buClr>
              <a:buFontTx/>
              <a:buChar char="•"/>
              <a:defRPr/>
            </a:pPr>
            <a:endParaRPr lang="en-US" smtClean="0"/>
          </a:p>
          <a:p>
            <a:pPr marL="609600" indent="-609600" eaLnBrk="1" hangingPunct="1">
              <a:buClr>
                <a:schemeClr val="tx1"/>
              </a:buClr>
              <a:buFont typeface="Wingdings" pitchFamily="2" charset="2"/>
              <a:buNone/>
              <a:defRPr/>
            </a:pPr>
            <a:endParaRPr lang="en-US" smtClean="0"/>
          </a:p>
        </p:txBody>
      </p:sp>
    </p:spTree>
    <p:extLst>
      <p:ext uri="{BB962C8B-B14F-4D97-AF65-F5344CB8AC3E}">
        <p14:creationId xmlns:p14="http://schemas.microsoft.com/office/powerpoint/2010/main" val="30857654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F42C3E61-EB60-4A10-BDF2-9EE0C4F24F4A}" type="slidenum">
              <a:rPr lang="en-US">
                <a:solidFill>
                  <a:srgbClr val="FFFFFF"/>
                </a:solidFill>
              </a:rPr>
              <a:pPr>
                <a:defRPr/>
              </a:pPr>
              <a:t>83</a:t>
            </a:fld>
            <a:endParaRPr lang="en-US">
              <a:solidFill>
                <a:srgbClr val="FFFFFF"/>
              </a:solidFill>
            </a:endParaRPr>
          </a:p>
        </p:txBody>
      </p:sp>
      <p:sp>
        <p:nvSpPr>
          <p:cNvPr id="19458" name="Rectangle 2"/>
          <p:cNvSpPr>
            <a:spLocks noGrp="1" noChangeArrowheads="1"/>
          </p:cNvSpPr>
          <p:nvPr>
            <p:ph type="body" idx="1"/>
          </p:nvPr>
        </p:nvSpPr>
        <p:spPr>
          <a:xfrm>
            <a:off x="457200" y="304800"/>
            <a:ext cx="8229600" cy="5791200"/>
          </a:xfrm>
        </p:spPr>
        <p:txBody>
          <a:bodyPr/>
          <a:lstStyle/>
          <a:p>
            <a:pPr marL="533400" indent="-533400" eaLnBrk="1" hangingPunct="1">
              <a:buClr>
                <a:schemeClr val="tx1"/>
              </a:buClr>
              <a:buFont typeface="Wingdings" pitchFamily="2" charset="2"/>
              <a:buChar char="ü"/>
              <a:defRPr/>
            </a:pPr>
            <a:r>
              <a:rPr lang="en-US" smtClean="0">
                <a:latin typeface="Arial" charset="0"/>
              </a:rPr>
              <a:t>There are two primary types of image compression methods:</a:t>
            </a:r>
          </a:p>
          <a:p>
            <a:pPr marL="533400" indent="-533400" eaLnBrk="1" hangingPunct="1">
              <a:buFont typeface="Wingdings" pitchFamily="2" charset="2"/>
              <a:buNone/>
              <a:defRPr/>
            </a:pPr>
            <a:endParaRPr lang="en-US" smtClean="0">
              <a:latin typeface="Arial" charset="0"/>
            </a:endParaRPr>
          </a:p>
          <a:p>
            <a:pPr marL="533400" indent="-533400" eaLnBrk="1" hangingPunct="1">
              <a:buClr>
                <a:schemeClr val="tx1"/>
              </a:buClr>
              <a:buFont typeface="Symbol" pitchFamily="18" charset="2"/>
              <a:buAutoNum type="arabicPeriod"/>
              <a:defRPr/>
            </a:pPr>
            <a:r>
              <a:rPr lang="en-US" i="1" smtClean="0">
                <a:latin typeface="Arial" charset="0"/>
              </a:rPr>
              <a:t>Lossless compression methods:</a:t>
            </a:r>
            <a:endParaRPr lang="en-US" smtClean="0">
              <a:latin typeface="Arial" charset="0"/>
            </a:endParaRPr>
          </a:p>
          <a:p>
            <a:pPr marL="533400" indent="-533400" eaLnBrk="1" hangingPunct="1">
              <a:buClr>
                <a:schemeClr val="tx1"/>
              </a:buClr>
              <a:buFontTx/>
              <a:buChar char="•"/>
              <a:defRPr/>
            </a:pPr>
            <a:r>
              <a:rPr lang="en-US" smtClean="0">
                <a:latin typeface="Arial" charset="0"/>
              </a:rPr>
              <a:t>Allows for the exact recreation of the original image data, and can compress complex images to a maximum 1/2 to 1/3 the original size – 2:1 to 3:1 compression ratios</a:t>
            </a:r>
          </a:p>
          <a:p>
            <a:pPr marL="533400" indent="-533400" eaLnBrk="1" hangingPunct="1">
              <a:buClr>
                <a:schemeClr val="tx1"/>
              </a:buClr>
              <a:buFontTx/>
              <a:buChar char="•"/>
              <a:defRPr/>
            </a:pPr>
            <a:r>
              <a:rPr lang="en-US" smtClean="0">
                <a:latin typeface="Arial" charset="0"/>
              </a:rPr>
              <a:t>Preserves the data </a:t>
            </a:r>
            <a:r>
              <a:rPr lang="en-US" i="1" smtClean="0">
                <a:latin typeface="Arial" charset="0"/>
              </a:rPr>
              <a:t>exactly</a:t>
            </a:r>
          </a:p>
          <a:p>
            <a:pPr marL="533400" indent="-533400" eaLnBrk="1" hangingPunct="1">
              <a:buFont typeface="Symbol" pitchFamily="18" charset="2"/>
              <a:buNone/>
              <a:defRPr/>
            </a:pPr>
            <a:endParaRPr lang="en-US" i="1" smtClean="0">
              <a:latin typeface="Arial" charset="0"/>
            </a:endParaRPr>
          </a:p>
          <a:p>
            <a:pPr marL="533400" indent="-533400" eaLnBrk="1" hangingPunct="1">
              <a:buFont typeface="Wingdings" pitchFamily="2" charset="2"/>
              <a:buNone/>
              <a:defRPr/>
            </a:pPr>
            <a:r>
              <a:rPr lang="en-US" smtClean="0">
                <a:latin typeface="Arial" charset="0"/>
              </a:rPr>
              <a:t> </a:t>
            </a:r>
          </a:p>
        </p:txBody>
      </p:sp>
    </p:spTree>
    <p:extLst>
      <p:ext uri="{BB962C8B-B14F-4D97-AF65-F5344CB8AC3E}">
        <p14:creationId xmlns:p14="http://schemas.microsoft.com/office/powerpoint/2010/main" val="17949644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122587C-1BD4-45AA-8CBA-81931B352C67}" type="slidenum">
              <a:rPr lang="en-US">
                <a:solidFill>
                  <a:srgbClr val="FFFFFF"/>
                </a:solidFill>
              </a:rPr>
              <a:pPr>
                <a:defRPr/>
              </a:pPr>
              <a:t>84</a:t>
            </a:fld>
            <a:endParaRPr lang="en-US">
              <a:solidFill>
                <a:srgbClr val="FFFFFF"/>
              </a:solidFill>
            </a:endParaRPr>
          </a:p>
        </p:txBody>
      </p:sp>
      <p:sp>
        <p:nvSpPr>
          <p:cNvPr id="20482" name="Rectangle 2"/>
          <p:cNvSpPr>
            <a:spLocks noGrp="1" noChangeArrowheads="1"/>
          </p:cNvSpPr>
          <p:nvPr>
            <p:ph type="body" idx="1"/>
          </p:nvPr>
        </p:nvSpPr>
        <p:spPr>
          <a:xfrm>
            <a:off x="457200" y="304800"/>
            <a:ext cx="8229600" cy="5791200"/>
          </a:xfrm>
        </p:spPr>
        <p:txBody>
          <a:bodyPr/>
          <a:lstStyle/>
          <a:p>
            <a:pPr marL="609600" indent="-609600" eaLnBrk="1" hangingPunct="1">
              <a:buClr>
                <a:schemeClr val="tx1"/>
              </a:buClr>
              <a:buFont typeface="Symbol" pitchFamily="18" charset="2"/>
              <a:buAutoNum type="arabicPeriod" startAt="2"/>
              <a:defRPr/>
            </a:pPr>
            <a:r>
              <a:rPr lang="en-US" i="1" smtClean="0">
                <a:latin typeface="Arial" charset="0"/>
              </a:rPr>
              <a:t>Lossy</a:t>
            </a:r>
            <a:r>
              <a:rPr lang="en-US" smtClean="0">
                <a:latin typeface="Arial" charset="0"/>
              </a:rPr>
              <a:t> </a:t>
            </a:r>
            <a:r>
              <a:rPr lang="en-US" i="1" smtClean="0">
                <a:latin typeface="Arial" charset="0"/>
              </a:rPr>
              <a:t>compression methods:</a:t>
            </a:r>
          </a:p>
          <a:p>
            <a:pPr marL="609600" indent="-609600" eaLnBrk="1" hangingPunct="1">
              <a:buFont typeface="Symbol" pitchFamily="18" charset="2"/>
              <a:buNone/>
              <a:defRPr/>
            </a:pPr>
            <a:endParaRPr lang="en-US" smtClean="0">
              <a:latin typeface="Arial" charset="0"/>
            </a:endParaRPr>
          </a:p>
          <a:p>
            <a:pPr marL="609600" indent="-609600" eaLnBrk="1" hangingPunct="1">
              <a:buClr>
                <a:schemeClr val="tx1"/>
              </a:buClr>
              <a:buFontTx/>
              <a:buChar char="•"/>
              <a:defRPr/>
            </a:pPr>
            <a:r>
              <a:rPr lang="en-US" smtClean="0">
                <a:latin typeface="Arial" charset="0"/>
              </a:rPr>
              <a:t>Data loss, original image cannot be re-created exactly</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Char char="•"/>
              <a:defRPr/>
            </a:pPr>
            <a:r>
              <a:rPr lang="en-US" smtClean="0">
                <a:latin typeface="Arial" charset="0"/>
              </a:rPr>
              <a:t>Can compress complex images 10:1 to 50:1 and retain high quality, and 100 to 200 times for lower quality, but acceptable, images</a:t>
            </a: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None/>
              <a:defRPr/>
            </a:pPr>
            <a:endParaRPr lang="en-US" smtClean="0">
              <a:latin typeface="Arial" charset="0"/>
            </a:endParaRPr>
          </a:p>
          <a:p>
            <a:pPr marL="609600" indent="-609600" eaLnBrk="1" hangingPunct="1">
              <a:buClr>
                <a:schemeClr val="tx1"/>
              </a:buClr>
              <a:buFontTx/>
              <a:buNone/>
              <a:defRPr/>
            </a:pPr>
            <a:endParaRPr lang="en-US" smtClean="0">
              <a:latin typeface="Arial" charset="0"/>
            </a:endParaRPr>
          </a:p>
          <a:p>
            <a:pPr marL="609600" indent="-609600" eaLnBrk="1" hangingPunct="1">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329332315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6B2FC8FA-C90E-44BE-89E1-C7C7285BE8C3}" type="slidenum">
              <a:rPr lang="en-US">
                <a:solidFill>
                  <a:srgbClr val="FFFFFF"/>
                </a:solidFill>
              </a:rPr>
              <a:pPr>
                <a:defRPr/>
              </a:pPr>
              <a:t>85</a:t>
            </a:fld>
            <a:endParaRPr lang="en-US">
              <a:solidFill>
                <a:srgbClr val="FFFFFF"/>
              </a:solidFill>
            </a:endParaRPr>
          </a:p>
        </p:txBody>
      </p:sp>
      <p:sp>
        <p:nvSpPr>
          <p:cNvPr id="21506" name="Rectangle 2"/>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 typeface="Wingdings" pitchFamily="2" charset="2"/>
              <a:buChar char="ü"/>
              <a:defRPr/>
            </a:pPr>
            <a:r>
              <a:rPr lang="en-US" smtClean="0">
                <a:latin typeface="Arial" charset="0"/>
              </a:rPr>
              <a:t>Compression algorithms are developed by taking advantage of the redundancy that is inherent in image data</a:t>
            </a:r>
          </a:p>
          <a:p>
            <a:pPr marL="609600" indent="-609600" eaLnBrk="1" hangingPunct="1">
              <a:buClr>
                <a:schemeClr val="tx1"/>
              </a:buClr>
              <a:buFont typeface="Wingdings" pitchFamily="2" charset="2"/>
              <a:buChar char="ü"/>
              <a:defRPr/>
            </a:pPr>
            <a:endParaRPr lang="en-US" smtClean="0">
              <a:latin typeface="Arial" charset="0"/>
            </a:endParaRPr>
          </a:p>
          <a:p>
            <a:pPr marL="609600" indent="-609600" eaLnBrk="1" hangingPunct="1">
              <a:buClr>
                <a:schemeClr val="tx1"/>
              </a:buClr>
              <a:buFont typeface="Wingdings" pitchFamily="2" charset="2"/>
              <a:buChar char="ü"/>
              <a:defRPr/>
            </a:pPr>
            <a:r>
              <a:rPr lang="en-US" smtClean="0">
                <a:latin typeface="Arial" charset="0"/>
              </a:rPr>
              <a:t>Four primary types of redundancy that can be found in images are: </a:t>
            </a:r>
          </a:p>
          <a:p>
            <a:pPr marL="609600" indent="-609600" eaLnBrk="1" hangingPunct="1">
              <a:buClr>
                <a:schemeClr val="tx1"/>
              </a:buClr>
              <a:buFont typeface="Wingdings" pitchFamily="2" charset="2"/>
              <a:buAutoNum type="arabicPeriod"/>
              <a:defRPr/>
            </a:pPr>
            <a:r>
              <a:rPr lang="en-US" i="1" smtClean="0">
                <a:latin typeface="Arial" charset="0"/>
              </a:rPr>
              <a:t>Coding </a:t>
            </a:r>
          </a:p>
          <a:p>
            <a:pPr marL="609600" indent="-609600" eaLnBrk="1" hangingPunct="1">
              <a:buClr>
                <a:schemeClr val="tx1"/>
              </a:buClr>
              <a:buFont typeface="Wingdings" pitchFamily="2" charset="2"/>
              <a:buAutoNum type="arabicPeriod"/>
              <a:defRPr/>
            </a:pPr>
            <a:r>
              <a:rPr lang="en-US" i="1" smtClean="0">
                <a:latin typeface="Arial" charset="0"/>
              </a:rPr>
              <a:t>Interpixel</a:t>
            </a:r>
          </a:p>
          <a:p>
            <a:pPr marL="609600" indent="-609600" eaLnBrk="1" hangingPunct="1">
              <a:buClr>
                <a:schemeClr val="tx1"/>
              </a:buClr>
              <a:buFont typeface="Wingdings" pitchFamily="2" charset="2"/>
              <a:buAutoNum type="arabicPeriod"/>
              <a:defRPr/>
            </a:pPr>
            <a:r>
              <a:rPr lang="en-US" i="1" smtClean="0">
                <a:latin typeface="Arial" charset="0"/>
              </a:rPr>
              <a:t>Interband </a:t>
            </a:r>
          </a:p>
          <a:p>
            <a:pPr marL="609600" indent="-609600" eaLnBrk="1" hangingPunct="1">
              <a:buClr>
                <a:schemeClr val="tx1"/>
              </a:buClr>
              <a:buFont typeface="Wingdings" pitchFamily="2" charset="2"/>
              <a:buAutoNum type="arabicPeriod"/>
              <a:defRPr/>
            </a:pPr>
            <a:r>
              <a:rPr lang="en-US" i="1" smtClean="0">
                <a:latin typeface="Arial" charset="0"/>
              </a:rPr>
              <a:t>Psychovisual redundancy</a:t>
            </a:r>
            <a:r>
              <a:rPr lang="en-US" smtClean="0">
                <a:latin typeface="Arial" charset="0"/>
              </a:rPr>
              <a:t> </a:t>
            </a:r>
          </a:p>
        </p:txBody>
      </p:sp>
    </p:spTree>
    <p:extLst>
      <p:ext uri="{BB962C8B-B14F-4D97-AF65-F5344CB8AC3E}">
        <p14:creationId xmlns:p14="http://schemas.microsoft.com/office/powerpoint/2010/main" val="11030182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519F452-D4BC-460E-AED2-A4B21B03BAFC}" type="slidenum">
              <a:rPr lang="en-US">
                <a:solidFill>
                  <a:srgbClr val="FFFFFF"/>
                </a:solidFill>
              </a:rPr>
              <a:pPr>
                <a:defRPr/>
              </a:pPr>
              <a:t>86</a:t>
            </a:fld>
            <a:endParaRPr lang="en-US">
              <a:solidFill>
                <a:srgbClr val="FFFFFF"/>
              </a:solidFill>
            </a:endParaRPr>
          </a:p>
        </p:txBody>
      </p:sp>
      <p:sp>
        <p:nvSpPr>
          <p:cNvPr id="22530" name="Rectangle 2"/>
          <p:cNvSpPr>
            <a:spLocks noGrp="1" noChangeArrowheads="1"/>
          </p:cNvSpPr>
          <p:nvPr>
            <p:ph type="body" idx="1"/>
          </p:nvPr>
        </p:nvSpPr>
        <p:spPr>
          <a:xfrm>
            <a:off x="533400" y="152400"/>
            <a:ext cx="8229600" cy="5791200"/>
          </a:xfrm>
        </p:spPr>
        <p:txBody>
          <a:bodyPr/>
          <a:lstStyle/>
          <a:p>
            <a:pPr marL="533400" indent="-533400" eaLnBrk="1" hangingPunct="1">
              <a:buClr>
                <a:schemeClr val="tx1"/>
              </a:buClr>
              <a:buFont typeface="Wingdings" pitchFamily="2" charset="2"/>
              <a:buAutoNum type="arabicPeriod"/>
              <a:defRPr/>
            </a:pPr>
            <a:r>
              <a:rPr lang="en-US" i="1" smtClean="0">
                <a:latin typeface="Arial" charset="0"/>
              </a:rPr>
              <a:t>Coding redundancy</a:t>
            </a:r>
            <a:r>
              <a:rPr lang="en-US" smtClean="0">
                <a:latin typeface="Arial" charset="0"/>
              </a:rPr>
              <a:t> </a:t>
            </a:r>
          </a:p>
          <a:p>
            <a:pPr marL="533400" indent="-533400" eaLnBrk="1" hangingPunct="1">
              <a:buClr>
                <a:schemeClr val="tx1"/>
              </a:buClr>
              <a:buFont typeface="Wingdings" pitchFamily="2" charset="2"/>
              <a:buChar char="ü"/>
              <a:defRPr/>
            </a:pPr>
            <a:r>
              <a:rPr lang="en-US" smtClean="0">
                <a:latin typeface="Arial" charset="0"/>
              </a:rPr>
              <a:t>Occurs when the data used to represent the image is not utilized in an optimal manner </a:t>
            </a:r>
          </a:p>
          <a:p>
            <a:pPr marL="533400" indent="-533400" eaLnBrk="1" hangingPunct="1">
              <a:buClr>
                <a:schemeClr val="tx1"/>
              </a:buClr>
              <a:buFont typeface="Wingdings" pitchFamily="2" charset="2"/>
              <a:buChar char="ü"/>
              <a:defRPr/>
            </a:pPr>
            <a:endParaRPr lang="en-US" i="1" smtClean="0">
              <a:latin typeface="Arial" charset="0"/>
            </a:endParaRPr>
          </a:p>
          <a:p>
            <a:pPr marL="533400" indent="-533400" eaLnBrk="1" hangingPunct="1">
              <a:buClr>
                <a:schemeClr val="tx1"/>
              </a:buClr>
              <a:buFont typeface="Wingdings" pitchFamily="2" charset="2"/>
              <a:buAutoNum type="arabicPeriod" startAt="2"/>
              <a:defRPr/>
            </a:pPr>
            <a:r>
              <a:rPr lang="en-US" i="1" smtClean="0">
                <a:latin typeface="Arial" charset="0"/>
              </a:rPr>
              <a:t>Interpixel redundancy</a:t>
            </a:r>
            <a:r>
              <a:rPr lang="en-US" smtClean="0">
                <a:latin typeface="Arial" charset="0"/>
              </a:rPr>
              <a:t> </a:t>
            </a:r>
          </a:p>
          <a:p>
            <a:pPr marL="533400" indent="-533400" eaLnBrk="1" hangingPunct="1">
              <a:buClr>
                <a:schemeClr val="tx1"/>
              </a:buClr>
              <a:buFont typeface="Wingdings" pitchFamily="2" charset="2"/>
              <a:buChar char="ü"/>
              <a:defRPr/>
            </a:pPr>
            <a:r>
              <a:rPr lang="en-US" smtClean="0">
                <a:latin typeface="Arial" charset="0"/>
              </a:rPr>
              <a:t>Occurs because adjacent pixels tend to be highly correlated, in most images the brightness levels do not change rapidly, but change gradually</a:t>
            </a:r>
          </a:p>
        </p:txBody>
      </p:sp>
    </p:spTree>
    <p:extLst>
      <p:ext uri="{BB962C8B-B14F-4D97-AF65-F5344CB8AC3E}">
        <p14:creationId xmlns:p14="http://schemas.microsoft.com/office/powerpoint/2010/main" val="30993129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371593FF-98A5-4C60-B363-27A8C35A0853}" type="slidenum">
              <a:rPr lang="en-US">
                <a:solidFill>
                  <a:srgbClr val="FFFFFF"/>
                </a:solidFill>
              </a:rPr>
              <a:pPr>
                <a:defRPr/>
              </a:pPr>
              <a:t>87</a:t>
            </a:fld>
            <a:endParaRPr lang="en-US">
              <a:solidFill>
                <a:srgbClr val="FFFFFF"/>
              </a:solidFill>
            </a:endParaRPr>
          </a:p>
        </p:txBody>
      </p:sp>
      <p:sp>
        <p:nvSpPr>
          <p:cNvPr id="23554" name="Rectangle 2"/>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 typeface="Wingdings" pitchFamily="2" charset="2"/>
              <a:buAutoNum type="arabicPeriod" startAt="3"/>
              <a:defRPr/>
            </a:pPr>
            <a:r>
              <a:rPr lang="en-US" i="1" smtClean="0">
                <a:latin typeface="Arial" charset="0"/>
              </a:rPr>
              <a:t>Interband redundancy</a:t>
            </a:r>
            <a:r>
              <a:rPr lang="en-US" smtClean="0">
                <a:latin typeface="Arial" charset="0"/>
              </a:rPr>
              <a:t> </a:t>
            </a:r>
          </a:p>
          <a:p>
            <a:pPr marL="609600" indent="-609600" eaLnBrk="1" hangingPunct="1">
              <a:buClr>
                <a:schemeClr val="tx1"/>
              </a:buClr>
              <a:buFont typeface="Wingdings" pitchFamily="2" charset="2"/>
              <a:buChar char="ü"/>
              <a:defRPr/>
            </a:pPr>
            <a:r>
              <a:rPr lang="en-US" smtClean="0">
                <a:latin typeface="Arial" charset="0"/>
              </a:rPr>
              <a:t>Occurs in color images due to the correlation between bands within an image – if we extract the red, green and blue bands they look similar</a:t>
            </a:r>
          </a:p>
          <a:p>
            <a:pPr marL="609600" indent="-609600" eaLnBrk="1" hangingPunct="1">
              <a:buFont typeface="Wingdings" pitchFamily="2" charset="2"/>
              <a:buNone/>
              <a:defRPr/>
            </a:pPr>
            <a:endParaRPr lang="en-US" smtClean="0">
              <a:latin typeface="Arial" charset="0"/>
            </a:endParaRPr>
          </a:p>
          <a:p>
            <a:pPr marL="609600" indent="-609600" eaLnBrk="1" hangingPunct="1">
              <a:buClr>
                <a:schemeClr val="tx1"/>
              </a:buClr>
              <a:buFont typeface="Wingdings" pitchFamily="2" charset="2"/>
              <a:buAutoNum type="arabicPeriod" startAt="4"/>
              <a:defRPr/>
            </a:pPr>
            <a:r>
              <a:rPr lang="en-US" i="1" smtClean="0">
                <a:latin typeface="Arial" charset="0"/>
              </a:rPr>
              <a:t>Psychovisual redundancy</a:t>
            </a:r>
            <a:r>
              <a:rPr lang="en-US" smtClean="0">
                <a:latin typeface="Arial" charset="0"/>
              </a:rPr>
              <a:t> </a:t>
            </a:r>
          </a:p>
          <a:p>
            <a:pPr marL="609600" indent="-609600" eaLnBrk="1" hangingPunct="1">
              <a:buClr>
                <a:schemeClr val="tx1"/>
              </a:buClr>
              <a:buFont typeface="Wingdings" pitchFamily="2" charset="2"/>
              <a:buChar char="ü"/>
              <a:defRPr/>
            </a:pPr>
            <a:r>
              <a:rPr lang="en-US" smtClean="0">
                <a:latin typeface="Arial" charset="0"/>
              </a:rPr>
              <a:t>Some information is more important to the human visual system than other types of information </a:t>
            </a:r>
          </a:p>
        </p:txBody>
      </p:sp>
    </p:spTree>
    <p:extLst>
      <p:ext uri="{BB962C8B-B14F-4D97-AF65-F5344CB8AC3E}">
        <p14:creationId xmlns:p14="http://schemas.microsoft.com/office/powerpoint/2010/main" val="5125681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A4AFB7BC-C824-4A71-B576-9C960825EC5A}" type="slidenum">
              <a:rPr lang="en-US">
                <a:solidFill>
                  <a:srgbClr val="FFFFFF"/>
                </a:solidFill>
              </a:rPr>
              <a:pPr>
                <a:defRPr/>
              </a:pPr>
              <a:t>88</a:t>
            </a:fld>
            <a:endParaRPr lang="en-US">
              <a:solidFill>
                <a:srgbClr val="FFFFFF"/>
              </a:solidFill>
            </a:endParaRPr>
          </a:p>
        </p:txBody>
      </p:sp>
      <p:sp>
        <p:nvSpPr>
          <p:cNvPr id="24578" name="Rectangle 2"/>
          <p:cNvSpPr>
            <a:spLocks noGrp="1" noChangeArrowheads="1"/>
          </p:cNvSpPr>
          <p:nvPr>
            <p:ph type="body" idx="1"/>
          </p:nvPr>
        </p:nvSpPr>
        <p:spPr>
          <a:xfrm>
            <a:off x="457200" y="228600"/>
            <a:ext cx="8229600" cy="5867400"/>
          </a:xfrm>
        </p:spPr>
        <p:txBody>
          <a:bodyPr/>
          <a:lstStyle/>
          <a:p>
            <a:pPr eaLnBrk="1" hangingPunct="1">
              <a:buClr>
                <a:schemeClr val="tx1"/>
              </a:buClr>
              <a:buFont typeface="Wingdings" pitchFamily="2" charset="2"/>
              <a:buChar char="ü"/>
              <a:defRPr/>
            </a:pPr>
            <a:r>
              <a:rPr lang="en-US" smtClean="0">
                <a:latin typeface="Arial" charset="0"/>
              </a:rPr>
              <a:t>The key in image compression algorithm development is to determine the minimal data required to retain the necessary information </a:t>
            </a:r>
          </a:p>
          <a:p>
            <a:pPr eaLnBrk="1" hangingPunct="1">
              <a:buClr>
                <a:schemeClr val="tx1"/>
              </a:buClr>
              <a:buFont typeface="Wingdings" pitchFamily="2" charset="2"/>
              <a:buChar char="ü"/>
              <a:defRPr/>
            </a:pPr>
            <a:r>
              <a:rPr lang="en-US" smtClean="0">
                <a:latin typeface="Arial" charset="0"/>
              </a:rPr>
              <a:t>The compression is achieved by taking advantage of the redundancy that exists in images </a:t>
            </a:r>
          </a:p>
          <a:p>
            <a:pPr eaLnBrk="1" hangingPunct="1">
              <a:buClr>
                <a:schemeClr val="tx1"/>
              </a:buClr>
              <a:buFont typeface="Wingdings" pitchFamily="2" charset="2"/>
              <a:buChar char="ü"/>
              <a:defRPr/>
            </a:pPr>
            <a:r>
              <a:rPr lang="en-US" smtClean="0">
                <a:latin typeface="Arial" charset="0"/>
              </a:rPr>
              <a:t>If the redundancies are removed prior to compression, for example with a decorrelation process, a more effective compression can be achieved </a:t>
            </a:r>
          </a:p>
        </p:txBody>
      </p:sp>
    </p:spTree>
    <p:extLst>
      <p:ext uri="{BB962C8B-B14F-4D97-AF65-F5344CB8AC3E}">
        <p14:creationId xmlns:p14="http://schemas.microsoft.com/office/powerpoint/2010/main" val="38640965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2EF699CE-D14C-448C-9243-28614D7B42E1}" type="slidenum">
              <a:rPr lang="en-US">
                <a:solidFill>
                  <a:srgbClr val="FFFFFF"/>
                </a:solidFill>
              </a:rPr>
              <a:pPr>
                <a:defRPr/>
              </a:pPr>
              <a:t>89</a:t>
            </a:fld>
            <a:endParaRPr lang="en-US">
              <a:solidFill>
                <a:srgbClr val="FFFFFF"/>
              </a:solidFill>
            </a:endParaRPr>
          </a:p>
        </p:txBody>
      </p:sp>
      <p:sp>
        <p:nvSpPr>
          <p:cNvPr id="25602" name="Rectangle 2"/>
          <p:cNvSpPr>
            <a:spLocks noGrp="1" noChangeArrowheads="1"/>
          </p:cNvSpPr>
          <p:nvPr>
            <p:ph type="body" idx="1"/>
          </p:nvPr>
        </p:nvSpPr>
        <p:spPr>
          <a:xfrm>
            <a:off x="457200" y="304800"/>
            <a:ext cx="8229600" cy="5791200"/>
          </a:xfrm>
        </p:spPr>
        <p:txBody>
          <a:bodyPr/>
          <a:lstStyle/>
          <a:p>
            <a:pPr eaLnBrk="1" hangingPunct="1">
              <a:lnSpc>
                <a:spcPct val="90000"/>
              </a:lnSpc>
              <a:buClr>
                <a:schemeClr val="tx1"/>
              </a:buClr>
              <a:buFont typeface="Wingdings" pitchFamily="2" charset="2"/>
              <a:buChar char="ü"/>
              <a:defRPr/>
            </a:pPr>
            <a:r>
              <a:rPr lang="en-US" smtClean="0">
                <a:latin typeface="Arial" charset="0"/>
              </a:rPr>
              <a:t>To help determine which information can be removed and which information is important, the </a:t>
            </a:r>
            <a:r>
              <a:rPr lang="en-US" i="1" smtClean="0">
                <a:latin typeface="Arial" charset="0"/>
              </a:rPr>
              <a:t>image fidelity criteria</a:t>
            </a:r>
            <a:r>
              <a:rPr lang="en-US" smtClean="0">
                <a:latin typeface="Arial" charset="0"/>
              </a:rPr>
              <a:t> are used</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These measures provide metrics for determining image quality </a:t>
            </a:r>
          </a:p>
          <a:p>
            <a:pPr eaLnBrk="1" hangingPunct="1">
              <a:lnSpc>
                <a:spcPct val="90000"/>
              </a:lnSpc>
              <a:buClr>
                <a:schemeClr val="tx1"/>
              </a:buClr>
              <a:buFont typeface="Wingdings" pitchFamily="2" charset="2"/>
              <a:buChar char="ü"/>
              <a:defRPr/>
            </a:pPr>
            <a:endParaRPr lang="en-US" smtClean="0">
              <a:latin typeface="Arial" charset="0"/>
            </a:endParaRPr>
          </a:p>
          <a:p>
            <a:pPr eaLnBrk="1" hangingPunct="1">
              <a:lnSpc>
                <a:spcPct val="90000"/>
              </a:lnSpc>
              <a:buClr>
                <a:schemeClr val="tx1"/>
              </a:buClr>
              <a:buFont typeface="Wingdings" pitchFamily="2" charset="2"/>
              <a:buChar char="ü"/>
              <a:defRPr/>
            </a:pPr>
            <a:r>
              <a:rPr lang="en-US" smtClean="0">
                <a:latin typeface="Arial" charset="0"/>
              </a:rPr>
              <a:t>It should be noted that the information required is application specific, and that, with lossless schemes, there is no need for a fidelity criteria </a:t>
            </a:r>
          </a:p>
        </p:txBody>
      </p:sp>
    </p:spTree>
    <p:extLst>
      <p:ext uri="{BB962C8B-B14F-4D97-AF65-F5344CB8AC3E}">
        <p14:creationId xmlns:p14="http://schemas.microsoft.com/office/powerpoint/2010/main" val="1304201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500063" y="0"/>
            <a:ext cx="7772400" cy="857250"/>
          </a:xfrm>
        </p:spPr>
        <p:txBody>
          <a:bodyPr/>
          <a:lstStyle/>
          <a:p>
            <a:pPr eaLnBrk="1" hangingPunct="1"/>
            <a:r>
              <a:rPr lang="en-US" b="1" i="1" u="sng" dirty="0" smtClean="0">
                <a:cs typeface="Times New Roman" pitchFamily="18" charset="0"/>
              </a:rPr>
              <a:t>Lossless Compression Method</a:t>
            </a:r>
            <a:endParaRPr lang="ar-IQ" b="1" i="1" dirty="0" smtClean="0">
              <a:solidFill>
                <a:srgbClr val="00B050"/>
              </a:solidFill>
            </a:endParaRPr>
          </a:p>
        </p:txBody>
      </p:sp>
      <p:sp>
        <p:nvSpPr>
          <p:cNvPr id="3" name="Subtitle 2"/>
          <p:cNvSpPr>
            <a:spLocks noGrp="1"/>
          </p:cNvSpPr>
          <p:nvPr>
            <p:ph type="subTitle" idx="1"/>
          </p:nvPr>
        </p:nvSpPr>
        <p:spPr>
          <a:xfrm>
            <a:off x="428625" y="928688"/>
            <a:ext cx="8358188" cy="5572125"/>
          </a:xfrm>
        </p:spPr>
        <p:txBody>
          <a:bodyPr rtlCol="1">
            <a:normAutofit/>
          </a:bodyPr>
          <a:lstStyle/>
          <a:p>
            <a:pPr algn="l">
              <a:buFont typeface="Arial" pitchFamily="34" charset="0"/>
              <a:buNone/>
              <a:defRPr/>
            </a:pPr>
            <a:r>
              <a:rPr lang="en-US" sz="2400" b="1" dirty="0" smtClean="0">
                <a:solidFill>
                  <a:srgbClr val="FF0000"/>
                </a:solidFill>
              </a:rPr>
              <a:t>Lossless</a:t>
            </a:r>
            <a:r>
              <a:rPr lang="en-US" sz="2400" b="1" dirty="0" smtClean="0">
                <a:solidFill>
                  <a:srgbClr val="5E0251"/>
                </a:solidFill>
              </a:rPr>
              <a:t> compression methods are necessary in some imaging applications. For example with </a:t>
            </a:r>
            <a:r>
              <a:rPr lang="en-US" sz="2400" b="1" dirty="0" smtClean="0">
                <a:solidFill>
                  <a:srgbClr val="FF0000"/>
                </a:solidFill>
              </a:rPr>
              <a:t>medical image</a:t>
            </a:r>
            <a:r>
              <a:rPr lang="en-US" sz="2400" b="1" dirty="0" smtClean="0">
                <a:solidFill>
                  <a:srgbClr val="5E0251"/>
                </a:solidFill>
              </a:rPr>
              <a:t>, the law requires that any archived medical images are stored without any data loss</a:t>
            </a:r>
            <a:r>
              <a:rPr lang="en-US" sz="2400" b="1" dirty="0" smtClean="0">
                <a:solidFill>
                  <a:srgbClr val="00B050"/>
                </a:solidFill>
              </a:rPr>
              <a:t>. </a:t>
            </a:r>
          </a:p>
          <a:p>
            <a:pPr algn="l">
              <a:buFont typeface="Arial" pitchFamily="34" charset="0"/>
              <a:buNone/>
              <a:defRPr/>
            </a:pPr>
            <a:r>
              <a:rPr lang="en-US" sz="2400" b="1" dirty="0" smtClean="0">
                <a:solidFill>
                  <a:srgbClr val="FF0000"/>
                </a:solidFill>
              </a:rPr>
              <a:t>However lossless compression techniques may be used for both preprocessing and </a:t>
            </a:r>
            <a:r>
              <a:rPr lang="en-US" sz="2400" b="1" dirty="0" err="1" smtClean="0">
                <a:solidFill>
                  <a:srgbClr val="FF0000"/>
                </a:solidFill>
              </a:rPr>
              <a:t>postprocessing</a:t>
            </a:r>
            <a:r>
              <a:rPr lang="en-US" sz="2400" b="1" dirty="0" smtClean="0">
                <a:solidFill>
                  <a:srgbClr val="FF0000"/>
                </a:solidFill>
              </a:rPr>
              <a:t> in image compression algorithms. Additionally, </a:t>
            </a:r>
            <a:r>
              <a:rPr lang="en-US" sz="2400" b="1" dirty="0" smtClean="0">
                <a:solidFill>
                  <a:schemeClr val="accent1"/>
                </a:solidFill>
              </a:rPr>
              <a:t>for simple image the lossless techniques can provide perfect  compression</a:t>
            </a:r>
            <a:r>
              <a:rPr lang="en-US" sz="2400" b="1" dirty="0" smtClean="0">
                <a:solidFill>
                  <a:srgbClr val="FF0000"/>
                </a:solidFill>
              </a:rPr>
              <a:t>.</a:t>
            </a:r>
          </a:p>
          <a:p>
            <a:pPr algn="l">
              <a:buFont typeface="Arial" pitchFamily="34" charset="0"/>
              <a:buNone/>
              <a:defRPr/>
            </a:pPr>
            <a:r>
              <a:rPr lang="en-US" sz="2400" b="1" dirty="0" smtClean="0">
                <a:solidFill>
                  <a:srgbClr val="002060"/>
                </a:solidFill>
              </a:rPr>
              <a:t>An important concepts here is the ides of </a:t>
            </a:r>
            <a:r>
              <a:rPr lang="en-US" sz="2400" b="1" dirty="0" smtClean="0">
                <a:solidFill>
                  <a:srgbClr val="FF0000"/>
                </a:solidFill>
              </a:rPr>
              <a:t>measuring the average information</a:t>
            </a:r>
            <a:r>
              <a:rPr lang="en-US" sz="2400" b="1" dirty="0" smtClean="0">
                <a:solidFill>
                  <a:srgbClr val="002060"/>
                </a:solidFill>
              </a:rPr>
              <a:t> in an image, referred to as </a:t>
            </a:r>
            <a:r>
              <a:rPr lang="en-US" sz="2400" b="1" dirty="0" smtClean="0">
                <a:solidFill>
                  <a:srgbClr val="FF0000"/>
                </a:solidFill>
              </a:rPr>
              <a:t>entropy</a:t>
            </a:r>
            <a:r>
              <a:rPr lang="en-US" sz="2400" b="1" dirty="0" smtClean="0">
                <a:solidFill>
                  <a:srgbClr val="002060"/>
                </a:solidFill>
              </a:rPr>
              <a:t>.</a:t>
            </a:r>
          </a:p>
          <a:p>
            <a:pPr algn="l">
              <a:buFont typeface="Arial" pitchFamily="34" charset="0"/>
              <a:buNone/>
              <a:defRPr/>
            </a:pPr>
            <a:r>
              <a:rPr lang="en-US" sz="2400" b="1" dirty="0" smtClean="0">
                <a:solidFill>
                  <a:srgbClr val="002060"/>
                </a:solidFill>
              </a:rPr>
              <a:t> The </a:t>
            </a:r>
            <a:r>
              <a:rPr lang="en-US" sz="2400" b="1" dirty="0" smtClean="0">
                <a:solidFill>
                  <a:srgbClr val="FF0000"/>
                </a:solidFill>
              </a:rPr>
              <a:t>entropy</a:t>
            </a:r>
            <a:r>
              <a:rPr lang="en-US" sz="2400" b="1" dirty="0" smtClean="0">
                <a:solidFill>
                  <a:srgbClr val="002060"/>
                </a:solidFill>
              </a:rPr>
              <a:t> for N×N image can be calculated by this </a:t>
            </a:r>
            <a:r>
              <a:rPr lang="en-US" sz="2400" b="1" dirty="0" smtClean="0">
                <a:solidFill>
                  <a:srgbClr val="FF0000"/>
                </a:solidFill>
              </a:rPr>
              <a:t>equation</a:t>
            </a:r>
            <a:r>
              <a:rPr lang="en-US" sz="2400" b="1" dirty="0" smtClean="0">
                <a:solidFill>
                  <a:srgbClr val="002060"/>
                </a:solidFill>
              </a:rPr>
              <a:t>. </a:t>
            </a:r>
          </a:p>
          <a:p>
            <a:pPr algn="l" eaLnBrk="1" fontAlgn="auto" hangingPunct="1">
              <a:spcAft>
                <a:spcPts val="0"/>
              </a:spcAft>
              <a:buFont typeface="Arial" pitchFamily="34" charset="0"/>
              <a:buNone/>
              <a:defRPr/>
            </a:pPr>
            <a:r>
              <a:rPr lang="en-US" sz="2400" dirty="0" smtClean="0"/>
              <a:t>.</a:t>
            </a:r>
          </a:p>
          <a:p>
            <a:pPr algn="l" eaLnBrk="1" fontAlgn="auto" hangingPunct="1">
              <a:spcAft>
                <a:spcPts val="0"/>
              </a:spcAft>
              <a:buFont typeface="Arial" pitchFamily="34" charset="0"/>
              <a:buNone/>
              <a:defRPr/>
            </a:pPr>
            <a:endParaRPr lang="ar-IQ" sz="2400" dirty="0" smtClean="0"/>
          </a:p>
        </p:txBody>
      </p:sp>
      <p:sp>
        <p:nvSpPr>
          <p:cNvPr id="4" name="Slide Number Placeholder 3"/>
          <p:cNvSpPr>
            <a:spLocks noGrp="1"/>
          </p:cNvSpPr>
          <p:nvPr>
            <p:ph type="sldNum" sz="quarter" idx="12"/>
          </p:nvPr>
        </p:nvSpPr>
        <p:spPr/>
        <p:txBody>
          <a:bodyPr/>
          <a:lstStyle/>
          <a:p>
            <a:pPr>
              <a:defRPr/>
            </a:pPr>
            <a:fld id="{96F8AACE-975B-4D84-A26F-9E9048293A6F}" type="slidenum">
              <a:rPr lang="ar-IQ" smtClean="0">
                <a:solidFill>
                  <a:prstClr val="black">
                    <a:tint val="75000"/>
                  </a:prstClr>
                </a:solidFill>
              </a:rPr>
              <a:pPr>
                <a:defRPr/>
              </a:pPr>
              <a:t>9</a:t>
            </a:fld>
            <a:endParaRPr lang="ar-IQ">
              <a:solidFill>
                <a:prstClr val="black">
                  <a:tint val="75000"/>
                </a:prstClr>
              </a:solidFill>
            </a:endParaRPr>
          </a:p>
        </p:txBody>
      </p:sp>
    </p:spTree>
    <p:extLst>
      <p:ext uri="{BB962C8B-B14F-4D97-AF65-F5344CB8AC3E}">
        <p14:creationId xmlns:p14="http://schemas.microsoft.com/office/powerpoint/2010/main" val="336593300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E7727315-AD5D-4146-A694-C8D3328D0C87}" type="slidenum">
              <a:rPr lang="en-US">
                <a:solidFill>
                  <a:srgbClr val="FFFFFF"/>
                </a:solidFill>
              </a:rPr>
              <a:pPr>
                <a:defRPr/>
              </a:pPr>
              <a:t>90</a:t>
            </a:fld>
            <a:endParaRPr lang="en-US">
              <a:solidFill>
                <a:srgbClr val="FFFFFF"/>
              </a:solidFill>
            </a:endParaRPr>
          </a:p>
        </p:txBody>
      </p:sp>
      <p:sp>
        <p:nvSpPr>
          <p:cNvPr id="26626" name="Rectangle 2"/>
          <p:cNvSpPr>
            <a:spLocks noGrp="1" noChangeArrowheads="1"/>
          </p:cNvSpPr>
          <p:nvPr>
            <p:ph type="body" idx="1"/>
          </p:nvPr>
        </p:nvSpPr>
        <p:spPr>
          <a:xfrm>
            <a:off x="457200" y="381000"/>
            <a:ext cx="8229600" cy="5715000"/>
          </a:xfrm>
        </p:spPr>
        <p:txBody>
          <a:bodyPr/>
          <a:lstStyle/>
          <a:p>
            <a:pPr eaLnBrk="1" hangingPunct="1">
              <a:lnSpc>
                <a:spcPct val="90000"/>
              </a:lnSpc>
              <a:buClr>
                <a:schemeClr val="tx1"/>
              </a:buClr>
              <a:buFont typeface="Wingdings" pitchFamily="2" charset="2"/>
              <a:buChar char="ü"/>
              <a:defRPr/>
            </a:pPr>
            <a:r>
              <a:rPr lang="en-US" smtClean="0">
                <a:latin typeface="Arial" charset="0"/>
              </a:rPr>
              <a:t>Most of the compressed images shown in this chapter are generated with CVIPtools, which consists of code that has been developed for educational and research purposes</a:t>
            </a:r>
          </a:p>
          <a:p>
            <a:pPr eaLnBrk="1" hangingPunct="1">
              <a:lnSpc>
                <a:spcPct val="90000"/>
              </a:lnSpc>
              <a:buClr>
                <a:schemeClr val="tx1"/>
              </a:buClr>
              <a:buFont typeface="Wingdings" pitchFamily="2" charset="2"/>
              <a:buChar char="ü"/>
              <a:defRPr/>
            </a:pPr>
            <a:r>
              <a:rPr lang="en-US" smtClean="0">
                <a:latin typeface="Arial" charset="0"/>
              </a:rPr>
              <a:t>The compressed images shown are not necessarily representative of the best commercial applications that use the techniques described, because the commercial compression algorithms are often </a:t>
            </a:r>
            <a:r>
              <a:rPr lang="en-US" i="1" smtClean="0">
                <a:latin typeface="Arial" charset="0"/>
              </a:rPr>
              <a:t>combinations</a:t>
            </a:r>
            <a:r>
              <a:rPr lang="en-US" smtClean="0">
                <a:latin typeface="Arial" charset="0"/>
              </a:rPr>
              <a:t> of the techniques described herein </a:t>
            </a:r>
          </a:p>
        </p:txBody>
      </p:sp>
    </p:spTree>
    <p:extLst>
      <p:ext uri="{BB962C8B-B14F-4D97-AF65-F5344CB8AC3E}">
        <p14:creationId xmlns:p14="http://schemas.microsoft.com/office/powerpoint/2010/main" val="267034956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7ACD7097-2B3C-4FD6-89D5-1080FED16C4D}" type="slidenum">
              <a:rPr lang="en-US">
                <a:solidFill>
                  <a:srgbClr val="FFFFFF"/>
                </a:solidFill>
              </a:rPr>
              <a:pPr>
                <a:defRPr/>
              </a:pPr>
              <a:t>91</a:t>
            </a:fld>
            <a:endParaRPr lang="en-US">
              <a:solidFill>
                <a:srgbClr val="FFFFFF"/>
              </a:solidFill>
            </a:endParaRPr>
          </a:p>
        </p:txBody>
      </p:sp>
      <p:sp>
        <p:nvSpPr>
          <p:cNvPr id="27650" name="Rectangle 2"/>
          <p:cNvSpPr>
            <a:spLocks noGrp="1" noChangeArrowheads="1"/>
          </p:cNvSpPr>
          <p:nvPr>
            <p:ph type="body" idx="1"/>
          </p:nvPr>
        </p:nvSpPr>
        <p:spPr>
          <a:xfrm>
            <a:off x="457200" y="304800"/>
            <a:ext cx="8229600" cy="5791200"/>
          </a:xfrm>
        </p:spPr>
        <p:txBody>
          <a:bodyPr/>
          <a:lstStyle/>
          <a:p>
            <a:pPr marL="609600" indent="-609600" eaLnBrk="1" hangingPunct="1">
              <a:lnSpc>
                <a:spcPct val="80000"/>
              </a:lnSpc>
              <a:buClr>
                <a:schemeClr val="tx1"/>
              </a:buClr>
              <a:buFont typeface="Wingdings" pitchFamily="2" charset="2"/>
              <a:buChar char="ü"/>
              <a:defRPr/>
            </a:pPr>
            <a:r>
              <a:rPr lang="en-US" b="1" smtClean="0">
                <a:latin typeface="Arial" charset="0"/>
              </a:rPr>
              <a:t>Compression System Model</a:t>
            </a:r>
          </a:p>
          <a:p>
            <a:pPr marL="609600" indent="-609600" eaLnBrk="1" hangingPunct="1">
              <a:lnSpc>
                <a:spcPct val="80000"/>
              </a:lnSpc>
              <a:buClr>
                <a:schemeClr val="tx1"/>
              </a:buClr>
              <a:buFont typeface="Symbol" pitchFamily="18" charset="2"/>
              <a:buNone/>
              <a:defRPr/>
            </a:pPr>
            <a:endParaRPr lang="en-US" smtClean="0">
              <a:latin typeface="Arial" charset="0"/>
            </a:endParaRPr>
          </a:p>
          <a:p>
            <a:pPr marL="609600" indent="-609600" eaLnBrk="1" hangingPunct="1">
              <a:lnSpc>
                <a:spcPct val="80000"/>
              </a:lnSpc>
              <a:buClr>
                <a:schemeClr val="tx1"/>
              </a:buClr>
              <a:buFontTx/>
              <a:buChar char="•"/>
              <a:defRPr/>
            </a:pPr>
            <a:r>
              <a:rPr lang="en-US" smtClean="0">
                <a:latin typeface="Arial" charset="0"/>
              </a:rPr>
              <a:t>The compression system model consists of two parts: </a:t>
            </a:r>
          </a:p>
          <a:p>
            <a:pPr marL="609600" indent="-609600" eaLnBrk="1" hangingPunct="1">
              <a:lnSpc>
                <a:spcPct val="80000"/>
              </a:lnSpc>
              <a:buClr>
                <a:schemeClr val="tx1"/>
              </a:buClr>
              <a:buFontTx/>
              <a:buNone/>
              <a:defRPr/>
            </a:pPr>
            <a:endParaRPr lang="en-US" smtClean="0">
              <a:latin typeface="Arial" charset="0"/>
            </a:endParaRPr>
          </a:p>
          <a:p>
            <a:pPr marL="609600" indent="-609600" eaLnBrk="1" hangingPunct="1">
              <a:lnSpc>
                <a:spcPct val="80000"/>
              </a:lnSpc>
              <a:buClr>
                <a:schemeClr val="tx1"/>
              </a:buClr>
              <a:buFont typeface="Symbol" pitchFamily="18" charset="2"/>
              <a:buAutoNum type="arabicPeriod"/>
              <a:defRPr/>
            </a:pPr>
            <a:r>
              <a:rPr lang="en-US" smtClean="0">
                <a:latin typeface="Arial" charset="0"/>
              </a:rPr>
              <a:t>The compressor  </a:t>
            </a:r>
          </a:p>
          <a:p>
            <a:pPr marL="609600" indent="-609600" eaLnBrk="1" hangingPunct="1">
              <a:lnSpc>
                <a:spcPct val="80000"/>
              </a:lnSpc>
              <a:buClr>
                <a:schemeClr val="tx1"/>
              </a:buClr>
              <a:buFont typeface="Symbol" pitchFamily="18" charset="2"/>
              <a:buAutoNum type="arabicPeriod"/>
              <a:defRPr/>
            </a:pPr>
            <a:r>
              <a:rPr lang="en-US" smtClean="0">
                <a:latin typeface="Arial" charset="0"/>
              </a:rPr>
              <a:t>The decompressor</a:t>
            </a:r>
          </a:p>
          <a:p>
            <a:pPr marL="609600" indent="-609600" eaLnBrk="1" hangingPunct="1">
              <a:lnSpc>
                <a:spcPct val="80000"/>
              </a:lnSpc>
              <a:buClr>
                <a:schemeClr val="tx1"/>
              </a:buClr>
              <a:buFont typeface="Symbol" pitchFamily="18" charset="2"/>
              <a:buAutoNum type="arabicPeriod"/>
              <a:defRPr/>
            </a:pPr>
            <a:endParaRPr lang="en-US" smtClean="0">
              <a:latin typeface="Arial" charset="0"/>
            </a:endParaRPr>
          </a:p>
          <a:p>
            <a:pPr marL="609600" indent="-609600" eaLnBrk="1" hangingPunct="1">
              <a:lnSpc>
                <a:spcPct val="80000"/>
              </a:lnSpc>
              <a:buClr>
                <a:schemeClr val="tx1"/>
              </a:buClr>
              <a:buFontTx/>
              <a:buChar char="•"/>
              <a:defRPr/>
            </a:pPr>
            <a:r>
              <a:rPr lang="en-US" smtClean="0">
                <a:latin typeface="Arial" charset="0"/>
              </a:rPr>
              <a:t>The </a:t>
            </a:r>
            <a:r>
              <a:rPr lang="en-US" i="1" smtClean="0">
                <a:latin typeface="Arial" charset="0"/>
              </a:rPr>
              <a:t>compressor </a:t>
            </a:r>
            <a:r>
              <a:rPr lang="en-US" smtClean="0">
                <a:latin typeface="Arial" charset="0"/>
              </a:rPr>
              <a:t>consists of a preprocessing stage and encoding stage, whereas the </a:t>
            </a:r>
            <a:r>
              <a:rPr lang="en-US" i="1" smtClean="0">
                <a:latin typeface="Arial" charset="0"/>
              </a:rPr>
              <a:t>decompressor </a:t>
            </a:r>
            <a:r>
              <a:rPr lang="en-US" smtClean="0">
                <a:latin typeface="Arial" charset="0"/>
              </a:rPr>
              <a:t>consists of a decoding stage followed by a postprocessing stage</a:t>
            </a:r>
          </a:p>
          <a:p>
            <a:pPr marL="609600" indent="-609600" eaLnBrk="1" hangingPunct="1">
              <a:lnSpc>
                <a:spcPct val="80000"/>
              </a:lnSpc>
              <a:buClr>
                <a:schemeClr val="tx1"/>
              </a:buClr>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40059409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p:txBody>
          <a:bodyPr/>
          <a:lstStyle/>
          <a:p>
            <a:pPr>
              <a:defRPr/>
            </a:pPr>
            <a:r>
              <a:rPr lang="en-US">
                <a:solidFill>
                  <a:srgbClr val="FFFFFF"/>
                </a:solidFill>
              </a:rPr>
              <a:t>(c) Scott E Umbaugh, SIUE 2005</a:t>
            </a:r>
          </a:p>
        </p:txBody>
      </p:sp>
      <p:sp>
        <p:nvSpPr>
          <p:cNvPr id="7" name="Slide Number Placeholder 6"/>
          <p:cNvSpPr>
            <a:spLocks noGrp="1" noChangeArrowheads="1"/>
          </p:cNvSpPr>
          <p:nvPr>
            <p:ph type="sldNum" sz="quarter" idx="12"/>
          </p:nvPr>
        </p:nvSpPr>
        <p:spPr/>
        <p:txBody>
          <a:bodyPr/>
          <a:lstStyle/>
          <a:p>
            <a:pPr>
              <a:defRPr/>
            </a:pPr>
            <a:fld id="{88E89305-061C-4594-92BA-3100E96AAB60}" type="slidenum">
              <a:rPr lang="en-US">
                <a:solidFill>
                  <a:srgbClr val="FFFFFF"/>
                </a:solidFill>
              </a:rPr>
              <a:pPr>
                <a:defRPr/>
              </a:pPr>
              <a:t>92</a:t>
            </a:fld>
            <a:endParaRPr lang="en-US">
              <a:solidFill>
                <a:srgbClr val="FFFFFF"/>
              </a:solidFill>
            </a:endParaRPr>
          </a:p>
        </p:txBody>
      </p:sp>
      <p:sp>
        <p:nvSpPr>
          <p:cNvPr id="29700" name="Rectangle 2"/>
          <p:cNvSpPr>
            <a:spLocks noChangeArrowheads="1"/>
          </p:cNvSpPr>
          <p:nvPr/>
        </p:nvSpPr>
        <p:spPr bwMode="auto">
          <a:xfrm>
            <a:off x="179070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sp>
        <p:nvSpPr>
          <p:cNvPr id="29701" name="Rectangle 3"/>
          <p:cNvSpPr>
            <a:spLocks noChangeArrowheads="1"/>
          </p:cNvSpPr>
          <p:nvPr/>
        </p:nvSpPr>
        <p:spPr bwMode="auto">
          <a:xfrm>
            <a:off x="1790700" y="1343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29702" name="Picture 4"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96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5"/>
          <p:cNvSpPr txBox="1">
            <a:spLocks noChangeArrowheads="1"/>
          </p:cNvSpPr>
          <p:nvPr/>
        </p:nvSpPr>
        <p:spPr bwMode="auto">
          <a:xfrm>
            <a:off x="6400800" y="4343400"/>
            <a:ext cx="1295400" cy="214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800" b="1" smtClean="0">
                <a:solidFill>
                  <a:srgbClr val="000000"/>
                </a:solidFill>
                <a:latin typeface="Courier New" pitchFamily="49" charset="0"/>
              </a:rPr>
              <a:t>Decompressed image</a:t>
            </a:r>
          </a:p>
        </p:txBody>
      </p:sp>
    </p:spTree>
    <p:extLst>
      <p:ext uri="{BB962C8B-B14F-4D97-AF65-F5344CB8AC3E}">
        <p14:creationId xmlns:p14="http://schemas.microsoft.com/office/powerpoint/2010/main" val="38382559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DE6C5229-16BE-4B86-BAA4-094270D5F3D7}" type="slidenum">
              <a:rPr lang="en-US">
                <a:solidFill>
                  <a:srgbClr val="FFFFFF"/>
                </a:solidFill>
              </a:rPr>
              <a:pPr>
                <a:defRPr/>
              </a:pPr>
              <a:t>93</a:t>
            </a:fld>
            <a:endParaRPr lang="en-US">
              <a:solidFill>
                <a:srgbClr val="FFFFFF"/>
              </a:solidFill>
            </a:endParaRPr>
          </a:p>
        </p:txBody>
      </p:sp>
      <p:sp>
        <p:nvSpPr>
          <p:cNvPr id="54275" name="Rectangle 3"/>
          <p:cNvSpPr>
            <a:spLocks noGrp="1" noChangeArrowheads="1"/>
          </p:cNvSpPr>
          <p:nvPr>
            <p:ph type="body" idx="1"/>
          </p:nvPr>
        </p:nvSpPr>
        <p:spPr>
          <a:xfrm>
            <a:off x="457200" y="304800"/>
            <a:ext cx="8229600" cy="5791200"/>
          </a:xfrm>
        </p:spPr>
        <p:txBody>
          <a:bodyPr/>
          <a:lstStyle/>
          <a:p>
            <a:pPr eaLnBrk="1" hangingPunct="1">
              <a:buClr>
                <a:schemeClr val="tx1"/>
              </a:buClr>
              <a:buFontTx/>
              <a:buChar char="•"/>
              <a:defRPr/>
            </a:pPr>
            <a:r>
              <a:rPr lang="en-US" smtClean="0">
                <a:latin typeface="Arial" charset="0"/>
              </a:rPr>
              <a:t>Before encoding, preprocessing is performed to prepare the image for the encoding process, and consists of any number of operations that are application specific </a:t>
            </a:r>
          </a:p>
          <a:p>
            <a:pPr eaLnBrk="1" hangingPunct="1">
              <a:buClr>
                <a:schemeClr val="tx1"/>
              </a:buClr>
              <a:buFontTx/>
              <a:buChar char="•"/>
              <a:defRPr/>
            </a:pPr>
            <a:endParaRPr lang="en-US" smtClean="0">
              <a:latin typeface="Arial" charset="0"/>
            </a:endParaRPr>
          </a:p>
          <a:p>
            <a:pPr eaLnBrk="1" hangingPunct="1">
              <a:buClr>
                <a:schemeClr val="tx1"/>
              </a:buClr>
              <a:buFontTx/>
              <a:buChar char="•"/>
              <a:defRPr/>
            </a:pPr>
            <a:r>
              <a:rPr lang="en-US" smtClean="0">
                <a:latin typeface="Arial" charset="0"/>
              </a:rPr>
              <a:t>After the compressed file has been decoded, postprocessing can be performed to eliminate some of the potentially undesirable artifacts brought about by the compression process </a:t>
            </a:r>
          </a:p>
        </p:txBody>
      </p:sp>
    </p:spTree>
    <p:extLst>
      <p:ext uri="{BB962C8B-B14F-4D97-AF65-F5344CB8AC3E}">
        <p14:creationId xmlns:p14="http://schemas.microsoft.com/office/powerpoint/2010/main" val="41943378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CAC3CEEB-E927-4701-854C-4C069755F239}" type="slidenum">
              <a:rPr lang="en-US">
                <a:solidFill>
                  <a:srgbClr val="FFFFFF"/>
                </a:solidFill>
              </a:rPr>
              <a:pPr>
                <a:defRPr/>
              </a:pPr>
              <a:t>94</a:t>
            </a:fld>
            <a:endParaRPr lang="en-US">
              <a:solidFill>
                <a:srgbClr val="FFFFFF"/>
              </a:solidFill>
            </a:endParaRPr>
          </a:p>
        </p:txBody>
      </p:sp>
      <p:sp>
        <p:nvSpPr>
          <p:cNvPr id="56323" name="Rectangle 3"/>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Tx/>
              <a:buChar char="•"/>
              <a:defRPr/>
            </a:pPr>
            <a:r>
              <a:rPr lang="en-US" smtClean="0">
                <a:latin typeface="Arial" charset="0"/>
              </a:rPr>
              <a:t>The compressor can be broken into following stages:</a:t>
            </a:r>
          </a:p>
          <a:p>
            <a:pPr marL="609600" indent="-609600" eaLnBrk="1" hangingPunct="1">
              <a:buClr>
                <a:schemeClr val="tx1"/>
              </a:buClr>
              <a:buFont typeface="Wingdings" pitchFamily="2" charset="2"/>
              <a:buAutoNum type="arabicPeriod"/>
              <a:defRPr/>
            </a:pPr>
            <a:r>
              <a:rPr lang="en-US" i="1" smtClean="0">
                <a:latin typeface="Arial" charset="0"/>
              </a:rPr>
              <a:t>Data reduction</a:t>
            </a:r>
            <a:r>
              <a:rPr lang="en-US" smtClean="0">
                <a:latin typeface="Arial" charset="0"/>
              </a:rPr>
              <a:t>: Image data can be reduced by gray level and/or spatial quantization, or can undergo any desired image improvement (for example, noise removal) process </a:t>
            </a:r>
          </a:p>
          <a:p>
            <a:pPr marL="609600" indent="-609600" eaLnBrk="1" hangingPunct="1">
              <a:buClr>
                <a:schemeClr val="tx1"/>
              </a:buClr>
              <a:buFont typeface="Wingdings" pitchFamily="2" charset="2"/>
              <a:buAutoNum type="arabicPeriod"/>
              <a:defRPr/>
            </a:pPr>
            <a:r>
              <a:rPr lang="en-US" i="1" smtClean="0">
                <a:latin typeface="Arial" charset="0"/>
              </a:rPr>
              <a:t>Mapping</a:t>
            </a:r>
            <a:r>
              <a:rPr lang="en-US" smtClean="0">
                <a:latin typeface="Arial" charset="0"/>
              </a:rPr>
              <a:t>: Involves mapping the original image data into another mathematical space where it is easier to compress the data </a:t>
            </a:r>
          </a:p>
          <a:p>
            <a:pPr marL="609600" indent="-609600" eaLnBrk="1" hangingPunct="1">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17852715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5B8301B1-F367-49DA-8979-04BC43958C23}" type="slidenum">
              <a:rPr lang="en-US">
                <a:solidFill>
                  <a:srgbClr val="FFFFFF"/>
                </a:solidFill>
              </a:rPr>
              <a:pPr>
                <a:defRPr/>
              </a:pPr>
              <a:t>95</a:t>
            </a:fld>
            <a:endParaRPr lang="en-US">
              <a:solidFill>
                <a:srgbClr val="FFFFFF"/>
              </a:solidFill>
            </a:endParaRPr>
          </a:p>
        </p:txBody>
      </p:sp>
      <p:sp>
        <p:nvSpPr>
          <p:cNvPr id="57347" name="Rectangle 3"/>
          <p:cNvSpPr>
            <a:spLocks noGrp="1" noChangeArrowheads="1"/>
          </p:cNvSpPr>
          <p:nvPr>
            <p:ph type="body" idx="1"/>
          </p:nvPr>
        </p:nvSpPr>
        <p:spPr>
          <a:xfrm>
            <a:off x="457200" y="304800"/>
            <a:ext cx="8229600" cy="5791200"/>
          </a:xfrm>
        </p:spPr>
        <p:txBody>
          <a:bodyPr/>
          <a:lstStyle/>
          <a:p>
            <a:pPr marL="609600" indent="-609600" eaLnBrk="1" hangingPunct="1">
              <a:lnSpc>
                <a:spcPct val="90000"/>
              </a:lnSpc>
              <a:buClr>
                <a:schemeClr val="tx1"/>
              </a:buClr>
              <a:buFont typeface="Symbol" pitchFamily="18" charset="2"/>
              <a:buAutoNum type="arabicPeriod" startAt="3"/>
              <a:defRPr/>
            </a:pPr>
            <a:r>
              <a:rPr lang="en-US" i="1" smtClean="0">
                <a:latin typeface="Arial" charset="0"/>
              </a:rPr>
              <a:t>Quantization</a:t>
            </a:r>
            <a:r>
              <a:rPr lang="en-US" smtClean="0">
                <a:latin typeface="Arial" charset="0"/>
              </a:rPr>
              <a:t>: Involves taking potentially continuous data from the mapping stage and putting it in discrete form </a:t>
            </a:r>
          </a:p>
          <a:p>
            <a:pPr marL="609600" indent="-609600" eaLnBrk="1" hangingPunct="1">
              <a:lnSpc>
                <a:spcPct val="90000"/>
              </a:lnSpc>
              <a:buClr>
                <a:schemeClr val="tx1"/>
              </a:buClr>
              <a:buFont typeface="Symbol" pitchFamily="18" charset="2"/>
              <a:buAutoNum type="arabicPeriod" startAt="3"/>
              <a:defRPr/>
            </a:pPr>
            <a:endParaRPr lang="en-US" smtClean="0">
              <a:latin typeface="Arial" charset="0"/>
            </a:endParaRPr>
          </a:p>
          <a:p>
            <a:pPr marL="609600" indent="-609600" eaLnBrk="1" hangingPunct="1">
              <a:lnSpc>
                <a:spcPct val="90000"/>
              </a:lnSpc>
              <a:buClr>
                <a:schemeClr val="tx1"/>
              </a:buClr>
              <a:buFont typeface="Symbol" pitchFamily="18" charset="2"/>
              <a:buAutoNum type="arabicPeriod" startAt="3"/>
              <a:defRPr/>
            </a:pPr>
            <a:r>
              <a:rPr lang="en-US" i="1" smtClean="0">
                <a:latin typeface="Arial" charset="0"/>
              </a:rPr>
              <a:t>Coding</a:t>
            </a:r>
            <a:r>
              <a:rPr lang="en-US" smtClean="0">
                <a:latin typeface="Arial" charset="0"/>
              </a:rPr>
              <a:t>: Involves mapping the discrete data from the quantizer onto a code in an optimal manner </a:t>
            </a:r>
          </a:p>
          <a:p>
            <a:pPr marL="609600" indent="-609600" eaLnBrk="1" hangingPunct="1">
              <a:lnSpc>
                <a:spcPct val="90000"/>
              </a:lnSpc>
              <a:buFont typeface="Symbol" pitchFamily="18" charset="2"/>
              <a:buNone/>
              <a:defRPr/>
            </a:pPr>
            <a:endParaRPr lang="en-US" smtClean="0">
              <a:latin typeface="Arial" charset="0"/>
            </a:endParaRPr>
          </a:p>
          <a:p>
            <a:pPr marL="609600" indent="-609600" eaLnBrk="1" hangingPunct="1">
              <a:lnSpc>
                <a:spcPct val="90000"/>
              </a:lnSpc>
              <a:buClr>
                <a:schemeClr val="tx1"/>
              </a:buClr>
              <a:buFontTx/>
              <a:buChar char="•"/>
              <a:defRPr/>
            </a:pPr>
            <a:r>
              <a:rPr lang="en-US" smtClean="0">
                <a:latin typeface="Arial" charset="0"/>
              </a:rPr>
              <a:t>A compression algorithm may consist of all the stages, or it may consist of only one or two of the stages </a:t>
            </a:r>
          </a:p>
          <a:p>
            <a:pPr marL="609600" indent="-609600" eaLnBrk="1" hangingPunct="1">
              <a:lnSpc>
                <a:spcPct val="90000"/>
              </a:lnSpc>
              <a:buFont typeface="Wingdings" pitchFamily="2" charset="2"/>
              <a:buNone/>
              <a:defRPr/>
            </a:pPr>
            <a:endParaRPr lang="en-US" smtClean="0">
              <a:latin typeface="Arial" charset="0"/>
            </a:endParaRPr>
          </a:p>
        </p:txBody>
      </p:sp>
    </p:spTree>
    <p:extLst>
      <p:ext uri="{BB962C8B-B14F-4D97-AF65-F5344CB8AC3E}">
        <p14:creationId xmlns:p14="http://schemas.microsoft.com/office/powerpoint/2010/main" val="33704032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5" name="Slide Number Placeholder 5"/>
          <p:cNvSpPr>
            <a:spLocks noGrp="1"/>
          </p:cNvSpPr>
          <p:nvPr>
            <p:ph type="sldNum" sz="quarter" idx="12"/>
          </p:nvPr>
        </p:nvSpPr>
        <p:spPr/>
        <p:txBody>
          <a:bodyPr/>
          <a:lstStyle/>
          <a:p>
            <a:pPr>
              <a:defRPr/>
            </a:pPr>
            <a:fld id="{244D110E-C258-418B-9FD7-5E7AEFFD563A}" type="slidenum">
              <a:rPr lang="en-US">
                <a:solidFill>
                  <a:srgbClr val="FFFFFF"/>
                </a:solidFill>
              </a:rPr>
              <a:pPr>
                <a:defRPr/>
              </a:pPr>
              <a:t>96</a:t>
            </a:fld>
            <a:endParaRPr lang="en-US">
              <a:solidFill>
                <a:srgbClr val="FFFFFF"/>
              </a:solidFill>
            </a:endParaRPr>
          </a:p>
        </p:txBody>
      </p:sp>
      <p:sp>
        <p:nvSpPr>
          <p:cNvPr id="33796" name="Rectangle 2"/>
          <p:cNvSpPr>
            <a:spLocks noChangeArrowheads="1"/>
          </p:cNvSpPr>
          <p:nvPr/>
        </p:nvSpPr>
        <p:spPr bwMode="auto">
          <a:xfrm>
            <a:off x="1909763" y="1014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33797"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57200"/>
            <a:ext cx="61722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110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4B475811-D6EF-4314-9145-DA74D8B12AEC}" type="slidenum">
              <a:rPr lang="en-US">
                <a:solidFill>
                  <a:srgbClr val="FFFFFF"/>
                </a:solidFill>
              </a:rPr>
              <a:pPr>
                <a:defRPr/>
              </a:pPr>
              <a:t>97</a:t>
            </a:fld>
            <a:endParaRPr lang="en-US">
              <a:solidFill>
                <a:srgbClr val="FFFFFF"/>
              </a:solidFill>
            </a:endParaRPr>
          </a:p>
        </p:txBody>
      </p:sp>
      <p:sp>
        <p:nvSpPr>
          <p:cNvPr id="59395" name="Rectangle 3"/>
          <p:cNvSpPr>
            <a:spLocks noGrp="1" noChangeArrowheads="1"/>
          </p:cNvSpPr>
          <p:nvPr>
            <p:ph type="body" idx="1"/>
          </p:nvPr>
        </p:nvSpPr>
        <p:spPr>
          <a:xfrm>
            <a:off x="457200" y="381000"/>
            <a:ext cx="8229600" cy="5715000"/>
          </a:xfrm>
        </p:spPr>
        <p:txBody>
          <a:bodyPr/>
          <a:lstStyle/>
          <a:p>
            <a:pPr marL="609600" indent="-609600" eaLnBrk="1" hangingPunct="1">
              <a:buClr>
                <a:schemeClr val="tx1"/>
              </a:buClr>
              <a:buFontTx/>
              <a:buChar char="•"/>
              <a:defRPr/>
            </a:pPr>
            <a:r>
              <a:rPr lang="en-US" smtClean="0">
                <a:latin typeface="Arial" charset="0"/>
              </a:rPr>
              <a:t>The decompressor can be broken down into following stages:</a:t>
            </a:r>
          </a:p>
          <a:p>
            <a:pPr marL="609600" indent="-609600" eaLnBrk="1" hangingPunct="1">
              <a:buClr>
                <a:schemeClr val="tx1"/>
              </a:buClr>
              <a:buFontTx/>
              <a:buChar char="•"/>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i="1" smtClean="0">
                <a:latin typeface="Arial" charset="0"/>
              </a:rPr>
              <a:t>Decoding</a:t>
            </a:r>
            <a:r>
              <a:rPr lang="en-US" smtClean="0">
                <a:latin typeface="Arial" charset="0"/>
              </a:rPr>
              <a:t>: Takes the compressed file and reverses the original coding by mapping the codes to the original, quantized values </a:t>
            </a:r>
          </a:p>
          <a:p>
            <a:pPr marL="609600" indent="-609600" eaLnBrk="1" hangingPunct="1">
              <a:buClr>
                <a:schemeClr val="tx1"/>
              </a:buClr>
              <a:buFont typeface="Wingdings" pitchFamily="2" charset="2"/>
              <a:buAutoNum type="arabicPeriod"/>
              <a:defRPr/>
            </a:pPr>
            <a:endParaRPr lang="en-US" smtClean="0">
              <a:latin typeface="Arial" charset="0"/>
            </a:endParaRPr>
          </a:p>
          <a:p>
            <a:pPr marL="609600" indent="-609600" eaLnBrk="1" hangingPunct="1">
              <a:buClr>
                <a:schemeClr val="tx1"/>
              </a:buClr>
              <a:buFont typeface="Wingdings" pitchFamily="2" charset="2"/>
              <a:buAutoNum type="arabicPeriod"/>
              <a:defRPr/>
            </a:pPr>
            <a:r>
              <a:rPr lang="en-US" i="1" smtClean="0">
                <a:latin typeface="Arial" charset="0"/>
              </a:rPr>
              <a:t>Inverse mapping</a:t>
            </a:r>
            <a:r>
              <a:rPr lang="en-US" smtClean="0">
                <a:latin typeface="Arial" charset="0"/>
              </a:rPr>
              <a:t>: Involves reversing the original mapping process  </a:t>
            </a:r>
          </a:p>
        </p:txBody>
      </p:sp>
    </p:spTree>
    <p:extLst>
      <p:ext uri="{BB962C8B-B14F-4D97-AF65-F5344CB8AC3E}">
        <p14:creationId xmlns:p14="http://schemas.microsoft.com/office/powerpoint/2010/main" val="135317674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4" name="Slide Number Placeholder 5"/>
          <p:cNvSpPr>
            <a:spLocks noGrp="1"/>
          </p:cNvSpPr>
          <p:nvPr>
            <p:ph type="sldNum" sz="quarter" idx="12"/>
          </p:nvPr>
        </p:nvSpPr>
        <p:spPr/>
        <p:txBody>
          <a:bodyPr/>
          <a:lstStyle/>
          <a:p>
            <a:pPr>
              <a:defRPr/>
            </a:pPr>
            <a:fld id="{03D66538-693F-4063-8873-2C32A446ADD6}" type="slidenum">
              <a:rPr lang="en-US">
                <a:solidFill>
                  <a:srgbClr val="FFFFFF"/>
                </a:solidFill>
              </a:rPr>
              <a:pPr>
                <a:defRPr/>
              </a:pPr>
              <a:t>98</a:t>
            </a:fld>
            <a:endParaRPr lang="en-US">
              <a:solidFill>
                <a:srgbClr val="FFFFFF"/>
              </a:solidFill>
            </a:endParaRPr>
          </a:p>
        </p:txBody>
      </p:sp>
      <p:sp>
        <p:nvSpPr>
          <p:cNvPr id="60419" name="Rectangle 3"/>
          <p:cNvSpPr>
            <a:spLocks noGrp="1" noChangeArrowheads="1"/>
          </p:cNvSpPr>
          <p:nvPr>
            <p:ph type="body" idx="1"/>
          </p:nvPr>
        </p:nvSpPr>
        <p:spPr>
          <a:xfrm>
            <a:off x="457200" y="381000"/>
            <a:ext cx="8229600" cy="5715000"/>
          </a:xfrm>
        </p:spPr>
        <p:txBody>
          <a:bodyPr/>
          <a:lstStyle/>
          <a:p>
            <a:pPr marL="609600" indent="-609600" eaLnBrk="1" hangingPunct="1">
              <a:lnSpc>
                <a:spcPct val="90000"/>
              </a:lnSpc>
              <a:buClr>
                <a:schemeClr val="tx1"/>
              </a:buClr>
              <a:buFont typeface="Wingdings" pitchFamily="2" charset="2"/>
              <a:buAutoNum type="arabicPeriod" startAt="3"/>
              <a:defRPr/>
            </a:pPr>
            <a:r>
              <a:rPr lang="en-US" i="1" smtClean="0">
                <a:latin typeface="Arial" charset="0"/>
              </a:rPr>
              <a:t>Postprocessing</a:t>
            </a:r>
            <a:r>
              <a:rPr lang="en-US" smtClean="0">
                <a:latin typeface="Arial" charset="0"/>
              </a:rPr>
              <a:t>: Involves enhancing the look of the final image </a:t>
            </a:r>
          </a:p>
          <a:p>
            <a:pPr marL="609600" indent="-609600" eaLnBrk="1" hangingPunct="1">
              <a:lnSpc>
                <a:spcPct val="90000"/>
              </a:lnSpc>
              <a:buClr>
                <a:schemeClr val="tx1"/>
              </a:buClr>
              <a:buFont typeface="Wingdings" pitchFamily="2" charset="2"/>
              <a:buNone/>
              <a:defRPr/>
            </a:pPr>
            <a:endParaRPr lang="en-US" smtClean="0">
              <a:latin typeface="Arial" charset="0"/>
            </a:endParaRPr>
          </a:p>
          <a:p>
            <a:pPr marL="609600" indent="-609600" eaLnBrk="1" hangingPunct="1">
              <a:lnSpc>
                <a:spcPct val="90000"/>
              </a:lnSpc>
              <a:buClr>
                <a:schemeClr val="tx1"/>
              </a:buClr>
              <a:buFontTx/>
              <a:buChar char="•"/>
              <a:defRPr/>
            </a:pPr>
            <a:r>
              <a:rPr lang="en-US" smtClean="0">
                <a:latin typeface="Arial" charset="0"/>
              </a:rPr>
              <a:t>This may be done to reverse any preprocessing, for example, enlarging an image that was shrunk in the data reduction process</a:t>
            </a:r>
          </a:p>
          <a:p>
            <a:pPr marL="609600" indent="-609600" eaLnBrk="1" hangingPunct="1">
              <a:lnSpc>
                <a:spcPct val="90000"/>
              </a:lnSpc>
              <a:buClr>
                <a:schemeClr val="tx1"/>
              </a:buClr>
              <a:buFontTx/>
              <a:buChar char="•"/>
              <a:defRPr/>
            </a:pPr>
            <a:r>
              <a:rPr lang="en-US" smtClean="0">
                <a:latin typeface="Arial" charset="0"/>
              </a:rPr>
              <a:t>In other cases the postprocessing may be used to simply enhance the image to ameliorate any artifacts from the compression process itself</a:t>
            </a:r>
          </a:p>
        </p:txBody>
      </p:sp>
    </p:spTree>
    <p:extLst>
      <p:ext uri="{BB962C8B-B14F-4D97-AF65-F5344CB8AC3E}">
        <p14:creationId xmlns:p14="http://schemas.microsoft.com/office/powerpoint/2010/main" val="3417502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solidFill>
                  <a:srgbClr val="FFFFFF"/>
                </a:solidFill>
              </a:rPr>
              <a:t>(c) Scott E Umbaugh, SIUE 2005</a:t>
            </a:r>
          </a:p>
        </p:txBody>
      </p:sp>
      <p:sp>
        <p:nvSpPr>
          <p:cNvPr id="6" name="Slide Number Placeholder 5"/>
          <p:cNvSpPr>
            <a:spLocks noGrp="1"/>
          </p:cNvSpPr>
          <p:nvPr>
            <p:ph type="sldNum" sz="quarter" idx="12"/>
          </p:nvPr>
        </p:nvSpPr>
        <p:spPr/>
        <p:txBody>
          <a:bodyPr/>
          <a:lstStyle/>
          <a:p>
            <a:pPr>
              <a:defRPr/>
            </a:pPr>
            <a:fld id="{99CEE9ED-2818-462D-9C6C-AAA680953A93}" type="slidenum">
              <a:rPr lang="en-US">
                <a:solidFill>
                  <a:srgbClr val="FFFFFF"/>
                </a:solidFill>
              </a:rPr>
              <a:pPr>
                <a:defRPr/>
              </a:pPr>
              <a:t>99</a:t>
            </a:fld>
            <a:endParaRPr lang="en-US">
              <a:solidFill>
                <a:srgbClr val="FFFFFF"/>
              </a:solidFill>
            </a:endParaRPr>
          </a:p>
        </p:txBody>
      </p:sp>
      <p:sp>
        <p:nvSpPr>
          <p:cNvPr id="36868" name="Rectangle 2"/>
          <p:cNvSpPr>
            <a:spLocks noChangeArrowheads="1"/>
          </p:cNvSpPr>
          <p:nvPr/>
        </p:nvSpPr>
        <p:spPr bwMode="auto">
          <a:xfrm>
            <a:off x="2076450" y="1323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endParaRPr lang="en-GB" smtClean="0">
              <a:solidFill>
                <a:srgbClr val="FFFFFF"/>
              </a:solidFill>
            </a:endParaRPr>
          </a:p>
        </p:txBody>
      </p:sp>
      <p:pic>
        <p:nvPicPr>
          <p:cNvPr id="36869" name="Picture 3" descr="Fi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858000" cy="578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4"/>
          <p:cNvSpPr txBox="1">
            <a:spLocks noChangeArrowheads="1"/>
          </p:cNvSpPr>
          <p:nvPr/>
        </p:nvSpPr>
        <p:spPr bwMode="auto">
          <a:xfrm>
            <a:off x="5029200" y="4876800"/>
            <a:ext cx="1676400" cy="2444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1000" b="1" smtClean="0">
                <a:solidFill>
                  <a:srgbClr val="000000"/>
                </a:solidFill>
                <a:latin typeface="Courier New" pitchFamily="49" charset="0"/>
              </a:rPr>
              <a:t>Decompressed image</a:t>
            </a:r>
          </a:p>
        </p:txBody>
      </p:sp>
    </p:spTree>
    <p:extLst>
      <p:ext uri="{BB962C8B-B14F-4D97-AF65-F5344CB8AC3E}">
        <p14:creationId xmlns:p14="http://schemas.microsoft.com/office/powerpoint/2010/main" val="3433070424"/>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5134</TotalTime>
  <Words>9521</Words>
  <Application>Microsoft Office PowerPoint</Application>
  <PresentationFormat>On-screen Show (4:3)</PresentationFormat>
  <Paragraphs>1365</Paragraphs>
  <Slides>176</Slides>
  <Notes>1</Notes>
  <HiddenSlides>0</HiddenSlides>
  <MMClips>0</MMClips>
  <ScaleCrop>false</ScaleCrop>
  <HeadingPairs>
    <vt:vector size="8" baseType="variant">
      <vt:variant>
        <vt:lpstr>Fonts Used</vt:lpstr>
      </vt:variant>
      <vt:variant>
        <vt:i4>15</vt:i4>
      </vt:variant>
      <vt:variant>
        <vt:lpstr>Theme</vt:lpstr>
      </vt:variant>
      <vt:variant>
        <vt:i4>10</vt:i4>
      </vt:variant>
      <vt:variant>
        <vt:lpstr>Embedded OLE Servers</vt:lpstr>
      </vt:variant>
      <vt:variant>
        <vt:i4>1</vt:i4>
      </vt:variant>
      <vt:variant>
        <vt:lpstr>Slide Titles</vt:lpstr>
      </vt:variant>
      <vt:variant>
        <vt:i4>176</vt:i4>
      </vt:variant>
    </vt:vector>
  </HeadingPairs>
  <TitlesOfParts>
    <vt:vector size="202" baseType="lpstr">
      <vt:lpstr>Arial</vt:lpstr>
      <vt:lpstr>Arial Black</vt:lpstr>
      <vt:lpstr>Calibri</vt:lpstr>
      <vt:lpstr>CMR10</vt:lpstr>
      <vt:lpstr>CMTT10</vt:lpstr>
      <vt:lpstr>Constantia</vt:lpstr>
      <vt:lpstr>Courier New</vt:lpstr>
      <vt:lpstr>Majalla UI</vt:lpstr>
      <vt:lpstr>Rockwell</vt:lpstr>
      <vt:lpstr>Symbol</vt:lpstr>
      <vt:lpstr>Tahoma</vt:lpstr>
      <vt:lpstr>Times New Roman</vt:lpstr>
      <vt:lpstr>Traditional Arabic</vt:lpstr>
      <vt:lpstr>Wingdings</vt:lpstr>
      <vt:lpstr>Wingdings 2</vt:lpstr>
      <vt:lpstr>1_Office Theme</vt:lpstr>
      <vt:lpstr>7_Office Theme</vt:lpstr>
      <vt:lpstr>3_Office Theme</vt:lpstr>
      <vt:lpstr>Digital Dots</vt:lpstr>
      <vt:lpstr>Flow</vt:lpstr>
      <vt:lpstr>2_Office Theme</vt:lpstr>
      <vt:lpstr>Default Design</vt:lpstr>
      <vt:lpstr>1_Default Design</vt:lpstr>
      <vt:lpstr>Ocean</vt:lpstr>
      <vt:lpstr>Textured</vt:lpstr>
      <vt:lpstr>Equation</vt:lpstr>
      <vt:lpstr>Image Compression</vt:lpstr>
      <vt:lpstr>Image Compression  </vt:lpstr>
      <vt:lpstr>Examples</vt:lpstr>
      <vt:lpstr>Examples  Cont.</vt:lpstr>
      <vt:lpstr>PowerPoint Presentation</vt:lpstr>
      <vt:lpstr>PowerPoint Presentation</vt:lpstr>
      <vt:lpstr>PowerPoint Presentation</vt:lpstr>
      <vt:lpstr>Compression System Model</vt:lpstr>
      <vt:lpstr>Lossless Compression Method</vt:lpstr>
      <vt:lpstr>PowerPoint Presentation</vt:lpstr>
      <vt:lpstr>Why Data Compression? </vt:lpstr>
      <vt:lpstr>PowerPoint Presentation</vt:lpstr>
      <vt:lpstr>Types of Compression </vt:lpstr>
      <vt:lpstr>fractals</vt:lpstr>
      <vt:lpstr>Some factors to look out for: </vt:lpstr>
      <vt:lpstr>1. Pixel Packing </vt:lpstr>
      <vt:lpstr>PowerPoint Presentation</vt:lpstr>
      <vt:lpstr>PowerPoint Presentation</vt:lpstr>
      <vt:lpstr>PowerPoint Presentation</vt:lpstr>
      <vt:lpstr>Pixel Packing</vt:lpstr>
      <vt:lpstr>Cost of Compression</vt:lpstr>
      <vt:lpstr>Cost of Compression</vt:lpstr>
      <vt:lpstr>2. Run-length encoding (RLE)</vt:lpstr>
      <vt:lpstr>PowerPoint Presentation</vt:lpstr>
      <vt:lpstr>PowerPoint Presentation</vt:lpstr>
      <vt:lpstr>Run-length Encoding</vt:lpstr>
      <vt:lpstr>The Shannon–Fano algorithm</vt:lpstr>
      <vt:lpstr>The Shannon-Fano Algorithm</vt:lpstr>
      <vt:lpstr>The Shannon-Fano Algorithm  cont.</vt:lpstr>
      <vt:lpstr>Huffman Coding </vt:lpstr>
      <vt:lpstr>Huffman cont.</vt:lpstr>
      <vt:lpstr>Huffman Coding  cont.</vt:lpstr>
      <vt:lpstr> Lempel-Ziv-Welch (LZW) Compression Algorithm</vt:lpstr>
      <vt:lpstr>Introduction to LZW</vt:lpstr>
      <vt:lpstr> Introduction to LZW (cont'd)</vt:lpstr>
      <vt:lpstr> LZW Encoding Algorithm</vt:lpstr>
      <vt:lpstr> Example 1: Compression using LZW</vt:lpstr>
      <vt:lpstr>Example 1: LZW Compression Step 1</vt:lpstr>
      <vt:lpstr>Example 1: LZW Compression Step 2</vt:lpstr>
      <vt:lpstr>Example 1: LZW Compression Step 3</vt:lpstr>
      <vt:lpstr>Example 1: LZW Compression Step 4</vt:lpstr>
      <vt:lpstr>Example 1: LZW Compression Step 5</vt:lpstr>
      <vt:lpstr>Example 1: LZW Compression Step 6</vt:lpstr>
      <vt:lpstr> Example 1: Compression using LZW</vt:lpstr>
      <vt:lpstr> Example 2: Compression using LZW</vt:lpstr>
      <vt:lpstr> LZW: Number of bits transmitted</vt:lpstr>
      <vt:lpstr> LZW Decompression</vt:lpstr>
      <vt:lpstr> LZW Decompression Algorithm</vt:lpstr>
      <vt:lpstr> Example 2: LZW Decompression 1</vt:lpstr>
      <vt:lpstr> Example 2: LZW Decompression Step 1</vt:lpstr>
      <vt:lpstr> Example 2: LZW Decompression Step 2</vt:lpstr>
      <vt:lpstr> Example 2: LZW Decompression Step 3</vt:lpstr>
      <vt:lpstr> Example 2: LZW Decompression Step 4</vt:lpstr>
      <vt:lpstr> Example 2: LZW Decompression Step 5</vt:lpstr>
      <vt:lpstr> LZW: Some Notes</vt:lpstr>
      <vt:lpstr> LZW: Limitations</vt:lpstr>
      <vt:lpstr>Exercises</vt:lpstr>
      <vt:lpstr> Lempel-Ziv-Welch (LZW) Compression Algorithm</vt:lpstr>
      <vt:lpstr> LZW Encoding Algorithm</vt:lpstr>
      <vt:lpstr> LZW Encoding Algorithm (cont’d)</vt:lpstr>
      <vt:lpstr> LZW Decoding Algorithm</vt:lpstr>
      <vt:lpstr> LZW Decoding Algorithm (cont’d)</vt:lpstr>
      <vt:lpstr> Example 1: LZW Decompression </vt:lpstr>
      <vt:lpstr> Example 2: LZW Decompression </vt:lpstr>
      <vt:lpstr> LZW: Limitations</vt:lpstr>
      <vt:lpstr>Exercises</vt:lpstr>
      <vt:lpstr>Chapter 10 Image Compression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kareem</dc:creator>
  <cp:lastModifiedBy>Windows User</cp:lastModifiedBy>
  <cp:revision>84</cp:revision>
  <dcterms:created xsi:type="dcterms:W3CDTF">2015-11-05T02:48:57Z</dcterms:created>
  <dcterms:modified xsi:type="dcterms:W3CDTF">2021-06-26T19:12:22Z</dcterms:modified>
</cp:coreProperties>
</file>