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65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61" r:id="rId12"/>
    <p:sldId id="359" r:id="rId13"/>
    <p:sldId id="3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9349" autoAdjust="0"/>
  </p:normalViewPr>
  <p:slideViewPr>
    <p:cSldViewPr>
      <p:cViewPr>
        <p:scale>
          <a:sx n="60" d="100"/>
          <a:sy n="60" d="100"/>
        </p:scale>
        <p:origin x="-109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5349D-B4CB-491F-96A7-C6EB6675BA53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83DBF-C64A-42F8-8C11-FB435BE1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45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6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6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3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5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2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1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2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7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84424-E9E7-44EF-9948-A6D5BCE2C5B3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esearchgate.net/publication/308608010_Hurricane_Dynamics/figures?lo=1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58493" y="238780"/>
            <a:ext cx="71795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atin typeface="Times New Roman" pitchFamily="18" charset="0"/>
                <a:cs typeface="Times New Roman" panose="02020603050405020304" pitchFamily="18" charset="0"/>
              </a:rPr>
              <a:t>The Course of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Thermodynamics</a:t>
            </a:r>
            <a:endParaRPr lang="en-US" altLang="en-US" sz="2800" b="1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31640" y="4572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SCIENCES DEPARTMENT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 </a:t>
            </a:r>
            <a:endParaRPr lang="en-GB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Khalid Mohammed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STAGE </a:t>
            </a: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90"/>
          <a:stretch/>
        </p:blipFill>
        <p:spPr>
          <a:xfrm>
            <a:off x="1554480" y="1295399"/>
            <a:ext cx="5760720" cy="31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9557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CARNOT CYCLE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640094" cy="281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904" y="3809999"/>
            <a:ext cx="3842495" cy="305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5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9557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CARNOT CYCLE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105" y="762000"/>
            <a:ext cx="3842495" cy="305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7200" y="3429000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Schematic of the hurricane viewed as a Carnot engine of the classical Carnot cycle in thermodynamics.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represents the isothermal expansion, namely gas is been heated and pressure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reduced,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increases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represents an adiabatic expansion where there is no heat exchange and thus pressure is reduced but temperature is decreasing, keeping q e constant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represents an isothermal compression where gas is cooled, with pressure increased and thus q e decreases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represents an adiabatic compression where there is no heat exchange and pressure is increased while q e keeps constant.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79" y="838200"/>
            <a:ext cx="3923721" cy="25717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" y="6210984"/>
            <a:ext cx="8675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www.researchgate.net/publication/308608010_Hurricane_Dynamics/figures?lo=1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9557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Heat-engine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is very relevant to atmospheric processes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826276"/>
            <a:ext cx="845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Tropical cyclones, the Hadley circulation, monsoons, etc. can all be thought of as heat engines that operate between a high temperature reservoir (the Tropical oceans) and a low temperature reservoir (the upper troposphere), and convert the heat into kinetic energy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124200"/>
            <a:ext cx="3352800" cy="3276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5562600"/>
            <a:ext cx="3965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https://www.nature.com/articles/44287</a:t>
            </a:r>
          </a:p>
        </p:txBody>
      </p:sp>
    </p:spTree>
    <p:extLst>
      <p:ext uri="{BB962C8B-B14F-4D97-AF65-F5344CB8AC3E}">
        <p14:creationId xmlns:p14="http://schemas.microsoft.com/office/powerpoint/2010/main" val="274804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9557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Heat-engine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is very relevant to atmospheric processes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826276"/>
            <a:ext cx="8458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the ‘efficiency’ of these heat engines can allow us to place upper limits on the amount of kinetic energy that can be produced.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atmospheric heat engines, like other real-life heat engines, are not reversible. To extend the concept of heat engines to real-life situations requires us to use the concept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non-equilibrium thermodynamics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0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64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Law of Thermodynamics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CARNOT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Heat-engine efficiency is very relevant to atmospheric processes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LECTURE INCLUDING THE FOLLOWING ITEMS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7" name="Picture 3" descr="C:\Users\sama\AppData\Local\Microsoft\Windows\Temporary Internet Files\Content.IE5\8H9U7NI9\supermemoria-478x6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66863"/>
            <a:ext cx="1850823" cy="23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69557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-19666" y="914400"/>
            <a:ext cx="91636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Law of Thermodynamics has several possible equivalent statements, two of them are: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entropy of an isolated system can never decrease.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impossible for an engine operating in a cyclic process to convert energy into work with 100% efficiency.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117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4"/>
          <a:stretch/>
        </p:blipFill>
        <p:spPr bwMode="auto">
          <a:xfrm>
            <a:off x="488324" y="1434662"/>
            <a:ext cx="8198476" cy="498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269557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THERMODYNAMICS</a:t>
            </a:r>
          </a:p>
        </p:txBody>
      </p:sp>
    </p:spTree>
    <p:extLst>
      <p:ext uri="{BB962C8B-B14F-4D97-AF65-F5344CB8AC3E}">
        <p14:creationId xmlns:p14="http://schemas.microsoft.com/office/powerpoint/2010/main" val="208680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03" y="533400"/>
            <a:ext cx="7941733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35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" y="1066800"/>
            <a:ext cx="789432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511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3" y="762000"/>
            <a:ext cx="7835254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76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38200"/>
            <a:ext cx="729633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38400"/>
            <a:ext cx="744165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84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84" y="762000"/>
            <a:ext cx="7855974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69557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COMMENTS ON THE SECOND LAW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4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8814</TotalTime>
  <Words>346</Words>
  <Application>Microsoft Office PowerPoint</Application>
  <PresentationFormat>On-screen Show (4:3)</PresentationFormat>
  <Paragraphs>35</Paragraphs>
  <Slides>13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THIS LECTURE INCLUDING THE FOLLOWING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</dc:creator>
  <cp:lastModifiedBy>L</cp:lastModifiedBy>
  <cp:revision>83</cp:revision>
  <dcterms:created xsi:type="dcterms:W3CDTF">2020-02-11T20:05:07Z</dcterms:created>
  <dcterms:modified xsi:type="dcterms:W3CDTF">2021-06-27T10:46:42Z</dcterms:modified>
</cp:coreProperties>
</file>