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slides/slide101.xml" ContentType="application/vnd.openxmlformats-officedocument.presentationml.slide+xml"/>
  <Override PartName="/ppt/slides/slide102.xml" ContentType="application/vnd.openxmlformats-officedocument.presentationml.slide+xml"/>
  <Override PartName="/ppt/slides/slide103.xml" ContentType="application/vnd.openxmlformats-officedocument.presentationml.slide+xml"/>
  <Override PartName="/ppt/slides/slide104.xml" ContentType="application/vnd.openxmlformats-officedocument.presentationml.slide+xml"/>
  <Override PartName="/ppt/slides/slide105.xml" ContentType="application/vnd.openxmlformats-officedocument.presentationml.slide+xml"/>
  <Override PartName="/ppt/slides/slide106.xml" ContentType="application/vnd.openxmlformats-officedocument.presentationml.slide+xml"/>
  <Override PartName="/ppt/slides/slide107.xml" ContentType="application/vnd.openxmlformats-officedocument.presentationml.slide+xml"/>
  <Override PartName="/ppt/slides/slide108.xml" ContentType="application/vnd.openxmlformats-officedocument.presentationml.slide+xml"/>
  <Override PartName="/ppt/slides/slide109.xml" ContentType="application/vnd.openxmlformats-officedocument.presentationml.slide+xml"/>
  <Override PartName="/ppt/slides/slide110.xml" ContentType="application/vnd.openxmlformats-officedocument.presentationml.slide+xml"/>
  <Override PartName="/ppt/slides/slide111.xml" ContentType="application/vnd.openxmlformats-officedocument.presentationml.slide+xml"/>
  <Override PartName="/ppt/slides/slide112.xml" ContentType="application/vnd.openxmlformats-officedocument.presentationml.slide+xml"/>
  <Override PartName="/ppt/slides/slide113.xml" ContentType="application/vnd.openxmlformats-officedocument.presentationml.slide+xml"/>
  <Override PartName="/ppt/slides/slide114.xml" ContentType="application/vnd.openxmlformats-officedocument.presentationml.slide+xml"/>
  <Override PartName="/ppt/slides/slide115.xml" ContentType="application/vnd.openxmlformats-officedocument.presentationml.slide+xml"/>
  <Override PartName="/ppt/slides/slide116.xml" ContentType="application/vnd.openxmlformats-officedocument.presentationml.slide+xml"/>
  <Override PartName="/ppt/slides/slide117.xml" ContentType="application/vnd.openxmlformats-officedocument.presentationml.slide+xml"/>
  <Override PartName="/ppt/slides/slide118.xml" ContentType="application/vnd.openxmlformats-officedocument.presentationml.slide+xml"/>
  <Override PartName="/ppt/slides/slide119.xml" ContentType="application/vnd.openxmlformats-officedocument.presentationml.slide+xml"/>
  <Override PartName="/ppt/slides/slide120.xml" ContentType="application/vnd.openxmlformats-officedocument.presentationml.slide+xml"/>
  <Override PartName="/ppt/slides/slide121.xml" ContentType="application/vnd.openxmlformats-officedocument.presentationml.slide+xml"/>
  <Override PartName="/ppt/slides/slide122.xml" ContentType="application/vnd.openxmlformats-officedocument.presentationml.slide+xml"/>
  <Override PartName="/ppt/slides/slide123.xml" ContentType="application/vnd.openxmlformats-officedocument.presentationml.slide+xml"/>
  <Override PartName="/ppt/slides/slide124.xml" ContentType="application/vnd.openxmlformats-officedocument.presentationml.slide+xml"/>
  <Override PartName="/ppt/slides/slide125.xml" ContentType="application/vnd.openxmlformats-officedocument.presentationml.slide+xml"/>
  <Override PartName="/ppt/slides/slide126.xml" ContentType="application/vnd.openxmlformats-officedocument.presentationml.slide+xml"/>
  <Override PartName="/ppt/slides/slide127.xml" ContentType="application/vnd.openxmlformats-officedocument.presentationml.slide+xml"/>
  <Override PartName="/ppt/slides/slide128.xml" ContentType="application/vnd.openxmlformats-officedocument.presentationml.slide+xml"/>
  <Override PartName="/ppt/slides/slide129.xml" ContentType="application/vnd.openxmlformats-officedocument.presentationml.slide+xml"/>
  <Override PartName="/ppt/slides/slide130.xml" ContentType="application/vnd.openxmlformats-officedocument.presentationml.slide+xml"/>
  <Override PartName="/ppt/slides/slide131.xml" ContentType="application/vnd.openxmlformats-officedocument.presentationml.slide+xml"/>
  <Override PartName="/ppt/slides/slide132.xml" ContentType="application/vnd.openxmlformats-officedocument.presentationml.slide+xml"/>
  <Override PartName="/ppt/slides/slide133.xml" ContentType="application/vnd.openxmlformats-officedocument.presentationml.slide+xml"/>
  <Override PartName="/ppt/slides/slide134.xml" ContentType="application/vnd.openxmlformats-officedocument.presentationml.slide+xml"/>
  <Override PartName="/ppt/slides/slide135.xml" ContentType="application/vnd.openxmlformats-officedocument.presentationml.slide+xml"/>
  <Override PartName="/ppt/slides/slide136.xml" ContentType="application/vnd.openxmlformats-officedocument.presentationml.slide+xml"/>
  <Override PartName="/ppt/slides/slide137.xml" ContentType="application/vnd.openxmlformats-officedocument.presentationml.slide+xml"/>
  <Override PartName="/ppt/slides/slide138.xml" ContentType="application/vnd.openxmlformats-officedocument.presentationml.slide+xml"/>
  <Override PartName="/ppt/slides/slide139.xml" ContentType="application/vnd.openxmlformats-officedocument.presentationml.slide+xml"/>
  <Override PartName="/ppt/slides/slide140.xml" ContentType="application/vnd.openxmlformats-officedocument.presentationml.slide+xml"/>
  <Override PartName="/ppt/slides/slide141.xml" ContentType="application/vnd.openxmlformats-officedocument.presentationml.slide+xml"/>
  <Override PartName="/ppt/slides/slide142.xml" ContentType="application/vnd.openxmlformats-officedocument.presentationml.slide+xml"/>
  <Override PartName="/ppt/slides/slide143.xml" ContentType="application/vnd.openxmlformats-officedocument.presentationml.slide+xml"/>
  <Override PartName="/ppt/slides/slide144.xml" ContentType="application/vnd.openxmlformats-officedocument.presentationml.slide+xml"/>
  <Override PartName="/ppt/slides/slide145.xml" ContentType="application/vnd.openxmlformats-officedocument.presentationml.slide+xml"/>
  <Override PartName="/ppt/slides/slide146.xml" ContentType="application/vnd.openxmlformats-officedocument.presentationml.slide+xml"/>
  <Override PartName="/ppt/slides/slide147.xml" ContentType="application/vnd.openxmlformats-officedocument.presentationml.slide+xml"/>
  <Override PartName="/ppt/slides/slide148.xml" ContentType="application/vnd.openxmlformats-officedocument.presentationml.slide+xml"/>
  <Override PartName="/ppt/slides/slide149.xml" ContentType="application/vnd.openxmlformats-officedocument.presentationml.slide+xml"/>
  <Override PartName="/ppt/slides/slide150.xml" ContentType="application/vnd.openxmlformats-officedocument.presentationml.slide+xml"/>
  <Override PartName="/ppt/slides/slide151.xml" ContentType="application/vnd.openxmlformats-officedocument.presentationml.slide+xml"/>
  <Override PartName="/ppt/slides/slide152.xml" ContentType="application/vnd.openxmlformats-officedocument.presentationml.slide+xml"/>
  <Override PartName="/ppt/slides/slide153.xml" ContentType="application/vnd.openxmlformats-officedocument.presentationml.slide+xml"/>
  <Override PartName="/ppt/slides/slide15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theme/theme4.xml" ContentType="application/vnd.openxmlformats-officedocument.theme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theme/theme5.xml" ContentType="application/vnd.openxmlformats-officedocument.theme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theme/theme6.xml" ContentType="application/vnd.openxmlformats-officedocument.theme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theme/theme7.xml" ContentType="application/vnd.openxmlformats-officedocument.theme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theme/theme8.xml" ContentType="application/vnd.openxmlformats-officedocument.theme+xml"/>
  <Override PartName="/ppt/theme/theme9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55.xml" ContentType="application/vnd.openxmlformats-officedocument.presentationml.notesSlide+xml"/>
  <Override PartName="/ppt/notesSlides/notesSlide56.xml" ContentType="application/vnd.openxmlformats-officedocument.presentationml.notesSlide+xml"/>
  <Override PartName="/ppt/notesSlides/notesSlide57.xml" ContentType="application/vnd.openxmlformats-officedocument.presentationml.notesSlide+xml"/>
  <Override PartName="/ppt/notesSlides/notesSlide58.xml" ContentType="application/vnd.openxmlformats-officedocument.presentationml.notesSlide+xml"/>
  <Override PartName="/ppt/notesSlides/notesSlide59.xml" ContentType="application/vnd.openxmlformats-officedocument.presentationml.notesSlide+xml"/>
  <Override PartName="/ppt/notesSlides/notesSlide60.xml" ContentType="application/vnd.openxmlformats-officedocument.presentationml.notesSlide+xml"/>
  <Override PartName="/ppt/notesSlides/notesSlide61.xml" ContentType="application/vnd.openxmlformats-officedocument.presentationml.notesSlide+xml"/>
  <Override PartName="/ppt/notesSlides/notesSlide62.xml" ContentType="application/vnd.openxmlformats-officedocument.presentationml.notesSlide+xml"/>
  <Override PartName="/ppt/notesSlides/notesSlide63.xml" ContentType="application/vnd.openxmlformats-officedocument.presentationml.notesSlide+xml"/>
  <Override PartName="/ppt/notesSlides/notesSlide64.xml" ContentType="application/vnd.openxmlformats-officedocument.presentationml.notesSlide+xml"/>
  <Override PartName="/ppt/notesSlides/notesSlide65.xml" ContentType="application/vnd.openxmlformats-officedocument.presentationml.notesSlide+xml"/>
  <Override PartName="/ppt/notesSlides/notesSlide66.xml" ContentType="application/vnd.openxmlformats-officedocument.presentationml.notesSlide+xml"/>
  <Override PartName="/ppt/notesSlides/notesSlide67.xml" ContentType="application/vnd.openxmlformats-officedocument.presentationml.notesSlide+xml"/>
  <Override PartName="/ppt/notesSlides/notesSlide68.xml" ContentType="application/vnd.openxmlformats-officedocument.presentationml.notesSlide+xml"/>
  <Override PartName="/ppt/notesSlides/notesSlide69.xml" ContentType="application/vnd.openxmlformats-officedocument.presentationml.notesSlide+xml"/>
  <Override PartName="/ppt/notesSlides/notesSlide70.xml" ContentType="application/vnd.openxmlformats-officedocument.presentationml.notesSlide+xml"/>
  <Override PartName="/ppt/notesSlides/notesSlide71.xml" ContentType="application/vnd.openxmlformats-officedocument.presentationml.notesSlide+xml"/>
  <Override PartName="/ppt/notesSlides/notesSlide72.xml" ContentType="application/vnd.openxmlformats-officedocument.presentationml.notesSlide+xml"/>
  <Override PartName="/ppt/notesSlides/notesSlide73.xml" ContentType="application/vnd.openxmlformats-officedocument.presentationml.notesSlide+xml"/>
  <Override PartName="/ppt/notesSlides/notesSlide74.xml" ContentType="application/vnd.openxmlformats-officedocument.presentationml.notesSlide+xml"/>
  <Override PartName="/ppt/notesSlides/notesSlide75.xml" ContentType="application/vnd.openxmlformats-officedocument.presentationml.notesSlide+xml"/>
  <Override PartName="/ppt/notesSlides/notesSlide76.xml" ContentType="application/vnd.openxmlformats-officedocument.presentationml.notesSlide+xml"/>
  <Override PartName="/ppt/notesSlides/notesSlide77.xml" ContentType="application/vnd.openxmlformats-officedocument.presentationml.notesSlide+xml"/>
  <Override PartName="/ppt/notesSlides/notesSlide78.xml" ContentType="application/vnd.openxmlformats-officedocument.presentationml.notesSlide+xml"/>
  <Override PartName="/ppt/notesSlides/notesSlide79.xml" ContentType="application/vnd.openxmlformats-officedocument.presentationml.notesSlide+xml"/>
  <Override PartName="/ppt/notesSlides/notesSlide80.xml" ContentType="application/vnd.openxmlformats-officedocument.presentationml.notesSlide+xml"/>
  <Override PartName="/ppt/notesSlides/notesSlide81.xml" ContentType="application/vnd.openxmlformats-officedocument.presentationml.notesSlide+xml"/>
  <Override PartName="/ppt/notesSlides/notesSlide82.xml" ContentType="application/vnd.openxmlformats-officedocument.presentationml.notesSlide+xml"/>
  <Override PartName="/ppt/notesSlides/notesSlide83.xml" ContentType="application/vnd.openxmlformats-officedocument.presentationml.notesSlide+xml"/>
  <Override PartName="/ppt/notesSlides/notesSlide84.xml" ContentType="application/vnd.openxmlformats-officedocument.presentationml.notesSlide+xml"/>
  <Override PartName="/ppt/notesSlides/notesSlide85.xml" ContentType="application/vnd.openxmlformats-officedocument.presentationml.notesSlide+xml"/>
  <Override PartName="/ppt/notesSlides/notesSlide86.xml" ContentType="application/vnd.openxmlformats-officedocument.presentationml.notesSlide+xml"/>
  <Override PartName="/ppt/notesSlides/notesSlide87.xml" ContentType="application/vnd.openxmlformats-officedocument.presentationml.notesSlide+xml"/>
  <Override PartName="/ppt/notesSlides/notesSlide88.xml" ContentType="application/vnd.openxmlformats-officedocument.presentationml.notesSlide+xml"/>
  <Override PartName="/ppt/notesSlides/notesSlide89.xml" ContentType="application/vnd.openxmlformats-officedocument.presentationml.notesSlide+xml"/>
  <Override PartName="/ppt/notesSlides/notesSlide90.xml" ContentType="application/vnd.openxmlformats-officedocument.presentationml.notesSlide+xml"/>
  <Override PartName="/ppt/notesSlides/notesSlide91.xml" ContentType="application/vnd.openxmlformats-officedocument.presentationml.notesSlide+xml"/>
  <Override PartName="/ppt/notesSlides/notesSlide92.xml" ContentType="application/vnd.openxmlformats-officedocument.presentationml.notesSlide+xml"/>
  <Override PartName="/ppt/notesSlides/notesSlide93.xml" ContentType="application/vnd.openxmlformats-officedocument.presentationml.notesSlide+xml"/>
  <Override PartName="/ppt/notesSlides/notesSlide94.xml" ContentType="application/vnd.openxmlformats-officedocument.presentationml.notesSlide+xml"/>
  <Override PartName="/ppt/notesSlides/notesSlide95.xml" ContentType="application/vnd.openxmlformats-officedocument.presentationml.notesSlide+xml"/>
  <Override PartName="/ppt/notesSlides/notesSlide96.xml" ContentType="application/vnd.openxmlformats-officedocument.presentationml.notesSlide+xml"/>
  <Override PartName="/ppt/notesSlides/notesSlide97.xml" ContentType="application/vnd.openxmlformats-officedocument.presentationml.notesSlide+xml"/>
  <Override PartName="/ppt/notesSlides/notesSlide98.xml" ContentType="application/vnd.openxmlformats-officedocument.presentationml.notesSlide+xml"/>
  <Override PartName="/ppt/notesSlides/notesSlide99.xml" ContentType="application/vnd.openxmlformats-officedocument.presentationml.notesSlide+xml"/>
  <Override PartName="/ppt/notesSlides/notesSlide100.xml" ContentType="application/vnd.openxmlformats-officedocument.presentationml.notesSlide+xml"/>
  <Override PartName="/ppt/notesSlides/notesSlide101.xml" ContentType="application/vnd.openxmlformats-officedocument.presentationml.notesSlide+xml"/>
  <Override PartName="/ppt/notesSlides/notesSlide102.xml" ContentType="application/vnd.openxmlformats-officedocument.presentationml.notesSlide+xml"/>
  <Override PartName="/ppt/notesSlides/notesSlide103.xml" ContentType="application/vnd.openxmlformats-officedocument.presentationml.notesSlide+xml"/>
  <Override PartName="/ppt/notesSlides/notesSlide104.xml" ContentType="application/vnd.openxmlformats-officedocument.presentationml.notesSlide+xml"/>
  <Override PartName="/ppt/notesSlides/notesSlide10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2" r:id="rId3"/>
    <p:sldMasterId id="2147483687" r:id="rId4"/>
    <p:sldMasterId id="2147483702" r:id="rId5"/>
    <p:sldMasterId id="2147483715" r:id="rId6"/>
    <p:sldMasterId id="2147483729" r:id="rId7"/>
    <p:sldMasterId id="2147483741" r:id="rId8"/>
  </p:sldMasterIdLst>
  <p:notesMasterIdLst>
    <p:notesMasterId r:id="rId163"/>
  </p:notesMasterIdLst>
  <p:sldIdLst>
    <p:sldId id="256" r:id="rId9"/>
    <p:sldId id="368" r:id="rId10"/>
    <p:sldId id="369" r:id="rId11"/>
    <p:sldId id="370" r:id="rId12"/>
    <p:sldId id="371" r:id="rId13"/>
    <p:sldId id="372" r:id="rId14"/>
    <p:sldId id="373" r:id="rId15"/>
    <p:sldId id="374" r:id="rId16"/>
    <p:sldId id="375" r:id="rId17"/>
    <p:sldId id="376" r:id="rId18"/>
    <p:sldId id="377" r:id="rId19"/>
    <p:sldId id="356" r:id="rId20"/>
    <p:sldId id="357" r:id="rId21"/>
    <p:sldId id="358" r:id="rId22"/>
    <p:sldId id="359" r:id="rId23"/>
    <p:sldId id="360" r:id="rId24"/>
    <p:sldId id="361" r:id="rId25"/>
    <p:sldId id="401" r:id="rId26"/>
    <p:sldId id="362" r:id="rId27"/>
    <p:sldId id="363" r:id="rId28"/>
    <p:sldId id="364" r:id="rId29"/>
    <p:sldId id="402" r:id="rId30"/>
    <p:sldId id="365" r:id="rId31"/>
    <p:sldId id="366" r:id="rId32"/>
    <p:sldId id="367" r:id="rId33"/>
    <p:sldId id="257" r:id="rId34"/>
    <p:sldId id="258" r:id="rId35"/>
    <p:sldId id="259" r:id="rId36"/>
    <p:sldId id="260" r:id="rId37"/>
    <p:sldId id="261" r:id="rId38"/>
    <p:sldId id="262" r:id="rId39"/>
    <p:sldId id="333" r:id="rId40"/>
    <p:sldId id="334" r:id="rId41"/>
    <p:sldId id="335" r:id="rId42"/>
    <p:sldId id="336" r:id="rId43"/>
    <p:sldId id="337" r:id="rId44"/>
    <p:sldId id="338" r:id="rId45"/>
    <p:sldId id="339" r:id="rId46"/>
    <p:sldId id="340" r:id="rId47"/>
    <p:sldId id="341" r:id="rId48"/>
    <p:sldId id="342" r:id="rId49"/>
    <p:sldId id="343" r:id="rId50"/>
    <p:sldId id="344" r:id="rId51"/>
    <p:sldId id="403" r:id="rId52"/>
    <p:sldId id="407" r:id="rId53"/>
    <p:sldId id="345" r:id="rId54"/>
    <p:sldId id="346" r:id="rId55"/>
    <p:sldId id="347" r:id="rId56"/>
    <p:sldId id="348" r:id="rId57"/>
    <p:sldId id="349" r:id="rId58"/>
    <p:sldId id="405" r:id="rId59"/>
    <p:sldId id="404" r:id="rId60"/>
    <p:sldId id="408" r:id="rId61"/>
    <p:sldId id="350" r:id="rId62"/>
    <p:sldId id="351" r:id="rId63"/>
    <p:sldId id="352" r:id="rId64"/>
    <p:sldId id="353" r:id="rId65"/>
    <p:sldId id="354" r:id="rId66"/>
    <p:sldId id="355" r:id="rId67"/>
    <p:sldId id="378" r:id="rId68"/>
    <p:sldId id="379" r:id="rId69"/>
    <p:sldId id="380" r:id="rId70"/>
    <p:sldId id="381" r:id="rId71"/>
    <p:sldId id="382" r:id="rId72"/>
    <p:sldId id="383" r:id="rId73"/>
    <p:sldId id="384" r:id="rId74"/>
    <p:sldId id="409" r:id="rId75"/>
    <p:sldId id="385" r:id="rId76"/>
    <p:sldId id="386" r:id="rId77"/>
    <p:sldId id="387" r:id="rId78"/>
    <p:sldId id="388" r:id="rId79"/>
    <p:sldId id="389" r:id="rId80"/>
    <p:sldId id="390" r:id="rId81"/>
    <p:sldId id="391" r:id="rId82"/>
    <p:sldId id="392" r:id="rId83"/>
    <p:sldId id="393" r:id="rId84"/>
    <p:sldId id="394" r:id="rId85"/>
    <p:sldId id="395" r:id="rId86"/>
    <p:sldId id="396" r:id="rId87"/>
    <p:sldId id="397" r:id="rId88"/>
    <p:sldId id="398" r:id="rId89"/>
    <p:sldId id="399" r:id="rId90"/>
    <p:sldId id="400" r:id="rId91"/>
    <p:sldId id="406" r:id="rId92"/>
    <p:sldId id="301" r:id="rId93"/>
    <p:sldId id="302" r:id="rId94"/>
    <p:sldId id="303" r:id="rId95"/>
    <p:sldId id="304" r:id="rId96"/>
    <p:sldId id="305" r:id="rId97"/>
    <p:sldId id="306" r:id="rId98"/>
    <p:sldId id="307" r:id="rId99"/>
    <p:sldId id="308" r:id="rId100"/>
    <p:sldId id="309" r:id="rId101"/>
    <p:sldId id="310" r:id="rId102"/>
    <p:sldId id="311" r:id="rId103"/>
    <p:sldId id="312" r:id="rId104"/>
    <p:sldId id="313" r:id="rId105"/>
    <p:sldId id="314" r:id="rId106"/>
    <p:sldId id="315" r:id="rId107"/>
    <p:sldId id="316" r:id="rId108"/>
    <p:sldId id="317" r:id="rId109"/>
    <p:sldId id="318" r:id="rId110"/>
    <p:sldId id="319" r:id="rId111"/>
    <p:sldId id="320" r:id="rId112"/>
    <p:sldId id="321" r:id="rId113"/>
    <p:sldId id="322" r:id="rId114"/>
    <p:sldId id="323" r:id="rId115"/>
    <p:sldId id="324" r:id="rId116"/>
    <p:sldId id="325" r:id="rId117"/>
    <p:sldId id="326" r:id="rId118"/>
    <p:sldId id="327" r:id="rId119"/>
    <p:sldId id="328" r:id="rId120"/>
    <p:sldId id="329" r:id="rId121"/>
    <p:sldId id="330" r:id="rId122"/>
    <p:sldId id="331" r:id="rId123"/>
    <p:sldId id="332" r:id="rId124"/>
    <p:sldId id="263" r:id="rId125"/>
    <p:sldId id="264" r:id="rId126"/>
    <p:sldId id="265" r:id="rId127"/>
    <p:sldId id="266" r:id="rId128"/>
    <p:sldId id="267" r:id="rId129"/>
    <p:sldId id="268" r:id="rId130"/>
    <p:sldId id="269" r:id="rId131"/>
    <p:sldId id="270" r:id="rId132"/>
    <p:sldId id="271" r:id="rId133"/>
    <p:sldId id="272" r:id="rId134"/>
    <p:sldId id="273" r:id="rId135"/>
    <p:sldId id="274" r:id="rId136"/>
    <p:sldId id="275" r:id="rId137"/>
    <p:sldId id="276" r:id="rId138"/>
    <p:sldId id="277" r:id="rId139"/>
    <p:sldId id="278" r:id="rId140"/>
    <p:sldId id="279" r:id="rId141"/>
    <p:sldId id="280" r:id="rId142"/>
    <p:sldId id="281" r:id="rId143"/>
    <p:sldId id="282" r:id="rId144"/>
    <p:sldId id="283" r:id="rId145"/>
    <p:sldId id="284" r:id="rId146"/>
    <p:sldId id="285" r:id="rId147"/>
    <p:sldId id="286" r:id="rId148"/>
    <p:sldId id="287" r:id="rId149"/>
    <p:sldId id="288" r:id="rId150"/>
    <p:sldId id="289" r:id="rId151"/>
    <p:sldId id="290" r:id="rId152"/>
    <p:sldId id="291" r:id="rId153"/>
    <p:sldId id="292" r:id="rId154"/>
    <p:sldId id="293" r:id="rId155"/>
    <p:sldId id="294" r:id="rId156"/>
    <p:sldId id="295" r:id="rId157"/>
    <p:sldId id="296" r:id="rId158"/>
    <p:sldId id="297" r:id="rId159"/>
    <p:sldId id="298" r:id="rId160"/>
    <p:sldId id="299" r:id="rId161"/>
    <p:sldId id="300" r:id="rId16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1" d="100"/>
          <a:sy n="81" d="100"/>
        </p:scale>
        <p:origin x="1426" y="5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17" Type="http://schemas.openxmlformats.org/officeDocument/2006/relationships/slide" Target="slides/slide109.xml"/><Relationship Id="rId21" Type="http://schemas.openxmlformats.org/officeDocument/2006/relationships/slide" Target="slides/slide13.xml"/><Relationship Id="rId42" Type="http://schemas.openxmlformats.org/officeDocument/2006/relationships/slide" Target="slides/slide34.xml"/><Relationship Id="rId63" Type="http://schemas.openxmlformats.org/officeDocument/2006/relationships/slide" Target="slides/slide55.xml"/><Relationship Id="rId84" Type="http://schemas.openxmlformats.org/officeDocument/2006/relationships/slide" Target="slides/slide76.xml"/><Relationship Id="rId138" Type="http://schemas.openxmlformats.org/officeDocument/2006/relationships/slide" Target="slides/slide130.xml"/><Relationship Id="rId159" Type="http://schemas.openxmlformats.org/officeDocument/2006/relationships/slide" Target="slides/slide151.xml"/><Relationship Id="rId107" Type="http://schemas.openxmlformats.org/officeDocument/2006/relationships/slide" Target="slides/slide99.xml"/><Relationship Id="rId11" Type="http://schemas.openxmlformats.org/officeDocument/2006/relationships/slide" Target="slides/slide3.xml"/><Relationship Id="rId32" Type="http://schemas.openxmlformats.org/officeDocument/2006/relationships/slide" Target="slides/slide24.xml"/><Relationship Id="rId53" Type="http://schemas.openxmlformats.org/officeDocument/2006/relationships/slide" Target="slides/slide45.xml"/><Relationship Id="rId74" Type="http://schemas.openxmlformats.org/officeDocument/2006/relationships/slide" Target="slides/slide66.xml"/><Relationship Id="rId128" Type="http://schemas.openxmlformats.org/officeDocument/2006/relationships/slide" Target="slides/slide120.xml"/><Relationship Id="rId149" Type="http://schemas.openxmlformats.org/officeDocument/2006/relationships/slide" Target="slides/slide141.xml"/><Relationship Id="rId5" Type="http://schemas.openxmlformats.org/officeDocument/2006/relationships/slideMaster" Target="slideMasters/slideMaster5.xml"/><Relationship Id="rId95" Type="http://schemas.openxmlformats.org/officeDocument/2006/relationships/slide" Target="slides/slide87.xml"/><Relationship Id="rId160" Type="http://schemas.openxmlformats.org/officeDocument/2006/relationships/slide" Target="slides/slide152.xml"/><Relationship Id="rId22" Type="http://schemas.openxmlformats.org/officeDocument/2006/relationships/slide" Target="slides/slide14.xml"/><Relationship Id="rId43" Type="http://schemas.openxmlformats.org/officeDocument/2006/relationships/slide" Target="slides/slide35.xml"/><Relationship Id="rId64" Type="http://schemas.openxmlformats.org/officeDocument/2006/relationships/slide" Target="slides/slide56.xml"/><Relationship Id="rId118" Type="http://schemas.openxmlformats.org/officeDocument/2006/relationships/slide" Target="slides/slide110.xml"/><Relationship Id="rId139" Type="http://schemas.openxmlformats.org/officeDocument/2006/relationships/slide" Target="slides/slide131.xml"/><Relationship Id="rId85" Type="http://schemas.openxmlformats.org/officeDocument/2006/relationships/slide" Target="slides/slide77.xml"/><Relationship Id="rId150" Type="http://schemas.openxmlformats.org/officeDocument/2006/relationships/slide" Target="slides/slide142.xml"/><Relationship Id="rId12" Type="http://schemas.openxmlformats.org/officeDocument/2006/relationships/slide" Target="slides/slide4.xml"/><Relationship Id="rId17" Type="http://schemas.openxmlformats.org/officeDocument/2006/relationships/slide" Target="slides/slide9.xml"/><Relationship Id="rId33" Type="http://schemas.openxmlformats.org/officeDocument/2006/relationships/slide" Target="slides/slide25.xml"/><Relationship Id="rId38" Type="http://schemas.openxmlformats.org/officeDocument/2006/relationships/slide" Target="slides/slide30.xml"/><Relationship Id="rId59" Type="http://schemas.openxmlformats.org/officeDocument/2006/relationships/slide" Target="slides/slide51.xml"/><Relationship Id="rId103" Type="http://schemas.openxmlformats.org/officeDocument/2006/relationships/slide" Target="slides/slide95.xml"/><Relationship Id="rId108" Type="http://schemas.openxmlformats.org/officeDocument/2006/relationships/slide" Target="slides/slide100.xml"/><Relationship Id="rId124" Type="http://schemas.openxmlformats.org/officeDocument/2006/relationships/slide" Target="slides/slide116.xml"/><Relationship Id="rId129" Type="http://schemas.openxmlformats.org/officeDocument/2006/relationships/slide" Target="slides/slide121.xml"/><Relationship Id="rId54" Type="http://schemas.openxmlformats.org/officeDocument/2006/relationships/slide" Target="slides/slide46.xml"/><Relationship Id="rId70" Type="http://schemas.openxmlformats.org/officeDocument/2006/relationships/slide" Target="slides/slide62.xml"/><Relationship Id="rId75" Type="http://schemas.openxmlformats.org/officeDocument/2006/relationships/slide" Target="slides/slide67.xml"/><Relationship Id="rId91" Type="http://schemas.openxmlformats.org/officeDocument/2006/relationships/slide" Target="slides/slide83.xml"/><Relationship Id="rId96" Type="http://schemas.openxmlformats.org/officeDocument/2006/relationships/slide" Target="slides/slide88.xml"/><Relationship Id="rId140" Type="http://schemas.openxmlformats.org/officeDocument/2006/relationships/slide" Target="slides/slide132.xml"/><Relationship Id="rId145" Type="http://schemas.openxmlformats.org/officeDocument/2006/relationships/slide" Target="slides/slide137.xml"/><Relationship Id="rId161" Type="http://schemas.openxmlformats.org/officeDocument/2006/relationships/slide" Target="slides/slide153.xml"/><Relationship Id="rId16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23" Type="http://schemas.openxmlformats.org/officeDocument/2006/relationships/slide" Target="slides/slide15.xml"/><Relationship Id="rId28" Type="http://schemas.openxmlformats.org/officeDocument/2006/relationships/slide" Target="slides/slide20.xml"/><Relationship Id="rId49" Type="http://schemas.openxmlformats.org/officeDocument/2006/relationships/slide" Target="slides/slide41.xml"/><Relationship Id="rId114" Type="http://schemas.openxmlformats.org/officeDocument/2006/relationships/slide" Target="slides/slide106.xml"/><Relationship Id="rId119" Type="http://schemas.openxmlformats.org/officeDocument/2006/relationships/slide" Target="slides/slide111.xml"/><Relationship Id="rId44" Type="http://schemas.openxmlformats.org/officeDocument/2006/relationships/slide" Target="slides/slide36.xml"/><Relationship Id="rId60" Type="http://schemas.openxmlformats.org/officeDocument/2006/relationships/slide" Target="slides/slide52.xml"/><Relationship Id="rId65" Type="http://schemas.openxmlformats.org/officeDocument/2006/relationships/slide" Target="slides/slide57.xml"/><Relationship Id="rId81" Type="http://schemas.openxmlformats.org/officeDocument/2006/relationships/slide" Target="slides/slide73.xml"/><Relationship Id="rId86" Type="http://schemas.openxmlformats.org/officeDocument/2006/relationships/slide" Target="slides/slide78.xml"/><Relationship Id="rId130" Type="http://schemas.openxmlformats.org/officeDocument/2006/relationships/slide" Target="slides/slide122.xml"/><Relationship Id="rId135" Type="http://schemas.openxmlformats.org/officeDocument/2006/relationships/slide" Target="slides/slide127.xml"/><Relationship Id="rId151" Type="http://schemas.openxmlformats.org/officeDocument/2006/relationships/slide" Target="slides/slide143.xml"/><Relationship Id="rId156" Type="http://schemas.openxmlformats.org/officeDocument/2006/relationships/slide" Target="slides/slide148.xml"/><Relationship Id="rId13" Type="http://schemas.openxmlformats.org/officeDocument/2006/relationships/slide" Target="slides/slide5.xml"/><Relationship Id="rId18" Type="http://schemas.openxmlformats.org/officeDocument/2006/relationships/slide" Target="slides/slide10.xml"/><Relationship Id="rId39" Type="http://schemas.openxmlformats.org/officeDocument/2006/relationships/slide" Target="slides/slide31.xml"/><Relationship Id="rId109" Type="http://schemas.openxmlformats.org/officeDocument/2006/relationships/slide" Target="slides/slide101.xml"/><Relationship Id="rId34" Type="http://schemas.openxmlformats.org/officeDocument/2006/relationships/slide" Target="slides/slide26.xml"/><Relationship Id="rId50" Type="http://schemas.openxmlformats.org/officeDocument/2006/relationships/slide" Target="slides/slide42.xml"/><Relationship Id="rId55" Type="http://schemas.openxmlformats.org/officeDocument/2006/relationships/slide" Target="slides/slide47.xml"/><Relationship Id="rId76" Type="http://schemas.openxmlformats.org/officeDocument/2006/relationships/slide" Target="slides/slide68.xml"/><Relationship Id="rId97" Type="http://schemas.openxmlformats.org/officeDocument/2006/relationships/slide" Target="slides/slide89.xml"/><Relationship Id="rId104" Type="http://schemas.openxmlformats.org/officeDocument/2006/relationships/slide" Target="slides/slide96.xml"/><Relationship Id="rId120" Type="http://schemas.openxmlformats.org/officeDocument/2006/relationships/slide" Target="slides/slide112.xml"/><Relationship Id="rId125" Type="http://schemas.openxmlformats.org/officeDocument/2006/relationships/slide" Target="slides/slide117.xml"/><Relationship Id="rId141" Type="http://schemas.openxmlformats.org/officeDocument/2006/relationships/slide" Target="slides/slide133.xml"/><Relationship Id="rId146" Type="http://schemas.openxmlformats.org/officeDocument/2006/relationships/slide" Target="slides/slide138.xml"/><Relationship Id="rId167" Type="http://schemas.openxmlformats.org/officeDocument/2006/relationships/tableStyles" Target="tableStyles.xml"/><Relationship Id="rId7" Type="http://schemas.openxmlformats.org/officeDocument/2006/relationships/slideMaster" Target="slideMasters/slideMaster7.xml"/><Relationship Id="rId71" Type="http://schemas.openxmlformats.org/officeDocument/2006/relationships/slide" Target="slides/slide63.xml"/><Relationship Id="rId92" Type="http://schemas.openxmlformats.org/officeDocument/2006/relationships/slide" Target="slides/slide84.xml"/><Relationship Id="rId162" Type="http://schemas.openxmlformats.org/officeDocument/2006/relationships/slide" Target="slides/slide154.xml"/><Relationship Id="rId2" Type="http://schemas.openxmlformats.org/officeDocument/2006/relationships/slideMaster" Target="slideMasters/slideMaster2.xml"/><Relationship Id="rId29" Type="http://schemas.openxmlformats.org/officeDocument/2006/relationships/slide" Target="slides/slide21.xml"/><Relationship Id="rId24" Type="http://schemas.openxmlformats.org/officeDocument/2006/relationships/slide" Target="slides/slide16.xml"/><Relationship Id="rId40" Type="http://schemas.openxmlformats.org/officeDocument/2006/relationships/slide" Target="slides/slide32.xml"/><Relationship Id="rId45" Type="http://schemas.openxmlformats.org/officeDocument/2006/relationships/slide" Target="slides/slide37.xml"/><Relationship Id="rId66" Type="http://schemas.openxmlformats.org/officeDocument/2006/relationships/slide" Target="slides/slide58.xml"/><Relationship Id="rId87" Type="http://schemas.openxmlformats.org/officeDocument/2006/relationships/slide" Target="slides/slide79.xml"/><Relationship Id="rId110" Type="http://schemas.openxmlformats.org/officeDocument/2006/relationships/slide" Target="slides/slide102.xml"/><Relationship Id="rId115" Type="http://schemas.openxmlformats.org/officeDocument/2006/relationships/slide" Target="slides/slide107.xml"/><Relationship Id="rId131" Type="http://schemas.openxmlformats.org/officeDocument/2006/relationships/slide" Target="slides/slide123.xml"/><Relationship Id="rId136" Type="http://schemas.openxmlformats.org/officeDocument/2006/relationships/slide" Target="slides/slide128.xml"/><Relationship Id="rId157" Type="http://schemas.openxmlformats.org/officeDocument/2006/relationships/slide" Target="slides/slide149.xml"/><Relationship Id="rId61" Type="http://schemas.openxmlformats.org/officeDocument/2006/relationships/slide" Target="slides/slide53.xml"/><Relationship Id="rId82" Type="http://schemas.openxmlformats.org/officeDocument/2006/relationships/slide" Target="slides/slide74.xml"/><Relationship Id="rId152" Type="http://schemas.openxmlformats.org/officeDocument/2006/relationships/slide" Target="slides/slide144.xml"/><Relationship Id="rId19" Type="http://schemas.openxmlformats.org/officeDocument/2006/relationships/slide" Target="slides/slide11.xml"/><Relationship Id="rId14" Type="http://schemas.openxmlformats.org/officeDocument/2006/relationships/slide" Target="slides/slide6.xml"/><Relationship Id="rId30" Type="http://schemas.openxmlformats.org/officeDocument/2006/relationships/slide" Target="slides/slide22.xml"/><Relationship Id="rId35" Type="http://schemas.openxmlformats.org/officeDocument/2006/relationships/slide" Target="slides/slide27.xml"/><Relationship Id="rId56" Type="http://schemas.openxmlformats.org/officeDocument/2006/relationships/slide" Target="slides/slide48.xml"/><Relationship Id="rId77" Type="http://schemas.openxmlformats.org/officeDocument/2006/relationships/slide" Target="slides/slide69.xml"/><Relationship Id="rId100" Type="http://schemas.openxmlformats.org/officeDocument/2006/relationships/slide" Target="slides/slide92.xml"/><Relationship Id="rId105" Type="http://schemas.openxmlformats.org/officeDocument/2006/relationships/slide" Target="slides/slide97.xml"/><Relationship Id="rId126" Type="http://schemas.openxmlformats.org/officeDocument/2006/relationships/slide" Target="slides/slide118.xml"/><Relationship Id="rId147" Type="http://schemas.openxmlformats.org/officeDocument/2006/relationships/slide" Target="slides/slide139.xml"/><Relationship Id="rId8" Type="http://schemas.openxmlformats.org/officeDocument/2006/relationships/slideMaster" Target="slideMasters/slideMaster8.xml"/><Relationship Id="rId51" Type="http://schemas.openxmlformats.org/officeDocument/2006/relationships/slide" Target="slides/slide43.xml"/><Relationship Id="rId72" Type="http://schemas.openxmlformats.org/officeDocument/2006/relationships/slide" Target="slides/slide64.xml"/><Relationship Id="rId93" Type="http://schemas.openxmlformats.org/officeDocument/2006/relationships/slide" Target="slides/slide85.xml"/><Relationship Id="rId98" Type="http://schemas.openxmlformats.org/officeDocument/2006/relationships/slide" Target="slides/slide90.xml"/><Relationship Id="rId121" Type="http://schemas.openxmlformats.org/officeDocument/2006/relationships/slide" Target="slides/slide113.xml"/><Relationship Id="rId142" Type="http://schemas.openxmlformats.org/officeDocument/2006/relationships/slide" Target="slides/slide134.xml"/><Relationship Id="rId163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Relationship Id="rId25" Type="http://schemas.openxmlformats.org/officeDocument/2006/relationships/slide" Target="slides/slide17.xml"/><Relationship Id="rId46" Type="http://schemas.openxmlformats.org/officeDocument/2006/relationships/slide" Target="slides/slide38.xml"/><Relationship Id="rId67" Type="http://schemas.openxmlformats.org/officeDocument/2006/relationships/slide" Target="slides/slide59.xml"/><Relationship Id="rId116" Type="http://schemas.openxmlformats.org/officeDocument/2006/relationships/slide" Target="slides/slide108.xml"/><Relationship Id="rId137" Type="http://schemas.openxmlformats.org/officeDocument/2006/relationships/slide" Target="slides/slide129.xml"/><Relationship Id="rId158" Type="http://schemas.openxmlformats.org/officeDocument/2006/relationships/slide" Target="slides/slide150.xml"/><Relationship Id="rId20" Type="http://schemas.openxmlformats.org/officeDocument/2006/relationships/slide" Target="slides/slide12.xml"/><Relationship Id="rId41" Type="http://schemas.openxmlformats.org/officeDocument/2006/relationships/slide" Target="slides/slide33.xml"/><Relationship Id="rId62" Type="http://schemas.openxmlformats.org/officeDocument/2006/relationships/slide" Target="slides/slide54.xml"/><Relationship Id="rId83" Type="http://schemas.openxmlformats.org/officeDocument/2006/relationships/slide" Target="slides/slide75.xml"/><Relationship Id="rId88" Type="http://schemas.openxmlformats.org/officeDocument/2006/relationships/slide" Target="slides/slide80.xml"/><Relationship Id="rId111" Type="http://schemas.openxmlformats.org/officeDocument/2006/relationships/slide" Target="slides/slide103.xml"/><Relationship Id="rId132" Type="http://schemas.openxmlformats.org/officeDocument/2006/relationships/slide" Target="slides/slide124.xml"/><Relationship Id="rId153" Type="http://schemas.openxmlformats.org/officeDocument/2006/relationships/slide" Target="slides/slide145.xml"/><Relationship Id="rId15" Type="http://schemas.openxmlformats.org/officeDocument/2006/relationships/slide" Target="slides/slide7.xml"/><Relationship Id="rId36" Type="http://schemas.openxmlformats.org/officeDocument/2006/relationships/slide" Target="slides/slide28.xml"/><Relationship Id="rId57" Type="http://schemas.openxmlformats.org/officeDocument/2006/relationships/slide" Target="slides/slide49.xml"/><Relationship Id="rId106" Type="http://schemas.openxmlformats.org/officeDocument/2006/relationships/slide" Target="slides/slide98.xml"/><Relationship Id="rId127" Type="http://schemas.openxmlformats.org/officeDocument/2006/relationships/slide" Target="slides/slide119.xml"/><Relationship Id="rId10" Type="http://schemas.openxmlformats.org/officeDocument/2006/relationships/slide" Target="slides/slide2.xml"/><Relationship Id="rId31" Type="http://schemas.openxmlformats.org/officeDocument/2006/relationships/slide" Target="slides/slide23.xml"/><Relationship Id="rId52" Type="http://schemas.openxmlformats.org/officeDocument/2006/relationships/slide" Target="slides/slide44.xml"/><Relationship Id="rId73" Type="http://schemas.openxmlformats.org/officeDocument/2006/relationships/slide" Target="slides/slide65.xml"/><Relationship Id="rId78" Type="http://schemas.openxmlformats.org/officeDocument/2006/relationships/slide" Target="slides/slide70.xml"/><Relationship Id="rId94" Type="http://schemas.openxmlformats.org/officeDocument/2006/relationships/slide" Target="slides/slide86.xml"/><Relationship Id="rId99" Type="http://schemas.openxmlformats.org/officeDocument/2006/relationships/slide" Target="slides/slide91.xml"/><Relationship Id="rId101" Type="http://schemas.openxmlformats.org/officeDocument/2006/relationships/slide" Target="slides/slide93.xml"/><Relationship Id="rId122" Type="http://schemas.openxmlformats.org/officeDocument/2006/relationships/slide" Target="slides/slide114.xml"/><Relationship Id="rId143" Type="http://schemas.openxmlformats.org/officeDocument/2006/relationships/slide" Target="slides/slide135.xml"/><Relationship Id="rId148" Type="http://schemas.openxmlformats.org/officeDocument/2006/relationships/slide" Target="slides/slide140.xml"/><Relationship Id="rId164" Type="http://schemas.openxmlformats.org/officeDocument/2006/relationships/presProps" Target="pres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1.xml"/><Relationship Id="rId26" Type="http://schemas.openxmlformats.org/officeDocument/2006/relationships/slide" Target="slides/slide18.xml"/><Relationship Id="rId47" Type="http://schemas.openxmlformats.org/officeDocument/2006/relationships/slide" Target="slides/slide39.xml"/><Relationship Id="rId68" Type="http://schemas.openxmlformats.org/officeDocument/2006/relationships/slide" Target="slides/slide60.xml"/><Relationship Id="rId89" Type="http://schemas.openxmlformats.org/officeDocument/2006/relationships/slide" Target="slides/slide81.xml"/><Relationship Id="rId112" Type="http://schemas.openxmlformats.org/officeDocument/2006/relationships/slide" Target="slides/slide104.xml"/><Relationship Id="rId133" Type="http://schemas.openxmlformats.org/officeDocument/2006/relationships/slide" Target="slides/slide125.xml"/><Relationship Id="rId154" Type="http://schemas.openxmlformats.org/officeDocument/2006/relationships/slide" Target="slides/slide146.xml"/><Relationship Id="rId16" Type="http://schemas.openxmlformats.org/officeDocument/2006/relationships/slide" Target="slides/slide8.xml"/><Relationship Id="rId37" Type="http://schemas.openxmlformats.org/officeDocument/2006/relationships/slide" Target="slides/slide29.xml"/><Relationship Id="rId58" Type="http://schemas.openxmlformats.org/officeDocument/2006/relationships/slide" Target="slides/slide50.xml"/><Relationship Id="rId79" Type="http://schemas.openxmlformats.org/officeDocument/2006/relationships/slide" Target="slides/slide71.xml"/><Relationship Id="rId102" Type="http://schemas.openxmlformats.org/officeDocument/2006/relationships/slide" Target="slides/slide94.xml"/><Relationship Id="rId123" Type="http://schemas.openxmlformats.org/officeDocument/2006/relationships/slide" Target="slides/slide115.xml"/><Relationship Id="rId144" Type="http://schemas.openxmlformats.org/officeDocument/2006/relationships/slide" Target="slides/slide136.xml"/><Relationship Id="rId90" Type="http://schemas.openxmlformats.org/officeDocument/2006/relationships/slide" Target="slides/slide82.xml"/><Relationship Id="rId165" Type="http://schemas.openxmlformats.org/officeDocument/2006/relationships/viewProps" Target="viewProps.xml"/><Relationship Id="rId27" Type="http://schemas.openxmlformats.org/officeDocument/2006/relationships/slide" Target="slides/slide19.xml"/><Relationship Id="rId48" Type="http://schemas.openxmlformats.org/officeDocument/2006/relationships/slide" Target="slides/slide40.xml"/><Relationship Id="rId69" Type="http://schemas.openxmlformats.org/officeDocument/2006/relationships/slide" Target="slides/slide61.xml"/><Relationship Id="rId113" Type="http://schemas.openxmlformats.org/officeDocument/2006/relationships/slide" Target="slides/slide105.xml"/><Relationship Id="rId134" Type="http://schemas.openxmlformats.org/officeDocument/2006/relationships/slide" Target="slides/slide126.xml"/><Relationship Id="rId80" Type="http://schemas.openxmlformats.org/officeDocument/2006/relationships/slide" Target="slides/slide72.xml"/><Relationship Id="rId155" Type="http://schemas.openxmlformats.org/officeDocument/2006/relationships/slide" Target="slides/slide147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63.w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76.wmf"/></Relationships>
</file>

<file path=ppt/drawings/_rels/vmlDrawing12.vml.rels><?xml version="1.0" encoding="UTF-8" standalone="yes"?>
<Relationships xmlns="http://schemas.openxmlformats.org/package/2006/relationships"><Relationship Id="rId3" Type="http://schemas.openxmlformats.org/officeDocument/2006/relationships/image" Target="../media/image112.wmf"/><Relationship Id="rId2" Type="http://schemas.openxmlformats.org/officeDocument/2006/relationships/image" Target="../media/image111.wmf"/><Relationship Id="rId1" Type="http://schemas.openxmlformats.org/officeDocument/2006/relationships/image" Target="../media/image110.wmf"/></Relationships>
</file>

<file path=ppt/drawings/_rels/vmlDrawing1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0.wmf"/></Relationships>
</file>

<file path=ppt/drawings/_rels/vmlDrawing1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1.wmf"/></Relationships>
</file>

<file path=ppt/drawings/_rels/vmlDrawing1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1.wmf"/></Relationships>
</file>

<file path=ppt/drawings/_rels/vmlDrawing1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2.wmf"/></Relationships>
</file>

<file path=ppt/drawings/_rels/vmlDrawing17.vml.rels><?xml version="1.0" encoding="UTF-8" standalone="yes"?>
<Relationships xmlns="http://schemas.openxmlformats.org/package/2006/relationships"><Relationship Id="rId3" Type="http://schemas.openxmlformats.org/officeDocument/2006/relationships/image" Target="../media/image126.wmf"/><Relationship Id="rId2" Type="http://schemas.openxmlformats.org/officeDocument/2006/relationships/image" Target="../media/image125.wmf"/><Relationship Id="rId1" Type="http://schemas.openxmlformats.org/officeDocument/2006/relationships/image" Target="../media/image124.wmf"/></Relationships>
</file>

<file path=ppt/drawings/_rels/vmlDrawing1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4.wmf"/></Relationships>
</file>

<file path=ppt/drawings/_rels/vmlDrawing1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5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wmf"/></Relationships>
</file>

<file path=ppt/drawings/_rels/vmlDrawing20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6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43.w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52.w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59.w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60.w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61.w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62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9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F2665D5-7BC7-4995-8C6F-1CC3797B5CE2}" type="datetimeFigureOut">
              <a:rPr lang="en-GB" smtClean="0"/>
              <a:t>13/06/2021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A160F93-DB28-475E-BEF8-65308BD7E49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3463778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0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9.xml"/><Relationship Id="rId1" Type="http://schemas.openxmlformats.org/officeDocument/2006/relationships/notesMaster" Target="../notesMasters/notesMaster1.xml"/></Relationships>
</file>

<file path=ppt/notesSlides/_rels/notesSlide10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0.xml"/><Relationship Id="rId1" Type="http://schemas.openxmlformats.org/officeDocument/2006/relationships/notesMaster" Target="../notesMasters/notesMaster1.xml"/></Relationships>
</file>

<file path=ppt/notesSlides/_rels/notesSlide10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1.xml"/><Relationship Id="rId1" Type="http://schemas.openxmlformats.org/officeDocument/2006/relationships/notesMaster" Target="../notesMasters/notesMaster1.xml"/></Relationships>
</file>

<file path=ppt/notesSlides/_rels/notesSlide10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2.xml"/><Relationship Id="rId1" Type="http://schemas.openxmlformats.org/officeDocument/2006/relationships/notesMaster" Target="../notesMasters/notesMaster1.xml"/></Relationships>
</file>

<file path=ppt/notesSlides/_rels/notesSlide10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3.xml"/><Relationship Id="rId1" Type="http://schemas.openxmlformats.org/officeDocument/2006/relationships/notesMaster" Target="../notesMasters/notesMaster1.xml"/></Relationships>
</file>

<file path=ppt/notesSlides/_rels/notesSlide10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6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7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8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9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0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1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2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3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4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6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7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8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9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0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1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2.xml"/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3.xml"/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4.xml"/><Relationship Id="rId1" Type="http://schemas.openxmlformats.org/officeDocument/2006/relationships/notesMaster" Target="../notesMasters/notesMaster1.xml"/></Relationships>
</file>

<file path=ppt/notesSlides/_rels/notesSlide5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6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6.xml"/><Relationship Id="rId1" Type="http://schemas.openxmlformats.org/officeDocument/2006/relationships/notesMaster" Target="../notesMasters/notesMaster1.xml"/></Relationships>
</file>

<file path=ppt/notesSlides/_rels/notesSlide6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7.xml"/><Relationship Id="rId1" Type="http://schemas.openxmlformats.org/officeDocument/2006/relationships/notesMaster" Target="../notesMasters/notesMaster1.xml"/></Relationships>
</file>

<file path=ppt/notesSlides/_rels/notesSlide6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8.xml"/><Relationship Id="rId1" Type="http://schemas.openxmlformats.org/officeDocument/2006/relationships/notesMaster" Target="../notesMasters/notesMaster1.xml"/></Relationships>
</file>

<file path=ppt/notesSlides/_rels/notesSlide6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9.xml"/><Relationship Id="rId1" Type="http://schemas.openxmlformats.org/officeDocument/2006/relationships/notesMaster" Target="../notesMasters/notesMaster1.xml"/></Relationships>
</file>

<file path=ppt/notesSlides/_rels/notesSlide6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2.xml"/><Relationship Id="rId1" Type="http://schemas.openxmlformats.org/officeDocument/2006/relationships/notesMaster" Target="../notesMasters/notesMaster1.xml"/></Relationships>
</file>

<file path=ppt/notesSlides/_rels/notesSlide6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3.xml"/><Relationship Id="rId1" Type="http://schemas.openxmlformats.org/officeDocument/2006/relationships/notesMaster" Target="../notesMasters/notesMaster1.xml"/></Relationships>
</file>

<file path=ppt/notesSlides/_rels/notesSlide6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4.xml"/><Relationship Id="rId1" Type="http://schemas.openxmlformats.org/officeDocument/2006/relationships/notesMaster" Target="../notesMasters/notesMaster1.xml"/></Relationships>
</file>

<file path=ppt/notesSlides/_rels/notesSlide6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5.xml"/><Relationship Id="rId1" Type="http://schemas.openxmlformats.org/officeDocument/2006/relationships/notesMaster" Target="../notesMasters/notesMaster1.xml"/></Relationships>
</file>

<file path=ppt/notesSlides/_rels/notesSlide6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7.xml"/><Relationship Id="rId1" Type="http://schemas.openxmlformats.org/officeDocument/2006/relationships/notesMaster" Target="../notesMasters/notesMaster1.xml"/></Relationships>
</file>

<file path=ppt/notesSlides/_rels/notesSlide6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7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9.xml"/><Relationship Id="rId1" Type="http://schemas.openxmlformats.org/officeDocument/2006/relationships/notesMaster" Target="../notesMasters/notesMaster1.xml"/></Relationships>
</file>

<file path=ppt/notesSlides/_rels/notesSlide7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0.xml"/><Relationship Id="rId1" Type="http://schemas.openxmlformats.org/officeDocument/2006/relationships/notesMaster" Target="../notesMasters/notesMaster1.xml"/></Relationships>
</file>

<file path=ppt/notesSlides/_rels/notesSlide7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1.xml"/><Relationship Id="rId1" Type="http://schemas.openxmlformats.org/officeDocument/2006/relationships/notesMaster" Target="../notesMasters/notesMaster1.xml"/></Relationships>
</file>

<file path=ppt/notesSlides/_rels/notesSlide7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2.xml"/><Relationship Id="rId1" Type="http://schemas.openxmlformats.org/officeDocument/2006/relationships/notesMaster" Target="../notesMasters/notesMaster1.xml"/></Relationships>
</file>

<file path=ppt/notesSlides/_rels/notesSlide7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3.xml"/><Relationship Id="rId1" Type="http://schemas.openxmlformats.org/officeDocument/2006/relationships/notesMaster" Target="../notesMasters/notesMaster1.xml"/></Relationships>
</file>

<file path=ppt/notesSlides/_rels/notesSlide7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4.xml"/><Relationship Id="rId1" Type="http://schemas.openxmlformats.org/officeDocument/2006/relationships/notesMaster" Target="../notesMasters/notesMaster1.xml"/></Relationships>
</file>

<file path=ppt/notesSlides/_rels/notesSlide7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5.xml"/><Relationship Id="rId1" Type="http://schemas.openxmlformats.org/officeDocument/2006/relationships/notesMaster" Target="../notesMasters/notesMaster1.xml"/></Relationships>
</file>

<file path=ppt/notesSlides/_rels/notesSlide7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6.xml"/><Relationship Id="rId1" Type="http://schemas.openxmlformats.org/officeDocument/2006/relationships/notesMaster" Target="../notesMasters/notesMaster1.xml"/></Relationships>
</file>

<file path=ppt/notesSlides/_rels/notesSlide7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7.xml"/><Relationship Id="rId1" Type="http://schemas.openxmlformats.org/officeDocument/2006/relationships/notesMaster" Target="../notesMasters/notesMaster1.xml"/></Relationships>
</file>

<file path=ppt/notesSlides/_rels/notesSlide7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8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9.xml"/><Relationship Id="rId1" Type="http://schemas.openxmlformats.org/officeDocument/2006/relationships/notesMaster" Target="../notesMasters/notesMaster1.xml"/></Relationships>
</file>

<file path=ppt/notesSlides/_rels/notesSlide8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0.xml"/><Relationship Id="rId1" Type="http://schemas.openxmlformats.org/officeDocument/2006/relationships/notesMaster" Target="../notesMasters/notesMaster1.xml"/></Relationships>
</file>

<file path=ppt/notesSlides/_rels/notesSlide8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1.xml"/><Relationship Id="rId1" Type="http://schemas.openxmlformats.org/officeDocument/2006/relationships/notesMaster" Target="../notesMasters/notesMaster1.xml"/></Relationships>
</file>

<file path=ppt/notesSlides/_rels/notesSlide8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2.xml"/><Relationship Id="rId1" Type="http://schemas.openxmlformats.org/officeDocument/2006/relationships/notesMaster" Target="../notesMasters/notesMaster1.xml"/></Relationships>
</file>

<file path=ppt/notesSlides/_rels/notesSlide8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3.xml"/><Relationship Id="rId1" Type="http://schemas.openxmlformats.org/officeDocument/2006/relationships/notesMaster" Target="../notesMasters/notesMaster1.xml"/></Relationships>
</file>

<file path=ppt/notesSlides/_rels/notesSlide8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4.xml"/><Relationship Id="rId1" Type="http://schemas.openxmlformats.org/officeDocument/2006/relationships/notesMaster" Target="../notesMasters/notesMaster1.xml"/></Relationships>
</file>

<file path=ppt/notesSlides/_rels/notesSlide8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5.xml"/><Relationship Id="rId1" Type="http://schemas.openxmlformats.org/officeDocument/2006/relationships/notesMaster" Target="../notesMasters/notesMaster1.xml"/></Relationships>
</file>

<file path=ppt/notesSlides/_rels/notesSlide8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6.xml"/><Relationship Id="rId1" Type="http://schemas.openxmlformats.org/officeDocument/2006/relationships/notesMaster" Target="../notesMasters/notesMaster1.xml"/></Relationships>
</file>

<file path=ppt/notesSlides/_rels/notesSlide8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7.xml"/><Relationship Id="rId1" Type="http://schemas.openxmlformats.org/officeDocument/2006/relationships/notesMaster" Target="../notesMasters/notesMaster1.xml"/></Relationships>
</file>

<file path=ppt/notesSlides/_rels/notesSlide8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9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9.xml"/><Relationship Id="rId1" Type="http://schemas.openxmlformats.org/officeDocument/2006/relationships/notesMaster" Target="../notesMasters/notesMaster1.xml"/></Relationships>
</file>

<file path=ppt/notesSlides/_rels/notesSlide9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0.xml"/><Relationship Id="rId1" Type="http://schemas.openxmlformats.org/officeDocument/2006/relationships/notesMaster" Target="../notesMasters/notesMaster1.xml"/></Relationships>
</file>

<file path=ppt/notesSlides/_rels/notesSlide9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1.xml"/><Relationship Id="rId1" Type="http://schemas.openxmlformats.org/officeDocument/2006/relationships/notesMaster" Target="../notesMasters/notesMaster1.xml"/></Relationships>
</file>

<file path=ppt/notesSlides/_rels/notesSlide9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2.xml"/><Relationship Id="rId1" Type="http://schemas.openxmlformats.org/officeDocument/2006/relationships/notesMaster" Target="../notesMasters/notesMaster1.xml"/></Relationships>
</file>

<file path=ppt/notesSlides/_rels/notesSlide9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3.xml"/><Relationship Id="rId1" Type="http://schemas.openxmlformats.org/officeDocument/2006/relationships/notesMaster" Target="../notesMasters/notesMaster1.xml"/></Relationships>
</file>

<file path=ppt/notesSlides/_rels/notesSlide9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4.xml"/><Relationship Id="rId1" Type="http://schemas.openxmlformats.org/officeDocument/2006/relationships/notesMaster" Target="../notesMasters/notesMaster1.xml"/></Relationships>
</file>

<file path=ppt/notesSlides/_rels/notesSlide9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5.xml"/><Relationship Id="rId1" Type="http://schemas.openxmlformats.org/officeDocument/2006/relationships/notesMaster" Target="../notesMasters/notesMaster1.xml"/></Relationships>
</file>

<file path=ppt/notesSlides/_rels/notesSlide9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6.xml"/><Relationship Id="rId1" Type="http://schemas.openxmlformats.org/officeDocument/2006/relationships/notesMaster" Target="../notesMasters/notesMaster1.xml"/></Relationships>
</file>

<file path=ppt/notesSlides/_rels/notesSlide9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7.xml"/><Relationship Id="rId1" Type="http://schemas.openxmlformats.org/officeDocument/2006/relationships/notesMaster" Target="../notesMasters/notesMaster1.xml"/></Relationships>
</file>

<file path=ppt/notesSlides/_rels/notesSlide9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B2F03B0A-C42F-4D73-94CC-4AD5431BD11E}" type="slidenum">
              <a:rPr lang="en-US" sz="1200">
                <a:solidFill>
                  <a:prstClr val="black"/>
                </a:solidFill>
              </a:rPr>
              <a:pPr/>
              <a:t>8</a:t>
            </a:fld>
            <a:endParaRPr lang="en-US" sz="1200">
              <a:solidFill>
                <a:prstClr val="black"/>
              </a:solidFill>
            </a:endParaRPr>
          </a:p>
        </p:txBody>
      </p:sp>
      <p:sp>
        <p:nvSpPr>
          <p:cNvPr id="378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7892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4336362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5pPr>
            <a:lvl6pPr marL="2514600" indent="-228600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6pPr>
            <a:lvl7pPr marL="2971800" indent="-228600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7pPr>
            <a:lvl8pPr marL="3429000" indent="-228600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8pPr>
            <a:lvl9pPr marL="3886200" indent="-228600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9pPr>
          </a:lstStyle>
          <a:p>
            <a:pPr eaLnBrk="1" hangingPunct="1"/>
            <a:fld id="{8A248542-AD02-4A24-A9B1-5A3D68C00F8F}" type="slidenum">
              <a:rPr lang="ar-SA">
                <a:solidFill>
                  <a:prstClr val="black"/>
                </a:solidFill>
                <a:latin typeface="Arial" charset="0"/>
              </a:rPr>
              <a:pPr eaLnBrk="1" hangingPunct="1"/>
              <a:t>20</a:t>
            </a:fld>
            <a:endParaRPr lang="en-US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276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6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ar-JO" smtClean="0"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2122764"/>
      </p:ext>
    </p:extLst>
  </p:cSld>
  <p:clrMapOvr>
    <a:masterClrMapping/>
  </p:clrMapOvr>
</p:notes>
</file>

<file path=ppt/notesSlides/notesSlide10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5pPr>
            <a:lvl6pPr marL="2514600" indent="-228600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6pPr>
            <a:lvl7pPr marL="2971800" indent="-228600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7pPr>
            <a:lvl8pPr marL="3429000" indent="-228600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8pPr>
            <a:lvl9pPr marL="3886200" indent="-228600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9pPr>
          </a:lstStyle>
          <a:p>
            <a:pPr algn="r" eaLnBrk="1" fontAlgn="base" hangingPunct="1">
              <a:spcBef>
                <a:spcPct val="0"/>
              </a:spcBef>
              <a:spcAft>
                <a:spcPct val="0"/>
              </a:spcAft>
            </a:pPr>
            <a:fld id="{002D5BB3-DEA6-41D8-A1B9-9D5A3A79F1D5}" type="slidenum">
              <a:rPr lang="ar-SA" sz="1200" smtClean="0">
                <a:solidFill>
                  <a:prstClr val="black"/>
                </a:solidFill>
                <a:latin typeface="Arial" charset="0"/>
              </a:rPr>
              <a:pPr algn="r" eaLnBrk="1" fontAlgn="base" hangingPunct="1">
                <a:spcBef>
                  <a:spcPct val="0"/>
                </a:spcBef>
                <a:spcAft>
                  <a:spcPct val="0"/>
                </a:spcAft>
              </a:pPr>
              <a:t>149</a:t>
            </a:fld>
            <a:endParaRPr lang="en-US" sz="1200" smtClean="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757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57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GB" smtClean="0"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12936282"/>
      </p:ext>
    </p:extLst>
  </p:cSld>
  <p:clrMapOvr>
    <a:masterClrMapping/>
  </p:clrMapOvr>
</p:notes>
</file>

<file path=ppt/notesSlides/notesSlide10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5pPr>
            <a:lvl6pPr marL="2514600" indent="-228600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6pPr>
            <a:lvl7pPr marL="2971800" indent="-228600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7pPr>
            <a:lvl8pPr marL="3429000" indent="-228600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8pPr>
            <a:lvl9pPr marL="3886200" indent="-228600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9pPr>
          </a:lstStyle>
          <a:p>
            <a:pPr algn="r" eaLnBrk="1" fontAlgn="base" hangingPunct="1">
              <a:spcBef>
                <a:spcPct val="0"/>
              </a:spcBef>
              <a:spcAft>
                <a:spcPct val="0"/>
              </a:spcAft>
            </a:pPr>
            <a:fld id="{2A3374C9-DFB9-414D-AC2B-BAAF13647126}" type="slidenum">
              <a:rPr lang="ar-SA" sz="1200" smtClean="0">
                <a:solidFill>
                  <a:prstClr val="black"/>
                </a:solidFill>
                <a:latin typeface="Arial" charset="0"/>
              </a:rPr>
              <a:pPr algn="r" eaLnBrk="1" fontAlgn="base" hangingPunct="1">
                <a:spcBef>
                  <a:spcPct val="0"/>
                </a:spcBef>
                <a:spcAft>
                  <a:spcPct val="0"/>
                </a:spcAft>
              </a:pPr>
              <a:t>150</a:t>
            </a:fld>
            <a:endParaRPr lang="en-US" sz="1200" smtClean="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768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68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GB" smtClean="0"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98391887"/>
      </p:ext>
    </p:extLst>
  </p:cSld>
  <p:clrMapOvr>
    <a:masterClrMapping/>
  </p:clrMapOvr>
</p:notes>
</file>

<file path=ppt/notesSlides/notesSlide10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5pPr>
            <a:lvl6pPr marL="2514600" indent="-228600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6pPr>
            <a:lvl7pPr marL="2971800" indent="-228600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7pPr>
            <a:lvl8pPr marL="3429000" indent="-228600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8pPr>
            <a:lvl9pPr marL="3886200" indent="-228600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9pPr>
          </a:lstStyle>
          <a:p>
            <a:pPr algn="r" eaLnBrk="1" fontAlgn="base" hangingPunct="1">
              <a:spcBef>
                <a:spcPct val="0"/>
              </a:spcBef>
              <a:spcAft>
                <a:spcPct val="0"/>
              </a:spcAft>
            </a:pPr>
            <a:fld id="{C456C59B-9C69-4961-8276-D59105B3D396}" type="slidenum">
              <a:rPr lang="ar-SA" sz="1200" smtClean="0">
                <a:solidFill>
                  <a:prstClr val="black"/>
                </a:solidFill>
                <a:latin typeface="Arial" charset="0"/>
              </a:rPr>
              <a:pPr algn="r" eaLnBrk="1" fontAlgn="base" hangingPunct="1">
                <a:spcBef>
                  <a:spcPct val="0"/>
                </a:spcBef>
                <a:spcAft>
                  <a:spcPct val="0"/>
                </a:spcAft>
              </a:pPr>
              <a:t>151</a:t>
            </a:fld>
            <a:endParaRPr lang="en-US" sz="1200" smtClean="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778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78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GB" smtClean="0"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25630034"/>
      </p:ext>
    </p:extLst>
  </p:cSld>
  <p:clrMapOvr>
    <a:masterClrMapping/>
  </p:clrMapOvr>
</p:notes>
</file>

<file path=ppt/notesSlides/notesSlide10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5pPr>
            <a:lvl6pPr marL="2514600" indent="-228600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6pPr>
            <a:lvl7pPr marL="2971800" indent="-228600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7pPr>
            <a:lvl8pPr marL="3429000" indent="-228600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8pPr>
            <a:lvl9pPr marL="3886200" indent="-228600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9pPr>
          </a:lstStyle>
          <a:p>
            <a:pPr algn="r" eaLnBrk="1" fontAlgn="base" hangingPunct="1">
              <a:spcBef>
                <a:spcPct val="0"/>
              </a:spcBef>
              <a:spcAft>
                <a:spcPct val="0"/>
              </a:spcAft>
            </a:pPr>
            <a:fld id="{47FA9485-39EB-440E-8B06-C65BD30070B5}" type="slidenum">
              <a:rPr lang="ar-SA" sz="1200" smtClean="0">
                <a:solidFill>
                  <a:prstClr val="black"/>
                </a:solidFill>
                <a:latin typeface="Arial" charset="0"/>
              </a:rPr>
              <a:pPr algn="r" eaLnBrk="1" fontAlgn="base" hangingPunct="1">
                <a:spcBef>
                  <a:spcPct val="0"/>
                </a:spcBef>
                <a:spcAft>
                  <a:spcPct val="0"/>
                </a:spcAft>
              </a:pPr>
              <a:t>152</a:t>
            </a:fld>
            <a:endParaRPr lang="en-US" sz="1200" smtClean="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788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88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GB" smtClean="0"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37036198"/>
      </p:ext>
    </p:extLst>
  </p:cSld>
  <p:clrMapOvr>
    <a:masterClrMapping/>
  </p:clrMapOvr>
</p:notes>
</file>

<file path=ppt/notesSlides/notesSlide10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5pPr>
            <a:lvl6pPr marL="2514600" indent="-228600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6pPr>
            <a:lvl7pPr marL="2971800" indent="-228600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7pPr>
            <a:lvl8pPr marL="3429000" indent="-228600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8pPr>
            <a:lvl9pPr marL="3886200" indent="-228600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9pPr>
          </a:lstStyle>
          <a:p>
            <a:pPr algn="r" eaLnBrk="1" fontAlgn="base" hangingPunct="1">
              <a:spcBef>
                <a:spcPct val="0"/>
              </a:spcBef>
              <a:spcAft>
                <a:spcPct val="0"/>
              </a:spcAft>
            </a:pPr>
            <a:fld id="{3181137A-E07A-4333-BE5F-63FC90CA0E80}" type="slidenum">
              <a:rPr lang="ar-SA" sz="1200" smtClean="0">
                <a:solidFill>
                  <a:prstClr val="black"/>
                </a:solidFill>
                <a:latin typeface="Arial" charset="0"/>
              </a:rPr>
              <a:pPr algn="r" eaLnBrk="1" fontAlgn="base" hangingPunct="1">
                <a:spcBef>
                  <a:spcPct val="0"/>
                </a:spcBef>
                <a:spcAft>
                  <a:spcPct val="0"/>
                </a:spcAft>
              </a:pPr>
              <a:t>153</a:t>
            </a:fld>
            <a:endParaRPr lang="en-US" sz="1200" smtClean="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798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98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GB" smtClean="0"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89957227"/>
      </p:ext>
    </p:extLst>
  </p:cSld>
  <p:clrMapOvr>
    <a:masterClrMapping/>
  </p:clrMapOvr>
</p:notes>
</file>

<file path=ppt/notesSlides/notesSlide10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089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5473620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5pPr>
            <a:lvl6pPr marL="2514600" indent="-228600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6pPr>
            <a:lvl7pPr marL="2971800" indent="-228600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7pPr>
            <a:lvl8pPr marL="3429000" indent="-228600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8pPr>
            <a:lvl9pPr marL="3886200" indent="-228600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9pPr>
          </a:lstStyle>
          <a:p>
            <a:pPr eaLnBrk="1" hangingPunct="1"/>
            <a:fld id="{42642C33-8FF3-4E24-9E9B-7C1602A2DD76}" type="slidenum">
              <a:rPr lang="ar-SA">
                <a:solidFill>
                  <a:prstClr val="black"/>
                </a:solidFill>
                <a:latin typeface="Arial" charset="0"/>
              </a:rPr>
              <a:pPr eaLnBrk="1" hangingPunct="1"/>
              <a:t>21</a:t>
            </a:fld>
            <a:endParaRPr lang="en-US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286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6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ar-JO" smtClean="0"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5561143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5pPr>
            <a:lvl6pPr marL="2514600" indent="-228600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6pPr>
            <a:lvl7pPr marL="2971800" indent="-228600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7pPr>
            <a:lvl8pPr marL="3429000" indent="-228600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8pPr>
            <a:lvl9pPr marL="3886200" indent="-228600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9pPr>
          </a:lstStyle>
          <a:p>
            <a:pPr eaLnBrk="1" hangingPunct="1"/>
            <a:fld id="{DAC7199B-8E0F-4456-A747-E96332EA757F}" type="slidenum">
              <a:rPr lang="ar-SA">
                <a:solidFill>
                  <a:prstClr val="black"/>
                </a:solidFill>
                <a:latin typeface="Arial" charset="0"/>
              </a:rPr>
              <a:pPr eaLnBrk="1" hangingPunct="1"/>
              <a:t>23</a:t>
            </a:fld>
            <a:endParaRPr lang="en-US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296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7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ar-JO" smtClean="0"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956180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5pPr>
            <a:lvl6pPr marL="2514600" indent="-228600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6pPr>
            <a:lvl7pPr marL="2971800" indent="-228600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7pPr>
            <a:lvl8pPr marL="3429000" indent="-228600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8pPr>
            <a:lvl9pPr marL="3886200" indent="-228600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9pPr>
          </a:lstStyle>
          <a:p>
            <a:pPr eaLnBrk="1" hangingPunct="1"/>
            <a:fld id="{A8AEC337-62CF-4B3A-8708-B20C56DB23A0}" type="slidenum">
              <a:rPr lang="ar-SA">
                <a:solidFill>
                  <a:prstClr val="black"/>
                </a:solidFill>
                <a:latin typeface="Arial" charset="0"/>
              </a:rPr>
              <a:pPr eaLnBrk="1" hangingPunct="1"/>
              <a:t>24</a:t>
            </a:fld>
            <a:endParaRPr lang="en-US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307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7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ar-JO" smtClean="0"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83141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5pPr>
            <a:lvl6pPr marL="2514600" indent="-228600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6pPr>
            <a:lvl7pPr marL="2971800" indent="-228600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7pPr>
            <a:lvl8pPr marL="3429000" indent="-228600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8pPr>
            <a:lvl9pPr marL="3886200" indent="-228600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9pPr>
          </a:lstStyle>
          <a:p>
            <a:pPr eaLnBrk="1" hangingPunct="1"/>
            <a:fld id="{74EA7A60-7FF3-4F76-82AF-35C27F61D3E4}" type="slidenum">
              <a:rPr lang="ar-SA">
                <a:solidFill>
                  <a:prstClr val="black"/>
                </a:solidFill>
                <a:latin typeface="Arial" charset="0"/>
              </a:rPr>
              <a:pPr eaLnBrk="1" hangingPunct="1"/>
              <a:t>25</a:t>
            </a:fld>
            <a:endParaRPr lang="en-US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317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7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ar-JO" smtClean="0"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2513186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69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7175498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72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2416883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74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1310328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77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25950340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79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6489192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8E1D1758-C9EC-499F-8338-70A6799113CD}" type="slidenum">
              <a:rPr lang="en-US" sz="1200">
                <a:solidFill>
                  <a:prstClr val="black"/>
                </a:solidFill>
              </a:rPr>
              <a:pPr/>
              <a:t>10</a:t>
            </a:fld>
            <a:endParaRPr lang="en-US" sz="1200">
              <a:solidFill>
                <a:prstClr val="black"/>
              </a:solidFill>
            </a:endParaRPr>
          </a:p>
        </p:txBody>
      </p:sp>
      <p:sp>
        <p:nvSpPr>
          <p:cNvPr id="389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38916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508835922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1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58295298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84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29953784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686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13441722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789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4621913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891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03316668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993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81265219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96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88503423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98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38173175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301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90378704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403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2319402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5pPr>
            <a:lvl6pPr marL="2514600" indent="-228600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6pPr>
            <a:lvl7pPr marL="2971800" indent="-228600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7pPr>
            <a:lvl8pPr marL="3429000" indent="-228600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8pPr>
            <a:lvl9pPr marL="3886200" indent="-228600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9pPr>
          </a:lstStyle>
          <a:p>
            <a:pPr eaLnBrk="1" hangingPunct="1"/>
            <a:fld id="{862A2CF5-0702-4EE0-8700-B3E2F1D03F73}" type="slidenum">
              <a:rPr lang="ar-SA">
                <a:solidFill>
                  <a:prstClr val="black"/>
                </a:solidFill>
                <a:latin typeface="Arial" charset="0"/>
              </a:rPr>
              <a:pPr eaLnBrk="1" hangingPunct="1"/>
              <a:t>12</a:t>
            </a:fld>
            <a:endParaRPr lang="en-US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204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4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ar-JO" smtClean="0"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88489646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505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19125844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608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98208417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710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49284334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813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43463929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915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72590489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017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ar-JO" smtClean="0"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00080150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0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ar-JO" smtClean="0"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99419749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222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ar-JO" smtClean="0"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33491834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373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ar-SA" smtClean="0"/>
          </a:p>
        </p:txBody>
      </p:sp>
      <p:sp>
        <p:nvSpPr>
          <p:cNvPr id="7373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fld id="{DD33596C-5EE9-44EA-8E8A-1E3FAB26B5C2}" type="slidenum">
              <a:rPr lang="ar-SA">
                <a:solidFill>
                  <a:prstClr val="black"/>
                </a:solidFill>
              </a:rPr>
              <a:pPr eaLnBrk="1" hangingPunct="1"/>
              <a:t>60</a:t>
            </a:fld>
            <a:endParaRPr lang="ar-IQ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5875507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5pPr>
            <a:lvl6pPr marL="2514600" indent="-228600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6pPr>
            <a:lvl7pPr marL="2971800" indent="-228600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7pPr>
            <a:lvl8pPr marL="3429000" indent="-228600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8pPr>
            <a:lvl9pPr marL="3886200" indent="-228600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9pPr>
          </a:lstStyle>
          <a:p>
            <a:pPr eaLnBrk="1" hangingPunct="1"/>
            <a:fld id="{C280698E-21FE-4697-83E3-4CF43F61D575}" type="slidenum">
              <a:rPr lang="ar-SA">
                <a:solidFill>
                  <a:prstClr val="black"/>
                </a:solidFill>
                <a:latin typeface="Arial" charset="0"/>
              </a:rPr>
              <a:pPr eaLnBrk="1" hangingPunct="1"/>
              <a:t>85</a:t>
            </a:fld>
            <a:endParaRPr lang="en-US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368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68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2964341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5pPr>
            <a:lvl6pPr marL="2514600" indent="-228600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6pPr>
            <a:lvl7pPr marL="2971800" indent="-228600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7pPr>
            <a:lvl8pPr marL="3429000" indent="-228600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8pPr>
            <a:lvl9pPr marL="3886200" indent="-228600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9pPr>
          </a:lstStyle>
          <a:p>
            <a:pPr eaLnBrk="1" hangingPunct="1"/>
            <a:fld id="{9FCC969B-5399-4E30-925A-37D96D98EB02}" type="slidenum">
              <a:rPr lang="ar-SA">
                <a:solidFill>
                  <a:prstClr val="black"/>
                </a:solidFill>
                <a:latin typeface="Arial" charset="0"/>
              </a:rPr>
              <a:pPr eaLnBrk="1" hangingPunct="1"/>
              <a:t>13</a:t>
            </a:fld>
            <a:endParaRPr lang="en-US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215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5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ar-JO" smtClean="0"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92779235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789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ar-JO" smtClean="0"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04357893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891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05877829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993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96026214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96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59012927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98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63921145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301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86259719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403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2285106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505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38126026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608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26591011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710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6276450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5pPr>
            <a:lvl6pPr marL="2514600" indent="-228600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6pPr>
            <a:lvl7pPr marL="2971800" indent="-228600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7pPr>
            <a:lvl8pPr marL="3429000" indent="-228600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8pPr>
            <a:lvl9pPr marL="3886200" indent="-228600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9pPr>
          </a:lstStyle>
          <a:p>
            <a:pPr eaLnBrk="1" hangingPunct="1"/>
            <a:fld id="{724E8E78-F025-4B98-8CD2-922C21B7A679}" type="slidenum">
              <a:rPr lang="ar-SA">
                <a:solidFill>
                  <a:prstClr val="black"/>
                </a:solidFill>
                <a:latin typeface="Arial" charset="0"/>
              </a:rPr>
              <a:pPr eaLnBrk="1" hangingPunct="1"/>
              <a:t>14</a:t>
            </a:fld>
            <a:endParaRPr lang="en-US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225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5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ar-JO" smtClean="0"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51645940"/>
      </p:ext>
    </p:extLst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813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44577838"/>
      </p:ext>
    </p:extLst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915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03551292"/>
      </p:ext>
    </p:extLst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017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14044836"/>
      </p:ext>
    </p:extLst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0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86099104"/>
      </p:ext>
    </p:extLst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222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67718934"/>
      </p:ext>
    </p:extLst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325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28428117"/>
      </p:ext>
    </p:extLst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427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21260463"/>
      </p:ext>
    </p:extLst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529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75148542"/>
      </p:ext>
    </p:extLst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632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12171059"/>
      </p:ext>
    </p:extLst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734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9307295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5pPr>
            <a:lvl6pPr marL="2514600" indent="-228600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6pPr>
            <a:lvl7pPr marL="2971800" indent="-228600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7pPr>
            <a:lvl8pPr marL="3429000" indent="-228600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8pPr>
            <a:lvl9pPr marL="3886200" indent="-228600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9pPr>
          </a:lstStyle>
          <a:p>
            <a:pPr eaLnBrk="1" hangingPunct="1"/>
            <a:fld id="{DD6C7FC5-8E83-436B-8887-B9933068A023}" type="slidenum">
              <a:rPr lang="ar-SA">
                <a:solidFill>
                  <a:prstClr val="black"/>
                </a:solidFill>
                <a:latin typeface="Arial" charset="0"/>
              </a:rPr>
              <a:pPr eaLnBrk="1" hangingPunct="1"/>
              <a:t>15</a:t>
            </a:fld>
            <a:endParaRPr lang="en-US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235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5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ar-JO" smtClean="0"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03413134"/>
      </p:ext>
    </p:extLst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837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16263368"/>
      </p:ext>
    </p:extLst>
  </p:cSld>
  <p:clrMapOvr>
    <a:masterClrMapping/>
  </p:clrMapOvr>
</p:notes>
</file>

<file path=ppt/notesSlides/notesSlide6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939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47542247"/>
      </p:ext>
    </p:extLst>
  </p:cSld>
  <p:clrMapOvr>
    <a:masterClrMapping/>
  </p:clrMapOvr>
</p:notes>
</file>

<file path=ppt/notesSlides/notesSlide6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041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97543127"/>
      </p:ext>
    </p:extLst>
  </p:cSld>
  <p:clrMapOvr>
    <a:masterClrMapping/>
  </p:clrMapOvr>
</p:notes>
</file>

<file path=ppt/notesSlides/notesSlide6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4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67072217"/>
      </p:ext>
    </p:extLst>
  </p:cSld>
  <p:clrMapOvr>
    <a:masterClrMapping/>
  </p:clrMapOvr>
</p:notes>
</file>

<file path=ppt/notesSlides/notesSlide6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246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91581652"/>
      </p:ext>
    </p:extLst>
  </p:cSld>
  <p:clrMapOvr>
    <a:masterClrMapping/>
  </p:clrMapOvr>
</p:notes>
</file>

<file path=ppt/notesSlides/notesSlide6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349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82264347"/>
      </p:ext>
    </p:extLst>
  </p:cSld>
  <p:clrMapOvr>
    <a:masterClrMapping/>
  </p:clrMapOvr>
</p:notes>
</file>

<file path=ppt/notesSlides/notesSlide6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451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43445602"/>
      </p:ext>
    </p:extLst>
  </p:cSld>
  <p:clrMapOvr>
    <a:masterClrMapping/>
  </p:clrMapOvr>
</p:notes>
</file>

<file path=ppt/notesSlides/notesSlide6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553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03419765"/>
      </p:ext>
    </p:extLst>
  </p:cSld>
  <p:clrMapOvr>
    <a:masterClrMapping/>
  </p:clrMapOvr>
</p:notes>
</file>

<file path=ppt/notesSlides/notesSlide6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5pPr>
            <a:lvl6pPr marL="2514600" indent="-228600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6pPr>
            <a:lvl7pPr marL="2971800" indent="-228600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7pPr>
            <a:lvl8pPr marL="3429000" indent="-228600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8pPr>
            <a:lvl9pPr marL="3886200" indent="-228600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9pPr>
          </a:lstStyle>
          <a:p>
            <a:pPr eaLnBrk="1" hangingPunct="1"/>
            <a:fld id="{05B47650-859A-48B0-91EB-A2C5299350E1}" type="slidenum">
              <a:rPr lang="ar-SA">
                <a:solidFill>
                  <a:prstClr val="black"/>
                </a:solidFill>
                <a:latin typeface="Arial" charset="0"/>
              </a:rPr>
              <a:pPr eaLnBrk="1" hangingPunct="1"/>
              <a:t>117</a:t>
            </a:fld>
            <a:endParaRPr lang="en-US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430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30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43442203"/>
      </p:ext>
    </p:extLst>
  </p:cSld>
  <p:clrMapOvr>
    <a:masterClrMapping/>
  </p:clrMapOvr>
</p:notes>
</file>

<file path=ppt/notesSlides/notesSlide6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403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8525299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5pPr>
            <a:lvl6pPr marL="2514600" indent="-228600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6pPr>
            <a:lvl7pPr marL="2971800" indent="-228600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7pPr>
            <a:lvl8pPr marL="3429000" indent="-228600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8pPr>
            <a:lvl9pPr marL="3886200" indent="-228600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9pPr>
          </a:lstStyle>
          <a:p>
            <a:pPr eaLnBrk="1" hangingPunct="1"/>
            <a:fld id="{C6EFBC25-6580-44E4-B484-7BF7B0680F57}" type="slidenum">
              <a:rPr lang="ar-SA">
                <a:solidFill>
                  <a:prstClr val="black"/>
                </a:solidFill>
                <a:latin typeface="Arial" charset="0"/>
              </a:rPr>
              <a:pPr eaLnBrk="1" hangingPunct="1"/>
              <a:t>16</a:t>
            </a:fld>
            <a:endParaRPr lang="en-US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245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5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ar-JO" smtClean="0"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49783934"/>
      </p:ext>
    </p:extLst>
  </p:cSld>
  <p:clrMapOvr>
    <a:masterClrMapping/>
  </p:clrMapOvr>
</p:notes>
</file>

<file path=ppt/notesSlides/notesSlide7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5pPr>
            <a:lvl6pPr marL="2514600" indent="-228600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6pPr>
            <a:lvl7pPr marL="2971800" indent="-228600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7pPr>
            <a:lvl8pPr marL="3429000" indent="-228600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8pPr>
            <a:lvl9pPr marL="3886200" indent="-228600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9pPr>
          </a:lstStyle>
          <a:p>
            <a:pPr algn="r" eaLnBrk="1" fontAlgn="base" hangingPunct="1">
              <a:spcBef>
                <a:spcPct val="0"/>
              </a:spcBef>
              <a:spcAft>
                <a:spcPct val="0"/>
              </a:spcAft>
            </a:pPr>
            <a:fld id="{1D4299BA-A408-4C0E-B31C-40400AB763A5}" type="slidenum">
              <a:rPr lang="ar-SA" sz="1200" smtClean="0">
                <a:solidFill>
                  <a:prstClr val="black"/>
                </a:solidFill>
                <a:latin typeface="Arial" charset="0"/>
              </a:rPr>
              <a:pPr algn="r" eaLnBrk="1" fontAlgn="base" hangingPunct="1">
                <a:spcBef>
                  <a:spcPct val="0"/>
                </a:spcBef>
                <a:spcAft>
                  <a:spcPct val="0"/>
                </a:spcAft>
              </a:pPr>
              <a:t>119</a:t>
            </a:fld>
            <a:endParaRPr lang="en-US" sz="1200" smtClean="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450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50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GB" smtClean="0"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72062762"/>
      </p:ext>
    </p:extLst>
  </p:cSld>
  <p:clrMapOvr>
    <a:masterClrMapping/>
  </p:clrMapOvr>
</p:notes>
</file>

<file path=ppt/notesSlides/notesSlide7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608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9255953"/>
      </p:ext>
    </p:extLst>
  </p:cSld>
  <p:clrMapOvr>
    <a:masterClrMapping/>
  </p:clrMapOvr>
</p:notes>
</file>

<file path=ppt/notesSlides/notesSlide7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710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61931227"/>
      </p:ext>
    </p:extLst>
  </p:cSld>
  <p:clrMapOvr>
    <a:masterClrMapping/>
  </p:clrMapOvr>
</p:notes>
</file>

<file path=ppt/notesSlides/notesSlide7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813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72477988"/>
      </p:ext>
    </p:extLst>
  </p:cSld>
  <p:clrMapOvr>
    <a:masterClrMapping/>
  </p:clrMapOvr>
</p:notes>
</file>

<file path=ppt/notesSlides/notesSlide7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915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48116163"/>
      </p:ext>
    </p:extLst>
  </p:cSld>
  <p:clrMapOvr>
    <a:masterClrMapping/>
  </p:clrMapOvr>
</p:notes>
</file>

<file path=ppt/notesSlides/notesSlide7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017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77052475"/>
      </p:ext>
    </p:extLst>
  </p:cSld>
  <p:clrMapOvr>
    <a:masterClrMapping/>
  </p:clrMapOvr>
</p:notes>
</file>

<file path=ppt/notesSlides/notesSlide7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0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6629476"/>
      </p:ext>
    </p:extLst>
  </p:cSld>
  <p:clrMapOvr>
    <a:masterClrMapping/>
  </p:clrMapOvr>
</p:notes>
</file>

<file path=ppt/notesSlides/notesSlide7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222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77925063"/>
      </p:ext>
    </p:extLst>
  </p:cSld>
  <p:clrMapOvr>
    <a:masterClrMapping/>
  </p:clrMapOvr>
</p:notes>
</file>

<file path=ppt/notesSlides/notesSlide7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325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22695355"/>
      </p:ext>
    </p:extLst>
  </p:cSld>
  <p:clrMapOvr>
    <a:masterClrMapping/>
  </p:clrMapOvr>
</p:notes>
</file>

<file path=ppt/notesSlides/notesSlide7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427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7272314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5pPr>
            <a:lvl6pPr marL="2514600" indent="-228600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6pPr>
            <a:lvl7pPr marL="2971800" indent="-228600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7pPr>
            <a:lvl8pPr marL="3429000" indent="-228600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8pPr>
            <a:lvl9pPr marL="3886200" indent="-228600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9pPr>
          </a:lstStyle>
          <a:p>
            <a:pPr eaLnBrk="1" hangingPunct="1"/>
            <a:fld id="{0ED8165E-5BAA-46B6-9F4F-93A7CB4AA0DC}" type="slidenum">
              <a:rPr lang="ar-SA">
                <a:solidFill>
                  <a:prstClr val="black"/>
                </a:solidFill>
                <a:latin typeface="Arial" charset="0"/>
              </a:rPr>
              <a:pPr eaLnBrk="1" hangingPunct="1"/>
              <a:t>17</a:t>
            </a:fld>
            <a:endParaRPr lang="en-US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256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6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ar-JO" smtClean="0"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97588286"/>
      </p:ext>
    </p:extLst>
  </p:cSld>
  <p:clrMapOvr>
    <a:masterClrMapping/>
  </p:clrMapOvr>
</p:notes>
</file>

<file path=ppt/notesSlides/notesSlide8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529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9295019"/>
      </p:ext>
    </p:extLst>
  </p:cSld>
  <p:clrMapOvr>
    <a:masterClrMapping/>
  </p:clrMapOvr>
</p:notes>
</file>

<file path=ppt/notesSlides/notesSlide8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632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12434584"/>
      </p:ext>
    </p:extLst>
  </p:cSld>
  <p:clrMapOvr>
    <a:masterClrMapping/>
  </p:clrMapOvr>
</p:notes>
</file>

<file path=ppt/notesSlides/notesSlide8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734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29635949"/>
      </p:ext>
    </p:extLst>
  </p:cSld>
  <p:clrMapOvr>
    <a:masterClrMapping/>
  </p:clrMapOvr>
</p:notes>
</file>

<file path=ppt/notesSlides/notesSlide8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5pPr>
            <a:lvl6pPr marL="2514600" indent="-228600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6pPr>
            <a:lvl7pPr marL="2971800" indent="-228600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7pPr>
            <a:lvl8pPr marL="3429000" indent="-228600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8pPr>
            <a:lvl9pPr marL="3886200" indent="-228600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9pPr>
          </a:lstStyle>
          <a:p>
            <a:pPr algn="r" eaLnBrk="1" fontAlgn="base" hangingPunct="1">
              <a:spcBef>
                <a:spcPct val="0"/>
              </a:spcBef>
              <a:spcAft>
                <a:spcPct val="0"/>
              </a:spcAft>
            </a:pPr>
            <a:fld id="{CA992ED0-FEBF-4F59-B845-FE224776CB3B}" type="slidenum">
              <a:rPr lang="ar-SA" sz="1200" smtClean="0">
                <a:solidFill>
                  <a:prstClr val="black"/>
                </a:solidFill>
                <a:latin typeface="Arial" charset="0"/>
              </a:rPr>
              <a:pPr algn="r" eaLnBrk="1" fontAlgn="base" hangingPunct="1">
                <a:spcBef>
                  <a:spcPct val="0"/>
                </a:spcBef>
                <a:spcAft>
                  <a:spcPct val="0"/>
                </a:spcAft>
              </a:pPr>
              <a:t>132</a:t>
            </a:fld>
            <a:endParaRPr lang="en-US" sz="1200" smtClean="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583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83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GB" smtClean="0"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28888435"/>
      </p:ext>
    </p:extLst>
  </p:cSld>
  <p:clrMapOvr>
    <a:masterClrMapping/>
  </p:clrMapOvr>
</p:notes>
</file>

<file path=ppt/notesSlides/notesSlide8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939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8712326"/>
      </p:ext>
    </p:extLst>
  </p:cSld>
  <p:clrMapOvr>
    <a:masterClrMapping/>
  </p:clrMapOvr>
</p:notes>
</file>

<file path=ppt/notesSlides/notesSlide8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041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23698069"/>
      </p:ext>
    </p:extLst>
  </p:cSld>
  <p:clrMapOvr>
    <a:masterClrMapping/>
  </p:clrMapOvr>
</p:notes>
</file>

<file path=ppt/notesSlides/notesSlide8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4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27917748"/>
      </p:ext>
    </p:extLst>
  </p:cSld>
  <p:clrMapOvr>
    <a:masterClrMapping/>
  </p:clrMapOvr>
</p:notes>
</file>

<file path=ppt/notesSlides/notesSlide8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5pPr>
            <a:lvl6pPr marL="2514600" indent="-228600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6pPr>
            <a:lvl7pPr marL="2971800" indent="-228600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7pPr>
            <a:lvl8pPr marL="3429000" indent="-228600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8pPr>
            <a:lvl9pPr marL="3886200" indent="-228600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9pPr>
          </a:lstStyle>
          <a:p>
            <a:pPr eaLnBrk="1" hangingPunct="1"/>
            <a:fld id="{F5454318-4952-4759-ADFD-493A2B0BB72D}" type="slidenum">
              <a:rPr lang="ar-SA">
                <a:solidFill>
                  <a:prstClr val="black"/>
                </a:solidFill>
                <a:latin typeface="Arial" charset="0"/>
              </a:rPr>
              <a:pPr eaLnBrk="1" hangingPunct="1"/>
              <a:t>136</a:t>
            </a:fld>
            <a:endParaRPr lang="en-US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624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24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GB" smtClean="0"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14822559"/>
      </p:ext>
    </p:extLst>
  </p:cSld>
  <p:clrMapOvr>
    <a:masterClrMapping/>
  </p:clrMapOvr>
</p:notes>
</file>

<file path=ppt/notesSlides/notesSlide8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5pPr>
            <a:lvl6pPr marL="2514600" indent="-228600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6pPr>
            <a:lvl7pPr marL="2971800" indent="-228600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7pPr>
            <a:lvl8pPr marL="3429000" indent="-228600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8pPr>
            <a:lvl9pPr marL="3886200" indent="-228600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9pPr>
          </a:lstStyle>
          <a:p>
            <a:pPr eaLnBrk="1" hangingPunct="1"/>
            <a:fld id="{D6716621-05CA-405F-A379-2B1844A3D119}" type="slidenum">
              <a:rPr lang="ar-SA">
                <a:solidFill>
                  <a:prstClr val="black"/>
                </a:solidFill>
                <a:latin typeface="Arial" charset="0"/>
              </a:rPr>
              <a:pPr eaLnBrk="1" hangingPunct="1"/>
              <a:t>137</a:t>
            </a:fld>
            <a:endParaRPr lang="en-US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634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34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GB" smtClean="0"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74231121"/>
      </p:ext>
    </p:extLst>
  </p:cSld>
  <p:clrMapOvr>
    <a:masterClrMapping/>
  </p:clrMapOvr>
</p:notes>
</file>

<file path=ppt/notesSlides/notesSlide8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5pPr>
            <a:lvl6pPr marL="2514600" indent="-228600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6pPr>
            <a:lvl7pPr marL="2971800" indent="-228600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7pPr>
            <a:lvl8pPr marL="3429000" indent="-228600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8pPr>
            <a:lvl9pPr marL="3886200" indent="-228600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9pPr>
          </a:lstStyle>
          <a:p>
            <a:pPr eaLnBrk="1" hangingPunct="1"/>
            <a:fld id="{DCFA7297-A26A-459B-8FCB-947FB93FDD33}" type="slidenum">
              <a:rPr lang="ar-SA">
                <a:solidFill>
                  <a:prstClr val="black"/>
                </a:solidFill>
                <a:latin typeface="Arial" charset="0"/>
              </a:rPr>
              <a:pPr eaLnBrk="1" hangingPunct="1"/>
              <a:t>138</a:t>
            </a:fld>
            <a:endParaRPr lang="en-US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645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45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GB" smtClean="0"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4241164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5pPr>
            <a:lvl6pPr marL="2514600" indent="-228600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6pPr>
            <a:lvl7pPr marL="2971800" indent="-228600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7pPr>
            <a:lvl8pPr marL="3429000" indent="-228600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8pPr>
            <a:lvl9pPr marL="3886200" indent="-228600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9pPr>
          </a:lstStyle>
          <a:p>
            <a:pPr eaLnBrk="1" hangingPunct="1"/>
            <a:fld id="{6DE5990E-93B1-43F3-A666-7ED4D2687277}" type="slidenum">
              <a:rPr lang="ar-SA">
                <a:solidFill>
                  <a:prstClr val="black"/>
                </a:solidFill>
                <a:latin typeface="Arial" charset="0"/>
              </a:rPr>
              <a:pPr eaLnBrk="1" hangingPunct="1"/>
              <a:t>19</a:t>
            </a:fld>
            <a:endParaRPr lang="en-US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266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6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ar-JO" smtClean="0"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30233551"/>
      </p:ext>
    </p:extLst>
  </p:cSld>
  <p:clrMapOvr>
    <a:masterClrMapping/>
  </p:clrMapOvr>
</p:notes>
</file>

<file path=ppt/notesSlides/notesSlide9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553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12485381"/>
      </p:ext>
    </p:extLst>
  </p:cSld>
  <p:clrMapOvr>
    <a:masterClrMapping/>
  </p:clrMapOvr>
</p:notes>
</file>

<file path=ppt/notesSlides/notesSlide9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5pPr>
            <a:lvl6pPr marL="2514600" indent="-228600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6pPr>
            <a:lvl7pPr marL="2971800" indent="-228600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7pPr>
            <a:lvl8pPr marL="3429000" indent="-228600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8pPr>
            <a:lvl9pPr marL="3886200" indent="-228600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9pPr>
          </a:lstStyle>
          <a:p>
            <a:pPr eaLnBrk="1" hangingPunct="1"/>
            <a:fld id="{16A0675D-B200-41B5-8D04-951861B5031D}" type="slidenum">
              <a:rPr lang="ar-SA">
                <a:solidFill>
                  <a:prstClr val="black"/>
                </a:solidFill>
                <a:latin typeface="Arial" charset="0"/>
              </a:rPr>
              <a:pPr eaLnBrk="1" hangingPunct="1"/>
              <a:t>140</a:t>
            </a:fld>
            <a:endParaRPr lang="en-US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665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65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GB" smtClean="0"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14650622"/>
      </p:ext>
    </p:extLst>
  </p:cSld>
  <p:clrMapOvr>
    <a:masterClrMapping/>
  </p:clrMapOvr>
</p:notes>
</file>

<file path=ppt/notesSlides/notesSlide9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5pPr>
            <a:lvl6pPr marL="2514600" indent="-228600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6pPr>
            <a:lvl7pPr marL="2971800" indent="-228600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7pPr>
            <a:lvl8pPr marL="3429000" indent="-228600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8pPr>
            <a:lvl9pPr marL="3886200" indent="-228600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9pPr>
          </a:lstStyle>
          <a:p>
            <a:pPr eaLnBrk="1" hangingPunct="1"/>
            <a:fld id="{D363D487-748F-43D5-8020-FDB649F0A395}" type="slidenum">
              <a:rPr lang="ar-SA">
                <a:solidFill>
                  <a:prstClr val="black"/>
                </a:solidFill>
                <a:latin typeface="Arial" charset="0"/>
              </a:rPr>
              <a:pPr eaLnBrk="1" hangingPunct="1"/>
              <a:t>141</a:t>
            </a:fld>
            <a:endParaRPr lang="en-US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675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75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GB" smtClean="0"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18613779"/>
      </p:ext>
    </p:extLst>
  </p:cSld>
  <p:clrMapOvr>
    <a:masterClrMapping/>
  </p:clrMapOvr>
</p:notes>
</file>

<file path=ppt/notesSlides/notesSlide9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5pPr>
            <a:lvl6pPr marL="2514600" indent="-228600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6pPr>
            <a:lvl7pPr marL="2971800" indent="-228600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7pPr>
            <a:lvl8pPr marL="3429000" indent="-228600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8pPr>
            <a:lvl9pPr marL="3886200" indent="-228600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9pPr>
          </a:lstStyle>
          <a:p>
            <a:pPr algn="r" eaLnBrk="1" fontAlgn="base" hangingPunct="1">
              <a:spcBef>
                <a:spcPct val="0"/>
              </a:spcBef>
              <a:spcAft>
                <a:spcPct val="0"/>
              </a:spcAft>
            </a:pPr>
            <a:fld id="{4FD24F07-2042-4C92-AE16-5A19F0BA9DFB}" type="slidenum">
              <a:rPr lang="ar-SA" sz="1200" smtClean="0">
                <a:solidFill>
                  <a:prstClr val="black"/>
                </a:solidFill>
                <a:latin typeface="Arial" charset="0"/>
              </a:rPr>
              <a:pPr algn="r" eaLnBrk="1" fontAlgn="base" hangingPunct="1">
                <a:spcBef>
                  <a:spcPct val="0"/>
                </a:spcBef>
                <a:spcAft>
                  <a:spcPct val="0"/>
                </a:spcAft>
              </a:pPr>
              <a:t>142</a:t>
            </a:fld>
            <a:endParaRPr lang="en-US" sz="1200" smtClean="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686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86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GB" smtClean="0"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59545431"/>
      </p:ext>
    </p:extLst>
  </p:cSld>
  <p:clrMapOvr>
    <a:masterClrMapping/>
  </p:clrMapOvr>
</p:notes>
</file>

<file path=ppt/notesSlides/notesSlide9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5pPr>
            <a:lvl6pPr marL="2514600" indent="-228600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6pPr>
            <a:lvl7pPr marL="2971800" indent="-228600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7pPr>
            <a:lvl8pPr marL="3429000" indent="-228600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8pPr>
            <a:lvl9pPr marL="3886200" indent="-228600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9pPr>
          </a:lstStyle>
          <a:p>
            <a:pPr algn="r" eaLnBrk="1" fontAlgn="base" hangingPunct="1">
              <a:spcBef>
                <a:spcPct val="0"/>
              </a:spcBef>
              <a:spcAft>
                <a:spcPct val="0"/>
              </a:spcAft>
            </a:pPr>
            <a:fld id="{FDB6F7EA-97F5-462A-9A8E-FBD7213CDDF1}" type="slidenum">
              <a:rPr lang="ar-SA" sz="1200" smtClean="0">
                <a:solidFill>
                  <a:prstClr val="black"/>
                </a:solidFill>
                <a:latin typeface="Arial" charset="0"/>
              </a:rPr>
              <a:pPr algn="r" eaLnBrk="1" fontAlgn="base" hangingPunct="1">
                <a:spcBef>
                  <a:spcPct val="0"/>
                </a:spcBef>
                <a:spcAft>
                  <a:spcPct val="0"/>
                </a:spcAft>
              </a:pPr>
              <a:t>143</a:t>
            </a:fld>
            <a:endParaRPr lang="en-US" sz="1200" smtClean="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696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96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GB" smtClean="0"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17531016"/>
      </p:ext>
    </p:extLst>
  </p:cSld>
  <p:clrMapOvr>
    <a:masterClrMapping/>
  </p:clrMapOvr>
</p:notes>
</file>

<file path=ppt/notesSlides/notesSlide9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5pPr>
            <a:lvl6pPr marL="2514600" indent="-228600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6pPr>
            <a:lvl7pPr marL="2971800" indent="-228600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7pPr>
            <a:lvl8pPr marL="3429000" indent="-228600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8pPr>
            <a:lvl9pPr marL="3886200" indent="-228600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9pPr>
          </a:lstStyle>
          <a:p>
            <a:pPr algn="r" eaLnBrk="1" fontAlgn="base" hangingPunct="1">
              <a:spcBef>
                <a:spcPct val="0"/>
              </a:spcBef>
              <a:spcAft>
                <a:spcPct val="0"/>
              </a:spcAft>
            </a:pPr>
            <a:fld id="{F5A410EE-62E7-480E-93E2-9C70221F9900}" type="slidenum">
              <a:rPr lang="ar-SA" sz="1200" smtClean="0">
                <a:solidFill>
                  <a:prstClr val="black"/>
                </a:solidFill>
                <a:latin typeface="Arial" charset="0"/>
              </a:rPr>
              <a:pPr algn="r" eaLnBrk="1" fontAlgn="base" hangingPunct="1">
                <a:spcBef>
                  <a:spcPct val="0"/>
                </a:spcBef>
                <a:spcAft>
                  <a:spcPct val="0"/>
                </a:spcAft>
              </a:pPr>
              <a:t>144</a:t>
            </a:fld>
            <a:endParaRPr lang="en-US" sz="1200" smtClean="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706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06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GB" smtClean="0"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97681585"/>
      </p:ext>
    </p:extLst>
  </p:cSld>
  <p:clrMapOvr>
    <a:masterClrMapping/>
  </p:clrMapOvr>
</p:notes>
</file>

<file path=ppt/notesSlides/notesSlide9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68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83000764"/>
      </p:ext>
    </p:extLst>
  </p:cSld>
  <p:clrMapOvr>
    <a:masterClrMapping/>
  </p:clrMapOvr>
</p:notes>
</file>

<file path=ppt/notesSlides/notesSlide9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5pPr>
            <a:lvl6pPr marL="2514600" indent="-228600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6pPr>
            <a:lvl7pPr marL="2971800" indent="-228600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7pPr>
            <a:lvl8pPr marL="3429000" indent="-228600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8pPr>
            <a:lvl9pPr marL="3886200" indent="-228600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9pPr>
          </a:lstStyle>
          <a:p>
            <a:pPr algn="r" eaLnBrk="1" fontAlgn="base" hangingPunct="1">
              <a:spcBef>
                <a:spcPct val="0"/>
              </a:spcBef>
              <a:spcAft>
                <a:spcPct val="0"/>
              </a:spcAft>
            </a:pPr>
            <a:fld id="{B5AD4AE9-1625-4A9F-81E7-88EB8C5C91D8}" type="slidenum">
              <a:rPr lang="ar-SA" sz="1200" smtClean="0">
                <a:solidFill>
                  <a:prstClr val="black"/>
                </a:solidFill>
                <a:latin typeface="Arial" charset="0"/>
              </a:rPr>
              <a:pPr algn="r" eaLnBrk="1" fontAlgn="base" hangingPunct="1">
                <a:spcBef>
                  <a:spcPct val="0"/>
                </a:spcBef>
                <a:spcAft>
                  <a:spcPct val="0"/>
                </a:spcAft>
              </a:pPr>
              <a:t>146</a:t>
            </a:fld>
            <a:endParaRPr lang="en-US" sz="1200" smtClean="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727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27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GB" smtClean="0"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81319808"/>
      </p:ext>
    </p:extLst>
  </p:cSld>
  <p:clrMapOvr>
    <a:masterClrMapping/>
  </p:clrMapOvr>
</p:notes>
</file>

<file path=ppt/notesSlides/notesSlide9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5pPr>
            <a:lvl6pPr marL="2514600" indent="-228600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6pPr>
            <a:lvl7pPr marL="2971800" indent="-228600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7pPr>
            <a:lvl8pPr marL="3429000" indent="-228600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8pPr>
            <a:lvl9pPr marL="3886200" indent="-228600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9pPr>
          </a:lstStyle>
          <a:p>
            <a:pPr algn="r" eaLnBrk="1" fontAlgn="base" hangingPunct="1">
              <a:spcBef>
                <a:spcPct val="0"/>
              </a:spcBef>
              <a:spcAft>
                <a:spcPct val="0"/>
              </a:spcAft>
            </a:pPr>
            <a:fld id="{1CE92029-98D1-400D-B442-AD1DED11F734}" type="slidenum">
              <a:rPr lang="ar-SA" sz="1200" smtClean="0">
                <a:solidFill>
                  <a:prstClr val="black"/>
                </a:solidFill>
                <a:latin typeface="Arial" charset="0"/>
              </a:rPr>
              <a:pPr algn="r" eaLnBrk="1" fontAlgn="base" hangingPunct="1">
                <a:spcBef>
                  <a:spcPct val="0"/>
                </a:spcBef>
                <a:spcAft>
                  <a:spcPct val="0"/>
                </a:spcAft>
              </a:pPr>
              <a:t>147</a:t>
            </a:fld>
            <a:endParaRPr lang="en-US" sz="1200" smtClean="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737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37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GB" smtClean="0"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61034353"/>
      </p:ext>
    </p:extLst>
  </p:cSld>
  <p:clrMapOvr>
    <a:masterClrMapping/>
  </p:clrMapOvr>
</p:notes>
</file>

<file path=ppt/notesSlides/notesSlide9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5pPr>
            <a:lvl6pPr marL="2514600" indent="-228600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6pPr>
            <a:lvl7pPr marL="2971800" indent="-228600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7pPr>
            <a:lvl8pPr marL="3429000" indent="-228600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8pPr>
            <a:lvl9pPr marL="3886200" indent="-228600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9pPr>
          </a:lstStyle>
          <a:p>
            <a:pPr algn="r" eaLnBrk="1" fontAlgn="base" hangingPunct="1">
              <a:spcBef>
                <a:spcPct val="0"/>
              </a:spcBef>
              <a:spcAft>
                <a:spcPct val="0"/>
              </a:spcAft>
            </a:pPr>
            <a:fld id="{23773C9D-E1D7-4468-8C06-7845320D7513}" type="slidenum">
              <a:rPr lang="ar-SA" sz="1200" smtClean="0">
                <a:solidFill>
                  <a:prstClr val="black"/>
                </a:solidFill>
                <a:latin typeface="Arial" charset="0"/>
              </a:rPr>
              <a:pPr algn="r" eaLnBrk="1" fontAlgn="base" hangingPunct="1">
                <a:spcBef>
                  <a:spcPct val="0"/>
                </a:spcBef>
                <a:spcAft>
                  <a:spcPct val="0"/>
                </a:spcAft>
              </a:pPr>
              <a:t>148</a:t>
            </a:fld>
            <a:endParaRPr lang="en-US" sz="1200" smtClean="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747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47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GB" smtClean="0"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5052120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817D74-2277-46DE-9061-F12F3EA1AA43}" type="datetime1">
              <a:rPr lang="en-GB" smtClean="0"/>
              <a:t>13/06/2021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177AB6-34FA-467A-8B04-DB44AA20310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462758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A150F5-0A96-42EC-A40F-761BDF79C593}" type="datetime1">
              <a:rPr lang="en-GB" smtClean="0"/>
              <a:t>13/06/2021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177AB6-34FA-467A-8B04-DB44AA20310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386504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D404EB-5381-40B8-A0F5-AA20023886FC}" type="datetime1">
              <a:rPr lang="en-GB" smtClean="0"/>
              <a:t>13/06/2021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177AB6-34FA-467A-8B04-DB44AA20310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7277090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ar-IQ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ar-IQ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A10C1E-D3A4-43E8-B5BD-18AD059D36A4}" type="datetime1">
              <a:rPr lang="en-GB" smtClean="0"/>
              <a:t>13/06/2021</a:t>
            </a:fld>
            <a:endParaRPr lang="ar-IQ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r-IQ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D0C193-6BB2-4C4F-9E1E-AC76AA943D74}" type="slidenum">
              <a:rPr lang="ar-IQ"/>
              <a:pPr>
                <a:defRPr/>
              </a:pPr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8129278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ar-IQ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IQ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3C7F81-5D5A-4FE3-AB5D-22EEE4FB748E}" type="datetime1">
              <a:rPr lang="en-GB" smtClean="0"/>
              <a:t>13/06/2021</a:t>
            </a:fld>
            <a:endParaRPr lang="ar-IQ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r-IQ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AE66C8-A6E3-4224-8D21-620D204D6937}" type="slidenum">
              <a:rPr lang="ar-IQ"/>
              <a:pPr>
                <a:defRPr/>
              </a:pPr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204852964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ar-IQ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3B2022-6B7F-4CE5-A649-C02A66F335DF}" type="datetime1">
              <a:rPr lang="en-GB" smtClean="0"/>
              <a:t>13/06/2021</a:t>
            </a:fld>
            <a:endParaRPr lang="ar-IQ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r-IQ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733187-C300-4264-8A94-443F394B2300}" type="slidenum">
              <a:rPr lang="ar-IQ"/>
              <a:pPr>
                <a:defRPr/>
              </a:pPr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283058119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ar-IQ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IQ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IQ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895B28-DF82-4C52-8C39-1471F3F2D163}" type="datetime1">
              <a:rPr lang="en-GB" smtClean="0"/>
              <a:t>13/06/2021</a:t>
            </a:fld>
            <a:endParaRPr lang="ar-IQ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r-IQ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A15979-60B9-4F5E-9CA9-2003AEE20E85}" type="slidenum">
              <a:rPr lang="ar-IQ"/>
              <a:pPr>
                <a:defRPr/>
              </a:pPr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376108894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ar-IQ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IQ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IQ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83AE99-70F5-4409-8642-F1CFE4E05BA2}" type="datetime1">
              <a:rPr lang="en-GB" smtClean="0"/>
              <a:t>13/06/2021</a:t>
            </a:fld>
            <a:endParaRPr lang="ar-IQ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r-IQ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E439A0-19A5-4368-B76E-D704DDB30257}" type="slidenum">
              <a:rPr lang="ar-IQ"/>
              <a:pPr>
                <a:defRPr/>
              </a:pPr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410631821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ar-IQ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6F7A4D-DA17-413B-8B9A-DA6B550F5127}" type="datetime1">
              <a:rPr lang="en-GB" smtClean="0"/>
              <a:t>13/06/2021</a:t>
            </a:fld>
            <a:endParaRPr lang="ar-IQ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r-IQ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196F73-1F84-4244-879E-3543EA8CCE69}" type="slidenum">
              <a:rPr lang="ar-IQ"/>
              <a:pPr>
                <a:defRPr/>
              </a:pPr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250002509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E613EA-8BCD-4B23-BC6F-CB35ABE7197A}" type="datetime1">
              <a:rPr lang="en-GB" smtClean="0"/>
              <a:t>13/06/2021</a:t>
            </a:fld>
            <a:endParaRPr lang="ar-IQ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r-IQ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0FCE30E-12CF-4AAD-9CA3-18774A243C27}" type="slidenum">
              <a:rPr lang="ar-IQ"/>
              <a:pPr>
                <a:defRPr/>
              </a:pPr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254282295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ar-IQ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IQ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C19185-548A-4E88-9F04-7E58E60EF327}" type="datetime1">
              <a:rPr lang="en-GB" smtClean="0"/>
              <a:t>13/06/2021</a:t>
            </a:fld>
            <a:endParaRPr lang="ar-IQ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r-IQ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76E4FE7-29A1-4A2E-8E63-CE51F502180B}" type="slidenum">
              <a:rPr lang="ar-IQ"/>
              <a:pPr>
                <a:defRPr/>
              </a:pPr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31919994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0E2A36-4425-4D55-99FD-378BB0D9EFF4}" type="datetime1">
              <a:rPr lang="en-GB" smtClean="0"/>
              <a:t>13/06/2021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177AB6-34FA-467A-8B04-DB44AA20310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4634768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ar-IQ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1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ar-IQ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BDA072-B381-4B61-9E58-C60B1FDEB721}" type="datetime1">
              <a:rPr lang="en-GB" smtClean="0"/>
              <a:t>13/06/2021</a:t>
            </a:fld>
            <a:endParaRPr lang="ar-IQ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r-IQ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400943-E4CC-4B98-AF30-10CF5E727F3D}" type="slidenum">
              <a:rPr lang="ar-IQ"/>
              <a:pPr>
                <a:defRPr/>
              </a:pPr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27468431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ar-IQ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IQ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06E681-F2E1-4252-800B-024B401443BB}" type="datetime1">
              <a:rPr lang="en-GB" smtClean="0"/>
              <a:t>13/06/2021</a:t>
            </a:fld>
            <a:endParaRPr lang="ar-IQ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r-IQ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9353CDB-AEA9-49E1-9AE1-F09017BE765C}" type="slidenum">
              <a:rPr lang="ar-IQ"/>
              <a:pPr>
                <a:defRPr/>
              </a:pPr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192710475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ar-IQ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IQ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E7C30D3-CFB5-40AE-AF17-255E592B09F4}" type="datetime1">
              <a:rPr lang="en-GB" smtClean="0"/>
              <a:t>13/06/2021</a:t>
            </a:fld>
            <a:endParaRPr lang="ar-IQ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r-IQ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ED1A1F-D18F-4B76-BC28-E06BB33DFCB9}" type="slidenum">
              <a:rPr lang="ar-IQ"/>
              <a:pPr>
                <a:defRPr/>
              </a:pPr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57868897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7"/>
          <p:cNvGrpSpPr>
            <a:grpSpLocks/>
          </p:cNvGrpSpPr>
          <p:nvPr/>
        </p:nvGrpSpPr>
        <p:grpSpPr bwMode="auto">
          <a:xfrm>
            <a:off x="228600" y="2889250"/>
            <a:ext cx="8610600" cy="201613"/>
            <a:chOff x="144" y="1680"/>
            <a:chExt cx="5424" cy="144"/>
          </a:xfrm>
        </p:grpSpPr>
        <p:sp>
          <p:nvSpPr>
            <p:cNvPr id="5" name="Rectangle 8"/>
            <p:cNvSpPr>
              <a:spLocks noChangeArrowheads="1"/>
            </p:cNvSpPr>
            <p:nvPr userDrawn="1"/>
          </p:nvSpPr>
          <p:spPr bwMode="auto">
            <a:xfrm>
              <a:off x="144" y="1680"/>
              <a:ext cx="1808" cy="144"/>
            </a:xfrm>
            <a:prstGeom prst="rect">
              <a:avLst/>
            </a:prstGeom>
            <a:solidFill>
              <a:schemeClr val="bg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rtl="1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ar-JO">
                <a:solidFill>
                  <a:srgbClr val="000000"/>
                </a:solidFill>
              </a:endParaRPr>
            </a:p>
          </p:txBody>
        </p:sp>
        <p:sp>
          <p:nvSpPr>
            <p:cNvPr id="6" name="Rectangle 9"/>
            <p:cNvSpPr>
              <a:spLocks noChangeArrowheads="1"/>
            </p:cNvSpPr>
            <p:nvPr userDrawn="1"/>
          </p:nvSpPr>
          <p:spPr bwMode="auto">
            <a:xfrm>
              <a:off x="1952" y="1680"/>
              <a:ext cx="1808" cy="144"/>
            </a:xfrm>
            <a:prstGeom prst="rect">
              <a:avLst/>
            </a:prstGeom>
            <a:solidFill>
              <a:schemeClr val="accent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rtl="1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ar-JO">
                <a:solidFill>
                  <a:srgbClr val="000000"/>
                </a:solidFill>
              </a:endParaRPr>
            </a:p>
          </p:txBody>
        </p:sp>
        <p:sp>
          <p:nvSpPr>
            <p:cNvPr id="7" name="Rectangle 10"/>
            <p:cNvSpPr>
              <a:spLocks noChangeArrowheads="1"/>
            </p:cNvSpPr>
            <p:nvPr userDrawn="1"/>
          </p:nvSpPr>
          <p:spPr bwMode="auto">
            <a:xfrm>
              <a:off x="3760" y="1680"/>
              <a:ext cx="1808" cy="144"/>
            </a:xfrm>
            <a:prstGeom prst="rect">
              <a:avLst/>
            </a:prstGeom>
            <a:solidFill>
              <a:schemeClr val="tx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rtl="1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ar-JO">
                <a:solidFill>
                  <a:srgbClr val="000000"/>
                </a:solidFill>
              </a:endParaRPr>
            </a:p>
          </p:txBody>
        </p:sp>
      </p:grpSp>
      <p:sp>
        <p:nvSpPr>
          <p:cNvPr id="819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685800"/>
            <a:ext cx="7772400" cy="2127250"/>
          </a:xfrm>
        </p:spPr>
        <p:txBody>
          <a:bodyPr/>
          <a:lstStyle>
            <a:lvl1pPr algn="ctr">
              <a:defRPr sz="58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270250"/>
            <a:ext cx="6400800" cy="22098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 sz="3000"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8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7FCF51-3998-44CD-90EC-0DE5261D22A8}" type="datetime1">
              <a:rPr lang="en-GB" smtClean="0">
                <a:solidFill>
                  <a:srgbClr val="000000"/>
                </a:solidFill>
              </a:rPr>
              <a:t>13/06/2021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764AB3A-4390-42ED-A5FC-C6DCA8904562}" type="slidenum">
              <a:rPr lang="ar-SA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679774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ar-JO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JO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C62CDA8-EB54-4CF8-AE33-4017B3E25695}" type="datetime1">
              <a:rPr lang="en-GB" smtClean="0">
                <a:solidFill>
                  <a:srgbClr val="000000"/>
                </a:solidFill>
              </a:rPr>
              <a:t>13/06/2021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B85073F-B72F-4B80-A6B8-6F2922504F67}" type="slidenum">
              <a:rPr lang="ar-SA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793989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ar-JO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AE0E42A-9EF8-4E7F-8679-E76C43F38967}" type="datetime1">
              <a:rPr lang="en-GB" smtClean="0">
                <a:solidFill>
                  <a:srgbClr val="000000"/>
                </a:solidFill>
              </a:rPr>
              <a:t>13/06/2021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A2CD3B7-19FA-4009-B22D-D163D850431D}" type="slidenum">
              <a:rPr lang="ar-SA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238701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ar-JO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JO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JO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7282498-AD44-4311-AEE1-E2D8113AE25D}" type="datetime1">
              <a:rPr lang="en-GB" smtClean="0">
                <a:solidFill>
                  <a:srgbClr val="000000"/>
                </a:solidFill>
              </a:rPr>
              <a:t>13/06/2021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C2732C0-D202-4CB0-B174-CA3024C12328}" type="slidenum">
              <a:rPr lang="ar-SA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441634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ar-JO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JO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JO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E9EC2AD-5935-4493-A208-9B484D7B3804}" type="datetime1">
              <a:rPr lang="en-GB" smtClean="0">
                <a:solidFill>
                  <a:srgbClr val="000000"/>
                </a:solidFill>
              </a:rPr>
              <a:t>13/06/2021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6810FC7-6EE9-4FC3-A054-6F92118D5AB9}" type="slidenum">
              <a:rPr lang="ar-SA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0543352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ar-JO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C156021-8D2E-4A69-87FD-76805AA048F0}" type="datetime1">
              <a:rPr lang="en-GB" smtClean="0">
                <a:solidFill>
                  <a:srgbClr val="000000"/>
                </a:solidFill>
              </a:rPr>
              <a:t>13/06/2021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7A4CF63-2354-41E3-A9D3-B611386F7BA6}" type="slidenum">
              <a:rPr lang="ar-SA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53186307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467EED2-BE04-4B12-8FFA-6CC05FD0A2AD}" type="datetime1">
              <a:rPr lang="en-GB" smtClean="0">
                <a:solidFill>
                  <a:srgbClr val="000000"/>
                </a:solidFill>
              </a:rPr>
              <a:t>13/06/2021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56AB33B-EA05-4F0D-87CD-34D1DA1BFD86}" type="slidenum">
              <a:rPr lang="ar-SA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35232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18FB00-AD23-4407-8D98-90FA9EA718E8}" type="datetime1">
              <a:rPr lang="en-GB" smtClean="0"/>
              <a:t>13/06/2021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177AB6-34FA-467A-8B04-DB44AA20310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15516002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r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ar-JO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JO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F8DCECD-15DF-47E4-A88D-9BFDF2BB5C39}" type="datetime1">
              <a:rPr lang="en-GB" smtClean="0">
                <a:solidFill>
                  <a:srgbClr val="000000"/>
                </a:solidFill>
              </a:rPr>
              <a:t>13/06/2021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88C8988-2AEF-414E-864C-30CC0098C3A4}" type="slidenum">
              <a:rPr lang="ar-SA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0267325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r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ar-JO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ar-JO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9AD31BD-1ECA-4A1E-9E0F-A0A06B31C5C8}" type="datetime1">
              <a:rPr lang="en-GB" smtClean="0">
                <a:solidFill>
                  <a:srgbClr val="000000"/>
                </a:solidFill>
              </a:rPr>
              <a:t>13/06/2021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58AA1D0-0475-4D6E-92A6-19FE1C6C0B33}" type="slidenum">
              <a:rPr lang="ar-SA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1049743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ar-JO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JO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A2E3C97-BA0F-41CA-834F-6460834764F8}" type="datetime1">
              <a:rPr lang="en-GB" smtClean="0">
                <a:solidFill>
                  <a:srgbClr val="000000"/>
                </a:solidFill>
              </a:rPr>
              <a:t>13/06/2021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D675139-881C-479E-B13E-89C445091ED5}" type="slidenum">
              <a:rPr lang="ar-SA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0864035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7813"/>
            <a:ext cx="2057400" cy="585311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ar-JO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7813"/>
            <a:ext cx="6019800" cy="585311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JO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5398C7A-94D6-41EE-9070-A434BAE82D52}" type="datetime1">
              <a:rPr lang="en-GB" smtClean="0">
                <a:solidFill>
                  <a:srgbClr val="000000"/>
                </a:solidFill>
              </a:rPr>
              <a:t>13/06/2021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F5C599F-BF66-4077-A977-95A74B091149}" type="slidenum">
              <a:rPr lang="ar-SA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3636538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398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ar-JO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JO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JO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4E500FA-90B0-406B-8616-D0506948EBB5}" type="datetime1">
              <a:rPr lang="en-GB" smtClean="0">
                <a:solidFill>
                  <a:srgbClr val="000000"/>
                </a:solidFill>
              </a:rPr>
              <a:t>13/06/2021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0F933FF-245B-40A3-A321-10143B3823DE}" type="slidenum">
              <a:rPr lang="ar-SA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0334514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398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ar-JO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30725"/>
          </a:xfrm>
        </p:spPr>
        <p:txBody>
          <a:bodyPr/>
          <a:lstStyle/>
          <a:p>
            <a:pPr lvl="0"/>
            <a:endParaRPr lang="ar-JO" noProof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B9594ED-3B5E-4049-92EB-28C25293ABF1}" type="datetime1">
              <a:rPr lang="en-GB" smtClean="0">
                <a:solidFill>
                  <a:srgbClr val="000000"/>
                </a:solidFill>
              </a:rPr>
              <a:t>13/06/2021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6AEF6B1-6119-469D-B3F5-99D1CCCE4130}" type="slidenum">
              <a:rPr lang="ar-SA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1461008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398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ar-JO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JO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91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JO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941763"/>
            <a:ext cx="4038600" cy="218916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JO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5FC1532-3516-4783-9ED9-3628EA373013}" type="datetime1">
              <a:rPr lang="en-GB" smtClean="0">
                <a:solidFill>
                  <a:srgbClr val="000000"/>
                </a:solidFill>
              </a:rPr>
              <a:t>13/06/2021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4F26A6E-2D68-436A-BAA5-2361D431DCF4}" type="slidenum">
              <a:rPr lang="ar-SA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8192115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7"/>
          <p:cNvGrpSpPr>
            <a:grpSpLocks/>
          </p:cNvGrpSpPr>
          <p:nvPr/>
        </p:nvGrpSpPr>
        <p:grpSpPr bwMode="auto">
          <a:xfrm>
            <a:off x="228600" y="2889250"/>
            <a:ext cx="8610600" cy="201613"/>
            <a:chOff x="144" y="1680"/>
            <a:chExt cx="5424" cy="144"/>
          </a:xfrm>
        </p:grpSpPr>
        <p:sp>
          <p:nvSpPr>
            <p:cNvPr id="5" name="Rectangle 8"/>
            <p:cNvSpPr>
              <a:spLocks noChangeArrowheads="1"/>
            </p:cNvSpPr>
            <p:nvPr userDrawn="1"/>
          </p:nvSpPr>
          <p:spPr bwMode="auto">
            <a:xfrm>
              <a:off x="144" y="1680"/>
              <a:ext cx="1808" cy="144"/>
            </a:xfrm>
            <a:prstGeom prst="rect">
              <a:avLst/>
            </a:prstGeom>
            <a:solidFill>
              <a:schemeClr val="bg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rtl="1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ar-JO">
                <a:solidFill>
                  <a:srgbClr val="000000"/>
                </a:solidFill>
              </a:endParaRPr>
            </a:p>
          </p:txBody>
        </p:sp>
        <p:sp>
          <p:nvSpPr>
            <p:cNvPr id="6" name="Rectangle 9"/>
            <p:cNvSpPr>
              <a:spLocks noChangeArrowheads="1"/>
            </p:cNvSpPr>
            <p:nvPr userDrawn="1"/>
          </p:nvSpPr>
          <p:spPr bwMode="auto">
            <a:xfrm>
              <a:off x="1952" y="1680"/>
              <a:ext cx="1808" cy="144"/>
            </a:xfrm>
            <a:prstGeom prst="rect">
              <a:avLst/>
            </a:prstGeom>
            <a:solidFill>
              <a:schemeClr val="accent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rtl="1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ar-JO">
                <a:solidFill>
                  <a:srgbClr val="000000"/>
                </a:solidFill>
              </a:endParaRPr>
            </a:p>
          </p:txBody>
        </p:sp>
        <p:sp>
          <p:nvSpPr>
            <p:cNvPr id="7" name="Rectangle 10"/>
            <p:cNvSpPr>
              <a:spLocks noChangeArrowheads="1"/>
            </p:cNvSpPr>
            <p:nvPr userDrawn="1"/>
          </p:nvSpPr>
          <p:spPr bwMode="auto">
            <a:xfrm>
              <a:off x="3760" y="1680"/>
              <a:ext cx="1808" cy="144"/>
            </a:xfrm>
            <a:prstGeom prst="rect">
              <a:avLst/>
            </a:prstGeom>
            <a:solidFill>
              <a:schemeClr val="tx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rtl="1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ar-JO">
                <a:solidFill>
                  <a:srgbClr val="000000"/>
                </a:solidFill>
              </a:endParaRPr>
            </a:p>
          </p:txBody>
        </p:sp>
      </p:grpSp>
      <p:sp>
        <p:nvSpPr>
          <p:cNvPr id="819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685800"/>
            <a:ext cx="7772400" cy="2127250"/>
          </a:xfrm>
        </p:spPr>
        <p:txBody>
          <a:bodyPr/>
          <a:lstStyle>
            <a:lvl1pPr algn="ctr">
              <a:defRPr sz="58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270250"/>
            <a:ext cx="6400800" cy="22098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 sz="3000"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8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6F4367-A5E9-48A5-9349-F4EA628992B8}" type="datetime1">
              <a:rPr lang="en-GB" smtClean="0">
                <a:solidFill>
                  <a:srgbClr val="000000"/>
                </a:solidFill>
              </a:rPr>
              <a:t>13/06/2021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67F76D-2B7A-4483-8A29-6E752B90AB2C}" type="slidenum">
              <a:rPr lang="ar-SA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897300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ar-JO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JO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BDCDE85-42CE-44B2-A0E7-1486C1BF5C87}" type="datetime1">
              <a:rPr lang="en-GB" smtClean="0">
                <a:solidFill>
                  <a:srgbClr val="000000"/>
                </a:solidFill>
              </a:rPr>
              <a:t>13/06/2021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1558FC2-D6EB-4387-A3B6-268DBE32C408}" type="slidenum">
              <a:rPr lang="ar-SA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3131678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ar-JO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D2676CA-E12C-41D3-8C54-418C9EB89202}" type="datetime1">
              <a:rPr lang="en-GB" smtClean="0">
                <a:solidFill>
                  <a:srgbClr val="000000"/>
                </a:solidFill>
              </a:rPr>
              <a:t>13/06/2021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5C09FB7-EF3C-40E0-9DFE-C85223570D37}" type="slidenum">
              <a:rPr lang="ar-SA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51931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D683B4-9704-4309-9B01-82C2F9216174}" type="datetime1">
              <a:rPr lang="en-GB" smtClean="0"/>
              <a:t>13/06/2021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177AB6-34FA-467A-8B04-DB44AA20310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11049595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ar-JO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JO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JO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E88B803-D928-4F3B-8E8B-2FB9D05A3977}" type="datetime1">
              <a:rPr lang="en-GB" smtClean="0">
                <a:solidFill>
                  <a:srgbClr val="000000"/>
                </a:solidFill>
              </a:rPr>
              <a:t>13/06/2021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72A6F79-ADB8-4691-ADBA-6F91F32F1B44}" type="slidenum">
              <a:rPr lang="ar-SA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3935099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ar-JO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JO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JO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0EBC418-8D60-45F9-815F-BADCBDDCB688}" type="datetime1">
              <a:rPr lang="en-GB" smtClean="0">
                <a:solidFill>
                  <a:srgbClr val="000000"/>
                </a:solidFill>
              </a:rPr>
              <a:t>13/06/2021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640D6F9-DAF3-438C-9F50-24C3CEBE13FD}" type="slidenum">
              <a:rPr lang="ar-SA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7652574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ar-JO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7112364-575A-4998-A1A1-74321F158DFB}" type="datetime1">
              <a:rPr lang="en-GB" smtClean="0">
                <a:solidFill>
                  <a:srgbClr val="000000"/>
                </a:solidFill>
              </a:rPr>
              <a:t>13/06/2021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D7364D4-2B4B-4263-88A0-77BDD881AA16}" type="slidenum">
              <a:rPr lang="ar-SA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9372873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622C4C8-0358-4EFD-9DA4-CFEF12BB0046}" type="datetime1">
              <a:rPr lang="en-GB" smtClean="0">
                <a:solidFill>
                  <a:srgbClr val="000000"/>
                </a:solidFill>
              </a:rPr>
              <a:t>13/06/2021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9228975-5B12-4FBE-9F9A-ABB8263EF8A1}" type="slidenum">
              <a:rPr lang="ar-SA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52343431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r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ar-JO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JO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7F91EAF-BE19-4157-8188-6BD4BC685AA8}" type="datetime1">
              <a:rPr lang="en-GB" smtClean="0">
                <a:solidFill>
                  <a:srgbClr val="000000"/>
                </a:solidFill>
              </a:rPr>
              <a:t>13/06/2021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73BE080-578D-419B-88FE-2CF6D5872B5C}" type="slidenum">
              <a:rPr lang="ar-SA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3348680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r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ar-JO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ar-JO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C25E60D-0D29-46FC-827C-881C564B1E97}" type="datetime1">
              <a:rPr lang="en-GB" smtClean="0">
                <a:solidFill>
                  <a:srgbClr val="000000"/>
                </a:solidFill>
              </a:rPr>
              <a:t>13/06/2021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43D5E69-41C0-44BA-B2F4-EAE4EDEF4CFA}" type="slidenum">
              <a:rPr lang="ar-SA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9856990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ar-JO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JO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6D86207-8D77-44C7-BCCF-129D5120BE02}" type="datetime1">
              <a:rPr lang="en-GB" smtClean="0">
                <a:solidFill>
                  <a:srgbClr val="000000"/>
                </a:solidFill>
              </a:rPr>
              <a:t>13/06/2021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1B21AED-45F2-4953-B421-8375FA2855E5}" type="slidenum">
              <a:rPr lang="ar-SA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6770287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7813"/>
            <a:ext cx="2057400" cy="585311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ar-JO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7813"/>
            <a:ext cx="6019800" cy="585311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JO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441880A-261A-47DD-B53D-AE84FCBE2301}" type="datetime1">
              <a:rPr lang="en-GB" smtClean="0">
                <a:solidFill>
                  <a:srgbClr val="000000"/>
                </a:solidFill>
              </a:rPr>
              <a:t>13/06/2021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2285071-8668-4B9D-BDE3-28BFF2688813}" type="slidenum">
              <a:rPr lang="ar-SA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6799062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398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ar-JO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JO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JO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1518449-FFC6-47A9-B556-FD352EEC6BEA}" type="datetime1">
              <a:rPr lang="en-GB" smtClean="0">
                <a:solidFill>
                  <a:srgbClr val="000000"/>
                </a:solidFill>
              </a:rPr>
              <a:t>13/06/2021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45385A3-467C-47E0-9E23-D151912BEAC6}" type="slidenum">
              <a:rPr lang="ar-SA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13415168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398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ar-JO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30725"/>
          </a:xfrm>
        </p:spPr>
        <p:txBody>
          <a:bodyPr/>
          <a:lstStyle/>
          <a:p>
            <a:pPr lvl="0"/>
            <a:endParaRPr lang="ar-JO" noProof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E5C0D00-F46A-48C1-8F03-BCB4322C9A39}" type="datetime1">
              <a:rPr lang="en-GB" smtClean="0">
                <a:solidFill>
                  <a:srgbClr val="000000"/>
                </a:solidFill>
              </a:rPr>
              <a:t>13/06/2021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BA6DD13-38DE-442C-94A1-D73548E170F9}" type="slidenum">
              <a:rPr lang="ar-SA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06682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6703D4-3FC6-454F-A978-A4D72B636EC4}" type="datetime1">
              <a:rPr lang="en-GB" smtClean="0"/>
              <a:t>13/06/2021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177AB6-34FA-467A-8B04-DB44AA20310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26646414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398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ar-JO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JO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91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JO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941763"/>
            <a:ext cx="4038600" cy="218916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JO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6B455E3-87CC-4511-A2C2-ADF989C23556}" type="datetime1">
              <a:rPr lang="en-GB" smtClean="0">
                <a:solidFill>
                  <a:srgbClr val="000000"/>
                </a:solidFill>
              </a:rPr>
              <a:t>13/06/2021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68335DC-3239-4F02-B931-DE703BA2A8FD}" type="slidenum">
              <a:rPr lang="ar-SA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8212219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7"/>
          <p:cNvGrpSpPr>
            <a:grpSpLocks/>
          </p:cNvGrpSpPr>
          <p:nvPr/>
        </p:nvGrpSpPr>
        <p:grpSpPr bwMode="auto">
          <a:xfrm>
            <a:off x="228600" y="2889250"/>
            <a:ext cx="8610600" cy="201613"/>
            <a:chOff x="144" y="1680"/>
            <a:chExt cx="5424" cy="144"/>
          </a:xfrm>
        </p:grpSpPr>
        <p:sp>
          <p:nvSpPr>
            <p:cNvPr id="5" name="Rectangle 8"/>
            <p:cNvSpPr>
              <a:spLocks noChangeArrowheads="1"/>
            </p:cNvSpPr>
            <p:nvPr userDrawn="1"/>
          </p:nvSpPr>
          <p:spPr bwMode="auto">
            <a:xfrm>
              <a:off x="144" y="1680"/>
              <a:ext cx="1808" cy="144"/>
            </a:xfrm>
            <a:prstGeom prst="rect">
              <a:avLst/>
            </a:prstGeom>
            <a:solidFill>
              <a:schemeClr val="bg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rtl="1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ar-JO">
                <a:solidFill>
                  <a:srgbClr val="000000"/>
                </a:solidFill>
              </a:endParaRPr>
            </a:p>
          </p:txBody>
        </p:sp>
        <p:sp>
          <p:nvSpPr>
            <p:cNvPr id="6" name="Rectangle 9"/>
            <p:cNvSpPr>
              <a:spLocks noChangeArrowheads="1"/>
            </p:cNvSpPr>
            <p:nvPr userDrawn="1"/>
          </p:nvSpPr>
          <p:spPr bwMode="auto">
            <a:xfrm>
              <a:off x="1952" y="1680"/>
              <a:ext cx="1808" cy="144"/>
            </a:xfrm>
            <a:prstGeom prst="rect">
              <a:avLst/>
            </a:prstGeom>
            <a:solidFill>
              <a:schemeClr val="accent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rtl="1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ar-JO">
                <a:solidFill>
                  <a:srgbClr val="000000"/>
                </a:solidFill>
              </a:endParaRPr>
            </a:p>
          </p:txBody>
        </p:sp>
        <p:sp>
          <p:nvSpPr>
            <p:cNvPr id="7" name="Rectangle 10"/>
            <p:cNvSpPr>
              <a:spLocks noChangeArrowheads="1"/>
            </p:cNvSpPr>
            <p:nvPr userDrawn="1"/>
          </p:nvSpPr>
          <p:spPr bwMode="auto">
            <a:xfrm>
              <a:off x="3760" y="1680"/>
              <a:ext cx="1808" cy="144"/>
            </a:xfrm>
            <a:prstGeom prst="rect">
              <a:avLst/>
            </a:prstGeom>
            <a:solidFill>
              <a:schemeClr val="tx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rtl="1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ar-JO">
                <a:solidFill>
                  <a:srgbClr val="000000"/>
                </a:solidFill>
              </a:endParaRPr>
            </a:p>
          </p:txBody>
        </p:sp>
      </p:grpSp>
      <p:sp>
        <p:nvSpPr>
          <p:cNvPr id="819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685800"/>
            <a:ext cx="7772400" cy="2127250"/>
          </a:xfrm>
        </p:spPr>
        <p:txBody>
          <a:bodyPr/>
          <a:lstStyle>
            <a:lvl1pPr algn="ctr">
              <a:defRPr sz="58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270250"/>
            <a:ext cx="6400800" cy="22098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 sz="3000"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8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05EFB1-4E70-43CF-BE65-387D35732174}" type="datetime1">
              <a:rPr lang="en-GB" smtClean="0">
                <a:solidFill>
                  <a:srgbClr val="000000"/>
                </a:solidFill>
              </a:rPr>
              <a:t>13/06/2021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C8165B-0DCA-4751-BC94-DA10198CB624}" type="slidenum">
              <a:rPr lang="ar-SA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7284752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ar-JO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JO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D70470B-BDE8-4F7F-9785-55AB385F14A6}" type="datetime1">
              <a:rPr lang="en-GB" smtClean="0">
                <a:solidFill>
                  <a:srgbClr val="000000"/>
                </a:solidFill>
              </a:rPr>
              <a:t>13/06/2021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5C6D6FC-447A-4A3B-A9DA-337988808582}" type="slidenum">
              <a:rPr lang="ar-SA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7087269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ar-JO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1BFC77B-8080-463F-82B4-089B20E13BF0}" type="datetime1">
              <a:rPr lang="en-GB" smtClean="0">
                <a:solidFill>
                  <a:srgbClr val="000000"/>
                </a:solidFill>
              </a:rPr>
              <a:t>13/06/2021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C2FD90F-93D5-479E-808C-B4E48EEDA6C7}" type="slidenum">
              <a:rPr lang="ar-SA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8384041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ar-JO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JO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JO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0FD5928-1A2F-41EE-9BE8-7AE21677DDA4}" type="datetime1">
              <a:rPr lang="en-GB" smtClean="0">
                <a:solidFill>
                  <a:srgbClr val="000000"/>
                </a:solidFill>
              </a:rPr>
              <a:t>13/06/2021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9C61E15-50F0-4FC8-9206-CFEBC67C7529}" type="slidenum">
              <a:rPr lang="ar-SA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3286513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ar-JO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JO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JO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49BD5A9-77A9-411A-AA45-08CFD94D0863}" type="datetime1">
              <a:rPr lang="en-GB" smtClean="0">
                <a:solidFill>
                  <a:srgbClr val="000000"/>
                </a:solidFill>
              </a:rPr>
              <a:t>13/06/2021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DB74B86-E08D-4BC4-AA8C-9DEFBAA00E2C}" type="slidenum">
              <a:rPr lang="ar-SA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00199211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ar-JO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C33045B-E44E-4EE9-A25B-6DE3F9C25238}" type="datetime1">
              <a:rPr lang="en-GB" smtClean="0">
                <a:solidFill>
                  <a:srgbClr val="000000"/>
                </a:solidFill>
              </a:rPr>
              <a:t>13/06/2021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EE0012D-0F58-409B-A36C-01DA9EFA9EB9}" type="slidenum">
              <a:rPr lang="ar-SA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8788337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ECB467D-B81F-416C-9B3C-8B4D38001492}" type="datetime1">
              <a:rPr lang="en-GB" smtClean="0">
                <a:solidFill>
                  <a:srgbClr val="000000"/>
                </a:solidFill>
              </a:rPr>
              <a:t>13/06/2021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B91FF44-3B36-4C8B-A509-DCCFD15F90DC}" type="slidenum">
              <a:rPr lang="ar-SA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2920089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r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ar-JO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JO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52ACE88-DCD4-430C-9F36-634C81353A11}" type="datetime1">
              <a:rPr lang="en-GB" smtClean="0">
                <a:solidFill>
                  <a:srgbClr val="000000"/>
                </a:solidFill>
              </a:rPr>
              <a:t>13/06/2021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0E81F80-70CD-4C0B-B2C2-97E1A3AFB3E0}" type="slidenum">
              <a:rPr lang="ar-SA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52789568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r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ar-JO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ar-JO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AEF564D-2437-4872-BE6F-427EAEEB7F10}" type="datetime1">
              <a:rPr lang="en-GB" smtClean="0">
                <a:solidFill>
                  <a:srgbClr val="000000"/>
                </a:solidFill>
              </a:rPr>
              <a:t>13/06/2021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64F5B7D-B054-461C-942C-29175DBCB570}" type="slidenum">
              <a:rPr lang="ar-SA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73943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3EE54F-9D5A-448A-A050-5EA95909F26D}" type="datetime1">
              <a:rPr lang="en-GB" smtClean="0"/>
              <a:t>13/06/2021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177AB6-34FA-467A-8B04-DB44AA20310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2070518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ar-JO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JO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4EC6DF6-9931-47E4-8245-4E51C0069FAB}" type="datetime1">
              <a:rPr lang="en-GB" smtClean="0">
                <a:solidFill>
                  <a:srgbClr val="000000"/>
                </a:solidFill>
              </a:rPr>
              <a:t>13/06/2021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E9FD20D-F03B-41AA-B537-56AEE014EF75}" type="slidenum">
              <a:rPr lang="ar-SA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5628676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7813"/>
            <a:ext cx="2057400" cy="585311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ar-JO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7813"/>
            <a:ext cx="6019800" cy="585311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JO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9591F4C-06BA-4F08-B4CE-5E37DB41F35E}" type="datetime1">
              <a:rPr lang="en-GB" smtClean="0">
                <a:solidFill>
                  <a:srgbClr val="000000"/>
                </a:solidFill>
              </a:rPr>
              <a:t>13/06/2021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23D5E1D-23B8-4279-9307-FA752CBCB334}" type="slidenum">
              <a:rPr lang="ar-SA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4592940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398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ar-JO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30725"/>
          </a:xfrm>
        </p:spPr>
        <p:txBody>
          <a:bodyPr/>
          <a:lstStyle/>
          <a:p>
            <a:pPr lvl="0"/>
            <a:endParaRPr lang="ar-JO" noProof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02F497F-15A3-46E2-A04C-B7E45EEA0552}" type="datetime1">
              <a:rPr lang="en-GB" smtClean="0">
                <a:solidFill>
                  <a:srgbClr val="000000"/>
                </a:solidFill>
              </a:rPr>
              <a:t>13/06/2021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83396AF-9A3A-4231-89E4-F7329A44C5B9}" type="slidenum">
              <a:rPr lang="ar-SA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8991943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7"/>
          <p:cNvGrpSpPr>
            <a:grpSpLocks/>
          </p:cNvGrpSpPr>
          <p:nvPr/>
        </p:nvGrpSpPr>
        <p:grpSpPr bwMode="auto">
          <a:xfrm>
            <a:off x="228600" y="2889250"/>
            <a:ext cx="8610600" cy="201613"/>
            <a:chOff x="144" y="1680"/>
            <a:chExt cx="5424" cy="144"/>
          </a:xfrm>
        </p:grpSpPr>
        <p:sp>
          <p:nvSpPr>
            <p:cNvPr id="5" name="Rectangle 8"/>
            <p:cNvSpPr>
              <a:spLocks noChangeArrowheads="1"/>
            </p:cNvSpPr>
            <p:nvPr userDrawn="1"/>
          </p:nvSpPr>
          <p:spPr bwMode="auto">
            <a:xfrm>
              <a:off x="144" y="1680"/>
              <a:ext cx="1808" cy="144"/>
            </a:xfrm>
            <a:prstGeom prst="rect">
              <a:avLst/>
            </a:prstGeom>
            <a:solidFill>
              <a:schemeClr val="bg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rtl="1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ar-JO">
                <a:solidFill>
                  <a:srgbClr val="000000"/>
                </a:solidFill>
              </a:endParaRPr>
            </a:p>
          </p:txBody>
        </p:sp>
        <p:sp>
          <p:nvSpPr>
            <p:cNvPr id="6" name="Rectangle 9"/>
            <p:cNvSpPr>
              <a:spLocks noChangeArrowheads="1"/>
            </p:cNvSpPr>
            <p:nvPr userDrawn="1"/>
          </p:nvSpPr>
          <p:spPr bwMode="auto">
            <a:xfrm>
              <a:off x="1952" y="1680"/>
              <a:ext cx="1808" cy="144"/>
            </a:xfrm>
            <a:prstGeom prst="rect">
              <a:avLst/>
            </a:prstGeom>
            <a:solidFill>
              <a:schemeClr val="accent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rtl="1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ar-JO">
                <a:solidFill>
                  <a:srgbClr val="000000"/>
                </a:solidFill>
              </a:endParaRPr>
            </a:p>
          </p:txBody>
        </p:sp>
        <p:sp>
          <p:nvSpPr>
            <p:cNvPr id="7" name="Rectangle 10"/>
            <p:cNvSpPr>
              <a:spLocks noChangeArrowheads="1"/>
            </p:cNvSpPr>
            <p:nvPr userDrawn="1"/>
          </p:nvSpPr>
          <p:spPr bwMode="auto">
            <a:xfrm>
              <a:off x="3760" y="1680"/>
              <a:ext cx="1808" cy="144"/>
            </a:xfrm>
            <a:prstGeom prst="rect">
              <a:avLst/>
            </a:prstGeom>
            <a:solidFill>
              <a:schemeClr val="tx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rtl="1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ar-JO">
                <a:solidFill>
                  <a:srgbClr val="000000"/>
                </a:solidFill>
              </a:endParaRPr>
            </a:p>
          </p:txBody>
        </p:sp>
      </p:grpSp>
      <p:sp>
        <p:nvSpPr>
          <p:cNvPr id="819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685800"/>
            <a:ext cx="7772400" cy="2127250"/>
          </a:xfrm>
        </p:spPr>
        <p:txBody>
          <a:bodyPr/>
          <a:lstStyle>
            <a:lvl1pPr algn="ctr">
              <a:defRPr sz="58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270250"/>
            <a:ext cx="6400800" cy="22098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 sz="3000"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8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9BAE71-710F-4684-9016-3DAE29410F09}" type="datetime1">
              <a:rPr lang="en-GB" smtClean="0">
                <a:solidFill>
                  <a:srgbClr val="000000"/>
                </a:solidFill>
              </a:rPr>
              <a:t>13/06/2021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C35B7F-FED1-4A92-8AAB-64484830211D}" type="slidenum">
              <a:rPr lang="ar-SA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517241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ar-JO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JO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ADB97C1-B411-4B02-9C5C-61F24DD55F13}" type="datetime1">
              <a:rPr lang="en-GB" smtClean="0">
                <a:solidFill>
                  <a:srgbClr val="000000"/>
                </a:solidFill>
              </a:rPr>
              <a:t>13/06/2021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1FF5A78-4736-45B1-AA6B-60ADE917B934}" type="slidenum">
              <a:rPr lang="ar-SA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7898403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ar-JO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3A8154C-2A30-4F7A-9B9C-FED6CA957596}" type="datetime1">
              <a:rPr lang="en-GB" smtClean="0">
                <a:solidFill>
                  <a:srgbClr val="000000"/>
                </a:solidFill>
              </a:rPr>
              <a:t>13/06/2021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ABE269B-217F-461C-8172-FF560E149E29}" type="slidenum">
              <a:rPr lang="ar-SA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8668035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ar-JO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JO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JO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2780AE4-5CAE-4B5E-94D5-6FA132125C7E}" type="datetime1">
              <a:rPr lang="en-GB" smtClean="0">
                <a:solidFill>
                  <a:srgbClr val="000000"/>
                </a:solidFill>
              </a:rPr>
              <a:t>13/06/2021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789606A-30F4-464C-A276-09D450A9166C}" type="slidenum">
              <a:rPr lang="ar-SA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28537144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ar-JO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JO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JO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35C7398-E12B-4DFC-8574-70394EAD81A7}" type="datetime1">
              <a:rPr lang="en-GB" smtClean="0">
                <a:solidFill>
                  <a:srgbClr val="000000"/>
                </a:solidFill>
              </a:rPr>
              <a:t>13/06/2021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73A4653-8AEA-4EE0-AB4D-50219DD653E3}" type="slidenum">
              <a:rPr lang="ar-SA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0986471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ar-JO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7452062-60F5-4BA0-9E2B-DE247D6C8D71}" type="datetime1">
              <a:rPr lang="en-GB" smtClean="0">
                <a:solidFill>
                  <a:srgbClr val="000000"/>
                </a:solidFill>
              </a:rPr>
              <a:t>13/06/2021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E6E1E61-97E5-440A-BBA5-EFE348EFE521}" type="slidenum">
              <a:rPr lang="ar-SA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0072742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EE3D785-B716-46BA-9A8E-961419E794E8}" type="datetime1">
              <a:rPr lang="en-GB" smtClean="0">
                <a:solidFill>
                  <a:srgbClr val="000000"/>
                </a:solidFill>
              </a:rPr>
              <a:t>13/06/2021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630FB96-87CB-4868-B654-C5A3DC578BCB}" type="slidenum">
              <a:rPr lang="ar-SA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39712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CD3807-74D4-45CA-AB15-AE3E91DA2BA7}" type="datetime1">
              <a:rPr lang="en-GB" smtClean="0"/>
              <a:t>13/06/2021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177AB6-34FA-467A-8B04-DB44AA20310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84211025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r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ar-JO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JO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8BE5A3C-A824-46B0-9CBB-C954B9FB8995}" type="datetime1">
              <a:rPr lang="en-GB" smtClean="0">
                <a:solidFill>
                  <a:srgbClr val="000000"/>
                </a:solidFill>
              </a:rPr>
              <a:t>13/06/2021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F6E6B07-0ED8-4B87-87FD-D2F235568401}" type="slidenum">
              <a:rPr lang="ar-SA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2852781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r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ar-JO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ar-JO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E3BAE07-1FA1-47D4-BD4F-1BB9CDF33C74}" type="datetime1">
              <a:rPr lang="en-GB" smtClean="0">
                <a:solidFill>
                  <a:srgbClr val="000000"/>
                </a:solidFill>
              </a:rPr>
              <a:t>13/06/2021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3BC2401-F5BA-40DD-AAB8-78BCA53BFA2D}" type="slidenum">
              <a:rPr lang="ar-SA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9069073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ar-JO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JO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1ADF015-464E-429E-8F0F-4CE519ABFDE1}" type="datetime1">
              <a:rPr lang="en-GB" smtClean="0">
                <a:solidFill>
                  <a:srgbClr val="000000"/>
                </a:solidFill>
              </a:rPr>
              <a:t>13/06/2021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6A4F0EE-32AA-4AB9-96BA-71630799AE51}" type="slidenum">
              <a:rPr lang="ar-SA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4728378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7813"/>
            <a:ext cx="2057400" cy="585311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ar-JO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7813"/>
            <a:ext cx="6019800" cy="585311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JO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45B6447-C3A6-46B7-B5B5-CA49C10316E3}" type="datetime1">
              <a:rPr lang="en-GB" smtClean="0">
                <a:solidFill>
                  <a:srgbClr val="000000"/>
                </a:solidFill>
              </a:rPr>
              <a:t>13/06/2021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D24C34D-7870-4484-9004-DE9337B7DCF1}" type="slidenum">
              <a:rPr lang="ar-SA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9974818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398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ar-JO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30725"/>
          </a:xfrm>
        </p:spPr>
        <p:txBody>
          <a:bodyPr/>
          <a:lstStyle/>
          <a:p>
            <a:pPr lvl="0"/>
            <a:endParaRPr lang="ar-JO" noProof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5F92DF5-C5A8-42F5-8C2C-AF24EAD8F31E}" type="datetime1">
              <a:rPr lang="en-GB" smtClean="0">
                <a:solidFill>
                  <a:srgbClr val="000000"/>
                </a:solidFill>
              </a:rPr>
              <a:t>13/06/2021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199A0E1-BDF0-4188-998B-E5475E63E9C6}" type="slidenum">
              <a:rPr lang="ar-SA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53848421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7813"/>
            <a:ext cx="8229600" cy="585311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JO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2AB208D-E4F7-4576-8EDC-A181EC56577E}" type="datetime1">
              <a:rPr lang="en-GB" smtClean="0">
                <a:solidFill>
                  <a:srgbClr val="000000"/>
                </a:solidFill>
              </a:rPr>
              <a:t>13/06/2021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0420C62-B528-4C28-A76E-098BFA480DEB}" type="slidenum">
              <a:rPr lang="ar-SA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1266566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CD6FE8B-DA80-4D6B-8753-980839AFB08B}" type="datetime1">
              <a:rPr lang="en-GB" smtClean="0">
                <a:solidFill>
                  <a:srgbClr val="000000"/>
                </a:solidFill>
              </a:rPr>
              <a:t>13/06/2021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8A1691B-B2D8-417C-804E-E5F9D753A250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9672744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9675CC7-CB2B-432C-8081-5384A00CD239}" type="datetime1">
              <a:rPr lang="en-GB" smtClean="0">
                <a:solidFill>
                  <a:srgbClr val="000000"/>
                </a:solidFill>
              </a:rPr>
              <a:t>13/06/2021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2DD35FB-D95D-4533-A678-60A4F20FD413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28395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F48F66C-A837-4D98-A0E8-492A5B5746B3}" type="datetime1">
              <a:rPr lang="en-GB" smtClean="0">
                <a:solidFill>
                  <a:srgbClr val="000000"/>
                </a:solidFill>
              </a:rPr>
              <a:t>13/06/2021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3C33EFC-993B-4BD3-92CC-5ACAF8576D48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7202684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0AB7F28-722A-4152-91D3-E2FF91D0E7B9}" type="datetime1">
              <a:rPr lang="en-GB" smtClean="0">
                <a:solidFill>
                  <a:srgbClr val="000000"/>
                </a:solidFill>
              </a:rPr>
              <a:t>13/06/2021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758CF87-D4D6-4F3A-8394-4F0FE331C449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413433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68C797-4F43-4ABE-AF42-1453FBD0AABE}" type="datetime1">
              <a:rPr lang="en-GB" smtClean="0"/>
              <a:t>13/06/2021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177AB6-34FA-467A-8B04-DB44AA20310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23816811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968FFA9-5C41-4584-8A15-AC396E3D70BA}" type="datetime1">
              <a:rPr lang="en-GB" smtClean="0">
                <a:solidFill>
                  <a:srgbClr val="000000"/>
                </a:solidFill>
              </a:rPr>
              <a:t>13/06/2021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4CA2E73-AC31-4EDF-822F-0D49CAA32998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9655253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684AC31-830B-4FF2-8F7D-F791FA01F6FB}" type="datetime1">
              <a:rPr lang="en-GB" smtClean="0">
                <a:solidFill>
                  <a:srgbClr val="000000"/>
                </a:solidFill>
              </a:rPr>
              <a:t>13/06/2021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249D538-D34A-4AF4-986A-36D211168FD4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0678290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B1D5432-22BB-41AF-8524-A7B7D41941EF}" type="datetime1">
              <a:rPr lang="en-GB" smtClean="0">
                <a:solidFill>
                  <a:srgbClr val="000000"/>
                </a:solidFill>
              </a:rPr>
              <a:t>13/06/2021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5291F1B-1C4D-4FCE-8430-AE57298ED430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40858502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EE68091-3FCB-4EAF-B482-75D022CF4CB6}" type="datetime1">
              <a:rPr lang="en-GB" smtClean="0">
                <a:solidFill>
                  <a:srgbClr val="000000"/>
                </a:solidFill>
              </a:rPr>
              <a:t>13/06/2021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5546D05-3B15-4717-B85E-AEC4DDD348B5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2354666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4A92209-CC3B-45EB-B9AB-F4A8B2CF18FF}" type="datetime1">
              <a:rPr lang="en-GB" smtClean="0">
                <a:solidFill>
                  <a:srgbClr val="000000"/>
                </a:solidFill>
              </a:rPr>
              <a:t>13/06/2021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DB3772C-1A72-430B-BA1C-24A609595C8F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9865817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8ABAF35-EE44-490F-A0B3-61FC421271F3}" type="datetime1">
              <a:rPr lang="en-GB" smtClean="0">
                <a:solidFill>
                  <a:srgbClr val="000000"/>
                </a:solidFill>
              </a:rPr>
              <a:t>13/06/2021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F2E9BD0-B8ED-42C5-8896-A54A168BF14B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68948840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C37567E-7FA2-4163-97E8-D73A3D95D165}" type="datetime1">
              <a:rPr lang="en-GB" smtClean="0">
                <a:solidFill>
                  <a:srgbClr val="000000"/>
                </a:solidFill>
              </a:rPr>
              <a:t>13/06/2021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72C8A24-2C73-4A7B-83F3-26662908A9A6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4404734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ar-IQ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ar-IQ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C2A9D5-8CB3-4B95-978F-4C0D5F12A9B1}" type="datetime1">
              <a:rPr lang="en-GB" smtClean="0">
                <a:solidFill>
                  <a:prstClr val="black">
                    <a:tint val="75000"/>
                  </a:prstClr>
                </a:solidFill>
              </a:rPr>
              <a:t>13/06/2021</a:t>
            </a:fld>
            <a:endParaRPr lang="ar-IQ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r-IQ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4255CF-6D40-4CE8-9C1E-3633D52C6510}" type="slidenum">
              <a:rPr lang="ar-IQ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ar-IQ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6208092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ar-IQ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IQ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789973-B2FA-40DA-8B83-D032130394E2}" type="datetime1">
              <a:rPr lang="en-GB" smtClean="0">
                <a:solidFill>
                  <a:prstClr val="black">
                    <a:tint val="75000"/>
                  </a:prstClr>
                </a:solidFill>
              </a:rPr>
              <a:t>13/06/2021</a:t>
            </a:fld>
            <a:endParaRPr lang="ar-IQ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r-IQ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24EF5C-CDE2-4BD3-B4E1-1AEC9DC220A8}" type="slidenum">
              <a:rPr lang="ar-IQ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ar-IQ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3009589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ar-IQ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3D6CC2-F902-410A-B96F-0975987E3286}" type="datetime1">
              <a:rPr lang="en-GB" smtClean="0">
                <a:solidFill>
                  <a:prstClr val="black">
                    <a:tint val="75000"/>
                  </a:prstClr>
                </a:solidFill>
              </a:rPr>
              <a:t>13/06/2021</a:t>
            </a:fld>
            <a:endParaRPr lang="ar-IQ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r-IQ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91A7F3-E902-4669-A9B6-13677EC92F94}" type="slidenum">
              <a:rPr lang="ar-IQ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ar-IQ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01066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F78143-87F0-4E97-B154-C536A7C83BC2}" type="datetime1">
              <a:rPr lang="en-GB" smtClean="0"/>
              <a:t>13/06/2021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177AB6-34FA-467A-8B04-DB44AA20310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31874525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ar-IQ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IQ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IQ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A80DD5-00F1-4882-8A0F-6786A796DCC0}" type="datetime1">
              <a:rPr lang="en-GB" smtClean="0">
                <a:solidFill>
                  <a:prstClr val="black">
                    <a:tint val="75000"/>
                  </a:prstClr>
                </a:solidFill>
              </a:rPr>
              <a:t>13/06/2021</a:t>
            </a:fld>
            <a:endParaRPr lang="ar-IQ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r-IQ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085280-2411-460B-BC12-DB6DA4B82812}" type="slidenum">
              <a:rPr lang="ar-IQ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ar-IQ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6215186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ar-IQ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IQ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IQ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EE943C2-BA91-4AC7-96A9-35EBE9AAB2A0}" type="datetime1">
              <a:rPr lang="en-GB" smtClean="0">
                <a:solidFill>
                  <a:prstClr val="black">
                    <a:tint val="75000"/>
                  </a:prstClr>
                </a:solidFill>
              </a:rPr>
              <a:t>13/06/2021</a:t>
            </a:fld>
            <a:endParaRPr lang="ar-IQ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r-IQ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E9E962-CA2A-4C1F-933C-6FE637D4E3F4}" type="slidenum">
              <a:rPr lang="ar-IQ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ar-IQ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2445785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ar-IQ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651DFF-3741-4C18-9C45-EE674578C20E}" type="datetime1">
              <a:rPr lang="en-GB" smtClean="0">
                <a:solidFill>
                  <a:prstClr val="black">
                    <a:tint val="75000"/>
                  </a:prstClr>
                </a:solidFill>
              </a:rPr>
              <a:t>13/06/2021</a:t>
            </a:fld>
            <a:endParaRPr lang="ar-IQ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r-IQ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BE4DA1-7EC6-49E2-A52D-E2CE64394A32}" type="slidenum">
              <a:rPr lang="ar-IQ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ar-IQ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4040431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B6861C3-2C0D-4912-90C4-02A840ED0DDC}" type="datetime1">
              <a:rPr lang="en-GB" smtClean="0">
                <a:solidFill>
                  <a:prstClr val="black">
                    <a:tint val="75000"/>
                  </a:prstClr>
                </a:solidFill>
              </a:rPr>
              <a:t>13/06/2021</a:t>
            </a:fld>
            <a:endParaRPr lang="ar-IQ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r-IQ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795152-7300-44EC-956D-FC7DA947A2E1}" type="slidenum">
              <a:rPr lang="ar-IQ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ar-IQ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4718196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ar-IQ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IQ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0C99EB8-B917-4CFB-A8AB-883CE49555B6}" type="datetime1">
              <a:rPr lang="en-GB" smtClean="0">
                <a:solidFill>
                  <a:prstClr val="black">
                    <a:tint val="75000"/>
                  </a:prstClr>
                </a:solidFill>
              </a:rPr>
              <a:t>13/06/2021</a:t>
            </a:fld>
            <a:endParaRPr lang="ar-IQ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r-IQ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03E580-C264-4580-B6F3-3D53F4F832C4}" type="slidenum">
              <a:rPr lang="ar-IQ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ar-IQ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0787216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ar-IQ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1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ar-IQ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2CC5FD-79C4-4864-86D6-E6E053B7F130}" type="datetime1">
              <a:rPr lang="en-GB" smtClean="0">
                <a:solidFill>
                  <a:prstClr val="black">
                    <a:tint val="75000"/>
                  </a:prstClr>
                </a:solidFill>
              </a:rPr>
              <a:t>13/06/2021</a:t>
            </a:fld>
            <a:endParaRPr lang="ar-IQ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r-IQ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D7E90E-5423-4D04-8646-9F23617ED3DE}" type="slidenum">
              <a:rPr lang="ar-IQ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ar-IQ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9231877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ar-IQ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IQ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759D710-4A89-4014-8615-B2DFADC3E19E}" type="datetime1">
              <a:rPr lang="en-GB" smtClean="0">
                <a:solidFill>
                  <a:prstClr val="black">
                    <a:tint val="75000"/>
                  </a:prstClr>
                </a:solidFill>
              </a:rPr>
              <a:t>13/06/2021</a:t>
            </a:fld>
            <a:endParaRPr lang="ar-IQ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r-IQ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F55483-DFE4-44A8-92B6-DF91C1BE6CC0}" type="slidenum">
              <a:rPr lang="ar-IQ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ar-IQ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0404043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ar-IQ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IQ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6A7757-52D5-4EEA-A12F-C7ACF893E31E}" type="datetime1">
              <a:rPr lang="en-GB" smtClean="0">
                <a:solidFill>
                  <a:prstClr val="black">
                    <a:tint val="75000"/>
                  </a:prstClr>
                </a:solidFill>
              </a:rPr>
              <a:t>13/06/2021</a:t>
            </a:fld>
            <a:endParaRPr lang="ar-IQ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r-IQ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715D4B-E55E-4379-8C37-DE21503E3B9E}" type="slidenum">
              <a:rPr lang="ar-IQ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ar-IQ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519568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slideLayout" Target="../slideLayouts/slideLayout35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slideLayout" Target="../slideLayouts/slideLayout34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5" Type="http://schemas.openxmlformats.org/officeDocument/2006/relationships/theme" Target="../theme/theme3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Relationship Id="rId14" Type="http://schemas.openxmlformats.org/officeDocument/2006/relationships/slideLayout" Target="../slideLayouts/slideLayout36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4.xml"/><Relationship Id="rId13" Type="http://schemas.openxmlformats.org/officeDocument/2006/relationships/slideLayout" Target="../slideLayouts/slideLayout49.xml"/><Relationship Id="rId3" Type="http://schemas.openxmlformats.org/officeDocument/2006/relationships/slideLayout" Target="../slideLayouts/slideLayout39.xml"/><Relationship Id="rId7" Type="http://schemas.openxmlformats.org/officeDocument/2006/relationships/slideLayout" Target="../slideLayouts/slideLayout43.xml"/><Relationship Id="rId12" Type="http://schemas.openxmlformats.org/officeDocument/2006/relationships/slideLayout" Target="../slideLayouts/slideLayout48.xml"/><Relationship Id="rId2" Type="http://schemas.openxmlformats.org/officeDocument/2006/relationships/slideLayout" Target="../slideLayouts/slideLayout38.xml"/><Relationship Id="rId1" Type="http://schemas.openxmlformats.org/officeDocument/2006/relationships/slideLayout" Target="../slideLayouts/slideLayout37.xml"/><Relationship Id="rId6" Type="http://schemas.openxmlformats.org/officeDocument/2006/relationships/slideLayout" Target="../slideLayouts/slideLayout42.xml"/><Relationship Id="rId11" Type="http://schemas.openxmlformats.org/officeDocument/2006/relationships/slideLayout" Target="../slideLayouts/slideLayout47.xml"/><Relationship Id="rId5" Type="http://schemas.openxmlformats.org/officeDocument/2006/relationships/slideLayout" Target="../slideLayouts/slideLayout41.xml"/><Relationship Id="rId15" Type="http://schemas.openxmlformats.org/officeDocument/2006/relationships/theme" Target="../theme/theme4.xml"/><Relationship Id="rId10" Type="http://schemas.openxmlformats.org/officeDocument/2006/relationships/slideLayout" Target="../slideLayouts/slideLayout46.xml"/><Relationship Id="rId4" Type="http://schemas.openxmlformats.org/officeDocument/2006/relationships/slideLayout" Target="../slideLayouts/slideLayout40.xml"/><Relationship Id="rId9" Type="http://schemas.openxmlformats.org/officeDocument/2006/relationships/slideLayout" Target="../slideLayouts/slideLayout45.xml"/><Relationship Id="rId14" Type="http://schemas.openxmlformats.org/officeDocument/2006/relationships/slideLayout" Target="../slideLayouts/slideLayout50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8.xml"/><Relationship Id="rId13" Type="http://schemas.openxmlformats.org/officeDocument/2006/relationships/theme" Target="../theme/theme5.xml"/><Relationship Id="rId3" Type="http://schemas.openxmlformats.org/officeDocument/2006/relationships/slideLayout" Target="../slideLayouts/slideLayout53.xml"/><Relationship Id="rId7" Type="http://schemas.openxmlformats.org/officeDocument/2006/relationships/slideLayout" Target="../slideLayouts/slideLayout57.xml"/><Relationship Id="rId12" Type="http://schemas.openxmlformats.org/officeDocument/2006/relationships/slideLayout" Target="../slideLayouts/slideLayout62.xml"/><Relationship Id="rId2" Type="http://schemas.openxmlformats.org/officeDocument/2006/relationships/slideLayout" Target="../slideLayouts/slideLayout52.xml"/><Relationship Id="rId1" Type="http://schemas.openxmlformats.org/officeDocument/2006/relationships/slideLayout" Target="../slideLayouts/slideLayout51.xml"/><Relationship Id="rId6" Type="http://schemas.openxmlformats.org/officeDocument/2006/relationships/slideLayout" Target="../slideLayouts/slideLayout56.xml"/><Relationship Id="rId11" Type="http://schemas.openxmlformats.org/officeDocument/2006/relationships/slideLayout" Target="../slideLayouts/slideLayout61.xml"/><Relationship Id="rId5" Type="http://schemas.openxmlformats.org/officeDocument/2006/relationships/slideLayout" Target="../slideLayouts/slideLayout55.xml"/><Relationship Id="rId10" Type="http://schemas.openxmlformats.org/officeDocument/2006/relationships/slideLayout" Target="../slideLayouts/slideLayout60.xml"/><Relationship Id="rId4" Type="http://schemas.openxmlformats.org/officeDocument/2006/relationships/slideLayout" Target="../slideLayouts/slideLayout54.xml"/><Relationship Id="rId9" Type="http://schemas.openxmlformats.org/officeDocument/2006/relationships/slideLayout" Target="../slideLayouts/slideLayout59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0.xml"/><Relationship Id="rId13" Type="http://schemas.openxmlformats.org/officeDocument/2006/relationships/slideLayout" Target="../slideLayouts/slideLayout75.xml"/><Relationship Id="rId3" Type="http://schemas.openxmlformats.org/officeDocument/2006/relationships/slideLayout" Target="../slideLayouts/slideLayout65.xml"/><Relationship Id="rId7" Type="http://schemas.openxmlformats.org/officeDocument/2006/relationships/slideLayout" Target="../slideLayouts/slideLayout69.xml"/><Relationship Id="rId12" Type="http://schemas.openxmlformats.org/officeDocument/2006/relationships/slideLayout" Target="../slideLayouts/slideLayout74.xml"/><Relationship Id="rId2" Type="http://schemas.openxmlformats.org/officeDocument/2006/relationships/slideLayout" Target="../slideLayouts/slideLayout64.xml"/><Relationship Id="rId1" Type="http://schemas.openxmlformats.org/officeDocument/2006/relationships/slideLayout" Target="../slideLayouts/slideLayout63.xml"/><Relationship Id="rId6" Type="http://schemas.openxmlformats.org/officeDocument/2006/relationships/slideLayout" Target="../slideLayouts/slideLayout68.xml"/><Relationship Id="rId11" Type="http://schemas.openxmlformats.org/officeDocument/2006/relationships/slideLayout" Target="../slideLayouts/slideLayout73.xml"/><Relationship Id="rId5" Type="http://schemas.openxmlformats.org/officeDocument/2006/relationships/slideLayout" Target="../slideLayouts/slideLayout67.xml"/><Relationship Id="rId10" Type="http://schemas.openxmlformats.org/officeDocument/2006/relationships/slideLayout" Target="../slideLayouts/slideLayout72.xml"/><Relationship Id="rId4" Type="http://schemas.openxmlformats.org/officeDocument/2006/relationships/slideLayout" Target="../slideLayouts/slideLayout66.xml"/><Relationship Id="rId9" Type="http://schemas.openxmlformats.org/officeDocument/2006/relationships/slideLayout" Target="../slideLayouts/slideLayout71.xml"/><Relationship Id="rId14" Type="http://schemas.openxmlformats.org/officeDocument/2006/relationships/theme" Target="../theme/theme6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3.xml"/><Relationship Id="rId3" Type="http://schemas.openxmlformats.org/officeDocument/2006/relationships/slideLayout" Target="../slideLayouts/slideLayout78.xml"/><Relationship Id="rId7" Type="http://schemas.openxmlformats.org/officeDocument/2006/relationships/slideLayout" Target="../slideLayouts/slideLayout82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77.xml"/><Relationship Id="rId1" Type="http://schemas.openxmlformats.org/officeDocument/2006/relationships/slideLayout" Target="../slideLayouts/slideLayout76.xml"/><Relationship Id="rId6" Type="http://schemas.openxmlformats.org/officeDocument/2006/relationships/slideLayout" Target="../slideLayouts/slideLayout81.xml"/><Relationship Id="rId11" Type="http://schemas.openxmlformats.org/officeDocument/2006/relationships/slideLayout" Target="../slideLayouts/slideLayout86.xml"/><Relationship Id="rId5" Type="http://schemas.openxmlformats.org/officeDocument/2006/relationships/slideLayout" Target="../slideLayouts/slideLayout80.xml"/><Relationship Id="rId10" Type="http://schemas.openxmlformats.org/officeDocument/2006/relationships/slideLayout" Target="../slideLayouts/slideLayout85.xml"/><Relationship Id="rId4" Type="http://schemas.openxmlformats.org/officeDocument/2006/relationships/slideLayout" Target="../slideLayouts/slideLayout79.xml"/><Relationship Id="rId9" Type="http://schemas.openxmlformats.org/officeDocument/2006/relationships/slideLayout" Target="../slideLayouts/slideLayout84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4.xml"/><Relationship Id="rId3" Type="http://schemas.openxmlformats.org/officeDocument/2006/relationships/slideLayout" Target="../slideLayouts/slideLayout89.xml"/><Relationship Id="rId7" Type="http://schemas.openxmlformats.org/officeDocument/2006/relationships/slideLayout" Target="../slideLayouts/slideLayout93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88.xml"/><Relationship Id="rId1" Type="http://schemas.openxmlformats.org/officeDocument/2006/relationships/slideLayout" Target="../slideLayouts/slideLayout87.xml"/><Relationship Id="rId6" Type="http://schemas.openxmlformats.org/officeDocument/2006/relationships/slideLayout" Target="../slideLayouts/slideLayout92.xml"/><Relationship Id="rId11" Type="http://schemas.openxmlformats.org/officeDocument/2006/relationships/slideLayout" Target="../slideLayouts/slideLayout97.xml"/><Relationship Id="rId5" Type="http://schemas.openxmlformats.org/officeDocument/2006/relationships/slideLayout" Target="../slideLayouts/slideLayout91.xml"/><Relationship Id="rId10" Type="http://schemas.openxmlformats.org/officeDocument/2006/relationships/slideLayout" Target="../slideLayouts/slideLayout96.xml"/><Relationship Id="rId4" Type="http://schemas.openxmlformats.org/officeDocument/2006/relationships/slideLayout" Target="../slideLayouts/slideLayout90.xml"/><Relationship Id="rId9" Type="http://schemas.openxmlformats.org/officeDocument/2006/relationships/slideLayout" Target="../slideLayouts/slideLayout9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9B2DAB-048D-48FD-864A-08599B3D425A}" type="datetime1">
              <a:rPr lang="en-GB" smtClean="0"/>
              <a:t>13/06/2021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F177AB6-34FA-467A-8B04-DB44AA20310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981689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3075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 rtl="1">
              <a:defRPr/>
            </a:pPr>
            <a:fld id="{61671F47-7150-47AD-B454-7F7651EFAF32}" type="datetime1">
              <a:rPr lang="en-GB" smtClean="0"/>
              <a:t>13/06/2021</a:t>
            </a:fld>
            <a:endParaRPr lang="ar-IQ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 rtl="1">
              <a:defRPr/>
            </a:pPr>
            <a:endParaRPr lang="ar-IQ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 rtl="1">
              <a:defRPr/>
            </a:pPr>
            <a:fld id="{2FE72063-C1FF-46A4-B178-3EDD8C5348B7}" type="slidenum">
              <a:rPr lang="ar-IQ"/>
              <a:pPr rtl="1">
                <a:defRPr/>
              </a:pPr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13914723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algn="ctr" rtl="1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1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Times New Roman" pitchFamily="18" charset="0"/>
        </a:defRPr>
      </a:lvl2pPr>
      <a:lvl3pPr algn="ctr" rtl="1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Times New Roman" pitchFamily="18" charset="0"/>
        </a:defRPr>
      </a:lvl3pPr>
      <a:lvl4pPr algn="ctr" rtl="1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Times New Roman" pitchFamily="18" charset="0"/>
        </a:defRPr>
      </a:lvl4pPr>
      <a:lvl5pPr algn="ctr" rtl="1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Times New Roman" pitchFamily="18" charset="0"/>
        </a:defRPr>
      </a:lvl5pPr>
      <a:lvl6pPr marL="457200" algn="ctr" rtl="1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Times New Roman" pitchFamily="18" charset="0"/>
        </a:defRPr>
      </a:lvl6pPr>
      <a:lvl7pPr marL="914400" algn="ctr" rtl="1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Times New Roman" pitchFamily="18" charset="0"/>
        </a:defRPr>
      </a:lvl7pPr>
      <a:lvl8pPr marL="1371600" algn="ctr" rtl="1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Times New Roman" pitchFamily="18" charset="0"/>
        </a:defRPr>
      </a:lvl8pPr>
      <a:lvl9pPr marL="1828800" algn="ctr" rtl="1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Times New Roman" pitchFamily="18" charset="0"/>
        </a:defRPr>
      </a:lvl9pPr>
    </p:titleStyle>
    <p:bodyStyle>
      <a:lvl1pPr marL="342900" indent="-342900" algn="r" rtl="1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rtl="1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rtl="1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rtl="1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rtl="1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IQ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7813"/>
            <a:ext cx="8229600" cy="1139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3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717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rtl="0">
              <a:defRPr sz="1000">
                <a:cs typeface="Arial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12DA3E50-0B5D-4DB5-B4EF-F94BC0FD8F49}" type="datetime1">
              <a:rPr lang="en-GB" smtClean="0">
                <a:solidFill>
                  <a:srgbClr val="000000"/>
                </a:solidFill>
              </a:rPr>
              <a:t>13/06/2021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717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rtl="0">
              <a:defRPr sz="1000">
                <a:cs typeface="Arial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174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rtl="0">
              <a:defRPr sz="1000">
                <a:cs typeface="Arial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A690F4DA-B3C3-422F-8A7A-889CA4CC6170}" type="slidenum">
              <a:rPr lang="ar-SA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7175" name="Rectangle 7"/>
          <p:cNvSpPr>
            <a:spLocks noChangeArrowheads="1"/>
          </p:cNvSpPr>
          <p:nvPr/>
        </p:nvSpPr>
        <p:spPr bwMode="auto">
          <a:xfrm>
            <a:off x="0" y="0"/>
            <a:ext cx="228600" cy="2286000"/>
          </a:xfrm>
          <a:prstGeom prst="rect">
            <a:avLst/>
          </a:prstGeom>
          <a:solidFill>
            <a:schemeClr val="bg2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40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7176" name="Line 8"/>
          <p:cNvSpPr>
            <a:spLocks noChangeShapeType="1"/>
          </p:cNvSpPr>
          <p:nvPr/>
        </p:nvSpPr>
        <p:spPr bwMode="auto">
          <a:xfrm>
            <a:off x="457200" y="1447800"/>
            <a:ext cx="8077200" cy="0"/>
          </a:xfrm>
          <a:prstGeom prst="line">
            <a:avLst/>
          </a:prstGeom>
          <a:noFill/>
          <a:ln w="19050">
            <a:solidFill>
              <a:schemeClr val="tx2"/>
            </a:solidFill>
            <a:round/>
            <a:headEnd/>
            <a:tailEnd/>
          </a:ln>
          <a:effectLst/>
        </p:spPr>
        <p:txBody>
          <a:bodyPr/>
          <a:lstStyle/>
          <a:p>
            <a:pPr rtl="1" fontAlgn="base">
              <a:spcBef>
                <a:spcPct val="0"/>
              </a:spcBef>
              <a:spcAft>
                <a:spcPct val="0"/>
              </a:spcAft>
              <a:defRPr/>
            </a:pPr>
            <a:endParaRPr lang="ar-JO">
              <a:solidFill>
                <a:srgbClr val="000000"/>
              </a:solidFill>
            </a:endParaRPr>
          </a:p>
        </p:txBody>
      </p:sp>
      <p:sp>
        <p:nvSpPr>
          <p:cNvPr id="7177" name="Rectangle 9"/>
          <p:cNvSpPr>
            <a:spLocks noChangeArrowheads="1"/>
          </p:cNvSpPr>
          <p:nvPr/>
        </p:nvSpPr>
        <p:spPr bwMode="auto">
          <a:xfrm>
            <a:off x="0" y="2286000"/>
            <a:ext cx="228600" cy="2286000"/>
          </a:xfrm>
          <a:prstGeom prst="rect">
            <a:avLst/>
          </a:prstGeom>
          <a:solidFill>
            <a:schemeClr val="accent2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40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7178" name="Rectangle 10"/>
          <p:cNvSpPr>
            <a:spLocks noChangeArrowheads="1"/>
          </p:cNvSpPr>
          <p:nvPr/>
        </p:nvSpPr>
        <p:spPr bwMode="auto">
          <a:xfrm>
            <a:off x="0" y="4572000"/>
            <a:ext cx="228600" cy="2286000"/>
          </a:xfrm>
          <a:prstGeom prst="rect">
            <a:avLst/>
          </a:prstGeom>
          <a:solidFill>
            <a:schemeClr val="tx2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400">
              <a:solidFill>
                <a:srgbClr val="000000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09927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  <p:sldLayoutId id="2147483686" r:id="rId14"/>
  </p:sldLayoutIdLst>
  <p:timing>
    <p:tnLst>
      <p:par>
        <p:cTn id="1" dur="indefinite" restart="never" nodeType="tmRoot"/>
      </p:par>
    </p:tnLst>
  </p:timing>
  <p:hf hdr="0" ftr="0" dt="0"/>
  <p:txStyles>
    <p:titleStyle>
      <a:lvl1pPr algn="l" rtl="1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l" rtl="1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Garamond" pitchFamily="18" charset="0"/>
          <a:cs typeface="Arial" pitchFamily="34" charset="0"/>
        </a:defRPr>
      </a:lvl2pPr>
      <a:lvl3pPr algn="l" rtl="1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Garamond" pitchFamily="18" charset="0"/>
          <a:cs typeface="Arial" pitchFamily="34" charset="0"/>
        </a:defRPr>
      </a:lvl3pPr>
      <a:lvl4pPr algn="l" rtl="1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Garamond" pitchFamily="18" charset="0"/>
          <a:cs typeface="Arial" pitchFamily="34" charset="0"/>
        </a:defRPr>
      </a:lvl4pPr>
      <a:lvl5pPr algn="l" rtl="1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Garamond" pitchFamily="18" charset="0"/>
          <a:cs typeface="Arial" pitchFamily="34" charset="0"/>
        </a:defRPr>
      </a:lvl5pPr>
      <a:lvl6pPr marL="457200" algn="l" rtl="1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Garamond" pitchFamily="18" charset="0"/>
          <a:cs typeface="Arial" pitchFamily="34" charset="0"/>
        </a:defRPr>
      </a:lvl6pPr>
      <a:lvl7pPr marL="914400" algn="l" rtl="1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Garamond" pitchFamily="18" charset="0"/>
          <a:cs typeface="Arial" pitchFamily="34" charset="0"/>
        </a:defRPr>
      </a:lvl7pPr>
      <a:lvl8pPr marL="1371600" algn="l" rtl="1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Garamond" pitchFamily="18" charset="0"/>
          <a:cs typeface="Arial" pitchFamily="34" charset="0"/>
        </a:defRPr>
      </a:lvl8pPr>
      <a:lvl9pPr marL="1828800" algn="l" rtl="1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Garamond" pitchFamily="18" charset="0"/>
          <a:cs typeface="Arial" pitchFamily="34" charset="0"/>
        </a:defRPr>
      </a:lvl9pPr>
    </p:titleStyle>
    <p:bodyStyle>
      <a:lvl1pPr marL="342900" indent="-342900" algn="r" rtl="1" eaLnBrk="0" fontAlgn="base" hangingPunct="0">
        <a:spcBef>
          <a:spcPct val="20000"/>
        </a:spcBef>
        <a:spcAft>
          <a:spcPct val="0"/>
        </a:spcAft>
        <a:buClr>
          <a:schemeClr val="bg2"/>
        </a:buClr>
        <a:buSzPct val="75000"/>
        <a:buFont typeface="Wingdings" pitchFamily="2" charset="2"/>
        <a:buChar char="p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rtl="1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75000"/>
        <a:buFont typeface="Wingdings" pitchFamily="2" charset="2"/>
        <a:buChar char="n"/>
        <a:defRPr sz="2400">
          <a:solidFill>
            <a:schemeClr val="tx1"/>
          </a:solidFill>
          <a:latin typeface="+mn-lt"/>
          <a:cs typeface="+mn-cs"/>
        </a:defRPr>
      </a:lvl2pPr>
      <a:lvl3pPr marL="1143000" indent="-228600" algn="r" rtl="1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p"/>
        <a:defRPr sz="2000">
          <a:solidFill>
            <a:schemeClr val="tx1"/>
          </a:solidFill>
          <a:latin typeface="+mn-lt"/>
          <a:cs typeface="+mn-cs"/>
        </a:defRPr>
      </a:lvl3pPr>
      <a:lvl4pPr marL="1600200" indent="-228600" algn="r" rtl="1" eaLnBrk="0" fontAlgn="base" hangingPunct="0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r" rtl="1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80000"/>
        <a:buFont typeface="Wingdings" pitchFamily="2" charset="2"/>
        <a:buChar char="§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r" rtl="1" fontAlgn="base">
        <a:spcBef>
          <a:spcPct val="20000"/>
        </a:spcBef>
        <a:spcAft>
          <a:spcPct val="0"/>
        </a:spcAft>
        <a:buClr>
          <a:schemeClr val="tx2"/>
        </a:buClr>
        <a:buSzPct val="80000"/>
        <a:buFont typeface="Wingdings" pitchFamily="2" charset="2"/>
        <a:buChar char="§"/>
        <a:defRPr>
          <a:solidFill>
            <a:schemeClr val="tx1"/>
          </a:solidFill>
          <a:latin typeface="+mn-lt"/>
          <a:cs typeface="+mn-cs"/>
        </a:defRPr>
      </a:lvl6pPr>
      <a:lvl7pPr marL="2971800" indent="-228600" algn="r" rtl="1" fontAlgn="base">
        <a:spcBef>
          <a:spcPct val="20000"/>
        </a:spcBef>
        <a:spcAft>
          <a:spcPct val="0"/>
        </a:spcAft>
        <a:buClr>
          <a:schemeClr val="tx2"/>
        </a:buClr>
        <a:buSzPct val="80000"/>
        <a:buFont typeface="Wingdings" pitchFamily="2" charset="2"/>
        <a:buChar char="§"/>
        <a:defRPr>
          <a:solidFill>
            <a:schemeClr val="tx1"/>
          </a:solidFill>
          <a:latin typeface="+mn-lt"/>
          <a:cs typeface="+mn-cs"/>
        </a:defRPr>
      </a:lvl7pPr>
      <a:lvl8pPr marL="3429000" indent="-228600" algn="r" rtl="1" fontAlgn="base">
        <a:spcBef>
          <a:spcPct val="20000"/>
        </a:spcBef>
        <a:spcAft>
          <a:spcPct val="0"/>
        </a:spcAft>
        <a:buClr>
          <a:schemeClr val="tx2"/>
        </a:buClr>
        <a:buSzPct val="80000"/>
        <a:buFont typeface="Wingdings" pitchFamily="2" charset="2"/>
        <a:buChar char="§"/>
        <a:defRPr>
          <a:solidFill>
            <a:schemeClr val="tx1"/>
          </a:solidFill>
          <a:latin typeface="+mn-lt"/>
          <a:cs typeface="+mn-cs"/>
        </a:defRPr>
      </a:lvl8pPr>
      <a:lvl9pPr marL="3886200" indent="-228600" algn="r" rtl="1" fontAlgn="base">
        <a:spcBef>
          <a:spcPct val="20000"/>
        </a:spcBef>
        <a:spcAft>
          <a:spcPct val="0"/>
        </a:spcAft>
        <a:buClr>
          <a:schemeClr val="tx2"/>
        </a:buClr>
        <a:buSzPct val="80000"/>
        <a:buFont typeface="Wingdings" pitchFamily="2" charset="2"/>
        <a:buChar char="§"/>
        <a:defRPr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ar-JO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7813"/>
            <a:ext cx="8229600" cy="1139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3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717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rtl="0">
              <a:defRPr sz="1000">
                <a:cs typeface="Arial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C571ABD-1328-4687-90C5-7BCC95AAC75D}" type="datetime1">
              <a:rPr lang="en-GB" smtClean="0">
                <a:solidFill>
                  <a:srgbClr val="000000"/>
                </a:solidFill>
              </a:rPr>
              <a:t>13/06/2021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717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rtl="0">
              <a:defRPr sz="1000">
                <a:cs typeface="Arial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174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rtl="0">
              <a:defRPr sz="1000">
                <a:cs typeface="Arial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A28785B-9CA6-4789-92FD-EB94D461AE33}" type="slidenum">
              <a:rPr lang="ar-SA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7175" name="Rectangle 7"/>
          <p:cNvSpPr>
            <a:spLocks noChangeArrowheads="1"/>
          </p:cNvSpPr>
          <p:nvPr/>
        </p:nvSpPr>
        <p:spPr bwMode="auto">
          <a:xfrm>
            <a:off x="0" y="0"/>
            <a:ext cx="228600" cy="2286000"/>
          </a:xfrm>
          <a:prstGeom prst="rect">
            <a:avLst/>
          </a:prstGeom>
          <a:solidFill>
            <a:schemeClr val="bg2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40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7176" name="Line 8"/>
          <p:cNvSpPr>
            <a:spLocks noChangeShapeType="1"/>
          </p:cNvSpPr>
          <p:nvPr/>
        </p:nvSpPr>
        <p:spPr bwMode="auto">
          <a:xfrm>
            <a:off x="457200" y="1447800"/>
            <a:ext cx="8077200" cy="0"/>
          </a:xfrm>
          <a:prstGeom prst="line">
            <a:avLst/>
          </a:prstGeom>
          <a:noFill/>
          <a:ln w="19050">
            <a:solidFill>
              <a:schemeClr val="tx2"/>
            </a:solidFill>
            <a:round/>
            <a:headEnd/>
            <a:tailEnd/>
          </a:ln>
          <a:effectLst/>
        </p:spPr>
        <p:txBody>
          <a:bodyPr/>
          <a:lstStyle/>
          <a:p>
            <a:pPr rtl="1" fontAlgn="base">
              <a:spcBef>
                <a:spcPct val="0"/>
              </a:spcBef>
              <a:spcAft>
                <a:spcPct val="0"/>
              </a:spcAft>
              <a:defRPr/>
            </a:pPr>
            <a:endParaRPr lang="ar-JO">
              <a:solidFill>
                <a:srgbClr val="000000"/>
              </a:solidFill>
            </a:endParaRPr>
          </a:p>
        </p:txBody>
      </p:sp>
      <p:sp>
        <p:nvSpPr>
          <p:cNvPr id="7177" name="Rectangle 9"/>
          <p:cNvSpPr>
            <a:spLocks noChangeArrowheads="1"/>
          </p:cNvSpPr>
          <p:nvPr/>
        </p:nvSpPr>
        <p:spPr bwMode="auto">
          <a:xfrm>
            <a:off x="0" y="2286000"/>
            <a:ext cx="228600" cy="2286000"/>
          </a:xfrm>
          <a:prstGeom prst="rect">
            <a:avLst/>
          </a:prstGeom>
          <a:solidFill>
            <a:schemeClr val="accent2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40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7178" name="Rectangle 10"/>
          <p:cNvSpPr>
            <a:spLocks noChangeArrowheads="1"/>
          </p:cNvSpPr>
          <p:nvPr/>
        </p:nvSpPr>
        <p:spPr bwMode="auto">
          <a:xfrm>
            <a:off x="0" y="4572000"/>
            <a:ext cx="228600" cy="2286000"/>
          </a:xfrm>
          <a:prstGeom prst="rect">
            <a:avLst/>
          </a:prstGeom>
          <a:solidFill>
            <a:schemeClr val="tx2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400">
              <a:solidFill>
                <a:srgbClr val="000000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321534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8" r:id="rId1"/>
    <p:sldLayoutId id="2147483689" r:id="rId2"/>
    <p:sldLayoutId id="2147483690" r:id="rId3"/>
    <p:sldLayoutId id="2147483691" r:id="rId4"/>
    <p:sldLayoutId id="2147483692" r:id="rId5"/>
    <p:sldLayoutId id="2147483693" r:id="rId6"/>
    <p:sldLayoutId id="2147483694" r:id="rId7"/>
    <p:sldLayoutId id="2147483695" r:id="rId8"/>
    <p:sldLayoutId id="2147483696" r:id="rId9"/>
    <p:sldLayoutId id="2147483697" r:id="rId10"/>
    <p:sldLayoutId id="2147483698" r:id="rId11"/>
    <p:sldLayoutId id="2147483699" r:id="rId12"/>
    <p:sldLayoutId id="2147483700" r:id="rId13"/>
    <p:sldLayoutId id="2147483701" r:id="rId14"/>
  </p:sldLayoutIdLst>
  <p:timing>
    <p:tnLst>
      <p:par>
        <p:cTn id="1" dur="indefinite" restart="never" nodeType="tmRoot"/>
      </p:par>
    </p:tnLst>
  </p:timing>
  <p:hf hdr="0" ftr="0" dt="0"/>
  <p:txStyles>
    <p:titleStyle>
      <a:lvl1pPr algn="l" rtl="1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l" rtl="1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Garamond" pitchFamily="18" charset="0"/>
          <a:cs typeface="Arial" pitchFamily="34" charset="0"/>
        </a:defRPr>
      </a:lvl2pPr>
      <a:lvl3pPr algn="l" rtl="1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Garamond" pitchFamily="18" charset="0"/>
          <a:cs typeface="Arial" pitchFamily="34" charset="0"/>
        </a:defRPr>
      </a:lvl3pPr>
      <a:lvl4pPr algn="l" rtl="1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Garamond" pitchFamily="18" charset="0"/>
          <a:cs typeface="Arial" pitchFamily="34" charset="0"/>
        </a:defRPr>
      </a:lvl4pPr>
      <a:lvl5pPr algn="l" rtl="1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Garamond" pitchFamily="18" charset="0"/>
          <a:cs typeface="Arial" pitchFamily="34" charset="0"/>
        </a:defRPr>
      </a:lvl5pPr>
      <a:lvl6pPr marL="457200" algn="l" rtl="1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Garamond" pitchFamily="18" charset="0"/>
          <a:cs typeface="Arial" pitchFamily="34" charset="0"/>
        </a:defRPr>
      </a:lvl6pPr>
      <a:lvl7pPr marL="914400" algn="l" rtl="1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Garamond" pitchFamily="18" charset="0"/>
          <a:cs typeface="Arial" pitchFamily="34" charset="0"/>
        </a:defRPr>
      </a:lvl7pPr>
      <a:lvl8pPr marL="1371600" algn="l" rtl="1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Garamond" pitchFamily="18" charset="0"/>
          <a:cs typeface="Arial" pitchFamily="34" charset="0"/>
        </a:defRPr>
      </a:lvl8pPr>
      <a:lvl9pPr marL="1828800" algn="l" rtl="1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Garamond" pitchFamily="18" charset="0"/>
          <a:cs typeface="Arial" pitchFamily="34" charset="0"/>
        </a:defRPr>
      </a:lvl9pPr>
    </p:titleStyle>
    <p:bodyStyle>
      <a:lvl1pPr marL="342900" indent="-342900" algn="r" rtl="1" eaLnBrk="0" fontAlgn="base" hangingPunct="0">
        <a:spcBef>
          <a:spcPct val="20000"/>
        </a:spcBef>
        <a:spcAft>
          <a:spcPct val="0"/>
        </a:spcAft>
        <a:buClr>
          <a:schemeClr val="bg2"/>
        </a:buClr>
        <a:buSzPct val="75000"/>
        <a:buFont typeface="Wingdings" pitchFamily="2" charset="2"/>
        <a:buChar char="p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rtl="1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75000"/>
        <a:buFont typeface="Wingdings" pitchFamily="2" charset="2"/>
        <a:buChar char="n"/>
        <a:defRPr sz="2400">
          <a:solidFill>
            <a:schemeClr val="tx1"/>
          </a:solidFill>
          <a:latin typeface="+mn-lt"/>
          <a:cs typeface="+mn-cs"/>
        </a:defRPr>
      </a:lvl2pPr>
      <a:lvl3pPr marL="1143000" indent="-228600" algn="r" rtl="1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p"/>
        <a:defRPr sz="2000">
          <a:solidFill>
            <a:schemeClr val="tx1"/>
          </a:solidFill>
          <a:latin typeface="+mn-lt"/>
          <a:cs typeface="+mn-cs"/>
        </a:defRPr>
      </a:lvl3pPr>
      <a:lvl4pPr marL="1600200" indent="-228600" algn="r" rtl="1" eaLnBrk="0" fontAlgn="base" hangingPunct="0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r" rtl="1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80000"/>
        <a:buFont typeface="Wingdings" pitchFamily="2" charset="2"/>
        <a:buChar char="§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r" rtl="1" fontAlgn="base">
        <a:spcBef>
          <a:spcPct val="20000"/>
        </a:spcBef>
        <a:spcAft>
          <a:spcPct val="0"/>
        </a:spcAft>
        <a:buClr>
          <a:schemeClr val="tx2"/>
        </a:buClr>
        <a:buSzPct val="80000"/>
        <a:buFont typeface="Wingdings" pitchFamily="2" charset="2"/>
        <a:buChar char="§"/>
        <a:defRPr>
          <a:solidFill>
            <a:schemeClr val="tx1"/>
          </a:solidFill>
          <a:latin typeface="+mn-lt"/>
          <a:cs typeface="+mn-cs"/>
        </a:defRPr>
      </a:lvl6pPr>
      <a:lvl7pPr marL="2971800" indent="-228600" algn="r" rtl="1" fontAlgn="base">
        <a:spcBef>
          <a:spcPct val="20000"/>
        </a:spcBef>
        <a:spcAft>
          <a:spcPct val="0"/>
        </a:spcAft>
        <a:buClr>
          <a:schemeClr val="tx2"/>
        </a:buClr>
        <a:buSzPct val="80000"/>
        <a:buFont typeface="Wingdings" pitchFamily="2" charset="2"/>
        <a:buChar char="§"/>
        <a:defRPr>
          <a:solidFill>
            <a:schemeClr val="tx1"/>
          </a:solidFill>
          <a:latin typeface="+mn-lt"/>
          <a:cs typeface="+mn-cs"/>
        </a:defRPr>
      </a:lvl7pPr>
      <a:lvl8pPr marL="3429000" indent="-228600" algn="r" rtl="1" fontAlgn="base">
        <a:spcBef>
          <a:spcPct val="20000"/>
        </a:spcBef>
        <a:spcAft>
          <a:spcPct val="0"/>
        </a:spcAft>
        <a:buClr>
          <a:schemeClr val="tx2"/>
        </a:buClr>
        <a:buSzPct val="80000"/>
        <a:buFont typeface="Wingdings" pitchFamily="2" charset="2"/>
        <a:buChar char="§"/>
        <a:defRPr>
          <a:solidFill>
            <a:schemeClr val="tx1"/>
          </a:solidFill>
          <a:latin typeface="+mn-lt"/>
          <a:cs typeface="+mn-cs"/>
        </a:defRPr>
      </a:lvl8pPr>
      <a:lvl9pPr marL="3886200" indent="-228600" algn="r" rtl="1" fontAlgn="base">
        <a:spcBef>
          <a:spcPct val="20000"/>
        </a:spcBef>
        <a:spcAft>
          <a:spcPct val="0"/>
        </a:spcAft>
        <a:buClr>
          <a:schemeClr val="tx2"/>
        </a:buClr>
        <a:buSzPct val="80000"/>
        <a:buFont typeface="Wingdings" pitchFamily="2" charset="2"/>
        <a:buChar char="§"/>
        <a:defRPr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ar-JO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7813"/>
            <a:ext cx="8229600" cy="1139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3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717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rtl="0">
              <a:defRPr sz="1000">
                <a:cs typeface="Arial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B3729CC-FF2A-420F-8BD5-E481875E9E64}" type="datetime1">
              <a:rPr lang="en-GB" smtClean="0">
                <a:solidFill>
                  <a:srgbClr val="000000"/>
                </a:solidFill>
              </a:rPr>
              <a:t>13/06/2021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717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rtl="0">
              <a:defRPr sz="1000">
                <a:cs typeface="Arial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174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rtl="0">
              <a:defRPr sz="1000">
                <a:cs typeface="Arial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997CC21-D050-4EBA-A40F-BBAFFDEA904E}" type="slidenum">
              <a:rPr lang="ar-SA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7175" name="Rectangle 7"/>
          <p:cNvSpPr>
            <a:spLocks noChangeArrowheads="1"/>
          </p:cNvSpPr>
          <p:nvPr/>
        </p:nvSpPr>
        <p:spPr bwMode="auto">
          <a:xfrm>
            <a:off x="0" y="0"/>
            <a:ext cx="228600" cy="2286000"/>
          </a:xfrm>
          <a:prstGeom prst="rect">
            <a:avLst/>
          </a:prstGeom>
          <a:solidFill>
            <a:schemeClr val="bg2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40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7176" name="Line 8"/>
          <p:cNvSpPr>
            <a:spLocks noChangeShapeType="1"/>
          </p:cNvSpPr>
          <p:nvPr/>
        </p:nvSpPr>
        <p:spPr bwMode="auto">
          <a:xfrm>
            <a:off x="457200" y="1447800"/>
            <a:ext cx="8077200" cy="0"/>
          </a:xfrm>
          <a:prstGeom prst="line">
            <a:avLst/>
          </a:prstGeom>
          <a:noFill/>
          <a:ln w="19050">
            <a:solidFill>
              <a:schemeClr val="tx2"/>
            </a:solidFill>
            <a:round/>
            <a:headEnd/>
            <a:tailEnd/>
          </a:ln>
          <a:effectLst/>
        </p:spPr>
        <p:txBody>
          <a:bodyPr/>
          <a:lstStyle/>
          <a:p>
            <a:pPr rtl="1" fontAlgn="base">
              <a:spcBef>
                <a:spcPct val="0"/>
              </a:spcBef>
              <a:spcAft>
                <a:spcPct val="0"/>
              </a:spcAft>
              <a:defRPr/>
            </a:pPr>
            <a:endParaRPr lang="ar-JO">
              <a:solidFill>
                <a:srgbClr val="000000"/>
              </a:solidFill>
            </a:endParaRPr>
          </a:p>
        </p:txBody>
      </p:sp>
      <p:sp>
        <p:nvSpPr>
          <p:cNvPr id="7177" name="Rectangle 9"/>
          <p:cNvSpPr>
            <a:spLocks noChangeArrowheads="1"/>
          </p:cNvSpPr>
          <p:nvPr/>
        </p:nvSpPr>
        <p:spPr bwMode="auto">
          <a:xfrm>
            <a:off x="0" y="2286000"/>
            <a:ext cx="228600" cy="2286000"/>
          </a:xfrm>
          <a:prstGeom prst="rect">
            <a:avLst/>
          </a:prstGeom>
          <a:solidFill>
            <a:schemeClr val="accent2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40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7178" name="Rectangle 10"/>
          <p:cNvSpPr>
            <a:spLocks noChangeArrowheads="1"/>
          </p:cNvSpPr>
          <p:nvPr/>
        </p:nvSpPr>
        <p:spPr bwMode="auto">
          <a:xfrm>
            <a:off x="0" y="4572000"/>
            <a:ext cx="228600" cy="2286000"/>
          </a:xfrm>
          <a:prstGeom prst="rect">
            <a:avLst/>
          </a:prstGeom>
          <a:solidFill>
            <a:schemeClr val="tx2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400">
              <a:solidFill>
                <a:srgbClr val="000000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351149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3" r:id="rId1"/>
    <p:sldLayoutId id="2147483704" r:id="rId2"/>
    <p:sldLayoutId id="2147483705" r:id="rId3"/>
    <p:sldLayoutId id="2147483706" r:id="rId4"/>
    <p:sldLayoutId id="2147483707" r:id="rId5"/>
    <p:sldLayoutId id="2147483708" r:id="rId6"/>
    <p:sldLayoutId id="2147483709" r:id="rId7"/>
    <p:sldLayoutId id="2147483710" r:id="rId8"/>
    <p:sldLayoutId id="2147483711" r:id="rId9"/>
    <p:sldLayoutId id="2147483712" r:id="rId10"/>
    <p:sldLayoutId id="2147483713" r:id="rId11"/>
    <p:sldLayoutId id="2147483714" r:id="rId12"/>
  </p:sldLayoutIdLst>
  <p:timing>
    <p:tnLst>
      <p:par>
        <p:cTn id="1" dur="indefinite" restart="never" nodeType="tmRoot"/>
      </p:par>
    </p:tnLst>
  </p:timing>
  <p:hf hdr="0" ftr="0" dt="0"/>
  <p:txStyles>
    <p:titleStyle>
      <a:lvl1pPr algn="l" rtl="1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l" rtl="1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Garamond" pitchFamily="18" charset="0"/>
          <a:cs typeface="Arial" pitchFamily="34" charset="0"/>
        </a:defRPr>
      </a:lvl2pPr>
      <a:lvl3pPr algn="l" rtl="1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Garamond" pitchFamily="18" charset="0"/>
          <a:cs typeface="Arial" pitchFamily="34" charset="0"/>
        </a:defRPr>
      </a:lvl3pPr>
      <a:lvl4pPr algn="l" rtl="1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Garamond" pitchFamily="18" charset="0"/>
          <a:cs typeface="Arial" pitchFamily="34" charset="0"/>
        </a:defRPr>
      </a:lvl4pPr>
      <a:lvl5pPr algn="l" rtl="1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Garamond" pitchFamily="18" charset="0"/>
          <a:cs typeface="Arial" pitchFamily="34" charset="0"/>
        </a:defRPr>
      </a:lvl5pPr>
      <a:lvl6pPr marL="457200" algn="l" rtl="1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Garamond" pitchFamily="18" charset="0"/>
          <a:cs typeface="Arial" pitchFamily="34" charset="0"/>
        </a:defRPr>
      </a:lvl6pPr>
      <a:lvl7pPr marL="914400" algn="l" rtl="1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Garamond" pitchFamily="18" charset="0"/>
          <a:cs typeface="Arial" pitchFamily="34" charset="0"/>
        </a:defRPr>
      </a:lvl7pPr>
      <a:lvl8pPr marL="1371600" algn="l" rtl="1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Garamond" pitchFamily="18" charset="0"/>
          <a:cs typeface="Arial" pitchFamily="34" charset="0"/>
        </a:defRPr>
      </a:lvl8pPr>
      <a:lvl9pPr marL="1828800" algn="l" rtl="1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Garamond" pitchFamily="18" charset="0"/>
          <a:cs typeface="Arial" pitchFamily="34" charset="0"/>
        </a:defRPr>
      </a:lvl9pPr>
    </p:titleStyle>
    <p:bodyStyle>
      <a:lvl1pPr marL="342900" indent="-342900" algn="r" rtl="1" eaLnBrk="0" fontAlgn="base" hangingPunct="0">
        <a:spcBef>
          <a:spcPct val="20000"/>
        </a:spcBef>
        <a:spcAft>
          <a:spcPct val="0"/>
        </a:spcAft>
        <a:buClr>
          <a:schemeClr val="bg2"/>
        </a:buClr>
        <a:buSzPct val="75000"/>
        <a:buFont typeface="Wingdings" pitchFamily="2" charset="2"/>
        <a:buChar char="p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rtl="1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75000"/>
        <a:buFont typeface="Wingdings" pitchFamily="2" charset="2"/>
        <a:buChar char="n"/>
        <a:defRPr sz="2400">
          <a:solidFill>
            <a:schemeClr val="tx1"/>
          </a:solidFill>
          <a:latin typeface="+mn-lt"/>
          <a:cs typeface="+mn-cs"/>
        </a:defRPr>
      </a:lvl2pPr>
      <a:lvl3pPr marL="1143000" indent="-228600" algn="r" rtl="1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p"/>
        <a:defRPr sz="2000">
          <a:solidFill>
            <a:schemeClr val="tx1"/>
          </a:solidFill>
          <a:latin typeface="+mn-lt"/>
          <a:cs typeface="+mn-cs"/>
        </a:defRPr>
      </a:lvl3pPr>
      <a:lvl4pPr marL="1600200" indent="-228600" algn="r" rtl="1" eaLnBrk="0" fontAlgn="base" hangingPunct="0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r" rtl="1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80000"/>
        <a:buFont typeface="Wingdings" pitchFamily="2" charset="2"/>
        <a:buChar char="§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r" rtl="1" fontAlgn="base">
        <a:spcBef>
          <a:spcPct val="20000"/>
        </a:spcBef>
        <a:spcAft>
          <a:spcPct val="0"/>
        </a:spcAft>
        <a:buClr>
          <a:schemeClr val="tx2"/>
        </a:buClr>
        <a:buSzPct val="80000"/>
        <a:buFont typeface="Wingdings" pitchFamily="2" charset="2"/>
        <a:buChar char="§"/>
        <a:defRPr>
          <a:solidFill>
            <a:schemeClr val="tx1"/>
          </a:solidFill>
          <a:latin typeface="+mn-lt"/>
          <a:cs typeface="+mn-cs"/>
        </a:defRPr>
      </a:lvl6pPr>
      <a:lvl7pPr marL="2971800" indent="-228600" algn="r" rtl="1" fontAlgn="base">
        <a:spcBef>
          <a:spcPct val="20000"/>
        </a:spcBef>
        <a:spcAft>
          <a:spcPct val="0"/>
        </a:spcAft>
        <a:buClr>
          <a:schemeClr val="tx2"/>
        </a:buClr>
        <a:buSzPct val="80000"/>
        <a:buFont typeface="Wingdings" pitchFamily="2" charset="2"/>
        <a:buChar char="§"/>
        <a:defRPr>
          <a:solidFill>
            <a:schemeClr val="tx1"/>
          </a:solidFill>
          <a:latin typeface="+mn-lt"/>
          <a:cs typeface="+mn-cs"/>
        </a:defRPr>
      </a:lvl7pPr>
      <a:lvl8pPr marL="3429000" indent="-228600" algn="r" rtl="1" fontAlgn="base">
        <a:spcBef>
          <a:spcPct val="20000"/>
        </a:spcBef>
        <a:spcAft>
          <a:spcPct val="0"/>
        </a:spcAft>
        <a:buClr>
          <a:schemeClr val="tx2"/>
        </a:buClr>
        <a:buSzPct val="80000"/>
        <a:buFont typeface="Wingdings" pitchFamily="2" charset="2"/>
        <a:buChar char="§"/>
        <a:defRPr>
          <a:solidFill>
            <a:schemeClr val="tx1"/>
          </a:solidFill>
          <a:latin typeface="+mn-lt"/>
          <a:cs typeface="+mn-cs"/>
        </a:defRPr>
      </a:lvl8pPr>
      <a:lvl9pPr marL="3886200" indent="-228600" algn="r" rtl="1" fontAlgn="base">
        <a:spcBef>
          <a:spcPct val="20000"/>
        </a:spcBef>
        <a:spcAft>
          <a:spcPct val="0"/>
        </a:spcAft>
        <a:buClr>
          <a:schemeClr val="tx2"/>
        </a:buClr>
        <a:buSzPct val="80000"/>
        <a:buFont typeface="Wingdings" pitchFamily="2" charset="2"/>
        <a:buChar char="§"/>
        <a:defRPr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ar-JO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7813"/>
            <a:ext cx="8229600" cy="1139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3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717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rtl="0">
              <a:defRPr sz="1000">
                <a:cs typeface="Arial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5A79F522-427C-4885-A9DA-808486688E4F}" type="datetime1">
              <a:rPr lang="en-GB" smtClean="0">
                <a:solidFill>
                  <a:srgbClr val="000000"/>
                </a:solidFill>
              </a:rPr>
              <a:t>13/06/2021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717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rtl="0">
              <a:defRPr sz="1000">
                <a:cs typeface="Arial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174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rtl="0">
              <a:defRPr sz="1000">
                <a:cs typeface="Arial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7AAA2615-03CA-4141-9A34-ED406A38CDE5}" type="slidenum">
              <a:rPr lang="ar-SA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7175" name="Rectangle 7"/>
          <p:cNvSpPr>
            <a:spLocks noChangeArrowheads="1"/>
          </p:cNvSpPr>
          <p:nvPr/>
        </p:nvSpPr>
        <p:spPr bwMode="auto">
          <a:xfrm>
            <a:off x="0" y="0"/>
            <a:ext cx="228600" cy="2286000"/>
          </a:xfrm>
          <a:prstGeom prst="rect">
            <a:avLst/>
          </a:prstGeom>
          <a:solidFill>
            <a:schemeClr val="bg2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40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7176" name="Line 8"/>
          <p:cNvSpPr>
            <a:spLocks noChangeShapeType="1"/>
          </p:cNvSpPr>
          <p:nvPr/>
        </p:nvSpPr>
        <p:spPr bwMode="auto">
          <a:xfrm>
            <a:off x="457200" y="1447800"/>
            <a:ext cx="8077200" cy="0"/>
          </a:xfrm>
          <a:prstGeom prst="line">
            <a:avLst/>
          </a:prstGeom>
          <a:noFill/>
          <a:ln w="19050">
            <a:solidFill>
              <a:schemeClr val="tx2"/>
            </a:solidFill>
            <a:round/>
            <a:headEnd/>
            <a:tailEnd/>
          </a:ln>
          <a:effectLst/>
        </p:spPr>
        <p:txBody>
          <a:bodyPr/>
          <a:lstStyle/>
          <a:p>
            <a:pPr rtl="1" fontAlgn="base">
              <a:spcBef>
                <a:spcPct val="0"/>
              </a:spcBef>
              <a:spcAft>
                <a:spcPct val="0"/>
              </a:spcAft>
              <a:defRPr/>
            </a:pPr>
            <a:endParaRPr lang="ar-JO">
              <a:solidFill>
                <a:srgbClr val="000000"/>
              </a:solidFill>
            </a:endParaRPr>
          </a:p>
        </p:txBody>
      </p:sp>
      <p:sp>
        <p:nvSpPr>
          <p:cNvPr id="7177" name="Rectangle 9"/>
          <p:cNvSpPr>
            <a:spLocks noChangeArrowheads="1"/>
          </p:cNvSpPr>
          <p:nvPr/>
        </p:nvSpPr>
        <p:spPr bwMode="auto">
          <a:xfrm>
            <a:off x="0" y="2286000"/>
            <a:ext cx="228600" cy="2286000"/>
          </a:xfrm>
          <a:prstGeom prst="rect">
            <a:avLst/>
          </a:prstGeom>
          <a:solidFill>
            <a:schemeClr val="accent2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40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7178" name="Rectangle 10"/>
          <p:cNvSpPr>
            <a:spLocks noChangeArrowheads="1"/>
          </p:cNvSpPr>
          <p:nvPr/>
        </p:nvSpPr>
        <p:spPr bwMode="auto">
          <a:xfrm>
            <a:off x="0" y="4572000"/>
            <a:ext cx="228600" cy="2286000"/>
          </a:xfrm>
          <a:prstGeom prst="rect">
            <a:avLst/>
          </a:prstGeom>
          <a:solidFill>
            <a:schemeClr val="tx2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400">
              <a:solidFill>
                <a:srgbClr val="000000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830667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6" r:id="rId1"/>
    <p:sldLayoutId id="2147483717" r:id="rId2"/>
    <p:sldLayoutId id="2147483718" r:id="rId3"/>
    <p:sldLayoutId id="2147483719" r:id="rId4"/>
    <p:sldLayoutId id="2147483720" r:id="rId5"/>
    <p:sldLayoutId id="2147483721" r:id="rId6"/>
    <p:sldLayoutId id="2147483722" r:id="rId7"/>
    <p:sldLayoutId id="2147483723" r:id="rId8"/>
    <p:sldLayoutId id="2147483724" r:id="rId9"/>
    <p:sldLayoutId id="2147483725" r:id="rId10"/>
    <p:sldLayoutId id="2147483726" r:id="rId11"/>
    <p:sldLayoutId id="2147483727" r:id="rId12"/>
    <p:sldLayoutId id="2147483728" r:id="rId13"/>
  </p:sldLayoutIdLst>
  <p:timing>
    <p:tnLst>
      <p:par>
        <p:cTn id="1" dur="indefinite" restart="never" nodeType="tmRoot"/>
      </p:par>
    </p:tnLst>
  </p:timing>
  <p:hf hdr="0" ftr="0" dt="0"/>
  <p:txStyles>
    <p:titleStyle>
      <a:lvl1pPr algn="l" rtl="1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l" rtl="1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Garamond" pitchFamily="18" charset="0"/>
          <a:cs typeface="Arial" pitchFamily="34" charset="0"/>
        </a:defRPr>
      </a:lvl2pPr>
      <a:lvl3pPr algn="l" rtl="1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Garamond" pitchFamily="18" charset="0"/>
          <a:cs typeface="Arial" pitchFamily="34" charset="0"/>
        </a:defRPr>
      </a:lvl3pPr>
      <a:lvl4pPr algn="l" rtl="1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Garamond" pitchFamily="18" charset="0"/>
          <a:cs typeface="Arial" pitchFamily="34" charset="0"/>
        </a:defRPr>
      </a:lvl4pPr>
      <a:lvl5pPr algn="l" rtl="1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Garamond" pitchFamily="18" charset="0"/>
          <a:cs typeface="Arial" pitchFamily="34" charset="0"/>
        </a:defRPr>
      </a:lvl5pPr>
      <a:lvl6pPr marL="457200" algn="l" rtl="1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Garamond" pitchFamily="18" charset="0"/>
          <a:cs typeface="Arial" pitchFamily="34" charset="0"/>
        </a:defRPr>
      </a:lvl6pPr>
      <a:lvl7pPr marL="914400" algn="l" rtl="1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Garamond" pitchFamily="18" charset="0"/>
          <a:cs typeface="Arial" pitchFamily="34" charset="0"/>
        </a:defRPr>
      </a:lvl7pPr>
      <a:lvl8pPr marL="1371600" algn="l" rtl="1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Garamond" pitchFamily="18" charset="0"/>
          <a:cs typeface="Arial" pitchFamily="34" charset="0"/>
        </a:defRPr>
      </a:lvl8pPr>
      <a:lvl9pPr marL="1828800" algn="l" rtl="1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Garamond" pitchFamily="18" charset="0"/>
          <a:cs typeface="Arial" pitchFamily="34" charset="0"/>
        </a:defRPr>
      </a:lvl9pPr>
    </p:titleStyle>
    <p:bodyStyle>
      <a:lvl1pPr marL="342900" indent="-342900" algn="r" rtl="1" eaLnBrk="0" fontAlgn="base" hangingPunct="0">
        <a:spcBef>
          <a:spcPct val="20000"/>
        </a:spcBef>
        <a:spcAft>
          <a:spcPct val="0"/>
        </a:spcAft>
        <a:buClr>
          <a:schemeClr val="bg2"/>
        </a:buClr>
        <a:buSzPct val="75000"/>
        <a:buFont typeface="Wingdings" pitchFamily="2" charset="2"/>
        <a:buChar char="p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rtl="1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75000"/>
        <a:buFont typeface="Wingdings" pitchFamily="2" charset="2"/>
        <a:buChar char="n"/>
        <a:defRPr sz="2400">
          <a:solidFill>
            <a:schemeClr val="tx1"/>
          </a:solidFill>
          <a:latin typeface="+mn-lt"/>
          <a:cs typeface="+mn-cs"/>
        </a:defRPr>
      </a:lvl2pPr>
      <a:lvl3pPr marL="1143000" indent="-228600" algn="r" rtl="1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p"/>
        <a:defRPr sz="2000">
          <a:solidFill>
            <a:schemeClr val="tx1"/>
          </a:solidFill>
          <a:latin typeface="+mn-lt"/>
          <a:cs typeface="+mn-cs"/>
        </a:defRPr>
      </a:lvl3pPr>
      <a:lvl4pPr marL="1600200" indent="-228600" algn="r" rtl="1" eaLnBrk="0" fontAlgn="base" hangingPunct="0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r" rtl="1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80000"/>
        <a:buFont typeface="Wingdings" pitchFamily="2" charset="2"/>
        <a:buChar char="§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r" rtl="1" fontAlgn="base">
        <a:spcBef>
          <a:spcPct val="20000"/>
        </a:spcBef>
        <a:spcAft>
          <a:spcPct val="0"/>
        </a:spcAft>
        <a:buClr>
          <a:schemeClr val="tx2"/>
        </a:buClr>
        <a:buSzPct val="80000"/>
        <a:buFont typeface="Wingdings" pitchFamily="2" charset="2"/>
        <a:buChar char="§"/>
        <a:defRPr>
          <a:solidFill>
            <a:schemeClr val="tx1"/>
          </a:solidFill>
          <a:latin typeface="+mn-lt"/>
          <a:cs typeface="+mn-cs"/>
        </a:defRPr>
      </a:lvl6pPr>
      <a:lvl7pPr marL="2971800" indent="-228600" algn="r" rtl="1" fontAlgn="base">
        <a:spcBef>
          <a:spcPct val="20000"/>
        </a:spcBef>
        <a:spcAft>
          <a:spcPct val="0"/>
        </a:spcAft>
        <a:buClr>
          <a:schemeClr val="tx2"/>
        </a:buClr>
        <a:buSzPct val="80000"/>
        <a:buFont typeface="Wingdings" pitchFamily="2" charset="2"/>
        <a:buChar char="§"/>
        <a:defRPr>
          <a:solidFill>
            <a:schemeClr val="tx1"/>
          </a:solidFill>
          <a:latin typeface="+mn-lt"/>
          <a:cs typeface="+mn-cs"/>
        </a:defRPr>
      </a:lvl7pPr>
      <a:lvl8pPr marL="3429000" indent="-228600" algn="r" rtl="1" fontAlgn="base">
        <a:spcBef>
          <a:spcPct val="20000"/>
        </a:spcBef>
        <a:spcAft>
          <a:spcPct val="0"/>
        </a:spcAft>
        <a:buClr>
          <a:schemeClr val="tx2"/>
        </a:buClr>
        <a:buSzPct val="80000"/>
        <a:buFont typeface="Wingdings" pitchFamily="2" charset="2"/>
        <a:buChar char="§"/>
        <a:defRPr>
          <a:solidFill>
            <a:schemeClr val="tx1"/>
          </a:solidFill>
          <a:latin typeface="+mn-lt"/>
          <a:cs typeface="+mn-cs"/>
        </a:defRPr>
      </a:lvl8pPr>
      <a:lvl9pPr marL="3886200" indent="-228600" algn="r" rtl="1" fontAlgn="base">
        <a:spcBef>
          <a:spcPct val="20000"/>
        </a:spcBef>
        <a:spcAft>
          <a:spcPct val="0"/>
        </a:spcAft>
        <a:buClr>
          <a:schemeClr val="tx2"/>
        </a:buClr>
        <a:buSzPct val="80000"/>
        <a:buFont typeface="Wingdings" pitchFamily="2" charset="2"/>
        <a:buChar char="§"/>
        <a:defRPr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ar-JO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smtClean="0"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67259C37-8EFB-4934-BE8D-F212C27FA9C7}" type="datetime1">
              <a:rPr lang="en-GB" smtClean="0">
                <a:solidFill>
                  <a:srgbClr val="000000"/>
                </a:solidFill>
                <a:latin typeface="Times New Roman" pitchFamily="18" charset="0"/>
              </a:rPr>
              <a:t>13/06/2021</a:t>
            </a:fld>
            <a:endParaRPr lang="en-US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smtClean="0"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smtClean="0"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B8221FEE-EF08-4E87-87FB-CEEF65D606C6}" type="slidenum">
              <a:rPr lang="en-US">
                <a:solidFill>
                  <a:srgbClr val="000000"/>
                </a:solidFill>
                <a:latin typeface="Times New Roman" pitchFamily="18" charset="0"/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1031" name="Rectangle 8"/>
          <p:cNvSpPr>
            <a:spLocks noChangeArrowheads="1"/>
          </p:cNvSpPr>
          <p:nvPr/>
        </p:nvSpPr>
        <p:spPr bwMode="auto">
          <a:xfrm>
            <a:off x="296863" y="296863"/>
            <a:ext cx="8550275" cy="6286500"/>
          </a:xfrm>
          <a:prstGeom prst="rect">
            <a:avLst/>
          </a:prstGeom>
          <a:noFill/>
          <a:ln w="38100">
            <a:solidFill>
              <a:schemeClr val="accent1"/>
            </a:solidFill>
            <a:miter lim="800000"/>
            <a:headEnd/>
            <a:tailEnd/>
          </a:ln>
          <a:effectLst>
            <a:outerShdw dist="107763" dir="2700000" algn="ctr" rotWithShape="0">
              <a:srgbClr val="800000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smtClean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1032" name="Text Box 10"/>
          <p:cNvSpPr txBox="1">
            <a:spLocks noChangeArrowheads="1"/>
          </p:cNvSpPr>
          <p:nvPr/>
        </p:nvSpPr>
        <p:spPr bwMode="auto">
          <a:xfrm>
            <a:off x="6288088" y="0"/>
            <a:ext cx="2711450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000" smtClean="0">
                <a:solidFill>
                  <a:srgbClr val="000000"/>
                </a:solidFill>
              </a:rPr>
              <a:t>S. Mandayam/ DIP/ECE Dept./Rowan University</a:t>
            </a:r>
          </a:p>
        </p:txBody>
      </p:sp>
    </p:spTree>
    <p:extLst>
      <p:ext uri="{BB962C8B-B14F-4D97-AF65-F5344CB8AC3E}">
        <p14:creationId xmlns:p14="http://schemas.microsoft.com/office/powerpoint/2010/main" val="29473165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0" r:id="rId1"/>
    <p:sldLayoutId id="2147483731" r:id="rId2"/>
    <p:sldLayoutId id="2147483732" r:id="rId3"/>
    <p:sldLayoutId id="2147483733" r:id="rId4"/>
    <p:sldLayoutId id="2147483734" r:id="rId5"/>
    <p:sldLayoutId id="2147483735" r:id="rId6"/>
    <p:sldLayoutId id="2147483736" r:id="rId7"/>
    <p:sldLayoutId id="2147483737" r:id="rId8"/>
    <p:sldLayoutId id="2147483738" r:id="rId9"/>
    <p:sldLayoutId id="2147483739" r:id="rId10"/>
    <p:sldLayoutId id="2147483740" r:id="rId1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CC3300"/>
          </a:solidFill>
          <a:effectLst>
            <a:outerShdw blurRad="38100" dist="38100" dir="2700000" algn="tl">
              <a:srgbClr val="C0C0C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CC3300"/>
          </a:solidFill>
          <a:effectLst>
            <a:outerShdw blurRad="38100" dist="38100" dir="2700000" algn="tl">
              <a:srgbClr val="C0C0C0"/>
            </a:outerShdw>
          </a:effectLst>
          <a:latin typeface="Arial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CC3300"/>
          </a:solidFill>
          <a:effectLst>
            <a:outerShdw blurRad="38100" dist="38100" dir="2700000" algn="tl">
              <a:srgbClr val="C0C0C0"/>
            </a:outerShdw>
          </a:effectLst>
          <a:latin typeface="Arial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CC3300"/>
          </a:solidFill>
          <a:effectLst>
            <a:outerShdw blurRad="38100" dist="38100" dir="2700000" algn="tl">
              <a:srgbClr val="C0C0C0"/>
            </a:outerShdw>
          </a:effectLst>
          <a:latin typeface="Arial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CC3300"/>
          </a:solidFill>
          <a:effectLst>
            <a:outerShdw blurRad="38100" dist="38100" dir="2700000" algn="tl">
              <a:srgbClr val="C0C0C0"/>
            </a:outerShdw>
          </a:effectLst>
          <a:latin typeface="Arial" pitchFamily="34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CC3300"/>
          </a:solidFill>
          <a:effectLst>
            <a:outerShdw blurRad="38100" dist="38100" dir="2700000" algn="tl">
              <a:srgbClr val="C0C0C0"/>
            </a:outerShdw>
          </a:effectLst>
          <a:latin typeface="Arial" pitchFamily="34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CC3300"/>
          </a:solidFill>
          <a:effectLst>
            <a:outerShdw blurRad="38100" dist="38100" dir="2700000" algn="tl">
              <a:srgbClr val="C0C0C0"/>
            </a:outerShdw>
          </a:effectLst>
          <a:latin typeface="Arial" pitchFamily="34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CC3300"/>
          </a:solidFill>
          <a:effectLst>
            <a:outerShdw blurRad="38100" dist="38100" dir="2700000" algn="tl">
              <a:srgbClr val="C0C0C0"/>
            </a:outerShdw>
          </a:effectLst>
          <a:latin typeface="Arial" pitchFamily="34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CC3300"/>
          </a:solidFill>
          <a:effectLst>
            <a:outerShdw blurRad="38100" dist="38100" dir="2700000" algn="tl">
              <a:srgbClr val="C0C0C0"/>
            </a:outerShdw>
          </a:effectLst>
          <a:latin typeface="Arial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 b="1">
          <a:solidFill>
            <a:schemeClr val="bg2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•"/>
        <a:defRPr sz="2800" b="1">
          <a:solidFill>
            <a:schemeClr val="bg2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 b="1">
          <a:solidFill>
            <a:schemeClr val="bg2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000" b="1">
          <a:solidFill>
            <a:schemeClr val="bg2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000" b="1">
          <a:solidFill>
            <a:schemeClr val="bg2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000" b="1">
          <a:solidFill>
            <a:schemeClr val="bg2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000" b="1">
          <a:solidFill>
            <a:schemeClr val="bg2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000" b="1">
          <a:solidFill>
            <a:schemeClr val="bg2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000" b="1">
          <a:solidFill>
            <a:schemeClr val="bg2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 rtl="1">
              <a:defRPr/>
            </a:pPr>
            <a:fld id="{86698AB0-2CC6-45DB-ABA3-10373F350C7A}" type="datetime1">
              <a:rPr lang="en-GB" smtClean="0">
                <a:solidFill>
                  <a:prstClr val="black">
                    <a:tint val="75000"/>
                  </a:prstClr>
                </a:solidFill>
              </a:rPr>
              <a:t>13/06/2021</a:t>
            </a:fld>
            <a:endParaRPr lang="ar-IQ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 rtl="1">
              <a:defRPr/>
            </a:pPr>
            <a:endParaRPr lang="ar-IQ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 rtl="1">
              <a:defRPr/>
            </a:pPr>
            <a:fld id="{D644CE95-7D95-4124-9482-6688F14FA170}" type="slidenum">
              <a:rPr lang="ar-IQ">
                <a:solidFill>
                  <a:prstClr val="black">
                    <a:tint val="75000"/>
                  </a:prstClr>
                </a:solidFill>
              </a:rPr>
              <a:pPr rtl="1">
                <a:defRPr/>
              </a:pPr>
              <a:t>‹#›</a:t>
            </a:fld>
            <a:endParaRPr lang="ar-IQ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1594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2" r:id="rId1"/>
    <p:sldLayoutId id="2147483743" r:id="rId2"/>
    <p:sldLayoutId id="2147483744" r:id="rId3"/>
    <p:sldLayoutId id="2147483745" r:id="rId4"/>
    <p:sldLayoutId id="2147483746" r:id="rId5"/>
    <p:sldLayoutId id="2147483747" r:id="rId6"/>
    <p:sldLayoutId id="2147483748" r:id="rId7"/>
    <p:sldLayoutId id="2147483749" r:id="rId8"/>
    <p:sldLayoutId id="2147483750" r:id="rId9"/>
    <p:sldLayoutId id="2147483751" r:id="rId10"/>
    <p:sldLayoutId id="2147483752" r:id="rId11"/>
  </p:sldLayoutIdLst>
  <p:hf hdr="0" ftr="0" dt="0"/>
  <p:txStyles>
    <p:titleStyle>
      <a:lvl1pPr algn="ctr" rtl="1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1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Times New Roman" pitchFamily="18" charset="0"/>
        </a:defRPr>
      </a:lvl2pPr>
      <a:lvl3pPr algn="ctr" rtl="1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Times New Roman" pitchFamily="18" charset="0"/>
        </a:defRPr>
      </a:lvl3pPr>
      <a:lvl4pPr algn="ctr" rtl="1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Times New Roman" pitchFamily="18" charset="0"/>
        </a:defRPr>
      </a:lvl4pPr>
      <a:lvl5pPr algn="ctr" rtl="1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Times New Roman" pitchFamily="18" charset="0"/>
        </a:defRPr>
      </a:lvl5pPr>
      <a:lvl6pPr marL="457200" algn="ctr" rtl="1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Times New Roman" pitchFamily="18" charset="0"/>
        </a:defRPr>
      </a:lvl6pPr>
      <a:lvl7pPr marL="914400" algn="ctr" rtl="1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Times New Roman" pitchFamily="18" charset="0"/>
        </a:defRPr>
      </a:lvl7pPr>
      <a:lvl8pPr marL="1371600" algn="ctr" rtl="1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Times New Roman" pitchFamily="18" charset="0"/>
        </a:defRPr>
      </a:lvl8pPr>
      <a:lvl9pPr marL="1828800" algn="ctr" rtl="1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Times New Roman" pitchFamily="18" charset="0"/>
        </a:defRPr>
      </a:lvl9pPr>
    </p:titleStyle>
    <p:bodyStyle>
      <a:lvl1pPr marL="342900" indent="-342900" algn="r" rtl="1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rtl="1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rtl="1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rtl="1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rtl="1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IQ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81.xml"/><Relationship Id="rId1" Type="http://schemas.openxmlformats.org/officeDocument/2006/relationships/vmlDrawing" Target="../drawings/vmlDrawing3.vml"/><Relationship Id="rId5" Type="http://schemas.openxmlformats.org/officeDocument/2006/relationships/image" Target="../media/image8.wmf"/><Relationship Id="rId4" Type="http://schemas.openxmlformats.org/officeDocument/2006/relationships/oleObject" Target="../embeddings/oleObject3.bin"/></Relationships>
</file>

<file path=ppt/slides/_rels/slide10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6.png"/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38.xml"/></Relationships>
</file>

<file path=ppt/slides/_rels/slide10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38.xml"/></Relationships>
</file>

<file path=ppt/slides/_rels/slide10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7.png"/><Relationship Id="rId2" Type="http://schemas.openxmlformats.org/officeDocument/2006/relationships/notesSlide" Target="../notesSlides/notesSlide56.xml"/><Relationship Id="rId1" Type="http://schemas.openxmlformats.org/officeDocument/2006/relationships/slideLayout" Target="../slideLayouts/slideLayout38.xml"/></Relationships>
</file>

<file path=ppt/slides/_rels/slide10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8.png"/><Relationship Id="rId2" Type="http://schemas.openxmlformats.org/officeDocument/2006/relationships/notesSlide" Target="../notesSlides/notesSlide57.xml"/><Relationship Id="rId1" Type="http://schemas.openxmlformats.org/officeDocument/2006/relationships/slideLayout" Target="../slideLayouts/slideLayout38.xml"/></Relationships>
</file>

<file path=ppt/slides/_rels/slide10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9.png"/><Relationship Id="rId2" Type="http://schemas.openxmlformats.org/officeDocument/2006/relationships/notesSlide" Target="../notesSlides/notesSlide58.xml"/><Relationship Id="rId1" Type="http://schemas.openxmlformats.org/officeDocument/2006/relationships/slideLayout" Target="../slideLayouts/slideLayout38.xml"/></Relationships>
</file>

<file path=ppt/slides/_rels/slide10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0.png"/><Relationship Id="rId2" Type="http://schemas.openxmlformats.org/officeDocument/2006/relationships/notesSlide" Target="../notesSlides/notesSlide59.xml"/><Relationship Id="rId1" Type="http://schemas.openxmlformats.org/officeDocument/2006/relationships/slideLayout" Target="../slideLayouts/slideLayout38.xml"/></Relationships>
</file>

<file path=ppt/slides/_rels/slide10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1.emf"/><Relationship Id="rId2" Type="http://schemas.openxmlformats.org/officeDocument/2006/relationships/notesSlide" Target="../notesSlides/notesSlide60.xml"/><Relationship Id="rId1" Type="http://schemas.openxmlformats.org/officeDocument/2006/relationships/slideLayout" Target="../slideLayouts/slideLayout38.xml"/></Relationships>
</file>

<file path=ppt/slides/_rels/slide10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2.png"/><Relationship Id="rId2" Type="http://schemas.openxmlformats.org/officeDocument/2006/relationships/notesSlide" Target="../notesSlides/notesSlide61.xml"/><Relationship Id="rId1" Type="http://schemas.openxmlformats.org/officeDocument/2006/relationships/slideLayout" Target="../slideLayouts/slideLayout38.xml"/><Relationship Id="rId4" Type="http://schemas.openxmlformats.org/officeDocument/2006/relationships/image" Target="../media/image93.emf"/></Relationships>
</file>

<file path=ppt/slides/_rels/slide10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4.png"/><Relationship Id="rId2" Type="http://schemas.openxmlformats.org/officeDocument/2006/relationships/notesSlide" Target="../notesSlides/notesSlide62.xml"/><Relationship Id="rId1" Type="http://schemas.openxmlformats.org/officeDocument/2006/relationships/slideLayout" Target="../slideLayouts/slideLayout38.xml"/><Relationship Id="rId5" Type="http://schemas.openxmlformats.org/officeDocument/2006/relationships/image" Target="../media/image96.emf"/><Relationship Id="rId4" Type="http://schemas.openxmlformats.org/officeDocument/2006/relationships/image" Target="../media/image95.png"/></Relationships>
</file>

<file path=ppt/slides/_rels/slide10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7.png"/><Relationship Id="rId2" Type="http://schemas.openxmlformats.org/officeDocument/2006/relationships/notesSlide" Target="../notesSlides/notesSlide63.xml"/><Relationship Id="rId1" Type="http://schemas.openxmlformats.org/officeDocument/2006/relationships/slideLayout" Target="../slideLayouts/slideLayout38.xml"/><Relationship Id="rId4" Type="http://schemas.openxmlformats.org/officeDocument/2006/relationships/image" Target="../media/image98.emf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1.xml"/></Relationships>
</file>

<file path=ppt/slides/_rels/slide1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8.xml"/></Relationships>
</file>

<file path=ppt/slides/_rels/slide1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0.png"/><Relationship Id="rId2" Type="http://schemas.openxmlformats.org/officeDocument/2006/relationships/image" Target="../media/image99.png"/><Relationship Id="rId1" Type="http://schemas.openxmlformats.org/officeDocument/2006/relationships/slideLayout" Target="../slideLayouts/slideLayout38.xml"/></Relationships>
</file>

<file path=ppt/slides/_rels/slide1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1.emf"/><Relationship Id="rId2" Type="http://schemas.openxmlformats.org/officeDocument/2006/relationships/notesSlide" Target="../notesSlides/notesSlide64.xml"/><Relationship Id="rId1" Type="http://schemas.openxmlformats.org/officeDocument/2006/relationships/slideLayout" Target="../slideLayouts/slideLayout43.xml"/></Relationships>
</file>

<file path=ppt/slides/_rels/slide1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2.png"/><Relationship Id="rId2" Type="http://schemas.openxmlformats.org/officeDocument/2006/relationships/notesSlide" Target="../notesSlides/notesSlide65.xml"/><Relationship Id="rId1" Type="http://schemas.openxmlformats.org/officeDocument/2006/relationships/slideLayout" Target="../slideLayouts/slideLayout43.xml"/></Relationships>
</file>

<file path=ppt/slides/_rels/slide1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3.png"/><Relationship Id="rId2" Type="http://schemas.openxmlformats.org/officeDocument/2006/relationships/notesSlide" Target="../notesSlides/notesSlide66.xml"/><Relationship Id="rId1" Type="http://schemas.openxmlformats.org/officeDocument/2006/relationships/slideLayout" Target="../slideLayouts/slideLayout43.xml"/></Relationships>
</file>

<file path=ppt/slides/_rels/slide1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4.emf"/><Relationship Id="rId2" Type="http://schemas.openxmlformats.org/officeDocument/2006/relationships/notesSlide" Target="../notesSlides/notesSlide67.xml"/><Relationship Id="rId1" Type="http://schemas.openxmlformats.org/officeDocument/2006/relationships/slideLayout" Target="../slideLayouts/slideLayout43.xml"/></Relationships>
</file>

<file path=ppt/slides/_rels/slide1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8.xml"/></Relationships>
</file>

<file path=ppt/slides/_rels/slide1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8.xml"/><Relationship Id="rId1" Type="http://schemas.openxmlformats.org/officeDocument/2006/relationships/slideLayout" Target="../slideLayouts/slideLayout23.xml"/></Relationships>
</file>

<file path=ppt/slides/_rels/slide1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9.xml"/><Relationship Id="rId1" Type="http://schemas.openxmlformats.org/officeDocument/2006/relationships/slideLayout" Target="../slideLayouts/slideLayout24.xml"/></Relationships>
</file>

<file path=ppt/slides/_rels/slide1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0.xml"/><Relationship Id="rId1" Type="http://schemas.openxmlformats.org/officeDocument/2006/relationships/slideLayout" Target="../slideLayouts/slideLayout29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4.xml"/></Relationships>
</file>

<file path=ppt/slides/_rels/slide1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5.emf"/><Relationship Id="rId2" Type="http://schemas.openxmlformats.org/officeDocument/2006/relationships/notesSlide" Target="../notesSlides/notesSlide71.xml"/><Relationship Id="rId1" Type="http://schemas.openxmlformats.org/officeDocument/2006/relationships/slideLayout" Target="../slideLayouts/slideLayout24.xml"/></Relationships>
</file>

<file path=ppt/slides/_rels/slide1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6.png"/><Relationship Id="rId2" Type="http://schemas.openxmlformats.org/officeDocument/2006/relationships/notesSlide" Target="../notesSlides/notesSlide72.xml"/><Relationship Id="rId1" Type="http://schemas.openxmlformats.org/officeDocument/2006/relationships/slideLayout" Target="../slideLayouts/slideLayout24.xml"/></Relationships>
</file>

<file path=ppt/slides/_rels/slide1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3.xml"/><Relationship Id="rId1" Type="http://schemas.openxmlformats.org/officeDocument/2006/relationships/slideLayout" Target="../slideLayouts/slideLayout24.xml"/></Relationships>
</file>

<file path=ppt/slides/_rels/slide1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7.png"/><Relationship Id="rId2" Type="http://schemas.openxmlformats.org/officeDocument/2006/relationships/notesSlide" Target="../notesSlides/notesSlide74.xml"/><Relationship Id="rId1" Type="http://schemas.openxmlformats.org/officeDocument/2006/relationships/slideLayout" Target="../slideLayouts/slideLayout24.xml"/></Relationships>
</file>

<file path=ppt/slides/_rels/slide1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8.png"/><Relationship Id="rId2" Type="http://schemas.openxmlformats.org/officeDocument/2006/relationships/notesSlide" Target="../notesSlides/notesSlide75.xml"/><Relationship Id="rId1" Type="http://schemas.openxmlformats.org/officeDocument/2006/relationships/slideLayout" Target="../slideLayouts/slideLayout24.xml"/></Relationships>
</file>

<file path=ppt/slides/_rels/slide1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9.png"/><Relationship Id="rId2" Type="http://schemas.openxmlformats.org/officeDocument/2006/relationships/notesSlide" Target="../notesSlides/notesSlide76.xml"/><Relationship Id="rId1" Type="http://schemas.openxmlformats.org/officeDocument/2006/relationships/slideLayout" Target="../slideLayouts/slideLayout24.xml"/></Relationships>
</file>

<file path=ppt/slides/_rels/slide1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7.xml"/><Relationship Id="rId1" Type="http://schemas.openxmlformats.org/officeDocument/2006/relationships/slideLayout" Target="../slideLayouts/slideLayout24.xml"/></Relationships>
</file>

<file path=ppt/slides/_rels/slide1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8.xml"/><Relationship Id="rId1" Type="http://schemas.openxmlformats.org/officeDocument/2006/relationships/slideLayout" Target="../slideLayouts/slideLayout24.xml"/></Relationships>
</file>

<file path=ppt/slides/_rels/slide128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4.bin"/><Relationship Id="rId3" Type="http://schemas.openxmlformats.org/officeDocument/2006/relationships/notesSlide" Target="../notesSlides/notesSlide79.xml"/><Relationship Id="rId7" Type="http://schemas.openxmlformats.org/officeDocument/2006/relationships/image" Target="../media/image111.wmf"/><Relationship Id="rId2" Type="http://schemas.openxmlformats.org/officeDocument/2006/relationships/slideLayout" Target="../slideLayouts/slideLayout36.xml"/><Relationship Id="rId1" Type="http://schemas.openxmlformats.org/officeDocument/2006/relationships/vmlDrawing" Target="../drawings/vmlDrawing12.vml"/><Relationship Id="rId6" Type="http://schemas.openxmlformats.org/officeDocument/2006/relationships/oleObject" Target="../embeddings/oleObject13.bin"/><Relationship Id="rId5" Type="http://schemas.openxmlformats.org/officeDocument/2006/relationships/image" Target="../media/image110.wmf"/><Relationship Id="rId4" Type="http://schemas.openxmlformats.org/officeDocument/2006/relationships/oleObject" Target="../embeddings/oleObject12.bin"/><Relationship Id="rId9" Type="http://schemas.openxmlformats.org/officeDocument/2006/relationships/image" Target="../media/image112.wmf"/></Relationships>
</file>

<file path=ppt/slides/_rels/slide12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0.xml"/><Relationship Id="rId2" Type="http://schemas.openxmlformats.org/officeDocument/2006/relationships/slideLayout" Target="../slideLayouts/slideLayout24.xml"/><Relationship Id="rId1" Type="http://schemas.openxmlformats.org/officeDocument/2006/relationships/vmlDrawing" Target="../drawings/vmlDrawing13.vml"/><Relationship Id="rId5" Type="http://schemas.openxmlformats.org/officeDocument/2006/relationships/image" Target="../media/image110.wmf"/><Relationship Id="rId4" Type="http://schemas.openxmlformats.org/officeDocument/2006/relationships/oleObject" Target="../embeddings/oleObject15.bin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4.xml"/><Relationship Id="rId4" Type="http://schemas.openxmlformats.org/officeDocument/2006/relationships/image" Target="../media/image10.png"/></Relationships>
</file>

<file path=ppt/slides/_rels/slide1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3.png"/><Relationship Id="rId2" Type="http://schemas.openxmlformats.org/officeDocument/2006/relationships/notesSlide" Target="../notesSlides/notesSlide81.xml"/><Relationship Id="rId1" Type="http://schemas.openxmlformats.org/officeDocument/2006/relationships/slideLayout" Target="../slideLayouts/slideLayout24.xml"/></Relationships>
</file>

<file path=ppt/slides/_rels/slide1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4.png"/><Relationship Id="rId2" Type="http://schemas.openxmlformats.org/officeDocument/2006/relationships/notesSlide" Target="../notesSlides/notesSlide82.xml"/><Relationship Id="rId1" Type="http://schemas.openxmlformats.org/officeDocument/2006/relationships/slideLayout" Target="../slideLayouts/slideLayout24.xml"/></Relationships>
</file>

<file path=ppt/slides/_rels/slide1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5.png"/><Relationship Id="rId2" Type="http://schemas.openxmlformats.org/officeDocument/2006/relationships/notesSlide" Target="../notesSlides/notesSlide83.xml"/><Relationship Id="rId1" Type="http://schemas.openxmlformats.org/officeDocument/2006/relationships/slideLayout" Target="../slideLayouts/slideLayout29.xml"/></Relationships>
</file>

<file path=ppt/slides/_rels/slide1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6.emf"/><Relationship Id="rId2" Type="http://schemas.openxmlformats.org/officeDocument/2006/relationships/notesSlide" Target="../notesSlides/notesSlide84.xml"/><Relationship Id="rId1" Type="http://schemas.openxmlformats.org/officeDocument/2006/relationships/slideLayout" Target="../slideLayouts/slideLayout24.xml"/></Relationships>
</file>

<file path=ppt/slides/_rels/slide13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5.xml"/><Relationship Id="rId2" Type="http://schemas.openxmlformats.org/officeDocument/2006/relationships/slideLayout" Target="../slideLayouts/slideLayout24.xml"/><Relationship Id="rId1" Type="http://schemas.openxmlformats.org/officeDocument/2006/relationships/vmlDrawing" Target="../drawings/vmlDrawing14.vml"/><Relationship Id="rId5" Type="http://schemas.openxmlformats.org/officeDocument/2006/relationships/image" Target="../media/image111.wmf"/><Relationship Id="rId4" Type="http://schemas.openxmlformats.org/officeDocument/2006/relationships/oleObject" Target="../embeddings/oleObject16.bin"/></Relationships>
</file>

<file path=ppt/slides/_rels/slide13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6.xml"/><Relationship Id="rId2" Type="http://schemas.openxmlformats.org/officeDocument/2006/relationships/slideLayout" Target="../slideLayouts/slideLayout24.xml"/><Relationship Id="rId1" Type="http://schemas.openxmlformats.org/officeDocument/2006/relationships/vmlDrawing" Target="../drawings/vmlDrawing15.vml"/><Relationship Id="rId6" Type="http://schemas.openxmlformats.org/officeDocument/2006/relationships/image" Target="../media/image111.wmf"/><Relationship Id="rId5" Type="http://schemas.openxmlformats.org/officeDocument/2006/relationships/oleObject" Target="../embeddings/oleObject17.bin"/><Relationship Id="rId4" Type="http://schemas.openxmlformats.org/officeDocument/2006/relationships/image" Target="../media/image117.png"/></Relationships>
</file>

<file path=ppt/slides/_rels/slide1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8.png"/><Relationship Id="rId2" Type="http://schemas.openxmlformats.org/officeDocument/2006/relationships/notesSlide" Target="../notesSlides/notesSlide87.xml"/><Relationship Id="rId1" Type="http://schemas.openxmlformats.org/officeDocument/2006/relationships/slideLayout" Target="../slideLayouts/slideLayout29.xml"/></Relationships>
</file>

<file path=ppt/slides/_rels/slide1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9.png"/><Relationship Id="rId2" Type="http://schemas.openxmlformats.org/officeDocument/2006/relationships/notesSlide" Target="../notesSlides/notesSlide88.xml"/><Relationship Id="rId1" Type="http://schemas.openxmlformats.org/officeDocument/2006/relationships/slideLayout" Target="../slideLayouts/slideLayout29.xml"/></Relationships>
</file>

<file path=ppt/slides/_rels/slide13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9.xml"/><Relationship Id="rId2" Type="http://schemas.openxmlformats.org/officeDocument/2006/relationships/slideLayout" Target="../slideLayouts/slideLayout29.xml"/><Relationship Id="rId1" Type="http://schemas.openxmlformats.org/officeDocument/2006/relationships/vmlDrawing" Target="../drawings/vmlDrawing16.vml"/><Relationship Id="rId6" Type="http://schemas.openxmlformats.org/officeDocument/2006/relationships/image" Target="../media/image120.png"/><Relationship Id="rId5" Type="http://schemas.openxmlformats.org/officeDocument/2006/relationships/image" Target="../media/image112.wmf"/><Relationship Id="rId4" Type="http://schemas.openxmlformats.org/officeDocument/2006/relationships/oleObject" Target="../embeddings/oleObject18.bin"/></Relationships>
</file>

<file path=ppt/slides/_rels/slide1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0.png"/><Relationship Id="rId2" Type="http://schemas.openxmlformats.org/officeDocument/2006/relationships/notesSlide" Target="../notesSlides/notesSlide90.xml"/><Relationship Id="rId1" Type="http://schemas.openxmlformats.org/officeDocument/2006/relationships/slideLayout" Target="../slideLayouts/slideLayout2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4.xml"/></Relationships>
</file>

<file path=ppt/slides/_rels/slide1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1.png"/><Relationship Id="rId2" Type="http://schemas.openxmlformats.org/officeDocument/2006/relationships/notesSlide" Target="../notesSlides/notesSlide91.xml"/><Relationship Id="rId1" Type="http://schemas.openxmlformats.org/officeDocument/2006/relationships/slideLayout" Target="../slideLayouts/slideLayout29.xml"/></Relationships>
</file>

<file path=ppt/slides/_rels/slide1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5.png"/><Relationship Id="rId2" Type="http://schemas.openxmlformats.org/officeDocument/2006/relationships/notesSlide" Target="../notesSlides/notesSlide92.xml"/><Relationship Id="rId1" Type="http://schemas.openxmlformats.org/officeDocument/2006/relationships/slideLayout" Target="../slideLayouts/slideLayout29.xml"/><Relationship Id="rId5" Type="http://schemas.openxmlformats.org/officeDocument/2006/relationships/image" Target="../media/image121.png"/><Relationship Id="rId4" Type="http://schemas.openxmlformats.org/officeDocument/2006/relationships/image" Target="../media/image118.png"/></Relationships>
</file>

<file path=ppt/slides/_rels/slide1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2.png"/><Relationship Id="rId2" Type="http://schemas.openxmlformats.org/officeDocument/2006/relationships/notesSlide" Target="../notesSlides/notesSlide93.xml"/><Relationship Id="rId1" Type="http://schemas.openxmlformats.org/officeDocument/2006/relationships/slideLayout" Target="../slideLayouts/slideLayout29.xml"/></Relationships>
</file>

<file path=ppt/slides/_rels/slide1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3.png"/><Relationship Id="rId2" Type="http://schemas.openxmlformats.org/officeDocument/2006/relationships/notesSlide" Target="../notesSlides/notesSlide94.xml"/><Relationship Id="rId1" Type="http://schemas.openxmlformats.org/officeDocument/2006/relationships/slideLayout" Target="../slideLayouts/slideLayout29.xml"/></Relationships>
</file>

<file path=ppt/slides/_rels/slide1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5.xml"/><Relationship Id="rId1" Type="http://schemas.openxmlformats.org/officeDocument/2006/relationships/slideLayout" Target="../slideLayouts/slideLayout29.xml"/></Relationships>
</file>

<file path=ppt/slides/_rels/slide145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1.bin"/><Relationship Id="rId3" Type="http://schemas.openxmlformats.org/officeDocument/2006/relationships/notesSlide" Target="../notesSlides/notesSlide96.xml"/><Relationship Id="rId7" Type="http://schemas.openxmlformats.org/officeDocument/2006/relationships/image" Target="../media/image125.wmf"/><Relationship Id="rId2" Type="http://schemas.openxmlformats.org/officeDocument/2006/relationships/slideLayout" Target="../slideLayouts/slideLayout36.xml"/><Relationship Id="rId1" Type="http://schemas.openxmlformats.org/officeDocument/2006/relationships/vmlDrawing" Target="../drawings/vmlDrawing17.vml"/><Relationship Id="rId6" Type="http://schemas.openxmlformats.org/officeDocument/2006/relationships/oleObject" Target="../embeddings/oleObject20.bin"/><Relationship Id="rId5" Type="http://schemas.openxmlformats.org/officeDocument/2006/relationships/image" Target="../media/image124.wmf"/><Relationship Id="rId4" Type="http://schemas.openxmlformats.org/officeDocument/2006/relationships/oleObject" Target="../embeddings/oleObject19.bin"/><Relationship Id="rId9" Type="http://schemas.openxmlformats.org/officeDocument/2006/relationships/image" Target="../media/image126.wmf"/></Relationships>
</file>

<file path=ppt/slides/_rels/slide14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7.xml"/><Relationship Id="rId2" Type="http://schemas.openxmlformats.org/officeDocument/2006/relationships/slideLayout" Target="../slideLayouts/slideLayout29.xml"/><Relationship Id="rId1" Type="http://schemas.openxmlformats.org/officeDocument/2006/relationships/vmlDrawing" Target="../drawings/vmlDrawing18.vml"/><Relationship Id="rId6" Type="http://schemas.openxmlformats.org/officeDocument/2006/relationships/image" Target="../media/image124.wmf"/><Relationship Id="rId5" Type="http://schemas.openxmlformats.org/officeDocument/2006/relationships/oleObject" Target="../embeddings/oleObject22.bin"/><Relationship Id="rId4" Type="http://schemas.openxmlformats.org/officeDocument/2006/relationships/image" Target="../media/image127.png"/></Relationships>
</file>

<file path=ppt/slides/_rels/slide1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8.png"/><Relationship Id="rId2" Type="http://schemas.openxmlformats.org/officeDocument/2006/relationships/notesSlide" Target="../notesSlides/notesSlide98.xml"/><Relationship Id="rId1" Type="http://schemas.openxmlformats.org/officeDocument/2006/relationships/slideLayout" Target="../slideLayouts/slideLayout29.xml"/><Relationship Id="rId4" Type="http://schemas.openxmlformats.org/officeDocument/2006/relationships/image" Target="../media/image114.png"/></Relationships>
</file>

<file path=ppt/slides/_rels/slide14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9.xml"/><Relationship Id="rId2" Type="http://schemas.openxmlformats.org/officeDocument/2006/relationships/slideLayout" Target="../slideLayouts/slideLayout29.xml"/><Relationship Id="rId1" Type="http://schemas.openxmlformats.org/officeDocument/2006/relationships/vmlDrawing" Target="../drawings/vmlDrawing19.vml"/><Relationship Id="rId6" Type="http://schemas.openxmlformats.org/officeDocument/2006/relationships/image" Target="../media/image127.png"/><Relationship Id="rId5" Type="http://schemas.openxmlformats.org/officeDocument/2006/relationships/image" Target="../media/image125.wmf"/><Relationship Id="rId4" Type="http://schemas.openxmlformats.org/officeDocument/2006/relationships/oleObject" Target="../embeddings/oleObject23.bin"/></Relationships>
</file>

<file path=ppt/slides/_rels/slide1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4.png"/><Relationship Id="rId2" Type="http://schemas.openxmlformats.org/officeDocument/2006/relationships/notesSlide" Target="../notesSlides/notesSlide100.xml"/><Relationship Id="rId1" Type="http://schemas.openxmlformats.org/officeDocument/2006/relationships/slideLayout" Target="../slideLayouts/slideLayout29.xml"/><Relationship Id="rId4" Type="http://schemas.openxmlformats.org/officeDocument/2006/relationships/image" Target="../media/image129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4.xml"/></Relationships>
</file>

<file path=ppt/slides/_rels/slide15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1.xml"/><Relationship Id="rId2" Type="http://schemas.openxmlformats.org/officeDocument/2006/relationships/slideLayout" Target="../slideLayouts/slideLayout29.xml"/><Relationship Id="rId1" Type="http://schemas.openxmlformats.org/officeDocument/2006/relationships/vmlDrawing" Target="../drawings/vmlDrawing20.vml"/><Relationship Id="rId6" Type="http://schemas.openxmlformats.org/officeDocument/2006/relationships/image" Target="../media/image127.png"/><Relationship Id="rId5" Type="http://schemas.openxmlformats.org/officeDocument/2006/relationships/image" Target="../media/image126.wmf"/><Relationship Id="rId4" Type="http://schemas.openxmlformats.org/officeDocument/2006/relationships/oleObject" Target="../embeddings/oleObject24.bin"/></Relationships>
</file>

<file path=ppt/slides/_rels/slide1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4.png"/><Relationship Id="rId2" Type="http://schemas.openxmlformats.org/officeDocument/2006/relationships/notesSlide" Target="../notesSlides/notesSlide102.xml"/><Relationship Id="rId1" Type="http://schemas.openxmlformats.org/officeDocument/2006/relationships/slideLayout" Target="../slideLayouts/slideLayout29.xml"/><Relationship Id="rId4" Type="http://schemas.openxmlformats.org/officeDocument/2006/relationships/image" Target="../media/image130.png"/></Relationships>
</file>

<file path=ppt/slides/_rels/slide1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1.png"/><Relationship Id="rId2" Type="http://schemas.openxmlformats.org/officeDocument/2006/relationships/notesSlide" Target="../notesSlides/notesSlide103.xml"/><Relationship Id="rId1" Type="http://schemas.openxmlformats.org/officeDocument/2006/relationships/slideLayout" Target="../slideLayouts/slideLayout29.xml"/></Relationships>
</file>

<file path=ppt/slides/_rels/slide1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8.png"/><Relationship Id="rId2" Type="http://schemas.openxmlformats.org/officeDocument/2006/relationships/notesSlide" Target="../notesSlides/notesSlide104.xml"/><Relationship Id="rId1" Type="http://schemas.openxmlformats.org/officeDocument/2006/relationships/slideLayout" Target="../slideLayouts/slideLayout29.xml"/><Relationship Id="rId6" Type="http://schemas.openxmlformats.org/officeDocument/2006/relationships/image" Target="../media/image129.png"/><Relationship Id="rId5" Type="http://schemas.openxmlformats.org/officeDocument/2006/relationships/image" Target="../media/image130.png"/><Relationship Id="rId4" Type="http://schemas.openxmlformats.org/officeDocument/2006/relationships/image" Target="../media/image114.png"/></Relationships>
</file>

<file path=ppt/slides/_rels/slide1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2.emf"/><Relationship Id="rId2" Type="http://schemas.openxmlformats.org/officeDocument/2006/relationships/notesSlide" Target="../notesSlides/notesSlide105.xml"/><Relationship Id="rId1" Type="http://schemas.openxmlformats.org/officeDocument/2006/relationships/slideLayout" Target="../slideLayouts/slideLayout2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8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4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https://en.wikipedia.org/wiki/King_(chess)" TargetMode="External"/><Relationship Id="rId2" Type="http://schemas.openxmlformats.org/officeDocument/2006/relationships/hyperlink" Target="https://en.wikipedia.org/wiki/Chess" TargetMode="External"/><Relationship Id="rId1" Type="http://schemas.openxmlformats.org/officeDocument/2006/relationships/slideLayout" Target="../slideLayouts/slideLayout64.xml"/><Relationship Id="rId5" Type="http://schemas.openxmlformats.org/officeDocument/2006/relationships/image" Target="../media/image14.png"/><Relationship Id="rId4" Type="http://schemas.openxmlformats.org/officeDocument/2006/relationships/hyperlink" Target="https://en.wikipedia.org/wiki/Chessboard" TargetMode="Externa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4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4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5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81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4.png"/><Relationship Id="rId4" Type="http://schemas.openxmlformats.org/officeDocument/2006/relationships/image" Target="../media/image3.emf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wmf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5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wmf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5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5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wmf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5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wmf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6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6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62.xml"/><Relationship Id="rId4" Type="http://schemas.openxmlformats.org/officeDocument/2006/relationships/image" Target="../media/image21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6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81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wmf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5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5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5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5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52.xml"/><Relationship Id="rId4" Type="http://schemas.openxmlformats.org/officeDocument/2006/relationships/image" Target="../media/image27.png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5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5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6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6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62.xml"/><Relationship Id="rId4" Type="http://schemas.openxmlformats.org/officeDocument/2006/relationships/image" Target="../media/image30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6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6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6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62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62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62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6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54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52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52.xml"/><Relationship Id="rId5" Type="http://schemas.openxmlformats.org/officeDocument/2006/relationships/image" Target="../media/image40.png"/><Relationship Id="rId4" Type="http://schemas.openxmlformats.org/officeDocument/2006/relationships/image" Target="../media/image39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81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87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88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7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88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87.xml"/><Relationship Id="rId1" Type="http://schemas.openxmlformats.org/officeDocument/2006/relationships/vmlDrawing" Target="../drawings/vmlDrawing4.vml"/><Relationship Id="rId4" Type="http://schemas.openxmlformats.org/officeDocument/2006/relationships/image" Target="../media/image43.wmf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88.xml"/><Relationship Id="rId5" Type="http://schemas.openxmlformats.org/officeDocument/2006/relationships/image" Target="../media/image47.jpeg"/><Relationship Id="rId4" Type="http://schemas.openxmlformats.org/officeDocument/2006/relationships/image" Target="../media/image46.jpeg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7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88.xml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wmf"/><Relationship Id="rId2" Type="http://schemas.openxmlformats.org/officeDocument/2006/relationships/image" Target="../media/image49.wmf"/><Relationship Id="rId1" Type="http://schemas.openxmlformats.org/officeDocument/2006/relationships/slideLayout" Target="../slideLayouts/slideLayout88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wmf"/><Relationship Id="rId1" Type="http://schemas.openxmlformats.org/officeDocument/2006/relationships/slideLayout" Target="../slideLayouts/slideLayout88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7.xml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slideLayout" Target="../slideLayouts/slideLayout87.xml"/><Relationship Id="rId1" Type="http://schemas.openxmlformats.org/officeDocument/2006/relationships/vmlDrawing" Target="../drawings/vmlDrawing5.vml"/><Relationship Id="rId4" Type="http://schemas.openxmlformats.org/officeDocument/2006/relationships/image" Target="../media/image52.wmf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wmf"/><Relationship Id="rId2" Type="http://schemas.openxmlformats.org/officeDocument/2006/relationships/image" Target="../media/image53.wmf"/><Relationship Id="rId1" Type="http://schemas.openxmlformats.org/officeDocument/2006/relationships/slideLayout" Target="../slideLayouts/slideLayout88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7.xml"/></Relationships>
</file>

<file path=ppt/slides/_rels/slide7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wmf"/><Relationship Id="rId2" Type="http://schemas.openxmlformats.org/officeDocument/2006/relationships/image" Target="../media/image55.wmf"/><Relationship Id="rId1" Type="http://schemas.openxmlformats.org/officeDocument/2006/relationships/slideLayout" Target="../slideLayouts/slideLayout88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7.xm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7.xml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7.xml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7.xml"/></Relationships>
</file>

<file path=ppt/slides/_rels/slide7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wmf"/><Relationship Id="rId2" Type="http://schemas.openxmlformats.org/officeDocument/2006/relationships/image" Target="../media/image57.wmf"/><Relationship Id="rId1" Type="http://schemas.openxmlformats.org/officeDocument/2006/relationships/slideLayout" Target="../slideLayouts/slideLayout88.xml"/></Relationships>
</file>

<file path=ppt/slides/_rels/slide7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2" Type="http://schemas.openxmlformats.org/officeDocument/2006/relationships/slideLayout" Target="../slideLayouts/slideLayout87.xml"/><Relationship Id="rId1" Type="http://schemas.openxmlformats.org/officeDocument/2006/relationships/vmlDrawing" Target="../drawings/vmlDrawing6.vml"/><Relationship Id="rId4" Type="http://schemas.openxmlformats.org/officeDocument/2006/relationships/image" Target="../media/image59.w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81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7.wmf"/><Relationship Id="rId4" Type="http://schemas.openxmlformats.org/officeDocument/2006/relationships/oleObject" Target="../embeddings/oleObject2.bin"/></Relationships>
</file>

<file path=ppt/slides/_rels/slide8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.bin"/><Relationship Id="rId2" Type="http://schemas.openxmlformats.org/officeDocument/2006/relationships/slideLayout" Target="../slideLayouts/slideLayout87.xml"/><Relationship Id="rId1" Type="http://schemas.openxmlformats.org/officeDocument/2006/relationships/vmlDrawing" Target="../drawings/vmlDrawing7.vml"/><Relationship Id="rId4" Type="http://schemas.openxmlformats.org/officeDocument/2006/relationships/image" Target="../media/image60.wmf"/></Relationships>
</file>

<file path=ppt/slides/_rels/slide8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.bin"/><Relationship Id="rId2" Type="http://schemas.openxmlformats.org/officeDocument/2006/relationships/slideLayout" Target="../slideLayouts/slideLayout87.xml"/><Relationship Id="rId1" Type="http://schemas.openxmlformats.org/officeDocument/2006/relationships/vmlDrawing" Target="../drawings/vmlDrawing8.vml"/><Relationship Id="rId4" Type="http://schemas.openxmlformats.org/officeDocument/2006/relationships/image" Target="../media/image61.wmf"/></Relationships>
</file>

<file path=ppt/slides/_rels/slide8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9.bin"/><Relationship Id="rId2" Type="http://schemas.openxmlformats.org/officeDocument/2006/relationships/slideLayout" Target="../slideLayouts/slideLayout87.xml"/><Relationship Id="rId1" Type="http://schemas.openxmlformats.org/officeDocument/2006/relationships/vmlDrawing" Target="../drawings/vmlDrawing9.vml"/><Relationship Id="rId4" Type="http://schemas.openxmlformats.org/officeDocument/2006/relationships/image" Target="../media/image62.wmf"/></Relationships>
</file>

<file path=ppt/slides/_rels/slide8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0.bin"/><Relationship Id="rId2" Type="http://schemas.openxmlformats.org/officeDocument/2006/relationships/slideLayout" Target="../slideLayouts/slideLayout87.xml"/><Relationship Id="rId1" Type="http://schemas.openxmlformats.org/officeDocument/2006/relationships/vmlDrawing" Target="../drawings/vmlDrawing10.vml"/><Relationship Id="rId4" Type="http://schemas.openxmlformats.org/officeDocument/2006/relationships/image" Target="../media/image63.wmf"/></Relationships>
</file>

<file path=ppt/slides/_rels/slide8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88.xml"/></Relationships>
</file>

<file path=ppt/slides/_rels/slide8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37.xml"/></Relationships>
</file>

<file path=ppt/slides/_rels/slide8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48.xml"/></Relationships>
</file>

<file path=ppt/slides/_rels/slide8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pn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38.xml"/><Relationship Id="rId4" Type="http://schemas.openxmlformats.org/officeDocument/2006/relationships/image" Target="../media/image66.jpeg"/></Relationships>
</file>

<file path=ppt/slides/_rels/slide8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pn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38.xml"/><Relationship Id="rId4" Type="http://schemas.openxmlformats.org/officeDocument/2006/relationships/image" Target="../media/image68.png"/></Relationships>
</file>

<file path=ppt/slides/_rels/slide8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3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engineering.rowan.edu/~shreek/fall01/dip/demos/demo1sampling_and_quantization/demo_quant.m" TargetMode="External"/><Relationship Id="rId2" Type="http://schemas.openxmlformats.org/officeDocument/2006/relationships/hyperlink" Target="http://engineering.rowan.edu/~shreek/fall01/dip/demos/demo1sampling_and_quantization/demo_sampling.m" TargetMode="External"/><Relationship Id="rId1" Type="http://schemas.openxmlformats.org/officeDocument/2006/relationships/slideLayout" Target="../slideLayouts/slideLayout77.xml"/></Relationships>
</file>

<file path=ppt/slides/_rels/slide9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38.xml"/></Relationships>
</file>

<file path=ppt/slides/_rels/slide9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emf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38.xml"/><Relationship Id="rId4" Type="http://schemas.openxmlformats.org/officeDocument/2006/relationships/image" Target="../media/image70.wmf"/></Relationships>
</file>

<file path=ppt/slides/_rels/slide9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png"/><Relationship Id="rId7" Type="http://schemas.openxmlformats.org/officeDocument/2006/relationships/image" Target="../media/image75.emf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38.xml"/><Relationship Id="rId6" Type="http://schemas.openxmlformats.org/officeDocument/2006/relationships/image" Target="../media/image74.emf"/><Relationship Id="rId5" Type="http://schemas.openxmlformats.org/officeDocument/2006/relationships/image" Target="../media/image73.emf"/><Relationship Id="rId4" Type="http://schemas.openxmlformats.org/officeDocument/2006/relationships/image" Target="../media/image72.png"/></Relationships>
</file>

<file path=ppt/slides/_rels/slide9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png"/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49.xml"/><Relationship Id="rId5" Type="http://schemas.openxmlformats.org/officeDocument/2006/relationships/image" Target="../media/image73.emf"/><Relationship Id="rId4" Type="http://schemas.openxmlformats.org/officeDocument/2006/relationships/image" Target="../media/image72.png"/></Relationships>
</file>

<file path=ppt/slides/_rels/slide9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8.xml"/><Relationship Id="rId2" Type="http://schemas.openxmlformats.org/officeDocument/2006/relationships/slideLayout" Target="../slideLayouts/slideLayout40.xml"/><Relationship Id="rId1" Type="http://schemas.openxmlformats.org/officeDocument/2006/relationships/vmlDrawing" Target="../drawings/vmlDrawing11.vml"/><Relationship Id="rId5" Type="http://schemas.openxmlformats.org/officeDocument/2006/relationships/image" Target="../media/image76.wmf"/><Relationship Id="rId4" Type="http://schemas.openxmlformats.org/officeDocument/2006/relationships/oleObject" Target="../embeddings/oleObject11.bin"/></Relationships>
</file>

<file path=ppt/slides/_rels/slide9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7.png"/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38.xml"/></Relationships>
</file>

<file path=ppt/slides/_rels/slide9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8.png"/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38.xml"/><Relationship Id="rId4" Type="http://schemas.openxmlformats.org/officeDocument/2006/relationships/image" Target="../media/image79.png"/></Relationships>
</file>

<file path=ppt/slides/_rels/slide9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0.emf"/><Relationship Id="rId7" Type="http://schemas.openxmlformats.org/officeDocument/2006/relationships/image" Target="../media/image84.png"/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38.xml"/><Relationship Id="rId6" Type="http://schemas.openxmlformats.org/officeDocument/2006/relationships/image" Target="../media/image83.png"/><Relationship Id="rId5" Type="http://schemas.openxmlformats.org/officeDocument/2006/relationships/image" Target="../media/image82.emf"/><Relationship Id="rId4" Type="http://schemas.openxmlformats.org/officeDocument/2006/relationships/image" Target="../media/image81.png"/></Relationships>
</file>

<file path=ppt/slides/_rels/slide9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0.emf"/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40.xml"/><Relationship Id="rId5" Type="http://schemas.openxmlformats.org/officeDocument/2006/relationships/image" Target="../media/image83.png"/><Relationship Id="rId4" Type="http://schemas.openxmlformats.org/officeDocument/2006/relationships/image" Target="../media/image81.png"/></Relationships>
</file>

<file path=ppt/slides/_rels/slide9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5.png"/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3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87575"/>
            <a:ext cx="7772400" cy="1470025"/>
          </a:xfrm>
        </p:spPr>
        <p:txBody>
          <a:bodyPr/>
          <a:lstStyle/>
          <a:p>
            <a:r>
              <a:rPr lang="en-US" dirty="0" smtClean="0"/>
              <a:t>Filters </a:t>
            </a:r>
            <a:r>
              <a:rPr lang="en-US" smtClean="0"/>
              <a:t>and Histogram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177AB6-34FA-467A-8B04-DB44AA20310F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133801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170" name="Rectangle 1026"/>
          <p:cNvSpPr>
            <a:spLocks noGrp="1" noChangeArrowheads="1"/>
          </p:cNvSpPr>
          <p:nvPr>
            <p:ph type="title"/>
          </p:nvPr>
        </p:nvSpPr>
        <p:spPr>
          <a:xfrm>
            <a:off x="685800" y="419100"/>
            <a:ext cx="7772400" cy="600075"/>
          </a:xfrm>
        </p:spPr>
        <p:txBody>
          <a:bodyPr/>
          <a:lstStyle/>
          <a:p>
            <a:pPr>
              <a:defRPr/>
            </a:pPr>
            <a:r>
              <a:rPr lang="en-US" smtClean="0"/>
              <a:t>DIP: Topics</a:t>
            </a:r>
          </a:p>
        </p:txBody>
      </p:sp>
      <p:graphicFrame>
        <p:nvGraphicFramePr>
          <p:cNvPr id="26627" name="Object 1027"/>
          <p:cNvGraphicFramePr>
            <a:graphicFrameLocks noChangeAspect="1"/>
          </p:cNvGraphicFramePr>
          <p:nvPr/>
        </p:nvGraphicFramePr>
        <p:xfrm>
          <a:off x="603250" y="1277938"/>
          <a:ext cx="8151813" cy="4826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408" name="MS Org Chart" r:id="rId4" imgW="2461591" imgH="1464365" progId="OrgPlusWOPX.4">
                  <p:embed followColorScheme="full"/>
                </p:oleObj>
              </mc:Choice>
              <mc:Fallback>
                <p:oleObj name="MS Org Chart" r:id="rId4" imgW="2461591" imgH="1464365" progId="OrgPlusWOPX.4">
                  <p:embed followColorScheme="full"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3250" y="1277938"/>
                        <a:ext cx="8151813" cy="4826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249D538-D34A-4AF4-986A-36D211168FD4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10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92794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6"/>
          <p:cNvSpPr>
            <a:spLocks noGrp="1" noChangeArrowheads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5pPr>
            <a:lvl6pPr marL="2514600" indent="-228600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6pPr>
            <a:lvl7pPr marL="2971800" indent="-228600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7pPr>
            <a:lvl8pPr marL="3429000" indent="-228600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8pPr>
            <a:lvl9pPr marL="3886200" indent="-228600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9pPr>
          </a:lstStyle>
          <a:p>
            <a:pPr eaLnBrk="1" hangingPunct="1"/>
            <a:fld id="{84FFAB7E-B963-4831-B7A1-5CDE7EDFA88B}" type="slidenum">
              <a:rPr lang="ar-SA" smtClean="0">
                <a:solidFill>
                  <a:srgbClr val="000000"/>
                </a:solidFill>
              </a:rPr>
              <a:pPr eaLnBrk="1" hangingPunct="1"/>
              <a:t>100</a:t>
            </a:fld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18435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384175"/>
            <a:ext cx="8229600" cy="1139825"/>
          </a:xfrm>
        </p:spPr>
        <p:txBody>
          <a:bodyPr/>
          <a:lstStyle/>
          <a:p>
            <a:r>
              <a:rPr lang="en-US" sz="3600" smtClean="0"/>
              <a:t>How to convert from spatial to frequency in Matlab. </a:t>
            </a:r>
            <a:r>
              <a:rPr lang="en-US" sz="4000" b="1" smtClean="0"/>
              <a:t>(fft2 /ifft2)</a:t>
            </a:r>
          </a:p>
        </p:txBody>
      </p:sp>
      <p:sp>
        <p:nvSpPr>
          <p:cNvPr id="18436" name="Text Box 4"/>
          <p:cNvSpPr txBox="1">
            <a:spLocks noChangeArrowheads="1"/>
          </p:cNvSpPr>
          <p:nvPr/>
        </p:nvSpPr>
        <p:spPr bwMode="auto">
          <a:xfrm>
            <a:off x="228600" y="0"/>
            <a:ext cx="8915400" cy="376238"/>
          </a:xfrm>
          <a:prstGeom prst="rect">
            <a:avLst/>
          </a:prstGeom>
          <a:solidFill>
            <a:schemeClr val="accent1">
              <a:alpha val="30196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5pPr>
            <a:lvl6pPr marL="2514600" indent="-228600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6pPr>
            <a:lvl7pPr marL="2971800" indent="-228600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7pPr>
            <a:lvl8pPr marL="3429000" indent="-228600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8pPr>
            <a:lvl9pPr marL="3886200" indent="-228600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9pPr>
          </a:lstStyle>
          <a:p>
            <a:pPr algn="ctr" rtl="1"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smtClean="0">
                <a:solidFill>
                  <a:srgbClr val="000000"/>
                </a:solidFill>
              </a:rPr>
              <a:t>Ch4, lesson 4: Matlab codes</a:t>
            </a:r>
          </a:p>
        </p:txBody>
      </p:sp>
      <p:sp>
        <p:nvSpPr>
          <p:cNvPr id="18437" name="Content Placeholder 1"/>
          <p:cNvSpPr>
            <a:spLocks/>
          </p:cNvSpPr>
          <p:nvPr/>
        </p:nvSpPr>
        <p:spPr bwMode="auto">
          <a:xfrm>
            <a:off x="0" y="1600200"/>
            <a:ext cx="9144000" cy="387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65125" indent="-255588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66600"/>
              </a:buClr>
              <a:buSzPct val="75000"/>
              <a:buFont typeface="Wingdings" pitchFamily="2" charset="2"/>
              <a:buChar char="§"/>
            </a:pPr>
            <a:endParaRPr lang="en-CA" sz="3200" smtClean="0">
              <a:solidFill>
                <a:srgbClr val="000000"/>
              </a:solidFill>
              <a:latin typeface="Calibri" pitchFamily="34" charset="0"/>
            </a:endParaRPr>
          </a:p>
          <a:p>
            <a:pPr marL="365125" indent="-255588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66600"/>
              </a:buClr>
              <a:buSzPct val="75000"/>
              <a:buFont typeface="Wingdings" pitchFamily="2" charset="2"/>
              <a:buNone/>
            </a:pPr>
            <a:endParaRPr lang="en-CA" sz="3200" smtClean="0">
              <a:solidFill>
                <a:srgbClr val="000000"/>
              </a:solidFill>
              <a:latin typeface="Calibri" pitchFamily="34" charset="0"/>
            </a:endParaRPr>
          </a:p>
          <a:p>
            <a:pPr marL="365125" indent="-255588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66600"/>
              </a:buClr>
              <a:buSzPct val="75000"/>
              <a:buFont typeface="Wingdings" pitchFamily="2" charset="2"/>
              <a:buChar char="§"/>
            </a:pPr>
            <a:endParaRPr lang="en-CA" sz="3200" smtClean="0">
              <a:solidFill>
                <a:srgbClr val="000000"/>
              </a:solidFill>
              <a:latin typeface="Calibri" pitchFamily="34" charset="0"/>
            </a:endParaRPr>
          </a:p>
          <a:p>
            <a:pPr marL="365125" indent="-255588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66600"/>
              </a:buClr>
              <a:buSzPct val="75000"/>
              <a:buFont typeface="Wingdings" pitchFamily="2" charset="2"/>
              <a:buChar char="§"/>
            </a:pPr>
            <a:endParaRPr lang="en-CA" sz="3200" smtClean="0">
              <a:solidFill>
                <a:srgbClr val="000000"/>
              </a:solidFill>
              <a:latin typeface="Calibri" pitchFamily="34" charset="0"/>
            </a:endParaRPr>
          </a:p>
          <a:p>
            <a:pPr marL="365125" indent="-255588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66600"/>
              </a:buClr>
              <a:buSzPct val="75000"/>
              <a:buFont typeface="Wingdings" pitchFamily="2" charset="2"/>
              <a:buNone/>
            </a:pPr>
            <a:endParaRPr lang="en-CA" sz="2800" smtClean="0">
              <a:solidFill>
                <a:srgbClr val="000000"/>
              </a:solidFill>
            </a:endParaRPr>
          </a:p>
        </p:txBody>
      </p:sp>
      <p:sp>
        <p:nvSpPr>
          <p:cNvPr id="18438" name="Rectangle 10"/>
          <p:cNvSpPr>
            <a:spLocks noChangeArrowheads="1"/>
          </p:cNvSpPr>
          <p:nvPr/>
        </p:nvSpPr>
        <p:spPr bwMode="auto">
          <a:xfrm>
            <a:off x="381000" y="1447800"/>
            <a:ext cx="4648200" cy="2647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rtl="1" fontAlgn="base">
              <a:spcBef>
                <a:spcPct val="0"/>
              </a:spcBef>
              <a:spcAft>
                <a:spcPct val="0"/>
              </a:spcAft>
            </a:pPr>
            <a:r>
              <a:rPr lang="en-US" sz="2400" smtClean="0">
                <a:solidFill>
                  <a:srgbClr val="000000"/>
                </a:solidFill>
              </a:rPr>
              <a:t>X= imread(cameraman.tif);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400" smtClean="0">
                <a:solidFill>
                  <a:srgbClr val="000000"/>
                </a:solidFill>
              </a:rPr>
              <a:t>Y= fft2(double(x));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400" smtClean="0">
                <a:solidFill>
                  <a:srgbClr val="000000"/>
                </a:solidFill>
              </a:rPr>
              <a:t>Imshow(x);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400" smtClean="0">
                <a:solidFill>
                  <a:srgbClr val="000000"/>
                </a:solidFill>
              </a:rPr>
              <a:t>Figure, imshow(y);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400" smtClean="0">
                <a:solidFill>
                  <a:srgbClr val="000000"/>
                </a:solidFill>
              </a:rPr>
              <a:t>  </a:t>
            </a:r>
          </a:p>
          <a:p>
            <a:pPr rtl="1" fontAlgn="base">
              <a:spcBef>
                <a:spcPct val="0"/>
              </a:spcBef>
              <a:spcAft>
                <a:spcPct val="0"/>
              </a:spcAft>
            </a:pPr>
            <a:endParaRPr lang="en-US" sz="2400" smtClean="0">
              <a:solidFill>
                <a:srgbClr val="000000"/>
              </a:solidFill>
            </a:endParaRPr>
          </a:p>
          <a:p>
            <a:pPr rtl="1" fontAlgn="base">
              <a:spcBef>
                <a:spcPct val="0"/>
              </a:spcBef>
              <a:spcAft>
                <a:spcPct val="0"/>
              </a:spcAft>
            </a:pPr>
            <a:endParaRPr lang="en-US" sz="2400" smtClean="0">
              <a:solidFill>
                <a:srgbClr val="000000"/>
              </a:solidFill>
            </a:endParaRPr>
          </a:p>
        </p:txBody>
      </p:sp>
      <p:sp>
        <p:nvSpPr>
          <p:cNvPr id="18439" name="Line 11"/>
          <p:cNvSpPr>
            <a:spLocks noChangeShapeType="1"/>
          </p:cNvSpPr>
          <p:nvPr/>
        </p:nvSpPr>
        <p:spPr bwMode="auto">
          <a:xfrm>
            <a:off x="5105400" y="1676400"/>
            <a:ext cx="685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rtl="1" fontAlgn="base">
              <a:spcBef>
                <a:spcPct val="0"/>
              </a:spcBef>
              <a:spcAft>
                <a:spcPct val="0"/>
              </a:spcAft>
            </a:pPr>
            <a:endParaRPr lang="en-GB" smtClean="0">
              <a:solidFill>
                <a:srgbClr val="000000"/>
              </a:solidFill>
            </a:endParaRPr>
          </a:p>
        </p:txBody>
      </p:sp>
      <p:sp>
        <p:nvSpPr>
          <p:cNvPr id="18440" name="Text Box 12"/>
          <p:cNvSpPr txBox="1">
            <a:spLocks noChangeArrowheads="1"/>
          </p:cNvSpPr>
          <p:nvPr/>
        </p:nvSpPr>
        <p:spPr bwMode="auto">
          <a:xfrm>
            <a:off x="6324600" y="1447800"/>
            <a:ext cx="28194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5pPr>
            <a:lvl6pPr marL="2514600" indent="-228600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6pPr>
            <a:lvl7pPr marL="2971800" indent="-228600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7pPr>
            <a:lvl8pPr marL="3429000" indent="-228600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8pPr>
            <a:lvl9pPr marL="3886200" indent="-228600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9pPr>
          </a:lstStyle>
          <a:p>
            <a:pPr rtl="1"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sz="1600" i="1" smtClean="0">
                <a:solidFill>
                  <a:srgbClr val="000000"/>
                </a:solidFill>
              </a:rPr>
              <a:t>Read image in spatial</a:t>
            </a:r>
          </a:p>
        </p:txBody>
      </p:sp>
      <p:sp>
        <p:nvSpPr>
          <p:cNvPr id="18441" name="Line 13"/>
          <p:cNvSpPr>
            <a:spLocks noChangeShapeType="1"/>
          </p:cNvSpPr>
          <p:nvPr/>
        </p:nvSpPr>
        <p:spPr bwMode="auto">
          <a:xfrm>
            <a:off x="5105400" y="2057400"/>
            <a:ext cx="685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rtl="1" fontAlgn="base">
              <a:spcBef>
                <a:spcPct val="0"/>
              </a:spcBef>
              <a:spcAft>
                <a:spcPct val="0"/>
              </a:spcAft>
            </a:pPr>
            <a:endParaRPr lang="en-GB" smtClean="0">
              <a:solidFill>
                <a:srgbClr val="000000"/>
              </a:solidFill>
            </a:endParaRPr>
          </a:p>
        </p:txBody>
      </p:sp>
      <p:sp>
        <p:nvSpPr>
          <p:cNvPr id="18442" name="Text Box 15"/>
          <p:cNvSpPr txBox="1">
            <a:spLocks noChangeArrowheads="1"/>
          </p:cNvSpPr>
          <p:nvPr/>
        </p:nvSpPr>
        <p:spPr bwMode="auto">
          <a:xfrm>
            <a:off x="6324600" y="1828800"/>
            <a:ext cx="28194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5pPr>
            <a:lvl6pPr marL="2514600" indent="-228600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6pPr>
            <a:lvl7pPr marL="2971800" indent="-228600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7pPr>
            <a:lvl8pPr marL="3429000" indent="-228600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8pPr>
            <a:lvl9pPr marL="3886200" indent="-228600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9pPr>
          </a:lstStyle>
          <a:p>
            <a:pPr rtl="1"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sz="1600" i="1" smtClean="0">
                <a:solidFill>
                  <a:srgbClr val="000000"/>
                </a:solidFill>
              </a:rPr>
              <a:t>Convet image to Fourier</a:t>
            </a:r>
          </a:p>
        </p:txBody>
      </p:sp>
      <p:sp>
        <p:nvSpPr>
          <p:cNvPr id="18443" name="Line 16"/>
          <p:cNvSpPr>
            <a:spLocks noChangeShapeType="1"/>
          </p:cNvSpPr>
          <p:nvPr/>
        </p:nvSpPr>
        <p:spPr bwMode="auto">
          <a:xfrm>
            <a:off x="5105400" y="2590800"/>
            <a:ext cx="685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rtl="1" fontAlgn="base">
              <a:spcBef>
                <a:spcPct val="0"/>
              </a:spcBef>
              <a:spcAft>
                <a:spcPct val="0"/>
              </a:spcAft>
            </a:pPr>
            <a:endParaRPr lang="en-GB" smtClean="0">
              <a:solidFill>
                <a:srgbClr val="000000"/>
              </a:solidFill>
            </a:endParaRPr>
          </a:p>
        </p:txBody>
      </p:sp>
      <p:sp>
        <p:nvSpPr>
          <p:cNvPr id="18444" name="Text Box 17"/>
          <p:cNvSpPr txBox="1">
            <a:spLocks noChangeArrowheads="1"/>
          </p:cNvSpPr>
          <p:nvPr/>
        </p:nvSpPr>
        <p:spPr bwMode="auto">
          <a:xfrm>
            <a:off x="6248400" y="2527300"/>
            <a:ext cx="3124200" cy="825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5pPr>
            <a:lvl6pPr marL="2514600" indent="-228600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6pPr>
            <a:lvl7pPr marL="2971800" indent="-228600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7pPr>
            <a:lvl8pPr marL="3429000" indent="-228600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8pPr>
            <a:lvl9pPr marL="3886200" indent="-228600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9pPr>
          </a:lstStyle>
          <a:p>
            <a:pPr rtl="1"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sz="1600" i="1" smtClean="0">
                <a:solidFill>
                  <a:srgbClr val="000000"/>
                </a:solidFill>
              </a:rPr>
              <a:t>Display both the spatial &amp; the Fourier versions from cameraman</a:t>
            </a:r>
          </a:p>
        </p:txBody>
      </p:sp>
      <p:pic>
        <p:nvPicPr>
          <p:cNvPr id="18445" name="Picture 1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3048000"/>
            <a:ext cx="3649663" cy="1973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46" name="Text Box 19"/>
          <p:cNvSpPr txBox="1">
            <a:spLocks noChangeArrowheads="1"/>
          </p:cNvSpPr>
          <p:nvPr/>
        </p:nvSpPr>
        <p:spPr bwMode="auto">
          <a:xfrm>
            <a:off x="6096000" y="5454650"/>
            <a:ext cx="30480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5pPr>
            <a:lvl6pPr marL="2514600" indent="-228600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6pPr>
            <a:lvl7pPr marL="2971800" indent="-228600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7pPr>
            <a:lvl8pPr marL="3429000" indent="-228600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8pPr>
            <a:lvl9pPr marL="3886200" indent="-228600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9pPr>
          </a:lstStyle>
          <a:p>
            <a:pPr algn="r" rtl="1"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sz="1600" i="1" smtClean="0">
                <a:solidFill>
                  <a:srgbClr val="000000"/>
                </a:solidFill>
              </a:rPr>
              <a:t>Convert image to spatial</a:t>
            </a:r>
            <a:r>
              <a:rPr lang="ar-JO" sz="1600" i="1" smtClean="0">
                <a:solidFill>
                  <a:srgbClr val="000000"/>
                </a:solidFill>
              </a:rPr>
              <a:t> </a:t>
            </a:r>
            <a:endParaRPr lang="en-US" sz="1600" i="1" smtClean="0">
              <a:solidFill>
                <a:srgbClr val="000000"/>
              </a:solidFill>
            </a:endParaRPr>
          </a:p>
        </p:txBody>
      </p:sp>
      <p:sp>
        <p:nvSpPr>
          <p:cNvPr id="18447" name="Text Box 20"/>
          <p:cNvSpPr txBox="1">
            <a:spLocks noChangeArrowheads="1"/>
          </p:cNvSpPr>
          <p:nvPr/>
        </p:nvSpPr>
        <p:spPr bwMode="auto">
          <a:xfrm>
            <a:off x="457200" y="5334000"/>
            <a:ext cx="3962400" cy="1004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5pPr>
            <a:lvl6pPr marL="2514600" indent="-228600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6pPr>
            <a:lvl7pPr marL="2971800" indent="-228600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7pPr>
            <a:lvl8pPr marL="3429000" indent="-228600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8pPr>
            <a:lvl9pPr marL="3886200" indent="-228600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9pPr>
          </a:lstStyle>
          <a:p>
            <a:pPr rtl="1"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sz="2400" smtClean="0">
                <a:solidFill>
                  <a:srgbClr val="000000"/>
                </a:solidFill>
              </a:rPr>
              <a:t>z= uint8(ifft2(y));</a:t>
            </a:r>
          </a:p>
          <a:p>
            <a:pPr rtl="1"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sz="2400" smtClean="0">
                <a:solidFill>
                  <a:srgbClr val="000000"/>
                </a:solidFill>
              </a:rPr>
              <a:t>Figure, imshow(z);</a:t>
            </a:r>
          </a:p>
        </p:txBody>
      </p:sp>
      <p:sp>
        <p:nvSpPr>
          <p:cNvPr id="18448" name="Line 21"/>
          <p:cNvSpPr>
            <a:spLocks noChangeShapeType="1"/>
          </p:cNvSpPr>
          <p:nvPr/>
        </p:nvSpPr>
        <p:spPr bwMode="auto">
          <a:xfrm>
            <a:off x="5105400" y="5562600"/>
            <a:ext cx="685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rtl="1" fontAlgn="base">
              <a:spcBef>
                <a:spcPct val="0"/>
              </a:spcBef>
              <a:spcAft>
                <a:spcPct val="0"/>
              </a:spcAft>
            </a:pPr>
            <a:endParaRPr lang="en-GB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97058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6"/>
          <p:cNvSpPr>
            <a:spLocks noGrp="1" noChangeArrowheads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5pPr>
            <a:lvl6pPr marL="2514600" indent="-228600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6pPr>
            <a:lvl7pPr marL="2971800" indent="-228600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7pPr>
            <a:lvl8pPr marL="3429000" indent="-228600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8pPr>
            <a:lvl9pPr marL="3886200" indent="-228600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9pPr>
          </a:lstStyle>
          <a:p>
            <a:pPr eaLnBrk="1" hangingPunct="1"/>
            <a:fld id="{DEDC960F-AFC2-492B-9C2D-497A4A3D82C4}" type="slidenum">
              <a:rPr lang="ar-SA" smtClean="0">
                <a:solidFill>
                  <a:srgbClr val="000000"/>
                </a:solidFill>
              </a:rPr>
              <a:pPr eaLnBrk="1" hangingPunct="1"/>
              <a:t>101</a:t>
            </a:fld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19459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384175"/>
            <a:ext cx="8229600" cy="1139825"/>
          </a:xfrm>
        </p:spPr>
        <p:txBody>
          <a:bodyPr/>
          <a:lstStyle/>
          <a:p>
            <a:r>
              <a:rPr lang="en-US" sz="3600" smtClean="0"/>
              <a:t>How to get the magnitude and phase from the fouriour </a:t>
            </a:r>
            <a:r>
              <a:rPr lang="en-US" sz="4000" b="1" smtClean="0"/>
              <a:t>(abs /angle)</a:t>
            </a:r>
          </a:p>
        </p:txBody>
      </p:sp>
      <p:sp>
        <p:nvSpPr>
          <p:cNvPr id="19460" name="Text Box 4"/>
          <p:cNvSpPr txBox="1">
            <a:spLocks noChangeArrowheads="1"/>
          </p:cNvSpPr>
          <p:nvPr/>
        </p:nvSpPr>
        <p:spPr bwMode="auto">
          <a:xfrm>
            <a:off x="228600" y="0"/>
            <a:ext cx="8915400" cy="376238"/>
          </a:xfrm>
          <a:prstGeom prst="rect">
            <a:avLst/>
          </a:prstGeom>
          <a:solidFill>
            <a:schemeClr val="accent1">
              <a:alpha val="30196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5pPr>
            <a:lvl6pPr marL="2514600" indent="-228600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6pPr>
            <a:lvl7pPr marL="2971800" indent="-228600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7pPr>
            <a:lvl8pPr marL="3429000" indent="-228600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8pPr>
            <a:lvl9pPr marL="3886200" indent="-228600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9pPr>
          </a:lstStyle>
          <a:p>
            <a:pPr algn="ctr" rtl="1"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smtClean="0">
                <a:solidFill>
                  <a:srgbClr val="000000"/>
                </a:solidFill>
              </a:rPr>
              <a:t>Ch4, lesson 4: Matlab codes</a:t>
            </a:r>
          </a:p>
        </p:txBody>
      </p:sp>
      <p:sp>
        <p:nvSpPr>
          <p:cNvPr id="19461" name="Content Placeholder 1"/>
          <p:cNvSpPr>
            <a:spLocks/>
          </p:cNvSpPr>
          <p:nvPr/>
        </p:nvSpPr>
        <p:spPr bwMode="auto">
          <a:xfrm>
            <a:off x="0" y="1600200"/>
            <a:ext cx="9144000" cy="387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65125" indent="-255588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66600"/>
              </a:buClr>
              <a:buSzPct val="75000"/>
              <a:buFont typeface="Wingdings" pitchFamily="2" charset="2"/>
              <a:buChar char="§"/>
            </a:pPr>
            <a:endParaRPr lang="en-CA" sz="3200" smtClean="0">
              <a:solidFill>
                <a:srgbClr val="000000"/>
              </a:solidFill>
              <a:latin typeface="Calibri" pitchFamily="34" charset="0"/>
            </a:endParaRPr>
          </a:p>
          <a:p>
            <a:pPr marL="365125" indent="-255588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66600"/>
              </a:buClr>
              <a:buSzPct val="75000"/>
              <a:buFont typeface="Wingdings" pitchFamily="2" charset="2"/>
              <a:buNone/>
            </a:pPr>
            <a:endParaRPr lang="en-CA" sz="3200" smtClean="0">
              <a:solidFill>
                <a:srgbClr val="000000"/>
              </a:solidFill>
              <a:latin typeface="Calibri" pitchFamily="34" charset="0"/>
            </a:endParaRPr>
          </a:p>
          <a:p>
            <a:pPr marL="365125" indent="-255588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66600"/>
              </a:buClr>
              <a:buSzPct val="75000"/>
              <a:buFont typeface="Wingdings" pitchFamily="2" charset="2"/>
              <a:buChar char="§"/>
            </a:pPr>
            <a:endParaRPr lang="en-CA" sz="3200" smtClean="0">
              <a:solidFill>
                <a:srgbClr val="000000"/>
              </a:solidFill>
              <a:latin typeface="Calibri" pitchFamily="34" charset="0"/>
            </a:endParaRPr>
          </a:p>
          <a:p>
            <a:pPr marL="365125" indent="-255588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66600"/>
              </a:buClr>
              <a:buSzPct val="75000"/>
              <a:buFont typeface="Wingdings" pitchFamily="2" charset="2"/>
              <a:buChar char="§"/>
            </a:pPr>
            <a:endParaRPr lang="en-CA" sz="3200" smtClean="0">
              <a:solidFill>
                <a:srgbClr val="000000"/>
              </a:solidFill>
              <a:latin typeface="Calibri" pitchFamily="34" charset="0"/>
            </a:endParaRPr>
          </a:p>
          <a:p>
            <a:pPr marL="365125" indent="-255588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66600"/>
              </a:buClr>
              <a:buSzPct val="75000"/>
              <a:buFont typeface="Wingdings" pitchFamily="2" charset="2"/>
              <a:buNone/>
            </a:pPr>
            <a:endParaRPr lang="en-CA" sz="2800" smtClean="0">
              <a:solidFill>
                <a:srgbClr val="000000"/>
              </a:solidFill>
            </a:endParaRPr>
          </a:p>
        </p:txBody>
      </p:sp>
      <p:sp>
        <p:nvSpPr>
          <p:cNvPr id="19462" name="Rectangle 5"/>
          <p:cNvSpPr>
            <a:spLocks noChangeArrowheads="1"/>
          </p:cNvSpPr>
          <p:nvPr/>
        </p:nvSpPr>
        <p:spPr bwMode="auto">
          <a:xfrm>
            <a:off x="304800" y="1349375"/>
            <a:ext cx="8839200" cy="5508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rtl="1" fontAlgn="base">
              <a:spcBef>
                <a:spcPct val="0"/>
              </a:spcBef>
              <a:spcAft>
                <a:spcPct val="0"/>
              </a:spcAft>
            </a:pPr>
            <a:r>
              <a:rPr lang="en-US" sz="2400" smtClean="0">
                <a:solidFill>
                  <a:srgbClr val="000000"/>
                </a:solidFill>
              </a:rPr>
              <a:t>X= imread(cameraman.tif);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400" smtClean="0">
                <a:solidFill>
                  <a:srgbClr val="000000"/>
                </a:solidFill>
              </a:rPr>
              <a:t>Y= fft2(double(x));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400" smtClean="0">
                <a:solidFill>
                  <a:srgbClr val="000000"/>
                </a:solidFill>
              </a:rPr>
              <a:t>Mag= abs(y);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400" smtClean="0">
                <a:solidFill>
                  <a:srgbClr val="000000"/>
                </a:solidFill>
              </a:rPr>
              <a:t>Phase = unwrap(angle(y));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smtClean="0">
              <a:solidFill>
                <a:srgbClr val="000000"/>
              </a:solidFill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400" smtClean="0">
                <a:solidFill>
                  <a:srgbClr val="000000"/>
                </a:solidFill>
              </a:rPr>
              <a:t>  </a:t>
            </a:r>
            <a:endParaRPr lang="en-US" sz="2000" smtClean="0">
              <a:solidFill>
                <a:srgbClr val="000000"/>
              </a:solidFill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Ø"/>
            </a:pPr>
            <a:r>
              <a:rPr lang="en-US" sz="2400" smtClean="0">
                <a:solidFill>
                  <a:srgbClr val="000000"/>
                </a:solidFill>
                <a:latin typeface="Comic Sans MS" pitchFamily="66" charset="0"/>
              </a:rPr>
              <a:t>You can reconstruct the image from mag alone or from phase alone,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Font typeface="Wingdings" pitchFamily="2" charset="2"/>
              <a:buNone/>
            </a:pPr>
            <a:endParaRPr lang="en-US" sz="2400" smtClean="0">
              <a:solidFill>
                <a:srgbClr val="000000"/>
              </a:solidFill>
              <a:latin typeface="Comic Sans MS" pitchFamily="66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Ø"/>
            </a:pPr>
            <a:r>
              <a:rPr lang="en-US" sz="2400" smtClean="0">
                <a:solidFill>
                  <a:srgbClr val="000000"/>
                </a:solidFill>
                <a:latin typeface="Comic Sans MS" pitchFamily="66" charset="0"/>
              </a:rPr>
              <a:t>To do this use ifft2 not with y , but with mag , or with phase.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Font typeface="Wingdings" pitchFamily="2" charset="2"/>
              <a:buNone/>
            </a:pPr>
            <a:endParaRPr lang="en-US" sz="2400" smtClean="0">
              <a:solidFill>
                <a:srgbClr val="000000"/>
              </a:solidFill>
              <a:latin typeface="Comic Sans MS" pitchFamily="66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Ø"/>
            </a:pPr>
            <a:r>
              <a:rPr lang="en-US" sz="2400" smtClean="0">
                <a:solidFill>
                  <a:srgbClr val="000000"/>
                </a:solidFill>
                <a:latin typeface="Comic Sans MS" pitchFamily="66" charset="0"/>
              </a:rPr>
              <a:t>but  in both cases ,you will not get the original image.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Font typeface="Wingdings" pitchFamily="2" charset="2"/>
              <a:buNone/>
            </a:pPr>
            <a:endParaRPr lang="en-US" sz="2400" smtClean="0">
              <a:solidFill>
                <a:srgbClr val="000000"/>
              </a:solidFill>
              <a:latin typeface="Comic Sans MS" pitchFamily="66" charset="0"/>
            </a:endParaRPr>
          </a:p>
          <a:p>
            <a:pPr rtl="1" fontAlgn="base">
              <a:spcBef>
                <a:spcPct val="0"/>
              </a:spcBef>
              <a:spcAft>
                <a:spcPct val="0"/>
              </a:spcAft>
            </a:pPr>
            <a:endParaRPr lang="en-US" sz="2000" smtClean="0">
              <a:solidFill>
                <a:srgbClr val="000000"/>
              </a:solidFill>
            </a:endParaRPr>
          </a:p>
        </p:txBody>
      </p:sp>
      <p:sp>
        <p:nvSpPr>
          <p:cNvPr id="19463" name="Line 8"/>
          <p:cNvSpPr>
            <a:spLocks noChangeShapeType="1"/>
          </p:cNvSpPr>
          <p:nvPr/>
        </p:nvSpPr>
        <p:spPr bwMode="auto">
          <a:xfrm>
            <a:off x="5105400" y="2362200"/>
            <a:ext cx="685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rtl="1" fontAlgn="base">
              <a:spcBef>
                <a:spcPct val="0"/>
              </a:spcBef>
              <a:spcAft>
                <a:spcPct val="0"/>
              </a:spcAft>
            </a:pPr>
            <a:endParaRPr lang="en-GB" smtClean="0">
              <a:solidFill>
                <a:srgbClr val="000000"/>
              </a:solidFill>
            </a:endParaRPr>
          </a:p>
        </p:txBody>
      </p:sp>
      <p:sp>
        <p:nvSpPr>
          <p:cNvPr id="19464" name="Text Box 9"/>
          <p:cNvSpPr txBox="1">
            <a:spLocks noChangeArrowheads="1"/>
          </p:cNvSpPr>
          <p:nvPr/>
        </p:nvSpPr>
        <p:spPr bwMode="auto">
          <a:xfrm>
            <a:off x="6172200" y="2254250"/>
            <a:ext cx="28194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5pPr>
            <a:lvl6pPr marL="2514600" indent="-228600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6pPr>
            <a:lvl7pPr marL="2971800" indent="-228600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7pPr>
            <a:lvl8pPr marL="3429000" indent="-228600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8pPr>
            <a:lvl9pPr marL="3886200" indent="-228600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9pPr>
          </a:lstStyle>
          <a:p>
            <a:pPr rtl="1"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sz="1600" i="1" smtClean="0">
                <a:solidFill>
                  <a:srgbClr val="000000"/>
                </a:solidFill>
              </a:rPr>
              <a:t>Get the magnitude</a:t>
            </a:r>
          </a:p>
        </p:txBody>
      </p:sp>
      <p:sp>
        <p:nvSpPr>
          <p:cNvPr id="19465" name="Line 10"/>
          <p:cNvSpPr>
            <a:spLocks noChangeShapeType="1"/>
          </p:cNvSpPr>
          <p:nvPr/>
        </p:nvSpPr>
        <p:spPr bwMode="auto">
          <a:xfrm>
            <a:off x="5105400" y="2819400"/>
            <a:ext cx="685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rtl="1" fontAlgn="base">
              <a:spcBef>
                <a:spcPct val="0"/>
              </a:spcBef>
              <a:spcAft>
                <a:spcPct val="0"/>
              </a:spcAft>
            </a:pPr>
            <a:endParaRPr lang="en-GB" smtClean="0">
              <a:solidFill>
                <a:srgbClr val="000000"/>
              </a:solidFill>
            </a:endParaRPr>
          </a:p>
        </p:txBody>
      </p:sp>
      <p:sp>
        <p:nvSpPr>
          <p:cNvPr id="19466" name="Text Box 11"/>
          <p:cNvSpPr txBox="1">
            <a:spLocks noChangeArrowheads="1"/>
          </p:cNvSpPr>
          <p:nvPr/>
        </p:nvSpPr>
        <p:spPr bwMode="auto">
          <a:xfrm>
            <a:off x="6172200" y="2711450"/>
            <a:ext cx="31242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5pPr>
            <a:lvl6pPr marL="2514600" indent="-228600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6pPr>
            <a:lvl7pPr marL="2971800" indent="-228600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7pPr>
            <a:lvl8pPr marL="3429000" indent="-228600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8pPr>
            <a:lvl9pPr marL="3886200" indent="-228600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9pPr>
          </a:lstStyle>
          <a:p>
            <a:pPr rtl="1"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sz="1600" i="1" smtClean="0">
                <a:solidFill>
                  <a:srgbClr val="000000"/>
                </a:solidFill>
              </a:rPr>
              <a:t>Get the phase</a:t>
            </a:r>
          </a:p>
        </p:txBody>
      </p:sp>
    </p:spTree>
    <p:extLst>
      <p:ext uri="{BB962C8B-B14F-4D97-AF65-F5344CB8AC3E}">
        <p14:creationId xmlns:p14="http://schemas.microsoft.com/office/powerpoint/2010/main" val="40876176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6"/>
          <p:cNvSpPr>
            <a:spLocks noGrp="1" noChangeArrowheads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5pPr>
            <a:lvl6pPr marL="2514600" indent="-228600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6pPr>
            <a:lvl7pPr marL="2971800" indent="-228600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7pPr>
            <a:lvl8pPr marL="3429000" indent="-228600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8pPr>
            <a:lvl9pPr marL="3886200" indent="-228600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9pPr>
          </a:lstStyle>
          <a:p>
            <a:pPr eaLnBrk="1" hangingPunct="1"/>
            <a:fld id="{BDAA32E1-1817-4BE6-9DD5-08E1ED9E730D}" type="slidenum">
              <a:rPr lang="ar-SA" smtClean="0">
                <a:solidFill>
                  <a:srgbClr val="000000"/>
                </a:solidFill>
              </a:rPr>
              <a:pPr eaLnBrk="1" hangingPunct="1"/>
              <a:t>102</a:t>
            </a:fld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2048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Example </a:t>
            </a:r>
          </a:p>
        </p:txBody>
      </p:sp>
      <p:pic>
        <p:nvPicPr>
          <p:cNvPr id="2048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1447800"/>
            <a:ext cx="6400800" cy="4337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85" name="AutoShape 6"/>
          <p:cNvSpPr>
            <a:spLocks noChangeArrowheads="1"/>
          </p:cNvSpPr>
          <p:nvPr/>
        </p:nvSpPr>
        <p:spPr bwMode="auto">
          <a:xfrm>
            <a:off x="6324600" y="3352800"/>
            <a:ext cx="2819400" cy="1295400"/>
          </a:xfrm>
          <a:prstGeom prst="foldedCorner">
            <a:avLst>
              <a:gd name="adj" fmla="val 12500"/>
            </a:avLst>
          </a:prstGeom>
          <a:solidFill>
            <a:schemeClr val="accent2">
              <a:alpha val="63921"/>
            </a:scheme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Ø"/>
            </a:pPr>
            <a:r>
              <a:rPr lang="en-US" sz="1600" smtClean="0">
                <a:solidFill>
                  <a:srgbClr val="000000"/>
                </a:solidFill>
              </a:rPr>
              <a:t>F(0) must appear at the beginning of the curve but it was shifted to the center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Font typeface="Wingdings" pitchFamily="2" charset="2"/>
              <a:buNone/>
            </a:pPr>
            <a:r>
              <a:rPr lang="en-US" sz="1600" i="1" smtClean="0">
                <a:solidFill>
                  <a:srgbClr val="000000"/>
                </a:solidFill>
              </a:rPr>
              <a:t>( revise slide 14)</a:t>
            </a:r>
          </a:p>
        </p:txBody>
      </p:sp>
      <p:sp>
        <p:nvSpPr>
          <p:cNvPr id="20486" name="Text Box 7"/>
          <p:cNvSpPr txBox="1">
            <a:spLocks noChangeArrowheads="1"/>
          </p:cNvSpPr>
          <p:nvPr/>
        </p:nvSpPr>
        <p:spPr bwMode="auto">
          <a:xfrm>
            <a:off x="1295400" y="1676400"/>
            <a:ext cx="32766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5pPr>
            <a:lvl6pPr marL="2514600" indent="-228600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6pPr>
            <a:lvl7pPr marL="2971800" indent="-228600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7pPr>
            <a:lvl8pPr marL="3429000" indent="-228600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8pPr>
            <a:lvl9pPr marL="3886200" indent="-228600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9pPr>
          </a:lstStyle>
          <a:p>
            <a:pPr rtl="1"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smtClean="0">
                <a:solidFill>
                  <a:srgbClr val="000000"/>
                </a:solidFill>
              </a:rPr>
              <a:t>M=1024, A=1, K=8</a:t>
            </a:r>
          </a:p>
        </p:txBody>
      </p:sp>
      <p:sp>
        <p:nvSpPr>
          <p:cNvPr id="20487" name="Text Box 8"/>
          <p:cNvSpPr txBox="1">
            <a:spLocks noChangeArrowheads="1"/>
          </p:cNvSpPr>
          <p:nvPr/>
        </p:nvSpPr>
        <p:spPr bwMode="auto">
          <a:xfrm>
            <a:off x="1143000" y="4191000"/>
            <a:ext cx="32766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5pPr>
            <a:lvl6pPr marL="2514600" indent="-228600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6pPr>
            <a:lvl7pPr marL="2971800" indent="-228600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7pPr>
            <a:lvl8pPr marL="3429000" indent="-228600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8pPr>
            <a:lvl9pPr marL="3886200" indent="-228600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9pPr>
          </a:lstStyle>
          <a:p>
            <a:pPr rtl="1"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smtClean="0">
                <a:solidFill>
                  <a:srgbClr val="000000"/>
                </a:solidFill>
              </a:rPr>
              <a:t>M=1024, A=1, K=16</a:t>
            </a:r>
          </a:p>
        </p:txBody>
      </p:sp>
      <p:sp>
        <p:nvSpPr>
          <p:cNvPr id="20488" name="Text Box 9"/>
          <p:cNvSpPr txBox="1">
            <a:spLocks noChangeArrowheads="1"/>
          </p:cNvSpPr>
          <p:nvPr/>
        </p:nvSpPr>
        <p:spPr bwMode="auto">
          <a:xfrm>
            <a:off x="5715000" y="990600"/>
            <a:ext cx="34290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5pPr>
            <a:lvl6pPr marL="2514600" indent="-228600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6pPr>
            <a:lvl7pPr marL="2971800" indent="-228600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7pPr>
            <a:lvl8pPr marL="3429000" indent="-228600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8pPr>
            <a:lvl9pPr marL="3886200" indent="-228600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9pPr>
          </a:lstStyle>
          <a:p>
            <a:pPr rtl="1"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smtClean="0">
                <a:solidFill>
                  <a:srgbClr val="000000"/>
                </a:solidFill>
                <a:latin typeface="Garamond" pitchFamily="18" charset="0"/>
              </a:rPr>
              <a:t>F(0) = average of f(x) , revise slide 9</a:t>
            </a:r>
            <a:r>
              <a:rPr lang="en-US" smtClean="0">
                <a:solidFill>
                  <a:srgbClr val="000000"/>
                </a:solidFill>
              </a:rPr>
              <a:t> </a:t>
            </a:r>
          </a:p>
        </p:txBody>
      </p:sp>
      <p:sp>
        <p:nvSpPr>
          <p:cNvPr id="20489" name="Line 10"/>
          <p:cNvSpPr>
            <a:spLocks noChangeShapeType="1"/>
          </p:cNvSpPr>
          <p:nvPr/>
        </p:nvSpPr>
        <p:spPr bwMode="auto">
          <a:xfrm flipH="1">
            <a:off x="5791200" y="1600200"/>
            <a:ext cx="45720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rtl="1" fontAlgn="base">
              <a:spcBef>
                <a:spcPct val="0"/>
              </a:spcBef>
              <a:spcAft>
                <a:spcPct val="0"/>
              </a:spcAft>
            </a:pPr>
            <a:endParaRPr lang="en-GB" smtClean="0">
              <a:solidFill>
                <a:srgbClr val="000000"/>
              </a:solidFill>
            </a:endParaRPr>
          </a:p>
        </p:txBody>
      </p:sp>
      <p:sp>
        <p:nvSpPr>
          <p:cNvPr id="20490" name="Line 12"/>
          <p:cNvSpPr>
            <a:spLocks noChangeShapeType="1"/>
          </p:cNvSpPr>
          <p:nvPr/>
        </p:nvSpPr>
        <p:spPr bwMode="auto">
          <a:xfrm>
            <a:off x="6248400" y="5715000"/>
            <a:ext cx="30480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rtl="1" fontAlgn="base">
              <a:spcBef>
                <a:spcPct val="0"/>
              </a:spcBef>
              <a:spcAft>
                <a:spcPct val="0"/>
              </a:spcAft>
            </a:pPr>
            <a:endParaRPr lang="en-GB" smtClean="0">
              <a:solidFill>
                <a:srgbClr val="000000"/>
              </a:solidFill>
            </a:endParaRPr>
          </a:p>
        </p:txBody>
      </p:sp>
      <p:sp>
        <p:nvSpPr>
          <p:cNvPr id="20491" name="Text Box 13"/>
          <p:cNvSpPr txBox="1">
            <a:spLocks noChangeArrowheads="1"/>
          </p:cNvSpPr>
          <p:nvPr/>
        </p:nvSpPr>
        <p:spPr bwMode="auto">
          <a:xfrm>
            <a:off x="6400800" y="5943600"/>
            <a:ext cx="19050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5pPr>
            <a:lvl6pPr marL="2514600" indent="-228600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6pPr>
            <a:lvl7pPr marL="2971800" indent="-228600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7pPr>
            <a:lvl8pPr marL="3429000" indent="-228600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8pPr>
            <a:lvl9pPr marL="3886200" indent="-228600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9pPr>
          </a:lstStyle>
          <a:p>
            <a:pPr rtl="1"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sz="1400" smtClean="0">
                <a:solidFill>
                  <a:srgbClr val="000000"/>
                </a:solidFill>
              </a:rPr>
              <a:t>Higher frequency</a:t>
            </a:r>
          </a:p>
        </p:txBody>
      </p:sp>
      <p:sp>
        <p:nvSpPr>
          <p:cNvPr id="20492" name="Line 15"/>
          <p:cNvSpPr>
            <a:spLocks noChangeShapeType="1"/>
          </p:cNvSpPr>
          <p:nvPr/>
        </p:nvSpPr>
        <p:spPr bwMode="auto">
          <a:xfrm>
            <a:off x="5486400" y="5715000"/>
            <a:ext cx="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rtl="1" fontAlgn="base">
              <a:spcBef>
                <a:spcPct val="0"/>
              </a:spcBef>
              <a:spcAft>
                <a:spcPct val="0"/>
              </a:spcAft>
            </a:pPr>
            <a:endParaRPr lang="en-GB" smtClean="0">
              <a:solidFill>
                <a:srgbClr val="000000"/>
              </a:solidFill>
            </a:endParaRPr>
          </a:p>
        </p:txBody>
      </p:sp>
      <p:sp>
        <p:nvSpPr>
          <p:cNvPr id="20493" name="Text Box 16"/>
          <p:cNvSpPr txBox="1">
            <a:spLocks noChangeArrowheads="1"/>
          </p:cNvSpPr>
          <p:nvPr/>
        </p:nvSpPr>
        <p:spPr bwMode="auto">
          <a:xfrm>
            <a:off x="4800600" y="6096000"/>
            <a:ext cx="19050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5pPr>
            <a:lvl6pPr marL="2514600" indent="-228600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6pPr>
            <a:lvl7pPr marL="2971800" indent="-228600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7pPr>
            <a:lvl8pPr marL="3429000" indent="-228600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8pPr>
            <a:lvl9pPr marL="3886200" indent="-228600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9pPr>
          </a:lstStyle>
          <a:p>
            <a:pPr rtl="1"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sz="1400" smtClean="0">
                <a:solidFill>
                  <a:srgbClr val="000000"/>
                </a:solidFill>
              </a:rPr>
              <a:t>lower frequency</a:t>
            </a:r>
          </a:p>
        </p:txBody>
      </p:sp>
    </p:spTree>
    <p:extLst>
      <p:ext uri="{BB962C8B-B14F-4D97-AF65-F5344CB8AC3E}">
        <p14:creationId xmlns:p14="http://schemas.microsoft.com/office/powerpoint/2010/main" val="10767142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6"/>
          <p:cNvSpPr>
            <a:spLocks noGrp="1" noChangeArrowheads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5pPr>
            <a:lvl6pPr marL="2514600" indent="-228600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6pPr>
            <a:lvl7pPr marL="2971800" indent="-228600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7pPr>
            <a:lvl8pPr marL="3429000" indent="-228600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8pPr>
            <a:lvl9pPr marL="3886200" indent="-228600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9pPr>
          </a:lstStyle>
          <a:p>
            <a:pPr eaLnBrk="1" hangingPunct="1"/>
            <a:fld id="{5BB1DF64-D5CA-4641-8EE2-8F5B4589051D}" type="slidenum">
              <a:rPr lang="ar-SA" smtClean="0">
                <a:solidFill>
                  <a:srgbClr val="000000"/>
                </a:solidFill>
              </a:rPr>
              <a:pPr eaLnBrk="1" hangingPunct="1"/>
              <a:t>103</a:t>
            </a:fld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2150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Shifting the origin</a:t>
            </a:r>
          </a:p>
        </p:txBody>
      </p:sp>
      <p:pic>
        <p:nvPicPr>
          <p:cNvPr id="2150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665288"/>
            <a:ext cx="8153400" cy="5192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509" name="Text Box 4"/>
          <p:cNvSpPr txBox="1">
            <a:spLocks noChangeArrowheads="1"/>
          </p:cNvSpPr>
          <p:nvPr/>
        </p:nvSpPr>
        <p:spPr bwMode="auto">
          <a:xfrm>
            <a:off x="228600" y="0"/>
            <a:ext cx="8915400" cy="376238"/>
          </a:xfrm>
          <a:prstGeom prst="rect">
            <a:avLst/>
          </a:prstGeom>
          <a:solidFill>
            <a:schemeClr val="accent1">
              <a:alpha val="30196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5pPr>
            <a:lvl6pPr marL="2514600" indent="-228600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6pPr>
            <a:lvl7pPr marL="2971800" indent="-228600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7pPr>
            <a:lvl8pPr marL="3429000" indent="-228600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8pPr>
            <a:lvl9pPr marL="3886200" indent="-228600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9pPr>
          </a:lstStyle>
          <a:p>
            <a:pPr algn="ctr" rtl="1"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smtClean="0">
                <a:solidFill>
                  <a:srgbClr val="000000"/>
                </a:solidFill>
              </a:rPr>
              <a:t>Ch4, lesson 5: shifting the origin</a:t>
            </a:r>
          </a:p>
        </p:txBody>
      </p:sp>
    </p:spTree>
    <p:extLst>
      <p:ext uri="{BB962C8B-B14F-4D97-AF65-F5344CB8AC3E}">
        <p14:creationId xmlns:p14="http://schemas.microsoft.com/office/powerpoint/2010/main" val="26079002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6"/>
          <p:cNvSpPr>
            <a:spLocks noGrp="1" noChangeArrowheads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5pPr>
            <a:lvl6pPr marL="2514600" indent="-228600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6pPr>
            <a:lvl7pPr marL="2971800" indent="-228600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7pPr>
            <a:lvl8pPr marL="3429000" indent="-228600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8pPr>
            <a:lvl9pPr marL="3886200" indent="-228600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9pPr>
          </a:lstStyle>
          <a:p>
            <a:pPr eaLnBrk="1" hangingPunct="1"/>
            <a:fld id="{38125FD9-790C-4051-BC4A-B4C4705A8655}" type="slidenum">
              <a:rPr lang="ar-SA" smtClean="0">
                <a:solidFill>
                  <a:srgbClr val="000000"/>
                </a:solidFill>
              </a:rPr>
              <a:pPr eaLnBrk="1" hangingPunct="1"/>
              <a:t>104</a:t>
            </a:fld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2253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Shifting the origin</a:t>
            </a:r>
          </a:p>
        </p:txBody>
      </p:sp>
      <p:sp>
        <p:nvSpPr>
          <p:cNvPr id="22532" name="Text Box 4"/>
          <p:cNvSpPr txBox="1">
            <a:spLocks noChangeArrowheads="1"/>
          </p:cNvSpPr>
          <p:nvPr/>
        </p:nvSpPr>
        <p:spPr bwMode="auto">
          <a:xfrm>
            <a:off x="228600" y="0"/>
            <a:ext cx="8915400" cy="376238"/>
          </a:xfrm>
          <a:prstGeom prst="rect">
            <a:avLst/>
          </a:prstGeom>
          <a:solidFill>
            <a:schemeClr val="accent1">
              <a:alpha val="30196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5pPr>
            <a:lvl6pPr marL="2514600" indent="-228600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6pPr>
            <a:lvl7pPr marL="2971800" indent="-228600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7pPr>
            <a:lvl8pPr marL="3429000" indent="-228600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8pPr>
            <a:lvl9pPr marL="3886200" indent="-228600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9pPr>
          </a:lstStyle>
          <a:p>
            <a:pPr algn="ctr" rtl="1"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smtClean="0">
                <a:solidFill>
                  <a:srgbClr val="000000"/>
                </a:solidFill>
              </a:rPr>
              <a:t>Ch4, lesson 5: shifting the origin</a:t>
            </a:r>
          </a:p>
        </p:txBody>
      </p:sp>
      <p:pic>
        <p:nvPicPr>
          <p:cNvPr id="22533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1828800"/>
            <a:ext cx="7315200" cy="4710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137511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6"/>
          <p:cNvSpPr>
            <a:spLocks noGrp="1" noChangeArrowheads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5pPr>
            <a:lvl6pPr marL="2514600" indent="-228600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6pPr>
            <a:lvl7pPr marL="2971800" indent="-228600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7pPr>
            <a:lvl8pPr marL="3429000" indent="-228600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8pPr>
            <a:lvl9pPr marL="3886200" indent="-228600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9pPr>
          </a:lstStyle>
          <a:p>
            <a:pPr eaLnBrk="1" hangingPunct="1"/>
            <a:fld id="{FA73548D-A9A5-428D-90F4-6DE7E3816DE3}" type="slidenum">
              <a:rPr lang="ar-SA" smtClean="0">
                <a:solidFill>
                  <a:srgbClr val="000000"/>
                </a:solidFill>
              </a:rPr>
              <a:pPr eaLnBrk="1" hangingPunct="1"/>
              <a:t>105</a:t>
            </a:fld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23555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655638"/>
          </a:xfrm>
        </p:spPr>
        <p:txBody>
          <a:bodyPr/>
          <a:lstStyle/>
          <a:p>
            <a:r>
              <a:rPr lang="en-US" smtClean="0"/>
              <a:t>Fourier VS spatial characteristics</a:t>
            </a:r>
          </a:p>
        </p:txBody>
      </p:sp>
      <p:pic>
        <p:nvPicPr>
          <p:cNvPr id="2355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1471613"/>
            <a:ext cx="7620000" cy="4776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557" name="Text Box 5"/>
          <p:cNvSpPr txBox="1">
            <a:spLocks noChangeArrowheads="1"/>
          </p:cNvSpPr>
          <p:nvPr/>
        </p:nvSpPr>
        <p:spPr bwMode="auto">
          <a:xfrm>
            <a:off x="457200" y="6019800"/>
            <a:ext cx="45720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5pPr>
            <a:lvl6pPr marL="2514600" indent="-228600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6pPr>
            <a:lvl7pPr marL="2971800" indent="-228600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7pPr>
            <a:lvl8pPr marL="3429000" indent="-228600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8pPr>
            <a:lvl9pPr marL="3886200" indent="-228600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  <a:buFontTx/>
              <a:buChar char="•"/>
            </a:pPr>
            <a:r>
              <a:rPr lang="en-US" sz="2000" smtClean="0">
                <a:solidFill>
                  <a:srgbClr val="000000"/>
                </a:solidFill>
              </a:rPr>
              <a:t>Try fftshift to do this in Matlab</a:t>
            </a:r>
          </a:p>
        </p:txBody>
      </p:sp>
      <p:sp>
        <p:nvSpPr>
          <p:cNvPr id="6" name="Title 4"/>
          <p:cNvSpPr txBox="1">
            <a:spLocks/>
          </p:cNvSpPr>
          <p:nvPr/>
        </p:nvSpPr>
        <p:spPr bwMode="auto">
          <a:xfrm>
            <a:off x="381000" y="381000"/>
            <a:ext cx="87630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>
            <a:norm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CA" sz="2400" b="1" i="1" kern="0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Example: </a:t>
            </a:r>
            <a:r>
              <a:rPr lang="en-CA" sz="2400" i="1" kern="0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The 2-D DFT shows diagonal components corresponding to the diagonal edges in the image</a:t>
            </a:r>
            <a:r>
              <a:rPr lang="en-CA" sz="2800" kern="0" dirty="0">
                <a:solidFill>
                  <a:srgbClr val="999900"/>
                </a:solidFill>
                <a:latin typeface="Calibri" pitchFamily="34" charset="0"/>
                <a:cs typeface="Calibri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2650938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6"/>
          <p:cNvSpPr>
            <a:spLocks noGrp="1" noChangeArrowheads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5pPr>
            <a:lvl6pPr marL="2514600" indent="-228600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6pPr>
            <a:lvl7pPr marL="2971800" indent="-228600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7pPr>
            <a:lvl8pPr marL="3429000" indent="-228600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8pPr>
            <a:lvl9pPr marL="3886200" indent="-228600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9pPr>
          </a:lstStyle>
          <a:p>
            <a:pPr eaLnBrk="1" hangingPunct="1"/>
            <a:fld id="{63ED42F7-ABD6-41D3-85E1-24203A2C3ACD}" type="slidenum">
              <a:rPr lang="ar-SA" smtClean="0">
                <a:solidFill>
                  <a:srgbClr val="000000"/>
                </a:solidFill>
              </a:rPr>
              <a:pPr eaLnBrk="1" hangingPunct="1"/>
              <a:t>106</a:t>
            </a:fld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2457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CA" sz="3600" smtClean="0"/>
              <a:t>Some properties of the 2-D DFT: </a:t>
            </a:r>
            <a:br>
              <a:rPr lang="en-CA" sz="3600" smtClean="0"/>
            </a:br>
            <a:r>
              <a:rPr lang="en-CA" sz="3600" smtClean="0"/>
              <a:t>Rotation</a:t>
            </a:r>
            <a:endParaRPr lang="en-US" sz="3600" smtClean="0"/>
          </a:p>
        </p:txBody>
      </p:sp>
      <p:sp>
        <p:nvSpPr>
          <p:cNvPr id="24580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algn="l" rtl="0">
              <a:buFont typeface="Wingdings" pitchFamily="2" charset="2"/>
              <a:buChar char="§"/>
            </a:pPr>
            <a:r>
              <a:rPr lang="en-CA" smtClean="0">
                <a:latin typeface="Calibri" pitchFamily="34" charset="0"/>
              </a:rPr>
              <a:t>Rotation by an angle in the SD causes rotation by same angle in the FD.</a:t>
            </a:r>
          </a:p>
          <a:p>
            <a:pPr algn="l" rtl="0">
              <a:buFont typeface="Wingdings" pitchFamily="2" charset="2"/>
              <a:buNone/>
            </a:pPr>
            <a:endParaRPr lang="en-CA" smtClean="0"/>
          </a:p>
          <a:p>
            <a:pPr algn="l" rtl="0"/>
            <a:endParaRPr lang="en-CA" smtClean="0"/>
          </a:p>
        </p:txBody>
      </p:sp>
      <p:sp>
        <p:nvSpPr>
          <p:cNvPr id="24581" name="Text Box 4"/>
          <p:cNvSpPr txBox="1">
            <a:spLocks noChangeArrowheads="1"/>
          </p:cNvSpPr>
          <p:nvPr/>
        </p:nvSpPr>
        <p:spPr bwMode="auto">
          <a:xfrm>
            <a:off x="228600" y="0"/>
            <a:ext cx="8915400" cy="376238"/>
          </a:xfrm>
          <a:prstGeom prst="rect">
            <a:avLst/>
          </a:prstGeom>
          <a:solidFill>
            <a:schemeClr val="accent1">
              <a:alpha val="30196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5pPr>
            <a:lvl6pPr marL="2514600" indent="-228600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6pPr>
            <a:lvl7pPr marL="2971800" indent="-228600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7pPr>
            <a:lvl8pPr marL="3429000" indent="-228600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8pPr>
            <a:lvl9pPr marL="3886200" indent="-228600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9pPr>
          </a:lstStyle>
          <a:p>
            <a:pPr algn="ctr" rtl="1"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smtClean="0">
                <a:solidFill>
                  <a:srgbClr val="000000"/>
                </a:solidFill>
              </a:rPr>
              <a:t>Ch4, lesson 6: properties</a:t>
            </a:r>
          </a:p>
        </p:txBody>
      </p:sp>
      <p:pic>
        <p:nvPicPr>
          <p:cNvPr id="24582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3200400"/>
            <a:ext cx="7848600" cy="1062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779997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6"/>
          <p:cNvSpPr>
            <a:spLocks noGrp="1" noChangeArrowheads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5pPr>
            <a:lvl6pPr marL="2514600" indent="-228600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6pPr>
            <a:lvl7pPr marL="2971800" indent="-228600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7pPr>
            <a:lvl8pPr marL="3429000" indent="-228600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8pPr>
            <a:lvl9pPr marL="3886200" indent="-228600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9pPr>
          </a:lstStyle>
          <a:p>
            <a:pPr eaLnBrk="1" hangingPunct="1"/>
            <a:fld id="{4D857CD5-72AC-43D0-A7B4-B806B19245C1}" type="slidenum">
              <a:rPr lang="ar-SA" smtClean="0">
                <a:solidFill>
                  <a:srgbClr val="000000"/>
                </a:solidFill>
              </a:rPr>
              <a:pPr eaLnBrk="1" hangingPunct="1"/>
              <a:t>107</a:t>
            </a:fld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2560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CA" sz="3600" smtClean="0"/>
              <a:t>Some properties of the 2-D DFT: </a:t>
            </a:r>
            <a:br>
              <a:rPr lang="en-CA" sz="3600" smtClean="0"/>
            </a:br>
            <a:r>
              <a:rPr lang="en-CA" sz="3600" smtClean="0"/>
              <a:t>translation</a:t>
            </a:r>
            <a:endParaRPr lang="en-US" sz="3600" smtClean="0"/>
          </a:p>
        </p:txBody>
      </p:sp>
      <p:sp>
        <p:nvSpPr>
          <p:cNvPr id="25604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algn="l" rtl="0">
              <a:buFont typeface="Wingdings" pitchFamily="2" charset="2"/>
              <a:buChar char="§"/>
            </a:pPr>
            <a:r>
              <a:rPr lang="en-CA" smtClean="0">
                <a:latin typeface="Calibri" pitchFamily="34" charset="0"/>
              </a:rPr>
              <a:t>Multiplication by complex exponentials in the spatial domain (SD) has the effect of translation in the FD.</a:t>
            </a:r>
          </a:p>
          <a:p>
            <a:pPr algn="l" rtl="0">
              <a:buFont typeface="Wingdings" pitchFamily="2" charset="2"/>
              <a:buChar char="§"/>
            </a:pPr>
            <a:r>
              <a:rPr lang="en-CA" smtClean="0">
                <a:latin typeface="Calibri" pitchFamily="34" charset="0"/>
              </a:rPr>
              <a:t>Frequency modulation concept.</a:t>
            </a:r>
          </a:p>
          <a:p>
            <a:pPr algn="l" rtl="0">
              <a:buFont typeface="Wingdings" pitchFamily="2" charset="2"/>
              <a:buNone/>
            </a:pPr>
            <a:endParaRPr lang="en-CA" smtClean="0"/>
          </a:p>
          <a:p>
            <a:pPr algn="l" rtl="0"/>
            <a:endParaRPr lang="en-CA" smtClean="0"/>
          </a:p>
        </p:txBody>
      </p:sp>
      <p:sp>
        <p:nvSpPr>
          <p:cNvPr id="25605" name="Text Box 4"/>
          <p:cNvSpPr txBox="1">
            <a:spLocks noChangeArrowheads="1"/>
          </p:cNvSpPr>
          <p:nvPr/>
        </p:nvSpPr>
        <p:spPr bwMode="auto">
          <a:xfrm>
            <a:off x="228600" y="0"/>
            <a:ext cx="8915400" cy="376238"/>
          </a:xfrm>
          <a:prstGeom prst="rect">
            <a:avLst/>
          </a:prstGeom>
          <a:solidFill>
            <a:schemeClr val="accent1">
              <a:alpha val="30196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5pPr>
            <a:lvl6pPr marL="2514600" indent="-228600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6pPr>
            <a:lvl7pPr marL="2971800" indent="-228600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7pPr>
            <a:lvl8pPr marL="3429000" indent="-228600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8pPr>
            <a:lvl9pPr marL="3886200" indent="-228600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9pPr>
          </a:lstStyle>
          <a:p>
            <a:pPr algn="ctr" rtl="1"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smtClean="0">
                <a:solidFill>
                  <a:srgbClr val="000000"/>
                </a:solidFill>
              </a:rPr>
              <a:t>Ch4, lesson 6: properties</a:t>
            </a:r>
          </a:p>
        </p:txBody>
      </p:sp>
      <p:pic>
        <p:nvPicPr>
          <p:cNvPr id="25606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3797300"/>
            <a:ext cx="8662988" cy="1262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07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4927600"/>
            <a:ext cx="8964613" cy="78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771673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6"/>
          <p:cNvSpPr>
            <a:spLocks noGrp="1" noChangeArrowheads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5pPr>
            <a:lvl6pPr marL="2514600" indent="-228600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6pPr>
            <a:lvl7pPr marL="2971800" indent="-228600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7pPr>
            <a:lvl8pPr marL="3429000" indent="-228600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8pPr>
            <a:lvl9pPr marL="3886200" indent="-228600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9pPr>
          </a:lstStyle>
          <a:p>
            <a:pPr eaLnBrk="1" hangingPunct="1"/>
            <a:fld id="{FC6EC0C0-DEDC-4DDE-9681-584D59DE7451}" type="slidenum">
              <a:rPr lang="ar-SA" smtClean="0">
                <a:solidFill>
                  <a:srgbClr val="000000"/>
                </a:solidFill>
              </a:rPr>
              <a:pPr eaLnBrk="1" hangingPunct="1"/>
              <a:t>108</a:t>
            </a:fld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2662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CA" sz="3600" smtClean="0"/>
              <a:t>Some properties of the 2-D DFT: </a:t>
            </a:r>
            <a:br>
              <a:rPr lang="en-CA" sz="3600" smtClean="0"/>
            </a:br>
            <a:r>
              <a:rPr lang="en-CA" sz="3600" smtClean="0"/>
              <a:t>periodicity + symmetry</a:t>
            </a:r>
            <a:endParaRPr lang="en-US" sz="3600" smtClean="0"/>
          </a:p>
        </p:txBody>
      </p:sp>
      <p:sp>
        <p:nvSpPr>
          <p:cNvPr id="2662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686800" cy="4530725"/>
          </a:xfrm>
        </p:spPr>
        <p:txBody>
          <a:bodyPr/>
          <a:lstStyle/>
          <a:p>
            <a:pPr algn="l" rtl="0">
              <a:spcBef>
                <a:spcPct val="0"/>
              </a:spcBef>
              <a:buClrTx/>
              <a:buSzTx/>
              <a:buFontTx/>
              <a:buNone/>
            </a:pPr>
            <a:r>
              <a:rPr lang="en-CA" sz="3000" b="1" smtClean="0">
                <a:latin typeface="Calibri" pitchFamily="34" charset="0"/>
              </a:rPr>
              <a:t>Periodicity</a:t>
            </a:r>
            <a:r>
              <a:rPr lang="en-CA" sz="3000" smtClean="0">
                <a:latin typeface="Calibri" pitchFamily="34" charset="0"/>
              </a:rPr>
              <a:t>: The 2-D FT is periodic in the u and v directions.</a:t>
            </a:r>
          </a:p>
          <a:p>
            <a:pPr algn="l" rtl="0">
              <a:spcBef>
                <a:spcPct val="0"/>
              </a:spcBef>
              <a:buClrTx/>
              <a:buSzTx/>
              <a:buFontTx/>
              <a:buNone/>
            </a:pPr>
            <a:endParaRPr lang="en-CA" sz="3000" smtClean="0">
              <a:latin typeface="Calibri" pitchFamily="34" charset="0"/>
            </a:endParaRPr>
          </a:p>
          <a:p>
            <a:pPr algn="l" rtl="0">
              <a:spcBef>
                <a:spcPct val="0"/>
              </a:spcBef>
              <a:buClrTx/>
              <a:buSzTx/>
              <a:buFontTx/>
              <a:buNone/>
            </a:pPr>
            <a:endParaRPr lang="en-CA" sz="3000" smtClean="0">
              <a:latin typeface="Calibri" pitchFamily="34" charset="0"/>
            </a:endParaRPr>
          </a:p>
          <a:p>
            <a:pPr algn="l" rtl="0">
              <a:spcBef>
                <a:spcPct val="0"/>
              </a:spcBef>
              <a:buClrTx/>
              <a:buSzTx/>
              <a:buFontTx/>
              <a:buNone/>
            </a:pPr>
            <a:r>
              <a:rPr lang="en-CA" sz="3000" b="1" smtClean="0">
                <a:latin typeface="Calibri" pitchFamily="34" charset="0"/>
              </a:rPr>
              <a:t>Conjugate Symmetry</a:t>
            </a:r>
            <a:r>
              <a:rPr lang="en-CA" sz="3000" smtClean="0">
                <a:latin typeface="Calibri" pitchFamily="34" charset="0"/>
              </a:rPr>
              <a:t>: (for FT of a real function f(x,y) ):</a:t>
            </a:r>
          </a:p>
          <a:p>
            <a:pPr algn="l" rtl="0">
              <a:spcBef>
                <a:spcPct val="0"/>
              </a:spcBef>
              <a:buClrTx/>
              <a:buSzTx/>
              <a:buFontTx/>
              <a:buNone/>
            </a:pPr>
            <a:endParaRPr lang="en-CA" smtClean="0"/>
          </a:p>
          <a:p>
            <a:pPr algn="l" rtl="0"/>
            <a:endParaRPr lang="en-CA" smtClean="0"/>
          </a:p>
        </p:txBody>
      </p:sp>
      <p:sp>
        <p:nvSpPr>
          <p:cNvPr id="26629" name="Text Box 4"/>
          <p:cNvSpPr txBox="1">
            <a:spLocks noChangeArrowheads="1"/>
          </p:cNvSpPr>
          <p:nvPr/>
        </p:nvSpPr>
        <p:spPr bwMode="auto">
          <a:xfrm>
            <a:off x="228600" y="0"/>
            <a:ext cx="8915400" cy="376238"/>
          </a:xfrm>
          <a:prstGeom prst="rect">
            <a:avLst/>
          </a:prstGeom>
          <a:solidFill>
            <a:schemeClr val="accent1">
              <a:alpha val="30196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5pPr>
            <a:lvl6pPr marL="2514600" indent="-228600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6pPr>
            <a:lvl7pPr marL="2971800" indent="-228600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7pPr>
            <a:lvl8pPr marL="3429000" indent="-228600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8pPr>
            <a:lvl9pPr marL="3886200" indent="-228600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9pPr>
          </a:lstStyle>
          <a:p>
            <a:pPr algn="ctr" rtl="1"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smtClean="0">
                <a:solidFill>
                  <a:srgbClr val="000000"/>
                </a:solidFill>
              </a:rPr>
              <a:t>Ch4, lesson 6: properties</a:t>
            </a:r>
          </a:p>
        </p:txBody>
      </p:sp>
      <p:pic>
        <p:nvPicPr>
          <p:cNvPr id="26630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590800"/>
            <a:ext cx="8153400" cy="679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31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4188" y="4859338"/>
            <a:ext cx="4251325" cy="947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32" name="Picture 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5867400"/>
            <a:ext cx="3924300" cy="614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991298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6"/>
          <p:cNvSpPr>
            <a:spLocks noGrp="1" noChangeArrowheads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5pPr>
            <a:lvl6pPr marL="2514600" indent="-228600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6pPr>
            <a:lvl7pPr marL="2971800" indent="-228600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7pPr>
            <a:lvl8pPr marL="3429000" indent="-228600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8pPr>
            <a:lvl9pPr marL="3886200" indent="-228600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9pPr>
          </a:lstStyle>
          <a:p>
            <a:pPr eaLnBrk="1" hangingPunct="1"/>
            <a:fld id="{481318E4-3874-4B18-9DCC-6A614F9ED553}" type="slidenum">
              <a:rPr lang="ar-SA" smtClean="0">
                <a:solidFill>
                  <a:srgbClr val="000000"/>
                </a:solidFill>
              </a:rPr>
              <a:pPr eaLnBrk="1" hangingPunct="1"/>
              <a:t>109</a:t>
            </a:fld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27651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307975"/>
            <a:ext cx="8229600" cy="1139825"/>
          </a:xfrm>
        </p:spPr>
        <p:txBody>
          <a:bodyPr/>
          <a:lstStyle/>
          <a:p>
            <a:r>
              <a:rPr lang="en-CA" sz="3600" smtClean="0"/>
              <a:t>Some properties of the 2-D DFT: </a:t>
            </a:r>
            <a:br>
              <a:rPr lang="en-CA" sz="3600" smtClean="0"/>
            </a:br>
            <a:r>
              <a:rPr lang="en-CA" sz="3600" smtClean="0"/>
              <a:t>convolution</a:t>
            </a:r>
            <a:endParaRPr lang="en-US" sz="3600" smtClean="0"/>
          </a:p>
        </p:txBody>
      </p:sp>
      <p:sp>
        <p:nvSpPr>
          <p:cNvPr id="2765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686800" cy="4530725"/>
          </a:xfrm>
        </p:spPr>
        <p:txBody>
          <a:bodyPr/>
          <a:lstStyle/>
          <a:p>
            <a:pPr algn="l" rtl="0">
              <a:spcBef>
                <a:spcPct val="0"/>
              </a:spcBef>
              <a:buClrTx/>
              <a:buSzTx/>
              <a:buFontTx/>
              <a:buNone/>
            </a:pPr>
            <a:r>
              <a:rPr lang="en-CA" sz="3000" b="1" smtClean="0">
                <a:latin typeface="Calibri" pitchFamily="34" charset="0"/>
              </a:rPr>
              <a:t>Convolution</a:t>
            </a:r>
            <a:r>
              <a:rPr lang="en-CA" sz="3000" smtClean="0">
                <a:latin typeface="Calibri" pitchFamily="34" charset="0"/>
              </a:rPr>
              <a:t> (becomes multiplication in FD): This highlights the important operations of filtering in the FD..</a:t>
            </a:r>
          </a:p>
          <a:p>
            <a:pPr algn="l" rtl="0">
              <a:spcBef>
                <a:spcPct val="0"/>
              </a:spcBef>
              <a:buClrTx/>
              <a:buSzTx/>
              <a:buFontTx/>
              <a:buNone/>
            </a:pPr>
            <a:endParaRPr lang="en-CA" sz="3000" smtClean="0">
              <a:latin typeface="Calibri" pitchFamily="34" charset="0"/>
            </a:endParaRPr>
          </a:p>
          <a:p>
            <a:pPr algn="l" rtl="0">
              <a:spcBef>
                <a:spcPct val="0"/>
              </a:spcBef>
              <a:buClrTx/>
              <a:buSzTx/>
              <a:buFontTx/>
              <a:buNone/>
            </a:pPr>
            <a:endParaRPr lang="en-CA" sz="3000" smtClean="0">
              <a:latin typeface="Calibri" pitchFamily="34" charset="0"/>
            </a:endParaRPr>
          </a:p>
          <a:p>
            <a:pPr algn="l" rtl="0">
              <a:spcBef>
                <a:spcPct val="0"/>
              </a:spcBef>
              <a:buClrTx/>
              <a:buSzTx/>
              <a:buFontTx/>
              <a:buNone/>
            </a:pPr>
            <a:endParaRPr lang="en-CA" smtClean="0"/>
          </a:p>
          <a:p>
            <a:pPr algn="l" rtl="0">
              <a:buFont typeface="Wingdings" pitchFamily="2" charset="2"/>
              <a:buNone/>
            </a:pPr>
            <a:endParaRPr lang="en-CA" sz="3000" b="1" smtClean="0">
              <a:latin typeface="Calibri" pitchFamily="34" charset="0"/>
            </a:endParaRPr>
          </a:p>
        </p:txBody>
      </p:sp>
      <p:sp>
        <p:nvSpPr>
          <p:cNvPr id="27653" name="Text Box 4"/>
          <p:cNvSpPr txBox="1">
            <a:spLocks noChangeArrowheads="1"/>
          </p:cNvSpPr>
          <p:nvPr/>
        </p:nvSpPr>
        <p:spPr bwMode="auto">
          <a:xfrm>
            <a:off x="228600" y="0"/>
            <a:ext cx="8915400" cy="376238"/>
          </a:xfrm>
          <a:prstGeom prst="rect">
            <a:avLst/>
          </a:prstGeom>
          <a:solidFill>
            <a:schemeClr val="accent1">
              <a:alpha val="30196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5pPr>
            <a:lvl6pPr marL="2514600" indent="-228600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6pPr>
            <a:lvl7pPr marL="2971800" indent="-228600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7pPr>
            <a:lvl8pPr marL="3429000" indent="-228600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8pPr>
            <a:lvl9pPr marL="3886200" indent="-228600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9pPr>
          </a:lstStyle>
          <a:p>
            <a:pPr algn="ctr" rtl="1"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smtClean="0">
                <a:solidFill>
                  <a:srgbClr val="000000"/>
                </a:solidFill>
              </a:rPr>
              <a:t>Ch4, lesson 6: properties</a:t>
            </a:r>
          </a:p>
        </p:txBody>
      </p:sp>
      <p:pic>
        <p:nvPicPr>
          <p:cNvPr id="27654" name="Picture 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3028950"/>
            <a:ext cx="8610600" cy="1009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55" name="Picture 1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4552950"/>
            <a:ext cx="7010400" cy="804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893443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Image Preprocessing</a:t>
            </a:r>
          </a:p>
        </p:txBody>
      </p:sp>
      <p:sp>
        <p:nvSpPr>
          <p:cNvPr id="27651" name="Freeform 3"/>
          <p:cNvSpPr>
            <a:spLocks/>
          </p:cNvSpPr>
          <p:nvPr/>
        </p:nvSpPr>
        <p:spPr bwMode="auto">
          <a:xfrm>
            <a:off x="1728788" y="2203450"/>
            <a:ext cx="5429250" cy="450850"/>
          </a:xfrm>
          <a:custGeom>
            <a:avLst/>
            <a:gdLst>
              <a:gd name="T0" fmla="*/ 0 w 3420"/>
              <a:gd name="T1" fmla="*/ 450850 h 223"/>
              <a:gd name="T2" fmla="*/ 0 w 3420"/>
              <a:gd name="T3" fmla="*/ 0 h 223"/>
              <a:gd name="T4" fmla="*/ 5429250 w 3420"/>
              <a:gd name="T5" fmla="*/ 0 h 223"/>
              <a:gd name="T6" fmla="*/ 5429250 w 3420"/>
              <a:gd name="T7" fmla="*/ 450850 h 223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3420" h="223">
                <a:moveTo>
                  <a:pt x="0" y="223"/>
                </a:moveTo>
                <a:lnTo>
                  <a:pt x="0" y="0"/>
                </a:lnTo>
                <a:lnTo>
                  <a:pt x="3420" y="0"/>
                </a:lnTo>
                <a:lnTo>
                  <a:pt x="3420" y="223"/>
                </a:lnTo>
              </a:path>
            </a:pathLst>
          </a:custGeom>
          <a:noFill/>
          <a:ln w="38100" cmpd="sng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2400" smtClean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27652" name="Line 4"/>
          <p:cNvSpPr>
            <a:spLocks noChangeShapeType="1"/>
          </p:cNvSpPr>
          <p:nvPr/>
        </p:nvSpPr>
        <p:spPr bwMode="auto">
          <a:xfrm>
            <a:off x="4408488" y="1619250"/>
            <a:ext cx="0" cy="585788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2400" smtClean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27653" name="Text Box 5"/>
          <p:cNvSpPr txBox="1">
            <a:spLocks noChangeArrowheads="1"/>
          </p:cNvSpPr>
          <p:nvPr/>
        </p:nvSpPr>
        <p:spPr bwMode="auto">
          <a:xfrm>
            <a:off x="941388" y="2598738"/>
            <a:ext cx="1839912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mtClean="0">
                <a:solidFill>
                  <a:srgbClr val="000000"/>
                </a:solidFill>
              </a:rPr>
              <a:t>Enhancement</a:t>
            </a:r>
          </a:p>
        </p:txBody>
      </p:sp>
      <p:sp>
        <p:nvSpPr>
          <p:cNvPr id="27654" name="Text Box 6"/>
          <p:cNvSpPr txBox="1">
            <a:spLocks noChangeArrowheads="1"/>
          </p:cNvSpPr>
          <p:nvPr/>
        </p:nvSpPr>
        <p:spPr bwMode="auto">
          <a:xfrm>
            <a:off x="6391275" y="2589213"/>
            <a:ext cx="15875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mtClean="0">
                <a:solidFill>
                  <a:srgbClr val="000000"/>
                </a:solidFill>
              </a:rPr>
              <a:t>Restoration</a:t>
            </a:r>
          </a:p>
        </p:txBody>
      </p:sp>
      <p:sp>
        <p:nvSpPr>
          <p:cNvPr id="27655" name="Freeform 7"/>
          <p:cNvSpPr>
            <a:spLocks/>
          </p:cNvSpPr>
          <p:nvPr/>
        </p:nvSpPr>
        <p:spPr bwMode="auto">
          <a:xfrm>
            <a:off x="657225" y="3349625"/>
            <a:ext cx="4870450" cy="450850"/>
          </a:xfrm>
          <a:custGeom>
            <a:avLst/>
            <a:gdLst>
              <a:gd name="T0" fmla="*/ 0 w 3420"/>
              <a:gd name="T1" fmla="*/ 450850 h 223"/>
              <a:gd name="T2" fmla="*/ 0 w 3420"/>
              <a:gd name="T3" fmla="*/ 0 h 223"/>
              <a:gd name="T4" fmla="*/ 4870450 w 3420"/>
              <a:gd name="T5" fmla="*/ 0 h 223"/>
              <a:gd name="T6" fmla="*/ 4870450 w 3420"/>
              <a:gd name="T7" fmla="*/ 450850 h 223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3420" h="223">
                <a:moveTo>
                  <a:pt x="0" y="223"/>
                </a:moveTo>
                <a:lnTo>
                  <a:pt x="0" y="0"/>
                </a:lnTo>
                <a:lnTo>
                  <a:pt x="3420" y="0"/>
                </a:lnTo>
                <a:lnTo>
                  <a:pt x="3420" y="223"/>
                </a:lnTo>
              </a:path>
            </a:pathLst>
          </a:custGeom>
          <a:noFill/>
          <a:ln w="38100" cmpd="sng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2400" smtClean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27656" name="Line 8"/>
          <p:cNvSpPr>
            <a:spLocks noChangeShapeType="1"/>
          </p:cNvSpPr>
          <p:nvPr/>
        </p:nvSpPr>
        <p:spPr bwMode="auto">
          <a:xfrm flipH="1">
            <a:off x="1770063" y="3078163"/>
            <a:ext cx="1587" cy="271462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2400" smtClean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27657" name="Text Box 9"/>
          <p:cNvSpPr txBox="1">
            <a:spLocks noChangeArrowheads="1"/>
          </p:cNvSpPr>
          <p:nvPr/>
        </p:nvSpPr>
        <p:spPr bwMode="auto">
          <a:xfrm>
            <a:off x="481013" y="3738563"/>
            <a:ext cx="1001712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000" smtClean="0">
                <a:solidFill>
                  <a:srgbClr val="000000"/>
                </a:solidFill>
              </a:rPr>
              <a:t>Spatial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000" smtClean="0">
                <a:solidFill>
                  <a:srgbClr val="000000"/>
                </a:solidFill>
              </a:rPr>
              <a:t>Domain</a:t>
            </a:r>
          </a:p>
        </p:txBody>
      </p:sp>
      <p:sp>
        <p:nvSpPr>
          <p:cNvPr id="27658" name="Text Box 10"/>
          <p:cNvSpPr txBox="1">
            <a:spLocks noChangeArrowheads="1"/>
          </p:cNvSpPr>
          <p:nvPr/>
        </p:nvSpPr>
        <p:spPr bwMode="auto">
          <a:xfrm>
            <a:off x="4832350" y="3736975"/>
            <a:ext cx="1014413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000" smtClean="0">
                <a:solidFill>
                  <a:srgbClr val="000000"/>
                </a:solidFill>
              </a:rPr>
              <a:t>Spectral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000" smtClean="0">
                <a:solidFill>
                  <a:srgbClr val="000000"/>
                </a:solidFill>
              </a:rPr>
              <a:t>Domain</a:t>
            </a:r>
          </a:p>
        </p:txBody>
      </p:sp>
      <p:sp>
        <p:nvSpPr>
          <p:cNvPr id="27659" name="Freeform 11"/>
          <p:cNvSpPr>
            <a:spLocks/>
          </p:cNvSpPr>
          <p:nvPr/>
        </p:nvSpPr>
        <p:spPr bwMode="auto">
          <a:xfrm>
            <a:off x="523875" y="4603750"/>
            <a:ext cx="2789238" cy="450850"/>
          </a:xfrm>
          <a:custGeom>
            <a:avLst/>
            <a:gdLst>
              <a:gd name="T0" fmla="*/ 0 w 3420"/>
              <a:gd name="T1" fmla="*/ 450850 h 223"/>
              <a:gd name="T2" fmla="*/ 0 w 3420"/>
              <a:gd name="T3" fmla="*/ 0 h 223"/>
              <a:gd name="T4" fmla="*/ 2789238 w 3420"/>
              <a:gd name="T5" fmla="*/ 0 h 223"/>
              <a:gd name="T6" fmla="*/ 2789238 w 3420"/>
              <a:gd name="T7" fmla="*/ 450850 h 223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3420" h="223">
                <a:moveTo>
                  <a:pt x="0" y="223"/>
                </a:moveTo>
                <a:lnTo>
                  <a:pt x="0" y="0"/>
                </a:lnTo>
                <a:lnTo>
                  <a:pt x="3420" y="0"/>
                </a:lnTo>
                <a:lnTo>
                  <a:pt x="3420" y="223"/>
                </a:lnTo>
              </a:path>
            </a:pathLst>
          </a:custGeom>
          <a:noFill/>
          <a:ln w="38100" cmpd="sng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2400" smtClean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27660" name="Line 12"/>
          <p:cNvSpPr>
            <a:spLocks noChangeShapeType="1"/>
          </p:cNvSpPr>
          <p:nvPr/>
        </p:nvSpPr>
        <p:spPr bwMode="auto">
          <a:xfrm flipH="1">
            <a:off x="1514475" y="4318000"/>
            <a:ext cx="1588" cy="271463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2400" smtClean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27661" name="Text Box 13"/>
          <p:cNvSpPr txBox="1">
            <a:spLocks noChangeArrowheads="1"/>
          </p:cNvSpPr>
          <p:nvPr/>
        </p:nvSpPr>
        <p:spPr bwMode="auto">
          <a:xfrm>
            <a:off x="401638" y="5008563"/>
            <a:ext cx="1881187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000" smtClean="0">
                <a:solidFill>
                  <a:srgbClr val="000000"/>
                </a:solidFill>
              </a:rPr>
              <a:t>Point Processing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en-US" sz="2000" smtClean="0">
                <a:solidFill>
                  <a:srgbClr val="000000"/>
                </a:solidFill>
              </a:rPr>
              <a:t> &gt;&gt;</a:t>
            </a:r>
            <a:r>
              <a:rPr lang="en-US" sz="2000" i="1" smtClean="0">
                <a:solidFill>
                  <a:srgbClr val="000000"/>
                </a:solidFill>
              </a:rPr>
              <a:t>imadjust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en-US" sz="2000" i="1" smtClean="0">
                <a:solidFill>
                  <a:srgbClr val="000000"/>
                </a:solidFill>
              </a:rPr>
              <a:t> &gt;&gt;histeq</a:t>
            </a:r>
          </a:p>
        </p:txBody>
      </p:sp>
      <p:sp>
        <p:nvSpPr>
          <p:cNvPr id="27662" name="Text Box 14"/>
          <p:cNvSpPr txBox="1">
            <a:spLocks noChangeArrowheads="1"/>
          </p:cNvSpPr>
          <p:nvPr/>
        </p:nvSpPr>
        <p:spPr bwMode="auto">
          <a:xfrm>
            <a:off x="2595563" y="5011738"/>
            <a:ext cx="176530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000" smtClean="0">
                <a:solidFill>
                  <a:srgbClr val="000000"/>
                </a:solidFill>
              </a:rPr>
              <a:t>Spatial filtering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en-US" sz="2000" smtClean="0">
                <a:solidFill>
                  <a:srgbClr val="000000"/>
                </a:solidFill>
              </a:rPr>
              <a:t> &gt;&gt;</a:t>
            </a:r>
            <a:r>
              <a:rPr lang="en-US" sz="2000" i="1" smtClean="0">
                <a:solidFill>
                  <a:srgbClr val="000000"/>
                </a:solidFill>
              </a:rPr>
              <a:t>filter2</a:t>
            </a:r>
          </a:p>
        </p:txBody>
      </p:sp>
      <p:sp>
        <p:nvSpPr>
          <p:cNvPr id="27663" name="Line 15"/>
          <p:cNvSpPr>
            <a:spLocks noChangeShapeType="1"/>
          </p:cNvSpPr>
          <p:nvPr/>
        </p:nvSpPr>
        <p:spPr bwMode="auto">
          <a:xfrm>
            <a:off x="5383213" y="4375150"/>
            <a:ext cx="11112" cy="31115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2400" smtClean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27664" name="Text Box 16"/>
          <p:cNvSpPr txBox="1">
            <a:spLocks noChangeArrowheads="1"/>
          </p:cNvSpPr>
          <p:nvPr/>
        </p:nvSpPr>
        <p:spPr bwMode="auto">
          <a:xfrm>
            <a:off x="4884738" y="4673600"/>
            <a:ext cx="1435100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000" smtClean="0">
                <a:solidFill>
                  <a:srgbClr val="000000"/>
                </a:solidFill>
              </a:rPr>
              <a:t>Filtering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en-US" sz="2000" smtClean="0">
                <a:solidFill>
                  <a:srgbClr val="000000"/>
                </a:solidFill>
              </a:rPr>
              <a:t> &gt;&gt;</a:t>
            </a:r>
            <a:r>
              <a:rPr lang="en-US" sz="2000" i="1" smtClean="0">
                <a:solidFill>
                  <a:srgbClr val="000000"/>
                </a:solidFill>
              </a:rPr>
              <a:t>fft2/ifft2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en-US" sz="2000" i="1" smtClean="0">
                <a:solidFill>
                  <a:srgbClr val="000000"/>
                </a:solidFill>
              </a:rPr>
              <a:t> &gt;&gt;fftshift</a:t>
            </a:r>
          </a:p>
        </p:txBody>
      </p:sp>
      <p:sp>
        <p:nvSpPr>
          <p:cNvPr id="27665" name="Line 17"/>
          <p:cNvSpPr>
            <a:spLocks noChangeShapeType="1"/>
          </p:cNvSpPr>
          <p:nvPr/>
        </p:nvSpPr>
        <p:spPr bwMode="auto">
          <a:xfrm flipH="1">
            <a:off x="7275513" y="3017838"/>
            <a:ext cx="1587" cy="29845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2400" smtClean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27666" name="Text Box 18"/>
          <p:cNvSpPr txBox="1">
            <a:spLocks noChangeArrowheads="1"/>
          </p:cNvSpPr>
          <p:nvPr/>
        </p:nvSpPr>
        <p:spPr bwMode="auto">
          <a:xfrm>
            <a:off x="6507163" y="3328988"/>
            <a:ext cx="1960562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en-US" sz="2000" smtClean="0">
                <a:solidFill>
                  <a:srgbClr val="000000"/>
                </a:solidFill>
              </a:rPr>
              <a:t> Inverse filtering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en-US" sz="2000" smtClean="0">
                <a:solidFill>
                  <a:srgbClr val="000000"/>
                </a:solidFill>
              </a:rPr>
              <a:t> Wiener filtering</a:t>
            </a:r>
            <a:endParaRPr lang="en-US" sz="2000" i="1" smtClean="0">
              <a:solidFill>
                <a:srgbClr val="000000"/>
              </a:solidFill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249D538-D34A-4AF4-986A-36D211168FD4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11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96549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404813"/>
            <a:ext cx="8229600" cy="5602287"/>
          </a:xfrm>
        </p:spPr>
        <p:txBody>
          <a:bodyPr>
            <a:normAutofit fontScale="92500" lnSpcReduction="10000"/>
          </a:bodyPr>
          <a:lstStyle/>
          <a:p>
            <a:pPr algn="l" rtl="0">
              <a:buFont typeface="Wingdings" pitchFamily="2" charset="2"/>
              <a:buNone/>
              <a:defRPr/>
            </a:pPr>
            <a:r>
              <a:rPr lang="en-CA" sz="3200" b="1" dirty="0" smtClean="0">
                <a:latin typeface="Calibri" pitchFamily="34" charset="0"/>
                <a:cs typeface="Calibri" pitchFamily="34" charset="0"/>
              </a:rPr>
              <a:t>Intuitively:</a:t>
            </a:r>
          </a:p>
          <a:p>
            <a:pPr algn="l" rtl="0">
              <a:buFont typeface="Wingdings" pitchFamily="2" charset="2"/>
              <a:buNone/>
              <a:defRPr/>
            </a:pPr>
            <a:endParaRPr lang="en-CA" sz="3200" dirty="0" smtClean="0">
              <a:latin typeface="Calibri" pitchFamily="34" charset="0"/>
              <a:cs typeface="Calibri" pitchFamily="34" charset="0"/>
            </a:endParaRPr>
          </a:p>
          <a:p>
            <a:pPr algn="l" rtl="0">
              <a:buFont typeface="Wingdings" pitchFamily="2" charset="2"/>
              <a:buChar char="§"/>
              <a:defRPr/>
            </a:pPr>
            <a:r>
              <a:rPr lang="en-CA" sz="3200" dirty="0" smtClean="0">
                <a:latin typeface="Calibri" pitchFamily="34" charset="0"/>
                <a:cs typeface="Calibri" pitchFamily="34" charset="0"/>
              </a:rPr>
              <a:t>Periodicity: The 2-D FT is periodic in the u and v directions.</a:t>
            </a:r>
          </a:p>
          <a:p>
            <a:pPr algn="l" rtl="0">
              <a:buFont typeface="Wingdings" pitchFamily="2" charset="2"/>
              <a:buChar char="§"/>
              <a:defRPr/>
            </a:pPr>
            <a:endParaRPr lang="en-CA" sz="3200" dirty="0" smtClean="0">
              <a:latin typeface="Calibri" pitchFamily="34" charset="0"/>
              <a:cs typeface="Calibri" pitchFamily="34" charset="0"/>
            </a:endParaRPr>
          </a:p>
          <a:p>
            <a:pPr algn="l" rtl="0">
              <a:buFont typeface="Wingdings" pitchFamily="2" charset="2"/>
              <a:buChar char="§"/>
              <a:defRPr/>
            </a:pPr>
            <a:r>
              <a:rPr lang="en-CA" sz="3200" dirty="0" smtClean="0">
                <a:latin typeface="Calibri" pitchFamily="34" charset="0"/>
                <a:cs typeface="Calibri" pitchFamily="34" charset="0"/>
              </a:rPr>
              <a:t> Conjugate Symmetry (for FT of a real function f(</a:t>
            </a:r>
            <a:r>
              <a:rPr lang="en-CA" sz="3200" dirty="0" err="1" smtClean="0">
                <a:latin typeface="Calibri" pitchFamily="34" charset="0"/>
                <a:cs typeface="Calibri" pitchFamily="34" charset="0"/>
              </a:rPr>
              <a:t>x,y</a:t>
            </a:r>
            <a:r>
              <a:rPr lang="en-CA" sz="3200" dirty="0" smtClean="0">
                <a:latin typeface="Calibri" pitchFamily="34" charset="0"/>
                <a:cs typeface="Calibri" pitchFamily="34" charset="0"/>
              </a:rPr>
              <a:t>) ): The magnitude (hence spectrum) of the FT is symmetric.</a:t>
            </a:r>
          </a:p>
          <a:p>
            <a:pPr algn="l" rtl="0">
              <a:buFont typeface="Wingdings" pitchFamily="2" charset="2"/>
              <a:buChar char="§"/>
              <a:defRPr/>
            </a:pPr>
            <a:endParaRPr lang="en-CA" sz="3200" dirty="0" smtClean="0">
              <a:latin typeface="Calibri" pitchFamily="34" charset="0"/>
              <a:cs typeface="Calibri" pitchFamily="34" charset="0"/>
            </a:endParaRPr>
          </a:p>
          <a:p>
            <a:pPr algn="l" rtl="0">
              <a:buFont typeface="Wingdings" pitchFamily="2" charset="2"/>
              <a:buChar char="§"/>
              <a:defRPr/>
            </a:pPr>
            <a:r>
              <a:rPr lang="en-CA" sz="3200" dirty="0" smtClean="0">
                <a:latin typeface="Calibri" pitchFamily="34" charset="0"/>
                <a:cs typeface="Calibri" pitchFamily="34" charset="0"/>
              </a:rPr>
              <a:t>Convolution (becomes multiplication in FD): This highlights the important operations of filtering in the FD.</a:t>
            </a:r>
          </a:p>
          <a:p>
            <a:pPr algn="l" rtl="0">
              <a:buFont typeface="Wingdings" pitchFamily="2" charset="2"/>
              <a:buNone/>
              <a:defRPr/>
            </a:pPr>
            <a:endParaRPr lang="en-CA" dirty="0" smtClean="0"/>
          </a:p>
          <a:p>
            <a:pPr algn="l" rtl="0">
              <a:buFont typeface="Wingdings" pitchFamily="2" charset="2"/>
              <a:buNone/>
              <a:defRPr/>
            </a:pPr>
            <a:endParaRPr lang="en-CA" dirty="0" smtClean="0"/>
          </a:p>
          <a:p>
            <a:pPr algn="l" rtl="0">
              <a:buFont typeface="Wingdings" pitchFamily="2" charset="2"/>
              <a:buNone/>
              <a:defRPr/>
            </a:pPr>
            <a:endParaRPr lang="en-CA" dirty="0" smtClean="0"/>
          </a:p>
          <a:p>
            <a:pPr algn="l" rtl="0">
              <a:defRPr/>
            </a:pPr>
            <a:endParaRPr lang="en-CA" dirty="0"/>
          </a:p>
        </p:txBody>
      </p:sp>
      <p:sp>
        <p:nvSpPr>
          <p:cNvPr id="28676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5pPr>
            <a:lvl6pPr marL="2514600" indent="-228600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6pPr>
            <a:lvl7pPr marL="2971800" indent="-228600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7pPr>
            <a:lvl8pPr marL="3429000" indent="-228600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8pPr>
            <a:lvl9pPr marL="3886200" indent="-228600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9pPr>
          </a:lstStyle>
          <a:p>
            <a:pPr eaLnBrk="1" hangingPunct="1"/>
            <a:fld id="{FCAFC403-4576-4DF1-8817-6961C5B1CAB6}" type="slidenum">
              <a:rPr lang="en-CA" smtClean="0">
                <a:solidFill>
                  <a:srgbClr val="000000"/>
                </a:solidFill>
              </a:rPr>
              <a:pPr eaLnBrk="1" hangingPunct="1"/>
              <a:t>110</a:t>
            </a:fld>
            <a:endParaRPr lang="en-CA" smtClean="0">
              <a:solidFill>
                <a:srgbClr val="000000"/>
              </a:solidFill>
            </a:endParaRPr>
          </a:p>
        </p:txBody>
      </p:sp>
      <p:sp>
        <p:nvSpPr>
          <p:cNvPr id="28677" name="Text Box 4"/>
          <p:cNvSpPr txBox="1">
            <a:spLocks noChangeArrowheads="1"/>
          </p:cNvSpPr>
          <p:nvPr/>
        </p:nvSpPr>
        <p:spPr bwMode="auto">
          <a:xfrm>
            <a:off x="228600" y="0"/>
            <a:ext cx="8915400" cy="376238"/>
          </a:xfrm>
          <a:prstGeom prst="rect">
            <a:avLst/>
          </a:prstGeom>
          <a:solidFill>
            <a:schemeClr val="accent1">
              <a:alpha val="30196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5pPr>
            <a:lvl6pPr marL="2514600" indent="-228600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6pPr>
            <a:lvl7pPr marL="2971800" indent="-228600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7pPr>
            <a:lvl8pPr marL="3429000" indent="-228600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8pPr>
            <a:lvl9pPr marL="3886200" indent="-228600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9pPr>
          </a:lstStyle>
          <a:p>
            <a:pPr algn="ctr" rtl="1"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smtClean="0">
                <a:solidFill>
                  <a:srgbClr val="000000"/>
                </a:solidFill>
              </a:rPr>
              <a:t>Ch4, lesson 6: properties</a:t>
            </a:r>
          </a:p>
        </p:txBody>
      </p:sp>
    </p:spTree>
    <p:extLst>
      <p:ext uri="{BB962C8B-B14F-4D97-AF65-F5344CB8AC3E}">
        <p14:creationId xmlns:p14="http://schemas.microsoft.com/office/powerpoint/2010/main" val="33561093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9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5pPr>
            <a:lvl6pPr marL="2514600" indent="-228600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6pPr>
            <a:lvl7pPr marL="2971800" indent="-228600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7pPr>
            <a:lvl8pPr marL="3429000" indent="-228600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8pPr>
            <a:lvl9pPr marL="3886200" indent="-228600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9pPr>
          </a:lstStyle>
          <a:p>
            <a:pPr eaLnBrk="1" hangingPunct="1"/>
            <a:fld id="{1656244B-D3AE-46BF-8D6E-8A4A3504EDC8}" type="slidenum">
              <a:rPr lang="en-CA" smtClean="0">
                <a:solidFill>
                  <a:srgbClr val="000000"/>
                </a:solidFill>
              </a:rPr>
              <a:pPr eaLnBrk="1" hangingPunct="1"/>
              <a:t>111</a:t>
            </a:fld>
            <a:endParaRPr lang="en-CA" smtClean="0">
              <a:solidFill>
                <a:srgbClr val="000000"/>
              </a:solidFill>
            </a:endParaRPr>
          </a:p>
        </p:txBody>
      </p:sp>
      <p:sp>
        <p:nvSpPr>
          <p:cNvPr id="29700" name="Text Box 4"/>
          <p:cNvSpPr txBox="1">
            <a:spLocks noChangeArrowheads="1"/>
          </p:cNvSpPr>
          <p:nvPr/>
        </p:nvSpPr>
        <p:spPr bwMode="auto">
          <a:xfrm>
            <a:off x="228600" y="0"/>
            <a:ext cx="8915400" cy="376238"/>
          </a:xfrm>
          <a:prstGeom prst="rect">
            <a:avLst/>
          </a:prstGeom>
          <a:solidFill>
            <a:schemeClr val="accent1">
              <a:alpha val="30196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5pPr>
            <a:lvl6pPr marL="2514600" indent="-228600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6pPr>
            <a:lvl7pPr marL="2971800" indent="-228600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7pPr>
            <a:lvl8pPr marL="3429000" indent="-228600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8pPr>
            <a:lvl9pPr marL="3886200" indent="-228600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9pPr>
          </a:lstStyle>
          <a:p>
            <a:pPr algn="ctr" rtl="1"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smtClean="0">
                <a:solidFill>
                  <a:srgbClr val="000000"/>
                </a:solidFill>
              </a:rPr>
              <a:t>Ch4, lesson 6: properties</a:t>
            </a:r>
          </a:p>
        </p:txBody>
      </p:sp>
      <p:pic>
        <p:nvPicPr>
          <p:cNvPr id="2970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8888" y="2552700"/>
            <a:ext cx="6713537" cy="808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702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713" y="3848100"/>
            <a:ext cx="4229100" cy="49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ectangle 8"/>
          <p:cNvSpPr/>
          <p:nvPr/>
        </p:nvSpPr>
        <p:spPr>
          <a:xfrm>
            <a:off x="1066800" y="838200"/>
            <a:ext cx="2522538" cy="64611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rtl="1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CA" sz="3600" b="1" dirty="0">
                <a:solidFill>
                  <a:srgbClr val="B9B95C"/>
                </a:solidFill>
                <a:latin typeface="Garamond"/>
              </a:rPr>
              <a:t>Correlation:</a:t>
            </a:r>
          </a:p>
        </p:txBody>
      </p:sp>
    </p:spTree>
    <p:extLst>
      <p:ext uri="{BB962C8B-B14F-4D97-AF65-F5344CB8AC3E}">
        <p14:creationId xmlns:p14="http://schemas.microsoft.com/office/powerpoint/2010/main" val="14395409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6"/>
          <p:cNvSpPr>
            <a:spLocks noGrp="1" noChangeArrowheads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5pPr>
            <a:lvl6pPr marL="2514600" indent="-228600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6pPr>
            <a:lvl7pPr marL="2971800" indent="-228600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7pPr>
            <a:lvl8pPr marL="3429000" indent="-228600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8pPr>
            <a:lvl9pPr marL="3886200" indent="-228600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9pPr>
          </a:lstStyle>
          <a:p>
            <a:pPr eaLnBrk="1" hangingPunct="1"/>
            <a:fld id="{79D7A812-9AD7-4408-AD16-1B26058B9B84}" type="slidenum">
              <a:rPr lang="ar-SA" smtClean="0">
                <a:solidFill>
                  <a:srgbClr val="000000"/>
                </a:solidFill>
              </a:rPr>
              <a:pPr eaLnBrk="1" hangingPunct="1"/>
              <a:t>112</a:t>
            </a:fld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30723" name="Content Placeholder 1"/>
          <p:cNvSpPr>
            <a:spLocks noGrp="1"/>
          </p:cNvSpPr>
          <p:nvPr>
            <p:ph idx="4294967295"/>
          </p:nvPr>
        </p:nvSpPr>
        <p:spPr>
          <a:xfrm>
            <a:off x="457200" y="333375"/>
            <a:ext cx="8229600" cy="5673725"/>
          </a:xfrm>
        </p:spPr>
        <p:txBody>
          <a:bodyPr/>
          <a:lstStyle/>
          <a:p>
            <a:pPr marL="365125" indent="-255588">
              <a:buFont typeface="Wingdings" pitchFamily="2" charset="2"/>
              <a:buNone/>
            </a:pPr>
            <a:r>
              <a:rPr lang="en-CA" smtClean="0"/>
              <a:t>Summary of DFT properties:</a:t>
            </a:r>
          </a:p>
          <a:p>
            <a:pPr marL="365125" indent="-255588"/>
            <a:endParaRPr lang="en-CA" smtClean="0"/>
          </a:p>
        </p:txBody>
      </p:sp>
      <p:sp>
        <p:nvSpPr>
          <p:cNvPr id="30724" name="Date Placeholder 2"/>
          <p:cNvSpPr txBox="1">
            <a:spLocks noGrp="1"/>
          </p:cNvSpPr>
          <p:nvPr/>
        </p:nvSpPr>
        <p:spPr bwMode="auto">
          <a:xfrm>
            <a:off x="6727825" y="6408738"/>
            <a:ext cx="1919288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5pPr>
            <a:lvl6pPr marL="2514600" indent="-228600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6pPr>
            <a:lvl7pPr marL="2971800" indent="-228600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7pPr>
            <a:lvl8pPr marL="3429000" indent="-228600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8pPr>
            <a:lvl9pPr marL="3886200" indent="-228600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A9BEE3D6-B97E-4D23-BBD2-870F03A67AA2}" type="datetime1">
              <a:rPr lang="en-CA" sz="1000" smtClean="0">
                <a:solidFill>
                  <a:srgbClr val="000000"/>
                </a:solidFill>
                <a:latin typeface="Lucida Sans Unicode" pitchFamily="34" charset="0"/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2021-06-13</a:t>
            </a:fld>
            <a:endParaRPr lang="en-CA" sz="1000" smtClean="0">
              <a:solidFill>
                <a:srgbClr val="000000"/>
              </a:solidFill>
              <a:latin typeface="Lucida Sans Unicode" pitchFamily="34" charset="0"/>
            </a:endParaRPr>
          </a:p>
        </p:txBody>
      </p:sp>
      <p:sp>
        <p:nvSpPr>
          <p:cNvPr id="30725" name="Slide Number Placeholder 3"/>
          <p:cNvSpPr txBox="1">
            <a:spLocks noGrp="1"/>
          </p:cNvSpPr>
          <p:nvPr/>
        </p:nvSpPr>
        <p:spPr bwMode="auto">
          <a:xfrm>
            <a:off x="8647113" y="6408738"/>
            <a:ext cx="366712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5pPr>
            <a:lvl6pPr marL="2514600" indent="-228600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6pPr>
            <a:lvl7pPr marL="2971800" indent="-228600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7pPr>
            <a:lvl8pPr marL="3429000" indent="-228600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8pPr>
            <a:lvl9pPr marL="3886200" indent="-228600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9pPr>
          </a:lstStyle>
          <a:p>
            <a:pPr algn="r" eaLnBrk="1" fontAlgn="base" hangingPunct="1">
              <a:spcBef>
                <a:spcPct val="0"/>
              </a:spcBef>
              <a:spcAft>
                <a:spcPct val="0"/>
              </a:spcAft>
            </a:pPr>
            <a:fld id="{B901A6BB-9FA8-4A3A-84D1-751F907C3F93}" type="slidenum">
              <a:rPr lang="ar-SA" sz="1000" smtClean="0">
                <a:solidFill>
                  <a:srgbClr val="000000"/>
                </a:solidFill>
                <a:latin typeface="Lucida Sans Unicode" pitchFamily="34" charset="0"/>
              </a:rPr>
              <a:pPr algn="r" eaLnBrk="1" fontAlgn="base" hangingPunct="1">
                <a:spcBef>
                  <a:spcPct val="0"/>
                </a:spcBef>
                <a:spcAft>
                  <a:spcPct val="0"/>
                </a:spcAft>
              </a:pPr>
              <a:t>112</a:t>
            </a:fld>
            <a:endParaRPr lang="en-CA" sz="1000" smtClean="0">
              <a:solidFill>
                <a:srgbClr val="000000"/>
              </a:solidFill>
              <a:latin typeface="Lucida Sans Unicode" pitchFamily="34" charset="0"/>
            </a:endParaRPr>
          </a:p>
        </p:txBody>
      </p:sp>
      <p:pic>
        <p:nvPicPr>
          <p:cNvPr id="30726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" y="1125538"/>
            <a:ext cx="8953500" cy="463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27" name="Text Box 4"/>
          <p:cNvSpPr txBox="1">
            <a:spLocks noChangeArrowheads="1"/>
          </p:cNvSpPr>
          <p:nvPr/>
        </p:nvSpPr>
        <p:spPr bwMode="auto">
          <a:xfrm>
            <a:off x="228600" y="0"/>
            <a:ext cx="8915400" cy="376238"/>
          </a:xfrm>
          <a:prstGeom prst="rect">
            <a:avLst/>
          </a:prstGeom>
          <a:solidFill>
            <a:schemeClr val="accent1">
              <a:alpha val="30196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5pPr>
            <a:lvl6pPr marL="2514600" indent="-228600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6pPr>
            <a:lvl7pPr marL="2971800" indent="-228600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7pPr>
            <a:lvl8pPr marL="3429000" indent="-228600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8pPr>
            <a:lvl9pPr marL="3886200" indent="-228600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9pPr>
          </a:lstStyle>
          <a:p>
            <a:pPr algn="ctr" rtl="1"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smtClean="0">
                <a:solidFill>
                  <a:srgbClr val="000000"/>
                </a:solidFill>
              </a:rPr>
              <a:t>Ch4, lesson 7: summary of properties</a:t>
            </a:r>
          </a:p>
        </p:txBody>
      </p:sp>
    </p:spTree>
    <p:extLst>
      <p:ext uri="{BB962C8B-B14F-4D97-AF65-F5344CB8AC3E}">
        <p14:creationId xmlns:p14="http://schemas.microsoft.com/office/powerpoint/2010/main" val="34473237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6"/>
          <p:cNvSpPr>
            <a:spLocks noGrp="1" noChangeArrowheads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5pPr>
            <a:lvl6pPr marL="2514600" indent="-228600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6pPr>
            <a:lvl7pPr marL="2971800" indent="-228600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7pPr>
            <a:lvl8pPr marL="3429000" indent="-228600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8pPr>
            <a:lvl9pPr marL="3886200" indent="-228600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9pPr>
          </a:lstStyle>
          <a:p>
            <a:pPr eaLnBrk="1" hangingPunct="1"/>
            <a:fld id="{D2907D92-C62C-4518-AA43-AF8964C7DA89}" type="slidenum">
              <a:rPr lang="ar-SA" smtClean="0">
                <a:solidFill>
                  <a:srgbClr val="000000"/>
                </a:solidFill>
              </a:rPr>
              <a:pPr eaLnBrk="1" hangingPunct="1"/>
              <a:t>113</a:t>
            </a:fld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31747" name="Content Placeholder 1"/>
          <p:cNvSpPr>
            <a:spLocks noGrp="1"/>
          </p:cNvSpPr>
          <p:nvPr>
            <p:ph idx="4294967295"/>
          </p:nvPr>
        </p:nvSpPr>
        <p:spPr/>
        <p:txBody>
          <a:bodyPr/>
          <a:lstStyle/>
          <a:p>
            <a:pPr marL="365125" indent="-255588">
              <a:buFont typeface="Wingdings" pitchFamily="2" charset="2"/>
              <a:buNone/>
            </a:pPr>
            <a:endParaRPr lang="en-CA" smtClean="0"/>
          </a:p>
          <a:p>
            <a:pPr marL="365125" indent="-255588"/>
            <a:endParaRPr lang="en-CA" smtClean="0"/>
          </a:p>
        </p:txBody>
      </p:sp>
      <p:sp>
        <p:nvSpPr>
          <p:cNvPr id="31748" name="Date Placeholder 2"/>
          <p:cNvSpPr txBox="1">
            <a:spLocks noGrp="1"/>
          </p:cNvSpPr>
          <p:nvPr/>
        </p:nvSpPr>
        <p:spPr bwMode="auto">
          <a:xfrm>
            <a:off x="6727825" y="6408738"/>
            <a:ext cx="1919288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5pPr>
            <a:lvl6pPr marL="2514600" indent="-228600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6pPr>
            <a:lvl7pPr marL="2971800" indent="-228600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7pPr>
            <a:lvl8pPr marL="3429000" indent="-228600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8pPr>
            <a:lvl9pPr marL="3886200" indent="-228600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E4818869-FB3E-4A5F-A1C7-A1624FE4075F}" type="datetime1">
              <a:rPr lang="en-CA" sz="1000" smtClean="0">
                <a:solidFill>
                  <a:srgbClr val="000000"/>
                </a:solidFill>
                <a:latin typeface="Lucida Sans Unicode" pitchFamily="34" charset="0"/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2021-06-13</a:t>
            </a:fld>
            <a:endParaRPr lang="en-CA" sz="1000" smtClean="0">
              <a:solidFill>
                <a:srgbClr val="000000"/>
              </a:solidFill>
              <a:latin typeface="Lucida Sans Unicode" pitchFamily="34" charset="0"/>
            </a:endParaRPr>
          </a:p>
        </p:txBody>
      </p:sp>
      <p:sp>
        <p:nvSpPr>
          <p:cNvPr id="31749" name="Slide Number Placeholder 3"/>
          <p:cNvSpPr txBox="1">
            <a:spLocks noGrp="1"/>
          </p:cNvSpPr>
          <p:nvPr/>
        </p:nvSpPr>
        <p:spPr bwMode="auto">
          <a:xfrm>
            <a:off x="8647113" y="6408738"/>
            <a:ext cx="366712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5pPr>
            <a:lvl6pPr marL="2514600" indent="-228600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6pPr>
            <a:lvl7pPr marL="2971800" indent="-228600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7pPr>
            <a:lvl8pPr marL="3429000" indent="-228600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8pPr>
            <a:lvl9pPr marL="3886200" indent="-228600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9pPr>
          </a:lstStyle>
          <a:p>
            <a:pPr algn="r" eaLnBrk="1" fontAlgn="base" hangingPunct="1">
              <a:spcBef>
                <a:spcPct val="0"/>
              </a:spcBef>
              <a:spcAft>
                <a:spcPct val="0"/>
              </a:spcAft>
            </a:pPr>
            <a:fld id="{2F185963-3D7A-4DA0-B5BB-6CAAB03D3CD8}" type="slidenum">
              <a:rPr lang="ar-SA" sz="1000" smtClean="0">
                <a:solidFill>
                  <a:srgbClr val="000000"/>
                </a:solidFill>
                <a:latin typeface="Lucida Sans Unicode" pitchFamily="34" charset="0"/>
              </a:rPr>
              <a:pPr algn="r" eaLnBrk="1" fontAlgn="base" hangingPunct="1">
                <a:spcBef>
                  <a:spcPct val="0"/>
                </a:spcBef>
                <a:spcAft>
                  <a:spcPct val="0"/>
                </a:spcAft>
              </a:pPr>
              <a:t>113</a:t>
            </a:fld>
            <a:endParaRPr lang="en-CA" sz="1000" smtClean="0">
              <a:solidFill>
                <a:srgbClr val="000000"/>
              </a:solidFill>
              <a:latin typeface="Lucida Sans Unicode" pitchFamily="34" charset="0"/>
            </a:endParaRPr>
          </a:p>
        </p:txBody>
      </p:sp>
      <p:pic>
        <p:nvPicPr>
          <p:cNvPr id="31750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836613"/>
            <a:ext cx="8353425" cy="5113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751" name="Text Box 4"/>
          <p:cNvSpPr txBox="1">
            <a:spLocks noChangeArrowheads="1"/>
          </p:cNvSpPr>
          <p:nvPr/>
        </p:nvSpPr>
        <p:spPr bwMode="auto">
          <a:xfrm>
            <a:off x="228600" y="0"/>
            <a:ext cx="8915400" cy="376238"/>
          </a:xfrm>
          <a:prstGeom prst="rect">
            <a:avLst/>
          </a:prstGeom>
          <a:solidFill>
            <a:schemeClr val="accent1">
              <a:alpha val="30196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5pPr>
            <a:lvl6pPr marL="2514600" indent="-228600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6pPr>
            <a:lvl7pPr marL="2971800" indent="-228600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7pPr>
            <a:lvl8pPr marL="3429000" indent="-228600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8pPr>
            <a:lvl9pPr marL="3886200" indent="-228600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9pPr>
          </a:lstStyle>
          <a:p>
            <a:pPr algn="ctr" rtl="1"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smtClean="0">
                <a:solidFill>
                  <a:srgbClr val="000000"/>
                </a:solidFill>
              </a:rPr>
              <a:t>Ch4, lesson 7: summary of properties</a:t>
            </a:r>
          </a:p>
        </p:txBody>
      </p:sp>
    </p:spTree>
    <p:extLst>
      <p:ext uri="{BB962C8B-B14F-4D97-AF65-F5344CB8AC3E}">
        <p14:creationId xmlns:p14="http://schemas.microsoft.com/office/powerpoint/2010/main" val="9307130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6"/>
          <p:cNvSpPr>
            <a:spLocks noGrp="1" noChangeArrowheads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5pPr>
            <a:lvl6pPr marL="2514600" indent="-228600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6pPr>
            <a:lvl7pPr marL="2971800" indent="-228600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7pPr>
            <a:lvl8pPr marL="3429000" indent="-228600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8pPr>
            <a:lvl9pPr marL="3886200" indent="-228600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9pPr>
          </a:lstStyle>
          <a:p>
            <a:pPr eaLnBrk="1" hangingPunct="1"/>
            <a:fld id="{F2C34CE8-4ABA-4045-8C23-0A1D19146C20}" type="slidenum">
              <a:rPr lang="ar-SA" smtClean="0">
                <a:solidFill>
                  <a:srgbClr val="000000"/>
                </a:solidFill>
              </a:rPr>
              <a:pPr eaLnBrk="1" hangingPunct="1"/>
              <a:t>114</a:t>
            </a:fld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32771" name="Date Placeholder 2"/>
          <p:cNvSpPr txBox="1">
            <a:spLocks noGrp="1"/>
          </p:cNvSpPr>
          <p:nvPr/>
        </p:nvSpPr>
        <p:spPr bwMode="auto">
          <a:xfrm>
            <a:off x="6727825" y="6408738"/>
            <a:ext cx="1919288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5pPr>
            <a:lvl6pPr marL="2514600" indent="-228600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6pPr>
            <a:lvl7pPr marL="2971800" indent="-228600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7pPr>
            <a:lvl8pPr marL="3429000" indent="-228600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8pPr>
            <a:lvl9pPr marL="3886200" indent="-228600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54C163A6-36AB-4725-83E0-BE8272F6AD3B}" type="datetime1">
              <a:rPr lang="en-CA" sz="1000" smtClean="0">
                <a:solidFill>
                  <a:srgbClr val="000000"/>
                </a:solidFill>
                <a:latin typeface="Lucida Sans Unicode" pitchFamily="34" charset="0"/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2021-06-13</a:t>
            </a:fld>
            <a:endParaRPr lang="en-CA" sz="1000" smtClean="0">
              <a:solidFill>
                <a:srgbClr val="000000"/>
              </a:solidFill>
              <a:latin typeface="Lucida Sans Unicode" pitchFamily="34" charset="0"/>
            </a:endParaRPr>
          </a:p>
        </p:txBody>
      </p:sp>
      <p:sp>
        <p:nvSpPr>
          <p:cNvPr id="32772" name="Slide Number Placeholder 3"/>
          <p:cNvSpPr txBox="1">
            <a:spLocks noGrp="1"/>
          </p:cNvSpPr>
          <p:nvPr/>
        </p:nvSpPr>
        <p:spPr bwMode="auto">
          <a:xfrm>
            <a:off x="8647113" y="6408738"/>
            <a:ext cx="366712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5pPr>
            <a:lvl6pPr marL="2514600" indent="-228600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6pPr>
            <a:lvl7pPr marL="2971800" indent="-228600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7pPr>
            <a:lvl8pPr marL="3429000" indent="-228600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8pPr>
            <a:lvl9pPr marL="3886200" indent="-228600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9pPr>
          </a:lstStyle>
          <a:p>
            <a:pPr algn="r" eaLnBrk="1" fontAlgn="base" hangingPunct="1">
              <a:spcBef>
                <a:spcPct val="0"/>
              </a:spcBef>
              <a:spcAft>
                <a:spcPct val="0"/>
              </a:spcAft>
            </a:pPr>
            <a:fld id="{8C654C07-F019-4934-90D4-EF4B69604494}" type="slidenum">
              <a:rPr lang="ar-SA" sz="1000" smtClean="0">
                <a:solidFill>
                  <a:srgbClr val="000000"/>
                </a:solidFill>
                <a:latin typeface="Lucida Sans Unicode" pitchFamily="34" charset="0"/>
              </a:rPr>
              <a:pPr algn="r" eaLnBrk="1" fontAlgn="base" hangingPunct="1">
                <a:spcBef>
                  <a:spcPct val="0"/>
                </a:spcBef>
                <a:spcAft>
                  <a:spcPct val="0"/>
                </a:spcAft>
              </a:pPr>
              <a:t>114</a:t>
            </a:fld>
            <a:endParaRPr lang="en-CA" sz="1000" smtClean="0">
              <a:solidFill>
                <a:srgbClr val="000000"/>
              </a:solidFill>
              <a:latin typeface="Lucida Sans Unicode" pitchFamily="34" charset="0"/>
            </a:endParaRPr>
          </a:p>
        </p:txBody>
      </p:sp>
      <p:sp>
        <p:nvSpPr>
          <p:cNvPr id="32773" name="Text Box 4"/>
          <p:cNvSpPr txBox="1">
            <a:spLocks noChangeArrowheads="1"/>
          </p:cNvSpPr>
          <p:nvPr/>
        </p:nvSpPr>
        <p:spPr bwMode="auto">
          <a:xfrm>
            <a:off x="228600" y="0"/>
            <a:ext cx="8915400" cy="376238"/>
          </a:xfrm>
          <a:prstGeom prst="rect">
            <a:avLst/>
          </a:prstGeom>
          <a:solidFill>
            <a:schemeClr val="accent1">
              <a:alpha val="30196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5pPr>
            <a:lvl6pPr marL="2514600" indent="-228600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6pPr>
            <a:lvl7pPr marL="2971800" indent="-228600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7pPr>
            <a:lvl8pPr marL="3429000" indent="-228600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8pPr>
            <a:lvl9pPr marL="3886200" indent="-228600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9pPr>
          </a:lstStyle>
          <a:p>
            <a:pPr algn="ctr" rtl="1"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smtClean="0">
                <a:solidFill>
                  <a:srgbClr val="000000"/>
                </a:solidFill>
              </a:rPr>
              <a:t>Ch4, lesson 7: summary of properties</a:t>
            </a:r>
          </a:p>
        </p:txBody>
      </p:sp>
      <p:pic>
        <p:nvPicPr>
          <p:cNvPr id="32774" name="Picture 6" descr="Picture1.gi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1595438"/>
            <a:ext cx="6477000" cy="4379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726147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6"/>
          <p:cNvSpPr>
            <a:spLocks noGrp="1" noChangeArrowheads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5pPr>
            <a:lvl6pPr marL="2514600" indent="-228600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6pPr>
            <a:lvl7pPr marL="2971800" indent="-228600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7pPr>
            <a:lvl8pPr marL="3429000" indent="-228600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8pPr>
            <a:lvl9pPr marL="3886200" indent="-228600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9pPr>
          </a:lstStyle>
          <a:p>
            <a:pPr eaLnBrk="1" hangingPunct="1"/>
            <a:fld id="{91AE7676-1234-4CBA-BFE5-CD4C4D4B7B9F}" type="slidenum">
              <a:rPr lang="ar-SA" smtClean="0">
                <a:solidFill>
                  <a:srgbClr val="000000"/>
                </a:solidFill>
              </a:rPr>
              <a:pPr eaLnBrk="1" hangingPunct="1"/>
              <a:t>115</a:t>
            </a:fld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33795" name="Content Placeholder 1"/>
          <p:cNvSpPr>
            <a:spLocks noGrp="1"/>
          </p:cNvSpPr>
          <p:nvPr>
            <p:ph idx="4294967295"/>
          </p:nvPr>
        </p:nvSpPr>
        <p:spPr/>
        <p:txBody>
          <a:bodyPr/>
          <a:lstStyle/>
          <a:p>
            <a:pPr marL="365125" indent="-255588">
              <a:buFont typeface="Wingdings" pitchFamily="2" charset="2"/>
              <a:buNone/>
            </a:pPr>
            <a:endParaRPr lang="en-CA" smtClean="0"/>
          </a:p>
          <a:p>
            <a:pPr marL="365125" indent="-255588"/>
            <a:endParaRPr lang="en-CA" smtClean="0"/>
          </a:p>
        </p:txBody>
      </p:sp>
      <p:sp>
        <p:nvSpPr>
          <p:cNvPr id="33796" name="Date Placeholder 2"/>
          <p:cNvSpPr txBox="1">
            <a:spLocks noGrp="1"/>
          </p:cNvSpPr>
          <p:nvPr/>
        </p:nvSpPr>
        <p:spPr bwMode="auto">
          <a:xfrm>
            <a:off x="6727825" y="6408738"/>
            <a:ext cx="1919288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5pPr>
            <a:lvl6pPr marL="2514600" indent="-228600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6pPr>
            <a:lvl7pPr marL="2971800" indent="-228600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7pPr>
            <a:lvl8pPr marL="3429000" indent="-228600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8pPr>
            <a:lvl9pPr marL="3886200" indent="-228600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A5733FD8-FA02-4A99-8732-7309935A145B}" type="datetime1">
              <a:rPr lang="en-CA" sz="1000" smtClean="0">
                <a:solidFill>
                  <a:srgbClr val="000000"/>
                </a:solidFill>
                <a:latin typeface="Lucida Sans Unicode" pitchFamily="34" charset="0"/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2021-06-13</a:t>
            </a:fld>
            <a:endParaRPr lang="en-CA" sz="1000" smtClean="0">
              <a:solidFill>
                <a:srgbClr val="000000"/>
              </a:solidFill>
              <a:latin typeface="Lucida Sans Unicode" pitchFamily="34" charset="0"/>
            </a:endParaRPr>
          </a:p>
        </p:txBody>
      </p:sp>
      <p:sp>
        <p:nvSpPr>
          <p:cNvPr id="33797" name="Slide Number Placeholder 3"/>
          <p:cNvSpPr txBox="1">
            <a:spLocks noGrp="1"/>
          </p:cNvSpPr>
          <p:nvPr/>
        </p:nvSpPr>
        <p:spPr bwMode="auto">
          <a:xfrm>
            <a:off x="8647113" y="6408738"/>
            <a:ext cx="366712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5pPr>
            <a:lvl6pPr marL="2514600" indent="-228600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6pPr>
            <a:lvl7pPr marL="2971800" indent="-228600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7pPr>
            <a:lvl8pPr marL="3429000" indent="-228600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8pPr>
            <a:lvl9pPr marL="3886200" indent="-228600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9pPr>
          </a:lstStyle>
          <a:p>
            <a:pPr algn="r" eaLnBrk="1" fontAlgn="base" hangingPunct="1">
              <a:spcBef>
                <a:spcPct val="0"/>
              </a:spcBef>
              <a:spcAft>
                <a:spcPct val="0"/>
              </a:spcAft>
            </a:pPr>
            <a:fld id="{981A78D9-531C-4D51-B78E-5E044F68A9F4}" type="slidenum">
              <a:rPr lang="ar-SA" sz="1000" smtClean="0">
                <a:solidFill>
                  <a:srgbClr val="000000"/>
                </a:solidFill>
                <a:latin typeface="Lucida Sans Unicode" pitchFamily="34" charset="0"/>
              </a:rPr>
              <a:pPr algn="r" eaLnBrk="1" fontAlgn="base" hangingPunct="1">
                <a:spcBef>
                  <a:spcPct val="0"/>
                </a:spcBef>
                <a:spcAft>
                  <a:spcPct val="0"/>
                </a:spcAft>
              </a:pPr>
              <a:t>115</a:t>
            </a:fld>
            <a:endParaRPr lang="en-CA" sz="1000" smtClean="0">
              <a:solidFill>
                <a:srgbClr val="000000"/>
              </a:solidFill>
              <a:latin typeface="Lucida Sans Unicode" pitchFamily="34" charset="0"/>
            </a:endParaRPr>
          </a:p>
        </p:txBody>
      </p:sp>
      <p:pic>
        <p:nvPicPr>
          <p:cNvPr id="33798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908050"/>
            <a:ext cx="8343900" cy="5041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3799" name="Text Box 4"/>
          <p:cNvSpPr txBox="1">
            <a:spLocks noChangeArrowheads="1"/>
          </p:cNvSpPr>
          <p:nvPr/>
        </p:nvSpPr>
        <p:spPr bwMode="auto">
          <a:xfrm>
            <a:off x="228600" y="0"/>
            <a:ext cx="8915400" cy="376238"/>
          </a:xfrm>
          <a:prstGeom prst="rect">
            <a:avLst/>
          </a:prstGeom>
          <a:solidFill>
            <a:schemeClr val="accent1">
              <a:alpha val="30196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5pPr>
            <a:lvl6pPr marL="2514600" indent="-228600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6pPr>
            <a:lvl7pPr marL="2971800" indent="-228600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7pPr>
            <a:lvl8pPr marL="3429000" indent="-228600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8pPr>
            <a:lvl9pPr marL="3886200" indent="-228600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9pPr>
          </a:lstStyle>
          <a:p>
            <a:pPr algn="ctr" rtl="1"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smtClean="0">
                <a:solidFill>
                  <a:srgbClr val="000000"/>
                </a:solidFill>
              </a:rPr>
              <a:t>Ch4, lesson 7: summary of properties</a:t>
            </a:r>
          </a:p>
        </p:txBody>
      </p:sp>
    </p:spTree>
    <p:extLst>
      <p:ext uri="{BB962C8B-B14F-4D97-AF65-F5344CB8AC3E}">
        <p14:creationId xmlns:p14="http://schemas.microsoft.com/office/powerpoint/2010/main" val="40979604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04800" y="549275"/>
            <a:ext cx="8839200" cy="5457825"/>
          </a:xfrm>
        </p:spPr>
        <p:txBody>
          <a:bodyPr/>
          <a:lstStyle/>
          <a:p>
            <a:pPr algn="l" rtl="0">
              <a:buFont typeface="Wingdings" pitchFamily="2" charset="2"/>
              <a:buNone/>
              <a:defRPr/>
            </a:pPr>
            <a:r>
              <a:rPr lang="en-CA" sz="3600" b="1" dirty="0" smtClean="0">
                <a:solidFill>
                  <a:schemeClr val="accent6"/>
                </a:solidFill>
                <a:latin typeface="+mj-lt"/>
              </a:rPr>
              <a:t>Usefulness of FT Concepts:</a:t>
            </a:r>
          </a:p>
          <a:p>
            <a:pPr algn="l" rtl="0">
              <a:buFont typeface="Wingdings" pitchFamily="2" charset="2"/>
              <a:buNone/>
              <a:defRPr/>
            </a:pPr>
            <a:endParaRPr lang="en-CA" b="1" dirty="0" smtClean="0"/>
          </a:p>
          <a:p>
            <a:pPr algn="l" rtl="0">
              <a:buFont typeface="Wingdings" pitchFamily="2" charset="2"/>
              <a:buChar char="§"/>
              <a:defRPr/>
            </a:pPr>
            <a:r>
              <a:rPr lang="en-CA" dirty="0" smtClean="0"/>
              <a:t>FT concepts are essential for understanding filtering (image </a:t>
            </a:r>
            <a:r>
              <a:rPr lang="en-CA" b="1" dirty="0" smtClean="0"/>
              <a:t>enhancement</a:t>
            </a:r>
            <a:r>
              <a:rPr lang="en-CA" dirty="0" smtClean="0"/>
              <a:t>) in the FD.</a:t>
            </a:r>
          </a:p>
          <a:p>
            <a:pPr algn="l" rtl="0">
              <a:buFont typeface="Wingdings" pitchFamily="2" charset="2"/>
              <a:buChar char="§"/>
              <a:defRPr/>
            </a:pPr>
            <a:endParaRPr lang="en-CA" dirty="0" smtClean="0"/>
          </a:p>
          <a:p>
            <a:pPr algn="l" rtl="0">
              <a:buFont typeface="Wingdings" pitchFamily="2" charset="2"/>
              <a:buChar char="§"/>
              <a:defRPr/>
            </a:pPr>
            <a:r>
              <a:rPr lang="en-CA" dirty="0" smtClean="0"/>
              <a:t>FT concepts are essential for understanding the </a:t>
            </a:r>
            <a:r>
              <a:rPr lang="en-CA" b="1" dirty="0" smtClean="0"/>
              <a:t>spectral</a:t>
            </a:r>
            <a:r>
              <a:rPr lang="en-CA" dirty="0" smtClean="0"/>
              <a:t> (FD) properties of signals and systems and have very wide applications such as filtering, image compression, image feature representation etc.</a:t>
            </a:r>
          </a:p>
          <a:p>
            <a:pPr algn="l" rtl="0">
              <a:buFont typeface="Wingdings" pitchFamily="2" charset="2"/>
              <a:buNone/>
              <a:defRPr/>
            </a:pPr>
            <a:endParaRPr lang="en-CA" dirty="0"/>
          </a:p>
        </p:txBody>
      </p:sp>
      <p:sp>
        <p:nvSpPr>
          <p:cNvPr id="34820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5pPr>
            <a:lvl6pPr marL="2514600" indent="-228600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6pPr>
            <a:lvl7pPr marL="2971800" indent="-228600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7pPr>
            <a:lvl8pPr marL="3429000" indent="-228600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8pPr>
            <a:lvl9pPr marL="3886200" indent="-228600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9pPr>
          </a:lstStyle>
          <a:p>
            <a:pPr eaLnBrk="1" hangingPunct="1"/>
            <a:fld id="{5B525309-7C73-46D9-98F7-0A41992CA9D3}" type="slidenum">
              <a:rPr lang="en-CA" smtClean="0">
                <a:solidFill>
                  <a:srgbClr val="000000"/>
                </a:solidFill>
              </a:rPr>
              <a:pPr eaLnBrk="1" hangingPunct="1"/>
              <a:t>116</a:t>
            </a:fld>
            <a:endParaRPr lang="en-CA" smtClean="0">
              <a:solidFill>
                <a:srgbClr val="000000"/>
              </a:solidFill>
            </a:endParaRPr>
          </a:p>
        </p:txBody>
      </p:sp>
      <p:sp>
        <p:nvSpPr>
          <p:cNvPr id="34821" name="Text Box 4"/>
          <p:cNvSpPr txBox="1">
            <a:spLocks noChangeArrowheads="1"/>
          </p:cNvSpPr>
          <p:nvPr/>
        </p:nvSpPr>
        <p:spPr bwMode="auto">
          <a:xfrm>
            <a:off x="228600" y="0"/>
            <a:ext cx="8915400" cy="376238"/>
          </a:xfrm>
          <a:prstGeom prst="rect">
            <a:avLst/>
          </a:prstGeom>
          <a:solidFill>
            <a:schemeClr val="accent1">
              <a:alpha val="30196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5pPr>
            <a:lvl6pPr marL="2514600" indent="-228600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6pPr>
            <a:lvl7pPr marL="2971800" indent="-228600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7pPr>
            <a:lvl8pPr marL="3429000" indent="-228600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8pPr>
            <a:lvl9pPr marL="3886200" indent="-228600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9pPr>
          </a:lstStyle>
          <a:p>
            <a:pPr algn="ctr" rtl="1"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smtClean="0">
                <a:solidFill>
                  <a:srgbClr val="000000"/>
                </a:solidFill>
              </a:rPr>
              <a:t>Ch4, lesson 7: summary of properties</a:t>
            </a:r>
          </a:p>
        </p:txBody>
      </p:sp>
    </p:spTree>
    <p:extLst>
      <p:ext uri="{BB962C8B-B14F-4D97-AF65-F5344CB8AC3E}">
        <p14:creationId xmlns:p14="http://schemas.microsoft.com/office/powerpoint/2010/main" val="39665333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6"/>
          <p:cNvSpPr>
            <a:spLocks noGrp="1" noChangeArrowheads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5pPr>
            <a:lvl6pPr marL="2514600" indent="-228600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6pPr>
            <a:lvl7pPr marL="2971800" indent="-228600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7pPr>
            <a:lvl8pPr marL="3429000" indent="-228600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8pPr>
            <a:lvl9pPr marL="3886200" indent="-228600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9pPr>
          </a:lstStyle>
          <a:p>
            <a:pPr eaLnBrk="1" hangingPunct="1"/>
            <a:fld id="{28D9A778-F3B8-4ECE-9CCF-237725F5E619}" type="slidenum">
              <a:rPr lang="ar-SA" smtClean="0">
                <a:solidFill>
                  <a:srgbClr val="000000"/>
                </a:solidFill>
              </a:rPr>
              <a:pPr eaLnBrk="1" hangingPunct="1"/>
              <a:t>117</a:t>
            </a:fld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12291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Image Processing</a:t>
            </a:r>
          </a:p>
        </p:txBody>
      </p:sp>
      <p:sp>
        <p:nvSpPr>
          <p:cNvPr id="12292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276600"/>
            <a:ext cx="6400800" cy="2209800"/>
          </a:xfrm>
        </p:spPr>
        <p:txBody>
          <a:bodyPr/>
          <a:lstStyle/>
          <a:p>
            <a:pPr eaLnBrk="1" hangingPunct="1"/>
            <a:r>
              <a:rPr lang="en-US" smtClean="0"/>
              <a:t>Filtering </a:t>
            </a:r>
            <a:r>
              <a:rPr lang="en-US" dirty="0" smtClean="0"/>
              <a:t>in frequency domain</a:t>
            </a:r>
          </a:p>
          <a:p>
            <a:pPr eaLnBrk="1" hangingPunct="1"/>
            <a:endParaRPr lang="en-US" dirty="0" smtClean="0"/>
          </a:p>
          <a:p>
            <a:pPr eaLnBrk="1" hangingPunct="1"/>
            <a:endParaRPr lang="en-US" sz="2000" dirty="0" smtClean="0"/>
          </a:p>
        </p:txBody>
      </p:sp>
    </p:spTree>
    <p:extLst>
      <p:ext uri="{BB962C8B-B14F-4D97-AF65-F5344CB8AC3E}">
        <p14:creationId xmlns:p14="http://schemas.microsoft.com/office/powerpoint/2010/main" val="3248554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6"/>
          <p:cNvSpPr>
            <a:spLocks noGrp="1" noChangeArrowheads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5pPr>
            <a:lvl6pPr marL="2514600" indent="-228600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6pPr>
            <a:lvl7pPr marL="2971800" indent="-228600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7pPr>
            <a:lvl8pPr marL="3429000" indent="-228600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8pPr>
            <a:lvl9pPr marL="3886200" indent="-228600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9pPr>
          </a:lstStyle>
          <a:p>
            <a:pPr eaLnBrk="1" hangingPunct="1"/>
            <a:fld id="{4E0DE7DC-9F1D-4E46-8C24-7781A397E5EE}" type="slidenum">
              <a:rPr lang="ar-SA" smtClean="0">
                <a:solidFill>
                  <a:srgbClr val="000000"/>
                </a:solidFill>
              </a:rPr>
              <a:pPr eaLnBrk="1" hangingPunct="1"/>
              <a:t>118</a:t>
            </a:fld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1331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rtl="0"/>
            <a:r>
              <a:rPr lang="en-US" smtClean="0"/>
              <a:t>Part 2 </a:t>
            </a:r>
          </a:p>
        </p:txBody>
      </p:sp>
      <p:sp>
        <p:nvSpPr>
          <p:cNvPr id="13316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algn="l" rtl="0">
              <a:buFont typeface="Wingdings" pitchFamily="2" charset="2"/>
              <a:buNone/>
            </a:pPr>
            <a:r>
              <a:rPr lang="en-US" smtClean="0"/>
              <a:t>Filtering in frequency domain</a:t>
            </a:r>
          </a:p>
        </p:txBody>
      </p:sp>
    </p:spTree>
    <p:extLst>
      <p:ext uri="{BB962C8B-B14F-4D97-AF65-F5344CB8AC3E}">
        <p14:creationId xmlns:p14="http://schemas.microsoft.com/office/powerpoint/2010/main" val="13711859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 anchor="ctr"/>
          <a:lstStyle/>
          <a:p>
            <a:pPr eaLnBrk="1" hangingPunct="1"/>
            <a:r>
              <a:rPr lang="en-IE" sz="4000" smtClean="0"/>
              <a:t>Frequency Domain Filtering &amp; Spatial Domain Filtering</a:t>
            </a:r>
            <a:endParaRPr lang="en-GB" sz="4000" smtClean="0"/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pPr marL="0" indent="0" algn="l" eaLnBrk="1" hangingPunct="1">
              <a:buFont typeface="Wingdings" pitchFamily="2" charset="2"/>
              <a:buNone/>
            </a:pPr>
            <a:r>
              <a:rPr lang="en-GB" smtClean="0"/>
              <a:t>Similar jobs can be done in the spatial and frequency domains</a:t>
            </a:r>
          </a:p>
          <a:p>
            <a:pPr marL="0" indent="0" algn="l" eaLnBrk="1" hangingPunct="1">
              <a:buFont typeface="Wingdings" pitchFamily="2" charset="2"/>
              <a:buNone/>
            </a:pPr>
            <a:endParaRPr lang="en-GB" smtClean="0"/>
          </a:p>
          <a:p>
            <a:pPr marL="0" indent="0" algn="l" eaLnBrk="1" hangingPunct="1">
              <a:buFont typeface="Wingdings" pitchFamily="2" charset="2"/>
              <a:buNone/>
            </a:pPr>
            <a:r>
              <a:rPr lang="en-GB" smtClean="0"/>
              <a:t>Filtering in the spatial domain can be easier to understand</a:t>
            </a:r>
          </a:p>
          <a:p>
            <a:pPr marL="0" indent="0" algn="l" eaLnBrk="1" hangingPunct="1">
              <a:buFont typeface="Wingdings" pitchFamily="2" charset="2"/>
              <a:buNone/>
            </a:pPr>
            <a:endParaRPr lang="en-GB" smtClean="0"/>
          </a:p>
          <a:p>
            <a:pPr marL="0" indent="0" algn="l" eaLnBrk="1" hangingPunct="1">
              <a:buFont typeface="Wingdings" pitchFamily="2" charset="2"/>
              <a:buNone/>
            </a:pPr>
            <a:r>
              <a:rPr lang="en-GB" smtClean="0"/>
              <a:t>Filtering in the frequency  domain can be much faster – especially for large images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56AB33B-EA05-4F0D-87CD-34D1DA1BFD86}" type="slidenum">
              <a:rPr lang="ar-SA" smtClean="0">
                <a:solidFill>
                  <a:srgbClr val="000000"/>
                </a:solidFill>
              </a:rPr>
              <a:pPr>
                <a:defRPr/>
              </a:pPr>
              <a:t>119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79153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Zooming (over sampling) images</a:t>
            </a:r>
          </a:p>
        </p:txBody>
      </p:sp>
      <p:sp>
        <p:nvSpPr>
          <p:cNvPr id="5123" name="Text Box 3"/>
          <p:cNvSpPr txBox="1">
            <a:spLocks noChangeArrowheads="1"/>
          </p:cNvSpPr>
          <p:nvPr/>
        </p:nvSpPr>
        <p:spPr bwMode="auto">
          <a:xfrm>
            <a:off x="228600" y="0"/>
            <a:ext cx="8915400" cy="376238"/>
          </a:xfrm>
          <a:prstGeom prst="rect">
            <a:avLst/>
          </a:prstGeom>
          <a:solidFill>
            <a:schemeClr val="accent1">
              <a:alpha val="30196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5pPr>
            <a:lvl6pPr marL="2514600" indent="-228600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6pPr>
            <a:lvl7pPr marL="2971800" indent="-228600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7pPr>
            <a:lvl8pPr marL="3429000" indent="-228600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8pPr>
            <a:lvl9pPr marL="3886200" indent="-228600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9pPr>
          </a:lstStyle>
          <a:p>
            <a:pPr algn="ctr" rtl="1"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smtClean="0">
                <a:solidFill>
                  <a:srgbClr val="000000"/>
                </a:solidFill>
              </a:rPr>
              <a:t>Ch2, lesson2: Zooming and shrinking</a:t>
            </a:r>
          </a:p>
        </p:txBody>
      </p:sp>
      <p:sp>
        <p:nvSpPr>
          <p:cNvPr id="5124" name="Rectangle 4"/>
          <p:cNvSpPr>
            <a:spLocks noChangeArrowheads="1"/>
          </p:cNvSpPr>
          <p:nvPr/>
        </p:nvSpPr>
        <p:spPr bwMode="auto">
          <a:xfrm>
            <a:off x="304800" y="1631950"/>
            <a:ext cx="8839200" cy="45243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400" dirty="0" smtClean="0">
                <a:solidFill>
                  <a:srgbClr val="FF3300"/>
                </a:solidFill>
                <a:cs typeface="Tahoma" pitchFamily="34" charset="0"/>
              </a:rPr>
              <a:t>Zooming</a:t>
            </a:r>
            <a:r>
              <a:rPr lang="en-US" sz="2400" dirty="0" smtClean="0">
                <a:solidFill>
                  <a:srgbClr val="000000"/>
                </a:solidFill>
                <a:cs typeface="Tahoma" pitchFamily="34" charset="0"/>
              </a:rPr>
              <a:t> requires 2 steps: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dirty="0" smtClean="0">
              <a:solidFill>
                <a:srgbClr val="000000"/>
              </a:solidFill>
              <a:cs typeface="Tahoma" pitchFamily="34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400" dirty="0" smtClean="0">
                <a:solidFill>
                  <a:srgbClr val="000000"/>
                </a:solidFill>
                <a:cs typeface="Tahoma" pitchFamily="34" charset="0"/>
              </a:rPr>
              <a:t>􀂁 The creation of new pixel locations.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400" dirty="0" smtClean="0">
                <a:solidFill>
                  <a:srgbClr val="000000"/>
                </a:solidFill>
                <a:cs typeface="Tahoma" pitchFamily="34" charset="0"/>
              </a:rPr>
              <a:t>􀂁 The assignment of gray levels to these new locations.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dirty="0" smtClean="0">
              <a:solidFill>
                <a:srgbClr val="000000"/>
              </a:solidFill>
              <a:cs typeface="Tahoma" pitchFamily="34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400" dirty="0" smtClean="0">
                <a:solidFill>
                  <a:srgbClr val="000000"/>
                </a:solidFill>
                <a:cs typeface="Tahoma" pitchFamily="34" charset="0"/>
              </a:rPr>
              <a:t>Two techniques for zooming: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dirty="0" smtClean="0">
              <a:solidFill>
                <a:srgbClr val="000000"/>
              </a:solidFill>
              <a:cs typeface="Tahoma" pitchFamily="34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400" dirty="0" smtClean="0">
                <a:solidFill>
                  <a:srgbClr val="FF3300"/>
                </a:solidFill>
                <a:cs typeface="Tahoma" pitchFamily="34" charset="0"/>
              </a:rPr>
              <a:t>1. Nearest neighbor interpolation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400" dirty="0" smtClean="0">
                <a:solidFill>
                  <a:srgbClr val="FF3300"/>
                </a:solidFill>
                <a:cs typeface="Tahoma" pitchFamily="34" charset="0"/>
              </a:rPr>
              <a:t>2. Bilinear interpolation: </a:t>
            </a:r>
            <a:r>
              <a:rPr lang="en-US" sz="2400" dirty="0"/>
              <a:t>is a resampling method that uses the </a:t>
            </a:r>
            <a:r>
              <a:rPr lang="en-US" sz="2400" dirty="0" err="1">
                <a:solidFill>
                  <a:srgbClr val="FF0000"/>
                </a:solidFill>
              </a:rPr>
              <a:t>distanceweighted</a:t>
            </a:r>
            <a:r>
              <a:rPr lang="en-US" sz="2400" dirty="0">
                <a:solidFill>
                  <a:srgbClr val="FF0000"/>
                </a:solidFill>
              </a:rPr>
              <a:t> average</a:t>
            </a:r>
            <a:r>
              <a:rPr lang="en-US" sz="2400" dirty="0"/>
              <a:t> of the </a:t>
            </a:r>
            <a:r>
              <a:rPr lang="en-US" sz="2400" dirty="0">
                <a:solidFill>
                  <a:srgbClr val="FF0000"/>
                </a:solidFill>
              </a:rPr>
              <a:t>four nearest pixel </a:t>
            </a:r>
            <a:r>
              <a:rPr lang="en-US" sz="2400" dirty="0"/>
              <a:t>values to estimate a new pixel value.</a:t>
            </a:r>
            <a:endParaRPr lang="en-US" sz="2400" dirty="0" smtClean="0">
              <a:solidFill>
                <a:srgbClr val="000000"/>
              </a:solidFill>
              <a:cs typeface="Tahoma" pitchFamily="34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1FF5A78-4736-45B1-AA6B-60ADE917B934}" type="slidenum">
              <a:rPr lang="ar-SA" smtClean="0">
                <a:solidFill>
                  <a:srgbClr val="000000"/>
                </a:solidFill>
              </a:rPr>
              <a:pPr>
                <a:defRPr/>
              </a:pPr>
              <a:t>12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88760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6"/>
          <p:cNvSpPr>
            <a:spLocks noGrp="1" noChangeArrowheads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5pPr>
            <a:lvl6pPr marL="2514600" indent="-228600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6pPr>
            <a:lvl7pPr marL="2971800" indent="-228600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7pPr>
            <a:lvl8pPr marL="3429000" indent="-228600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8pPr>
            <a:lvl9pPr marL="3886200" indent="-228600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9pPr>
          </a:lstStyle>
          <a:p>
            <a:pPr eaLnBrk="1" hangingPunct="1"/>
            <a:fld id="{38D733BE-AFD1-4EFD-A63D-9E0ACFFC233B}" type="slidenum">
              <a:rPr lang="ar-SA" smtClean="0">
                <a:solidFill>
                  <a:srgbClr val="000000"/>
                </a:solidFill>
              </a:rPr>
              <a:pPr eaLnBrk="1" hangingPunct="1"/>
              <a:t>120</a:t>
            </a:fld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1536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introduction</a:t>
            </a:r>
          </a:p>
        </p:txBody>
      </p:sp>
      <p:sp>
        <p:nvSpPr>
          <p:cNvPr id="15364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algn="l" rtl="0">
              <a:buFont typeface="Wingdings" pitchFamily="2" charset="2"/>
              <a:buChar char="§"/>
            </a:pPr>
            <a:r>
              <a:rPr lang="en-CA" smtClean="0">
                <a:latin typeface="Calibri" pitchFamily="34" charset="0"/>
              </a:rPr>
              <a:t>It consists of modifying the FT of an input image and then finding the IFT to get the output image. </a:t>
            </a:r>
          </a:p>
          <a:p>
            <a:pPr algn="l" rtl="0">
              <a:buFont typeface="Wingdings" pitchFamily="2" charset="2"/>
              <a:buChar char="§"/>
            </a:pPr>
            <a:r>
              <a:rPr lang="en-CA" smtClean="0">
                <a:latin typeface="Calibri" pitchFamily="34" charset="0"/>
              </a:rPr>
              <a:t>Mathematically its given by:</a:t>
            </a:r>
          </a:p>
          <a:p>
            <a:pPr algn="ctr" rtl="0">
              <a:buFont typeface="Wingdings" pitchFamily="2" charset="2"/>
              <a:buNone/>
            </a:pPr>
            <a:r>
              <a:rPr lang="en-CA" i="1" smtClean="0">
                <a:latin typeface="Calibri" pitchFamily="34" charset="0"/>
              </a:rPr>
              <a:t>G(u,v)= H(u,v)F(u,v)</a:t>
            </a:r>
          </a:p>
          <a:p>
            <a:pPr algn="l" rtl="0">
              <a:buFont typeface="Wingdings" pitchFamily="2" charset="2"/>
              <a:buNone/>
            </a:pPr>
            <a:endParaRPr lang="en-CA" b="1" i="1" smtClean="0"/>
          </a:p>
          <a:p>
            <a:pPr algn="l" rtl="0">
              <a:buFont typeface="Wingdings" pitchFamily="2" charset="2"/>
              <a:buNone/>
            </a:pPr>
            <a:endParaRPr lang="en-CA" smtClean="0"/>
          </a:p>
          <a:p>
            <a:pPr algn="l" rtl="0"/>
            <a:endParaRPr lang="en-CA" smtClean="0"/>
          </a:p>
          <a:p>
            <a:pPr algn="l" rtl="0"/>
            <a:endParaRPr lang="en-CA" smtClean="0"/>
          </a:p>
        </p:txBody>
      </p:sp>
      <p:sp>
        <p:nvSpPr>
          <p:cNvPr id="15365" name="Text Box 4"/>
          <p:cNvSpPr txBox="1">
            <a:spLocks noChangeArrowheads="1"/>
          </p:cNvSpPr>
          <p:nvPr/>
        </p:nvSpPr>
        <p:spPr bwMode="auto">
          <a:xfrm>
            <a:off x="228600" y="0"/>
            <a:ext cx="8915400" cy="376238"/>
          </a:xfrm>
          <a:prstGeom prst="rect">
            <a:avLst/>
          </a:prstGeom>
          <a:solidFill>
            <a:schemeClr val="accent1">
              <a:alpha val="30196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5pPr>
            <a:lvl6pPr marL="2514600" indent="-228600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6pPr>
            <a:lvl7pPr marL="2971800" indent="-228600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7pPr>
            <a:lvl8pPr marL="3429000" indent="-228600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8pPr>
            <a:lvl9pPr marL="3886200" indent="-228600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9pPr>
          </a:lstStyle>
          <a:p>
            <a:pPr algn="ctr" rtl="1"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smtClean="0">
                <a:solidFill>
                  <a:srgbClr val="000000"/>
                </a:solidFill>
              </a:rPr>
              <a:t>Ch4, lesson 8: </a:t>
            </a:r>
            <a:r>
              <a:rPr lang="en-CA" smtClean="0">
                <a:solidFill>
                  <a:srgbClr val="000000"/>
                </a:solidFill>
              </a:rPr>
              <a:t>The basics of filtering in the Frequency Domain (FD)</a:t>
            </a:r>
            <a:endParaRPr lang="en-US" smtClean="0">
              <a:solidFill>
                <a:srgbClr val="000000"/>
              </a:solidFill>
            </a:endParaRPr>
          </a:p>
        </p:txBody>
      </p:sp>
      <p:pic>
        <p:nvPicPr>
          <p:cNvPr id="15366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875" y="3933825"/>
            <a:ext cx="3924300" cy="54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556054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6"/>
          <p:cNvSpPr>
            <a:spLocks noGrp="1" noChangeArrowheads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5pPr>
            <a:lvl6pPr marL="2514600" indent="-228600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6pPr>
            <a:lvl7pPr marL="2971800" indent="-228600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7pPr>
            <a:lvl8pPr marL="3429000" indent="-228600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8pPr>
            <a:lvl9pPr marL="3886200" indent="-228600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9pPr>
          </a:lstStyle>
          <a:p>
            <a:pPr eaLnBrk="1" hangingPunct="1"/>
            <a:fld id="{654401AE-ADCE-4E41-9DD3-F923EC36D557}" type="slidenum">
              <a:rPr lang="ar-SA" smtClean="0">
                <a:solidFill>
                  <a:srgbClr val="000000"/>
                </a:solidFill>
              </a:rPr>
              <a:pPr eaLnBrk="1" hangingPunct="1"/>
              <a:t>121</a:t>
            </a:fld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1638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Steps of frequency domain filter</a:t>
            </a:r>
          </a:p>
        </p:txBody>
      </p:sp>
      <p:pic>
        <p:nvPicPr>
          <p:cNvPr id="16388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1600200"/>
            <a:ext cx="8229600" cy="4884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89" name="Rectangle 7"/>
          <p:cNvSpPr>
            <a:spLocks noChangeArrowheads="1"/>
          </p:cNvSpPr>
          <p:nvPr/>
        </p:nvSpPr>
        <p:spPr bwMode="auto">
          <a:xfrm>
            <a:off x="2514600" y="4843463"/>
            <a:ext cx="4572000" cy="2014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b="1" smtClean="0">
                <a:solidFill>
                  <a:srgbClr val="000000"/>
                </a:solidFill>
                <a:latin typeface="Arial" charset="0"/>
              </a:rPr>
              <a:t>Multiply the input image by (-1)</a:t>
            </a:r>
            <a:r>
              <a:rPr lang="en-US" b="1" i="1" smtClean="0">
                <a:solidFill>
                  <a:srgbClr val="000000"/>
                </a:solidFill>
                <a:latin typeface="Arial" charset="0"/>
              </a:rPr>
              <a:t>x</a:t>
            </a:r>
            <a:r>
              <a:rPr lang="en-US" b="1" smtClean="0">
                <a:solidFill>
                  <a:srgbClr val="000000"/>
                </a:solidFill>
                <a:latin typeface="Arial" charset="0"/>
              </a:rPr>
              <a:t>+</a:t>
            </a:r>
            <a:r>
              <a:rPr lang="en-US" b="1" i="1" smtClean="0">
                <a:solidFill>
                  <a:srgbClr val="000000"/>
                </a:solidFill>
                <a:latin typeface="Arial" charset="0"/>
              </a:rPr>
              <a:t>y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b="1" smtClean="0">
                <a:solidFill>
                  <a:srgbClr val="000000"/>
                </a:solidFill>
                <a:latin typeface="Arial" charset="0"/>
              </a:rPr>
              <a:t>2. Compute </a:t>
            </a:r>
            <a:r>
              <a:rPr lang="en-US" b="1" i="1" smtClean="0">
                <a:solidFill>
                  <a:srgbClr val="000000"/>
                </a:solidFill>
                <a:latin typeface="Arial" charset="0"/>
              </a:rPr>
              <a:t>F</a:t>
            </a:r>
            <a:r>
              <a:rPr lang="en-US" b="1" smtClean="0">
                <a:solidFill>
                  <a:srgbClr val="000000"/>
                </a:solidFill>
                <a:latin typeface="Arial" charset="0"/>
              </a:rPr>
              <a:t>(</a:t>
            </a:r>
            <a:r>
              <a:rPr lang="en-US" b="1" i="1" smtClean="0">
                <a:solidFill>
                  <a:srgbClr val="000000"/>
                </a:solidFill>
                <a:latin typeface="Arial" charset="0"/>
              </a:rPr>
              <a:t>u</a:t>
            </a:r>
            <a:r>
              <a:rPr lang="en-US" b="1" smtClean="0">
                <a:solidFill>
                  <a:srgbClr val="000000"/>
                </a:solidFill>
                <a:latin typeface="Arial" charset="0"/>
              </a:rPr>
              <a:t>,</a:t>
            </a:r>
            <a:r>
              <a:rPr lang="en-US" b="1" i="1" smtClean="0">
                <a:solidFill>
                  <a:srgbClr val="000000"/>
                </a:solidFill>
                <a:latin typeface="Arial" charset="0"/>
              </a:rPr>
              <a:t>v</a:t>
            </a:r>
            <a:r>
              <a:rPr lang="en-US" b="1" smtClean="0">
                <a:solidFill>
                  <a:srgbClr val="000000"/>
                </a:solidFill>
                <a:latin typeface="Arial" charset="0"/>
              </a:rPr>
              <a:t>)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b="1" smtClean="0">
                <a:solidFill>
                  <a:srgbClr val="000000"/>
                </a:solidFill>
                <a:latin typeface="Arial" charset="0"/>
              </a:rPr>
              <a:t>3. Multiply </a:t>
            </a:r>
            <a:r>
              <a:rPr lang="en-US" b="1" i="1" smtClean="0">
                <a:solidFill>
                  <a:srgbClr val="000000"/>
                </a:solidFill>
                <a:latin typeface="Arial" charset="0"/>
              </a:rPr>
              <a:t>F</a:t>
            </a:r>
            <a:r>
              <a:rPr lang="en-US" b="1" smtClean="0">
                <a:solidFill>
                  <a:srgbClr val="000000"/>
                </a:solidFill>
                <a:latin typeface="Arial" charset="0"/>
              </a:rPr>
              <a:t>(</a:t>
            </a:r>
            <a:r>
              <a:rPr lang="en-US" b="1" i="1" smtClean="0">
                <a:solidFill>
                  <a:srgbClr val="000000"/>
                </a:solidFill>
                <a:latin typeface="Arial" charset="0"/>
              </a:rPr>
              <a:t>u</a:t>
            </a:r>
            <a:r>
              <a:rPr lang="en-US" b="1" smtClean="0">
                <a:solidFill>
                  <a:srgbClr val="000000"/>
                </a:solidFill>
                <a:latin typeface="Arial" charset="0"/>
              </a:rPr>
              <a:t>,</a:t>
            </a:r>
            <a:r>
              <a:rPr lang="en-US" b="1" i="1" smtClean="0">
                <a:solidFill>
                  <a:srgbClr val="000000"/>
                </a:solidFill>
                <a:latin typeface="Arial" charset="0"/>
              </a:rPr>
              <a:t>v</a:t>
            </a:r>
            <a:r>
              <a:rPr lang="en-US" b="1" smtClean="0">
                <a:solidFill>
                  <a:srgbClr val="000000"/>
                </a:solidFill>
                <a:latin typeface="Arial" charset="0"/>
              </a:rPr>
              <a:t>) by a filter function </a:t>
            </a:r>
            <a:r>
              <a:rPr lang="en-US" b="1" i="1" smtClean="0">
                <a:solidFill>
                  <a:srgbClr val="000000"/>
                </a:solidFill>
                <a:latin typeface="Arial" charset="0"/>
              </a:rPr>
              <a:t>H</a:t>
            </a:r>
            <a:r>
              <a:rPr lang="en-US" b="1" smtClean="0">
                <a:solidFill>
                  <a:srgbClr val="000000"/>
                </a:solidFill>
                <a:latin typeface="Arial" charset="0"/>
              </a:rPr>
              <a:t>(</a:t>
            </a:r>
            <a:r>
              <a:rPr lang="en-US" b="1" i="1" smtClean="0">
                <a:solidFill>
                  <a:srgbClr val="000000"/>
                </a:solidFill>
                <a:latin typeface="Arial" charset="0"/>
              </a:rPr>
              <a:t>u</a:t>
            </a:r>
            <a:r>
              <a:rPr lang="en-US" b="1" smtClean="0">
                <a:solidFill>
                  <a:srgbClr val="000000"/>
                </a:solidFill>
                <a:latin typeface="Arial" charset="0"/>
              </a:rPr>
              <a:t>,</a:t>
            </a:r>
            <a:r>
              <a:rPr lang="en-US" b="1" i="1" smtClean="0">
                <a:solidFill>
                  <a:srgbClr val="000000"/>
                </a:solidFill>
                <a:latin typeface="Arial" charset="0"/>
              </a:rPr>
              <a:t>v</a:t>
            </a:r>
            <a:r>
              <a:rPr lang="en-US" b="1" smtClean="0">
                <a:solidFill>
                  <a:srgbClr val="000000"/>
                </a:solidFill>
                <a:latin typeface="Arial" charset="0"/>
              </a:rPr>
              <a:t>)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b="1" smtClean="0">
                <a:solidFill>
                  <a:srgbClr val="000000"/>
                </a:solidFill>
                <a:latin typeface="Arial" charset="0"/>
              </a:rPr>
              <a:t>4. Compute the inverse DFT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b="1" smtClean="0">
                <a:solidFill>
                  <a:srgbClr val="000000"/>
                </a:solidFill>
                <a:latin typeface="Arial" charset="0"/>
              </a:rPr>
              <a:t>5. Obtain the real part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b="1" smtClean="0">
                <a:solidFill>
                  <a:srgbClr val="000000"/>
                </a:solidFill>
                <a:latin typeface="Arial" charset="0"/>
              </a:rPr>
              <a:t>6. Multiply the real part by (-1)</a:t>
            </a:r>
            <a:r>
              <a:rPr lang="en-US" b="1" i="1" smtClean="0">
                <a:solidFill>
                  <a:srgbClr val="000000"/>
                </a:solidFill>
                <a:latin typeface="Arial" charset="0"/>
              </a:rPr>
              <a:t>x</a:t>
            </a:r>
            <a:r>
              <a:rPr lang="en-US" b="1" smtClean="0">
                <a:solidFill>
                  <a:srgbClr val="000000"/>
                </a:solidFill>
                <a:latin typeface="Arial" charset="0"/>
              </a:rPr>
              <a:t>+</a:t>
            </a:r>
            <a:r>
              <a:rPr lang="en-US" b="1" i="1" smtClean="0">
                <a:solidFill>
                  <a:srgbClr val="000000"/>
                </a:solidFill>
                <a:latin typeface="Arial" charset="0"/>
              </a:rPr>
              <a:t>y</a:t>
            </a:r>
          </a:p>
        </p:txBody>
      </p:sp>
      <p:sp>
        <p:nvSpPr>
          <p:cNvPr id="16390" name="Text Box 4"/>
          <p:cNvSpPr txBox="1">
            <a:spLocks noChangeArrowheads="1"/>
          </p:cNvSpPr>
          <p:nvPr/>
        </p:nvSpPr>
        <p:spPr bwMode="auto">
          <a:xfrm>
            <a:off x="228600" y="0"/>
            <a:ext cx="8915400" cy="376238"/>
          </a:xfrm>
          <a:prstGeom prst="rect">
            <a:avLst/>
          </a:prstGeom>
          <a:solidFill>
            <a:schemeClr val="accent1">
              <a:alpha val="30196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5pPr>
            <a:lvl6pPr marL="2514600" indent="-228600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6pPr>
            <a:lvl7pPr marL="2971800" indent="-228600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7pPr>
            <a:lvl8pPr marL="3429000" indent="-228600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8pPr>
            <a:lvl9pPr marL="3886200" indent="-228600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9pPr>
          </a:lstStyle>
          <a:p>
            <a:pPr algn="ctr" rtl="1"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smtClean="0">
                <a:solidFill>
                  <a:srgbClr val="000000"/>
                </a:solidFill>
              </a:rPr>
              <a:t>Ch4, lesson 8: </a:t>
            </a:r>
            <a:r>
              <a:rPr lang="en-CA" smtClean="0">
                <a:solidFill>
                  <a:srgbClr val="000000"/>
                </a:solidFill>
              </a:rPr>
              <a:t>The basics of filtering in the Frequency Domain (FD)</a:t>
            </a:r>
            <a:endParaRPr lang="en-US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17224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6"/>
          <p:cNvSpPr>
            <a:spLocks noGrp="1" noChangeArrowheads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5pPr>
            <a:lvl6pPr marL="2514600" indent="-228600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6pPr>
            <a:lvl7pPr marL="2971800" indent="-228600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7pPr>
            <a:lvl8pPr marL="3429000" indent="-228600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8pPr>
            <a:lvl9pPr marL="3886200" indent="-228600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9pPr>
          </a:lstStyle>
          <a:p>
            <a:pPr eaLnBrk="1" hangingPunct="1"/>
            <a:fld id="{11011025-41B9-4C34-A4F8-13ED81044967}" type="slidenum">
              <a:rPr lang="ar-SA" smtClean="0">
                <a:solidFill>
                  <a:srgbClr val="000000"/>
                </a:solidFill>
              </a:rPr>
              <a:pPr eaLnBrk="1" hangingPunct="1"/>
              <a:t>122</a:t>
            </a:fld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533400" indent="-533400" algn="l" rtl="0">
              <a:lnSpc>
                <a:spcPct val="90000"/>
              </a:lnSpc>
              <a:buFont typeface="Lucida Sans Unicode" pitchFamily="34" charset="0"/>
              <a:buAutoNum type="arabicPeriod"/>
            </a:pPr>
            <a:r>
              <a:rPr lang="en-CA" sz="1800" smtClean="0"/>
              <a:t>Given an input image f(x,y) of size MxN, select the padding parameters P=2M and Q=2N.</a:t>
            </a:r>
          </a:p>
          <a:p>
            <a:pPr marL="533400" indent="-533400" algn="l" rtl="0">
              <a:lnSpc>
                <a:spcPct val="90000"/>
              </a:lnSpc>
              <a:buFont typeface="Lucida Sans Unicode" pitchFamily="34" charset="0"/>
              <a:buAutoNum type="arabicPeriod"/>
            </a:pPr>
            <a:r>
              <a:rPr lang="en-CA" sz="1800" smtClean="0"/>
              <a:t>Form a padded image of size PxQ by appending the necessary zeros to f(x,y).</a:t>
            </a:r>
          </a:p>
          <a:p>
            <a:pPr marL="533400" indent="-533400" algn="l" rtl="0">
              <a:lnSpc>
                <a:spcPct val="90000"/>
              </a:lnSpc>
              <a:buFont typeface="Lucida Sans Unicode" pitchFamily="34" charset="0"/>
              <a:buAutoNum type="arabicPeriod"/>
            </a:pPr>
            <a:r>
              <a:rPr lang="en-CA" sz="1800" smtClean="0"/>
              <a:t>Multiply      padded image      by      (-1)</a:t>
            </a:r>
            <a:r>
              <a:rPr lang="en-CA" sz="1800" baseline="30000" smtClean="0"/>
              <a:t>(x+y)</a:t>
            </a:r>
            <a:r>
              <a:rPr lang="en-CA" sz="1800" smtClean="0"/>
              <a:t>  to center its transform.</a:t>
            </a:r>
          </a:p>
          <a:p>
            <a:pPr marL="533400" indent="-533400" algn="l" rtl="0">
              <a:lnSpc>
                <a:spcPct val="90000"/>
              </a:lnSpc>
              <a:buFont typeface="Lucida Sans Unicode" pitchFamily="34" charset="0"/>
              <a:buAutoNum type="arabicPeriod"/>
            </a:pPr>
            <a:r>
              <a:rPr lang="en-CA" sz="1800" smtClean="0"/>
              <a:t>Compute the DFT F(u,v) of the image from step 3.</a:t>
            </a:r>
          </a:p>
          <a:p>
            <a:pPr marL="533400" indent="-533400" algn="l" rtl="0">
              <a:lnSpc>
                <a:spcPct val="90000"/>
              </a:lnSpc>
              <a:buFont typeface="Lucida Sans Unicode" pitchFamily="34" charset="0"/>
              <a:buAutoNum type="arabicPeriod"/>
            </a:pPr>
            <a:r>
              <a:rPr lang="en-CA" sz="1800" smtClean="0"/>
              <a:t>Generate a real, symmetric filter function H(u,v) of size PxQ. Form the product G(u,v)=H(u,v)F(u,v).</a:t>
            </a:r>
          </a:p>
          <a:p>
            <a:pPr marL="533400" indent="-533400" algn="l" rtl="0">
              <a:lnSpc>
                <a:spcPct val="90000"/>
              </a:lnSpc>
              <a:buFont typeface="Lucida Sans Unicode" pitchFamily="34" charset="0"/>
              <a:buAutoNum type="arabicPeriod"/>
            </a:pPr>
            <a:r>
              <a:rPr lang="en-CA" sz="1800" smtClean="0"/>
              <a:t>Find the processed image by computing the real part of the IDFT of G(u,v)</a:t>
            </a:r>
          </a:p>
          <a:p>
            <a:pPr marL="533400" indent="-533400" algn="l" rtl="0">
              <a:lnSpc>
                <a:spcPct val="90000"/>
              </a:lnSpc>
              <a:buFont typeface="Lucida Sans Unicode" pitchFamily="34" charset="0"/>
              <a:buAutoNum type="arabicPeriod"/>
            </a:pPr>
            <a:endParaRPr lang="en-CA" sz="1800" smtClean="0"/>
          </a:p>
          <a:p>
            <a:pPr marL="533400" indent="-533400" algn="l" rtl="0">
              <a:lnSpc>
                <a:spcPct val="90000"/>
              </a:lnSpc>
              <a:buFont typeface="Lucida Sans Unicode" pitchFamily="34" charset="0"/>
              <a:buAutoNum type="arabicPeriod"/>
            </a:pPr>
            <a:r>
              <a:rPr lang="en-CA" sz="1800" smtClean="0"/>
              <a:t>Multiply above by by      (-1)</a:t>
            </a:r>
            <a:r>
              <a:rPr lang="en-CA" sz="1800" baseline="30000" smtClean="0"/>
              <a:t>(x+y)</a:t>
            </a:r>
            <a:r>
              <a:rPr lang="en-CA" sz="1800" smtClean="0"/>
              <a:t> </a:t>
            </a:r>
          </a:p>
          <a:p>
            <a:pPr marL="533400" indent="-533400" algn="l" rtl="0">
              <a:lnSpc>
                <a:spcPct val="90000"/>
              </a:lnSpc>
              <a:buFont typeface="Lucida Sans Unicode" pitchFamily="34" charset="0"/>
              <a:buAutoNum type="arabicPeriod"/>
            </a:pPr>
            <a:r>
              <a:rPr lang="en-CA" sz="1800" smtClean="0"/>
              <a:t>get g(x,y) from above step by extracting an MxN region from top left quadrant.</a:t>
            </a:r>
          </a:p>
          <a:p>
            <a:pPr marL="533400" indent="-533400" algn="l" rtl="0">
              <a:lnSpc>
                <a:spcPct val="90000"/>
              </a:lnSpc>
              <a:buFont typeface="Wingdings" pitchFamily="2" charset="2"/>
              <a:buNone/>
            </a:pPr>
            <a:endParaRPr lang="en-CA" sz="1800" smtClean="0"/>
          </a:p>
          <a:p>
            <a:pPr marL="533400" indent="-533400" algn="l" rtl="0">
              <a:lnSpc>
                <a:spcPct val="90000"/>
              </a:lnSpc>
            </a:pPr>
            <a:endParaRPr lang="en-CA" sz="2000" smtClean="0"/>
          </a:p>
        </p:txBody>
      </p:sp>
      <p:sp>
        <p:nvSpPr>
          <p:cNvPr id="17412" name="Text Box 4"/>
          <p:cNvSpPr txBox="1">
            <a:spLocks noChangeArrowheads="1"/>
          </p:cNvSpPr>
          <p:nvPr/>
        </p:nvSpPr>
        <p:spPr bwMode="auto">
          <a:xfrm>
            <a:off x="228600" y="0"/>
            <a:ext cx="8915400" cy="376238"/>
          </a:xfrm>
          <a:prstGeom prst="rect">
            <a:avLst/>
          </a:prstGeom>
          <a:solidFill>
            <a:schemeClr val="accent1">
              <a:alpha val="30196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5pPr>
            <a:lvl6pPr marL="2514600" indent="-228600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6pPr>
            <a:lvl7pPr marL="2971800" indent="-228600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7pPr>
            <a:lvl8pPr marL="3429000" indent="-228600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8pPr>
            <a:lvl9pPr marL="3886200" indent="-228600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9pPr>
          </a:lstStyle>
          <a:p>
            <a:pPr algn="ctr" rtl="1"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smtClean="0">
                <a:solidFill>
                  <a:srgbClr val="000000"/>
                </a:solidFill>
              </a:rPr>
              <a:t>Ch4, lesson 8: </a:t>
            </a:r>
            <a:r>
              <a:rPr lang="en-CA" smtClean="0">
                <a:solidFill>
                  <a:srgbClr val="000000"/>
                </a:solidFill>
              </a:rPr>
              <a:t>The basics of filtering in the Frequency Domain (FD)</a:t>
            </a:r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17413" name="Rectangle 6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r>
              <a:rPr lang="en-US" smtClean="0"/>
              <a:t>Steps of frequency domain filter</a:t>
            </a:r>
          </a:p>
        </p:txBody>
      </p:sp>
    </p:spTree>
    <p:extLst>
      <p:ext uri="{BB962C8B-B14F-4D97-AF65-F5344CB8AC3E}">
        <p14:creationId xmlns:p14="http://schemas.microsoft.com/office/powerpoint/2010/main" val="5411412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6"/>
          <p:cNvSpPr>
            <a:spLocks noGrp="1" noChangeArrowheads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5pPr>
            <a:lvl6pPr marL="2514600" indent="-228600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6pPr>
            <a:lvl7pPr marL="2971800" indent="-228600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7pPr>
            <a:lvl8pPr marL="3429000" indent="-228600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8pPr>
            <a:lvl9pPr marL="3886200" indent="-228600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9pPr>
          </a:lstStyle>
          <a:p>
            <a:pPr eaLnBrk="1" hangingPunct="1"/>
            <a:fld id="{22B50CC7-D676-40C5-89EF-EA40286E01B5}" type="slidenum">
              <a:rPr lang="ar-SA" smtClean="0">
                <a:solidFill>
                  <a:srgbClr val="000000"/>
                </a:solidFill>
              </a:rPr>
              <a:pPr eaLnBrk="1" hangingPunct="1"/>
              <a:t>123</a:t>
            </a:fld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18435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838200"/>
            <a:ext cx="8991600" cy="1139825"/>
          </a:xfrm>
        </p:spPr>
        <p:txBody>
          <a:bodyPr/>
          <a:lstStyle/>
          <a:p>
            <a:r>
              <a:rPr lang="en-CA" sz="3600" smtClean="0"/>
              <a:t>Correspondence between FD and SD filtering:</a:t>
            </a:r>
            <a:br>
              <a:rPr lang="en-CA" sz="3600" smtClean="0"/>
            </a:br>
            <a:endParaRPr lang="en-US" sz="3600" smtClean="0"/>
          </a:p>
        </p:txBody>
      </p:sp>
      <p:sp>
        <p:nvSpPr>
          <p:cNvPr id="18436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algn="l" rtl="0">
              <a:buFont typeface="Wingdings" pitchFamily="2" charset="2"/>
              <a:buChar char="§"/>
            </a:pPr>
            <a:r>
              <a:rPr lang="en-CA" sz="2400" smtClean="0"/>
              <a:t>SD: filtering is given by discrete convolution</a:t>
            </a:r>
          </a:p>
          <a:p>
            <a:pPr algn="l" rtl="0">
              <a:buFont typeface="Wingdings" pitchFamily="2" charset="2"/>
              <a:buChar char="§"/>
            </a:pPr>
            <a:r>
              <a:rPr lang="en-CA" sz="2400" smtClean="0"/>
              <a:t>Correlation is…</a:t>
            </a:r>
          </a:p>
          <a:p>
            <a:pPr algn="l" rtl="0">
              <a:buFont typeface="Wingdings" pitchFamily="2" charset="2"/>
              <a:buChar char="§"/>
            </a:pPr>
            <a:endParaRPr lang="en-CA" sz="2400" smtClean="0"/>
          </a:p>
          <a:p>
            <a:pPr algn="l" rtl="0">
              <a:buFont typeface="Wingdings" pitchFamily="2" charset="2"/>
              <a:buChar char="§"/>
            </a:pPr>
            <a:r>
              <a:rPr lang="en-CA" sz="2400" smtClean="0"/>
              <a:t>FD: Discrete convolution in FD is equivalent to multiplication</a:t>
            </a:r>
          </a:p>
          <a:p>
            <a:pPr algn="l" rtl="0">
              <a:buFont typeface="Wingdings" pitchFamily="2" charset="2"/>
              <a:buChar char="§"/>
            </a:pPr>
            <a:endParaRPr lang="en-CA" sz="2400" smtClean="0"/>
          </a:p>
          <a:p>
            <a:pPr algn="l" rtl="0">
              <a:buFont typeface="Wingdings" pitchFamily="2" charset="2"/>
              <a:buChar char="§"/>
            </a:pPr>
            <a:endParaRPr lang="en-CA" sz="2400" smtClean="0"/>
          </a:p>
          <a:p>
            <a:pPr algn="l" rtl="0">
              <a:buFont typeface="Wingdings" pitchFamily="2" charset="2"/>
              <a:buChar char="§"/>
            </a:pPr>
            <a:endParaRPr lang="en-CA" sz="2400" smtClean="0"/>
          </a:p>
          <a:p>
            <a:pPr algn="l" rtl="0">
              <a:buFont typeface="Wingdings" pitchFamily="2" charset="2"/>
              <a:buChar char="§"/>
            </a:pPr>
            <a:endParaRPr lang="en-CA" sz="2400" smtClean="0"/>
          </a:p>
          <a:p>
            <a:pPr algn="l" rtl="0">
              <a:buFont typeface="Wingdings" pitchFamily="2" charset="2"/>
              <a:buChar char="§"/>
            </a:pPr>
            <a:r>
              <a:rPr lang="en-CA" sz="2400" smtClean="0"/>
              <a:t>Filtering can be done in either domain.</a:t>
            </a:r>
          </a:p>
          <a:p>
            <a:pPr algn="l" rtl="0"/>
            <a:endParaRPr lang="en-CA" sz="2400" smtClean="0"/>
          </a:p>
        </p:txBody>
      </p:sp>
      <p:sp>
        <p:nvSpPr>
          <p:cNvPr id="18437" name="Text Box 4"/>
          <p:cNvSpPr txBox="1">
            <a:spLocks noChangeArrowheads="1"/>
          </p:cNvSpPr>
          <p:nvPr/>
        </p:nvSpPr>
        <p:spPr bwMode="auto">
          <a:xfrm>
            <a:off x="228600" y="0"/>
            <a:ext cx="8915400" cy="376238"/>
          </a:xfrm>
          <a:prstGeom prst="rect">
            <a:avLst/>
          </a:prstGeom>
          <a:solidFill>
            <a:schemeClr val="accent1">
              <a:alpha val="30196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5pPr>
            <a:lvl6pPr marL="2514600" indent="-228600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6pPr>
            <a:lvl7pPr marL="2971800" indent="-228600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7pPr>
            <a:lvl8pPr marL="3429000" indent="-228600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8pPr>
            <a:lvl9pPr marL="3886200" indent="-228600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9pPr>
          </a:lstStyle>
          <a:p>
            <a:pPr algn="ctr" rtl="1"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smtClean="0">
                <a:solidFill>
                  <a:srgbClr val="000000"/>
                </a:solidFill>
              </a:rPr>
              <a:t>Ch4, lesson 9: correspondence between FD &amp; SD filters</a:t>
            </a:r>
          </a:p>
        </p:txBody>
      </p:sp>
      <p:pic>
        <p:nvPicPr>
          <p:cNvPr id="18438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4038600"/>
            <a:ext cx="7461250" cy="673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735983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6"/>
          <p:cNvSpPr>
            <a:spLocks noGrp="1" noChangeArrowheads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5pPr>
            <a:lvl6pPr marL="2514600" indent="-228600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6pPr>
            <a:lvl7pPr marL="2971800" indent="-228600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7pPr>
            <a:lvl8pPr marL="3429000" indent="-228600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8pPr>
            <a:lvl9pPr marL="3886200" indent="-228600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9pPr>
          </a:lstStyle>
          <a:p>
            <a:pPr eaLnBrk="1" hangingPunct="1"/>
            <a:fld id="{3CAC0A59-56B0-4665-88AC-92B9EF3BB4F4}" type="slidenum">
              <a:rPr lang="ar-SA" smtClean="0">
                <a:solidFill>
                  <a:srgbClr val="000000"/>
                </a:solidFill>
              </a:rPr>
              <a:pPr eaLnBrk="1" hangingPunct="1"/>
              <a:t>124</a:t>
            </a:fld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1945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SD VS FD filters</a:t>
            </a:r>
          </a:p>
        </p:txBody>
      </p:sp>
      <p:pic>
        <p:nvPicPr>
          <p:cNvPr id="1946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4675" y="1524000"/>
            <a:ext cx="8569325" cy="4776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61" name="Line 5"/>
          <p:cNvSpPr>
            <a:spLocks noChangeShapeType="1"/>
          </p:cNvSpPr>
          <p:nvPr/>
        </p:nvSpPr>
        <p:spPr bwMode="auto">
          <a:xfrm flipH="1">
            <a:off x="3048000" y="5486400"/>
            <a:ext cx="30480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rtl="1" fontAlgn="base">
              <a:spcBef>
                <a:spcPct val="0"/>
              </a:spcBef>
              <a:spcAft>
                <a:spcPct val="0"/>
              </a:spcAft>
            </a:pPr>
            <a:endParaRPr lang="en-GB" smtClean="0">
              <a:solidFill>
                <a:srgbClr val="000000"/>
              </a:solidFill>
            </a:endParaRPr>
          </a:p>
        </p:txBody>
      </p:sp>
      <p:sp>
        <p:nvSpPr>
          <p:cNvPr id="19462" name="Text Box 6"/>
          <p:cNvSpPr txBox="1">
            <a:spLocks noChangeArrowheads="1"/>
          </p:cNvSpPr>
          <p:nvPr/>
        </p:nvSpPr>
        <p:spPr bwMode="auto">
          <a:xfrm>
            <a:off x="1600200" y="6248400"/>
            <a:ext cx="1447800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5pPr>
            <a:lvl6pPr marL="2514600" indent="-228600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6pPr>
            <a:lvl7pPr marL="2971800" indent="-228600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7pPr>
            <a:lvl8pPr marL="3429000" indent="-228600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8pPr>
            <a:lvl9pPr marL="3886200" indent="-228600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9pPr>
          </a:lstStyle>
          <a:p>
            <a:pPr rtl="1"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sz="1200" smtClean="0">
                <a:solidFill>
                  <a:srgbClr val="000000"/>
                </a:solidFill>
              </a:rPr>
              <a:t>Average filters</a:t>
            </a:r>
          </a:p>
        </p:txBody>
      </p:sp>
      <p:sp>
        <p:nvSpPr>
          <p:cNvPr id="19463" name="Text Box 7"/>
          <p:cNvSpPr txBox="1">
            <a:spLocks noChangeArrowheads="1"/>
          </p:cNvSpPr>
          <p:nvPr/>
        </p:nvSpPr>
        <p:spPr bwMode="auto">
          <a:xfrm>
            <a:off x="5791200" y="6096000"/>
            <a:ext cx="1447800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5pPr>
            <a:lvl6pPr marL="2514600" indent="-228600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6pPr>
            <a:lvl7pPr marL="2971800" indent="-228600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7pPr>
            <a:lvl8pPr marL="3429000" indent="-228600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8pPr>
            <a:lvl9pPr marL="3886200" indent="-228600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9pPr>
          </a:lstStyle>
          <a:p>
            <a:pPr rtl="1"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sz="1200" smtClean="0">
                <a:solidFill>
                  <a:srgbClr val="000000"/>
                </a:solidFill>
              </a:rPr>
              <a:t>laplace filters</a:t>
            </a:r>
          </a:p>
        </p:txBody>
      </p:sp>
      <p:sp>
        <p:nvSpPr>
          <p:cNvPr id="19464" name="Line 8"/>
          <p:cNvSpPr>
            <a:spLocks noChangeShapeType="1"/>
          </p:cNvSpPr>
          <p:nvPr/>
        </p:nvSpPr>
        <p:spPr bwMode="auto">
          <a:xfrm>
            <a:off x="6019800" y="5410200"/>
            <a:ext cx="15240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rtl="1" fontAlgn="base">
              <a:spcBef>
                <a:spcPct val="0"/>
              </a:spcBef>
              <a:spcAft>
                <a:spcPct val="0"/>
              </a:spcAft>
            </a:pPr>
            <a:endParaRPr lang="en-GB" smtClean="0">
              <a:solidFill>
                <a:srgbClr val="000000"/>
              </a:solidFill>
            </a:endParaRPr>
          </a:p>
        </p:txBody>
      </p:sp>
      <p:sp>
        <p:nvSpPr>
          <p:cNvPr id="19465" name="Text Box 9"/>
          <p:cNvSpPr txBox="1">
            <a:spLocks noChangeArrowheads="1"/>
          </p:cNvSpPr>
          <p:nvPr/>
        </p:nvSpPr>
        <p:spPr bwMode="auto">
          <a:xfrm>
            <a:off x="457200" y="1752600"/>
            <a:ext cx="18288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5pPr>
            <a:lvl6pPr marL="2514600" indent="-228600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6pPr>
            <a:lvl7pPr marL="2971800" indent="-228600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7pPr>
            <a:lvl8pPr marL="3429000" indent="-228600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8pPr>
            <a:lvl9pPr marL="3886200" indent="-228600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9pPr>
          </a:lstStyle>
          <a:p>
            <a:pPr rtl="1"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smtClean="0">
                <a:solidFill>
                  <a:srgbClr val="000000"/>
                </a:solidFill>
              </a:rPr>
              <a:t>Low pass</a:t>
            </a:r>
          </a:p>
        </p:txBody>
      </p:sp>
      <p:sp>
        <p:nvSpPr>
          <p:cNvPr id="19466" name="Text Box 10"/>
          <p:cNvSpPr txBox="1">
            <a:spLocks noChangeArrowheads="1"/>
          </p:cNvSpPr>
          <p:nvPr/>
        </p:nvSpPr>
        <p:spPr bwMode="auto">
          <a:xfrm>
            <a:off x="3048000" y="1828800"/>
            <a:ext cx="18288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5pPr>
            <a:lvl6pPr marL="2514600" indent="-228600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6pPr>
            <a:lvl7pPr marL="2971800" indent="-228600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7pPr>
            <a:lvl8pPr marL="3429000" indent="-228600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8pPr>
            <a:lvl9pPr marL="3886200" indent="-228600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9pPr>
          </a:lstStyle>
          <a:p>
            <a:pPr rtl="1"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smtClean="0">
                <a:solidFill>
                  <a:srgbClr val="000000"/>
                </a:solidFill>
              </a:rPr>
              <a:t>High pass</a:t>
            </a:r>
          </a:p>
        </p:txBody>
      </p:sp>
    </p:spTree>
    <p:extLst>
      <p:ext uri="{BB962C8B-B14F-4D97-AF65-F5344CB8AC3E}">
        <p14:creationId xmlns:p14="http://schemas.microsoft.com/office/powerpoint/2010/main" val="42737924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6"/>
          <p:cNvSpPr>
            <a:spLocks noGrp="1" noChangeArrowheads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5pPr>
            <a:lvl6pPr marL="2514600" indent="-228600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6pPr>
            <a:lvl7pPr marL="2971800" indent="-228600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7pPr>
            <a:lvl8pPr marL="3429000" indent="-228600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8pPr>
            <a:lvl9pPr marL="3886200" indent="-228600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9pPr>
          </a:lstStyle>
          <a:p>
            <a:pPr eaLnBrk="1" hangingPunct="1"/>
            <a:fld id="{ABC899AB-E5BD-4D19-8C0C-65C5B48B3680}" type="slidenum">
              <a:rPr lang="ar-SA" smtClean="0">
                <a:solidFill>
                  <a:srgbClr val="000000"/>
                </a:solidFill>
              </a:rPr>
              <a:pPr eaLnBrk="1" hangingPunct="1"/>
              <a:t>125</a:t>
            </a:fld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2048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Low pass &amp; High pass filters in FD</a:t>
            </a:r>
          </a:p>
        </p:txBody>
      </p:sp>
      <p:sp>
        <p:nvSpPr>
          <p:cNvPr id="2048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" y="1600200"/>
            <a:ext cx="8915400" cy="4530725"/>
          </a:xfrm>
        </p:spPr>
        <p:txBody>
          <a:bodyPr/>
          <a:lstStyle/>
          <a:p>
            <a:pPr algn="l" rtl="0"/>
            <a:r>
              <a:rPr lang="en-US" sz="2000" b="1" smtClean="0"/>
              <a:t>Low-pass filter</a:t>
            </a:r>
            <a:r>
              <a:rPr lang="en-US" sz="2000" smtClean="0"/>
              <a:t>: A filter that attenuates high frequencies while passing low frequencies.- used for </a:t>
            </a:r>
            <a:r>
              <a:rPr lang="en-US" sz="2000" b="1" smtClean="0">
                <a:solidFill>
                  <a:srgbClr val="FF3300"/>
                </a:solidFill>
              </a:rPr>
              <a:t>blurring (smoothing)</a:t>
            </a:r>
          </a:p>
          <a:p>
            <a:pPr algn="l" rtl="0">
              <a:buFont typeface="Wingdings" pitchFamily="2" charset="2"/>
              <a:buNone/>
            </a:pPr>
            <a:endParaRPr lang="en-US" sz="2000" b="1" smtClean="0">
              <a:solidFill>
                <a:srgbClr val="FF3300"/>
              </a:solidFill>
            </a:endParaRPr>
          </a:p>
          <a:p>
            <a:pPr algn="l" rtl="0"/>
            <a:r>
              <a:rPr lang="en-US" sz="2000" b="1" smtClean="0"/>
              <a:t>High-pass filter</a:t>
            </a:r>
            <a:r>
              <a:rPr lang="en-US" sz="2000" smtClean="0"/>
              <a:t>: A filter that attenuates low frequencies while passing high frequencies</a:t>
            </a:r>
            <a:r>
              <a:rPr lang="en-US" sz="2000" b="1" smtClean="0"/>
              <a:t>.  </a:t>
            </a:r>
            <a:r>
              <a:rPr lang="en-US" sz="2000" smtClean="0"/>
              <a:t>used for</a:t>
            </a:r>
            <a:r>
              <a:rPr lang="en-US" sz="2000" b="1" smtClean="0">
                <a:solidFill>
                  <a:srgbClr val="FF3300"/>
                </a:solidFill>
              </a:rPr>
              <a:t> sharpening</a:t>
            </a:r>
          </a:p>
        </p:txBody>
      </p:sp>
      <p:sp>
        <p:nvSpPr>
          <p:cNvPr id="20485" name="Text Box 4"/>
          <p:cNvSpPr txBox="1">
            <a:spLocks noChangeArrowheads="1"/>
          </p:cNvSpPr>
          <p:nvPr/>
        </p:nvSpPr>
        <p:spPr bwMode="auto">
          <a:xfrm>
            <a:off x="228600" y="0"/>
            <a:ext cx="8915400" cy="376238"/>
          </a:xfrm>
          <a:prstGeom prst="rect">
            <a:avLst/>
          </a:prstGeom>
          <a:solidFill>
            <a:schemeClr val="accent1">
              <a:alpha val="30196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5pPr>
            <a:lvl6pPr marL="2514600" indent="-228600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6pPr>
            <a:lvl7pPr marL="2971800" indent="-228600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7pPr>
            <a:lvl8pPr marL="3429000" indent="-228600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8pPr>
            <a:lvl9pPr marL="3886200" indent="-228600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9pPr>
          </a:lstStyle>
          <a:p>
            <a:pPr algn="ctr"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smtClean="0">
                <a:solidFill>
                  <a:srgbClr val="000000"/>
                </a:solidFill>
              </a:rPr>
              <a:t>Ch4, lesson 10: low pass &amp; high pass filters in  FD</a:t>
            </a:r>
          </a:p>
        </p:txBody>
      </p:sp>
      <p:pic>
        <p:nvPicPr>
          <p:cNvPr id="20486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2200" y="3625850"/>
            <a:ext cx="5334000" cy="2943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108369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6"/>
          <p:cNvSpPr>
            <a:spLocks noGrp="1" noChangeArrowheads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5pPr>
            <a:lvl6pPr marL="2514600" indent="-228600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6pPr>
            <a:lvl7pPr marL="2971800" indent="-228600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7pPr>
            <a:lvl8pPr marL="3429000" indent="-228600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8pPr>
            <a:lvl9pPr marL="3886200" indent="-228600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9pPr>
          </a:lstStyle>
          <a:p>
            <a:pPr eaLnBrk="1" hangingPunct="1"/>
            <a:fld id="{756EA708-E412-4C56-92B4-B157AB4AC6F0}" type="slidenum">
              <a:rPr lang="ar-SA" smtClean="0">
                <a:solidFill>
                  <a:srgbClr val="000000"/>
                </a:solidFill>
              </a:rPr>
              <a:pPr eaLnBrk="1" hangingPunct="1"/>
              <a:t>126</a:t>
            </a:fld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371600"/>
            <a:ext cx="8763000" cy="5486400"/>
          </a:xfrm>
        </p:spPr>
        <p:txBody>
          <a:bodyPr/>
          <a:lstStyle/>
          <a:p>
            <a:pPr marL="457200" indent="-457200" algn="l" rtl="0">
              <a:lnSpc>
                <a:spcPct val="90000"/>
              </a:lnSpc>
              <a:buFont typeface="Wingdings" pitchFamily="2" charset="2"/>
              <a:buNone/>
            </a:pPr>
            <a:r>
              <a:rPr lang="en-US" b="1" smtClean="0">
                <a:latin typeface="Arial" charset="0"/>
              </a:rPr>
              <a:t>1) Low pass - Smoothing filters</a:t>
            </a:r>
          </a:p>
          <a:p>
            <a:pPr marL="838200" lvl="1" indent="-381000" algn="l" rtl="0">
              <a:lnSpc>
                <a:spcPct val="90000"/>
              </a:lnSpc>
              <a:buFont typeface="Wingdings" pitchFamily="2" charset="2"/>
              <a:buNone/>
            </a:pPr>
            <a:r>
              <a:rPr lang="en-US" smtClean="0">
                <a:latin typeface="Arial" charset="0"/>
              </a:rPr>
              <a:t>1.1) Ideal lowpass filters (very sharp)</a:t>
            </a:r>
          </a:p>
          <a:p>
            <a:pPr marL="838200" lvl="1" indent="-381000" algn="l" rtl="0">
              <a:lnSpc>
                <a:spcPct val="90000"/>
              </a:lnSpc>
              <a:buFont typeface="Wingdings" pitchFamily="2" charset="2"/>
              <a:buNone/>
            </a:pPr>
            <a:r>
              <a:rPr lang="en-US" smtClean="0">
                <a:latin typeface="Arial" charset="0"/>
              </a:rPr>
              <a:t>1.2) Butterworth lowpass filters</a:t>
            </a:r>
          </a:p>
          <a:p>
            <a:pPr marL="838200" lvl="1" indent="-381000" algn="l" rtl="0">
              <a:lnSpc>
                <a:spcPct val="90000"/>
              </a:lnSpc>
              <a:buFont typeface="Wingdings" pitchFamily="2" charset="2"/>
              <a:buNone/>
            </a:pPr>
            <a:r>
              <a:rPr lang="en-US" smtClean="0">
                <a:latin typeface="Arial" charset="0"/>
              </a:rPr>
              <a:t>1.3) Gaussian lowpass filters (very smooth)</a:t>
            </a:r>
          </a:p>
          <a:p>
            <a:pPr marL="838200" lvl="1" indent="-381000" algn="l" rtl="0">
              <a:lnSpc>
                <a:spcPct val="90000"/>
              </a:lnSpc>
            </a:pPr>
            <a:endParaRPr lang="en-US" smtClean="0">
              <a:latin typeface="Arial" charset="0"/>
            </a:endParaRPr>
          </a:p>
          <a:p>
            <a:pPr marL="1257300" lvl="2" indent="-342900" algn="l" rtl="0">
              <a:lnSpc>
                <a:spcPct val="90000"/>
              </a:lnSpc>
            </a:pPr>
            <a:r>
              <a:rPr lang="en-US" smtClean="0">
                <a:latin typeface="Arial" charset="0"/>
              </a:rPr>
              <a:t>Butterworth filter parameter: filter order</a:t>
            </a:r>
          </a:p>
          <a:p>
            <a:pPr marL="1257300" lvl="2" indent="-342900" algn="l" rtl="0">
              <a:lnSpc>
                <a:spcPct val="90000"/>
              </a:lnSpc>
            </a:pPr>
            <a:r>
              <a:rPr lang="en-US" smtClean="0">
                <a:latin typeface="Arial" charset="0"/>
              </a:rPr>
              <a:t>High values: filter has the form of the ideal filter.</a:t>
            </a:r>
          </a:p>
          <a:p>
            <a:pPr marL="1257300" lvl="2" indent="-342900" algn="l" rtl="0">
              <a:lnSpc>
                <a:spcPct val="90000"/>
              </a:lnSpc>
            </a:pPr>
            <a:r>
              <a:rPr lang="en-US" smtClean="0">
                <a:latin typeface="Arial" charset="0"/>
              </a:rPr>
              <a:t>Low values: filter has the form of the Gaussian filter.</a:t>
            </a:r>
          </a:p>
          <a:p>
            <a:pPr marL="1714500" lvl="3" indent="-342900" algn="l" rtl="0">
              <a:lnSpc>
                <a:spcPct val="90000"/>
              </a:lnSpc>
            </a:pPr>
            <a:endParaRPr lang="en-US" smtClean="0">
              <a:latin typeface="Arial" charset="0"/>
            </a:endParaRPr>
          </a:p>
          <a:p>
            <a:pPr marL="457200" indent="-457200" algn="l" rtl="0">
              <a:lnSpc>
                <a:spcPct val="90000"/>
              </a:lnSpc>
              <a:buFont typeface="Wingdings" pitchFamily="2" charset="2"/>
              <a:buNone/>
            </a:pPr>
            <a:r>
              <a:rPr lang="en-US" b="1" smtClean="0">
                <a:latin typeface="Arial" charset="0"/>
              </a:rPr>
              <a:t>2) High pass- Sharpening filters</a:t>
            </a:r>
          </a:p>
          <a:p>
            <a:pPr marL="838200" lvl="1" indent="-381000" algn="l" rtl="0">
              <a:lnSpc>
                <a:spcPct val="90000"/>
              </a:lnSpc>
              <a:buFont typeface="Wingdings" pitchFamily="2" charset="2"/>
              <a:buNone/>
            </a:pPr>
            <a:r>
              <a:rPr lang="en-US" smtClean="0">
                <a:latin typeface="Arial" charset="0"/>
              </a:rPr>
              <a:t>2.1) Ideal highpass filters</a:t>
            </a:r>
          </a:p>
          <a:p>
            <a:pPr marL="838200" lvl="1" indent="-381000" algn="l" rtl="0">
              <a:lnSpc>
                <a:spcPct val="90000"/>
              </a:lnSpc>
              <a:buFont typeface="Wingdings" pitchFamily="2" charset="2"/>
              <a:buNone/>
            </a:pPr>
            <a:r>
              <a:rPr lang="en-US" smtClean="0">
                <a:latin typeface="Arial" charset="0"/>
              </a:rPr>
              <a:t>2.2) Butterworth highpass filters</a:t>
            </a:r>
          </a:p>
          <a:p>
            <a:pPr marL="838200" lvl="1" indent="-381000" algn="l" rtl="0">
              <a:lnSpc>
                <a:spcPct val="90000"/>
              </a:lnSpc>
              <a:buFont typeface="Wingdings" pitchFamily="2" charset="2"/>
              <a:buNone/>
            </a:pPr>
            <a:r>
              <a:rPr lang="en-US" smtClean="0">
                <a:latin typeface="Arial" charset="0"/>
              </a:rPr>
              <a:t>2.3) Gaussian highpass filters</a:t>
            </a:r>
          </a:p>
        </p:txBody>
      </p:sp>
      <p:sp>
        <p:nvSpPr>
          <p:cNvPr id="21508" name="Rectangle 4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r>
              <a:rPr lang="en-US" smtClean="0"/>
              <a:t>Low pass &amp; High pass filters in FD</a:t>
            </a:r>
          </a:p>
        </p:txBody>
      </p:sp>
      <p:sp>
        <p:nvSpPr>
          <p:cNvPr id="21509" name="Text Box 4"/>
          <p:cNvSpPr txBox="1">
            <a:spLocks noChangeArrowheads="1"/>
          </p:cNvSpPr>
          <p:nvPr/>
        </p:nvSpPr>
        <p:spPr bwMode="auto">
          <a:xfrm>
            <a:off x="228600" y="0"/>
            <a:ext cx="8915400" cy="376238"/>
          </a:xfrm>
          <a:prstGeom prst="rect">
            <a:avLst/>
          </a:prstGeom>
          <a:solidFill>
            <a:schemeClr val="accent1">
              <a:alpha val="30196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5pPr>
            <a:lvl6pPr marL="2514600" indent="-228600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6pPr>
            <a:lvl7pPr marL="2971800" indent="-228600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7pPr>
            <a:lvl8pPr marL="3429000" indent="-228600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8pPr>
            <a:lvl9pPr marL="3886200" indent="-228600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9pPr>
          </a:lstStyle>
          <a:p>
            <a:pPr algn="ctr"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smtClean="0">
                <a:solidFill>
                  <a:srgbClr val="000000"/>
                </a:solidFill>
              </a:rPr>
              <a:t>Ch4, lesson 10: low pass &amp; high pass filters in  FD</a:t>
            </a:r>
          </a:p>
        </p:txBody>
      </p:sp>
    </p:spTree>
    <p:extLst>
      <p:ext uri="{BB962C8B-B14F-4D97-AF65-F5344CB8AC3E}">
        <p14:creationId xmlns:p14="http://schemas.microsoft.com/office/powerpoint/2010/main" val="42175134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6"/>
          <p:cNvSpPr>
            <a:spLocks noGrp="1" noChangeArrowheads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5pPr>
            <a:lvl6pPr marL="2514600" indent="-228600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6pPr>
            <a:lvl7pPr marL="2971800" indent="-228600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7pPr>
            <a:lvl8pPr marL="3429000" indent="-228600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8pPr>
            <a:lvl9pPr marL="3886200" indent="-228600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9pPr>
          </a:lstStyle>
          <a:p>
            <a:pPr eaLnBrk="1" hangingPunct="1"/>
            <a:fld id="{3FFE39E6-1D18-4200-8CD5-3668E1E488D5}" type="slidenum">
              <a:rPr lang="ar-SA" smtClean="0">
                <a:solidFill>
                  <a:srgbClr val="000000"/>
                </a:solidFill>
              </a:rPr>
              <a:pPr eaLnBrk="1" hangingPunct="1"/>
              <a:t>127</a:t>
            </a:fld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2253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rtl="0"/>
            <a:r>
              <a:rPr lang="en-US" smtClean="0"/>
              <a:t>1)  Low pass – </a:t>
            </a:r>
            <a:r>
              <a:rPr lang="en-US" sz="4000" i="1" smtClean="0"/>
              <a:t>image smoothing</a:t>
            </a:r>
          </a:p>
        </p:txBody>
      </p:sp>
      <p:sp>
        <p:nvSpPr>
          <p:cNvPr id="2253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" y="1600200"/>
            <a:ext cx="8915400" cy="4530725"/>
          </a:xfrm>
        </p:spPr>
        <p:txBody>
          <a:bodyPr/>
          <a:lstStyle/>
          <a:p>
            <a:pPr algn="l" rtl="0">
              <a:lnSpc>
                <a:spcPct val="90000"/>
              </a:lnSpc>
              <a:buFont typeface="Wingdings" pitchFamily="2" charset="2"/>
              <a:buNone/>
            </a:pPr>
            <a:r>
              <a:rPr lang="en-CA" sz="1900" b="1" smtClean="0"/>
              <a:t>Image smoothing using FD filters</a:t>
            </a:r>
          </a:p>
          <a:p>
            <a:pPr algn="l" rtl="0">
              <a:lnSpc>
                <a:spcPct val="90000"/>
              </a:lnSpc>
              <a:buFont typeface="Wingdings" pitchFamily="2" charset="2"/>
              <a:buChar char="§"/>
            </a:pPr>
            <a:endParaRPr lang="en-CA" sz="1900" smtClean="0"/>
          </a:p>
          <a:p>
            <a:pPr algn="l" rtl="0">
              <a:lnSpc>
                <a:spcPct val="90000"/>
              </a:lnSpc>
              <a:buFont typeface="Wingdings" pitchFamily="2" charset="2"/>
              <a:buChar char="§"/>
            </a:pPr>
            <a:r>
              <a:rPr lang="en-CA" sz="1900" smtClean="0"/>
              <a:t>Noise is usually high frequency.</a:t>
            </a:r>
          </a:p>
          <a:p>
            <a:pPr algn="l" rtl="0">
              <a:lnSpc>
                <a:spcPct val="90000"/>
              </a:lnSpc>
              <a:buFont typeface="Wingdings" pitchFamily="2" charset="2"/>
              <a:buChar char="§"/>
            </a:pPr>
            <a:endParaRPr lang="en-CA" sz="1900" smtClean="0"/>
          </a:p>
          <a:p>
            <a:pPr algn="l" rtl="0">
              <a:lnSpc>
                <a:spcPct val="90000"/>
              </a:lnSpc>
              <a:buFont typeface="Wingdings" pitchFamily="2" charset="2"/>
              <a:buChar char="§"/>
            </a:pPr>
            <a:r>
              <a:rPr lang="en-CA" sz="1900" smtClean="0"/>
              <a:t>Hence noise removal is usually termed smoothing or blurring.</a:t>
            </a:r>
          </a:p>
          <a:p>
            <a:pPr algn="l" rtl="0">
              <a:lnSpc>
                <a:spcPct val="90000"/>
              </a:lnSpc>
              <a:buFont typeface="Wingdings" pitchFamily="2" charset="2"/>
              <a:buChar char="§"/>
            </a:pPr>
            <a:endParaRPr lang="en-CA" sz="1900" smtClean="0"/>
          </a:p>
          <a:p>
            <a:pPr algn="l" rtl="0">
              <a:lnSpc>
                <a:spcPct val="90000"/>
              </a:lnSpc>
              <a:buFont typeface="Wingdings" pitchFamily="2" charset="2"/>
              <a:buChar char="§"/>
            </a:pPr>
            <a:r>
              <a:rPr lang="en-CA" sz="1900" smtClean="0"/>
              <a:t>Smoothing is achieved by lowpass filters (LPFs).</a:t>
            </a:r>
          </a:p>
          <a:p>
            <a:pPr algn="l" rtl="0">
              <a:lnSpc>
                <a:spcPct val="90000"/>
              </a:lnSpc>
              <a:buFont typeface="Wingdings" pitchFamily="2" charset="2"/>
              <a:buNone/>
            </a:pPr>
            <a:endParaRPr lang="en-CA" sz="1900" smtClean="0"/>
          </a:p>
          <a:p>
            <a:pPr algn="l" rtl="0">
              <a:lnSpc>
                <a:spcPct val="90000"/>
              </a:lnSpc>
              <a:buFont typeface="Wingdings" pitchFamily="2" charset="2"/>
              <a:buChar char="§"/>
            </a:pPr>
            <a:r>
              <a:rPr lang="en-CA" sz="1900" b="1" smtClean="0"/>
              <a:t>3 types </a:t>
            </a:r>
            <a:r>
              <a:rPr lang="en-CA" sz="1900" smtClean="0"/>
              <a:t>of LPFs will be studied i.e. Ideal LPF, Butterworth LPF and Gaussian LPF.</a:t>
            </a:r>
          </a:p>
          <a:p>
            <a:pPr algn="l" rtl="0">
              <a:lnSpc>
                <a:spcPct val="90000"/>
              </a:lnSpc>
              <a:buFont typeface="Wingdings" pitchFamily="2" charset="2"/>
              <a:buChar char="§"/>
            </a:pPr>
            <a:endParaRPr lang="en-CA" sz="1900" smtClean="0"/>
          </a:p>
          <a:p>
            <a:pPr algn="l" rtl="0">
              <a:lnSpc>
                <a:spcPct val="90000"/>
              </a:lnSpc>
              <a:buFont typeface="Wingdings" pitchFamily="2" charset="2"/>
              <a:buChar char="§"/>
            </a:pPr>
            <a:r>
              <a:rPr lang="en-CA" sz="1900" b="1" smtClean="0"/>
              <a:t>Note/Caution</a:t>
            </a:r>
            <a:r>
              <a:rPr lang="en-CA" sz="1900" smtClean="0"/>
              <a:t>: Image details and edges have high frequency characteristics.</a:t>
            </a:r>
          </a:p>
          <a:p>
            <a:pPr algn="l" rtl="0">
              <a:lnSpc>
                <a:spcPct val="90000"/>
              </a:lnSpc>
              <a:buFont typeface="Wingdings" pitchFamily="2" charset="2"/>
              <a:buChar char="§"/>
            </a:pPr>
            <a:endParaRPr lang="en-CA" sz="1900" smtClean="0"/>
          </a:p>
          <a:p>
            <a:pPr algn="l" rtl="0">
              <a:lnSpc>
                <a:spcPct val="90000"/>
              </a:lnSpc>
            </a:pPr>
            <a:endParaRPr lang="en-CA" sz="1900" smtClean="0"/>
          </a:p>
          <a:p>
            <a:pPr algn="l" rtl="0">
              <a:lnSpc>
                <a:spcPct val="90000"/>
              </a:lnSpc>
              <a:buFont typeface="Wingdings" pitchFamily="2" charset="2"/>
              <a:buNone/>
            </a:pPr>
            <a:endParaRPr lang="en-US" sz="1600" b="1" smtClean="0">
              <a:solidFill>
                <a:srgbClr val="FF3300"/>
              </a:solidFill>
            </a:endParaRPr>
          </a:p>
        </p:txBody>
      </p:sp>
      <p:sp>
        <p:nvSpPr>
          <p:cNvPr id="22533" name="Text Box 4"/>
          <p:cNvSpPr txBox="1">
            <a:spLocks noChangeArrowheads="1"/>
          </p:cNvSpPr>
          <p:nvPr/>
        </p:nvSpPr>
        <p:spPr bwMode="auto">
          <a:xfrm>
            <a:off x="228600" y="0"/>
            <a:ext cx="8915400" cy="376238"/>
          </a:xfrm>
          <a:prstGeom prst="rect">
            <a:avLst/>
          </a:prstGeom>
          <a:solidFill>
            <a:schemeClr val="accent1">
              <a:alpha val="30196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5pPr>
            <a:lvl6pPr marL="2514600" indent="-228600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6pPr>
            <a:lvl7pPr marL="2971800" indent="-228600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7pPr>
            <a:lvl8pPr marL="3429000" indent="-228600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8pPr>
            <a:lvl9pPr marL="3886200" indent="-228600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9pPr>
          </a:lstStyle>
          <a:p>
            <a:pPr algn="ctr"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smtClean="0">
                <a:solidFill>
                  <a:srgbClr val="000000"/>
                </a:solidFill>
              </a:rPr>
              <a:t>Ch4, lesson 10: low pass &amp; high pass filters in  FD</a:t>
            </a:r>
          </a:p>
        </p:txBody>
      </p:sp>
    </p:spTree>
    <p:extLst>
      <p:ext uri="{BB962C8B-B14F-4D97-AF65-F5344CB8AC3E}">
        <p14:creationId xmlns:p14="http://schemas.microsoft.com/office/powerpoint/2010/main" val="9639956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9" name="Rectangle 2"/>
          <p:cNvSpPr>
            <a:spLocks noChangeArrowheads="1"/>
          </p:cNvSpPr>
          <p:nvPr/>
        </p:nvSpPr>
        <p:spPr bwMode="auto">
          <a:xfrm>
            <a:off x="381000" y="1524000"/>
            <a:ext cx="8229600" cy="4422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rtl="1" fontAlgn="base">
              <a:spcBef>
                <a:spcPct val="0"/>
              </a:spcBef>
              <a:spcAft>
                <a:spcPct val="0"/>
              </a:spcAft>
            </a:pPr>
            <a:r>
              <a:rPr lang="en-US" sz="3200" b="1" smtClean="0">
                <a:solidFill>
                  <a:srgbClr val="000000"/>
                </a:solidFill>
              </a:rPr>
              <a:t>Smoothing filters: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800" smtClean="0">
                <a:solidFill>
                  <a:srgbClr val="000000"/>
                </a:solidFill>
              </a:rPr>
              <a:t>1.1) Ideal low pass filters (ILPF)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800" smtClean="0">
              <a:solidFill>
                <a:srgbClr val="000000"/>
              </a:solidFill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800" smtClean="0">
              <a:solidFill>
                <a:srgbClr val="000000"/>
              </a:solidFill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800" smtClean="0">
              <a:solidFill>
                <a:srgbClr val="000000"/>
              </a:solidFill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800" smtClean="0">
                <a:solidFill>
                  <a:srgbClr val="000000"/>
                </a:solidFill>
              </a:rPr>
              <a:t>1.2) Butterworth low pass filters (BLPF)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800" smtClean="0">
              <a:solidFill>
                <a:srgbClr val="000000"/>
              </a:solidFill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800" smtClean="0">
              <a:solidFill>
                <a:srgbClr val="000000"/>
              </a:solidFill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800" smtClean="0">
              <a:solidFill>
                <a:srgbClr val="000000"/>
              </a:solidFill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800" smtClean="0">
                <a:solidFill>
                  <a:srgbClr val="000000"/>
                </a:solidFill>
              </a:rPr>
              <a:t>1.3) Gaussian low pass filters (GLPF)</a:t>
            </a:r>
          </a:p>
        </p:txBody>
      </p:sp>
      <p:sp>
        <p:nvSpPr>
          <p:cNvPr id="1030" name="Rectangle 2"/>
          <p:cNvSpPr>
            <a:spLocks noChangeArrowheads="1"/>
          </p:cNvSpPr>
          <p:nvPr/>
        </p:nvSpPr>
        <p:spPr bwMode="auto">
          <a:xfrm>
            <a:off x="457200" y="277813"/>
            <a:ext cx="8229600" cy="1139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rtl="1" fontAlgn="base">
              <a:spcBef>
                <a:spcPct val="0"/>
              </a:spcBef>
              <a:spcAft>
                <a:spcPct val="0"/>
              </a:spcAft>
            </a:pPr>
            <a:r>
              <a:rPr lang="en-IE" sz="4400" smtClean="0">
                <a:solidFill>
                  <a:srgbClr val="999900"/>
                </a:solidFill>
                <a:latin typeface="Garamond" pitchFamily="18" charset="0"/>
              </a:rPr>
              <a:t>1) Low pass - </a:t>
            </a:r>
            <a:r>
              <a:rPr lang="en-IE" sz="4400" i="1" smtClean="0">
                <a:solidFill>
                  <a:srgbClr val="999900"/>
                </a:solidFill>
                <a:latin typeface="Garamond" pitchFamily="18" charset="0"/>
              </a:rPr>
              <a:t>image Smoothing</a:t>
            </a:r>
            <a:endParaRPr lang="en-US" sz="4400" i="1" smtClean="0">
              <a:solidFill>
                <a:srgbClr val="999900"/>
              </a:solidFill>
              <a:latin typeface="Garamond" pitchFamily="18" charset="0"/>
            </a:endParaRPr>
          </a:p>
        </p:txBody>
      </p:sp>
      <p:sp>
        <p:nvSpPr>
          <p:cNvPr id="1031" name="Text Box 4"/>
          <p:cNvSpPr txBox="1">
            <a:spLocks noChangeArrowheads="1"/>
          </p:cNvSpPr>
          <p:nvPr/>
        </p:nvSpPr>
        <p:spPr bwMode="auto">
          <a:xfrm>
            <a:off x="228600" y="0"/>
            <a:ext cx="8915400" cy="376238"/>
          </a:xfrm>
          <a:prstGeom prst="rect">
            <a:avLst/>
          </a:prstGeom>
          <a:solidFill>
            <a:schemeClr val="accent1">
              <a:alpha val="30196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5pPr>
            <a:lvl6pPr marL="2514600" indent="-228600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6pPr>
            <a:lvl7pPr marL="2971800" indent="-228600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7pPr>
            <a:lvl8pPr marL="3429000" indent="-228600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8pPr>
            <a:lvl9pPr marL="3886200" indent="-228600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9pPr>
          </a:lstStyle>
          <a:p>
            <a:pPr algn="ctr"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smtClean="0">
                <a:solidFill>
                  <a:srgbClr val="000000"/>
                </a:solidFill>
              </a:rPr>
              <a:t>Ch4, lesson 10: low pass filters</a:t>
            </a:r>
          </a:p>
        </p:txBody>
      </p:sp>
      <p:graphicFrame>
        <p:nvGraphicFramePr>
          <p:cNvPr id="1026" name="Object 2"/>
          <p:cNvGraphicFramePr>
            <a:graphicFrameLocks noGrp="1" noChangeAspect="1"/>
          </p:cNvGraphicFramePr>
          <p:nvPr>
            <p:ph sz="half" idx="1"/>
          </p:nvPr>
        </p:nvGraphicFramePr>
        <p:xfrm>
          <a:off x="1600200" y="2667000"/>
          <a:ext cx="2819400" cy="774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20" name="Equation" r:id="rId4" imgW="1752480" imgH="482400" progId="Equation.3">
                  <p:embed/>
                </p:oleObj>
              </mc:Choice>
              <mc:Fallback>
                <p:oleObj name="Equation" r:id="rId4" imgW="1752480" imgH="4824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00200" y="2667000"/>
                        <a:ext cx="2819400" cy="774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27" name="Object 2"/>
          <p:cNvGraphicFramePr>
            <a:graphicFrameLocks noGrp="1" noChangeAspect="1"/>
          </p:cNvGraphicFramePr>
          <p:nvPr>
            <p:ph sz="quarter" idx="2"/>
          </p:nvPr>
        </p:nvGraphicFramePr>
        <p:xfrm>
          <a:off x="1524000" y="4419600"/>
          <a:ext cx="2743200" cy="6746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21" name="Equation" r:id="rId6" imgW="1752480" imgH="431640" progId="Equation.3">
                  <p:embed/>
                </p:oleObj>
              </mc:Choice>
              <mc:Fallback>
                <p:oleObj name="Equation" r:id="rId6" imgW="1752480" imgH="4316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24000" y="4419600"/>
                        <a:ext cx="2743200" cy="6746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28" name="Object 2"/>
          <p:cNvGraphicFramePr>
            <a:graphicFrameLocks noGrp="1" noChangeAspect="1"/>
          </p:cNvGraphicFramePr>
          <p:nvPr>
            <p:ph sz="quarter" idx="3"/>
          </p:nvPr>
        </p:nvGraphicFramePr>
        <p:xfrm>
          <a:off x="1447800" y="6045200"/>
          <a:ext cx="2667000" cy="50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22" name="Equation" r:id="rId8" imgW="1333440" imgH="253800" progId="Equation.3">
                  <p:embed/>
                </p:oleObj>
              </mc:Choice>
              <mc:Fallback>
                <p:oleObj name="Equation" r:id="rId8" imgW="1333440" imgH="2538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47800" y="6045200"/>
                        <a:ext cx="2667000" cy="508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4F26A6E-2D68-436A-BAA5-2361D431DCF4}" type="slidenum">
              <a:rPr lang="ar-SA" smtClean="0">
                <a:solidFill>
                  <a:srgbClr val="000000"/>
                </a:solidFill>
              </a:rPr>
              <a:pPr>
                <a:defRPr/>
              </a:pPr>
              <a:t>128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604056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Rectangle 6"/>
          <p:cNvSpPr>
            <a:spLocks noGrp="1" noChangeArrowheads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5pPr>
            <a:lvl6pPr marL="2514600" indent="-228600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6pPr>
            <a:lvl7pPr marL="2971800" indent="-228600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7pPr>
            <a:lvl8pPr marL="3429000" indent="-228600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8pPr>
            <a:lvl9pPr marL="3886200" indent="-228600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9pPr>
          </a:lstStyle>
          <a:p>
            <a:pPr eaLnBrk="1" hangingPunct="1"/>
            <a:fld id="{A9C0D5AD-F16A-4996-99BF-814AB62C9172}" type="slidenum">
              <a:rPr lang="ar-SA" smtClean="0">
                <a:solidFill>
                  <a:srgbClr val="000000"/>
                </a:solidFill>
              </a:rPr>
              <a:pPr eaLnBrk="1" hangingPunct="1"/>
              <a:t>129</a:t>
            </a:fld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205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1.1) 2-D Ideal low pass filter ILPF</a:t>
            </a:r>
          </a:p>
        </p:txBody>
      </p:sp>
      <p:sp>
        <p:nvSpPr>
          <p:cNvPr id="205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4495800"/>
            <a:ext cx="9144000" cy="3311525"/>
          </a:xfrm>
        </p:spPr>
        <p:txBody>
          <a:bodyPr/>
          <a:lstStyle/>
          <a:p>
            <a:pPr algn="l" rtl="0">
              <a:buFont typeface="Wingdings" pitchFamily="2" charset="2"/>
              <a:buNone/>
            </a:pPr>
            <a:r>
              <a:rPr lang="en-US" sz="1800" smtClean="0"/>
              <a:t>Where </a:t>
            </a:r>
          </a:p>
          <a:p>
            <a:pPr algn="l" rtl="0"/>
            <a:r>
              <a:rPr lang="en-US" sz="1800" smtClean="0"/>
              <a:t>D(u,v) is the distance from (</a:t>
            </a:r>
            <a:r>
              <a:rPr lang="en-US" sz="1800" i="1" smtClean="0"/>
              <a:t>u</a:t>
            </a:r>
            <a:r>
              <a:rPr lang="en-US" sz="1800" smtClean="0"/>
              <a:t>,</a:t>
            </a:r>
            <a:r>
              <a:rPr lang="en-US" sz="1800" i="1" smtClean="0"/>
              <a:t>v</a:t>
            </a:r>
            <a:r>
              <a:rPr lang="en-US" sz="1800" smtClean="0"/>
              <a:t>) to the center of the frequency rectangle</a:t>
            </a:r>
          </a:p>
          <a:p>
            <a:pPr algn="l" rtl="0"/>
            <a:r>
              <a:rPr lang="en-US" sz="1800" smtClean="0"/>
              <a:t>Image size: MxN</a:t>
            </a:r>
          </a:p>
          <a:p>
            <a:pPr algn="l" rtl="0"/>
            <a:r>
              <a:rPr lang="en-US" sz="1800" smtClean="0"/>
              <a:t>Center of the frequency rectangle: (u,v) = (M/2, N/2)</a:t>
            </a:r>
          </a:p>
          <a:p>
            <a:pPr algn="l" rtl="0"/>
            <a:r>
              <a:rPr lang="en-US" sz="1800" smtClean="0"/>
              <a:t>Distance to the center: D(u,v) = [(u – M/2)</a:t>
            </a:r>
            <a:r>
              <a:rPr lang="en-US" sz="1800" baseline="30000" smtClean="0"/>
              <a:t>2</a:t>
            </a:r>
            <a:r>
              <a:rPr lang="en-US" sz="1800" smtClean="0"/>
              <a:t> + (v – N/2)</a:t>
            </a:r>
            <a:r>
              <a:rPr lang="en-US" sz="1800" baseline="30000" smtClean="0"/>
              <a:t>2</a:t>
            </a:r>
            <a:r>
              <a:rPr lang="en-US" sz="1800" smtClean="0"/>
              <a:t>]</a:t>
            </a:r>
            <a:r>
              <a:rPr lang="en-US" sz="1800" baseline="30000" smtClean="0"/>
              <a:t>1/2</a:t>
            </a:r>
          </a:p>
        </p:txBody>
      </p:sp>
      <p:sp>
        <p:nvSpPr>
          <p:cNvPr id="2054" name="Text Box 4"/>
          <p:cNvSpPr txBox="1">
            <a:spLocks noChangeArrowheads="1"/>
          </p:cNvSpPr>
          <p:nvPr/>
        </p:nvSpPr>
        <p:spPr bwMode="auto">
          <a:xfrm>
            <a:off x="228600" y="0"/>
            <a:ext cx="8915400" cy="376238"/>
          </a:xfrm>
          <a:prstGeom prst="rect">
            <a:avLst/>
          </a:prstGeom>
          <a:solidFill>
            <a:schemeClr val="accent1">
              <a:alpha val="30196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5pPr>
            <a:lvl6pPr marL="2514600" indent="-228600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6pPr>
            <a:lvl7pPr marL="2971800" indent="-228600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7pPr>
            <a:lvl8pPr marL="3429000" indent="-228600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8pPr>
            <a:lvl9pPr marL="3886200" indent="-228600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9pPr>
          </a:lstStyle>
          <a:p>
            <a:pPr algn="ctr"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smtClean="0">
                <a:solidFill>
                  <a:srgbClr val="000000"/>
                </a:solidFill>
              </a:rPr>
              <a:t>Ch4, lesson 11: ILPF</a:t>
            </a:r>
          </a:p>
        </p:txBody>
      </p:sp>
      <p:sp>
        <p:nvSpPr>
          <p:cNvPr id="2055" name="Text Box 8"/>
          <p:cNvSpPr txBox="1">
            <a:spLocks noChangeArrowheads="1"/>
          </p:cNvSpPr>
          <p:nvPr/>
        </p:nvSpPr>
        <p:spPr bwMode="auto">
          <a:xfrm>
            <a:off x="1066800" y="1828800"/>
            <a:ext cx="6553200" cy="915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5pPr>
            <a:lvl6pPr marL="2514600" indent="-228600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6pPr>
            <a:lvl7pPr marL="2971800" indent="-228600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7pPr>
            <a:lvl8pPr marL="3429000" indent="-228600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8pPr>
            <a:lvl9pPr marL="3886200" indent="-228600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smtClean="0">
                <a:solidFill>
                  <a:srgbClr val="000000"/>
                </a:solidFill>
              </a:rPr>
              <a:t>The simplest lowpass filter is ILPF, it (cuts off) all high frequency components that are at distance greater than a specified distance: D</a:t>
            </a:r>
            <a:r>
              <a:rPr lang="en-US" baseline="-25000" smtClean="0">
                <a:solidFill>
                  <a:srgbClr val="000000"/>
                </a:solidFill>
              </a:rPr>
              <a:t>0 </a:t>
            </a:r>
            <a:r>
              <a:rPr lang="ar-JO" baseline="-25000" smtClean="0">
                <a:solidFill>
                  <a:srgbClr val="000000"/>
                </a:solidFill>
              </a:rPr>
              <a:t>  </a:t>
            </a:r>
            <a:r>
              <a:rPr lang="en-US" baseline="-25000" smtClean="0">
                <a:solidFill>
                  <a:srgbClr val="000000"/>
                </a:solidFill>
              </a:rPr>
              <a:t> </a:t>
            </a:r>
            <a:r>
              <a:rPr lang="en-US" smtClean="0">
                <a:solidFill>
                  <a:srgbClr val="000000"/>
                </a:solidFill>
              </a:rPr>
              <a:t>from the center</a:t>
            </a:r>
          </a:p>
        </p:txBody>
      </p:sp>
      <p:graphicFrame>
        <p:nvGraphicFramePr>
          <p:cNvPr id="2050" name="Object 2"/>
          <p:cNvGraphicFramePr>
            <a:graphicFrameLocks noChangeAspect="1"/>
          </p:cNvGraphicFramePr>
          <p:nvPr/>
        </p:nvGraphicFramePr>
        <p:xfrm>
          <a:off x="1524000" y="3124200"/>
          <a:ext cx="4916488" cy="13541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48" name="Equation" r:id="rId4" imgW="1752480" imgH="482400" progId="Equation.3">
                  <p:embed/>
                </p:oleObj>
              </mc:Choice>
              <mc:Fallback>
                <p:oleObj name="Equation" r:id="rId4" imgW="1752480" imgH="4824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24000" y="3124200"/>
                        <a:ext cx="4916488" cy="13541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4138901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Nearest neighbor interpolation</a:t>
            </a:r>
          </a:p>
        </p:txBody>
      </p:sp>
      <p:sp>
        <p:nvSpPr>
          <p:cNvPr id="6147" name="Text Box 3"/>
          <p:cNvSpPr txBox="1">
            <a:spLocks noChangeArrowheads="1"/>
          </p:cNvSpPr>
          <p:nvPr/>
        </p:nvSpPr>
        <p:spPr bwMode="auto">
          <a:xfrm>
            <a:off x="228600" y="0"/>
            <a:ext cx="8915400" cy="376238"/>
          </a:xfrm>
          <a:prstGeom prst="rect">
            <a:avLst/>
          </a:prstGeom>
          <a:solidFill>
            <a:schemeClr val="accent1">
              <a:alpha val="30196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5pPr>
            <a:lvl6pPr marL="2514600" indent="-228600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6pPr>
            <a:lvl7pPr marL="2971800" indent="-228600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7pPr>
            <a:lvl8pPr marL="3429000" indent="-228600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8pPr>
            <a:lvl9pPr marL="3886200" indent="-228600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9pPr>
          </a:lstStyle>
          <a:p>
            <a:pPr algn="ctr" rtl="1"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smtClean="0">
                <a:solidFill>
                  <a:srgbClr val="000000"/>
                </a:solidFill>
              </a:rPr>
              <a:t>Ch2, lesson2: Zooming and shrinking</a:t>
            </a:r>
          </a:p>
        </p:txBody>
      </p:sp>
      <p:sp>
        <p:nvSpPr>
          <p:cNvPr id="6148" name="Rectangle 4"/>
          <p:cNvSpPr>
            <a:spLocks noChangeArrowheads="1"/>
          </p:cNvSpPr>
          <p:nvPr/>
        </p:nvSpPr>
        <p:spPr bwMode="auto">
          <a:xfrm>
            <a:off x="304800" y="1447800"/>
            <a:ext cx="8839200" cy="2462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marL="342900" indent="-342900" fontAlgn="base">
              <a:spcBef>
                <a:spcPct val="0"/>
              </a:spcBef>
              <a:spcAft>
                <a:spcPct val="0"/>
              </a:spcAft>
            </a:pPr>
            <a:r>
              <a:rPr lang="en-US" sz="1400" dirty="0" smtClean="0">
                <a:solidFill>
                  <a:srgbClr val="FF3300"/>
                </a:solidFill>
                <a:cs typeface="Tahoma" pitchFamily="34" charset="0"/>
              </a:rPr>
              <a:t>Example:</a:t>
            </a:r>
          </a:p>
          <a:p>
            <a:pPr marL="342900" indent="-342900" fontAlgn="base">
              <a:spcBef>
                <a:spcPct val="0"/>
              </a:spcBef>
              <a:spcAft>
                <a:spcPct val="0"/>
              </a:spcAft>
            </a:pPr>
            <a:r>
              <a:rPr lang="en-US" sz="1400" dirty="0" smtClean="0">
                <a:solidFill>
                  <a:srgbClr val="000000"/>
                </a:solidFill>
                <a:cs typeface="Tahoma" pitchFamily="34" charset="0"/>
              </a:rPr>
              <a:t>Suppose  A </a:t>
            </a:r>
            <a:r>
              <a:rPr lang="en-US" sz="1400" dirty="0" smtClean="0">
                <a:solidFill>
                  <a:srgbClr val="FF0000"/>
                </a:solidFill>
                <a:cs typeface="Tahoma" pitchFamily="34" charset="0"/>
              </a:rPr>
              <a:t>2x2 </a:t>
            </a:r>
            <a:r>
              <a:rPr lang="en-US" sz="1400" dirty="0" smtClean="0">
                <a:solidFill>
                  <a:srgbClr val="000000"/>
                </a:solidFill>
                <a:cs typeface="Tahoma" pitchFamily="34" charset="0"/>
              </a:rPr>
              <a:t>pixels image will be enlarged 2 times by the </a:t>
            </a:r>
            <a:r>
              <a:rPr lang="en-US" sz="1400" dirty="0" smtClean="0">
                <a:solidFill>
                  <a:srgbClr val="FF0000"/>
                </a:solidFill>
                <a:cs typeface="Tahoma" pitchFamily="34" charset="0"/>
              </a:rPr>
              <a:t>nearest neighbor </a:t>
            </a:r>
            <a:r>
              <a:rPr lang="en-US" sz="1400" dirty="0" smtClean="0">
                <a:solidFill>
                  <a:srgbClr val="000000"/>
                </a:solidFill>
                <a:cs typeface="Tahoma" pitchFamily="34" charset="0"/>
              </a:rPr>
              <a:t>method:</a:t>
            </a:r>
          </a:p>
          <a:p>
            <a:pPr marL="342900" indent="-342900" fontAlgn="base">
              <a:spcBef>
                <a:spcPct val="0"/>
              </a:spcBef>
              <a:spcAft>
                <a:spcPct val="0"/>
              </a:spcAft>
            </a:pPr>
            <a:endParaRPr lang="en-US" sz="1400" dirty="0" smtClean="0">
              <a:solidFill>
                <a:srgbClr val="000000"/>
              </a:solidFill>
              <a:cs typeface="Tahoma" pitchFamily="34" charset="0"/>
            </a:endParaRPr>
          </a:p>
          <a:p>
            <a:pPr marL="342900" indent="-342900" fontAlgn="base">
              <a:spcBef>
                <a:spcPct val="0"/>
              </a:spcBef>
              <a:spcAft>
                <a:spcPct val="0"/>
              </a:spcAft>
              <a:buFontTx/>
              <a:buAutoNum type="arabicPeriod"/>
            </a:pPr>
            <a:r>
              <a:rPr lang="en-US" sz="1400" dirty="0" smtClean="0">
                <a:solidFill>
                  <a:srgbClr val="000000"/>
                </a:solidFill>
                <a:cs typeface="Tahoma" pitchFamily="34" charset="0"/>
              </a:rPr>
              <a:t>Lay an imaginary </a:t>
            </a:r>
            <a:r>
              <a:rPr lang="en-US" sz="1400" dirty="0" smtClean="0">
                <a:solidFill>
                  <a:srgbClr val="FF0000"/>
                </a:solidFill>
                <a:cs typeface="Tahoma" pitchFamily="34" charset="0"/>
              </a:rPr>
              <a:t>4*4</a:t>
            </a:r>
            <a:r>
              <a:rPr lang="en-US" sz="1400" dirty="0" smtClean="0">
                <a:solidFill>
                  <a:srgbClr val="000000"/>
                </a:solidFill>
                <a:cs typeface="Tahoma" pitchFamily="34" charset="0"/>
              </a:rPr>
              <a:t> grid over the original image..</a:t>
            </a:r>
          </a:p>
          <a:p>
            <a:pPr marL="342900" indent="-342900" fontAlgn="base">
              <a:spcBef>
                <a:spcPct val="0"/>
              </a:spcBef>
              <a:spcAft>
                <a:spcPct val="0"/>
              </a:spcAft>
            </a:pPr>
            <a:r>
              <a:rPr lang="en-US" sz="1400" dirty="0" smtClean="0">
                <a:solidFill>
                  <a:srgbClr val="000000"/>
                </a:solidFill>
                <a:cs typeface="Tahoma" pitchFamily="34" charset="0"/>
              </a:rPr>
              <a:t>2. For any point in the overlay, look for </a:t>
            </a:r>
            <a:r>
              <a:rPr lang="en-US" sz="1400" dirty="0" smtClean="0">
                <a:solidFill>
                  <a:srgbClr val="FF0000"/>
                </a:solidFill>
                <a:cs typeface="Tahoma" pitchFamily="34" charset="0"/>
              </a:rPr>
              <a:t>the closest pixel in the original image, and assign its gray level to the new pixel in the grid. (copy)</a:t>
            </a:r>
          </a:p>
          <a:p>
            <a:pPr marL="342900" indent="-342900" fontAlgn="base">
              <a:spcBef>
                <a:spcPct val="0"/>
              </a:spcBef>
              <a:spcAft>
                <a:spcPct val="0"/>
              </a:spcAft>
            </a:pPr>
            <a:r>
              <a:rPr lang="en-US" sz="1400" dirty="0" smtClean="0">
                <a:solidFill>
                  <a:srgbClr val="000000"/>
                </a:solidFill>
                <a:cs typeface="Tahoma" pitchFamily="34" charset="0"/>
              </a:rPr>
              <a:t>3. When all the new pixels are assigned values, expand the overlay grid to the original specified size to obtain the zoomed image.</a:t>
            </a:r>
          </a:p>
          <a:p>
            <a:pPr marL="342900" indent="-342900" fontAlgn="base">
              <a:spcBef>
                <a:spcPct val="0"/>
              </a:spcBef>
              <a:spcAft>
                <a:spcPct val="0"/>
              </a:spcAft>
            </a:pPr>
            <a:endParaRPr lang="en-US" sz="1400" dirty="0" smtClean="0">
              <a:solidFill>
                <a:srgbClr val="000000"/>
              </a:solidFill>
              <a:cs typeface="Tahoma" pitchFamily="34" charset="0"/>
            </a:endParaRPr>
          </a:p>
          <a:p>
            <a:pPr marL="342900" indent="-342900" fontAlgn="base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en-US" sz="1400" u="sng" dirty="0" smtClean="0">
                <a:solidFill>
                  <a:srgbClr val="666600"/>
                </a:solidFill>
                <a:cs typeface="Tahoma" pitchFamily="34" charset="0"/>
              </a:rPr>
              <a:t>Pixel replication</a:t>
            </a:r>
            <a:r>
              <a:rPr lang="en-US" sz="1400" dirty="0" smtClean="0">
                <a:solidFill>
                  <a:srgbClr val="666600"/>
                </a:solidFill>
                <a:cs typeface="Tahoma" pitchFamily="34" charset="0"/>
              </a:rPr>
              <a:t> (re sampling) is a special case that is applicable when the size of the image needs to be increased an integer number of times (like 2 times not 1.5 for example).</a:t>
            </a:r>
            <a:r>
              <a:rPr lang="en-US" sz="1400" dirty="0" smtClean="0">
                <a:solidFill>
                  <a:srgbClr val="000000"/>
                </a:solidFill>
                <a:cs typeface="Tahoma" pitchFamily="34" charset="0"/>
              </a:rPr>
              <a:t> </a:t>
            </a:r>
          </a:p>
        </p:txBody>
      </p:sp>
      <p:sp>
        <p:nvSpPr>
          <p:cNvPr id="6149" name="Rectangle 5"/>
          <p:cNvSpPr>
            <a:spLocks noChangeArrowheads="1"/>
          </p:cNvSpPr>
          <p:nvPr/>
        </p:nvSpPr>
        <p:spPr bwMode="auto">
          <a:xfrm>
            <a:off x="5562600" y="4038600"/>
            <a:ext cx="335280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rtl="1" fontAlgn="base">
              <a:spcBef>
                <a:spcPct val="0"/>
              </a:spcBef>
              <a:spcAft>
                <a:spcPct val="0"/>
              </a:spcAft>
            </a:pPr>
            <a:r>
              <a:rPr lang="en-US" sz="1200" dirty="0" smtClean="0">
                <a:solidFill>
                  <a:srgbClr val="000000"/>
                </a:solidFill>
              </a:rPr>
              <a:t>+ </a:t>
            </a:r>
            <a:r>
              <a:rPr lang="en-US" sz="1200" dirty="0" err="1" smtClean="0">
                <a:solidFill>
                  <a:srgbClr val="000000"/>
                </a:solidFill>
              </a:rPr>
              <a:t>ve</a:t>
            </a:r>
            <a:r>
              <a:rPr lang="en-US" sz="1200" dirty="0" smtClean="0">
                <a:solidFill>
                  <a:srgbClr val="000000"/>
                </a:solidFill>
              </a:rPr>
              <a:t> : Nearest neighbor is </a:t>
            </a:r>
            <a:r>
              <a:rPr lang="en-US" sz="1200" dirty="0" smtClean="0">
                <a:solidFill>
                  <a:srgbClr val="FF0000"/>
                </a:solidFill>
              </a:rPr>
              <a:t>fast</a:t>
            </a:r>
          </a:p>
          <a:p>
            <a:pPr rtl="1" fontAlgn="base">
              <a:spcBef>
                <a:spcPct val="0"/>
              </a:spcBef>
              <a:spcAft>
                <a:spcPct val="0"/>
              </a:spcAft>
            </a:pPr>
            <a:r>
              <a:rPr lang="en-US" sz="1200" dirty="0" smtClean="0">
                <a:solidFill>
                  <a:srgbClr val="000000"/>
                </a:solidFill>
              </a:rPr>
              <a:t> -</a:t>
            </a:r>
            <a:r>
              <a:rPr lang="en-US" sz="1200" dirty="0" err="1" smtClean="0">
                <a:solidFill>
                  <a:srgbClr val="000000"/>
                </a:solidFill>
              </a:rPr>
              <a:t>ve</a:t>
            </a:r>
            <a:r>
              <a:rPr lang="en-US" sz="1200" dirty="0" smtClean="0">
                <a:solidFill>
                  <a:srgbClr val="000000"/>
                </a:solidFill>
              </a:rPr>
              <a:t>:  it produces a </a:t>
            </a:r>
            <a:r>
              <a:rPr lang="en-US" sz="1200" dirty="0" smtClean="0">
                <a:solidFill>
                  <a:srgbClr val="FF0000"/>
                </a:solidFill>
              </a:rPr>
              <a:t>checkerboard effect </a:t>
            </a:r>
            <a:r>
              <a:rPr lang="en-US" sz="1200" dirty="0" smtClean="0">
                <a:solidFill>
                  <a:srgbClr val="000000"/>
                </a:solidFill>
              </a:rPr>
              <a:t>like this!</a:t>
            </a:r>
          </a:p>
        </p:txBody>
      </p:sp>
      <p:pic>
        <p:nvPicPr>
          <p:cNvPr id="6150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3938588"/>
            <a:ext cx="4160838" cy="2919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1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5600" y="4648200"/>
            <a:ext cx="644525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52" name="Line 8"/>
          <p:cNvSpPr>
            <a:spLocks noChangeShapeType="1"/>
          </p:cNvSpPr>
          <p:nvPr/>
        </p:nvSpPr>
        <p:spPr bwMode="auto">
          <a:xfrm>
            <a:off x="6172200" y="4572000"/>
            <a:ext cx="45720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rtl="1" fontAlgn="base">
              <a:spcBef>
                <a:spcPct val="0"/>
              </a:spcBef>
              <a:spcAft>
                <a:spcPct val="0"/>
              </a:spcAft>
            </a:pPr>
            <a:endParaRPr lang="en-GB" smtClean="0">
              <a:solidFill>
                <a:srgbClr val="000000"/>
              </a:solidFill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1FF5A78-4736-45B1-AA6B-60ADE917B934}" type="slidenum">
              <a:rPr lang="ar-SA" smtClean="0">
                <a:solidFill>
                  <a:srgbClr val="000000"/>
                </a:solidFill>
              </a:rPr>
              <a:pPr>
                <a:defRPr/>
              </a:pPr>
              <a:t>13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03216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6"/>
          <p:cNvSpPr>
            <a:spLocks noGrp="1" noChangeArrowheads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5pPr>
            <a:lvl6pPr marL="2514600" indent="-228600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6pPr>
            <a:lvl7pPr marL="2971800" indent="-228600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7pPr>
            <a:lvl8pPr marL="3429000" indent="-228600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8pPr>
            <a:lvl9pPr marL="3886200" indent="-228600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9pPr>
          </a:lstStyle>
          <a:p>
            <a:pPr eaLnBrk="1" hangingPunct="1"/>
            <a:fld id="{E2BEFDD1-5410-4E85-8FAD-ACACA38CE480}" type="slidenum">
              <a:rPr lang="ar-SA" smtClean="0">
                <a:solidFill>
                  <a:srgbClr val="000000"/>
                </a:solidFill>
              </a:rPr>
              <a:pPr eaLnBrk="1" hangingPunct="1"/>
              <a:t>130</a:t>
            </a:fld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2355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How does ILPF function works?</a:t>
            </a:r>
          </a:p>
        </p:txBody>
      </p:sp>
      <p:pic>
        <p:nvPicPr>
          <p:cNvPr id="2355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1905000"/>
            <a:ext cx="7772400" cy="2719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557" name="Text Box 5"/>
          <p:cNvSpPr txBox="1">
            <a:spLocks noChangeArrowheads="1"/>
          </p:cNvSpPr>
          <p:nvPr/>
        </p:nvSpPr>
        <p:spPr bwMode="auto">
          <a:xfrm>
            <a:off x="0" y="4565650"/>
            <a:ext cx="9144000" cy="2292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5pPr>
            <a:lvl6pPr marL="2514600" indent="-228600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6pPr>
            <a:lvl7pPr marL="2971800" indent="-228600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7pPr>
            <a:lvl8pPr marL="3429000" indent="-228600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8pPr>
            <a:lvl9pPr marL="3886200" indent="-228600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9pPr>
          </a:lstStyle>
          <a:p>
            <a:pPr algn="r" rtl="1" eaLnBrk="1" fontAlgn="base" hangingPunct="1">
              <a:spcBef>
                <a:spcPct val="50000"/>
              </a:spcBef>
              <a:spcAft>
                <a:spcPct val="0"/>
              </a:spcAft>
              <a:buFontTx/>
              <a:buChar char="•"/>
            </a:pPr>
            <a:r>
              <a:rPr lang="ar-JO" smtClean="0">
                <a:solidFill>
                  <a:srgbClr val="000000"/>
                </a:solidFill>
              </a:rPr>
              <a:t>نضرب قيم هذا الماسك</a:t>
            </a:r>
            <a:r>
              <a:rPr lang="en-US" smtClean="0">
                <a:solidFill>
                  <a:srgbClr val="000000"/>
                </a:solidFill>
              </a:rPr>
              <a:t> H(u,v) </a:t>
            </a:r>
            <a:r>
              <a:rPr lang="ar-JO" smtClean="0">
                <a:solidFill>
                  <a:srgbClr val="000000"/>
                </a:solidFill>
              </a:rPr>
              <a:t> بالقيم المكافئة لها بالصورة </a:t>
            </a:r>
            <a:r>
              <a:rPr lang="en-US" smtClean="0">
                <a:solidFill>
                  <a:srgbClr val="000000"/>
                </a:solidFill>
              </a:rPr>
              <a:t>F(u,v)</a:t>
            </a:r>
            <a:r>
              <a:rPr lang="ar-JO" smtClean="0">
                <a:solidFill>
                  <a:srgbClr val="000000"/>
                </a:solidFill>
              </a:rPr>
              <a:t>. فنحصل فقط على ال </a:t>
            </a:r>
            <a:r>
              <a:rPr lang="en-US" smtClean="0">
                <a:solidFill>
                  <a:srgbClr val="000000"/>
                </a:solidFill>
              </a:rPr>
              <a:t>frequencies</a:t>
            </a:r>
            <a:r>
              <a:rPr lang="ar-JO" smtClean="0">
                <a:solidFill>
                  <a:srgbClr val="000000"/>
                </a:solidFill>
              </a:rPr>
              <a:t> داخل الدائرة</a:t>
            </a:r>
          </a:p>
          <a:p>
            <a:pPr algn="r" rtl="1" eaLnBrk="1" fontAlgn="base" hangingPunct="1">
              <a:spcBef>
                <a:spcPct val="50000"/>
              </a:spcBef>
              <a:spcAft>
                <a:spcPct val="0"/>
              </a:spcAft>
              <a:buFontTx/>
              <a:buChar char="•"/>
            </a:pPr>
            <a:endParaRPr lang="ar-JO" smtClean="0">
              <a:solidFill>
                <a:srgbClr val="000000"/>
              </a:solidFill>
            </a:endParaRPr>
          </a:p>
          <a:p>
            <a:pPr algn="r" rtl="1" eaLnBrk="1" fontAlgn="base" hangingPunct="1">
              <a:spcBef>
                <a:spcPct val="50000"/>
              </a:spcBef>
              <a:spcAft>
                <a:spcPct val="0"/>
              </a:spcAft>
              <a:buFontTx/>
              <a:buChar char="•"/>
            </a:pPr>
            <a:r>
              <a:rPr lang="ar-JO" smtClean="0">
                <a:solidFill>
                  <a:srgbClr val="000000"/>
                </a:solidFill>
              </a:rPr>
              <a:t>دائما منتصف الصورة تحمل اهم المعلومات عنها ( اي معظم معلومات الصورة), بينما تتوزع التفاصيل </a:t>
            </a:r>
          </a:p>
          <a:p>
            <a:pPr algn="r" rtl="1" eaLnBrk="1" fontAlgn="base" hangingPunct="1">
              <a:spcBef>
                <a:spcPct val="50000"/>
              </a:spcBef>
              <a:spcAft>
                <a:spcPct val="0"/>
              </a:spcAft>
              <a:buFontTx/>
              <a:buChar char="•"/>
            </a:pPr>
            <a:r>
              <a:rPr lang="ar-JO" smtClean="0">
                <a:solidFill>
                  <a:srgbClr val="000000"/>
                </a:solidFill>
              </a:rPr>
              <a:t>كل ما كبر نصف قطر الدائرة  (اي </a:t>
            </a:r>
            <a:r>
              <a:rPr lang="en-US" smtClean="0">
                <a:solidFill>
                  <a:srgbClr val="000000"/>
                </a:solidFill>
              </a:rPr>
              <a:t>D</a:t>
            </a:r>
            <a:r>
              <a:rPr lang="en-US" baseline="-25000" smtClean="0">
                <a:solidFill>
                  <a:srgbClr val="000000"/>
                </a:solidFill>
              </a:rPr>
              <a:t>0</a:t>
            </a:r>
            <a:r>
              <a:rPr lang="ar-JO" smtClean="0">
                <a:solidFill>
                  <a:srgbClr val="000000"/>
                </a:solidFill>
              </a:rPr>
              <a:t>), كل ما حصلنا على صورة  اقرب للاصل.( انظر الشريحة التالية)</a:t>
            </a:r>
          </a:p>
          <a:p>
            <a:pPr algn="r" rtl="1" eaLnBrk="1" fontAlgn="base" hangingPunct="1">
              <a:spcBef>
                <a:spcPct val="50000"/>
              </a:spcBef>
              <a:spcAft>
                <a:spcPct val="0"/>
              </a:spcAft>
              <a:buFontTx/>
              <a:buChar char="•"/>
            </a:pPr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23558" name="Line 6"/>
          <p:cNvSpPr>
            <a:spLocks noChangeShapeType="1"/>
          </p:cNvSpPr>
          <p:nvPr/>
        </p:nvSpPr>
        <p:spPr bwMode="auto">
          <a:xfrm flipH="1" flipV="1">
            <a:off x="5334000" y="4343400"/>
            <a:ext cx="45720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rtl="1" fontAlgn="base">
              <a:spcBef>
                <a:spcPct val="0"/>
              </a:spcBef>
              <a:spcAft>
                <a:spcPct val="0"/>
              </a:spcAft>
            </a:pPr>
            <a:endParaRPr lang="en-GB" smtClean="0">
              <a:solidFill>
                <a:srgbClr val="000000"/>
              </a:solidFill>
            </a:endParaRPr>
          </a:p>
        </p:txBody>
      </p:sp>
      <p:sp>
        <p:nvSpPr>
          <p:cNvPr id="23559" name="Text Box 4"/>
          <p:cNvSpPr txBox="1">
            <a:spLocks noChangeArrowheads="1"/>
          </p:cNvSpPr>
          <p:nvPr/>
        </p:nvSpPr>
        <p:spPr bwMode="auto">
          <a:xfrm>
            <a:off x="228600" y="0"/>
            <a:ext cx="8915400" cy="376238"/>
          </a:xfrm>
          <a:prstGeom prst="rect">
            <a:avLst/>
          </a:prstGeom>
          <a:solidFill>
            <a:schemeClr val="accent1">
              <a:alpha val="30196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5pPr>
            <a:lvl6pPr marL="2514600" indent="-228600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6pPr>
            <a:lvl7pPr marL="2971800" indent="-228600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7pPr>
            <a:lvl8pPr marL="3429000" indent="-228600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8pPr>
            <a:lvl9pPr marL="3886200" indent="-228600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9pPr>
          </a:lstStyle>
          <a:p>
            <a:pPr algn="ctr"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smtClean="0">
                <a:solidFill>
                  <a:srgbClr val="000000"/>
                </a:solidFill>
              </a:rPr>
              <a:t>Ch4, lesson 11: ILPF</a:t>
            </a:r>
          </a:p>
        </p:txBody>
      </p:sp>
    </p:spTree>
    <p:extLst>
      <p:ext uri="{BB962C8B-B14F-4D97-AF65-F5344CB8AC3E}">
        <p14:creationId xmlns:p14="http://schemas.microsoft.com/office/powerpoint/2010/main" val="35274275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6"/>
          <p:cNvSpPr>
            <a:spLocks noGrp="1" noChangeArrowheads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5pPr>
            <a:lvl6pPr marL="2514600" indent="-228600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6pPr>
            <a:lvl7pPr marL="2971800" indent="-228600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7pPr>
            <a:lvl8pPr marL="3429000" indent="-228600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8pPr>
            <a:lvl9pPr marL="3886200" indent="-228600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9pPr>
          </a:lstStyle>
          <a:p>
            <a:pPr eaLnBrk="1" hangingPunct="1"/>
            <a:fld id="{BE0CED50-EC65-4DDE-A66F-239870711FFD}" type="slidenum">
              <a:rPr lang="ar-SA" smtClean="0">
                <a:solidFill>
                  <a:srgbClr val="000000"/>
                </a:solidFill>
              </a:rPr>
              <a:pPr eaLnBrk="1" hangingPunct="1"/>
              <a:t>131</a:t>
            </a:fld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24579" name="Rectangle 5"/>
          <p:cNvSpPr>
            <a:spLocks noChangeArrowheads="1"/>
          </p:cNvSpPr>
          <p:nvPr/>
        </p:nvSpPr>
        <p:spPr bwMode="auto">
          <a:xfrm>
            <a:off x="228600" y="4495800"/>
            <a:ext cx="5029200" cy="1739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b="1" u="sng" smtClean="0">
                <a:solidFill>
                  <a:srgbClr val="FF3300"/>
                </a:solidFill>
              </a:rPr>
              <a:t>Radius		total image power %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b="1" smtClean="0">
                <a:solidFill>
                  <a:srgbClr val="000000"/>
                </a:solidFill>
              </a:rPr>
              <a:t>5 			92.0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b="1" smtClean="0">
                <a:solidFill>
                  <a:srgbClr val="000000"/>
                </a:solidFill>
              </a:rPr>
              <a:t>15 			94.6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b="1" smtClean="0">
                <a:solidFill>
                  <a:srgbClr val="000000"/>
                </a:solidFill>
              </a:rPr>
              <a:t>30 			96.4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b="1" smtClean="0">
                <a:solidFill>
                  <a:srgbClr val="000000"/>
                </a:solidFill>
              </a:rPr>
              <a:t>80 			98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b="1" smtClean="0">
                <a:solidFill>
                  <a:srgbClr val="000000"/>
                </a:solidFill>
              </a:rPr>
              <a:t>230 pixels		99.5</a:t>
            </a:r>
          </a:p>
        </p:txBody>
      </p:sp>
      <p:sp>
        <p:nvSpPr>
          <p:cNvPr id="24580" name="Rectangle 12"/>
          <p:cNvSpPr>
            <a:spLocks noChangeArrowheads="1"/>
          </p:cNvSpPr>
          <p:nvPr/>
        </p:nvSpPr>
        <p:spPr bwMode="auto">
          <a:xfrm>
            <a:off x="0" y="3352800"/>
            <a:ext cx="8534400" cy="119062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r" rtl="1" fontAlgn="base">
              <a:spcBef>
                <a:spcPct val="0"/>
              </a:spcBef>
              <a:spcAft>
                <a:spcPct val="0"/>
              </a:spcAft>
            </a:pPr>
            <a:r>
              <a:rPr lang="ar-JO" smtClean="0">
                <a:solidFill>
                  <a:srgbClr val="000000"/>
                </a:solidFill>
              </a:rPr>
              <a:t>كل ما كبر نصف قطر الدائرة  (اي </a:t>
            </a:r>
            <a:r>
              <a:rPr lang="en-US" smtClean="0">
                <a:solidFill>
                  <a:srgbClr val="000000"/>
                </a:solidFill>
              </a:rPr>
              <a:t>D0</a:t>
            </a:r>
            <a:r>
              <a:rPr lang="ar-JO" smtClean="0">
                <a:solidFill>
                  <a:srgbClr val="000000"/>
                </a:solidFill>
              </a:rPr>
              <a:t>),</a:t>
            </a:r>
          </a:p>
          <a:p>
            <a:pPr algn="r" rtl="1" fontAlgn="base">
              <a:spcBef>
                <a:spcPct val="0"/>
              </a:spcBef>
              <a:spcAft>
                <a:spcPct val="0"/>
              </a:spcAft>
            </a:pPr>
            <a:r>
              <a:rPr lang="ar-JO" smtClean="0">
                <a:solidFill>
                  <a:srgbClr val="000000"/>
                </a:solidFill>
              </a:rPr>
              <a:t> كل ما حصلنا على صورة  اقرب للاصل</a:t>
            </a:r>
          </a:p>
          <a:p>
            <a:pPr algn="r" rtl="1" fontAlgn="base">
              <a:spcBef>
                <a:spcPct val="0"/>
              </a:spcBef>
              <a:spcAft>
                <a:spcPct val="0"/>
              </a:spcAft>
            </a:pPr>
            <a:endParaRPr lang="ar-JO" smtClean="0">
              <a:solidFill>
                <a:srgbClr val="000000"/>
              </a:solidFill>
            </a:endParaRPr>
          </a:p>
          <a:p>
            <a:pPr algn="r" rtl="1"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24581" name="Rectangle 13"/>
          <p:cNvSpPr>
            <a:spLocks noChangeArrowheads="1"/>
          </p:cNvSpPr>
          <p:nvPr/>
        </p:nvSpPr>
        <p:spPr bwMode="auto">
          <a:xfrm>
            <a:off x="5638800" y="4037013"/>
            <a:ext cx="2892425" cy="1328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r" rtl="1" fontAlgn="base">
              <a:spcBef>
                <a:spcPct val="50000"/>
              </a:spcBef>
              <a:spcAft>
                <a:spcPct val="0"/>
              </a:spcAft>
            </a:pPr>
            <a:endParaRPr lang="ar-JO" smtClean="0">
              <a:solidFill>
                <a:srgbClr val="000000"/>
              </a:solidFill>
            </a:endParaRPr>
          </a:p>
          <a:p>
            <a:pPr algn="r" rtl="1" fontAlgn="base">
              <a:spcBef>
                <a:spcPct val="50000"/>
              </a:spcBef>
              <a:spcAft>
                <a:spcPct val="0"/>
              </a:spcAft>
            </a:pPr>
            <a:r>
              <a:rPr lang="ar-JO" smtClean="0">
                <a:solidFill>
                  <a:srgbClr val="000000"/>
                </a:solidFill>
              </a:rPr>
              <a:t>دائما منتصف الصورة تحمل اهم المعلومات عنها ( اي معظم معلومات الصورة), بينما تتوزع التفاصيل </a:t>
            </a:r>
          </a:p>
        </p:txBody>
      </p:sp>
      <p:sp>
        <p:nvSpPr>
          <p:cNvPr id="24582" name="Text Box 4"/>
          <p:cNvSpPr txBox="1">
            <a:spLocks noChangeArrowheads="1"/>
          </p:cNvSpPr>
          <p:nvPr/>
        </p:nvSpPr>
        <p:spPr bwMode="auto">
          <a:xfrm>
            <a:off x="228600" y="0"/>
            <a:ext cx="8915400" cy="376238"/>
          </a:xfrm>
          <a:prstGeom prst="rect">
            <a:avLst/>
          </a:prstGeom>
          <a:solidFill>
            <a:schemeClr val="accent1">
              <a:alpha val="30196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5pPr>
            <a:lvl6pPr marL="2514600" indent="-228600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6pPr>
            <a:lvl7pPr marL="2971800" indent="-228600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7pPr>
            <a:lvl8pPr marL="3429000" indent="-228600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8pPr>
            <a:lvl9pPr marL="3886200" indent="-228600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9pPr>
          </a:lstStyle>
          <a:p>
            <a:pPr algn="ctr"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smtClean="0">
                <a:solidFill>
                  <a:srgbClr val="000000"/>
                </a:solidFill>
              </a:rPr>
              <a:t>Ch4, lesson 11: ILPF</a:t>
            </a:r>
          </a:p>
        </p:txBody>
      </p:sp>
      <p:pic>
        <p:nvPicPr>
          <p:cNvPr id="24583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4301"/>
          <a:stretch>
            <a:fillRect/>
          </a:stretch>
        </p:blipFill>
        <p:spPr bwMode="auto">
          <a:xfrm>
            <a:off x="381000" y="381000"/>
            <a:ext cx="6172200" cy="3054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19314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6"/>
          <p:cNvSpPr>
            <a:spLocks noGrp="1" noChangeArrowheads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5pPr>
            <a:lvl6pPr marL="2514600" indent="-228600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6pPr>
            <a:lvl7pPr marL="2971800" indent="-228600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7pPr>
            <a:lvl8pPr marL="3429000" indent="-228600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8pPr>
            <a:lvl9pPr marL="3886200" indent="-228600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9pPr>
          </a:lstStyle>
          <a:p>
            <a:pPr eaLnBrk="1" hangingPunct="1"/>
            <a:fld id="{C44E7217-4562-4270-85BE-D69826B0798B}" type="slidenum">
              <a:rPr lang="ar-SA" smtClean="0">
                <a:solidFill>
                  <a:srgbClr val="000000"/>
                </a:solidFill>
              </a:rPr>
              <a:pPr eaLnBrk="1" hangingPunct="1"/>
              <a:t>132</a:t>
            </a:fld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25603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 anchor="ctr"/>
          <a:lstStyle/>
          <a:p>
            <a:pPr eaLnBrk="1" hangingPunct="1"/>
            <a:r>
              <a:rPr lang="en-IE" smtClean="0"/>
              <a:t>Ideal Low Pass Filter results</a:t>
            </a:r>
            <a:endParaRPr lang="en-US" smtClean="0"/>
          </a:p>
        </p:txBody>
      </p:sp>
      <p:pic>
        <p:nvPicPr>
          <p:cNvPr id="25604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8625" y="1658938"/>
            <a:ext cx="3679825" cy="4795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605" name="Text Box 8"/>
          <p:cNvSpPr txBox="1">
            <a:spLocks noChangeArrowheads="1"/>
          </p:cNvSpPr>
          <p:nvPr/>
        </p:nvSpPr>
        <p:spPr bwMode="auto">
          <a:xfrm>
            <a:off x="1931988" y="1989138"/>
            <a:ext cx="97155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5pPr>
            <a:lvl6pPr marL="2514600" indent="-228600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6pPr>
            <a:lvl7pPr marL="2971800" indent="-228600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7pPr>
            <a:lvl8pPr marL="3429000" indent="-228600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8pPr>
            <a:lvl9pPr marL="3886200" indent="-228600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9pPr>
          </a:lstStyle>
          <a:p>
            <a:pPr algn="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IE" smtClean="0">
                <a:solidFill>
                  <a:srgbClr val="000000"/>
                </a:solidFill>
                <a:latin typeface="Arial" charset="0"/>
              </a:rPr>
              <a:t>Original</a:t>
            </a:r>
            <a:br>
              <a:rPr lang="en-IE" smtClean="0">
                <a:solidFill>
                  <a:srgbClr val="000000"/>
                </a:solidFill>
                <a:latin typeface="Arial" charset="0"/>
              </a:rPr>
            </a:br>
            <a:r>
              <a:rPr lang="en-IE" smtClean="0">
                <a:solidFill>
                  <a:srgbClr val="000000"/>
                </a:solidFill>
                <a:latin typeface="Arial" charset="0"/>
              </a:rPr>
              <a:t>image</a:t>
            </a:r>
            <a:endParaRPr lang="en-US" smtClean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25606" name="Text Box 9"/>
          <p:cNvSpPr txBox="1">
            <a:spLocks noChangeArrowheads="1"/>
          </p:cNvSpPr>
          <p:nvPr/>
        </p:nvSpPr>
        <p:spPr bwMode="auto">
          <a:xfrm>
            <a:off x="6667500" y="1671638"/>
            <a:ext cx="1993900" cy="1190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5pPr>
            <a:lvl6pPr marL="2514600" indent="-228600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6pPr>
            <a:lvl7pPr marL="2971800" indent="-228600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7pPr>
            <a:lvl8pPr marL="3429000" indent="-228600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8pPr>
            <a:lvl9pPr marL="3886200" indent="-228600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IE" smtClean="0">
                <a:solidFill>
                  <a:srgbClr val="000000"/>
                </a:solidFill>
                <a:latin typeface="Arial" charset="0"/>
              </a:rPr>
              <a:t>Result of filtering with ideal low pass filter of radius 5</a:t>
            </a:r>
            <a:endParaRPr lang="en-US" smtClean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25607" name="Text Box 10"/>
          <p:cNvSpPr txBox="1">
            <a:spLocks noChangeArrowheads="1"/>
          </p:cNvSpPr>
          <p:nvPr/>
        </p:nvSpPr>
        <p:spPr bwMode="auto">
          <a:xfrm>
            <a:off x="6640513" y="3116263"/>
            <a:ext cx="1993900" cy="1190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5pPr>
            <a:lvl6pPr marL="2514600" indent="-228600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6pPr>
            <a:lvl7pPr marL="2971800" indent="-228600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7pPr>
            <a:lvl8pPr marL="3429000" indent="-228600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8pPr>
            <a:lvl9pPr marL="3886200" indent="-228600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IE" smtClean="0">
                <a:solidFill>
                  <a:srgbClr val="000000"/>
                </a:solidFill>
                <a:latin typeface="Arial" charset="0"/>
              </a:rPr>
              <a:t>Result of filtering with ideal low pass filter of radius 30</a:t>
            </a:r>
            <a:endParaRPr lang="en-US" smtClean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25608" name="Text Box 11"/>
          <p:cNvSpPr txBox="1">
            <a:spLocks noChangeArrowheads="1"/>
          </p:cNvSpPr>
          <p:nvPr/>
        </p:nvSpPr>
        <p:spPr bwMode="auto">
          <a:xfrm>
            <a:off x="6613525" y="4910138"/>
            <a:ext cx="1993900" cy="1190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5pPr>
            <a:lvl6pPr marL="2514600" indent="-228600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6pPr>
            <a:lvl7pPr marL="2971800" indent="-228600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7pPr>
            <a:lvl8pPr marL="3429000" indent="-228600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8pPr>
            <a:lvl9pPr marL="3886200" indent="-228600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IE" smtClean="0">
                <a:solidFill>
                  <a:srgbClr val="000000"/>
                </a:solidFill>
                <a:latin typeface="Arial" charset="0"/>
              </a:rPr>
              <a:t>Result of filtering with ideal low pass filter of radius 230</a:t>
            </a:r>
            <a:endParaRPr lang="en-US" smtClean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25609" name="Text Box 12"/>
          <p:cNvSpPr txBox="1">
            <a:spLocks noChangeArrowheads="1"/>
          </p:cNvSpPr>
          <p:nvPr/>
        </p:nvSpPr>
        <p:spPr bwMode="auto">
          <a:xfrm>
            <a:off x="868363" y="4968875"/>
            <a:ext cx="1993900" cy="1190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5pPr>
            <a:lvl6pPr marL="2514600" indent="-228600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6pPr>
            <a:lvl7pPr marL="2971800" indent="-228600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7pPr>
            <a:lvl8pPr marL="3429000" indent="-228600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8pPr>
            <a:lvl9pPr marL="3886200" indent="-228600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9pPr>
          </a:lstStyle>
          <a:p>
            <a:pPr algn="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IE" smtClean="0">
                <a:solidFill>
                  <a:srgbClr val="000000"/>
                </a:solidFill>
                <a:latin typeface="Arial" charset="0"/>
              </a:rPr>
              <a:t>Result of filtering with ideal low pass filter of radius 80</a:t>
            </a:r>
            <a:endParaRPr lang="en-US" smtClean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25610" name="Text Box 13"/>
          <p:cNvSpPr txBox="1">
            <a:spLocks noChangeArrowheads="1"/>
          </p:cNvSpPr>
          <p:nvPr/>
        </p:nvSpPr>
        <p:spPr bwMode="auto">
          <a:xfrm>
            <a:off x="909638" y="3495675"/>
            <a:ext cx="1993900" cy="1190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5pPr>
            <a:lvl6pPr marL="2514600" indent="-228600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6pPr>
            <a:lvl7pPr marL="2971800" indent="-228600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7pPr>
            <a:lvl8pPr marL="3429000" indent="-228600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8pPr>
            <a:lvl9pPr marL="3886200" indent="-228600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9pPr>
          </a:lstStyle>
          <a:p>
            <a:pPr algn="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IE" smtClean="0">
                <a:solidFill>
                  <a:srgbClr val="000000"/>
                </a:solidFill>
                <a:latin typeface="Arial" charset="0"/>
              </a:rPr>
              <a:t>Result of filtering with ideal low pass filter of radius 15</a:t>
            </a:r>
            <a:endParaRPr lang="en-US" smtClean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25611" name="Line 14"/>
          <p:cNvSpPr>
            <a:spLocks noChangeShapeType="1"/>
          </p:cNvSpPr>
          <p:nvPr/>
        </p:nvSpPr>
        <p:spPr bwMode="auto">
          <a:xfrm>
            <a:off x="1665288" y="3030538"/>
            <a:ext cx="1624012" cy="51752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pPr rtl="1" fontAlgn="base">
              <a:spcBef>
                <a:spcPct val="0"/>
              </a:spcBef>
              <a:spcAft>
                <a:spcPct val="0"/>
              </a:spcAft>
            </a:pPr>
            <a:endParaRPr lang="en-GB" smtClean="0">
              <a:solidFill>
                <a:srgbClr val="000000"/>
              </a:solidFill>
            </a:endParaRPr>
          </a:p>
        </p:txBody>
      </p:sp>
      <p:sp>
        <p:nvSpPr>
          <p:cNvPr id="25612" name="Text Box 15"/>
          <p:cNvSpPr txBox="1">
            <a:spLocks noChangeArrowheads="1"/>
          </p:cNvSpPr>
          <p:nvPr/>
        </p:nvSpPr>
        <p:spPr bwMode="auto">
          <a:xfrm>
            <a:off x="0" y="2471738"/>
            <a:ext cx="2606675" cy="517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5pPr>
            <a:lvl6pPr marL="2514600" indent="-228600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6pPr>
            <a:lvl7pPr marL="2971800" indent="-228600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7pPr>
            <a:lvl8pPr marL="3429000" indent="-228600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8pPr>
            <a:lvl9pPr marL="3886200" indent="-228600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sz="1400" smtClean="0">
                <a:solidFill>
                  <a:srgbClr val="FF3300"/>
                </a:solidFill>
                <a:latin typeface="Arial" charset="0"/>
              </a:rPr>
              <a:t>Ringing is a characteristics of ideal Filter</a:t>
            </a:r>
          </a:p>
        </p:txBody>
      </p:sp>
      <p:sp>
        <p:nvSpPr>
          <p:cNvPr id="25613" name="Rectangle 16"/>
          <p:cNvSpPr>
            <a:spLocks noChangeArrowheads="1"/>
          </p:cNvSpPr>
          <p:nvPr/>
        </p:nvSpPr>
        <p:spPr bwMode="auto">
          <a:xfrm>
            <a:off x="217488" y="6216650"/>
            <a:ext cx="8926512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600" smtClean="0">
                <a:solidFill>
                  <a:srgbClr val="FF3300"/>
                </a:solidFill>
                <a:latin typeface="Arial" charset="0"/>
              </a:rPr>
              <a:t>Ideal lowpass filtering is not very practical but they can be implemented on a computer to study their behavior.</a:t>
            </a:r>
          </a:p>
        </p:txBody>
      </p:sp>
      <p:sp>
        <p:nvSpPr>
          <p:cNvPr id="25614" name="Text Box 4"/>
          <p:cNvSpPr txBox="1">
            <a:spLocks noChangeArrowheads="1"/>
          </p:cNvSpPr>
          <p:nvPr/>
        </p:nvSpPr>
        <p:spPr bwMode="auto">
          <a:xfrm>
            <a:off x="228600" y="0"/>
            <a:ext cx="8915400" cy="376238"/>
          </a:xfrm>
          <a:prstGeom prst="rect">
            <a:avLst/>
          </a:prstGeom>
          <a:solidFill>
            <a:schemeClr val="accent1">
              <a:alpha val="30196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5pPr>
            <a:lvl6pPr marL="2514600" indent="-228600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6pPr>
            <a:lvl7pPr marL="2971800" indent="-228600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7pPr>
            <a:lvl8pPr marL="3429000" indent="-228600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8pPr>
            <a:lvl9pPr marL="3886200" indent="-228600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9pPr>
          </a:lstStyle>
          <a:p>
            <a:pPr algn="ctr"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smtClean="0">
                <a:solidFill>
                  <a:srgbClr val="000000"/>
                </a:solidFill>
              </a:rPr>
              <a:t>Ch4, lesson 11: ILPF</a:t>
            </a:r>
          </a:p>
        </p:txBody>
      </p:sp>
    </p:spTree>
    <p:extLst>
      <p:ext uri="{BB962C8B-B14F-4D97-AF65-F5344CB8AC3E}">
        <p14:creationId xmlns:p14="http://schemas.microsoft.com/office/powerpoint/2010/main" val="12637719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6"/>
          <p:cNvSpPr>
            <a:spLocks noGrp="1" noChangeArrowheads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5pPr>
            <a:lvl6pPr marL="2514600" indent="-228600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6pPr>
            <a:lvl7pPr marL="2971800" indent="-228600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7pPr>
            <a:lvl8pPr marL="3429000" indent="-228600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8pPr>
            <a:lvl9pPr marL="3886200" indent="-228600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9pPr>
          </a:lstStyle>
          <a:p>
            <a:pPr eaLnBrk="1" hangingPunct="1"/>
            <a:fld id="{EFA5DD96-3BD0-4FDD-BC13-CF52E275AF91}" type="slidenum">
              <a:rPr lang="ar-SA" smtClean="0">
                <a:solidFill>
                  <a:srgbClr val="000000"/>
                </a:solidFill>
              </a:rPr>
              <a:pPr eaLnBrk="1" hangingPunct="1"/>
              <a:t>133</a:t>
            </a:fld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2662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CA" sz="3600" b="1" smtClean="0"/>
              <a:t>Blurring and ringing feature of ILPFs:</a:t>
            </a:r>
            <a:endParaRPr lang="en-US" sz="3600" b="1" smtClean="0"/>
          </a:p>
        </p:txBody>
      </p:sp>
      <p:sp>
        <p:nvSpPr>
          <p:cNvPr id="2662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686800" cy="4530725"/>
          </a:xfrm>
        </p:spPr>
        <p:txBody>
          <a:bodyPr/>
          <a:lstStyle/>
          <a:p>
            <a:pPr algn="l" rtl="0">
              <a:buFont typeface="Wingdings" pitchFamily="2" charset="2"/>
              <a:buNone/>
            </a:pPr>
            <a:r>
              <a:rPr lang="en-CA" sz="2400" smtClean="0">
                <a:latin typeface="Calibri" pitchFamily="34" charset="0"/>
              </a:rPr>
              <a:t>The ILPF has </a:t>
            </a:r>
            <a:r>
              <a:rPr lang="en-CA" sz="2400" b="1" smtClean="0">
                <a:solidFill>
                  <a:srgbClr val="FF0000"/>
                </a:solidFill>
                <a:latin typeface="Calibri" pitchFamily="34" charset="0"/>
              </a:rPr>
              <a:t>sharp</a:t>
            </a:r>
            <a:r>
              <a:rPr lang="en-CA" sz="2400" smtClean="0">
                <a:latin typeface="Calibri" pitchFamily="34" charset="0"/>
              </a:rPr>
              <a:t> cutoffs or discontinuities which cause ringing.</a:t>
            </a:r>
          </a:p>
          <a:p>
            <a:pPr algn="l" rtl="0">
              <a:buFont typeface="Wingdings" pitchFamily="2" charset="2"/>
              <a:buChar char="§"/>
            </a:pPr>
            <a:r>
              <a:rPr lang="en-CA" sz="2400" smtClean="0">
                <a:latin typeface="Calibri" pitchFamily="34" charset="0"/>
              </a:rPr>
              <a:t>The ILPF has a sink function behaviour in the SD.</a:t>
            </a:r>
          </a:p>
          <a:p>
            <a:pPr algn="l" rtl="0">
              <a:buFont typeface="Wingdings" pitchFamily="2" charset="2"/>
              <a:buChar char="§"/>
            </a:pPr>
            <a:r>
              <a:rPr lang="en-CA" sz="2400" smtClean="0">
                <a:latin typeface="Calibri" pitchFamily="34" charset="0"/>
              </a:rPr>
              <a:t>The center of lobe is the cause for blurring </a:t>
            </a:r>
            <a:r>
              <a:rPr lang="en-CA" sz="2400" b="1" smtClean="0">
                <a:solidFill>
                  <a:srgbClr val="FF0000"/>
                </a:solidFill>
                <a:latin typeface="Calibri" pitchFamily="34" charset="0"/>
              </a:rPr>
              <a:t>but</a:t>
            </a:r>
            <a:r>
              <a:rPr lang="en-CA" sz="2400" smtClean="0">
                <a:latin typeface="Calibri" pitchFamily="34" charset="0"/>
              </a:rPr>
              <a:t> the outer smaller lobes cause ringing.</a:t>
            </a:r>
          </a:p>
          <a:p>
            <a:pPr algn="l" rtl="0">
              <a:buFont typeface="Wingdings" pitchFamily="2" charset="2"/>
              <a:buChar char="§"/>
            </a:pPr>
            <a:r>
              <a:rPr lang="en-CA" sz="2400" smtClean="0">
                <a:latin typeface="Calibri" pitchFamily="34" charset="0"/>
              </a:rPr>
              <a:t>We want to achieve blurring with </a:t>
            </a:r>
            <a:r>
              <a:rPr lang="en-CA" sz="2400" b="1" smtClean="0">
                <a:solidFill>
                  <a:srgbClr val="FF0000"/>
                </a:solidFill>
                <a:latin typeface="Calibri" pitchFamily="34" charset="0"/>
              </a:rPr>
              <a:t>little</a:t>
            </a:r>
            <a:r>
              <a:rPr lang="en-CA" sz="2400" smtClean="0">
                <a:latin typeface="Calibri" pitchFamily="34" charset="0"/>
              </a:rPr>
              <a:t> </a:t>
            </a:r>
            <a:r>
              <a:rPr lang="en-CA" sz="2400" smtClean="0"/>
              <a:t>ringing.</a:t>
            </a:r>
          </a:p>
          <a:p>
            <a:pPr algn="l" rtl="0">
              <a:buFont typeface="Wingdings" pitchFamily="2" charset="2"/>
              <a:buNone/>
            </a:pPr>
            <a:endParaRPr lang="en-CA" sz="2400" smtClean="0"/>
          </a:p>
          <a:p>
            <a:pPr algn="l" rtl="0">
              <a:buFont typeface="Wingdings" pitchFamily="2" charset="2"/>
              <a:buNone/>
            </a:pPr>
            <a:endParaRPr lang="en-CA" sz="2400" smtClean="0"/>
          </a:p>
          <a:p>
            <a:pPr algn="l" rtl="0"/>
            <a:endParaRPr lang="en-CA" smtClean="0"/>
          </a:p>
          <a:p>
            <a:pPr algn="l" rtl="0">
              <a:buFont typeface="Wingdings" pitchFamily="2" charset="2"/>
              <a:buNone/>
            </a:pPr>
            <a:endParaRPr lang="en-US" smtClean="0"/>
          </a:p>
        </p:txBody>
      </p:sp>
      <p:pic>
        <p:nvPicPr>
          <p:cNvPr id="2662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4130675"/>
            <a:ext cx="6057900" cy="2727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630" name="Text Box 4"/>
          <p:cNvSpPr txBox="1">
            <a:spLocks noChangeArrowheads="1"/>
          </p:cNvSpPr>
          <p:nvPr/>
        </p:nvSpPr>
        <p:spPr bwMode="auto">
          <a:xfrm>
            <a:off x="228600" y="0"/>
            <a:ext cx="8915400" cy="376238"/>
          </a:xfrm>
          <a:prstGeom prst="rect">
            <a:avLst/>
          </a:prstGeom>
          <a:solidFill>
            <a:schemeClr val="accent1">
              <a:alpha val="30196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5pPr>
            <a:lvl6pPr marL="2514600" indent="-228600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6pPr>
            <a:lvl7pPr marL="2971800" indent="-228600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7pPr>
            <a:lvl8pPr marL="3429000" indent="-228600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8pPr>
            <a:lvl9pPr marL="3886200" indent="-228600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9pPr>
          </a:lstStyle>
          <a:p>
            <a:pPr algn="ctr"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smtClean="0">
                <a:solidFill>
                  <a:srgbClr val="000000"/>
                </a:solidFill>
              </a:rPr>
              <a:t>Ch4, lesson 11: ILPF</a:t>
            </a:r>
          </a:p>
        </p:txBody>
      </p:sp>
    </p:spTree>
    <p:extLst>
      <p:ext uri="{BB962C8B-B14F-4D97-AF65-F5344CB8AC3E}">
        <p14:creationId xmlns:p14="http://schemas.microsoft.com/office/powerpoint/2010/main" val="9145931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Rectangle 6"/>
          <p:cNvSpPr>
            <a:spLocks noGrp="1" noChangeArrowheads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5pPr>
            <a:lvl6pPr marL="2514600" indent="-228600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6pPr>
            <a:lvl7pPr marL="2971800" indent="-228600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7pPr>
            <a:lvl8pPr marL="3429000" indent="-228600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8pPr>
            <a:lvl9pPr marL="3886200" indent="-228600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9pPr>
          </a:lstStyle>
          <a:p>
            <a:pPr eaLnBrk="1" hangingPunct="1"/>
            <a:fld id="{018FF0A0-35F5-42AC-BD39-7FEF4E4C6096}" type="slidenum">
              <a:rPr lang="ar-SA" smtClean="0">
                <a:solidFill>
                  <a:srgbClr val="000000"/>
                </a:solidFill>
              </a:rPr>
              <a:pPr eaLnBrk="1" hangingPunct="1"/>
              <a:t>134</a:t>
            </a:fld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307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CA" sz="4000" smtClean="0"/>
              <a:t>1.2) Butterworth low pass filter - BLPF:</a:t>
            </a:r>
            <a:endParaRPr lang="en-US" sz="4000" smtClean="0"/>
          </a:p>
        </p:txBody>
      </p:sp>
      <p:sp>
        <p:nvSpPr>
          <p:cNvPr id="3077" name="Text Box 4"/>
          <p:cNvSpPr txBox="1">
            <a:spLocks noChangeArrowheads="1"/>
          </p:cNvSpPr>
          <p:nvPr/>
        </p:nvSpPr>
        <p:spPr bwMode="auto">
          <a:xfrm>
            <a:off x="228600" y="0"/>
            <a:ext cx="8915400" cy="376238"/>
          </a:xfrm>
          <a:prstGeom prst="rect">
            <a:avLst/>
          </a:prstGeom>
          <a:solidFill>
            <a:schemeClr val="accent1">
              <a:alpha val="30196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5pPr>
            <a:lvl6pPr marL="2514600" indent="-228600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6pPr>
            <a:lvl7pPr marL="2971800" indent="-228600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7pPr>
            <a:lvl8pPr marL="3429000" indent="-228600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8pPr>
            <a:lvl9pPr marL="3886200" indent="-228600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9pPr>
          </a:lstStyle>
          <a:p>
            <a:pPr algn="ctr"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smtClean="0">
                <a:solidFill>
                  <a:srgbClr val="000000"/>
                </a:solidFill>
              </a:rPr>
              <a:t>Ch4, lesson 12: BLPF</a:t>
            </a:r>
          </a:p>
        </p:txBody>
      </p:sp>
      <p:sp>
        <p:nvSpPr>
          <p:cNvPr id="3078" name="Rectangle 3"/>
          <p:cNvSpPr>
            <a:spLocks noChangeArrowheads="1"/>
          </p:cNvSpPr>
          <p:nvPr/>
        </p:nvSpPr>
        <p:spPr bwMode="auto">
          <a:xfrm>
            <a:off x="304800" y="1447800"/>
            <a:ext cx="8839200" cy="453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§"/>
            </a:pPr>
            <a:r>
              <a:rPr lang="en-CA" sz="2400" smtClean="0">
                <a:solidFill>
                  <a:srgbClr val="000000"/>
                </a:solidFill>
                <a:latin typeface="Calibri" pitchFamily="34" charset="0"/>
              </a:rPr>
              <a:t>ILPF transfer function has sharp discontinuities.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§"/>
            </a:pPr>
            <a:r>
              <a:rPr lang="en-CA" sz="2400" smtClean="0">
                <a:solidFill>
                  <a:srgbClr val="000000"/>
                </a:solidFill>
                <a:latin typeface="Calibri" pitchFamily="34" charset="0"/>
              </a:rPr>
              <a:t>BLPF transfer function </a:t>
            </a:r>
            <a:r>
              <a:rPr lang="en-CA" sz="2400" b="1" smtClean="0">
                <a:solidFill>
                  <a:srgbClr val="000000"/>
                </a:solidFill>
                <a:latin typeface="Calibri" pitchFamily="34" charset="0"/>
              </a:rPr>
              <a:t>does not </a:t>
            </a:r>
            <a:r>
              <a:rPr lang="en-CA" sz="2400" smtClean="0">
                <a:solidFill>
                  <a:srgbClr val="000000"/>
                </a:solidFill>
                <a:latin typeface="Calibri" pitchFamily="34" charset="0"/>
              </a:rPr>
              <a:t>have </a:t>
            </a:r>
            <a:r>
              <a:rPr lang="en-CA" sz="2400" b="1" smtClean="0">
                <a:solidFill>
                  <a:srgbClr val="000000"/>
                </a:solidFill>
                <a:latin typeface="Calibri" pitchFamily="34" charset="0"/>
              </a:rPr>
              <a:t>sharp</a:t>
            </a:r>
            <a:r>
              <a:rPr lang="en-CA" sz="2400" smtClean="0">
                <a:solidFill>
                  <a:srgbClr val="000000"/>
                </a:solidFill>
                <a:latin typeface="Calibri" pitchFamily="34" charset="0"/>
              </a:rPr>
              <a:t> discontinuities in order to </a:t>
            </a:r>
            <a:r>
              <a:rPr lang="en-CA" sz="2400" b="1" smtClean="0">
                <a:solidFill>
                  <a:srgbClr val="000000"/>
                </a:solidFill>
                <a:latin typeface="Calibri" pitchFamily="34" charset="0"/>
              </a:rPr>
              <a:t>reduce</a:t>
            </a:r>
            <a:r>
              <a:rPr lang="en-CA" sz="2400" smtClean="0">
                <a:solidFill>
                  <a:srgbClr val="000000"/>
                </a:solidFill>
                <a:latin typeface="Calibri" pitchFamily="34" charset="0"/>
              </a:rPr>
              <a:t> ringing.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CA" sz="2400" smtClean="0">
              <a:solidFill>
                <a:srgbClr val="000000"/>
              </a:solidFill>
              <a:latin typeface="Calibri" pitchFamily="34" charset="0"/>
            </a:endParaRPr>
          </a:p>
          <a:p>
            <a:pPr fontAlgn="base">
              <a:spcBef>
                <a:spcPct val="20000"/>
              </a:spcBef>
              <a:spcAft>
                <a:spcPct val="0"/>
              </a:spcAft>
              <a:buClr>
                <a:srgbClr val="666600"/>
              </a:buClr>
              <a:buSzPct val="75000"/>
              <a:buFont typeface="Wingdings" pitchFamily="2" charset="2"/>
              <a:buNone/>
            </a:pPr>
            <a:r>
              <a:rPr lang="en-IE" sz="2400" smtClean="0">
                <a:solidFill>
                  <a:srgbClr val="000000"/>
                </a:solidFill>
                <a:latin typeface="Calibri" pitchFamily="34" charset="0"/>
              </a:rPr>
              <a:t>The transfer function of a Butterworth lowpass filter of order n with cutoff frequency at distance D</a:t>
            </a:r>
            <a:r>
              <a:rPr lang="en-IE" sz="2400" baseline="-25000" smtClean="0">
                <a:solidFill>
                  <a:srgbClr val="000000"/>
                </a:solidFill>
                <a:latin typeface="Calibri" pitchFamily="34" charset="0"/>
              </a:rPr>
              <a:t>0</a:t>
            </a:r>
            <a:r>
              <a:rPr lang="en-IE" sz="2400" smtClean="0">
                <a:solidFill>
                  <a:srgbClr val="000000"/>
                </a:solidFill>
                <a:latin typeface="Calibri" pitchFamily="34" charset="0"/>
              </a:rPr>
              <a:t> from the origin is defined as:</a:t>
            </a:r>
          </a:p>
          <a:p>
            <a:pPr fontAlgn="base">
              <a:spcBef>
                <a:spcPct val="20000"/>
              </a:spcBef>
              <a:spcAft>
                <a:spcPct val="0"/>
              </a:spcAft>
              <a:buClr>
                <a:srgbClr val="666600"/>
              </a:buClr>
              <a:buSzPct val="75000"/>
              <a:buFont typeface="Wingdings" pitchFamily="2" charset="2"/>
              <a:buNone/>
            </a:pPr>
            <a:endParaRPr lang="en-US" sz="2400" smtClean="0">
              <a:solidFill>
                <a:srgbClr val="000000"/>
              </a:solidFill>
              <a:latin typeface="Calibri" pitchFamily="34" charset="0"/>
            </a:endParaRPr>
          </a:p>
        </p:txBody>
      </p:sp>
      <p:graphicFrame>
        <p:nvGraphicFramePr>
          <p:cNvPr id="3074" name="Object 2"/>
          <p:cNvGraphicFramePr>
            <a:graphicFrameLocks noGrp="1" noChangeAspect="1"/>
          </p:cNvGraphicFramePr>
          <p:nvPr>
            <p:ph idx="1"/>
          </p:nvPr>
        </p:nvGraphicFramePr>
        <p:xfrm>
          <a:off x="1524000" y="4495800"/>
          <a:ext cx="3886200" cy="958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72" name="Equation" r:id="rId4" imgW="1752480" imgH="431640" progId="Equation.3">
                  <p:embed/>
                </p:oleObj>
              </mc:Choice>
              <mc:Fallback>
                <p:oleObj name="Equation" r:id="rId4" imgW="1752480" imgH="4316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24000" y="4495800"/>
                        <a:ext cx="3886200" cy="9588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8314708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Rectangle 6"/>
          <p:cNvSpPr>
            <a:spLocks noGrp="1" noChangeArrowheads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5pPr>
            <a:lvl6pPr marL="2514600" indent="-228600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6pPr>
            <a:lvl7pPr marL="2971800" indent="-228600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7pPr>
            <a:lvl8pPr marL="3429000" indent="-228600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8pPr>
            <a:lvl9pPr marL="3886200" indent="-228600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9pPr>
          </a:lstStyle>
          <a:p>
            <a:pPr eaLnBrk="1" hangingPunct="1"/>
            <a:fld id="{9C0434AD-DDAE-4582-8BEE-7165699B0BE1}" type="slidenum">
              <a:rPr lang="ar-SA" smtClean="0">
                <a:solidFill>
                  <a:srgbClr val="000000"/>
                </a:solidFill>
              </a:rPr>
              <a:pPr eaLnBrk="1" hangingPunct="1"/>
              <a:t>135</a:t>
            </a:fld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410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CA" smtClean="0"/>
              <a:t>Butterworth low pass filter - BLPF:</a:t>
            </a:r>
            <a:endParaRPr lang="en-US" smtClean="0"/>
          </a:p>
        </p:txBody>
      </p:sp>
      <p:sp>
        <p:nvSpPr>
          <p:cNvPr id="4101" name="Text Box 4"/>
          <p:cNvSpPr txBox="1">
            <a:spLocks noChangeArrowheads="1"/>
          </p:cNvSpPr>
          <p:nvPr/>
        </p:nvSpPr>
        <p:spPr bwMode="auto">
          <a:xfrm>
            <a:off x="228600" y="0"/>
            <a:ext cx="8915400" cy="376238"/>
          </a:xfrm>
          <a:prstGeom prst="rect">
            <a:avLst/>
          </a:prstGeom>
          <a:solidFill>
            <a:schemeClr val="accent1">
              <a:alpha val="30196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5pPr>
            <a:lvl6pPr marL="2514600" indent="-228600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6pPr>
            <a:lvl7pPr marL="2971800" indent="-228600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7pPr>
            <a:lvl8pPr marL="3429000" indent="-228600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8pPr>
            <a:lvl9pPr marL="3886200" indent="-228600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9pPr>
          </a:lstStyle>
          <a:p>
            <a:pPr algn="ctr"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smtClean="0">
                <a:solidFill>
                  <a:srgbClr val="000000"/>
                </a:solidFill>
              </a:rPr>
              <a:t>Ch4, lesson 12: BLPF</a:t>
            </a:r>
          </a:p>
        </p:txBody>
      </p:sp>
      <p:pic>
        <p:nvPicPr>
          <p:cNvPr id="4102" name="Picture 1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6564"/>
          <a:stretch>
            <a:fillRect/>
          </a:stretch>
        </p:blipFill>
        <p:spPr bwMode="auto">
          <a:xfrm>
            <a:off x="457200" y="2438400"/>
            <a:ext cx="8001000" cy="2509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4098" name="Object 2"/>
          <p:cNvGraphicFramePr>
            <a:graphicFrameLocks noGrp="1" noChangeAspect="1"/>
          </p:cNvGraphicFramePr>
          <p:nvPr>
            <p:ph idx="1"/>
          </p:nvPr>
        </p:nvGraphicFramePr>
        <p:xfrm>
          <a:off x="1066800" y="1676400"/>
          <a:ext cx="3886200" cy="958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96" name="Equation" r:id="rId5" imgW="1752480" imgH="431640" progId="Equation.3">
                  <p:embed/>
                </p:oleObj>
              </mc:Choice>
              <mc:Fallback>
                <p:oleObj name="Equation" r:id="rId5" imgW="1752480" imgH="4316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66800" y="1676400"/>
                        <a:ext cx="3886200" cy="9588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4103" name="Straight Arrow Connector 10"/>
          <p:cNvCxnSpPr>
            <a:cxnSpLocks noChangeShapeType="1"/>
          </p:cNvCxnSpPr>
          <p:nvPr/>
        </p:nvCxnSpPr>
        <p:spPr bwMode="auto">
          <a:xfrm rot="16200000" flipH="1">
            <a:off x="3581400" y="4419600"/>
            <a:ext cx="1447800" cy="381000"/>
          </a:xfrm>
          <a:prstGeom prst="straightConnector1">
            <a:avLst/>
          </a:prstGeom>
          <a:noFill/>
          <a:ln w="9525" algn="ctr">
            <a:solidFill>
              <a:srgbClr val="FF000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4104" name="Straight Connector 12"/>
          <p:cNvCxnSpPr>
            <a:cxnSpLocks noChangeShapeType="1"/>
          </p:cNvCxnSpPr>
          <p:nvPr/>
        </p:nvCxnSpPr>
        <p:spPr bwMode="auto">
          <a:xfrm>
            <a:off x="5791200" y="3657600"/>
            <a:ext cx="457200" cy="1588"/>
          </a:xfrm>
          <a:prstGeom prst="line">
            <a:avLst/>
          </a:prstGeom>
          <a:noFill/>
          <a:ln w="9525" algn="ctr">
            <a:solidFill>
              <a:srgbClr val="FF0000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4105" name="Straight Connector 13"/>
          <p:cNvCxnSpPr>
            <a:cxnSpLocks noChangeShapeType="1"/>
          </p:cNvCxnSpPr>
          <p:nvPr/>
        </p:nvCxnSpPr>
        <p:spPr bwMode="auto">
          <a:xfrm rot="5400000">
            <a:off x="5829301" y="4076700"/>
            <a:ext cx="838200" cy="3175"/>
          </a:xfrm>
          <a:prstGeom prst="line">
            <a:avLst/>
          </a:prstGeom>
          <a:noFill/>
          <a:ln w="9525" algn="ctr">
            <a:solidFill>
              <a:srgbClr val="FF0000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4106" name="Straight Arrow Connector 20"/>
          <p:cNvCxnSpPr>
            <a:cxnSpLocks noChangeShapeType="1"/>
          </p:cNvCxnSpPr>
          <p:nvPr/>
        </p:nvCxnSpPr>
        <p:spPr bwMode="auto">
          <a:xfrm rot="5400000">
            <a:off x="5334000" y="4572000"/>
            <a:ext cx="762000" cy="762000"/>
          </a:xfrm>
          <a:prstGeom prst="straightConnector1">
            <a:avLst/>
          </a:prstGeom>
          <a:noFill/>
          <a:ln w="9525" algn="ctr">
            <a:solidFill>
              <a:srgbClr val="FF000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4107" name="AutoShape 14"/>
          <p:cNvSpPr>
            <a:spLocks noChangeArrowheads="1"/>
          </p:cNvSpPr>
          <p:nvPr/>
        </p:nvSpPr>
        <p:spPr bwMode="auto">
          <a:xfrm>
            <a:off x="228600" y="5410200"/>
            <a:ext cx="7924800" cy="838200"/>
          </a:xfrm>
          <a:prstGeom prst="foldedCorner">
            <a:avLst>
              <a:gd name="adj" fmla="val 12500"/>
            </a:avLst>
          </a:prstGeom>
          <a:solidFill>
            <a:schemeClr val="accent2">
              <a:alpha val="63921"/>
            </a:scheme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CA" b="1" smtClean="0">
                <a:solidFill>
                  <a:srgbClr val="000000"/>
                </a:solidFill>
              </a:rPr>
              <a:t>Note: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CA" sz="1600" b="1" smtClean="0">
              <a:solidFill>
                <a:srgbClr val="000000"/>
              </a:solidFill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Ø"/>
            </a:pPr>
            <a:r>
              <a:rPr lang="en-US" sz="1600" smtClean="0">
                <a:solidFill>
                  <a:srgbClr val="000000"/>
                </a:solidFill>
              </a:rPr>
              <a:t>H(U,V) =0.50 (50% from its maximum value of 1) when D(u,v) =D</a:t>
            </a:r>
            <a:r>
              <a:rPr lang="en-US" sz="1600" baseline="-25000" smtClean="0">
                <a:solidFill>
                  <a:srgbClr val="000000"/>
                </a:solidFill>
              </a:rPr>
              <a:t>0</a:t>
            </a:r>
            <a:endParaRPr lang="en-US" sz="1600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974204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IE" smtClean="0"/>
              <a:t>Butterworth Lowpass Filter (cont</a:t>
            </a:r>
            <a:r>
              <a:rPr lang="en-IE" smtClean="0">
                <a:latin typeface="Arial" charset="0"/>
              </a:rPr>
              <a:t>…</a:t>
            </a:r>
            <a:r>
              <a:rPr lang="en-IE" smtClean="0"/>
              <a:t>)</a:t>
            </a:r>
            <a:endParaRPr lang="en-US" smtClean="0"/>
          </a:p>
        </p:txBody>
      </p:sp>
      <p:sp>
        <p:nvSpPr>
          <p:cNvPr id="27651" name="Text Box 8"/>
          <p:cNvSpPr txBox="1">
            <a:spLocks noChangeArrowheads="1"/>
          </p:cNvSpPr>
          <p:nvPr/>
        </p:nvSpPr>
        <p:spPr bwMode="auto">
          <a:xfrm>
            <a:off x="1931988" y="1989138"/>
            <a:ext cx="97155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5pPr>
            <a:lvl6pPr marL="2514600" indent="-228600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6pPr>
            <a:lvl7pPr marL="2971800" indent="-228600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7pPr>
            <a:lvl8pPr marL="3429000" indent="-228600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8pPr>
            <a:lvl9pPr marL="3886200" indent="-228600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9pPr>
          </a:lstStyle>
          <a:p>
            <a:pPr algn="r" rtl="1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IE" smtClean="0">
                <a:solidFill>
                  <a:srgbClr val="000000"/>
                </a:solidFill>
              </a:rPr>
              <a:t>Original</a:t>
            </a:r>
            <a:br>
              <a:rPr lang="en-IE" smtClean="0">
                <a:solidFill>
                  <a:srgbClr val="000000"/>
                </a:solidFill>
              </a:rPr>
            </a:br>
            <a:r>
              <a:rPr lang="en-IE" smtClean="0">
                <a:solidFill>
                  <a:srgbClr val="000000"/>
                </a:solidFill>
              </a:rPr>
              <a:t>image</a:t>
            </a:r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27652" name="Text Box 9"/>
          <p:cNvSpPr txBox="1">
            <a:spLocks noChangeArrowheads="1"/>
          </p:cNvSpPr>
          <p:nvPr/>
        </p:nvSpPr>
        <p:spPr bwMode="auto">
          <a:xfrm>
            <a:off x="6667500" y="1671638"/>
            <a:ext cx="2151063" cy="1190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5pPr>
            <a:lvl6pPr marL="2514600" indent="-228600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6pPr>
            <a:lvl7pPr marL="2971800" indent="-228600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7pPr>
            <a:lvl8pPr marL="3429000" indent="-228600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8pPr>
            <a:lvl9pPr marL="3886200" indent="-228600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9pPr>
          </a:lstStyle>
          <a:p>
            <a:pPr rtl="1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IE" smtClean="0">
                <a:solidFill>
                  <a:srgbClr val="000000"/>
                </a:solidFill>
              </a:rPr>
              <a:t>Result of filtering with Butterworth filter of order 2 and cutoff radius 5</a:t>
            </a:r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27653" name="Text Box 10"/>
          <p:cNvSpPr txBox="1">
            <a:spLocks noChangeArrowheads="1"/>
          </p:cNvSpPr>
          <p:nvPr/>
        </p:nvSpPr>
        <p:spPr bwMode="auto">
          <a:xfrm>
            <a:off x="6667500" y="3525838"/>
            <a:ext cx="2108200" cy="1190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5pPr>
            <a:lvl6pPr marL="2514600" indent="-228600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6pPr>
            <a:lvl7pPr marL="2971800" indent="-228600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7pPr>
            <a:lvl8pPr marL="3429000" indent="-228600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8pPr>
            <a:lvl9pPr marL="3886200" indent="-228600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9pPr>
          </a:lstStyle>
          <a:p>
            <a:pPr rtl="1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IE" smtClean="0">
                <a:solidFill>
                  <a:srgbClr val="000000"/>
                </a:solidFill>
              </a:rPr>
              <a:t>Result of filtering with Butterworth filter of order 2 and cutoff radius 30</a:t>
            </a:r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27654" name="Text Box 11"/>
          <p:cNvSpPr txBox="1">
            <a:spLocks noChangeArrowheads="1"/>
          </p:cNvSpPr>
          <p:nvPr/>
        </p:nvSpPr>
        <p:spPr bwMode="auto">
          <a:xfrm>
            <a:off x="6667500" y="5305425"/>
            <a:ext cx="2136775" cy="1190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5pPr>
            <a:lvl6pPr marL="2514600" indent="-228600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6pPr>
            <a:lvl7pPr marL="2971800" indent="-228600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7pPr>
            <a:lvl8pPr marL="3429000" indent="-228600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8pPr>
            <a:lvl9pPr marL="3886200" indent="-228600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9pPr>
          </a:lstStyle>
          <a:p>
            <a:pPr rtl="1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IE" smtClean="0">
                <a:solidFill>
                  <a:srgbClr val="000000"/>
                </a:solidFill>
              </a:rPr>
              <a:t>Result of filtering with Butterworth filter of order 2 and cutoff radius 230</a:t>
            </a:r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27655" name="Text Box 12"/>
          <p:cNvSpPr txBox="1">
            <a:spLocks noChangeArrowheads="1"/>
          </p:cNvSpPr>
          <p:nvPr/>
        </p:nvSpPr>
        <p:spPr bwMode="auto">
          <a:xfrm>
            <a:off x="623888" y="5434013"/>
            <a:ext cx="2279650" cy="1190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5pPr>
            <a:lvl6pPr marL="2514600" indent="-228600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6pPr>
            <a:lvl7pPr marL="2971800" indent="-228600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7pPr>
            <a:lvl8pPr marL="3429000" indent="-228600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8pPr>
            <a:lvl9pPr marL="3886200" indent="-228600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9pPr>
          </a:lstStyle>
          <a:p>
            <a:pPr algn="r" rtl="1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IE" smtClean="0">
                <a:solidFill>
                  <a:srgbClr val="000000"/>
                </a:solidFill>
              </a:rPr>
              <a:t>Result of filtering with Butterworth filter of order 2 and cutoff radius 80</a:t>
            </a:r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27656" name="Text Box 13"/>
          <p:cNvSpPr txBox="1">
            <a:spLocks noChangeArrowheads="1"/>
          </p:cNvSpPr>
          <p:nvPr/>
        </p:nvSpPr>
        <p:spPr bwMode="auto">
          <a:xfrm>
            <a:off x="652463" y="3495675"/>
            <a:ext cx="2251075" cy="1190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5pPr>
            <a:lvl6pPr marL="2514600" indent="-228600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6pPr>
            <a:lvl7pPr marL="2971800" indent="-228600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7pPr>
            <a:lvl8pPr marL="3429000" indent="-228600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8pPr>
            <a:lvl9pPr marL="3886200" indent="-228600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9pPr>
          </a:lstStyle>
          <a:p>
            <a:pPr algn="r" rtl="1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IE" smtClean="0">
                <a:solidFill>
                  <a:srgbClr val="000000"/>
                </a:solidFill>
              </a:rPr>
              <a:t>Result of filtering with Butterworth filter of order 2 and cutoff radius 15</a:t>
            </a:r>
            <a:endParaRPr lang="en-US" smtClean="0">
              <a:solidFill>
                <a:srgbClr val="000000"/>
              </a:solidFill>
            </a:endParaRPr>
          </a:p>
        </p:txBody>
      </p:sp>
      <p:pic>
        <p:nvPicPr>
          <p:cNvPr id="27657" name="Picture 1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27" b="6694"/>
          <a:stretch>
            <a:fillRect/>
          </a:stretch>
        </p:blipFill>
        <p:spPr bwMode="auto">
          <a:xfrm>
            <a:off x="2847975" y="1308100"/>
            <a:ext cx="3790950" cy="5549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658" name="Rectangle 13"/>
          <p:cNvSpPr>
            <a:spLocks noChangeArrowheads="1"/>
          </p:cNvSpPr>
          <p:nvPr/>
        </p:nvSpPr>
        <p:spPr bwMode="auto">
          <a:xfrm>
            <a:off x="228600" y="2767013"/>
            <a:ext cx="27305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rtl="1" fontAlgn="base">
              <a:spcBef>
                <a:spcPct val="0"/>
              </a:spcBef>
              <a:spcAft>
                <a:spcPct val="0"/>
              </a:spcAft>
            </a:pPr>
            <a:r>
              <a:rPr lang="en-US" sz="1400" smtClean="0">
                <a:solidFill>
                  <a:srgbClr val="FF0000"/>
                </a:solidFill>
              </a:rPr>
              <a:t>Ringing is not visible in</a:t>
            </a:r>
          </a:p>
          <a:p>
            <a:pPr rtl="1" fontAlgn="base">
              <a:spcBef>
                <a:spcPct val="0"/>
              </a:spcBef>
              <a:spcAft>
                <a:spcPct val="0"/>
              </a:spcAft>
            </a:pPr>
            <a:r>
              <a:rPr lang="en-US" sz="1400" smtClean="0">
                <a:solidFill>
                  <a:srgbClr val="FF0000"/>
                </a:solidFill>
              </a:rPr>
              <a:t>any of these images.</a:t>
            </a:r>
          </a:p>
        </p:txBody>
      </p:sp>
      <p:sp>
        <p:nvSpPr>
          <p:cNvPr id="27659" name="Line 14"/>
          <p:cNvSpPr>
            <a:spLocks noChangeShapeType="1"/>
          </p:cNvSpPr>
          <p:nvPr/>
        </p:nvSpPr>
        <p:spPr bwMode="auto">
          <a:xfrm flipH="1" flipV="1">
            <a:off x="2211388" y="3043238"/>
            <a:ext cx="763587" cy="32702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pPr rtl="1" fontAlgn="base">
              <a:spcBef>
                <a:spcPct val="0"/>
              </a:spcBef>
              <a:spcAft>
                <a:spcPct val="0"/>
              </a:spcAft>
            </a:pPr>
            <a:endParaRPr lang="en-GB" smtClean="0">
              <a:solidFill>
                <a:srgbClr val="000000"/>
              </a:solidFill>
            </a:endParaRPr>
          </a:p>
        </p:txBody>
      </p:sp>
      <p:sp>
        <p:nvSpPr>
          <p:cNvPr id="27660" name="Text Box 4"/>
          <p:cNvSpPr txBox="1">
            <a:spLocks noChangeArrowheads="1"/>
          </p:cNvSpPr>
          <p:nvPr/>
        </p:nvSpPr>
        <p:spPr bwMode="auto">
          <a:xfrm>
            <a:off x="228600" y="0"/>
            <a:ext cx="8915400" cy="376238"/>
          </a:xfrm>
          <a:prstGeom prst="rect">
            <a:avLst/>
          </a:prstGeom>
          <a:solidFill>
            <a:schemeClr val="accent1">
              <a:alpha val="30196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5pPr>
            <a:lvl6pPr marL="2514600" indent="-228600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6pPr>
            <a:lvl7pPr marL="2971800" indent="-228600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7pPr>
            <a:lvl8pPr marL="3429000" indent="-228600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8pPr>
            <a:lvl9pPr marL="3886200" indent="-228600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9pPr>
          </a:lstStyle>
          <a:p>
            <a:pPr algn="ctr"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smtClean="0">
                <a:solidFill>
                  <a:srgbClr val="000000"/>
                </a:solidFill>
              </a:rPr>
              <a:t>Ch4, lesson 12: BLPF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56AB33B-EA05-4F0D-87CD-34D1DA1BFD86}" type="slidenum">
              <a:rPr lang="ar-SA" smtClean="0">
                <a:solidFill>
                  <a:srgbClr val="000000"/>
                </a:solidFill>
              </a:rPr>
              <a:pPr>
                <a:defRPr/>
              </a:pPr>
              <a:t>136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86779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ext Box 4"/>
          <p:cNvSpPr txBox="1">
            <a:spLocks noChangeArrowheads="1"/>
          </p:cNvSpPr>
          <p:nvPr/>
        </p:nvSpPr>
        <p:spPr bwMode="auto">
          <a:xfrm>
            <a:off x="228600" y="0"/>
            <a:ext cx="8915400" cy="376238"/>
          </a:xfrm>
          <a:prstGeom prst="rect">
            <a:avLst/>
          </a:prstGeom>
          <a:solidFill>
            <a:schemeClr val="accent1">
              <a:alpha val="30196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5pPr>
            <a:lvl6pPr marL="2514600" indent="-228600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6pPr>
            <a:lvl7pPr marL="2971800" indent="-228600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7pPr>
            <a:lvl8pPr marL="3429000" indent="-228600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8pPr>
            <a:lvl9pPr marL="3886200" indent="-228600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9pPr>
          </a:lstStyle>
          <a:p>
            <a:pPr algn="ctr"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smtClean="0">
                <a:solidFill>
                  <a:srgbClr val="000000"/>
                </a:solidFill>
              </a:rPr>
              <a:t>Ch4, lesson 12: BLPF</a:t>
            </a:r>
          </a:p>
        </p:txBody>
      </p:sp>
      <p:sp>
        <p:nvSpPr>
          <p:cNvPr id="28675" name="Rectangle 12"/>
          <p:cNvSpPr>
            <a:spLocks noChangeArrowheads="1"/>
          </p:cNvSpPr>
          <p:nvPr/>
        </p:nvSpPr>
        <p:spPr bwMode="auto">
          <a:xfrm>
            <a:off x="2286000" y="2828925"/>
            <a:ext cx="45720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CA" smtClean="0">
              <a:solidFill>
                <a:srgbClr val="000000"/>
              </a:solidFill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  <a:buFont typeface="Wingdings 3" pitchFamily="18" charset="2"/>
              <a:buNone/>
            </a:pPr>
            <a:endParaRPr lang="en-CA" smtClean="0">
              <a:solidFill>
                <a:srgbClr val="000000"/>
              </a:solidFill>
            </a:endParaRPr>
          </a:p>
        </p:txBody>
      </p:sp>
      <p:sp>
        <p:nvSpPr>
          <p:cNvPr id="28676" name="Rectangle 2"/>
          <p:cNvSpPr txBox="1">
            <a:spLocks noChangeArrowheads="1"/>
          </p:cNvSpPr>
          <p:nvPr/>
        </p:nvSpPr>
        <p:spPr bwMode="auto">
          <a:xfrm>
            <a:off x="304800" y="536575"/>
            <a:ext cx="8839200" cy="1139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5pPr>
            <a:lvl6pPr marL="2514600" indent="-228600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6pPr>
            <a:lvl7pPr marL="2971800" indent="-228600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7pPr>
            <a:lvl8pPr marL="3429000" indent="-228600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8pPr>
            <a:lvl9pPr marL="3886200" indent="-228600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9pPr>
          </a:lstStyle>
          <a:p>
            <a:pPr rtl="1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CA" sz="4400" smtClean="0">
                <a:solidFill>
                  <a:srgbClr val="999900"/>
                </a:solidFill>
                <a:latin typeface="Garamond" pitchFamily="18" charset="0"/>
              </a:rPr>
              <a:t>Ringing increases with filter order </a:t>
            </a:r>
            <a:r>
              <a:rPr lang="en-CA" sz="2800" smtClean="0">
                <a:solidFill>
                  <a:srgbClr val="999900"/>
                </a:solidFill>
              </a:rPr>
              <a:t>(n)</a:t>
            </a:r>
            <a:r>
              <a:rPr lang="en-CA" sz="4400" smtClean="0">
                <a:solidFill>
                  <a:srgbClr val="999900"/>
                </a:solidFill>
                <a:latin typeface="Garamond" pitchFamily="18" charset="0"/>
              </a:rPr>
              <a:t> as seen in SD</a:t>
            </a:r>
            <a:endParaRPr lang="ar-JO" sz="4400" smtClean="0">
              <a:solidFill>
                <a:srgbClr val="999900"/>
              </a:solidFill>
              <a:latin typeface="Garamond" pitchFamily="18" charset="0"/>
            </a:endParaRPr>
          </a:p>
        </p:txBody>
      </p:sp>
      <p:pic>
        <p:nvPicPr>
          <p:cNvPr id="28677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1981200"/>
            <a:ext cx="6710363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56AB33B-EA05-4F0D-87CD-34D1DA1BFD86}" type="slidenum">
              <a:rPr lang="ar-SA" smtClean="0">
                <a:solidFill>
                  <a:srgbClr val="000000"/>
                </a:solidFill>
              </a:rPr>
              <a:pPr>
                <a:defRPr/>
              </a:pPr>
              <a:t>137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81785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Text Box 4"/>
          <p:cNvSpPr txBox="1">
            <a:spLocks noChangeArrowheads="1"/>
          </p:cNvSpPr>
          <p:nvPr/>
        </p:nvSpPr>
        <p:spPr bwMode="auto">
          <a:xfrm>
            <a:off x="228600" y="0"/>
            <a:ext cx="8915400" cy="376238"/>
          </a:xfrm>
          <a:prstGeom prst="rect">
            <a:avLst/>
          </a:prstGeom>
          <a:solidFill>
            <a:schemeClr val="accent1">
              <a:alpha val="30196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5pPr>
            <a:lvl6pPr marL="2514600" indent="-228600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6pPr>
            <a:lvl7pPr marL="2971800" indent="-228600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7pPr>
            <a:lvl8pPr marL="3429000" indent="-228600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8pPr>
            <a:lvl9pPr marL="3886200" indent="-228600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9pPr>
          </a:lstStyle>
          <a:p>
            <a:pPr algn="ctr"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smtClean="0">
                <a:solidFill>
                  <a:srgbClr val="000000"/>
                </a:solidFill>
              </a:rPr>
              <a:t>Ch4, lesson 13: GLPF</a:t>
            </a:r>
          </a:p>
        </p:txBody>
      </p:sp>
      <p:sp>
        <p:nvSpPr>
          <p:cNvPr id="5124" name="Rectangle 12"/>
          <p:cNvSpPr>
            <a:spLocks noChangeArrowheads="1"/>
          </p:cNvSpPr>
          <p:nvPr/>
        </p:nvSpPr>
        <p:spPr bwMode="auto">
          <a:xfrm>
            <a:off x="2286000" y="2828925"/>
            <a:ext cx="45720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CA" smtClean="0">
              <a:solidFill>
                <a:srgbClr val="000000"/>
              </a:solidFill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  <a:buFont typeface="Wingdings 3" pitchFamily="18" charset="2"/>
              <a:buNone/>
            </a:pPr>
            <a:endParaRPr lang="en-CA" smtClean="0">
              <a:solidFill>
                <a:srgbClr val="000000"/>
              </a:solidFill>
            </a:endParaRPr>
          </a:p>
        </p:txBody>
      </p:sp>
      <p:sp>
        <p:nvSpPr>
          <p:cNvPr id="5125" name="Rectangle 2"/>
          <p:cNvSpPr txBox="1">
            <a:spLocks noChangeArrowheads="1"/>
          </p:cNvSpPr>
          <p:nvPr/>
        </p:nvSpPr>
        <p:spPr bwMode="auto">
          <a:xfrm>
            <a:off x="304800" y="536575"/>
            <a:ext cx="8839200" cy="1139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5pPr>
            <a:lvl6pPr marL="2514600" indent="-228600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6pPr>
            <a:lvl7pPr marL="2971800" indent="-228600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7pPr>
            <a:lvl8pPr marL="3429000" indent="-228600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8pPr>
            <a:lvl9pPr marL="3886200" indent="-228600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9pPr>
          </a:lstStyle>
          <a:p>
            <a:pPr rtl="1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IE" sz="4400" smtClean="0">
                <a:solidFill>
                  <a:srgbClr val="999900"/>
                </a:solidFill>
                <a:latin typeface="Garamond" pitchFamily="18" charset="0"/>
              </a:rPr>
              <a:t>1.3) Gaussian Lowpass Filters -GLPF</a:t>
            </a:r>
            <a:endParaRPr lang="ar-JO" sz="4400" smtClean="0">
              <a:solidFill>
                <a:srgbClr val="999900"/>
              </a:solidFill>
              <a:latin typeface="Garamond" pitchFamily="18" charset="0"/>
            </a:endParaRPr>
          </a:p>
        </p:txBody>
      </p:sp>
      <p:sp>
        <p:nvSpPr>
          <p:cNvPr id="5126" name="Rectangle 5"/>
          <p:cNvSpPr>
            <a:spLocks noChangeArrowheads="1"/>
          </p:cNvSpPr>
          <p:nvPr/>
        </p:nvSpPr>
        <p:spPr bwMode="auto">
          <a:xfrm>
            <a:off x="685800" y="1600200"/>
            <a:ext cx="45720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rtl="1" fontAlgn="base">
              <a:spcBef>
                <a:spcPct val="0"/>
              </a:spcBef>
              <a:spcAft>
                <a:spcPct val="0"/>
              </a:spcAft>
            </a:pPr>
            <a:r>
              <a:rPr lang="en-IE" smtClean="0">
                <a:solidFill>
                  <a:srgbClr val="000000"/>
                </a:solidFill>
              </a:rPr>
              <a:t>The transfer function of a Gaussian lowpass filter is defined as</a:t>
            </a:r>
            <a:endParaRPr lang="ar-JO" smtClean="0">
              <a:solidFill>
                <a:srgbClr val="000000"/>
              </a:solidFill>
            </a:endParaRPr>
          </a:p>
        </p:txBody>
      </p:sp>
      <p:graphicFrame>
        <p:nvGraphicFramePr>
          <p:cNvPr id="5122" name="Object 2"/>
          <p:cNvGraphicFramePr>
            <a:graphicFrameLocks noChangeAspect="1"/>
          </p:cNvGraphicFramePr>
          <p:nvPr/>
        </p:nvGraphicFramePr>
        <p:xfrm>
          <a:off x="990600" y="2133600"/>
          <a:ext cx="4678363" cy="892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20" name="Equation" r:id="rId4" imgW="1333440" imgH="253800" progId="Equation.3">
                  <p:embed/>
                </p:oleObj>
              </mc:Choice>
              <mc:Fallback>
                <p:oleObj name="Equation" r:id="rId4" imgW="1333440" imgH="2538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90600" y="2133600"/>
                        <a:ext cx="4678363" cy="8921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5127" name="Picture 9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5000"/>
          <a:stretch>
            <a:fillRect/>
          </a:stretch>
        </p:blipFill>
        <p:spPr bwMode="auto">
          <a:xfrm>
            <a:off x="242888" y="3048000"/>
            <a:ext cx="8901112" cy="289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8" name="AutoShape 14"/>
          <p:cNvSpPr>
            <a:spLocks noChangeArrowheads="1"/>
          </p:cNvSpPr>
          <p:nvPr/>
        </p:nvSpPr>
        <p:spPr bwMode="auto">
          <a:xfrm>
            <a:off x="228600" y="5943600"/>
            <a:ext cx="8686800" cy="762000"/>
          </a:xfrm>
          <a:prstGeom prst="foldedCorner">
            <a:avLst>
              <a:gd name="adj" fmla="val 12500"/>
            </a:avLst>
          </a:prstGeom>
          <a:solidFill>
            <a:schemeClr val="accent2">
              <a:alpha val="63921"/>
            </a:scheme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CA" b="1" smtClean="0">
                <a:solidFill>
                  <a:srgbClr val="000000"/>
                </a:solidFill>
              </a:rPr>
              <a:t>Note:</a:t>
            </a:r>
            <a:endParaRPr lang="en-CA" sz="2000" b="1" smtClean="0">
              <a:solidFill>
                <a:srgbClr val="000000"/>
              </a:solidFill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CA" smtClean="0">
                <a:solidFill>
                  <a:srgbClr val="000000"/>
                </a:solidFill>
                <a:latin typeface="Calibri" pitchFamily="34" charset="0"/>
              </a:rPr>
              <a:t>The IFT (INVERSE FOURIOUR) of Gaussian is also Gaussian. Hence there is </a:t>
            </a:r>
            <a:r>
              <a:rPr lang="en-CA" b="1" smtClean="0">
                <a:solidFill>
                  <a:srgbClr val="000000"/>
                </a:solidFill>
                <a:latin typeface="Calibri" pitchFamily="34" charset="0"/>
              </a:rPr>
              <a:t>no ringing </a:t>
            </a:r>
            <a:r>
              <a:rPr lang="en-CA" smtClean="0">
                <a:solidFill>
                  <a:srgbClr val="000000"/>
                </a:solidFill>
                <a:latin typeface="Calibri" pitchFamily="34" charset="0"/>
              </a:rPr>
              <a:t>effect.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56AB33B-EA05-4F0D-87CD-34D1DA1BFD86}" type="slidenum">
              <a:rPr lang="ar-SA" smtClean="0">
                <a:solidFill>
                  <a:srgbClr val="000000"/>
                </a:solidFill>
              </a:rPr>
              <a:pPr>
                <a:defRPr/>
              </a:pPr>
              <a:t>138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47494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5000"/>
          <a:stretch>
            <a:fillRect/>
          </a:stretch>
        </p:blipFill>
        <p:spPr bwMode="auto">
          <a:xfrm>
            <a:off x="242888" y="2209800"/>
            <a:ext cx="8901112" cy="289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699" name="Rectangle 6"/>
          <p:cNvSpPr>
            <a:spLocks noGrp="1" noChangeArrowheads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5pPr>
            <a:lvl6pPr marL="2514600" indent="-228600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6pPr>
            <a:lvl7pPr marL="2971800" indent="-228600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7pPr>
            <a:lvl8pPr marL="3429000" indent="-228600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8pPr>
            <a:lvl9pPr marL="3886200" indent="-228600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9pPr>
          </a:lstStyle>
          <a:p>
            <a:pPr eaLnBrk="1" hangingPunct="1"/>
            <a:fld id="{E3201A00-A4E3-49BA-BD71-4CD63B6CB991}" type="slidenum">
              <a:rPr lang="ar-SA" smtClean="0">
                <a:solidFill>
                  <a:srgbClr val="000000"/>
                </a:solidFill>
              </a:rPr>
              <a:pPr eaLnBrk="1" hangingPunct="1"/>
              <a:t>139</a:t>
            </a:fld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2970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CA" sz="4000" b="1" smtClean="0"/>
              <a:t>Gaussian low pass filter - GLPF:</a:t>
            </a:r>
            <a:endParaRPr lang="en-US" sz="4000" b="1" smtClean="0"/>
          </a:p>
        </p:txBody>
      </p:sp>
      <p:sp>
        <p:nvSpPr>
          <p:cNvPr id="29701" name="Text Box 4"/>
          <p:cNvSpPr txBox="1">
            <a:spLocks noChangeArrowheads="1"/>
          </p:cNvSpPr>
          <p:nvPr/>
        </p:nvSpPr>
        <p:spPr bwMode="auto">
          <a:xfrm>
            <a:off x="228600" y="0"/>
            <a:ext cx="8915400" cy="376238"/>
          </a:xfrm>
          <a:prstGeom prst="rect">
            <a:avLst/>
          </a:prstGeom>
          <a:solidFill>
            <a:schemeClr val="accent1">
              <a:alpha val="30196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5pPr>
            <a:lvl6pPr marL="2514600" indent="-228600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6pPr>
            <a:lvl7pPr marL="2971800" indent="-228600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7pPr>
            <a:lvl8pPr marL="3429000" indent="-228600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8pPr>
            <a:lvl9pPr marL="3886200" indent="-228600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9pPr>
          </a:lstStyle>
          <a:p>
            <a:pPr algn="ctr"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smtClean="0">
                <a:solidFill>
                  <a:srgbClr val="000000"/>
                </a:solidFill>
              </a:rPr>
              <a:t>Ch4, lesson 12: BLPF</a:t>
            </a:r>
          </a:p>
        </p:txBody>
      </p:sp>
      <p:cxnSp>
        <p:nvCxnSpPr>
          <p:cNvPr id="29702" name="Straight Arrow Connector 10"/>
          <p:cNvCxnSpPr>
            <a:cxnSpLocks noChangeShapeType="1"/>
          </p:cNvCxnSpPr>
          <p:nvPr/>
        </p:nvCxnSpPr>
        <p:spPr bwMode="auto">
          <a:xfrm rot="16200000" flipH="1">
            <a:off x="3581400" y="4419600"/>
            <a:ext cx="1447800" cy="381000"/>
          </a:xfrm>
          <a:prstGeom prst="straightConnector1">
            <a:avLst/>
          </a:prstGeom>
          <a:noFill/>
          <a:ln w="9525" algn="ctr">
            <a:solidFill>
              <a:srgbClr val="FF000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9703" name="Straight Connector 12"/>
          <p:cNvCxnSpPr>
            <a:cxnSpLocks noChangeShapeType="1"/>
          </p:cNvCxnSpPr>
          <p:nvPr/>
        </p:nvCxnSpPr>
        <p:spPr bwMode="auto">
          <a:xfrm>
            <a:off x="6172200" y="3352800"/>
            <a:ext cx="533400" cy="1588"/>
          </a:xfrm>
          <a:prstGeom prst="line">
            <a:avLst/>
          </a:prstGeom>
          <a:noFill/>
          <a:ln w="9525" algn="ctr">
            <a:solidFill>
              <a:srgbClr val="FF0000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9704" name="Straight Arrow Connector 20"/>
          <p:cNvCxnSpPr>
            <a:cxnSpLocks noChangeShapeType="1"/>
          </p:cNvCxnSpPr>
          <p:nvPr/>
        </p:nvCxnSpPr>
        <p:spPr bwMode="auto">
          <a:xfrm rot="5400000">
            <a:off x="4572000" y="3886200"/>
            <a:ext cx="1600200" cy="1295400"/>
          </a:xfrm>
          <a:prstGeom prst="straightConnector1">
            <a:avLst/>
          </a:prstGeom>
          <a:noFill/>
          <a:ln w="9525" algn="ctr">
            <a:solidFill>
              <a:srgbClr val="FF000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9705" name="AutoShape 14"/>
          <p:cNvSpPr>
            <a:spLocks noChangeArrowheads="1"/>
          </p:cNvSpPr>
          <p:nvPr/>
        </p:nvSpPr>
        <p:spPr bwMode="auto">
          <a:xfrm>
            <a:off x="228600" y="5410200"/>
            <a:ext cx="5029200" cy="838200"/>
          </a:xfrm>
          <a:prstGeom prst="foldedCorner">
            <a:avLst>
              <a:gd name="adj" fmla="val 12500"/>
            </a:avLst>
          </a:prstGeom>
          <a:solidFill>
            <a:schemeClr val="accent2">
              <a:alpha val="63921"/>
            </a:scheme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CA" b="1" smtClean="0">
                <a:solidFill>
                  <a:srgbClr val="000000"/>
                </a:solidFill>
              </a:rPr>
              <a:t>Note: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CA" sz="1600" b="1" smtClean="0">
              <a:solidFill>
                <a:srgbClr val="000000"/>
              </a:solidFill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Ø"/>
            </a:pPr>
            <a:r>
              <a:rPr lang="en-US" sz="1600" smtClean="0">
                <a:solidFill>
                  <a:srgbClr val="000000"/>
                </a:solidFill>
              </a:rPr>
              <a:t>H(U,V) =0.667 when D(u,v) =D</a:t>
            </a:r>
            <a:r>
              <a:rPr lang="en-US" sz="1600" baseline="-25000" smtClean="0">
                <a:solidFill>
                  <a:srgbClr val="000000"/>
                </a:solidFill>
              </a:rPr>
              <a:t>0</a:t>
            </a:r>
            <a:endParaRPr lang="en-US" sz="1600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68025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shrinking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algn="l" rtl="0" eaLnBrk="1" hangingPunct="1"/>
            <a:r>
              <a:rPr lang="en-US" sz="2400" dirty="0" smtClean="0">
                <a:cs typeface="Tahoma" pitchFamily="34" charset="0"/>
              </a:rPr>
              <a:t>Similar to image zooming.</a:t>
            </a:r>
          </a:p>
          <a:p>
            <a:pPr algn="l" rtl="0" eaLnBrk="1" hangingPunct="1">
              <a:buFont typeface="Wingdings" pitchFamily="2" charset="2"/>
              <a:buNone/>
            </a:pPr>
            <a:r>
              <a:rPr lang="en-US" sz="2400" dirty="0" smtClean="0">
                <a:cs typeface="Tahoma" pitchFamily="34" charset="0"/>
              </a:rPr>
              <a:t>Shrinking an image an integer number of times</a:t>
            </a:r>
          </a:p>
          <a:p>
            <a:pPr algn="l" rtl="0" eaLnBrk="1" hangingPunct="1">
              <a:buFont typeface="Wingdings" pitchFamily="2" charset="2"/>
              <a:buNone/>
            </a:pPr>
            <a:r>
              <a:rPr lang="en-US" sz="2400" dirty="0" smtClean="0">
                <a:cs typeface="Tahoma" pitchFamily="34" charset="0"/>
              </a:rPr>
              <a:t>	􀂁 Pixel replication is replaced by </a:t>
            </a:r>
            <a:r>
              <a:rPr lang="en-US" sz="2400" dirty="0" err="1" smtClean="0">
                <a:cs typeface="Tahoma" pitchFamily="34" charset="0"/>
              </a:rPr>
              <a:t>row&amp;column</a:t>
            </a:r>
            <a:r>
              <a:rPr lang="en-US" sz="2400" dirty="0" smtClean="0">
                <a:cs typeface="Tahoma" pitchFamily="34" charset="0"/>
              </a:rPr>
              <a:t> deletion.</a:t>
            </a:r>
          </a:p>
        </p:txBody>
      </p:sp>
      <p:sp>
        <p:nvSpPr>
          <p:cNvPr id="7172" name="Text Box 4"/>
          <p:cNvSpPr txBox="1">
            <a:spLocks noChangeArrowheads="1"/>
          </p:cNvSpPr>
          <p:nvPr/>
        </p:nvSpPr>
        <p:spPr bwMode="auto">
          <a:xfrm>
            <a:off x="228600" y="0"/>
            <a:ext cx="8915400" cy="376238"/>
          </a:xfrm>
          <a:prstGeom prst="rect">
            <a:avLst/>
          </a:prstGeom>
          <a:solidFill>
            <a:schemeClr val="accent1">
              <a:alpha val="30196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5pPr>
            <a:lvl6pPr marL="2514600" indent="-228600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6pPr>
            <a:lvl7pPr marL="2971800" indent="-228600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7pPr>
            <a:lvl8pPr marL="3429000" indent="-228600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8pPr>
            <a:lvl9pPr marL="3886200" indent="-228600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9pPr>
          </a:lstStyle>
          <a:p>
            <a:pPr algn="ctr" rtl="1"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smtClean="0">
                <a:solidFill>
                  <a:srgbClr val="000000"/>
                </a:solidFill>
              </a:rPr>
              <a:t>Ch2, lesson2: Zooming and shrinking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1FF5A78-4736-45B1-AA6B-60ADE917B934}" type="slidenum">
              <a:rPr lang="ar-SA" smtClean="0">
                <a:solidFill>
                  <a:srgbClr val="000000"/>
                </a:solidFill>
              </a:rPr>
              <a:pPr>
                <a:defRPr/>
              </a:pPr>
              <a:t>14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56181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IE" smtClean="0"/>
              <a:t>Gaussian Lowpass Filters (cont</a:t>
            </a:r>
            <a:r>
              <a:rPr lang="en-IE" smtClean="0">
                <a:latin typeface="Arial" charset="0"/>
              </a:rPr>
              <a:t>…</a:t>
            </a:r>
            <a:r>
              <a:rPr lang="en-IE" smtClean="0"/>
              <a:t>)</a:t>
            </a:r>
            <a:endParaRPr lang="en-US" smtClean="0"/>
          </a:p>
        </p:txBody>
      </p:sp>
      <p:sp>
        <p:nvSpPr>
          <p:cNvPr id="30723" name="Text Box 7"/>
          <p:cNvSpPr txBox="1">
            <a:spLocks noChangeArrowheads="1"/>
          </p:cNvSpPr>
          <p:nvPr/>
        </p:nvSpPr>
        <p:spPr bwMode="auto">
          <a:xfrm>
            <a:off x="1931988" y="1989138"/>
            <a:ext cx="97155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5pPr>
            <a:lvl6pPr marL="2514600" indent="-228600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6pPr>
            <a:lvl7pPr marL="2971800" indent="-228600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7pPr>
            <a:lvl8pPr marL="3429000" indent="-228600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8pPr>
            <a:lvl9pPr marL="3886200" indent="-228600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9pPr>
          </a:lstStyle>
          <a:p>
            <a:pPr algn="r" rtl="1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IE" smtClean="0">
                <a:solidFill>
                  <a:srgbClr val="000000"/>
                </a:solidFill>
              </a:rPr>
              <a:t>Original</a:t>
            </a:r>
            <a:br>
              <a:rPr lang="en-IE" smtClean="0">
                <a:solidFill>
                  <a:srgbClr val="000000"/>
                </a:solidFill>
              </a:rPr>
            </a:br>
            <a:r>
              <a:rPr lang="en-IE" smtClean="0">
                <a:solidFill>
                  <a:srgbClr val="000000"/>
                </a:solidFill>
              </a:rPr>
              <a:t>image</a:t>
            </a:r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30724" name="Text Box 8"/>
          <p:cNvSpPr txBox="1">
            <a:spLocks noChangeArrowheads="1"/>
          </p:cNvSpPr>
          <p:nvPr/>
        </p:nvSpPr>
        <p:spPr bwMode="auto">
          <a:xfrm>
            <a:off x="6667500" y="1743075"/>
            <a:ext cx="1979613" cy="1190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5pPr>
            <a:lvl6pPr marL="2514600" indent="-228600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6pPr>
            <a:lvl7pPr marL="2971800" indent="-228600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7pPr>
            <a:lvl8pPr marL="3429000" indent="-228600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8pPr>
            <a:lvl9pPr marL="3886200" indent="-228600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9pPr>
          </a:lstStyle>
          <a:p>
            <a:pPr rtl="1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IE" smtClean="0">
                <a:solidFill>
                  <a:srgbClr val="000000"/>
                </a:solidFill>
              </a:rPr>
              <a:t>Result of filtering with Gaussian filter with cutoff radius 5</a:t>
            </a:r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30725" name="Text Box 9"/>
          <p:cNvSpPr txBox="1">
            <a:spLocks noChangeArrowheads="1"/>
          </p:cNvSpPr>
          <p:nvPr/>
        </p:nvSpPr>
        <p:spPr bwMode="auto">
          <a:xfrm>
            <a:off x="6667500" y="3525838"/>
            <a:ext cx="2108200" cy="1190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5pPr>
            <a:lvl6pPr marL="2514600" indent="-228600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6pPr>
            <a:lvl7pPr marL="2971800" indent="-228600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7pPr>
            <a:lvl8pPr marL="3429000" indent="-228600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8pPr>
            <a:lvl9pPr marL="3886200" indent="-228600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9pPr>
          </a:lstStyle>
          <a:p>
            <a:pPr rtl="1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IE" smtClean="0">
                <a:solidFill>
                  <a:srgbClr val="000000"/>
                </a:solidFill>
              </a:rPr>
              <a:t>Result of filtering with Gaussian filter with cutoff radius 30</a:t>
            </a:r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30726" name="Text Box 10"/>
          <p:cNvSpPr txBox="1">
            <a:spLocks noChangeArrowheads="1"/>
          </p:cNvSpPr>
          <p:nvPr/>
        </p:nvSpPr>
        <p:spPr bwMode="auto">
          <a:xfrm>
            <a:off x="6667500" y="5305425"/>
            <a:ext cx="1979613" cy="1190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5pPr>
            <a:lvl6pPr marL="2514600" indent="-228600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6pPr>
            <a:lvl7pPr marL="2971800" indent="-228600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7pPr>
            <a:lvl8pPr marL="3429000" indent="-228600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8pPr>
            <a:lvl9pPr marL="3886200" indent="-228600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9pPr>
          </a:lstStyle>
          <a:p>
            <a:pPr rtl="1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IE" smtClean="0">
                <a:solidFill>
                  <a:srgbClr val="000000"/>
                </a:solidFill>
              </a:rPr>
              <a:t>Result of filtering with Gaussian filter with cutoff radius 230</a:t>
            </a:r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30727" name="Text Box 11"/>
          <p:cNvSpPr txBox="1">
            <a:spLocks noChangeArrowheads="1"/>
          </p:cNvSpPr>
          <p:nvPr/>
        </p:nvSpPr>
        <p:spPr bwMode="auto">
          <a:xfrm>
            <a:off x="1109663" y="5262563"/>
            <a:ext cx="1793875" cy="1465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5pPr>
            <a:lvl6pPr marL="2514600" indent="-228600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6pPr>
            <a:lvl7pPr marL="2971800" indent="-228600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7pPr>
            <a:lvl8pPr marL="3429000" indent="-228600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8pPr>
            <a:lvl9pPr marL="3886200" indent="-228600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9pPr>
          </a:lstStyle>
          <a:p>
            <a:pPr algn="r" rtl="1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IE" smtClean="0">
                <a:solidFill>
                  <a:srgbClr val="000000"/>
                </a:solidFill>
              </a:rPr>
              <a:t>Result of filtering with Gaussian filter with cutoff radius 85</a:t>
            </a:r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30728" name="Text Box 12"/>
          <p:cNvSpPr txBox="1">
            <a:spLocks noChangeArrowheads="1"/>
          </p:cNvSpPr>
          <p:nvPr/>
        </p:nvSpPr>
        <p:spPr bwMode="auto">
          <a:xfrm>
            <a:off x="966788" y="3495675"/>
            <a:ext cx="1936750" cy="1190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5pPr>
            <a:lvl6pPr marL="2514600" indent="-228600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6pPr>
            <a:lvl7pPr marL="2971800" indent="-228600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7pPr>
            <a:lvl8pPr marL="3429000" indent="-228600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8pPr>
            <a:lvl9pPr marL="3886200" indent="-228600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9pPr>
          </a:lstStyle>
          <a:p>
            <a:pPr algn="r" rtl="1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IE" smtClean="0">
                <a:solidFill>
                  <a:srgbClr val="000000"/>
                </a:solidFill>
              </a:rPr>
              <a:t>Result of filtering with Gaussian filter with cutoff radius 15</a:t>
            </a:r>
            <a:endParaRPr lang="en-US" smtClean="0">
              <a:solidFill>
                <a:srgbClr val="000000"/>
              </a:solidFill>
            </a:endParaRPr>
          </a:p>
        </p:txBody>
      </p:sp>
      <p:pic>
        <p:nvPicPr>
          <p:cNvPr id="30729" name="Picture 1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791" b="7130"/>
          <a:stretch>
            <a:fillRect/>
          </a:stretch>
        </p:blipFill>
        <p:spPr bwMode="auto">
          <a:xfrm>
            <a:off x="2984500" y="1411288"/>
            <a:ext cx="3719513" cy="541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30" name="Line 13"/>
          <p:cNvSpPr>
            <a:spLocks noChangeShapeType="1"/>
          </p:cNvSpPr>
          <p:nvPr/>
        </p:nvSpPr>
        <p:spPr bwMode="auto">
          <a:xfrm flipH="1" flipV="1">
            <a:off x="1501775" y="2825750"/>
            <a:ext cx="1187450" cy="3683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pPr rtl="1" fontAlgn="base">
              <a:spcBef>
                <a:spcPct val="0"/>
              </a:spcBef>
              <a:spcAft>
                <a:spcPct val="0"/>
              </a:spcAft>
            </a:pPr>
            <a:endParaRPr lang="en-GB" smtClean="0">
              <a:solidFill>
                <a:srgbClr val="000000"/>
              </a:solidFill>
            </a:endParaRPr>
          </a:p>
        </p:txBody>
      </p:sp>
      <p:sp>
        <p:nvSpPr>
          <p:cNvPr id="67598" name="Text Box 14"/>
          <p:cNvSpPr txBox="1">
            <a:spLocks noChangeArrowheads="1"/>
          </p:cNvSpPr>
          <p:nvPr/>
        </p:nvSpPr>
        <p:spPr bwMode="auto">
          <a:xfrm>
            <a:off x="228600" y="2524125"/>
            <a:ext cx="1600200" cy="36988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rtl="1"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dirty="0">
                <a:solidFill>
                  <a:srgbClr val="FF0000"/>
                </a:solidFill>
                <a:ea typeface="ＭＳ Ｐゴシック" pitchFamily="-110" charset="-128"/>
              </a:rPr>
              <a:t>No ringing</a:t>
            </a:r>
          </a:p>
        </p:txBody>
      </p:sp>
      <p:sp>
        <p:nvSpPr>
          <p:cNvPr id="30732" name="Text Box 4"/>
          <p:cNvSpPr txBox="1">
            <a:spLocks noChangeArrowheads="1"/>
          </p:cNvSpPr>
          <p:nvPr/>
        </p:nvSpPr>
        <p:spPr bwMode="auto">
          <a:xfrm>
            <a:off x="228600" y="0"/>
            <a:ext cx="8915400" cy="376238"/>
          </a:xfrm>
          <a:prstGeom prst="rect">
            <a:avLst/>
          </a:prstGeom>
          <a:solidFill>
            <a:schemeClr val="accent1">
              <a:alpha val="30196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5pPr>
            <a:lvl6pPr marL="2514600" indent="-228600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6pPr>
            <a:lvl7pPr marL="2971800" indent="-228600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7pPr>
            <a:lvl8pPr marL="3429000" indent="-228600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8pPr>
            <a:lvl9pPr marL="3886200" indent="-228600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9pPr>
          </a:lstStyle>
          <a:p>
            <a:pPr algn="ctr"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smtClean="0">
                <a:solidFill>
                  <a:srgbClr val="000000"/>
                </a:solidFill>
              </a:rPr>
              <a:t>Ch4, lesson 13: GLPF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56AB33B-EA05-4F0D-87CD-34D1DA1BFD86}" type="slidenum">
              <a:rPr lang="ar-SA" smtClean="0">
                <a:solidFill>
                  <a:srgbClr val="000000"/>
                </a:solidFill>
              </a:rPr>
              <a:pPr>
                <a:defRPr/>
              </a:pPr>
              <a:t>140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82164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IE" smtClean="0"/>
              <a:t>Lowpass Filters Compared </a:t>
            </a:r>
            <a:endParaRPr lang="en-GB" smtClean="0"/>
          </a:p>
        </p:txBody>
      </p:sp>
      <p:pic>
        <p:nvPicPr>
          <p:cNvPr id="31747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3286" r="50087" b="33429"/>
          <a:stretch>
            <a:fillRect/>
          </a:stretch>
        </p:blipFill>
        <p:spPr bwMode="auto">
          <a:xfrm>
            <a:off x="2122488" y="1435100"/>
            <a:ext cx="2479675" cy="2486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748" name="Text Box 5"/>
          <p:cNvSpPr txBox="1">
            <a:spLocks noChangeArrowheads="1"/>
          </p:cNvSpPr>
          <p:nvPr/>
        </p:nvSpPr>
        <p:spPr bwMode="auto">
          <a:xfrm>
            <a:off x="157163" y="2081213"/>
            <a:ext cx="1993900" cy="1190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5pPr>
            <a:lvl6pPr marL="2514600" indent="-228600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6pPr>
            <a:lvl7pPr marL="2971800" indent="-228600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7pPr>
            <a:lvl8pPr marL="3429000" indent="-228600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8pPr>
            <a:lvl9pPr marL="3886200" indent="-228600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9pPr>
          </a:lstStyle>
          <a:p>
            <a:pPr algn="r" rtl="1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IE" smtClean="0">
                <a:solidFill>
                  <a:srgbClr val="000000"/>
                </a:solidFill>
              </a:rPr>
              <a:t>Result of filtering with ideal low pass filter of radius 15</a:t>
            </a:r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31749" name="Text Box 6"/>
          <p:cNvSpPr txBox="1">
            <a:spLocks noChangeArrowheads="1"/>
          </p:cNvSpPr>
          <p:nvPr/>
        </p:nvSpPr>
        <p:spPr bwMode="auto">
          <a:xfrm>
            <a:off x="7250113" y="1944688"/>
            <a:ext cx="1884362" cy="1465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5pPr>
            <a:lvl6pPr marL="2514600" indent="-228600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6pPr>
            <a:lvl7pPr marL="2971800" indent="-228600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7pPr>
            <a:lvl8pPr marL="3429000" indent="-228600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8pPr>
            <a:lvl9pPr marL="3886200" indent="-228600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9pPr>
          </a:lstStyle>
          <a:p>
            <a:pPr rtl="1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IE" smtClean="0">
                <a:solidFill>
                  <a:srgbClr val="000000"/>
                </a:solidFill>
              </a:rPr>
              <a:t>Result of filtering with Butterworth filter of order 2 and cutoff radius 15</a:t>
            </a:r>
            <a:endParaRPr lang="en-US" smtClean="0">
              <a:solidFill>
                <a:srgbClr val="000000"/>
              </a:solidFill>
            </a:endParaRPr>
          </a:p>
        </p:txBody>
      </p:sp>
      <p:pic>
        <p:nvPicPr>
          <p:cNvPr id="31750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27" t="30746" r="45503" b="38268"/>
          <a:stretch>
            <a:fillRect/>
          </a:stretch>
        </p:blipFill>
        <p:spPr bwMode="auto">
          <a:xfrm>
            <a:off x="4656138" y="1433513"/>
            <a:ext cx="2609850" cy="2487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751" name="Text Box 8"/>
          <p:cNvSpPr txBox="1">
            <a:spLocks noChangeArrowheads="1"/>
          </p:cNvSpPr>
          <p:nvPr/>
        </p:nvSpPr>
        <p:spPr bwMode="auto">
          <a:xfrm>
            <a:off x="1589088" y="4716463"/>
            <a:ext cx="1936750" cy="1190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5pPr>
            <a:lvl6pPr marL="2514600" indent="-228600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6pPr>
            <a:lvl7pPr marL="2971800" indent="-228600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7pPr>
            <a:lvl8pPr marL="3429000" indent="-228600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8pPr>
            <a:lvl9pPr marL="3886200" indent="-228600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9pPr>
          </a:lstStyle>
          <a:p>
            <a:pPr algn="r" rtl="1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IE" smtClean="0">
                <a:solidFill>
                  <a:srgbClr val="000000"/>
                </a:solidFill>
              </a:rPr>
              <a:t>Result of filtering with Gaussian filter with cutoff radius 15</a:t>
            </a:r>
            <a:endParaRPr lang="en-US" smtClean="0">
              <a:solidFill>
                <a:srgbClr val="000000"/>
              </a:solidFill>
            </a:endParaRPr>
          </a:p>
        </p:txBody>
      </p:sp>
      <p:pic>
        <p:nvPicPr>
          <p:cNvPr id="31752" name="Picture 9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856" r="54242" b="38368"/>
          <a:stretch>
            <a:fillRect/>
          </a:stretch>
        </p:blipFill>
        <p:spPr bwMode="auto">
          <a:xfrm>
            <a:off x="3481388" y="4098925"/>
            <a:ext cx="2438400" cy="2424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56AB33B-EA05-4F0D-87CD-34D1DA1BFD86}" type="slidenum">
              <a:rPr lang="ar-SA" smtClean="0">
                <a:solidFill>
                  <a:srgbClr val="000000"/>
                </a:solidFill>
              </a:rPr>
              <a:pPr>
                <a:defRPr/>
              </a:pPr>
              <a:t>141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032266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 anchor="ctr"/>
          <a:lstStyle/>
          <a:p>
            <a:pPr eaLnBrk="1" hangingPunct="1"/>
            <a:r>
              <a:rPr lang="en-IE" smtClean="0"/>
              <a:t>Lowpass Filtering Examples</a:t>
            </a:r>
            <a:endParaRPr lang="en-US" smtClean="0"/>
          </a:p>
        </p:txBody>
      </p:sp>
      <p:sp>
        <p:nvSpPr>
          <p:cNvPr id="32771" name="Rectangle 3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pPr marL="0" indent="0" algn="l" eaLnBrk="1" hangingPunct="1">
              <a:buFont typeface="Wingdings" pitchFamily="2" charset="2"/>
              <a:buNone/>
            </a:pPr>
            <a:r>
              <a:rPr lang="en-IE" smtClean="0"/>
              <a:t>A low pass Gaussian filter is used to connect broken text</a:t>
            </a:r>
            <a:endParaRPr lang="en-US" smtClean="0"/>
          </a:p>
        </p:txBody>
      </p:sp>
      <p:pic>
        <p:nvPicPr>
          <p:cNvPr id="3277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727"/>
          <a:stretch>
            <a:fillRect/>
          </a:stretch>
        </p:blipFill>
        <p:spPr bwMode="auto">
          <a:xfrm>
            <a:off x="1468438" y="2517775"/>
            <a:ext cx="5561012" cy="2873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773" name="Rectangle 8"/>
          <p:cNvSpPr>
            <a:spLocks noChangeArrowheads="1"/>
          </p:cNvSpPr>
          <p:nvPr/>
        </p:nvSpPr>
        <p:spPr bwMode="auto">
          <a:xfrm>
            <a:off x="306388" y="5402263"/>
            <a:ext cx="4572000" cy="517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400" b="1" smtClean="0">
                <a:solidFill>
                  <a:srgbClr val="CCCC66"/>
                </a:solidFill>
                <a:latin typeface="Arial" charset="0"/>
              </a:rPr>
              <a:t>Machine recognition systems </a:t>
            </a:r>
            <a:r>
              <a:rPr lang="en-US" sz="1400" b="1" smtClean="0">
                <a:solidFill>
                  <a:srgbClr val="000000"/>
                </a:solidFill>
                <a:latin typeface="Arial" charset="0"/>
              </a:rPr>
              <a:t>have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400" b="1" smtClean="0">
                <a:solidFill>
                  <a:srgbClr val="000000"/>
                </a:solidFill>
                <a:latin typeface="Arial" charset="0"/>
              </a:rPr>
              <a:t>difficulty in reading broken characters.</a:t>
            </a:r>
          </a:p>
        </p:txBody>
      </p:sp>
      <p:sp>
        <p:nvSpPr>
          <p:cNvPr id="32774" name="Line 9"/>
          <p:cNvSpPr>
            <a:spLocks noChangeShapeType="1"/>
          </p:cNvSpPr>
          <p:nvPr/>
        </p:nvSpPr>
        <p:spPr bwMode="auto">
          <a:xfrm>
            <a:off x="2101850" y="4830763"/>
            <a:ext cx="0" cy="50482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pPr rtl="1" fontAlgn="base">
              <a:spcBef>
                <a:spcPct val="0"/>
              </a:spcBef>
              <a:spcAft>
                <a:spcPct val="0"/>
              </a:spcAft>
            </a:pPr>
            <a:endParaRPr lang="en-GB" smtClean="0">
              <a:solidFill>
                <a:srgbClr val="000000"/>
              </a:solidFill>
            </a:endParaRPr>
          </a:p>
        </p:txBody>
      </p:sp>
      <p:sp>
        <p:nvSpPr>
          <p:cNvPr id="32775" name="Rectangle 10"/>
          <p:cNvSpPr>
            <a:spLocks noChangeArrowheads="1"/>
          </p:cNvSpPr>
          <p:nvPr/>
        </p:nvSpPr>
        <p:spPr bwMode="auto">
          <a:xfrm>
            <a:off x="4735513" y="5634038"/>
            <a:ext cx="21844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b="1" smtClean="0">
                <a:solidFill>
                  <a:srgbClr val="000000"/>
                </a:solidFill>
                <a:latin typeface="Arial" charset="0"/>
              </a:rPr>
              <a:t>GLPF with </a:t>
            </a:r>
            <a:r>
              <a:rPr lang="en-US" b="1" i="1" smtClean="0">
                <a:solidFill>
                  <a:srgbClr val="000000"/>
                </a:solidFill>
                <a:latin typeface="Arial" charset="0"/>
              </a:rPr>
              <a:t>D</a:t>
            </a:r>
            <a:r>
              <a:rPr lang="en-US" b="1" smtClean="0">
                <a:solidFill>
                  <a:srgbClr val="000000"/>
                </a:solidFill>
                <a:latin typeface="Arial" charset="0"/>
              </a:rPr>
              <a:t>0 = 80</a:t>
            </a:r>
          </a:p>
        </p:txBody>
      </p:sp>
      <p:sp>
        <p:nvSpPr>
          <p:cNvPr id="32776" name="Line 11"/>
          <p:cNvSpPr>
            <a:spLocks noChangeShapeType="1"/>
          </p:cNvSpPr>
          <p:nvPr/>
        </p:nvSpPr>
        <p:spPr bwMode="auto">
          <a:xfrm>
            <a:off x="5172075" y="4913313"/>
            <a:ext cx="0" cy="58737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pPr rtl="1" fontAlgn="base">
              <a:spcBef>
                <a:spcPct val="0"/>
              </a:spcBef>
              <a:spcAft>
                <a:spcPct val="0"/>
              </a:spcAft>
            </a:pPr>
            <a:endParaRPr lang="en-GB" smtClean="0">
              <a:solidFill>
                <a:srgbClr val="000000"/>
              </a:solidFill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56AB33B-EA05-4F0D-87CD-34D1DA1BFD86}" type="slidenum">
              <a:rPr lang="ar-SA" smtClean="0">
                <a:solidFill>
                  <a:srgbClr val="000000"/>
                </a:solidFill>
              </a:rPr>
              <a:pPr>
                <a:defRPr/>
              </a:pPr>
              <a:t>142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44444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 anchor="ctr"/>
          <a:lstStyle/>
          <a:p>
            <a:pPr eaLnBrk="1" hangingPunct="1"/>
            <a:r>
              <a:rPr lang="en-IE" smtClean="0"/>
              <a:t>Lowpass Filtering Examples (cont</a:t>
            </a:r>
            <a:r>
              <a:rPr lang="en-IE" smtClean="0">
                <a:latin typeface="Arial" charset="0"/>
              </a:rPr>
              <a:t>…</a:t>
            </a:r>
            <a:r>
              <a:rPr lang="en-IE" smtClean="0"/>
              <a:t>)</a:t>
            </a:r>
            <a:endParaRPr lang="en-US" smtClean="0"/>
          </a:p>
        </p:txBody>
      </p:sp>
      <p:sp>
        <p:nvSpPr>
          <p:cNvPr id="33795" name="Rectangle 3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pPr marL="0" indent="0" algn="l" eaLnBrk="1" hangingPunct="1">
              <a:buFont typeface="Wingdings" pitchFamily="2" charset="2"/>
              <a:buNone/>
            </a:pPr>
            <a:r>
              <a:rPr lang="en-IE" smtClean="0"/>
              <a:t>Different lowpass Gaussian filters used to remove blemishes in a photograph</a:t>
            </a:r>
            <a:endParaRPr lang="en-US" smtClean="0"/>
          </a:p>
        </p:txBody>
      </p:sp>
      <p:pic>
        <p:nvPicPr>
          <p:cNvPr id="33796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6800"/>
          <a:stretch>
            <a:fillRect/>
          </a:stretch>
        </p:blipFill>
        <p:spPr bwMode="auto">
          <a:xfrm>
            <a:off x="1355725" y="2641600"/>
            <a:ext cx="6316663" cy="396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56AB33B-EA05-4F0D-87CD-34D1DA1BFD86}" type="slidenum">
              <a:rPr lang="ar-SA" smtClean="0">
                <a:solidFill>
                  <a:srgbClr val="000000"/>
                </a:solidFill>
              </a:rPr>
              <a:pPr>
                <a:defRPr/>
              </a:pPr>
              <a:t>143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42358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 anchor="ctr"/>
          <a:lstStyle/>
          <a:p>
            <a:pPr eaLnBrk="1" hangingPunct="1"/>
            <a:r>
              <a:rPr lang="en-IE" smtClean="0"/>
              <a:t>2)High pass - </a:t>
            </a:r>
            <a:r>
              <a:rPr lang="en-IE" i="1" smtClean="0"/>
              <a:t>image Sharpening</a:t>
            </a:r>
            <a:endParaRPr lang="en-US" i="1" smtClean="0"/>
          </a:p>
        </p:txBody>
      </p:sp>
      <p:sp>
        <p:nvSpPr>
          <p:cNvPr id="34819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457200" y="1600200"/>
            <a:ext cx="8686800" cy="4876800"/>
          </a:xfrm>
        </p:spPr>
        <p:txBody>
          <a:bodyPr/>
          <a:lstStyle/>
          <a:p>
            <a:pPr marL="0" indent="0" algn="l" rtl="0">
              <a:lnSpc>
                <a:spcPct val="90000"/>
              </a:lnSpc>
            </a:pPr>
            <a:r>
              <a:rPr lang="en-IE" sz="2400" smtClean="0"/>
              <a:t>  </a:t>
            </a:r>
            <a:r>
              <a:rPr lang="en-IE" sz="2400" u="sng" smtClean="0"/>
              <a:t>Blurring</a:t>
            </a:r>
            <a:r>
              <a:rPr lang="en-IE" sz="2400" smtClean="0"/>
              <a:t> (smoothing) is achieved by attenuating</a:t>
            </a:r>
            <a:r>
              <a:rPr lang="ar-SA" sz="2400" smtClean="0"/>
              <a:t> التخلص</a:t>
            </a:r>
            <a:r>
              <a:rPr lang="en-IE" sz="2400" smtClean="0"/>
              <a:t> the </a:t>
            </a:r>
            <a:r>
              <a:rPr lang="en-IE" sz="2400" smtClean="0">
                <a:solidFill>
                  <a:srgbClr val="FF3300"/>
                </a:solidFill>
              </a:rPr>
              <a:t>HF(high frequency) </a:t>
            </a:r>
            <a:r>
              <a:rPr lang="en-IE" sz="2400" smtClean="0"/>
              <a:t>components of DFT of an image. (low pass filters)</a:t>
            </a:r>
          </a:p>
          <a:p>
            <a:pPr marL="0" indent="0" algn="l" rtl="0">
              <a:lnSpc>
                <a:spcPct val="90000"/>
              </a:lnSpc>
              <a:buFont typeface="Wingdings" pitchFamily="2" charset="2"/>
              <a:buNone/>
            </a:pPr>
            <a:endParaRPr lang="en-IE" sz="2400" smtClean="0"/>
          </a:p>
          <a:p>
            <a:pPr marL="0" indent="0" algn="l" rtl="0">
              <a:lnSpc>
                <a:spcPct val="90000"/>
              </a:lnSpc>
            </a:pPr>
            <a:r>
              <a:rPr lang="en-IE" sz="2400" smtClean="0"/>
              <a:t> </a:t>
            </a:r>
            <a:r>
              <a:rPr lang="en-IE" sz="2400" u="sng" smtClean="0"/>
              <a:t>Sharpening </a:t>
            </a:r>
            <a:r>
              <a:rPr lang="en-IE" sz="2400" smtClean="0"/>
              <a:t>is achieved by attenuating the </a:t>
            </a:r>
            <a:r>
              <a:rPr lang="en-IE" sz="2400" smtClean="0">
                <a:solidFill>
                  <a:srgbClr val="FF3300"/>
                </a:solidFill>
              </a:rPr>
              <a:t>LF (low frequency) </a:t>
            </a:r>
            <a:r>
              <a:rPr lang="en-IE" sz="2400" smtClean="0"/>
              <a:t>components of DFT of an image. Where Edges and fine detail in images are associated with high frequency components (high pass filters)</a:t>
            </a:r>
          </a:p>
          <a:p>
            <a:pPr marL="0" indent="0" algn="l" rtl="0">
              <a:lnSpc>
                <a:spcPct val="90000"/>
              </a:lnSpc>
              <a:buFont typeface="Wingdings" pitchFamily="2" charset="2"/>
              <a:buNone/>
            </a:pPr>
            <a:endParaRPr lang="en-IE" sz="2400" smtClean="0"/>
          </a:p>
          <a:p>
            <a:pPr marL="0" indent="0" algn="l" rtl="0"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IE" sz="2400" b="1" i="1" smtClean="0">
                <a:solidFill>
                  <a:schemeClr val="accent2"/>
                </a:solidFill>
              </a:rPr>
              <a:t>High pass filters</a:t>
            </a:r>
            <a:r>
              <a:rPr lang="en-IE" sz="2400" i="1" smtClean="0"/>
              <a:t> </a:t>
            </a:r>
            <a:r>
              <a:rPr lang="en-IE" sz="2400" smtClean="0"/>
              <a:t>– only pass the high frequencies, drop the low ones. High pass frequencies are precisely the reverse of low pass filters, so:</a:t>
            </a:r>
          </a:p>
          <a:p>
            <a:pPr marL="0" indent="0" algn="l" rtl="0"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IE" sz="2400" i="1" smtClean="0">
                <a:latin typeface="Times New Roman" pitchFamily="18" charset="0"/>
              </a:rPr>
              <a:t>	</a:t>
            </a:r>
            <a:r>
              <a:rPr lang="en-IE" sz="3200" i="1" smtClean="0">
                <a:latin typeface="Times New Roman" pitchFamily="18" charset="0"/>
              </a:rPr>
              <a:t>H</a:t>
            </a:r>
            <a:r>
              <a:rPr lang="en-IE" sz="3200" i="1" baseline="-25000" smtClean="0">
                <a:latin typeface="Times New Roman" pitchFamily="18" charset="0"/>
              </a:rPr>
              <a:t>hp</a:t>
            </a:r>
            <a:r>
              <a:rPr lang="en-IE" sz="3200" i="1" smtClean="0">
                <a:latin typeface="Times New Roman" pitchFamily="18" charset="0"/>
              </a:rPr>
              <a:t>(u, v) = 1 – H</a:t>
            </a:r>
            <a:r>
              <a:rPr lang="en-IE" sz="3200" i="1" baseline="-25000" smtClean="0">
                <a:latin typeface="Times New Roman" pitchFamily="18" charset="0"/>
              </a:rPr>
              <a:t>lp</a:t>
            </a:r>
            <a:r>
              <a:rPr lang="en-IE" sz="3200" i="1" smtClean="0">
                <a:latin typeface="Times New Roman" pitchFamily="18" charset="0"/>
              </a:rPr>
              <a:t>(u, v)</a:t>
            </a:r>
            <a:endParaRPr lang="en-US" sz="3200" i="1" smtClean="0">
              <a:latin typeface="Times New Roman" pitchFamily="18" charset="0"/>
            </a:endParaRPr>
          </a:p>
          <a:p>
            <a:pPr marL="0" indent="0" algn="l" rtl="0" eaLnBrk="1" hangingPunct="1">
              <a:lnSpc>
                <a:spcPct val="90000"/>
              </a:lnSpc>
              <a:buFont typeface="Wingdings" pitchFamily="2" charset="2"/>
              <a:buNone/>
            </a:pPr>
            <a:endParaRPr lang="en-US" sz="3200" smtClean="0"/>
          </a:p>
        </p:txBody>
      </p:sp>
      <p:sp>
        <p:nvSpPr>
          <p:cNvPr id="34820" name="Text Box 4"/>
          <p:cNvSpPr txBox="1">
            <a:spLocks noChangeArrowheads="1"/>
          </p:cNvSpPr>
          <p:nvPr/>
        </p:nvSpPr>
        <p:spPr bwMode="auto">
          <a:xfrm>
            <a:off x="228600" y="0"/>
            <a:ext cx="8915400" cy="376238"/>
          </a:xfrm>
          <a:prstGeom prst="rect">
            <a:avLst/>
          </a:prstGeom>
          <a:solidFill>
            <a:schemeClr val="accent1">
              <a:alpha val="30196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5pPr>
            <a:lvl6pPr marL="2514600" indent="-228600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6pPr>
            <a:lvl7pPr marL="2971800" indent="-228600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7pPr>
            <a:lvl8pPr marL="3429000" indent="-228600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8pPr>
            <a:lvl9pPr marL="3886200" indent="-228600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9pPr>
          </a:lstStyle>
          <a:p>
            <a:pPr algn="ctr"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smtClean="0">
                <a:solidFill>
                  <a:srgbClr val="000000"/>
                </a:solidFill>
              </a:rPr>
              <a:t>Ch4, lesson 14: high pass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56AB33B-EA05-4F0D-87CD-34D1DA1BFD86}" type="slidenum">
              <a:rPr lang="ar-SA" smtClean="0">
                <a:solidFill>
                  <a:srgbClr val="000000"/>
                </a:solidFill>
              </a:rPr>
              <a:pPr>
                <a:defRPr/>
              </a:pPr>
              <a:t>144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381611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9" name="Rectangle 4"/>
          <p:cNvSpPr>
            <a:spLocks noChangeArrowheads="1"/>
          </p:cNvSpPr>
          <p:nvPr/>
        </p:nvSpPr>
        <p:spPr bwMode="auto">
          <a:xfrm>
            <a:off x="381000" y="1524000"/>
            <a:ext cx="8229600" cy="4422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rtl="1" fontAlgn="base">
              <a:spcBef>
                <a:spcPct val="0"/>
              </a:spcBef>
              <a:spcAft>
                <a:spcPct val="0"/>
              </a:spcAft>
            </a:pPr>
            <a:r>
              <a:rPr lang="en-US" sz="3200" b="1" smtClean="0">
                <a:solidFill>
                  <a:srgbClr val="000000"/>
                </a:solidFill>
              </a:rPr>
              <a:t>Sharpening filters: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800" smtClean="0">
                <a:solidFill>
                  <a:srgbClr val="000000"/>
                </a:solidFill>
              </a:rPr>
              <a:t>2.1) Ideal high pass filters (IHPF)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800" smtClean="0">
              <a:solidFill>
                <a:srgbClr val="000000"/>
              </a:solidFill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800" smtClean="0">
              <a:solidFill>
                <a:srgbClr val="000000"/>
              </a:solidFill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800" smtClean="0">
              <a:solidFill>
                <a:srgbClr val="000000"/>
              </a:solidFill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800" smtClean="0">
                <a:solidFill>
                  <a:srgbClr val="000000"/>
                </a:solidFill>
              </a:rPr>
              <a:t>2.2) Butterworth high pass filters (BHPF)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800" smtClean="0">
              <a:solidFill>
                <a:srgbClr val="000000"/>
              </a:solidFill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800" smtClean="0">
              <a:solidFill>
                <a:srgbClr val="000000"/>
              </a:solidFill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800" smtClean="0">
              <a:solidFill>
                <a:srgbClr val="000000"/>
              </a:solidFill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800" smtClean="0">
                <a:solidFill>
                  <a:srgbClr val="000000"/>
                </a:solidFill>
              </a:rPr>
              <a:t>2.3) Gaussian high pass filters (GHPF)</a:t>
            </a:r>
          </a:p>
        </p:txBody>
      </p:sp>
      <p:sp>
        <p:nvSpPr>
          <p:cNvPr id="6150" name="Rectangle 2"/>
          <p:cNvSpPr>
            <a:spLocks noChangeArrowheads="1"/>
          </p:cNvSpPr>
          <p:nvPr/>
        </p:nvSpPr>
        <p:spPr bwMode="auto">
          <a:xfrm>
            <a:off x="457200" y="277813"/>
            <a:ext cx="8229600" cy="1139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rtl="1" fontAlgn="base">
              <a:spcBef>
                <a:spcPct val="0"/>
              </a:spcBef>
              <a:spcAft>
                <a:spcPct val="0"/>
              </a:spcAft>
            </a:pPr>
            <a:r>
              <a:rPr lang="en-IE" sz="4400" smtClean="0">
                <a:solidFill>
                  <a:srgbClr val="999900"/>
                </a:solidFill>
                <a:latin typeface="Garamond" pitchFamily="18" charset="0"/>
              </a:rPr>
              <a:t>2)High pass - </a:t>
            </a:r>
            <a:r>
              <a:rPr lang="en-IE" sz="4400" i="1" smtClean="0">
                <a:solidFill>
                  <a:srgbClr val="999900"/>
                </a:solidFill>
                <a:latin typeface="Garamond" pitchFamily="18" charset="0"/>
              </a:rPr>
              <a:t>image Sharpening</a:t>
            </a:r>
            <a:endParaRPr lang="en-US" sz="4400" i="1" smtClean="0">
              <a:solidFill>
                <a:srgbClr val="999900"/>
              </a:solidFill>
              <a:latin typeface="Garamond" pitchFamily="18" charset="0"/>
            </a:endParaRPr>
          </a:p>
        </p:txBody>
      </p:sp>
      <p:sp>
        <p:nvSpPr>
          <p:cNvPr id="6151" name="Text Box 4"/>
          <p:cNvSpPr txBox="1">
            <a:spLocks noChangeArrowheads="1"/>
          </p:cNvSpPr>
          <p:nvPr/>
        </p:nvSpPr>
        <p:spPr bwMode="auto">
          <a:xfrm>
            <a:off x="228600" y="0"/>
            <a:ext cx="8915400" cy="376238"/>
          </a:xfrm>
          <a:prstGeom prst="rect">
            <a:avLst/>
          </a:prstGeom>
          <a:solidFill>
            <a:schemeClr val="accent1">
              <a:alpha val="30196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5pPr>
            <a:lvl6pPr marL="2514600" indent="-228600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6pPr>
            <a:lvl7pPr marL="2971800" indent="-228600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7pPr>
            <a:lvl8pPr marL="3429000" indent="-228600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8pPr>
            <a:lvl9pPr marL="3886200" indent="-228600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9pPr>
          </a:lstStyle>
          <a:p>
            <a:pPr algn="ctr"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smtClean="0">
                <a:solidFill>
                  <a:srgbClr val="000000"/>
                </a:solidFill>
              </a:rPr>
              <a:t>Ch4, lesson 14: high pass</a:t>
            </a:r>
          </a:p>
        </p:txBody>
      </p:sp>
      <p:graphicFrame>
        <p:nvGraphicFramePr>
          <p:cNvPr id="6146" name="Object 2"/>
          <p:cNvGraphicFramePr>
            <a:graphicFrameLocks noGrp="1" noChangeAspect="1"/>
          </p:cNvGraphicFramePr>
          <p:nvPr>
            <p:ph sz="half" idx="1"/>
          </p:nvPr>
        </p:nvGraphicFramePr>
        <p:xfrm>
          <a:off x="1447800" y="2708275"/>
          <a:ext cx="2895600" cy="7985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440" name="Equation" r:id="rId4" imgW="1752480" imgH="482400" progId="Equation.3">
                  <p:embed/>
                </p:oleObj>
              </mc:Choice>
              <mc:Fallback>
                <p:oleObj name="Equation" r:id="rId4" imgW="1752480" imgH="4824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47800" y="2708275"/>
                        <a:ext cx="2895600" cy="7985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147" name="Object 2"/>
          <p:cNvGraphicFramePr>
            <a:graphicFrameLocks noGrp="1" noChangeAspect="1"/>
          </p:cNvGraphicFramePr>
          <p:nvPr>
            <p:ph sz="quarter" idx="2"/>
          </p:nvPr>
        </p:nvGraphicFramePr>
        <p:xfrm>
          <a:off x="1447800" y="4418013"/>
          <a:ext cx="3048000" cy="7508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441" name="Equation" r:id="rId6" imgW="1752480" imgH="431640" progId="Equation.3">
                  <p:embed/>
                </p:oleObj>
              </mc:Choice>
              <mc:Fallback>
                <p:oleObj name="Equation" r:id="rId6" imgW="1752480" imgH="4316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47800" y="4418013"/>
                        <a:ext cx="3048000" cy="7508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148" name="Object 2"/>
          <p:cNvGraphicFramePr>
            <a:graphicFrameLocks noGrp="1" noChangeAspect="1"/>
          </p:cNvGraphicFramePr>
          <p:nvPr>
            <p:ph sz="quarter" idx="3"/>
          </p:nvPr>
        </p:nvGraphicFramePr>
        <p:xfrm>
          <a:off x="1295400" y="6116638"/>
          <a:ext cx="3048000" cy="5127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442" name="Equation" r:id="rId8" imgW="1511280" imgH="253800" progId="Equation.3">
                  <p:embed/>
                </p:oleObj>
              </mc:Choice>
              <mc:Fallback>
                <p:oleObj name="Equation" r:id="rId8" imgW="1511280" imgH="2538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95400" y="6116638"/>
                        <a:ext cx="3048000" cy="5127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4F26A6E-2D68-436A-BAA5-2361D431DCF4}" type="slidenum">
              <a:rPr lang="ar-SA" smtClean="0">
                <a:solidFill>
                  <a:srgbClr val="000000"/>
                </a:solidFill>
              </a:rPr>
              <a:pPr>
                <a:defRPr/>
              </a:pPr>
              <a:t>145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29363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 anchor="ctr"/>
          <a:lstStyle/>
          <a:p>
            <a:pPr rtl="0" eaLnBrk="1" hangingPunct="1"/>
            <a:r>
              <a:rPr lang="en-IE" smtClean="0"/>
              <a:t>2.1) Ideal High Pass Filters</a:t>
            </a:r>
            <a:endParaRPr lang="en-US" smtClean="0"/>
          </a:p>
        </p:txBody>
      </p:sp>
      <p:sp>
        <p:nvSpPr>
          <p:cNvPr id="7172" name="Rectangle 3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pPr marL="0" indent="0" algn="l" eaLnBrk="1" hangingPunct="1">
              <a:buFont typeface="Wingdings" pitchFamily="2" charset="2"/>
              <a:buNone/>
            </a:pPr>
            <a:r>
              <a:rPr lang="en-IE" smtClean="0"/>
              <a:t>The ideal high pass filter is given as:</a:t>
            </a:r>
          </a:p>
          <a:p>
            <a:pPr marL="0" indent="0" eaLnBrk="1" hangingPunct="1">
              <a:buFont typeface="Wingdings" pitchFamily="2" charset="2"/>
              <a:buNone/>
            </a:pPr>
            <a:endParaRPr lang="en-IE" smtClean="0"/>
          </a:p>
          <a:p>
            <a:pPr marL="0" indent="0" eaLnBrk="1" hangingPunct="1">
              <a:buFont typeface="Wingdings" pitchFamily="2" charset="2"/>
              <a:buNone/>
            </a:pPr>
            <a:endParaRPr lang="en-IE" smtClean="0"/>
          </a:p>
          <a:p>
            <a:pPr marL="0" indent="0" eaLnBrk="1" hangingPunct="1">
              <a:buFont typeface="Wingdings" pitchFamily="2" charset="2"/>
              <a:buNone/>
            </a:pPr>
            <a:endParaRPr lang="en-IE" sz="1200" smtClean="0"/>
          </a:p>
          <a:p>
            <a:pPr marL="0" indent="0" algn="l" eaLnBrk="1" hangingPunct="1">
              <a:buFont typeface="Wingdings" pitchFamily="2" charset="2"/>
              <a:buNone/>
            </a:pPr>
            <a:r>
              <a:rPr lang="en-IE" smtClean="0"/>
              <a:t>where D</a:t>
            </a:r>
            <a:r>
              <a:rPr lang="en-IE" baseline="-25000" smtClean="0"/>
              <a:t>0</a:t>
            </a:r>
            <a:r>
              <a:rPr lang="en-IE" smtClean="0"/>
              <a:t> is the cut off distance as before</a:t>
            </a:r>
            <a:endParaRPr lang="en-US" smtClean="0"/>
          </a:p>
        </p:txBody>
      </p:sp>
      <p:pic>
        <p:nvPicPr>
          <p:cNvPr id="7173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1547"/>
          <a:stretch>
            <a:fillRect/>
          </a:stretch>
        </p:blipFill>
        <p:spPr bwMode="auto">
          <a:xfrm>
            <a:off x="838200" y="4106863"/>
            <a:ext cx="7119938" cy="2187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7170" name="Object 2"/>
          <p:cNvGraphicFramePr>
            <a:graphicFrameLocks noChangeAspect="1"/>
          </p:cNvGraphicFramePr>
          <p:nvPr/>
        </p:nvGraphicFramePr>
        <p:xfrm>
          <a:off x="1481138" y="1958975"/>
          <a:ext cx="4916487" cy="13541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68" name="Equation" r:id="rId5" imgW="1752480" imgH="482400" progId="Equation.3">
                  <p:embed/>
                </p:oleObj>
              </mc:Choice>
              <mc:Fallback>
                <p:oleObj name="Equation" r:id="rId5" imgW="1752480" imgH="4824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81138" y="1958975"/>
                        <a:ext cx="4916487" cy="13541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174" name="Text Box 4"/>
          <p:cNvSpPr txBox="1">
            <a:spLocks noChangeArrowheads="1"/>
          </p:cNvSpPr>
          <p:nvPr/>
        </p:nvSpPr>
        <p:spPr bwMode="auto">
          <a:xfrm>
            <a:off x="228600" y="0"/>
            <a:ext cx="8915400" cy="376238"/>
          </a:xfrm>
          <a:prstGeom prst="rect">
            <a:avLst/>
          </a:prstGeom>
          <a:solidFill>
            <a:schemeClr val="accent1">
              <a:alpha val="30196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5pPr>
            <a:lvl6pPr marL="2514600" indent="-228600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6pPr>
            <a:lvl7pPr marL="2971800" indent="-228600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7pPr>
            <a:lvl8pPr marL="3429000" indent="-228600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8pPr>
            <a:lvl9pPr marL="3886200" indent="-228600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9pPr>
          </a:lstStyle>
          <a:p>
            <a:pPr algn="ctr"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smtClean="0">
                <a:solidFill>
                  <a:srgbClr val="000000"/>
                </a:solidFill>
              </a:rPr>
              <a:t>Ch4, lesson 15: IHPF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56AB33B-EA05-4F0D-87CD-34D1DA1BFD86}" type="slidenum">
              <a:rPr lang="ar-SA" smtClean="0">
                <a:solidFill>
                  <a:srgbClr val="000000"/>
                </a:solidFill>
              </a:rPr>
              <a:pPr>
                <a:defRPr/>
              </a:pPr>
              <a:t>146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18493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 anchor="ctr"/>
          <a:lstStyle/>
          <a:p>
            <a:pPr eaLnBrk="1" hangingPunct="1"/>
            <a:r>
              <a:rPr lang="en-IE" smtClean="0"/>
              <a:t>Ideal High Pass Filters (cont</a:t>
            </a:r>
            <a:r>
              <a:rPr lang="en-IE" smtClean="0">
                <a:latin typeface="Arial" charset="0"/>
              </a:rPr>
              <a:t>…</a:t>
            </a:r>
            <a:r>
              <a:rPr lang="en-IE" smtClean="0"/>
              <a:t>)</a:t>
            </a:r>
            <a:endParaRPr lang="en-US" smtClean="0"/>
          </a:p>
        </p:txBody>
      </p:sp>
      <p:pic>
        <p:nvPicPr>
          <p:cNvPr id="35843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4393"/>
          <a:stretch>
            <a:fillRect/>
          </a:stretch>
        </p:blipFill>
        <p:spPr bwMode="auto">
          <a:xfrm>
            <a:off x="1374775" y="3865563"/>
            <a:ext cx="6308725" cy="2125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5844" name="Text Box 7"/>
          <p:cNvSpPr txBox="1">
            <a:spLocks noChangeArrowheads="1"/>
          </p:cNvSpPr>
          <p:nvPr/>
        </p:nvSpPr>
        <p:spPr bwMode="auto">
          <a:xfrm>
            <a:off x="1793875" y="3403600"/>
            <a:ext cx="1841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5pPr>
            <a:lvl6pPr marL="2514600" indent="-228600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6pPr>
            <a:lvl7pPr marL="2971800" indent="-228600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7pPr>
            <a:lvl8pPr marL="3429000" indent="-228600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8pPr>
            <a:lvl9pPr marL="3886200" indent="-228600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en-GB" smtClean="0">
              <a:solidFill>
                <a:srgbClr val="000000"/>
              </a:solidFill>
              <a:latin typeface="Arial" charset="0"/>
            </a:endParaRPr>
          </a:p>
        </p:txBody>
      </p:sp>
      <p:pic>
        <p:nvPicPr>
          <p:cNvPr id="35845" name="Picture 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9921" b="24301"/>
          <a:stretch>
            <a:fillRect/>
          </a:stretch>
        </p:blipFill>
        <p:spPr bwMode="auto">
          <a:xfrm>
            <a:off x="3268663" y="1311275"/>
            <a:ext cx="2522537" cy="2492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5846" name="Text Box 9"/>
          <p:cNvSpPr txBox="1">
            <a:spLocks noChangeArrowheads="1"/>
          </p:cNvSpPr>
          <p:nvPr/>
        </p:nvSpPr>
        <p:spPr bwMode="auto">
          <a:xfrm>
            <a:off x="1393825" y="5875338"/>
            <a:ext cx="2047875" cy="915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5pPr>
            <a:lvl6pPr marL="2514600" indent="-228600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6pPr>
            <a:lvl7pPr marL="2971800" indent="-228600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7pPr>
            <a:lvl8pPr marL="3429000" indent="-228600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8pPr>
            <a:lvl9pPr marL="3886200" indent="-228600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IE" smtClean="0">
                <a:solidFill>
                  <a:srgbClr val="000000"/>
                </a:solidFill>
                <a:latin typeface="Arial" charset="0"/>
              </a:rPr>
              <a:t>Results of ideal high pass filtering with </a:t>
            </a:r>
            <a:r>
              <a:rPr lang="en-IE" i="1" smtClean="0">
                <a:solidFill>
                  <a:srgbClr val="000000"/>
                </a:solidFill>
                <a:latin typeface="Times New Roman" pitchFamily="18" charset="0"/>
              </a:rPr>
              <a:t>D</a:t>
            </a:r>
            <a:r>
              <a:rPr lang="en-IE" i="1" baseline="-25000" smtClean="0">
                <a:solidFill>
                  <a:srgbClr val="000000"/>
                </a:solidFill>
                <a:latin typeface="Times New Roman" pitchFamily="18" charset="0"/>
              </a:rPr>
              <a:t>0</a:t>
            </a:r>
            <a:r>
              <a:rPr lang="en-IE" smtClean="0">
                <a:solidFill>
                  <a:srgbClr val="000000"/>
                </a:solidFill>
                <a:latin typeface="Arial" charset="0"/>
              </a:rPr>
              <a:t> = 15</a:t>
            </a:r>
            <a:endParaRPr lang="en-US" smtClean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35847" name="Text Box 11"/>
          <p:cNvSpPr txBox="1">
            <a:spLocks noChangeArrowheads="1"/>
          </p:cNvSpPr>
          <p:nvPr/>
        </p:nvSpPr>
        <p:spPr bwMode="auto">
          <a:xfrm>
            <a:off x="3487738" y="5875338"/>
            <a:ext cx="2047875" cy="915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5pPr>
            <a:lvl6pPr marL="2514600" indent="-228600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6pPr>
            <a:lvl7pPr marL="2971800" indent="-228600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7pPr>
            <a:lvl8pPr marL="3429000" indent="-228600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8pPr>
            <a:lvl9pPr marL="3886200" indent="-228600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IE" smtClean="0">
                <a:solidFill>
                  <a:srgbClr val="000000"/>
                </a:solidFill>
                <a:latin typeface="Arial" charset="0"/>
              </a:rPr>
              <a:t>Results of ideal high pass filtering with </a:t>
            </a:r>
            <a:r>
              <a:rPr lang="en-IE" i="1" smtClean="0">
                <a:solidFill>
                  <a:srgbClr val="000000"/>
                </a:solidFill>
                <a:latin typeface="Times New Roman" pitchFamily="18" charset="0"/>
              </a:rPr>
              <a:t>D</a:t>
            </a:r>
            <a:r>
              <a:rPr lang="en-IE" i="1" baseline="-25000" smtClean="0">
                <a:solidFill>
                  <a:srgbClr val="000000"/>
                </a:solidFill>
                <a:latin typeface="Times New Roman" pitchFamily="18" charset="0"/>
              </a:rPr>
              <a:t>0</a:t>
            </a:r>
            <a:r>
              <a:rPr lang="en-IE" smtClean="0">
                <a:solidFill>
                  <a:srgbClr val="000000"/>
                </a:solidFill>
                <a:latin typeface="Arial" charset="0"/>
              </a:rPr>
              <a:t> = 30</a:t>
            </a:r>
            <a:endParaRPr lang="en-US" smtClean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35848" name="Text Box 12"/>
          <p:cNvSpPr txBox="1">
            <a:spLocks noChangeArrowheads="1"/>
          </p:cNvSpPr>
          <p:nvPr/>
        </p:nvSpPr>
        <p:spPr bwMode="auto">
          <a:xfrm>
            <a:off x="5581650" y="5875338"/>
            <a:ext cx="2047875" cy="915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5pPr>
            <a:lvl6pPr marL="2514600" indent="-228600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6pPr>
            <a:lvl7pPr marL="2971800" indent="-228600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7pPr>
            <a:lvl8pPr marL="3429000" indent="-228600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8pPr>
            <a:lvl9pPr marL="3886200" indent="-228600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IE" smtClean="0">
                <a:solidFill>
                  <a:srgbClr val="000000"/>
                </a:solidFill>
                <a:latin typeface="Arial" charset="0"/>
              </a:rPr>
              <a:t>Results of ideal high pass filtering with </a:t>
            </a:r>
            <a:r>
              <a:rPr lang="en-IE" i="1" smtClean="0">
                <a:solidFill>
                  <a:srgbClr val="000000"/>
                </a:solidFill>
                <a:latin typeface="Times New Roman" pitchFamily="18" charset="0"/>
              </a:rPr>
              <a:t>D</a:t>
            </a:r>
            <a:r>
              <a:rPr lang="en-IE" i="1" baseline="-25000" smtClean="0">
                <a:solidFill>
                  <a:srgbClr val="000000"/>
                </a:solidFill>
                <a:latin typeface="Times New Roman" pitchFamily="18" charset="0"/>
              </a:rPr>
              <a:t>0</a:t>
            </a:r>
            <a:r>
              <a:rPr lang="en-IE" smtClean="0">
                <a:solidFill>
                  <a:srgbClr val="000000"/>
                </a:solidFill>
                <a:latin typeface="Arial" charset="0"/>
              </a:rPr>
              <a:t> = 80</a:t>
            </a:r>
            <a:endParaRPr lang="en-US" smtClean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35849" name="Text Box 4"/>
          <p:cNvSpPr txBox="1">
            <a:spLocks noChangeArrowheads="1"/>
          </p:cNvSpPr>
          <p:nvPr/>
        </p:nvSpPr>
        <p:spPr bwMode="auto">
          <a:xfrm>
            <a:off x="228600" y="0"/>
            <a:ext cx="8915400" cy="376238"/>
          </a:xfrm>
          <a:prstGeom prst="rect">
            <a:avLst/>
          </a:prstGeom>
          <a:solidFill>
            <a:schemeClr val="accent1">
              <a:alpha val="30196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5pPr>
            <a:lvl6pPr marL="2514600" indent="-228600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6pPr>
            <a:lvl7pPr marL="2971800" indent="-228600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7pPr>
            <a:lvl8pPr marL="3429000" indent="-228600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8pPr>
            <a:lvl9pPr marL="3886200" indent="-228600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9pPr>
          </a:lstStyle>
          <a:p>
            <a:pPr algn="ctr"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smtClean="0">
                <a:solidFill>
                  <a:srgbClr val="000000"/>
                </a:solidFill>
              </a:rPr>
              <a:t>Ch4, lesson 15: IHPF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56AB33B-EA05-4F0D-87CD-34D1DA1BFD86}" type="slidenum">
              <a:rPr lang="ar-SA" smtClean="0">
                <a:solidFill>
                  <a:srgbClr val="000000"/>
                </a:solidFill>
              </a:rPr>
              <a:pPr>
                <a:defRPr/>
              </a:pPr>
              <a:t>147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33780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 anchor="ctr"/>
          <a:lstStyle/>
          <a:p>
            <a:pPr eaLnBrk="1" hangingPunct="1"/>
            <a:r>
              <a:rPr lang="en-IE" smtClean="0"/>
              <a:t>Butterworth High Pass Filters</a:t>
            </a:r>
            <a:endParaRPr lang="en-US" smtClean="0"/>
          </a:p>
        </p:txBody>
      </p:sp>
      <p:sp>
        <p:nvSpPr>
          <p:cNvPr id="8196" name="Rectangle 3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pPr marL="0" indent="0" eaLnBrk="1" hangingPunct="1">
              <a:buFont typeface="Wingdings" pitchFamily="2" charset="2"/>
              <a:buNone/>
            </a:pPr>
            <a:r>
              <a:rPr lang="en-IE" smtClean="0"/>
              <a:t>The Butterworth high pass filter is given as:</a:t>
            </a:r>
          </a:p>
          <a:p>
            <a:pPr marL="0" indent="0" eaLnBrk="1" hangingPunct="1">
              <a:buFont typeface="Wingdings" pitchFamily="2" charset="2"/>
              <a:buNone/>
            </a:pPr>
            <a:endParaRPr lang="en-IE" smtClean="0"/>
          </a:p>
          <a:p>
            <a:pPr marL="0" indent="0" eaLnBrk="1" hangingPunct="1">
              <a:buFont typeface="Wingdings" pitchFamily="2" charset="2"/>
              <a:buNone/>
            </a:pPr>
            <a:endParaRPr lang="en-IE" smtClean="0"/>
          </a:p>
          <a:p>
            <a:pPr marL="0" indent="0" eaLnBrk="1" hangingPunct="1">
              <a:buFont typeface="Wingdings" pitchFamily="2" charset="2"/>
              <a:buNone/>
            </a:pPr>
            <a:endParaRPr lang="en-IE" sz="1200" smtClean="0"/>
          </a:p>
          <a:p>
            <a:pPr marL="0" indent="0" eaLnBrk="1" hangingPunct="1">
              <a:buFont typeface="Wingdings" pitchFamily="2" charset="2"/>
              <a:buNone/>
            </a:pPr>
            <a:r>
              <a:rPr lang="en-IE" smtClean="0"/>
              <a:t>where </a:t>
            </a:r>
            <a:r>
              <a:rPr lang="en-IE" i="1" smtClean="0">
                <a:latin typeface="Times New Roman" pitchFamily="18" charset="0"/>
              </a:rPr>
              <a:t>n</a:t>
            </a:r>
            <a:r>
              <a:rPr lang="en-IE" smtClean="0"/>
              <a:t> is the order and </a:t>
            </a:r>
            <a:r>
              <a:rPr lang="en-IE" i="1" smtClean="0">
                <a:latin typeface="Times New Roman" pitchFamily="18" charset="0"/>
              </a:rPr>
              <a:t>D</a:t>
            </a:r>
            <a:r>
              <a:rPr lang="en-IE" i="1" baseline="-25000" smtClean="0">
                <a:latin typeface="Times New Roman" pitchFamily="18" charset="0"/>
              </a:rPr>
              <a:t>0</a:t>
            </a:r>
            <a:r>
              <a:rPr lang="en-IE" smtClean="0"/>
              <a:t> is the cut off distance as before</a:t>
            </a:r>
            <a:endParaRPr lang="en-US" smtClean="0"/>
          </a:p>
        </p:txBody>
      </p:sp>
      <p:graphicFrame>
        <p:nvGraphicFramePr>
          <p:cNvPr id="8194" name="Object 2"/>
          <p:cNvGraphicFramePr>
            <a:graphicFrameLocks noChangeAspect="1"/>
          </p:cNvGraphicFramePr>
          <p:nvPr/>
        </p:nvGraphicFramePr>
        <p:xfrm>
          <a:off x="1481138" y="2030413"/>
          <a:ext cx="4916487" cy="12112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92" name="Equation" r:id="rId4" imgW="1752480" imgH="431640" progId="Equation.3">
                  <p:embed/>
                </p:oleObj>
              </mc:Choice>
              <mc:Fallback>
                <p:oleObj name="Equation" r:id="rId4" imgW="1752480" imgH="4316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81138" y="2030413"/>
                        <a:ext cx="4916487" cy="12112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8197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901" b="43370"/>
          <a:stretch>
            <a:fillRect/>
          </a:stretch>
        </p:blipFill>
        <p:spPr bwMode="auto">
          <a:xfrm>
            <a:off x="1009650" y="4492625"/>
            <a:ext cx="6977063" cy="2163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8" name="Text Box 4"/>
          <p:cNvSpPr txBox="1">
            <a:spLocks noChangeArrowheads="1"/>
          </p:cNvSpPr>
          <p:nvPr/>
        </p:nvSpPr>
        <p:spPr bwMode="auto">
          <a:xfrm>
            <a:off x="228600" y="0"/>
            <a:ext cx="8915400" cy="376238"/>
          </a:xfrm>
          <a:prstGeom prst="rect">
            <a:avLst/>
          </a:prstGeom>
          <a:solidFill>
            <a:schemeClr val="accent1">
              <a:alpha val="30196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5pPr>
            <a:lvl6pPr marL="2514600" indent="-228600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6pPr>
            <a:lvl7pPr marL="2971800" indent="-228600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7pPr>
            <a:lvl8pPr marL="3429000" indent="-228600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8pPr>
            <a:lvl9pPr marL="3886200" indent="-228600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9pPr>
          </a:lstStyle>
          <a:p>
            <a:pPr algn="ctr"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smtClean="0">
                <a:solidFill>
                  <a:srgbClr val="000000"/>
                </a:solidFill>
              </a:rPr>
              <a:t>Ch4, lesson 16: BHPF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56AB33B-EA05-4F0D-87CD-34D1DA1BFD86}" type="slidenum">
              <a:rPr lang="ar-SA" smtClean="0">
                <a:solidFill>
                  <a:srgbClr val="000000"/>
                </a:solidFill>
              </a:rPr>
              <a:pPr>
                <a:defRPr/>
              </a:pPr>
              <a:t>148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06811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 anchor="ctr"/>
          <a:lstStyle/>
          <a:p>
            <a:pPr eaLnBrk="1" hangingPunct="1"/>
            <a:r>
              <a:rPr lang="en-IE" sz="4000" smtClean="0"/>
              <a:t>Butterworth High Pass Filters (cont</a:t>
            </a:r>
            <a:r>
              <a:rPr lang="en-IE" sz="4000" smtClean="0">
                <a:latin typeface="Arial" charset="0"/>
              </a:rPr>
              <a:t>…</a:t>
            </a:r>
            <a:r>
              <a:rPr lang="en-IE" sz="4000" smtClean="0"/>
              <a:t>)</a:t>
            </a:r>
            <a:endParaRPr lang="en-US" sz="4000" smtClean="0"/>
          </a:p>
        </p:txBody>
      </p:sp>
      <p:sp>
        <p:nvSpPr>
          <p:cNvPr id="36867" name="Text Box 5"/>
          <p:cNvSpPr txBox="1">
            <a:spLocks noChangeArrowheads="1"/>
          </p:cNvSpPr>
          <p:nvPr/>
        </p:nvSpPr>
        <p:spPr bwMode="auto">
          <a:xfrm>
            <a:off x="1882775" y="3403600"/>
            <a:ext cx="1841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5pPr>
            <a:lvl6pPr marL="2514600" indent="-228600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6pPr>
            <a:lvl7pPr marL="2971800" indent="-228600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7pPr>
            <a:lvl8pPr marL="3429000" indent="-228600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8pPr>
            <a:lvl9pPr marL="3886200" indent="-228600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en-GB" smtClean="0">
              <a:solidFill>
                <a:srgbClr val="000000"/>
              </a:solidFill>
              <a:latin typeface="Arial" charset="0"/>
            </a:endParaRPr>
          </a:p>
        </p:txBody>
      </p:sp>
      <p:pic>
        <p:nvPicPr>
          <p:cNvPr id="36868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9921" b="24301"/>
          <a:stretch>
            <a:fillRect/>
          </a:stretch>
        </p:blipFill>
        <p:spPr bwMode="auto">
          <a:xfrm>
            <a:off x="3268663" y="1311275"/>
            <a:ext cx="2522537" cy="2492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6869" name="Text Box 7"/>
          <p:cNvSpPr txBox="1">
            <a:spLocks noChangeArrowheads="1"/>
          </p:cNvSpPr>
          <p:nvPr/>
        </p:nvSpPr>
        <p:spPr bwMode="auto">
          <a:xfrm>
            <a:off x="146050" y="4017963"/>
            <a:ext cx="1427163" cy="1739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5pPr>
            <a:lvl6pPr marL="2514600" indent="-228600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6pPr>
            <a:lvl7pPr marL="2971800" indent="-228600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7pPr>
            <a:lvl8pPr marL="3429000" indent="-228600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8pPr>
            <a:lvl9pPr marL="3886200" indent="-228600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9pPr>
          </a:lstStyle>
          <a:p>
            <a:pPr algn="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IE" smtClean="0">
                <a:solidFill>
                  <a:srgbClr val="000000"/>
                </a:solidFill>
                <a:latin typeface="Arial" charset="0"/>
              </a:rPr>
              <a:t>Results of Butterworth high pass filtering of order 2 with </a:t>
            </a:r>
            <a:r>
              <a:rPr lang="en-IE" i="1" smtClean="0">
                <a:solidFill>
                  <a:srgbClr val="000000"/>
                </a:solidFill>
                <a:latin typeface="Times New Roman" pitchFamily="18" charset="0"/>
              </a:rPr>
              <a:t>D</a:t>
            </a:r>
            <a:r>
              <a:rPr lang="en-IE" i="1" baseline="-25000" smtClean="0">
                <a:solidFill>
                  <a:srgbClr val="000000"/>
                </a:solidFill>
                <a:latin typeface="Times New Roman" pitchFamily="18" charset="0"/>
              </a:rPr>
              <a:t>0</a:t>
            </a:r>
            <a:r>
              <a:rPr lang="en-IE" smtClean="0">
                <a:solidFill>
                  <a:srgbClr val="000000"/>
                </a:solidFill>
                <a:latin typeface="Arial" charset="0"/>
              </a:rPr>
              <a:t> = 15</a:t>
            </a:r>
            <a:endParaRPr lang="en-US" smtClean="0">
              <a:solidFill>
                <a:srgbClr val="000000"/>
              </a:solidFill>
              <a:latin typeface="Arial" charset="0"/>
            </a:endParaRPr>
          </a:p>
        </p:txBody>
      </p:sp>
      <p:pic>
        <p:nvPicPr>
          <p:cNvPr id="36870" name="Picture 1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050"/>
          <a:stretch>
            <a:fillRect/>
          </a:stretch>
        </p:blipFill>
        <p:spPr bwMode="auto">
          <a:xfrm>
            <a:off x="1509713" y="3833813"/>
            <a:ext cx="6302375" cy="2146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6871" name="Text Box 11"/>
          <p:cNvSpPr txBox="1">
            <a:spLocks noChangeArrowheads="1"/>
          </p:cNvSpPr>
          <p:nvPr/>
        </p:nvSpPr>
        <p:spPr bwMode="auto">
          <a:xfrm>
            <a:off x="7734300" y="4019550"/>
            <a:ext cx="1427163" cy="1739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5pPr>
            <a:lvl6pPr marL="2514600" indent="-228600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6pPr>
            <a:lvl7pPr marL="2971800" indent="-228600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7pPr>
            <a:lvl8pPr marL="3429000" indent="-228600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8pPr>
            <a:lvl9pPr marL="3886200" indent="-228600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IE" smtClean="0">
                <a:solidFill>
                  <a:srgbClr val="000000"/>
                </a:solidFill>
                <a:latin typeface="Arial" charset="0"/>
              </a:rPr>
              <a:t>Results of Butterworth high pass filtering of order 2 with </a:t>
            </a:r>
            <a:r>
              <a:rPr lang="en-IE" i="1" smtClean="0">
                <a:solidFill>
                  <a:srgbClr val="000000"/>
                </a:solidFill>
                <a:latin typeface="Times New Roman" pitchFamily="18" charset="0"/>
              </a:rPr>
              <a:t>D</a:t>
            </a:r>
            <a:r>
              <a:rPr lang="en-IE" i="1" baseline="-25000" smtClean="0">
                <a:solidFill>
                  <a:srgbClr val="000000"/>
                </a:solidFill>
                <a:latin typeface="Times New Roman" pitchFamily="18" charset="0"/>
              </a:rPr>
              <a:t>0</a:t>
            </a:r>
            <a:r>
              <a:rPr lang="en-IE" smtClean="0">
                <a:solidFill>
                  <a:srgbClr val="000000"/>
                </a:solidFill>
                <a:latin typeface="Arial" charset="0"/>
              </a:rPr>
              <a:t> = 80</a:t>
            </a:r>
            <a:endParaRPr lang="en-US" smtClean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36872" name="Text Box 12"/>
          <p:cNvSpPr txBox="1">
            <a:spLocks noChangeArrowheads="1"/>
          </p:cNvSpPr>
          <p:nvPr/>
        </p:nvSpPr>
        <p:spPr bwMode="auto">
          <a:xfrm>
            <a:off x="2835275" y="5849938"/>
            <a:ext cx="3584575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5pPr>
            <a:lvl6pPr marL="2514600" indent="-228600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6pPr>
            <a:lvl7pPr marL="2971800" indent="-228600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7pPr>
            <a:lvl8pPr marL="3429000" indent="-228600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8pPr>
            <a:lvl9pPr marL="3886200" indent="-228600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IE" smtClean="0">
                <a:solidFill>
                  <a:srgbClr val="000000"/>
                </a:solidFill>
                <a:latin typeface="Arial" charset="0"/>
              </a:rPr>
              <a:t>Results of Butterworth high pass filtering of order 2 with </a:t>
            </a:r>
            <a:r>
              <a:rPr lang="en-IE" i="1" smtClean="0">
                <a:solidFill>
                  <a:srgbClr val="000000"/>
                </a:solidFill>
                <a:latin typeface="Times New Roman" pitchFamily="18" charset="0"/>
              </a:rPr>
              <a:t>D</a:t>
            </a:r>
            <a:r>
              <a:rPr lang="en-IE" i="1" baseline="-25000" smtClean="0">
                <a:solidFill>
                  <a:srgbClr val="000000"/>
                </a:solidFill>
                <a:latin typeface="Times New Roman" pitchFamily="18" charset="0"/>
              </a:rPr>
              <a:t>0</a:t>
            </a:r>
            <a:r>
              <a:rPr lang="en-IE" smtClean="0">
                <a:solidFill>
                  <a:srgbClr val="000000"/>
                </a:solidFill>
                <a:latin typeface="Arial" charset="0"/>
              </a:rPr>
              <a:t> = 30</a:t>
            </a:r>
            <a:endParaRPr lang="en-US" smtClean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36873" name="Text Box 4"/>
          <p:cNvSpPr txBox="1">
            <a:spLocks noChangeArrowheads="1"/>
          </p:cNvSpPr>
          <p:nvPr/>
        </p:nvSpPr>
        <p:spPr bwMode="auto">
          <a:xfrm>
            <a:off x="228600" y="0"/>
            <a:ext cx="8915400" cy="376238"/>
          </a:xfrm>
          <a:prstGeom prst="rect">
            <a:avLst/>
          </a:prstGeom>
          <a:solidFill>
            <a:schemeClr val="accent1">
              <a:alpha val="30196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5pPr>
            <a:lvl6pPr marL="2514600" indent="-228600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6pPr>
            <a:lvl7pPr marL="2971800" indent="-228600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7pPr>
            <a:lvl8pPr marL="3429000" indent="-228600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8pPr>
            <a:lvl9pPr marL="3886200" indent="-228600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9pPr>
          </a:lstStyle>
          <a:p>
            <a:pPr algn="ctr"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smtClean="0">
                <a:solidFill>
                  <a:srgbClr val="000000"/>
                </a:solidFill>
              </a:rPr>
              <a:t>Ch4, lesson 16: BHPF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56AB33B-EA05-4F0D-87CD-34D1DA1BFD86}" type="slidenum">
              <a:rPr lang="ar-SA" smtClean="0">
                <a:solidFill>
                  <a:srgbClr val="000000"/>
                </a:solidFill>
              </a:rPr>
              <a:pPr>
                <a:defRPr/>
              </a:pPr>
              <a:t>149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10912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rtl="0" eaLnBrk="1" hangingPunct="1"/>
            <a:r>
              <a:rPr lang="en-US" smtClean="0"/>
              <a:t>Neighbors of a pixel</a:t>
            </a:r>
          </a:p>
        </p:txBody>
      </p:sp>
      <p:sp>
        <p:nvSpPr>
          <p:cNvPr id="8195" name="Text Box 4"/>
          <p:cNvSpPr txBox="1">
            <a:spLocks noChangeArrowheads="1"/>
          </p:cNvSpPr>
          <p:nvPr/>
        </p:nvSpPr>
        <p:spPr bwMode="auto">
          <a:xfrm>
            <a:off x="228600" y="0"/>
            <a:ext cx="8915400" cy="376238"/>
          </a:xfrm>
          <a:prstGeom prst="rect">
            <a:avLst/>
          </a:prstGeom>
          <a:solidFill>
            <a:schemeClr val="accent1">
              <a:alpha val="30196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5pPr>
            <a:lvl6pPr marL="2514600" indent="-228600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6pPr>
            <a:lvl7pPr marL="2971800" indent="-228600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7pPr>
            <a:lvl8pPr marL="3429000" indent="-228600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8pPr>
            <a:lvl9pPr marL="3886200" indent="-228600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9pPr>
          </a:lstStyle>
          <a:p>
            <a:pPr algn="ctr" rtl="1"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smtClean="0">
                <a:solidFill>
                  <a:srgbClr val="000000"/>
                </a:solidFill>
              </a:rPr>
              <a:t>Ch2, lesson3: Some basic Relationships between pixels</a:t>
            </a:r>
          </a:p>
        </p:txBody>
      </p:sp>
      <p:pic>
        <p:nvPicPr>
          <p:cNvPr id="8196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2286000"/>
            <a:ext cx="7435850" cy="3819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1FF5A78-4736-45B1-AA6B-60ADE917B934}" type="slidenum">
              <a:rPr lang="ar-SA" smtClean="0">
                <a:solidFill>
                  <a:srgbClr val="000000"/>
                </a:solidFill>
              </a:rPr>
              <a:pPr>
                <a:defRPr/>
              </a:pPr>
              <a:t>15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67282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9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 anchor="ctr"/>
          <a:lstStyle/>
          <a:p>
            <a:pPr eaLnBrk="1" hangingPunct="1"/>
            <a:r>
              <a:rPr lang="en-IE" smtClean="0"/>
              <a:t>Gaussian High Pass Filters</a:t>
            </a:r>
            <a:endParaRPr lang="en-US" smtClean="0"/>
          </a:p>
        </p:txBody>
      </p:sp>
      <p:sp>
        <p:nvSpPr>
          <p:cNvPr id="9220" name="Rectangle 3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pPr marL="0" indent="0" eaLnBrk="1" hangingPunct="1">
              <a:buFont typeface="Wingdings" pitchFamily="2" charset="2"/>
              <a:buNone/>
            </a:pPr>
            <a:r>
              <a:rPr lang="en-IE" smtClean="0"/>
              <a:t>The Gaussian high pass filter is given as:</a:t>
            </a:r>
          </a:p>
          <a:p>
            <a:pPr marL="0" indent="0" eaLnBrk="1" hangingPunct="1">
              <a:buFont typeface="Wingdings" pitchFamily="2" charset="2"/>
              <a:buNone/>
            </a:pPr>
            <a:endParaRPr lang="en-IE" smtClean="0"/>
          </a:p>
          <a:p>
            <a:pPr marL="0" indent="0" eaLnBrk="1" hangingPunct="1">
              <a:buFont typeface="Wingdings" pitchFamily="2" charset="2"/>
              <a:buNone/>
            </a:pPr>
            <a:endParaRPr lang="en-IE" smtClean="0"/>
          </a:p>
          <a:p>
            <a:pPr marL="0" indent="0" eaLnBrk="1" hangingPunct="1">
              <a:buFont typeface="Wingdings" pitchFamily="2" charset="2"/>
              <a:buNone/>
            </a:pPr>
            <a:endParaRPr lang="en-IE" sz="700" smtClean="0"/>
          </a:p>
          <a:p>
            <a:pPr marL="0" indent="0" eaLnBrk="1" hangingPunct="1">
              <a:buFont typeface="Wingdings" pitchFamily="2" charset="2"/>
              <a:buNone/>
            </a:pPr>
            <a:r>
              <a:rPr lang="en-IE" smtClean="0"/>
              <a:t>where </a:t>
            </a:r>
            <a:r>
              <a:rPr lang="en-IE" i="1" smtClean="0">
                <a:latin typeface="Times New Roman" pitchFamily="18" charset="0"/>
              </a:rPr>
              <a:t>D</a:t>
            </a:r>
            <a:r>
              <a:rPr lang="en-IE" i="1" baseline="-25000" smtClean="0">
                <a:latin typeface="Times New Roman" pitchFamily="18" charset="0"/>
              </a:rPr>
              <a:t>0</a:t>
            </a:r>
            <a:r>
              <a:rPr lang="en-IE" smtClean="0"/>
              <a:t> is the cut off distance as before</a:t>
            </a:r>
            <a:endParaRPr lang="en-US" smtClean="0"/>
          </a:p>
        </p:txBody>
      </p:sp>
      <p:graphicFrame>
        <p:nvGraphicFramePr>
          <p:cNvPr id="9218" name="Object 2"/>
          <p:cNvGraphicFramePr>
            <a:graphicFrameLocks noChangeAspect="1"/>
          </p:cNvGraphicFramePr>
          <p:nvPr/>
        </p:nvGraphicFramePr>
        <p:xfrm>
          <a:off x="1106488" y="2090738"/>
          <a:ext cx="5537200" cy="9318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316" name="Equation" r:id="rId4" imgW="1511280" imgH="253800" progId="Equation.3">
                  <p:embed/>
                </p:oleObj>
              </mc:Choice>
              <mc:Fallback>
                <p:oleObj name="Equation" r:id="rId4" imgW="1511280" imgH="2538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06488" y="2090738"/>
                        <a:ext cx="5537200" cy="9318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9221" name="Picture 7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6078" b="14641"/>
          <a:stretch>
            <a:fillRect/>
          </a:stretch>
        </p:blipFill>
        <p:spPr bwMode="auto">
          <a:xfrm>
            <a:off x="1038225" y="3959225"/>
            <a:ext cx="6977063" cy="2205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22" name="Text Box 4"/>
          <p:cNvSpPr txBox="1">
            <a:spLocks noChangeArrowheads="1"/>
          </p:cNvSpPr>
          <p:nvPr/>
        </p:nvSpPr>
        <p:spPr bwMode="auto">
          <a:xfrm>
            <a:off x="228600" y="0"/>
            <a:ext cx="8915400" cy="376238"/>
          </a:xfrm>
          <a:prstGeom prst="rect">
            <a:avLst/>
          </a:prstGeom>
          <a:solidFill>
            <a:schemeClr val="accent1">
              <a:alpha val="30196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5pPr>
            <a:lvl6pPr marL="2514600" indent="-228600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6pPr>
            <a:lvl7pPr marL="2971800" indent="-228600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7pPr>
            <a:lvl8pPr marL="3429000" indent="-228600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8pPr>
            <a:lvl9pPr marL="3886200" indent="-228600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9pPr>
          </a:lstStyle>
          <a:p>
            <a:pPr algn="ctr"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smtClean="0">
                <a:solidFill>
                  <a:srgbClr val="000000"/>
                </a:solidFill>
              </a:rPr>
              <a:t>Ch4, lesson 17: GHPF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56AB33B-EA05-4F0D-87CD-34D1DA1BFD86}" type="slidenum">
              <a:rPr lang="ar-SA" smtClean="0">
                <a:solidFill>
                  <a:srgbClr val="000000"/>
                </a:solidFill>
              </a:rPr>
              <a:pPr>
                <a:defRPr/>
              </a:pPr>
              <a:t>150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583280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 anchor="ctr"/>
          <a:lstStyle/>
          <a:p>
            <a:pPr eaLnBrk="1" hangingPunct="1"/>
            <a:r>
              <a:rPr lang="en-IE" smtClean="0"/>
              <a:t>Gaussian High Pass Filters (cont</a:t>
            </a:r>
            <a:r>
              <a:rPr lang="en-IE" smtClean="0">
                <a:latin typeface="Arial" charset="0"/>
              </a:rPr>
              <a:t>…</a:t>
            </a:r>
            <a:r>
              <a:rPr lang="en-IE" smtClean="0"/>
              <a:t>)</a:t>
            </a:r>
            <a:endParaRPr lang="en-US" smtClean="0"/>
          </a:p>
        </p:txBody>
      </p:sp>
      <p:pic>
        <p:nvPicPr>
          <p:cNvPr id="37891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9921" b="24301"/>
          <a:stretch>
            <a:fillRect/>
          </a:stretch>
        </p:blipFill>
        <p:spPr bwMode="auto">
          <a:xfrm>
            <a:off x="3395663" y="1311275"/>
            <a:ext cx="2522537" cy="2492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7892" name="Text Box 6"/>
          <p:cNvSpPr txBox="1">
            <a:spLocks noChangeArrowheads="1"/>
          </p:cNvSpPr>
          <p:nvPr/>
        </p:nvSpPr>
        <p:spPr bwMode="auto">
          <a:xfrm>
            <a:off x="184150" y="4117975"/>
            <a:ext cx="1427163" cy="1465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5pPr>
            <a:lvl6pPr marL="2514600" indent="-228600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6pPr>
            <a:lvl7pPr marL="2971800" indent="-228600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7pPr>
            <a:lvl8pPr marL="3429000" indent="-228600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8pPr>
            <a:lvl9pPr marL="3886200" indent="-228600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9pPr>
          </a:lstStyle>
          <a:p>
            <a:pPr algn="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IE" smtClean="0">
                <a:solidFill>
                  <a:srgbClr val="000000"/>
                </a:solidFill>
                <a:latin typeface="Arial" charset="0"/>
              </a:rPr>
              <a:t>Results of Gaussian high pass filtering with </a:t>
            </a:r>
            <a:r>
              <a:rPr lang="en-IE" i="1" smtClean="0">
                <a:solidFill>
                  <a:srgbClr val="000000"/>
                </a:solidFill>
                <a:latin typeface="Times New Roman" pitchFamily="18" charset="0"/>
              </a:rPr>
              <a:t>D</a:t>
            </a:r>
            <a:r>
              <a:rPr lang="en-IE" i="1" baseline="-25000" smtClean="0">
                <a:solidFill>
                  <a:srgbClr val="000000"/>
                </a:solidFill>
                <a:latin typeface="Times New Roman" pitchFamily="18" charset="0"/>
              </a:rPr>
              <a:t>0</a:t>
            </a:r>
            <a:r>
              <a:rPr lang="en-IE" smtClean="0">
                <a:solidFill>
                  <a:srgbClr val="000000"/>
                </a:solidFill>
                <a:latin typeface="Arial" charset="0"/>
              </a:rPr>
              <a:t> = 15</a:t>
            </a:r>
            <a:endParaRPr lang="en-US" smtClean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37893" name="Text Box 8"/>
          <p:cNvSpPr txBox="1">
            <a:spLocks noChangeArrowheads="1"/>
          </p:cNvSpPr>
          <p:nvPr/>
        </p:nvSpPr>
        <p:spPr bwMode="auto">
          <a:xfrm>
            <a:off x="7772400" y="4105275"/>
            <a:ext cx="1427163" cy="1465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5pPr>
            <a:lvl6pPr marL="2514600" indent="-228600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6pPr>
            <a:lvl7pPr marL="2971800" indent="-228600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7pPr>
            <a:lvl8pPr marL="3429000" indent="-228600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8pPr>
            <a:lvl9pPr marL="3886200" indent="-228600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IE" smtClean="0">
                <a:solidFill>
                  <a:srgbClr val="000000"/>
                </a:solidFill>
                <a:latin typeface="Arial" charset="0"/>
              </a:rPr>
              <a:t>Results of Gaussian high pass filtering with </a:t>
            </a:r>
            <a:r>
              <a:rPr lang="en-IE" i="1" smtClean="0">
                <a:solidFill>
                  <a:srgbClr val="000000"/>
                </a:solidFill>
                <a:latin typeface="Times New Roman" pitchFamily="18" charset="0"/>
              </a:rPr>
              <a:t>D</a:t>
            </a:r>
            <a:r>
              <a:rPr lang="en-IE" i="1" baseline="-25000" smtClean="0">
                <a:solidFill>
                  <a:srgbClr val="000000"/>
                </a:solidFill>
                <a:latin typeface="Times New Roman" pitchFamily="18" charset="0"/>
              </a:rPr>
              <a:t>0</a:t>
            </a:r>
            <a:r>
              <a:rPr lang="en-IE" smtClean="0">
                <a:solidFill>
                  <a:srgbClr val="000000"/>
                </a:solidFill>
                <a:latin typeface="Arial" charset="0"/>
              </a:rPr>
              <a:t> = 80</a:t>
            </a:r>
            <a:endParaRPr lang="en-US" smtClean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37894" name="Text Box 9"/>
          <p:cNvSpPr txBox="1">
            <a:spLocks noChangeArrowheads="1"/>
          </p:cNvSpPr>
          <p:nvPr/>
        </p:nvSpPr>
        <p:spPr bwMode="auto">
          <a:xfrm>
            <a:off x="3130550" y="5849938"/>
            <a:ext cx="3113088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5pPr>
            <a:lvl6pPr marL="2514600" indent="-228600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6pPr>
            <a:lvl7pPr marL="2971800" indent="-228600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7pPr>
            <a:lvl8pPr marL="3429000" indent="-228600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8pPr>
            <a:lvl9pPr marL="3886200" indent="-228600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IE" smtClean="0">
                <a:solidFill>
                  <a:srgbClr val="000000"/>
                </a:solidFill>
                <a:latin typeface="Arial" charset="0"/>
              </a:rPr>
              <a:t>Results of Gaussian high pass filtering with </a:t>
            </a:r>
            <a:r>
              <a:rPr lang="en-IE" i="1" smtClean="0">
                <a:solidFill>
                  <a:srgbClr val="000000"/>
                </a:solidFill>
                <a:latin typeface="Times New Roman" pitchFamily="18" charset="0"/>
              </a:rPr>
              <a:t>D</a:t>
            </a:r>
            <a:r>
              <a:rPr lang="en-IE" i="1" baseline="-25000" smtClean="0">
                <a:solidFill>
                  <a:srgbClr val="000000"/>
                </a:solidFill>
                <a:latin typeface="Times New Roman" pitchFamily="18" charset="0"/>
              </a:rPr>
              <a:t>0</a:t>
            </a:r>
            <a:r>
              <a:rPr lang="en-IE" smtClean="0">
                <a:solidFill>
                  <a:srgbClr val="000000"/>
                </a:solidFill>
                <a:latin typeface="Arial" charset="0"/>
              </a:rPr>
              <a:t> = 30</a:t>
            </a:r>
            <a:endParaRPr lang="en-US" smtClean="0">
              <a:solidFill>
                <a:srgbClr val="000000"/>
              </a:solidFill>
              <a:latin typeface="Arial" charset="0"/>
            </a:endParaRPr>
          </a:p>
        </p:txBody>
      </p:sp>
      <p:pic>
        <p:nvPicPr>
          <p:cNvPr id="37895" name="Picture 1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4658"/>
          <a:stretch>
            <a:fillRect/>
          </a:stretch>
        </p:blipFill>
        <p:spPr bwMode="auto">
          <a:xfrm>
            <a:off x="1539875" y="3824288"/>
            <a:ext cx="6316663" cy="2095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7896" name="Text Box 4"/>
          <p:cNvSpPr txBox="1">
            <a:spLocks noChangeArrowheads="1"/>
          </p:cNvSpPr>
          <p:nvPr/>
        </p:nvSpPr>
        <p:spPr bwMode="auto">
          <a:xfrm>
            <a:off x="228600" y="0"/>
            <a:ext cx="8915400" cy="376238"/>
          </a:xfrm>
          <a:prstGeom prst="rect">
            <a:avLst/>
          </a:prstGeom>
          <a:solidFill>
            <a:schemeClr val="accent1">
              <a:alpha val="30196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5pPr>
            <a:lvl6pPr marL="2514600" indent="-228600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6pPr>
            <a:lvl7pPr marL="2971800" indent="-228600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7pPr>
            <a:lvl8pPr marL="3429000" indent="-228600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8pPr>
            <a:lvl9pPr marL="3886200" indent="-228600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9pPr>
          </a:lstStyle>
          <a:p>
            <a:pPr algn="ctr"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smtClean="0">
                <a:solidFill>
                  <a:srgbClr val="000000"/>
                </a:solidFill>
              </a:rPr>
              <a:t>Ch4, lesson 17: GHPF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56AB33B-EA05-4F0D-87CD-34D1DA1BFD86}" type="slidenum">
              <a:rPr lang="ar-SA" smtClean="0">
                <a:solidFill>
                  <a:srgbClr val="000000"/>
                </a:solidFill>
              </a:rPr>
              <a:pPr>
                <a:defRPr/>
              </a:pPr>
              <a:t>151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172204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13"/>
          <p:cNvSpPr>
            <a:spLocks noGrp="1" noChangeArrowheads="1"/>
          </p:cNvSpPr>
          <p:nvPr>
            <p:ph type="title" idx="4294967295"/>
          </p:nvPr>
        </p:nvSpPr>
        <p:spPr/>
        <p:txBody>
          <a:bodyPr anchor="ctr"/>
          <a:lstStyle/>
          <a:p>
            <a:pPr eaLnBrk="1" hangingPunct="1"/>
            <a:r>
              <a:rPr lang="en-IE" smtClean="0"/>
              <a:t>Highpass Filter Comparison</a:t>
            </a:r>
            <a:endParaRPr lang="en-GB" smtClean="0"/>
          </a:p>
        </p:txBody>
      </p:sp>
      <p:pic>
        <p:nvPicPr>
          <p:cNvPr id="38915" name="Picture 1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6600" y="1087438"/>
            <a:ext cx="5867400" cy="5770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8916" name="Rectangle 13"/>
          <p:cNvSpPr>
            <a:spLocks noChangeArrowheads="1"/>
          </p:cNvSpPr>
          <p:nvPr/>
        </p:nvSpPr>
        <p:spPr bwMode="auto">
          <a:xfrm>
            <a:off x="228600" y="2438400"/>
            <a:ext cx="3352800" cy="2047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600" smtClean="0">
                <a:solidFill>
                  <a:srgbClr val="000000"/>
                </a:solidFill>
              </a:rPr>
              <a:t>BF represents a transition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600" smtClean="0">
                <a:solidFill>
                  <a:srgbClr val="000000"/>
                </a:solidFill>
              </a:rPr>
              <a:t>between the sharpness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600" smtClean="0">
                <a:solidFill>
                  <a:srgbClr val="000000"/>
                </a:solidFill>
              </a:rPr>
              <a:t>of the </a:t>
            </a:r>
            <a:r>
              <a:rPr lang="en-US" sz="1600" smtClean="0">
                <a:solidFill>
                  <a:srgbClr val="FF3300"/>
                </a:solidFill>
              </a:rPr>
              <a:t>IF</a:t>
            </a:r>
            <a:r>
              <a:rPr lang="en-US" sz="1600" smtClean="0">
                <a:solidFill>
                  <a:srgbClr val="000000"/>
                </a:solidFill>
              </a:rPr>
              <a:t> and the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600" smtClean="0">
                <a:solidFill>
                  <a:srgbClr val="000000"/>
                </a:solidFill>
              </a:rPr>
              <a:t>smoothness of the </a:t>
            </a:r>
            <a:r>
              <a:rPr lang="en-US" sz="1600" smtClean="0">
                <a:solidFill>
                  <a:srgbClr val="FF3300"/>
                </a:solidFill>
              </a:rPr>
              <a:t>GF</a:t>
            </a:r>
          </a:p>
          <a:p>
            <a:pPr algn="r" rtl="1" fontAlgn="base">
              <a:spcBef>
                <a:spcPct val="0"/>
              </a:spcBef>
              <a:spcAft>
                <a:spcPct val="0"/>
              </a:spcAft>
            </a:pPr>
            <a:endParaRPr lang="en-US" sz="1600" smtClean="0">
              <a:solidFill>
                <a:srgbClr val="FF3300"/>
              </a:solidFill>
            </a:endParaRPr>
          </a:p>
          <a:p>
            <a:pPr algn="r" rtl="1" fontAlgn="base">
              <a:spcBef>
                <a:spcPct val="0"/>
              </a:spcBef>
              <a:spcAft>
                <a:spcPct val="0"/>
              </a:spcAft>
            </a:pPr>
            <a:r>
              <a:rPr lang="ar-JO" sz="1600" smtClean="0">
                <a:solidFill>
                  <a:srgbClr val="000000"/>
                </a:solidFill>
              </a:rPr>
              <a:t>يعني يعتبر </a:t>
            </a:r>
            <a:r>
              <a:rPr lang="en-US" sz="1600" smtClean="0">
                <a:solidFill>
                  <a:srgbClr val="000000"/>
                </a:solidFill>
              </a:rPr>
              <a:t>BF</a:t>
            </a:r>
            <a:r>
              <a:rPr lang="ar-JO" sz="1600" smtClean="0">
                <a:solidFill>
                  <a:srgbClr val="000000"/>
                </a:solidFill>
              </a:rPr>
              <a:t> مرحلة وسطية بين </a:t>
            </a:r>
            <a:r>
              <a:rPr lang="en-US" sz="1600" smtClean="0">
                <a:solidFill>
                  <a:srgbClr val="000000"/>
                </a:solidFill>
              </a:rPr>
              <a:t>IF </a:t>
            </a:r>
            <a:r>
              <a:rPr lang="ar-JO" sz="1600" smtClean="0">
                <a:solidFill>
                  <a:srgbClr val="000000"/>
                </a:solidFill>
              </a:rPr>
              <a:t> و </a:t>
            </a:r>
            <a:r>
              <a:rPr lang="en-US" sz="1600" smtClean="0">
                <a:solidFill>
                  <a:srgbClr val="000000"/>
                </a:solidFill>
              </a:rPr>
              <a:t>GF</a:t>
            </a:r>
          </a:p>
          <a:p>
            <a:pPr algn="r" rtl="1" fontAlgn="base">
              <a:spcBef>
                <a:spcPct val="0"/>
              </a:spcBef>
              <a:spcAft>
                <a:spcPct val="0"/>
              </a:spcAft>
            </a:pPr>
            <a:r>
              <a:rPr lang="ar-JO" sz="1600" smtClean="0">
                <a:solidFill>
                  <a:srgbClr val="000000"/>
                </a:solidFill>
              </a:rPr>
              <a:t>حيث يعتبر </a:t>
            </a:r>
            <a:r>
              <a:rPr lang="en-US" sz="1600" smtClean="0">
                <a:solidFill>
                  <a:srgbClr val="000000"/>
                </a:solidFill>
              </a:rPr>
              <a:t> IF</a:t>
            </a:r>
            <a:r>
              <a:rPr lang="ar-JO" sz="1600" smtClean="0">
                <a:solidFill>
                  <a:srgbClr val="000000"/>
                </a:solidFill>
              </a:rPr>
              <a:t> حاد للغاية بينما يمتاز </a:t>
            </a:r>
            <a:r>
              <a:rPr lang="en-US" sz="1600" smtClean="0">
                <a:solidFill>
                  <a:srgbClr val="000000"/>
                </a:solidFill>
              </a:rPr>
              <a:t>GF</a:t>
            </a:r>
            <a:r>
              <a:rPr lang="ar-JO" sz="1600" smtClean="0">
                <a:solidFill>
                  <a:srgbClr val="000000"/>
                </a:solidFill>
              </a:rPr>
              <a:t> بنعومته</a:t>
            </a:r>
            <a:endParaRPr lang="en-US" sz="1600" smtClean="0">
              <a:solidFill>
                <a:srgbClr val="000000"/>
              </a:solidFill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56AB33B-EA05-4F0D-87CD-34D1DA1BFD86}" type="slidenum">
              <a:rPr lang="ar-SA" smtClean="0">
                <a:solidFill>
                  <a:srgbClr val="000000"/>
                </a:solidFill>
              </a:rPr>
              <a:pPr>
                <a:defRPr/>
              </a:pPr>
              <a:t>152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11153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13"/>
          <p:cNvSpPr>
            <a:spLocks noGrp="1" noChangeArrowheads="1"/>
          </p:cNvSpPr>
          <p:nvPr>
            <p:ph type="title" idx="4294967295"/>
          </p:nvPr>
        </p:nvSpPr>
        <p:spPr/>
        <p:txBody>
          <a:bodyPr anchor="ctr"/>
          <a:lstStyle/>
          <a:p>
            <a:pPr eaLnBrk="1" hangingPunct="1"/>
            <a:r>
              <a:rPr lang="en-IE" smtClean="0"/>
              <a:t>Highpass Filter Comparison</a:t>
            </a:r>
            <a:endParaRPr lang="en-GB" smtClean="0"/>
          </a:p>
        </p:txBody>
      </p:sp>
      <p:pic>
        <p:nvPicPr>
          <p:cNvPr id="39939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6457" b="24393"/>
          <a:stretch>
            <a:fillRect/>
          </a:stretch>
        </p:blipFill>
        <p:spPr bwMode="auto">
          <a:xfrm>
            <a:off x="788988" y="3822700"/>
            <a:ext cx="2116137" cy="212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9940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9921" b="24301"/>
          <a:stretch>
            <a:fillRect/>
          </a:stretch>
        </p:blipFill>
        <p:spPr bwMode="auto">
          <a:xfrm>
            <a:off x="3297238" y="1311275"/>
            <a:ext cx="2522537" cy="2492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9941" name="Text Box 6"/>
          <p:cNvSpPr txBox="1">
            <a:spLocks noChangeArrowheads="1"/>
          </p:cNvSpPr>
          <p:nvPr/>
        </p:nvSpPr>
        <p:spPr bwMode="auto">
          <a:xfrm>
            <a:off x="822325" y="5916613"/>
            <a:ext cx="2047875" cy="915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5pPr>
            <a:lvl6pPr marL="2514600" indent="-228600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6pPr>
            <a:lvl7pPr marL="2971800" indent="-228600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7pPr>
            <a:lvl8pPr marL="3429000" indent="-228600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8pPr>
            <a:lvl9pPr marL="3886200" indent="-228600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IE" smtClean="0">
                <a:solidFill>
                  <a:srgbClr val="000000"/>
                </a:solidFill>
                <a:latin typeface="Arial" charset="0"/>
              </a:rPr>
              <a:t>Results of ideal high pass filtering with </a:t>
            </a:r>
            <a:r>
              <a:rPr lang="en-IE" i="1" smtClean="0">
                <a:solidFill>
                  <a:srgbClr val="000000"/>
                </a:solidFill>
                <a:latin typeface="Times New Roman" pitchFamily="18" charset="0"/>
              </a:rPr>
              <a:t>D</a:t>
            </a:r>
            <a:r>
              <a:rPr lang="en-IE" i="1" baseline="-25000" smtClean="0">
                <a:solidFill>
                  <a:srgbClr val="000000"/>
                </a:solidFill>
                <a:latin typeface="Times New Roman" pitchFamily="18" charset="0"/>
              </a:rPr>
              <a:t>0</a:t>
            </a:r>
            <a:r>
              <a:rPr lang="en-IE" smtClean="0">
                <a:solidFill>
                  <a:srgbClr val="000000"/>
                </a:solidFill>
                <a:latin typeface="Arial" charset="0"/>
              </a:rPr>
              <a:t> = 15</a:t>
            </a:r>
            <a:endParaRPr lang="en-US" smtClean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39942" name="Text Box 9"/>
          <p:cNvSpPr txBox="1">
            <a:spLocks noChangeArrowheads="1"/>
          </p:cNvSpPr>
          <p:nvPr/>
        </p:nvSpPr>
        <p:spPr bwMode="auto">
          <a:xfrm>
            <a:off x="6005513" y="5916613"/>
            <a:ext cx="2482850" cy="915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5pPr>
            <a:lvl6pPr marL="2514600" indent="-228600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6pPr>
            <a:lvl7pPr marL="2971800" indent="-228600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7pPr>
            <a:lvl8pPr marL="3429000" indent="-228600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8pPr>
            <a:lvl9pPr marL="3886200" indent="-228600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IE" smtClean="0">
                <a:solidFill>
                  <a:srgbClr val="000000"/>
                </a:solidFill>
                <a:latin typeface="Arial" charset="0"/>
              </a:rPr>
              <a:t>Results of Gaussian high pass filtering with </a:t>
            </a:r>
            <a:r>
              <a:rPr lang="en-IE" i="1" smtClean="0">
                <a:solidFill>
                  <a:srgbClr val="000000"/>
                </a:solidFill>
                <a:latin typeface="Times New Roman" pitchFamily="18" charset="0"/>
              </a:rPr>
              <a:t>D</a:t>
            </a:r>
            <a:r>
              <a:rPr lang="en-IE" i="1" baseline="-25000" smtClean="0">
                <a:solidFill>
                  <a:srgbClr val="000000"/>
                </a:solidFill>
                <a:latin typeface="Times New Roman" pitchFamily="18" charset="0"/>
              </a:rPr>
              <a:t>0</a:t>
            </a:r>
            <a:r>
              <a:rPr lang="en-IE" smtClean="0">
                <a:solidFill>
                  <a:srgbClr val="000000"/>
                </a:solidFill>
                <a:latin typeface="Arial" charset="0"/>
              </a:rPr>
              <a:t> = 15</a:t>
            </a:r>
            <a:endParaRPr lang="en-US" smtClean="0">
              <a:solidFill>
                <a:srgbClr val="000000"/>
              </a:solidFill>
              <a:latin typeface="Arial" charset="0"/>
            </a:endParaRPr>
          </a:p>
        </p:txBody>
      </p:sp>
      <p:pic>
        <p:nvPicPr>
          <p:cNvPr id="39943" name="Picture 10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6801" b="24658"/>
          <a:stretch>
            <a:fillRect/>
          </a:stretch>
        </p:blipFill>
        <p:spPr bwMode="auto">
          <a:xfrm>
            <a:off x="6197600" y="3822700"/>
            <a:ext cx="2097088" cy="2095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9944" name="Text Box 11"/>
          <p:cNvSpPr txBox="1">
            <a:spLocks noChangeArrowheads="1"/>
          </p:cNvSpPr>
          <p:nvPr/>
        </p:nvSpPr>
        <p:spPr bwMode="auto">
          <a:xfrm>
            <a:off x="3243263" y="5916613"/>
            <a:ext cx="2620962" cy="915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5pPr>
            <a:lvl6pPr marL="2514600" indent="-228600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6pPr>
            <a:lvl7pPr marL="2971800" indent="-228600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7pPr>
            <a:lvl8pPr marL="3429000" indent="-228600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8pPr>
            <a:lvl9pPr marL="3886200" indent="-228600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IE" smtClean="0">
                <a:solidFill>
                  <a:srgbClr val="000000"/>
                </a:solidFill>
                <a:latin typeface="Arial" charset="0"/>
              </a:rPr>
              <a:t>Results of Butterworth high pass filtering of order 2 with </a:t>
            </a:r>
            <a:r>
              <a:rPr lang="en-IE" i="1" smtClean="0">
                <a:solidFill>
                  <a:srgbClr val="000000"/>
                </a:solidFill>
                <a:latin typeface="Times New Roman" pitchFamily="18" charset="0"/>
              </a:rPr>
              <a:t>D</a:t>
            </a:r>
            <a:r>
              <a:rPr lang="en-IE" i="1" baseline="-25000" smtClean="0">
                <a:solidFill>
                  <a:srgbClr val="000000"/>
                </a:solidFill>
                <a:latin typeface="Times New Roman" pitchFamily="18" charset="0"/>
              </a:rPr>
              <a:t>0</a:t>
            </a:r>
            <a:r>
              <a:rPr lang="en-IE" smtClean="0">
                <a:solidFill>
                  <a:srgbClr val="000000"/>
                </a:solidFill>
                <a:latin typeface="Arial" charset="0"/>
              </a:rPr>
              <a:t> = 15</a:t>
            </a:r>
            <a:endParaRPr lang="en-US" smtClean="0">
              <a:solidFill>
                <a:srgbClr val="000000"/>
              </a:solidFill>
              <a:latin typeface="Arial" charset="0"/>
            </a:endParaRPr>
          </a:p>
        </p:txBody>
      </p:sp>
      <p:pic>
        <p:nvPicPr>
          <p:cNvPr id="39945" name="Picture 1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6725" b="23050"/>
          <a:stretch>
            <a:fillRect/>
          </a:stretch>
        </p:blipFill>
        <p:spPr bwMode="auto">
          <a:xfrm>
            <a:off x="3502025" y="3822700"/>
            <a:ext cx="2097088" cy="2146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56AB33B-EA05-4F0D-87CD-34D1DA1BFD86}" type="slidenum">
              <a:rPr lang="ar-SA" smtClean="0">
                <a:solidFill>
                  <a:srgbClr val="000000"/>
                </a:solidFill>
              </a:rPr>
              <a:pPr>
                <a:defRPr/>
              </a:pPr>
              <a:t>153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43897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CA" sz="4000" b="1" smtClean="0"/>
              <a:t>The 3 HPF SD representation</a:t>
            </a:r>
            <a:r>
              <a:rPr lang="en-CA" sz="4000" smtClean="0"/>
              <a:t/>
            </a:r>
            <a:br>
              <a:rPr lang="en-CA" sz="4000" smtClean="0"/>
            </a:br>
            <a:endParaRPr lang="en-US" sz="4000" smtClean="0"/>
          </a:p>
        </p:txBody>
      </p:sp>
      <p:pic>
        <p:nvPicPr>
          <p:cNvPr id="4096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6113" y="1295400"/>
            <a:ext cx="8497887" cy="5256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B85073F-B72F-4B80-A6B8-6F2922504F67}" type="slidenum">
              <a:rPr lang="ar-SA" smtClean="0">
                <a:solidFill>
                  <a:srgbClr val="000000"/>
                </a:solidFill>
              </a:rPr>
              <a:pPr>
                <a:defRPr/>
              </a:pPr>
              <a:t>154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10320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460375"/>
            <a:ext cx="8229600" cy="1139825"/>
          </a:xfrm>
        </p:spPr>
        <p:txBody>
          <a:bodyPr/>
          <a:lstStyle/>
          <a:p>
            <a:pPr rtl="0" eaLnBrk="1" hangingPunct="1"/>
            <a:r>
              <a:rPr lang="en-US" smtClean="0"/>
              <a:t>Adjacency</a:t>
            </a:r>
          </a:p>
        </p:txBody>
      </p:sp>
      <p:sp>
        <p:nvSpPr>
          <p:cNvPr id="9219" name="Text Box 3"/>
          <p:cNvSpPr txBox="1">
            <a:spLocks noChangeArrowheads="1"/>
          </p:cNvSpPr>
          <p:nvPr/>
        </p:nvSpPr>
        <p:spPr bwMode="auto">
          <a:xfrm>
            <a:off x="228600" y="0"/>
            <a:ext cx="8915400" cy="376238"/>
          </a:xfrm>
          <a:prstGeom prst="rect">
            <a:avLst/>
          </a:prstGeom>
          <a:solidFill>
            <a:schemeClr val="accent1">
              <a:alpha val="30196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5pPr>
            <a:lvl6pPr marL="2514600" indent="-228600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6pPr>
            <a:lvl7pPr marL="2971800" indent="-228600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7pPr>
            <a:lvl8pPr marL="3429000" indent="-228600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8pPr>
            <a:lvl9pPr marL="3886200" indent="-228600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9pPr>
          </a:lstStyle>
          <a:p>
            <a:pPr algn="ctr" rtl="1"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smtClean="0">
                <a:solidFill>
                  <a:srgbClr val="000000"/>
                </a:solidFill>
              </a:rPr>
              <a:t>Ch2, lesson3: Some basic Relationships between pixels</a:t>
            </a:r>
          </a:p>
        </p:txBody>
      </p:sp>
      <p:sp>
        <p:nvSpPr>
          <p:cNvPr id="9220" name="Rectangle 5"/>
          <p:cNvSpPr>
            <a:spLocks noChangeArrowheads="1"/>
          </p:cNvSpPr>
          <p:nvPr/>
        </p:nvSpPr>
        <p:spPr bwMode="auto">
          <a:xfrm>
            <a:off x="304800" y="1371600"/>
            <a:ext cx="8610600" cy="3025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600" i="1" dirty="0" smtClean="0">
                <a:solidFill>
                  <a:srgbClr val="000000"/>
                </a:solidFill>
              </a:rPr>
              <a:t>V</a:t>
            </a:r>
            <a:r>
              <a:rPr lang="en-US" sz="1600" dirty="0" smtClean="0">
                <a:solidFill>
                  <a:srgbClr val="000000"/>
                </a:solidFill>
              </a:rPr>
              <a:t>: set of gray level values (L), (V is a subset of L.)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600" dirty="0" smtClean="0">
                <a:solidFill>
                  <a:srgbClr val="000000"/>
                </a:solidFill>
              </a:rPr>
              <a:t>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600" dirty="0" smtClean="0">
                <a:solidFill>
                  <a:srgbClr val="FF0000"/>
                </a:solidFill>
              </a:rPr>
              <a:t>3 types of adjacency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1600" dirty="0" smtClean="0">
              <a:solidFill>
                <a:srgbClr val="000000"/>
              </a:solidFill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q"/>
            </a:pPr>
            <a:r>
              <a:rPr lang="en-US" sz="1600" dirty="0" smtClean="0">
                <a:solidFill>
                  <a:srgbClr val="000000"/>
                </a:solidFill>
              </a:rPr>
              <a:t> </a:t>
            </a:r>
            <a:r>
              <a:rPr lang="en-US" sz="1600" dirty="0" smtClean="0">
                <a:solidFill>
                  <a:srgbClr val="FF0000"/>
                </a:solidFill>
              </a:rPr>
              <a:t>4- adjacency</a:t>
            </a:r>
            <a:r>
              <a:rPr lang="en-US" sz="1600" dirty="0" smtClean="0">
                <a:solidFill>
                  <a:srgbClr val="000000"/>
                </a:solidFill>
              </a:rPr>
              <a:t>: 2 pixels </a:t>
            </a:r>
            <a:r>
              <a:rPr lang="en-US" sz="1600" i="1" dirty="0" smtClean="0">
                <a:solidFill>
                  <a:srgbClr val="000000"/>
                </a:solidFill>
              </a:rPr>
              <a:t>p </a:t>
            </a:r>
            <a:r>
              <a:rPr lang="en-US" sz="1600" dirty="0" smtClean="0">
                <a:solidFill>
                  <a:srgbClr val="000000"/>
                </a:solidFill>
              </a:rPr>
              <a:t>and </a:t>
            </a:r>
            <a:r>
              <a:rPr lang="en-US" sz="1600" i="1" dirty="0" smtClean="0">
                <a:solidFill>
                  <a:srgbClr val="000000"/>
                </a:solidFill>
              </a:rPr>
              <a:t>q </a:t>
            </a:r>
            <a:r>
              <a:rPr lang="en-US" sz="1600" dirty="0" smtClean="0">
                <a:solidFill>
                  <a:srgbClr val="FF0000"/>
                </a:solidFill>
              </a:rPr>
              <a:t>with values from </a:t>
            </a:r>
            <a:r>
              <a:rPr lang="en-US" sz="1600" i="1" dirty="0" smtClean="0">
                <a:solidFill>
                  <a:srgbClr val="FF0000"/>
                </a:solidFill>
              </a:rPr>
              <a:t>V </a:t>
            </a:r>
            <a:r>
              <a:rPr lang="en-US" sz="1600" dirty="0" smtClean="0">
                <a:solidFill>
                  <a:srgbClr val="000000"/>
                </a:solidFill>
              </a:rPr>
              <a:t>are 4- adjacent if </a:t>
            </a:r>
            <a:r>
              <a:rPr lang="en-US" sz="1600" i="1" dirty="0" smtClean="0">
                <a:solidFill>
                  <a:srgbClr val="FF0000"/>
                </a:solidFill>
              </a:rPr>
              <a:t>q </a:t>
            </a:r>
            <a:r>
              <a:rPr lang="en-US" sz="1600" dirty="0" smtClean="0">
                <a:solidFill>
                  <a:srgbClr val="FF0000"/>
                </a:solidFill>
              </a:rPr>
              <a:t>is in the </a:t>
            </a:r>
            <a:r>
              <a:rPr lang="en-US" sz="1600" dirty="0" smtClean="0">
                <a:solidFill>
                  <a:srgbClr val="000000"/>
                </a:solidFill>
              </a:rPr>
              <a:t>set </a:t>
            </a:r>
            <a:r>
              <a:rPr lang="en-US" sz="1600" i="1" dirty="0" smtClean="0">
                <a:solidFill>
                  <a:srgbClr val="FF0000"/>
                </a:solidFill>
              </a:rPr>
              <a:t>N</a:t>
            </a:r>
            <a:r>
              <a:rPr lang="en-US" sz="1600" i="1" baseline="-25000" dirty="0" smtClean="0">
                <a:solidFill>
                  <a:srgbClr val="FF0000"/>
                </a:solidFill>
              </a:rPr>
              <a:t>4</a:t>
            </a:r>
            <a:r>
              <a:rPr lang="en-US" sz="1600" i="1" dirty="0" smtClean="0">
                <a:solidFill>
                  <a:srgbClr val="FF0000"/>
                </a:solidFill>
              </a:rPr>
              <a:t>(p)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q"/>
            </a:pPr>
            <a:r>
              <a:rPr lang="en-US" sz="1600" dirty="0" smtClean="0">
                <a:solidFill>
                  <a:srgbClr val="000000"/>
                </a:solidFill>
              </a:rPr>
              <a:t> </a:t>
            </a:r>
            <a:r>
              <a:rPr lang="en-US" sz="1600" dirty="0" smtClean="0">
                <a:solidFill>
                  <a:srgbClr val="FF0000"/>
                </a:solidFill>
              </a:rPr>
              <a:t>8- adjacency</a:t>
            </a:r>
            <a:r>
              <a:rPr lang="en-US" sz="1600" dirty="0" smtClean="0">
                <a:solidFill>
                  <a:srgbClr val="000000"/>
                </a:solidFill>
              </a:rPr>
              <a:t>: 2 pixels </a:t>
            </a:r>
            <a:r>
              <a:rPr lang="en-US" sz="1600" i="1" dirty="0" smtClean="0">
                <a:solidFill>
                  <a:srgbClr val="000000"/>
                </a:solidFill>
              </a:rPr>
              <a:t>p </a:t>
            </a:r>
            <a:r>
              <a:rPr lang="en-US" sz="1600" dirty="0" smtClean="0">
                <a:solidFill>
                  <a:srgbClr val="000000"/>
                </a:solidFill>
              </a:rPr>
              <a:t>and </a:t>
            </a:r>
            <a:r>
              <a:rPr lang="en-US" sz="1600" i="1" dirty="0" smtClean="0">
                <a:solidFill>
                  <a:srgbClr val="000000"/>
                </a:solidFill>
              </a:rPr>
              <a:t>q </a:t>
            </a:r>
            <a:r>
              <a:rPr lang="en-US" sz="1600" dirty="0" smtClean="0">
                <a:solidFill>
                  <a:srgbClr val="FF0000"/>
                </a:solidFill>
              </a:rPr>
              <a:t>with values from </a:t>
            </a:r>
            <a:r>
              <a:rPr lang="en-US" sz="1600" i="1" dirty="0" smtClean="0">
                <a:solidFill>
                  <a:srgbClr val="FF0000"/>
                </a:solidFill>
              </a:rPr>
              <a:t>V </a:t>
            </a:r>
            <a:r>
              <a:rPr lang="en-US" sz="1600" dirty="0" smtClean="0">
                <a:solidFill>
                  <a:srgbClr val="000000"/>
                </a:solidFill>
              </a:rPr>
              <a:t>are 8- adjacent if </a:t>
            </a:r>
            <a:r>
              <a:rPr lang="en-US" sz="1600" i="1" dirty="0" smtClean="0">
                <a:solidFill>
                  <a:srgbClr val="FF0000"/>
                </a:solidFill>
              </a:rPr>
              <a:t>q </a:t>
            </a:r>
            <a:r>
              <a:rPr lang="en-US" sz="1600" dirty="0" smtClean="0">
                <a:solidFill>
                  <a:srgbClr val="FF0000"/>
                </a:solidFill>
              </a:rPr>
              <a:t>is in the </a:t>
            </a:r>
            <a:r>
              <a:rPr lang="en-US" sz="1600" dirty="0" smtClean="0">
                <a:solidFill>
                  <a:srgbClr val="000000"/>
                </a:solidFill>
              </a:rPr>
              <a:t>set </a:t>
            </a:r>
            <a:r>
              <a:rPr lang="en-US" sz="1600" i="1" dirty="0" smtClean="0">
                <a:solidFill>
                  <a:srgbClr val="FF0000"/>
                </a:solidFill>
              </a:rPr>
              <a:t>N</a:t>
            </a:r>
            <a:r>
              <a:rPr lang="en-US" sz="1600" i="1" baseline="-25000" dirty="0" smtClean="0">
                <a:solidFill>
                  <a:srgbClr val="FF0000"/>
                </a:solidFill>
              </a:rPr>
              <a:t>8</a:t>
            </a:r>
            <a:r>
              <a:rPr lang="en-US" sz="1600" i="1" dirty="0" smtClean="0">
                <a:solidFill>
                  <a:srgbClr val="FF0000"/>
                </a:solidFill>
              </a:rPr>
              <a:t>(p)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q"/>
            </a:pPr>
            <a:r>
              <a:rPr lang="en-US" sz="1600" dirty="0" smtClean="0">
                <a:solidFill>
                  <a:srgbClr val="000000"/>
                </a:solidFill>
              </a:rPr>
              <a:t> </a:t>
            </a:r>
            <a:r>
              <a:rPr lang="en-US" sz="1600" i="1" dirty="0" smtClean="0">
                <a:solidFill>
                  <a:srgbClr val="FF0000"/>
                </a:solidFill>
              </a:rPr>
              <a:t>m</a:t>
            </a:r>
            <a:r>
              <a:rPr lang="en-US" sz="1600" dirty="0" smtClean="0">
                <a:solidFill>
                  <a:srgbClr val="FF0000"/>
                </a:solidFill>
              </a:rPr>
              <a:t>- adjacency</a:t>
            </a:r>
            <a:r>
              <a:rPr lang="en-US" sz="1600" dirty="0" smtClean="0">
                <a:solidFill>
                  <a:srgbClr val="000000"/>
                </a:solidFill>
              </a:rPr>
              <a:t>: 2 pixels </a:t>
            </a:r>
            <a:r>
              <a:rPr lang="en-US" sz="1600" i="1" dirty="0" smtClean="0">
                <a:solidFill>
                  <a:srgbClr val="000000"/>
                </a:solidFill>
              </a:rPr>
              <a:t>p </a:t>
            </a:r>
            <a:r>
              <a:rPr lang="en-US" sz="1600" dirty="0" smtClean="0">
                <a:solidFill>
                  <a:srgbClr val="000000"/>
                </a:solidFill>
              </a:rPr>
              <a:t>and </a:t>
            </a:r>
            <a:r>
              <a:rPr lang="en-US" sz="1600" i="1" dirty="0" smtClean="0">
                <a:solidFill>
                  <a:srgbClr val="000000"/>
                </a:solidFill>
              </a:rPr>
              <a:t>q </a:t>
            </a:r>
            <a:r>
              <a:rPr lang="en-US" sz="1600" dirty="0" smtClean="0">
                <a:solidFill>
                  <a:srgbClr val="FF0000"/>
                </a:solidFill>
              </a:rPr>
              <a:t>with values from </a:t>
            </a:r>
            <a:r>
              <a:rPr lang="en-US" sz="1600" i="1" dirty="0" smtClean="0">
                <a:solidFill>
                  <a:srgbClr val="FF0000"/>
                </a:solidFill>
              </a:rPr>
              <a:t>V </a:t>
            </a:r>
            <a:r>
              <a:rPr lang="en-US" sz="1600" dirty="0" smtClean="0">
                <a:solidFill>
                  <a:srgbClr val="000000"/>
                </a:solidFill>
              </a:rPr>
              <a:t>are </a:t>
            </a:r>
            <a:r>
              <a:rPr lang="en-US" sz="1600" i="1" dirty="0" err="1" smtClean="0">
                <a:solidFill>
                  <a:srgbClr val="FF0000"/>
                </a:solidFill>
              </a:rPr>
              <a:t>m</a:t>
            </a:r>
            <a:r>
              <a:rPr lang="en-US" sz="1600" dirty="0" err="1" smtClean="0">
                <a:solidFill>
                  <a:srgbClr val="FF0000"/>
                </a:solidFill>
              </a:rPr>
              <a:t>adjacent</a:t>
            </a:r>
            <a:r>
              <a:rPr lang="en-US" sz="1600" dirty="0" smtClean="0">
                <a:solidFill>
                  <a:srgbClr val="FF0000"/>
                </a:solidFill>
              </a:rPr>
              <a:t> </a:t>
            </a:r>
            <a:r>
              <a:rPr lang="en-US" sz="1600" dirty="0" smtClean="0">
                <a:solidFill>
                  <a:srgbClr val="000000"/>
                </a:solidFill>
              </a:rPr>
              <a:t>if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600" dirty="0" smtClean="0">
                <a:solidFill>
                  <a:srgbClr val="000000"/>
                </a:solidFill>
              </a:rPr>
              <a:t>	1. </a:t>
            </a:r>
            <a:r>
              <a:rPr lang="en-US" sz="1600" i="1" dirty="0" smtClean="0">
                <a:solidFill>
                  <a:srgbClr val="FF0000"/>
                </a:solidFill>
              </a:rPr>
              <a:t>q </a:t>
            </a:r>
            <a:r>
              <a:rPr lang="en-US" sz="1600" dirty="0" smtClean="0">
                <a:solidFill>
                  <a:srgbClr val="FF0000"/>
                </a:solidFill>
              </a:rPr>
              <a:t>is in </a:t>
            </a:r>
            <a:r>
              <a:rPr lang="en-US" sz="1600" i="1" dirty="0" smtClean="0">
                <a:solidFill>
                  <a:srgbClr val="FF0000"/>
                </a:solidFill>
              </a:rPr>
              <a:t>N</a:t>
            </a:r>
            <a:r>
              <a:rPr lang="en-US" sz="1600" i="1" baseline="-25000" dirty="0" smtClean="0">
                <a:solidFill>
                  <a:srgbClr val="FF0000"/>
                </a:solidFill>
              </a:rPr>
              <a:t>4</a:t>
            </a:r>
            <a:r>
              <a:rPr lang="en-US" sz="1600" i="1" dirty="0" smtClean="0">
                <a:solidFill>
                  <a:srgbClr val="FF0000"/>
                </a:solidFill>
              </a:rPr>
              <a:t>(p), </a:t>
            </a:r>
            <a:r>
              <a:rPr lang="en-US" sz="1600" i="1" dirty="0" smtClean="0">
                <a:solidFill>
                  <a:srgbClr val="000000"/>
                </a:solidFill>
              </a:rPr>
              <a:t>or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600" dirty="0" smtClean="0">
                <a:solidFill>
                  <a:srgbClr val="000000"/>
                </a:solidFill>
              </a:rPr>
              <a:t>	2.  </a:t>
            </a:r>
            <a:r>
              <a:rPr lang="en-US" sz="1600" i="1" dirty="0" smtClean="0">
                <a:solidFill>
                  <a:srgbClr val="FF0000"/>
                </a:solidFill>
              </a:rPr>
              <a:t>q</a:t>
            </a:r>
            <a:r>
              <a:rPr lang="en-US" sz="1600" i="1" dirty="0" smtClean="0">
                <a:solidFill>
                  <a:srgbClr val="000000"/>
                </a:solidFill>
              </a:rPr>
              <a:t> </a:t>
            </a:r>
            <a:r>
              <a:rPr lang="en-US" sz="1600" dirty="0" smtClean="0">
                <a:solidFill>
                  <a:srgbClr val="000000"/>
                </a:solidFill>
              </a:rPr>
              <a:t>is in </a:t>
            </a:r>
            <a:r>
              <a:rPr lang="en-US" sz="1600" i="1" dirty="0" smtClean="0">
                <a:solidFill>
                  <a:srgbClr val="FF0000"/>
                </a:solidFill>
              </a:rPr>
              <a:t>N</a:t>
            </a:r>
            <a:r>
              <a:rPr lang="en-US" sz="1600" i="1" baseline="-25000" dirty="0" smtClean="0">
                <a:solidFill>
                  <a:srgbClr val="FF0000"/>
                </a:solidFill>
              </a:rPr>
              <a:t>D</a:t>
            </a:r>
            <a:r>
              <a:rPr lang="en-US" sz="1600" i="1" dirty="0" smtClean="0">
                <a:solidFill>
                  <a:srgbClr val="FF0000"/>
                </a:solidFill>
              </a:rPr>
              <a:t>(p)</a:t>
            </a:r>
            <a:r>
              <a:rPr lang="en-US" sz="1600" i="1" dirty="0" smtClean="0">
                <a:solidFill>
                  <a:srgbClr val="000000"/>
                </a:solidFill>
              </a:rPr>
              <a:t> and </a:t>
            </a:r>
            <a:r>
              <a:rPr lang="en-US" sz="1600" dirty="0" smtClean="0">
                <a:solidFill>
                  <a:srgbClr val="000000"/>
                </a:solidFill>
              </a:rPr>
              <a:t>the set </a:t>
            </a:r>
            <a:r>
              <a:rPr lang="en-US" sz="1600" i="1" dirty="0" smtClean="0">
                <a:solidFill>
                  <a:srgbClr val="FF0000"/>
                </a:solidFill>
              </a:rPr>
              <a:t>N</a:t>
            </a:r>
            <a:r>
              <a:rPr lang="en-US" sz="1600" i="1" baseline="-25000" dirty="0" smtClean="0">
                <a:solidFill>
                  <a:srgbClr val="FF0000"/>
                </a:solidFill>
              </a:rPr>
              <a:t>4</a:t>
            </a:r>
            <a:r>
              <a:rPr lang="en-US" sz="1600" i="1" dirty="0" smtClean="0">
                <a:solidFill>
                  <a:srgbClr val="FF0000"/>
                </a:solidFill>
              </a:rPr>
              <a:t>(p) </a:t>
            </a:r>
            <a:r>
              <a:rPr lang="en-US" sz="1600" dirty="0" smtClean="0">
                <a:solidFill>
                  <a:srgbClr val="FF0000"/>
                </a:solidFill>
              </a:rPr>
              <a:t>∩ </a:t>
            </a:r>
            <a:r>
              <a:rPr lang="en-US" sz="1600" i="1" dirty="0" smtClean="0">
                <a:solidFill>
                  <a:srgbClr val="FF0000"/>
                </a:solidFill>
              </a:rPr>
              <a:t>N</a:t>
            </a:r>
            <a:r>
              <a:rPr lang="en-US" sz="1600" i="1" baseline="-25000" dirty="0" smtClean="0">
                <a:solidFill>
                  <a:srgbClr val="FF0000"/>
                </a:solidFill>
              </a:rPr>
              <a:t>4</a:t>
            </a:r>
            <a:r>
              <a:rPr lang="en-US" sz="1600" i="1" dirty="0" smtClean="0">
                <a:solidFill>
                  <a:srgbClr val="FF0000"/>
                </a:solidFill>
              </a:rPr>
              <a:t>(q) </a:t>
            </a:r>
            <a:r>
              <a:rPr lang="en-US" sz="1600" dirty="0" smtClean="0">
                <a:solidFill>
                  <a:srgbClr val="000000"/>
                </a:solidFill>
              </a:rPr>
              <a:t>has </a:t>
            </a:r>
            <a:r>
              <a:rPr lang="en-US" sz="1600" dirty="0" smtClean="0">
                <a:solidFill>
                  <a:srgbClr val="FF0000"/>
                </a:solidFill>
              </a:rPr>
              <a:t>no pixels whose 			values</a:t>
            </a:r>
            <a:r>
              <a:rPr lang="ar-SA" sz="1600" dirty="0" smtClean="0">
                <a:solidFill>
                  <a:srgbClr val="FF0000"/>
                </a:solidFill>
              </a:rPr>
              <a:t>  </a:t>
            </a:r>
            <a:r>
              <a:rPr lang="en-US" sz="1600" dirty="0" smtClean="0">
                <a:solidFill>
                  <a:srgbClr val="FF0000"/>
                </a:solidFill>
              </a:rPr>
              <a:t>are from V</a:t>
            </a:r>
          </a:p>
        </p:txBody>
      </p:sp>
      <p:pic>
        <p:nvPicPr>
          <p:cNvPr id="9221" name="Picture 7" descr="Untitled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4305300"/>
            <a:ext cx="6553200" cy="2552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1FF5A78-4736-45B1-AA6B-60ADE917B934}" type="slidenum">
              <a:rPr lang="ar-SA" smtClean="0">
                <a:solidFill>
                  <a:srgbClr val="000000"/>
                </a:solidFill>
              </a:rPr>
              <a:pPr>
                <a:defRPr/>
              </a:pPr>
              <a:t>16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68332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connectivity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458200" cy="4530725"/>
          </a:xfrm>
        </p:spPr>
        <p:txBody>
          <a:bodyPr/>
          <a:lstStyle/>
          <a:p>
            <a:pPr algn="l" rtl="0" eaLnBrk="1" hangingPunct="1">
              <a:lnSpc>
                <a:spcPct val="80000"/>
              </a:lnSpc>
            </a:pPr>
            <a:r>
              <a:rPr lang="en-US" sz="2000" dirty="0" smtClean="0"/>
              <a:t>A </a:t>
            </a:r>
            <a:r>
              <a:rPr lang="en-US" sz="2000" dirty="0" smtClean="0">
                <a:solidFill>
                  <a:srgbClr val="FF3300"/>
                </a:solidFill>
              </a:rPr>
              <a:t>digital path</a:t>
            </a:r>
            <a:r>
              <a:rPr lang="en-US" sz="2000" dirty="0" smtClean="0"/>
              <a:t> from pixel p with coordinates (</a:t>
            </a:r>
            <a:r>
              <a:rPr lang="en-US" sz="2000" dirty="0" err="1" smtClean="0"/>
              <a:t>x,y</a:t>
            </a:r>
            <a:r>
              <a:rPr lang="en-US" sz="2000" dirty="0" smtClean="0"/>
              <a:t>) to pixel q with coordinates (</a:t>
            </a:r>
            <a:r>
              <a:rPr lang="en-US" sz="2000" dirty="0" err="1" smtClean="0"/>
              <a:t>s,t</a:t>
            </a:r>
            <a:r>
              <a:rPr lang="en-US" sz="2000" dirty="0" smtClean="0"/>
              <a:t>) is </a:t>
            </a:r>
            <a:r>
              <a:rPr lang="en-US" sz="2000" dirty="0" smtClean="0">
                <a:solidFill>
                  <a:srgbClr val="FF0000"/>
                </a:solidFill>
              </a:rPr>
              <a:t>a sequence of distinct pixels </a:t>
            </a:r>
            <a:r>
              <a:rPr lang="en-US" sz="2000" dirty="0" smtClean="0"/>
              <a:t>with coordinates (x0,y0), (x1,y1), </a:t>
            </a:r>
            <a:r>
              <a:rPr lang="en-US" sz="2000" dirty="0" smtClean="0">
                <a:latin typeface="Arial" charset="0"/>
              </a:rPr>
              <a:t>…</a:t>
            </a:r>
            <a:r>
              <a:rPr lang="en-US" sz="2000" dirty="0" smtClean="0"/>
              <a:t>, (</a:t>
            </a:r>
            <a:r>
              <a:rPr lang="en-US" sz="2000" dirty="0" err="1" smtClean="0"/>
              <a:t>xn,yn</a:t>
            </a:r>
            <a:r>
              <a:rPr lang="en-US" sz="2000" dirty="0" smtClean="0"/>
              <a:t>), where (x0,y0)= (</a:t>
            </a:r>
            <a:r>
              <a:rPr lang="en-US" sz="2000" dirty="0" err="1" smtClean="0"/>
              <a:t>x,y</a:t>
            </a:r>
            <a:r>
              <a:rPr lang="en-US" sz="2000" dirty="0" smtClean="0"/>
              <a:t>) and (</a:t>
            </a:r>
            <a:r>
              <a:rPr lang="en-US" sz="2000" dirty="0" err="1" smtClean="0"/>
              <a:t>xn,yn</a:t>
            </a:r>
            <a:r>
              <a:rPr lang="en-US" sz="2000" dirty="0" smtClean="0"/>
              <a:t>)=(</a:t>
            </a:r>
            <a:r>
              <a:rPr lang="en-US" sz="2000" dirty="0" err="1" smtClean="0"/>
              <a:t>s,t</a:t>
            </a:r>
            <a:r>
              <a:rPr lang="en-US" sz="2000" dirty="0" smtClean="0"/>
              <a:t>), and pixels (</a:t>
            </a:r>
            <a:r>
              <a:rPr lang="en-US" sz="2000" dirty="0" err="1" smtClean="0"/>
              <a:t>xi,yi</a:t>
            </a:r>
            <a:r>
              <a:rPr lang="en-US" sz="2000" dirty="0" smtClean="0"/>
              <a:t>) and (xi-1,yi-1) are </a:t>
            </a:r>
            <a:r>
              <a:rPr lang="en-US" sz="2000" dirty="0" smtClean="0">
                <a:solidFill>
                  <a:srgbClr val="FF0000"/>
                </a:solidFill>
              </a:rPr>
              <a:t>adjacent</a:t>
            </a:r>
            <a:r>
              <a:rPr lang="en-US" sz="2000" dirty="0" smtClean="0"/>
              <a:t> for 1 ≤ </a:t>
            </a:r>
            <a:r>
              <a:rPr lang="en-US" sz="2000" dirty="0" err="1" smtClean="0"/>
              <a:t>i</a:t>
            </a:r>
            <a:r>
              <a:rPr lang="en-US" sz="2000" dirty="0" smtClean="0"/>
              <a:t> ≤ n.</a:t>
            </a:r>
          </a:p>
          <a:p>
            <a:pPr algn="l" rtl="0" eaLnBrk="1" hangingPunct="1">
              <a:lnSpc>
                <a:spcPct val="80000"/>
              </a:lnSpc>
              <a:buFont typeface="Wingdings" pitchFamily="2" charset="2"/>
              <a:buNone/>
            </a:pPr>
            <a:endParaRPr lang="en-US" sz="2000" dirty="0" smtClean="0"/>
          </a:p>
          <a:p>
            <a:pPr algn="l" rtl="0" eaLnBrk="1" hangingPunct="1">
              <a:lnSpc>
                <a:spcPct val="80000"/>
              </a:lnSpc>
            </a:pPr>
            <a:r>
              <a:rPr lang="en-US" sz="2000" i="1" dirty="0" smtClean="0">
                <a:solidFill>
                  <a:srgbClr val="FF0000"/>
                </a:solidFill>
              </a:rPr>
              <a:t>S</a:t>
            </a:r>
            <a:r>
              <a:rPr lang="en-US" sz="2000" dirty="0" smtClean="0"/>
              <a:t>: a </a:t>
            </a:r>
            <a:r>
              <a:rPr lang="en-US" sz="2000" dirty="0" smtClean="0">
                <a:solidFill>
                  <a:srgbClr val="FF0000"/>
                </a:solidFill>
              </a:rPr>
              <a:t>subset</a:t>
            </a:r>
            <a:r>
              <a:rPr lang="en-US" sz="2000" dirty="0" smtClean="0"/>
              <a:t> of pixels in an image. </a:t>
            </a:r>
          </a:p>
          <a:p>
            <a:pPr algn="l" rtl="0" eaLnBrk="1" hangingPunct="1">
              <a:lnSpc>
                <a:spcPct val="80000"/>
              </a:lnSpc>
            </a:pPr>
            <a:r>
              <a:rPr lang="en-US" sz="2000" dirty="0" smtClean="0"/>
              <a:t>Two pixels </a:t>
            </a:r>
            <a:r>
              <a:rPr lang="en-US" sz="2000" i="1" dirty="0" smtClean="0"/>
              <a:t>p </a:t>
            </a:r>
            <a:r>
              <a:rPr lang="en-US" sz="2000" dirty="0" smtClean="0"/>
              <a:t>and </a:t>
            </a:r>
            <a:r>
              <a:rPr lang="en-US" sz="2000" i="1" dirty="0" smtClean="0"/>
              <a:t>q </a:t>
            </a:r>
            <a:r>
              <a:rPr lang="en-US" sz="2000" dirty="0" smtClean="0"/>
              <a:t>are said to be </a:t>
            </a:r>
            <a:r>
              <a:rPr lang="en-US" sz="2000" dirty="0" smtClean="0">
                <a:solidFill>
                  <a:srgbClr val="FF3300"/>
                </a:solidFill>
              </a:rPr>
              <a:t>connected</a:t>
            </a:r>
            <a:r>
              <a:rPr lang="en-US" sz="2000" dirty="0" smtClean="0"/>
              <a:t> in </a:t>
            </a:r>
            <a:r>
              <a:rPr lang="en-US" sz="2000" i="1" dirty="0" smtClean="0">
                <a:solidFill>
                  <a:srgbClr val="FF0000"/>
                </a:solidFill>
              </a:rPr>
              <a:t>S</a:t>
            </a:r>
            <a:r>
              <a:rPr lang="en-US" sz="2000" i="1" dirty="0" smtClean="0"/>
              <a:t> </a:t>
            </a:r>
            <a:r>
              <a:rPr lang="en-US" sz="2000" dirty="0" smtClean="0"/>
              <a:t>if there exists a </a:t>
            </a:r>
            <a:r>
              <a:rPr lang="en-US" sz="2000" dirty="0" smtClean="0">
                <a:solidFill>
                  <a:srgbClr val="FF0000"/>
                </a:solidFill>
              </a:rPr>
              <a:t>path between them </a:t>
            </a:r>
            <a:r>
              <a:rPr lang="en-US" sz="2000" dirty="0" smtClean="0"/>
              <a:t>consisting entirely of pixels in </a:t>
            </a:r>
            <a:r>
              <a:rPr lang="en-US" sz="2000" i="1" dirty="0" smtClean="0">
                <a:solidFill>
                  <a:srgbClr val="FF0000"/>
                </a:solidFill>
              </a:rPr>
              <a:t>S</a:t>
            </a:r>
            <a:r>
              <a:rPr lang="en-US" sz="2000" dirty="0" smtClean="0"/>
              <a:t>.</a:t>
            </a:r>
          </a:p>
          <a:p>
            <a:pPr algn="l" rtl="0" eaLnBrk="1" hangingPunct="1">
              <a:lnSpc>
                <a:spcPct val="80000"/>
              </a:lnSpc>
            </a:pPr>
            <a:endParaRPr lang="en-US" sz="2000" dirty="0" smtClean="0"/>
          </a:p>
          <a:p>
            <a:pPr algn="l" rtl="0" eaLnBrk="1" hangingPunct="1">
              <a:lnSpc>
                <a:spcPct val="80000"/>
              </a:lnSpc>
            </a:pPr>
            <a:r>
              <a:rPr lang="en-US" sz="2000" dirty="0" smtClean="0"/>
              <a:t>For any pixel </a:t>
            </a:r>
            <a:r>
              <a:rPr lang="en-US" sz="2000" i="1" dirty="0" smtClean="0"/>
              <a:t>p </a:t>
            </a:r>
            <a:r>
              <a:rPr lang="en-US" sz="2000" dirty="0" smtClean="0"/>
              <a:t>in </a:t>
            </a:r>
            <a:r>
              <a:rPr lang="en-US" sz="2000" i="1" dirty="0" smtClean="0"/>
              <a:t>S</a:t>
            </a:r>
            <a:r>
              <a:rPr lang="en-US" sz="2000" dirty="0" smtClean="0"/>
              <a:t>, the set of pixels that are connected to it in </a:t>
            </a:r>
            <a:r>
              <a:rPr lang="en-US" sz="2000" i="1" dirty="0" smtClean="0"/>
              <a:t>S </a:t>
            </a:r>
            <a:r>
              <a:rPr lang="en-US" sz="2000" dirty="0" smtClean="0"/>
              <a:t>is called a </a:t>
            </a:r>
            <a:r>
              <a:rPr lang="en-US" sz="2000" dirty="0" smtClean="0">
                <a:solidFill>
                  <a:srgbClr val="FF3300"/>
                </a:solidFill>
              </a:rPr>
              <a:t>connected component</a:t>
            </a:r>
            <a:r>
              <a:rPr lang="en-US" sz="2000" dirty="0" smtClean="0"/>
              <a:t> of </a:t>
            </a:r>
            <a:r>
              <a:rPr lang="en-US" sz="2000" i="1" dirty="0" smtClean="0"/>
              <a:t>S</a:t>
            </a:r>
            <a:r>
              <a:rPr lang="en-US" sz="2000" dirty="0" smtClean="0"/>
              <a:t>.</a:t>
            </a:r>
          </a:p>
          <a:p>
            <a:pPr algn="l" rtl="0" eaLnBrk="1" hangingPunct="1">
              <a:lnSpc>
                <a:spcPct val="80000"/>
              </a:lnSpc>
              <a:buFont typeface="Wingdings" pitchFamily="2" charset="2"/>
              <a:buNone/>
            </a:pPr>
            <a:endParaRPr lang="en-US" sz="2000" dirty="0" smtClean="0"/>
          </a:p>
          <a:p>
            <a:pPr algn="l" rtl="0" eaLnBrk="1" hangingPunct="1">
              <a:lnSpc>
                <a:spcPct val="80000"/>
              </a:lnSpc>
            </a:pPr>
            <a:r>
              <a:rPr lang="en-US" sz="2000" dirty="0" smtClean="0"/>
              <a:t> If S has only one connected component, it is called a </a:t>
            </a:r>
            <a:r>
              <a:rPr lang="en-US" sz="2000" dirty="0" smtClean="0">
                <a:solidFill>
                  <a:srgbClr val="FF3300"/>
                </a:solidFill>
              </a:rPr>
              <a:t>connected set.</a:t>
            </a:r>
          </a:p>
          <a:p>
            <a:pPr algn="l" rtl="0" eaLnBrk="1" hangingPunct="1">
              <a:lnSpc>
                <a:spcPct val="80000"/>
              </a:lnSpc>
              <a:buFont typeface="Wingdings" pitchFamily="2" charset="2"/>
              <a:buNone/>
            </a:pPr>
            <a:endParaRPr lang="en-US" sz="2000" dirty="0" smtClean="0">
              <a:solidFill>
                <a:srgbClr val="FF3300"/>
              </a:solidFill>
            </a:endParaRPr>
          </a:p>
          <a:p>
            <a:pPr algn="l" rtl="0" eaLnBrk="1" hangingPunct="1">
              <a:lnSpc>
                <a:spcPct val="80000"/>
              </a:lnSpc>
              <a:buFont typeface="Wingdings" pitchFamily="2" charset="2"/>
              <a:buNone/>
            </a:pPr>
            <a:endParaRPr lang="en-US" sz="2000" dirty="0" smtClean="0"/>
          </a:p>
        </p:txBody>
      </p:sp>
      <p:sp>
        <p:nvSpPr>
          <p:cNvPr id="10244" name="Text Box 4"/>
          <p:cNvSpPr txBox="1">
            <a:spLocks noChangeArrowheads="1"/>
          </p:cNvSpPr>
          <p:nvPr/>
        </p:nvSpPr>
        <p:spPr bwMode="auto">
          <a:xfrm>
            <a:off x="228600" y="0"/>
            <a:ext cx="8915400" cy="376238"/>
          </a:xfrm>
          <a:prstGeom prst="rect">
            <a:avLst/>
          </a:prstGeom>
          <a:solidFill>
            <a:schemeClr val="accent1">
              <a:alpha val="30196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5pPr>
            <a:lvl6pPr marL="2514600" indent="-228600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6pPr>
            <a:lvl7pPr marL="2971800" indent="-228600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7pPr>
            <a:lvl8pPr marL="3429000" indent="-228600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8pPr>
            <a:lvl9pPr marL="3886200" indent="-228600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9pPr>
          </a:lstStyle>
          <a:p>
            <a:pPr algn="ctr" rtl="1"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smtClean="0">
                <a:solidFill>
                  <a:srgbClr val="000000"/>
                </a:solidFill>
              </a:rPr>
              <a:t>Ch2, lesson3: Some basic Relationships between pixels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1FF5A78-4736-45B1-AA6B-60ADE917B934}" type="slidenum">
              <a:rPr lang="ar-SA" smtClean="0">
                <a:solidFill>
                  <a:srgbClr val="000000"/>
                </a:solidFill>
              </a:rPr>
              <a:pPr>
                <a:defRPr/>
              </a:pPr>
              <a:t>17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17117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1FF5A78-4736-45B1-AA6B-60ADE917B934}" type="slidenum">
              <a:rPr lang="ar-SA" smtClean="0">
                <a:solidFill>
                  <a:srgbClr val="000000"/>
                </a:solidFill>
              </a:rPr>
              <a:pPr>
                <a:defRPr/>
              </a:pPr>
              <a:t>18</a:t>
            </a:fld>
            <a:endParaRPr lang="en-US">
              <a:solidFill>
                <a:srgbClr val="000000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5819" y="1295400"/>
            <a:ext cx="7752363" cy="426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57030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Regions and boundaries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algn="l" rtl="0" eaLnBrk="1" hangingPunct="1"/>
            <a:r>
              <a:rPr lang="en-US" i="1" dirty="0" smtClean="0"/>
              <a:t>R</a:t>
            </a:r>
            <a:r>
              <a:rPr lang="en-US" dirty="0" smtClean="0"/>
              <a:t>: a subset of pixels in an image. </a:t>
            </a:r>
          </a:p>
          <a:p>
            <a:pPr algn="l" rtl="0" eaLnBrk="1" hangingPunct="1"/>
            <a:r>
              <a:rPr lang="en-US" i="1" dirty="0" smtClean="0"/>
              <a:t>R </a:t>
            </a:r>
            <a:r>
              <a:rPr lang="en-US" dirty="0" smtClean="0"/>
              <a:t>is a </a:t>
            </a:r>
            <a:r>
              <a:rPr lang="en-US" dirty="0" smtClean="0">
                <a:solidFill>
                  <a:srgbClr val="FF3300"/>
                </a:solidFill>
              </a:rPr>
              <a:t>region</a:t>
            </a:r>
            <a:r>
              <a:rPr lang="en-US" dirty="0" smtClean="0"/>
              <a:t> of the image if </a:t>
            </a:r>
            <a:r>
              <a:rPr lang="en-US" i="1" dirty="0" smtClean="0">
                <a:solidFill>
                  <a:srgbClr val="FF0000"/>
                </a:solidFill>
              </a:rPr>
              <a:t>R</a:t>
            </a:r>
            <a:r>
              <a:rPr lang="en-US" i="1" dirty="0" smtClean="0"/>
              <a:t> </a:t>
            </a:r>
            <a:r>
              <a:rPr lang="en-US" dirty="0" smtClean="0"/>
              <a:t>is a </a:t>
            </a:r>
            <a:r>
              <a:rPr lang="en-US" dirty="0" smtClean="0">
                <a:solidFill>
                  <a:srgbClr val="FF0000"/>
                </a:solidFill>
              </a:rPr>
              <a:t>connected set</a:t>
            </a:r>
            <a:r>
              <a:rPr lang="en-US" dirty="0" smtClean="0"/>
              <a:t>.</a:t>
            </a:r>
          </a:p>
          <a:p>
            <a:pPr algn="l" rtl="0" eaLnBrk="1" hangingPunct="1">
              <a:buFont typeface="Wingdings" pitchFamily="2" charset="2"/>
              <a:buNone/>
            </a:pPr>
            <a:endParaRPr lang="en-US" dirty="0" smtClean="0"/>
          </a:p>
          <a:p>
            <a:pPr algn="l" rtl="0" eaLnBrk="1" hangingPunct="1"/>
            <a:r>
              <a:rPr lang="en-US" dirty="0" smtClean="0"/>
              <a:t> The </a:t>
            </a:r>
            <a:r>
              <a:rPr lang="en-US" dirty="0" smtClean="0">
                <a:solidFill>
                  <a:srgbClr val="FF3300"/>
                </a:solidFill>
              </a:rPr>
              <a:t>boundary</a:t>
            </a:r>
            <a:r>
              <a:rPr lang="en-US" dirty="0" smtClean="0"/>
              <a:t> of a region </a:t>
            </a:r>
            <a:r>
              <a:rPr lang="en-US" i="1" dirty="0" smtClean="0"/>
              <a:t>R </a:t>
            </a:r>
            <a:r>
              <a:rPr lang="en-US" dirty="0" smtClean="0"/>
              <a:t>is the set of pixels in the region that have one or more </a:t>
            </a:r>
            <a:r>
              <a:rPr lang="en-US" dirty="0" smtClean="0">
                <a:solidFill>
                  <a:srgbClr val="FF0000"/>
                </a:solidFill>
              </a:rPr>
              <a:t>neighbors that are not in </a:t>
            </a:r>
            <a:r>
              <a:rPr lang="en-US" i="1" dirty="0" smtClean="0"/>
              <a:t>R</a:t>
            </a:r>
            <a:r>
              <a:rPr lang="en-US" dirty="0" smtClean="0"/>
              <a:t>.</a:t>
            </a:r>
          </a:p>
          <a:p>
            <a:pPr algn="l" rtl="0" eaLnBrk="1" hangingPunct="1"/>
            <a:endParaRPr lang="en-US" dirty="0" smtClean="0"/>
          </a:p>
        </p:txBody>
      </p:sp>
      <p:sp>
        <p:nvSpPr>
          <p:cNvPr id="11268" name="Text Box 4"/>
          <p:cNvSpPr txBox="1">
            <a:spLocks noChangeArrowheads="1"/>
          </p:cNvSpPr>
          <p:nvPr/>
        </p:nvSpPr>
        <p:spPr bwMode="auto">
          <a:xfrm>
            <a:off x="228600" y="0"/>
            <a:ext cx="8915400" cy="376238"/>
          </a:xfrm>
          <a:prstGeom prst="rect">
            <a:avLst/>
          </a:prstGeom>
          <a:solidFill>
            <a:schemeClr val="accent1">
              <a:alpha val="30196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5pPr>
            <a:lvl6pPr marL="2514600" indent="-228600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6pPr>
            <a:lvl7pPr marL="2971800" indent="-228600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7pPr>
            <a:lvl8pPr marL="3429000" indent="-228600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8pPr>
            <a:lvl9pPr marL="3886200" indent="-228600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9pPr>
          </a:lstStyle>
          <a:p>
            <a:pPr algn="ctr" rtl="1"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smtClean="0">
                <a:solidFill>
                  <a:srgbClr val="000000"/>
                </a:solidFill>
              </a:rPr>
              <a:t>Ch2, lesson3: Some basic Relationships between pixels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1FF5A78-4736-45B1-AA6B-60ADE917B934}" type="slidenum">
              <a:rPr lang="ar-SA" smtClean="0">
                <a:solidFill>
                  <a:srgbClr val="000000"/>
                </a:solidFill>
              </a:rPr>
              <a:pPr>
                <a:defRPr/>
              </a:pPr>
              <a:t>19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97142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930" name="Rectangle 102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Images</a:t>
            </a:r>
          </a:p>
        </p:txBody>
      </p:sp>
      <p:grpSp>
        <p:nvGrpSpPr>
          <p:cNvPr id="18435" name="Group 1037"/>
          <p:cNvGrpSpPr>
            <a:grpSpLocks/>
          </p:cNvGrpSpPr>
          <p:nvPr/>
        </p:nvGrpSpPr>
        <p:grpSpPr bwMode="auto">
          <a:xfrm>
            <a:off x="504825" y="2085975"/>
            <a:ext cx="3562350" cy="2571750"/>
            <a:chOff x="750" y="1269"/>
            <a:chExt cx="2244" cy="1620"/>
          </a:xfrm>
        </p:grpSpPr>
        <p:pic>
          <p:nvPicPr>
            <p:cNvPr id="18444" name="Picture 1031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9019" t="30357" r="14197" b="9644"/>
            <a:stretch>
              <a:fillRect/>
            </a:stretch>
          </p:blipFill>
          <p:spPr bwMode="auto">
            <a:xfrm>
              <a:off x="750" y="1269"/>
              <a:ext cx="2244" cy="15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8445" name="Line 1032"/>
            <p:cNvSpPr>
              <a:spLocks noChangeShapeType="1"/>
            </p:cNvSpPr>
            <p:nvPr/>
          </p:nvSpPr>
          <p:spPr bwMode="auto">
            <a:xfrm flipH="1" flipV="1">
              <a:off x="1197" y="2538"/>
              <a:ext cx="549" cy="35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GB" sz="2400" smtClean="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18446" name="Line 1033"/>
            <p:cNvSpPr>
              <a:spLocks noChangeShapeType="1"/>
            </p:cNvSpPr>
            <p:nvPr/>
          </p:nvSpPr>
          <p:spPr bwMode="auto">
            <a:xfrm flipV="1">
              <a:off x="1764" y="2574"/>
              <a:ext cx="576" cy="30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GB" sz="2400" smtClean="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18447" name="Text Box 1034"/>
            <p:cNvSpPr txBox="1">
              <a:spLocks noChangeArrowheads="1"/>
            </p:cNvSpPr>
            <p:nvPr/>
          </p:nvSpPr>
          <p:spPr bwMode="auto">
            <a:xfrm>
              <a:off x="2300" y="2540"/>
              <a:ext cx="212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mtClean="0">
                  <a:solidFill>
                    <a:srgbClr val="000000"/>
                  </a:solidFill>
                </a:rPr>
                <a:t>x</a:t>
              </a:r>
            </a:p>
          </p:txBody>
        </p:sp>
        <p:sp>
          <p:nvSpPr>
            <p:cNvPr id="18448" name="Text Box 1035"/>
            <p:cNvSpPr txBox="1">
              <a:spLocks noChangeArrowheads="1"/>
            </p:cNvSpPr>
            <p:nvPr/>
          </p:nvSpPr>
          <p:spPr bwMode="auto">
            <a:xfrm>
              <a:off x="1031" y="2432"/>
              <a:ext cx="212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mtClean="0">
                  <a:solidFill>
                    <a:srgbClr val="000000"/>
                  </a:solidFill>
                </a:rPr>
                <a:t>y</a:t>
              </a:r>
            </a:p>
          </p:txBody>
        </p:sp>
        <p:sp>
          <p:nvSpPr>
            <p:cNvPr id="18449" name="Text Box 1036"/>
            <p:cNvSpPr txBox="1">
              <a:spLocks noChangeArrowheads="1"/>
            </p:cNvSpPr>
            <p:nvPr/>
          </p:nvSpPr>
          <p:spPr bwMode="auto">
            <a:xfrm>
              <a:off x="1562" y="1631"/>
              <a:ext cx="596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mtClean="0">
                  <a:solidFill>
                    <a:srgbClr val="000000"/>
                  </a:solidFill>
                </a:rPr>
                <a:t>f(x, y)</a:t>
              </a:r>
            </a:p>
          </p:txBody>
        </p:sp>
      </p:grpSp>
      <p:grpSp>
        <p:nvGrpSpPr>
          <p:cNvPr id="18436" name="Group 1043"/>
          <p:cNvGrpSpPr>
            <a:grpSpLocks/>
          </p:cNvGrpSpPr>
          <p:nvPr/>
        </p:nvGrpSpPr>
        <p:grpSpPr bwMode="auto">
          <a:xfrm>
            <a:off x="5494338" y="1603375"/>
            <a:ext cx="3087687" cy="2925763"/>
            <a:chOff x="3299" y="875"/>
            <a:chExt cx="1945" cy="1843"/>
          </a:xfrm>
        </p:grpSpPr>
        <p:pic>
          <p:nvPicPr>
            <p:cNvPr id="18439" name="Picture 1038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9821" t="5714" r="16072" b="9644"/>
            <a:stretch>
              <a:fillRect/>
            </a:stretch>
          </p:blipFill>
          <p:spPr bwMode="auto">
            <a:xfrm>
              <a:off x="3690" y="1179"/>
              <a:ext cx="1554" cy="153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8440" name="Line 1039"/>
            <p:cNvSpPr>
              <a:spLocks noChangeShapeType="1"/>
            </p:cNvSpPr>
            <p:nvPr/>
          </p:nvSpPr>
          <p:spPr bwMode="auto">
            <a:xfrm>
              <a:off x="3591" y="1134"/>
              <a:ext cx="0" cy="6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GB" sz="2400" smtClean="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18441" name="Line 1040"/>
            <p:cNvSpPr>
              <a:spLocks noChangeShapeType="1"/>
            </p:cNvSpPr>
            <p:nvPr/>
          </p:nvSpPr>
          <p:spPr bwMode="auto">
            <a:xfrm>
              <a:off x="3627" y="1107"/>
              <a:ext cx="59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GB" sz="2400" smtClean="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18442" name="Text Box 1041"/>
            <p:cNvSpPr txBox="1">
              <a:spLocks noChangeArrowheads="1"/>
            </p:cNvSpPr>
            <p:nvPr/>
          </p:nvSpPr>
          <p:spPr bwMode="auto">
            <a:xfrm>
              <a:off x="3299" y="1685"/>
              <a:ext cx="415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mtClean="0">
                  <a:solidFill>
                    <a:srgbClr val="000000"/>
                  </a:solidFill>
                </a:rPr>
                <a:t>row</a:t>
              </a:r>
            </a:p>
          </p:txBody>
        </p:sp>
        <p:sp>
          <p:nvSpPr>
            <p:cNvPr id="18443" name="Text Box 1042"/>
            <p:cNvSpPr txBox="1">
              <a:spLocks noChangeArrowheads="1"/>
            </p:cNvSpPr>
            <p:nvPr/>
          </p:nvSpPr>
          <p:spPr bwMode="auto">
            <a:xfrm>
              <a:off x="4262" y="875"/>
              <a:ext cx="691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mtClean="0">
                  <a:solidFill>
                    <a:srgbClr val="000000"/>
                  </a:solidFill>
                </a:rPr>
                <a:t>column</a:t>
              </a:r>
            </a:p>
          </p:txBody>
        </p:sp>
      </p:grpSp>
      <p:sp>
        <p:nvSpPr>
          <p:cNvPr id="18437" name="Line 1044"/>
          <p:cNvSpPr>
            <a:spLocks noChangeShapeType="1"/>
          </p:cNvSpPr>
          <p:nvPr/>
        </p:nvSpPr>
        <p:spPr bwMode="auto">
          <a:xfrm>
            <a:off x="4214813" y="2900363"/>
            <a:ext cx="1257300" cy="0"/>
          </a:xfrm>
          <a:prstGeom prst="line">
            <a:avLst/>
          </a:prstGeom>
          <a:noFill/>
          <a:ln w="76200">
            <a:solidFill>
              <a:srgbClr val="003399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2400" smtClean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18438" name="Text Box 1045"/>
          <p:cNvSpPr txBox="1">
            <a:spLocks noChangeArrowheads="1"/>
          </p:cNvSpPr>
          <p:nvPr/>
        </p:nvSpPr>
        <p:spPr bwMode="auto">
          <a:xfrm>
            <a:off x="4237038" y="2360613"/>
            <a:ext cx="1282700" cy="1187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mtClean="0">
                <a:solidFill>
                  <a:srgbClr val="000000"/>
                </a:solidFill>
              </a:rPr>
              <a:t>Sample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mtClean="0">
                <a:solidFill>
                  <a:srgbClr val="000000"/>
                </a:solidFill>
              </a:rPr>
              <a:t>Quantize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249D538-D34A-4AF4-986A-36D211168FD4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2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67769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Foreground and background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algn="l" rtl="0" eaLnBrk="1" hangingPunct="1">
              <a:buFont typeface="Wingdings" pitchFamily="2" charset="2"/>
              <a:buNone/>
            </a:pPr>
            <a:r>
              <a:rPr lang="en-US" dirty="0" smtClean="0"/>
              <a:t>Suppose that the image contains </a:t>
            </a:r>
            <a:r>
              <a:rPr lang="en-US" dirty="0" smtClean="0">
                <a:solidFill>
                  <a:srgbClr val="FF0000"/>
                </a:solidFill>
              </a:rPr>
              <a:t>K disjoint </a:t>
            </a:r>
            <a:r>
              <a:rPr lang="en-US" dirty="0" smtClean="0"/>
              <a:t>regions </a:t>
            </a:r>
            <a:r>
              <a:rPr lang="en-US" dirty="0" err="1" smtClean="0">
                <a:solidFill>
                  <a:srgbClr val="FF0000"/>
                </a:solidFill>
              </a:rPr>
              <a:t>Rk</a:t>
            </a:r>
            <a:r>
              <a:rPr lang="en-US" dirty="0" smtClean="0"/>
              <a:t> none of which touches the image border .</a:t>
            </a:r>
          </a:p>
          <a:p>
            <a:pPr algn="l" rtl="0" eaLnBrk="1" hangingPunct="1">
              <a:buFont typeface="Wingdings" pitchFamily="2" charset="2"/>
              <a:buNone/>
            </a:pPr>
            <a:r>
              <a:rPr lang="en-US" dirty="0" smtClean="0"/>
              <a:t>Ru : the union of all regions .</a:t>
            </a:r>
          </a:p>
          <a:p>
            <a:pPr algn="l" rtl="0" eaLnBrk="1" hangingPunct="1">
              <a:buFont typeface="Wingdings" pitchFamily="2" charset="2"/>
              <a:buNone/>
            </a:pPr>
            <a:r>
              <a:rPr lang="en-US" dirty="0" smtClean="0"/>
              <a:t>(Ru)</a:t>
            </a:r>
            <a:r>
              <a:rPr lang="en-US" baseline="30000" dirty="0" smtClean="0"/>
              <a:t>c : </a:t>
            </a:r>
            <a:r>
              <a:rPr lang="en-US" dirty="0" smtClean="0"/>
              <a:t>is the </a:t>
            </a:r>
            <a:r>
              <a:rPr lang="en-US" dirty="0" smtClean="0">
                <a:solidFill>
                  <a:srgbClr val="FF0000"/>
                </a:solidFill>
              </a:rPr>
              <a:t>complement</a:t>
            </a:r>
            <a:r>
              <a:rPr lang="en-US" dirty="0" smtClean="0"/>
              <a:t> .</a:t>
            </a:r>
          </a:p>
          <a:p>
            <a:pPr algn="l" rtl="0" eaLnBrk="1" hangingPunct="1">
              <a:buFont typeface="Wingdings" pitchFamily="2" charset="2"/>
              <a:buNone/>
            </a:pPr>
            <a:endParaRPr lang="en-US" baseline="30000" dirty="0" smtClean="0"/>
          </a:p>
          <a:p>
            <a:pPr algn="l" rtl="0" eaLnBrk="1" hangingPunct="1">
              <a:buFont typeface="Wingdings" pitchFamily="2" charset="2"/>
              <a:buNone/>
            </a:pPr>
            <a:r>
              <a:rPr lang="en-US" dirty="0" smtClean="0"/>
              <a:t>so </a:t>
            </a:r>
            <a:r>
              <a:rPr lang="en-US" dirty="0" smtClean="0">
                <a:solidFill>
                  <a:srgbClr val="FF0000"/>
                </a:solidFill>
              </a:rPr>
              <a:t>Ru</a:t>
            </a:r>
            <a:r>
              <a:rPr lang="en-US" dirty="0" smtClean="0"/>
              <a:t> is called </a:t>
            </a:r>
            <a:r>
              <a:rPr lang="en-US" dirty="0" smtClean="0">
                <a:solidFill>
                  <a:srgbClr val="FF0000"/>
                </a:solidFill>
              </a:rPr>
              <a:t>foreground</a:t>
            </a:r>
            <a:r>
              <a:rPr lang="en-US" dirty="0" smtClean="0"/>
              <a:t> , and (Ru)</a:t>
            </a:r>
            <a:r>
              <a:rPr lang="en-US" baseline="30000" dirty="0" smtClean="0"/>
              <a:t>c  : </a:t>
            </a:r>
            <a:r>
              <a:rPr lang="en-US" dirty="0" smtClean="0"/>
              <a:t>is the </a:t>
            </a:r>
            <a:r>
              <a:rPr lang="en-US" dirty="0" smtClean="0">
                <a:solidFill>
                  <a:srgbClr val="FF0000"/>
                </a:solidFill>
              </a:rPr>
              <a:t>background</a:t>
            </a:r>
            <a:r>
              <a:rPr lang="en-US" dirty="0" smtClean="0"/>
              <a:t> .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1FF5A78-4736-45B1-AA6B-60ADE917B934}" type="slidenum">
              <a:rPr lang="ar-SA" smtClean="0">
                <a:solidFill>
                  <a:srgbClr val="000000"/>
                </a:solidFill>
              </a:rPr>
              <a:pPr>
                <a:defRPr/>
              </a:pPr>
              <a:t>20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4800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Distance measures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447800"/>
            <a:ext cx="8839200" cy="5486400"/>
          </a:xfrm>
        </p:spPr>
        <p:txBody>
          <a:bodyPr/>
          <a:lstStyle/>
          <a:p>
            <a:pPr algn="l" rtl="0"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en-US" sz="1800" dirty="0" smtClean="0"/>
              <a:t>If we have 3 pixels: </a:t>
            </a:r>
            <a:r>
              <a:rPr lang="en-US" sz="1800" dirty="0" err="1" smtClean="0"/>
              <a:t>p,q,z</a:t>
            </a:r>
            <a:r>
              <a:rPr lang="en-US" sz="1800" dirty="0" smtClean="0"/>
              <a:t>:</a:t>
            </a:r>
          </a:p>
          <a:p>
            <a:pPr algn="ctr" rtl="0"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en-US" sz="1800" i="1" dirty="0" smtClean="0">
                <a:solidFill>
                  <a:srgbClr val="FF3300"/>
                </a:solidFill>
              </a:rPr>
              <a:t>p </a:t>
            </a:r>
            <a:r>
              <a:rPr lang="en-US" sz="1800" dirty="0" smtClean="0">
                <a:solidFill>
                  <a:srgbClr val="FF3300"/>
                </a:solidFill>
              </a:rPr>
              <a:t>with (</a:t>
            </a:r>
            <a:r>
              <a:rPr lang="en-US" sz="1800" i="1" dirty="0" err="1" smtClean="0">
                <a:solidFill>
                  <a:srgbClr val="FF3300"/>
                </a:solidFill>
              </a:rPr>
              <a:t>x</a:t>
            </a:r>
            <a:r>
              <a:rPr lang="en-US" sz="1800" dirty="0" err="1" smtClean="0">
                <a:solidFill>
                  <a:srgbClr val="FF3300"/>
                </a:solidFill>
              </a:rPr>
              <a:t>,</a:t>
            </a:r>
            <a:r>
              <a:rPr lang="en-US" sz="1800" i="1" dirty="0" err="1" smtClean="0">
                <a:solidFill>
                  <a:srgbClr val="FF3300"/>
                </a:solidFill>
              </a:rPr>
              <a:t>y</a:t>
            </a:r>
            <a:r>
              <a:rPr lang="en-US" sz="1800" dirty="0" smtClean="0">
                <a:solidFill>
                  <a:srgbClr val="FF3300"/>
                </a:solidFill>
              </a:rPr>
              <a:t>)</a:t>
            </a:r>
          </a:p>
          <a:p>
            <a:pPr algn="ctr" rtl="0"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en-US" sz="1800" i="1" dirty="0" smtClean="0">
                <a:solidFill>
                  <a:srgbClr val="FF3300"/>
                </a:solidFill>
              </a:rPr>
              <a:t>q </a:t>
            </a:r>
            <a:r>
              <a:rPr lang="en-US" sz="1800" dirty="0" smtClean="0">
                <a:solidFill>
                  <a:srgbClr val="FF3300"/>
                </a:solidFill>
              </a:rPr>
              <a:t>with (</a:t>
            </a:r>
            <a:r>
              <a:rPr lang="en-US" sz="1800" i="1" dirty="0" err="1" smtClean="0">
                <a:solidFill>
                  <a:srgbClr val="FF3300"/>
                </a:solidFill>
              </a:rPr>
              <a:t>s</a:t>
            </a:r>
            <a:r>
              <a:rPr lang="en-US" sz="1800" dirty="0" err="1" smtClean="0">
                <a:solidFill>
                  <a:srgbClr val="FF3300"/>
                </a:solidFill>
              </a:rPr>
              <a:t>,</a:t>
            </a:r>
            <a:r>
              <a:rPr lang="en-US" sz="1800" i="1" dirty="0" err="1" smtClean="0">
                <a:solidFill>
                  <a:srgbClr val="FF3300"/>
                </a:solidFill>
              </a:rPr>
              <a:t>t</a:t>
            </a:r>
            <a:r>
              <a:rPr lang="en-US" sz="1800" dirty="0" smtClean="0">
                <a:solidFill>
                  <a:srgbClr val="FF3300"/>
                </a:solidFill>
              </a:rPr>
              <a:t>)</a:t>
            </a:r>
          </a:p>
          <a:p>
            <a:pPr algn="ctr" rtl="0"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en-US" sz="1800" i="1" dirty="0" smtClean="0">
                <a:solidFill>
                  <a:srgbClr val="FF3300"/>
                </a:solidFill>
              </a:rPr>
              <a:t>z </a:t>
            </a:r>
            <a:r>
              <a:rPr lang="en-US" sz="1800" dirty="0" smtClean="0">
                <a:solidFill>
                  <a:srgbClr val="FF3300"/>
                </a:solidFill>
              </a:rPr>
              <a:t>with (</a:t>
            </a:r>
            <a:r>
              <a:rPr lang="en-US" sz="1800" i="1" dirty="0" err="1" smtClean="0">
                <a:solidFill>
                  <a:srgbClr val="FF3300"/>
                </a:solidFill>
              </a:rPr>
              <a:t>v</a:t>
            </a:r>
            <a:r>
              <a:rPr lang="en-US" sz="1800" dirty="0" err="1" smtClean="0">
                <a:solidFill>
                  <a:srgbClr val="FF3300"/>
                </a:solidFill>
              </a:rPr>
              <a:t>,</a:t>
            </a:r>
            <a:r>
              <a:rPr lang="en-US" sz="1800" i="1" dirty="0" err="1" smtClean="0">
                <a:solidFill>
                  <a:srgbClr val="FF3300"/>
                </a:solidFill>
              </a:rPr>
              <a:t>w</a:t>
            </a:r>
            <a:r>
              <a:rPr lang="en-US" sz="1800" dirty="0" smtClean="0">
                <a:solidFill>
                  <a:srgbClr val="FF3300"/>
                </a:solidFill>
              </a:rPr>
              <a:t>)</a:t>
            </a:r>
          </a:p>
          <a:p>
            <a:pPr algn="l" rtl="0"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en-US" sz="1800" dirty="0" smtClean="0"/>
              <a:t>Then:</a:t>
            </a:r>
          </a:p>
          <a:p>
            <a:pPr algn="l" rtl="0" eaLnBrk="1" hangingPunct="1">
              <a:lnSpc>
                <a:spcPct val="80000"/>
              </a:lnSpc>
              <a:buFont typeface="Wingdings" pitchFamily="2" charset="2"/>
              <a:buNone/>
            </a:pPr>
            <a:endParaRPr lang="en-US" sz="1800" dirty="0" smtClean="0"/>
          </a:p>
          <a:p>
            <a:pPr algn="l" rtl="0"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en-US" sz="1800" i="1" dirty="0" smtClean="0"/>
              <a:t>D</a:t>
            </a:r>
            <a:r>
              <a:rPr lang="en-US" sz="1800" dirty="0" smtClean="0"/>
              <a:t>(</a:t>
            </a:r>
            <a:r>
              <a:rPr lang="en-US" sz="1800" i="1" dirty="0" err="1" smtClean="0"/>
              <a:t>p</a:t>
            </a:r>
            <a:r>
              <a:rPr lang="en-US" sz="1800" dirty="0" err="1" smtClean="0"/>
              <a:t>,</a:t>
            </a:r>
            <a:r>
              <a:rPr lang="en-US" sz="1800" i="1" dirty="0" err="1" smtClean="0"/>
              <a:t>q</a:t>
            </a:r>
            <a:r>
              <a:rPr lang="en-US" sz="1800" dirty="0" smtClean="0"/>
              <a:t>) = 0 </a:t>
            </a:r>
            <a:r>
              <a:rPr lang="en-US" sz="1800" dirty="0" err="1" smtClean="0"/>
              <a:t>iff</a:t>
            </a:r>
            <a:r>
              <a:rPr lang="en-US" sz="1800" dirty="0" smtClean="0"/>
              <a:t> </a:t>
            </a:r>
            <a:r>
              <a:rPr lang="en-US" sz="1800" i="1" dirty="0" smtClean="0"/>
              <a:t>p = q</a:t>
            </a:r>
          </a:p>
          <a:p>
            <a:pPr algn="l" rtl="0"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en-US" sz="1800" i="1" dirty="0" smtClean="0"/>
              <a:t>D</a:t>
            </a:r>
            <a:r>
              <a:rPr lang="en-US" sz="1800" dirty="0" smtClean="0"/>
              <a:t>(</a:t>
            </a:r>
            <a:r>
              <a:rPr lang="en-US" sz="1800" i="1" dirty="0" err="1" smtClean="0"/>
              <a:t>p</a:t>
            </a:r>
            <a:r>
              <a:rPr lang="en-US" sz="1800" dirty="0" err="1" smtClean="0"/>
              <a:t>,</a:t>
            </a:r>
            <a:r>
              <a:rPr lang="en-US" sz="1800" i="1" dirty="0" err="1" smtClean="0"/>
              <a:t>q</a:t>
            </a:r>
            <a:r>
              <a:rPr lang="en-US" sz="1800" dirty="0" smtClean="0"/>
              <a:t>) = </a:t>
            </a:r>
            <a:r>
              <a:rPr lang="en-US" sz="1800" i="1" dirty="0" smtClean="0"/>
              <a:t>D</a:t>
            </a:r>
            <a:r>
              <a:rPr lang="en-US" sz="1800" dirty="0" smtClean="0"/>
              <a:t>(</a:t>
            </a:r>
            <a:r>
              <a:rPr lang="en-US" sz="1800" i="1" dirty="0" err="1" smtClean="0"/>
              <a:t>q</a:t>
            </a:r>
            <a:r>
              <a:rPr lang="en-US" sz="1800" dirty="0" err="1" smtClean="0"/>
              <a:t>,</a:t>
            </a:r>
            <a:r>
              <a:rPr lang="en-US" sz="1800" i="1" dirty="0" err="1" smtClean="0"/>
              <a:t>p</a:t>
            </a:r>
            <a:r>
              <a:rPr lang="en-US" sz="1800" dirty="0" smtClean="0"/>
              <a:t>)</a:t>
            </a:r>
          </a:p>
          <a:p>
            <a:pPr algn="l" rtl="0"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en-US" sz="1800" i="1" dirty="0" smtClean="0"/>
              <a:t>D</a:t>
            </a:r>
            <a:r>
              <a:rPr lang="en-US" sz="1800" dirty="0" smtClean="0"/>
              <a:t>(</a:t>
            </a:r>
            <a:r>
              <a:rPr lang="en-US" sz="1800" i="1" dirty="0" err="1" smtClean="0"/>
              <a:t>p</a:t>
            </a:r>
            <a:r>
              <a:rPr lang="en-US" sz="1800" dirty="0" err="1" smtClean="0"/>
              <a:t>,</a:t>
            </a:r>
            <a:r>
              <a:rPr lang="en-US" sz="1800" i="1" dirty="0" err="1" smtClean="0"/>
              <a:t>z</a:t>
            </a:r>
            <a:r>
              <a:rPr lang="en-US" sz="1800" dirty="0" smtClean="0"/>
              <a:t>) ≤ </a:t>
            </a:r>
            <a:r>
              <a:rPr lang="en-US" sz="1800" i="1" dirty="0" smtClean="0"/>
              <a:t>D</a:t>
            </a:r>
            <a:r>
              <a:rPr lang="en-US" sz="1800" dirty="0" smtClean="0"/>
              <a:t>(</a:t>
            </a:r>
            <a:r>
              <a:rPr lang="en-US" sz="1800" i="1" dirty="0" err="1" smtClean="0"/>
              <a:t>p</a:t>
            </a:r>
            <a:r>
              <a:rPr lang="en-US" sz="1800" dirty="0" err="1" smtClean="0"/>
              <a:t>,</a:t>
            </a:r>
            <a:r>
              <a:rPr lang="en-US" sz="1800" i="1" dirty="0" err="1" smtClean="0"/>
              <a:t>q</a:t>
            </a:r>
            <a:r>
              <a:rPr lang="en-US" sz="1800" dirty="0" smtClean="0"/>
              <a:t>) + </a:t>
            </a:r>
            <a:r>
              <a:rPr lang="en-US" sz="1800" i="1" dirty="0" smtClean="0"/>
              <a:t>D</a:t>
            </a:r>
            <a:r>
              <a:rPr lang="en-US" sz="1800" dirty="0" smtClean="0"/>
              <a:t>(</a:t>
            </a:r>
            <a:r>
              <a:rPr lang="en-US" sz="1800" i="1" dirty="0" err="1" smtClean="0"/>
              <a:t>q</a:t>
            </a:r>
            <a:r>
              <a:rPr lang="en-US" sz="1800" dirty="0" err="1" smtClean="0"/>
              <a:t>,</a:t>
            </a:r>
            <a:r>
              <a:rPr lang="en-US" sz="1800" i="1" dirty="0" err="1" smtClean="0"/>
              <a:t>z</a:t>
            </a:r>
            <a:r>
              <a:rPr lang="en-US" sz="1800" dirty="0" smtClean="0"/>
              <a:t>)</a:t>
            </a:r>
          </a:p>
          <a:p>
            <a:pPr algn="l" rtl="0" eaLnBrk="1" hangingPunct="1">
              <a:lnSpc>
                <a:spcPct val="80000"/>
              </a:lnSpc>
              <a:buFont typeface="Wingdings" pitchFamily="2" charset="2"/>
              <a:buNone/>
            </a:pPr>
            <a:endParaRPr lang="en-US" sz="1800" dirty="0" smtClean="0"/>
          </a:p>
          <a:p>
            <a:pPr algn="l" rtl="0" eaLnBrk="1" hangingPunct="1">
              <a:lnSpc>
                <a:spcPct val="80000"/>
              </a:lnSpc>
            </a:pPr>
            <a:r>
              <a:rPr lang="en-US" sz="1600" dirty="0" smtClean="0">
                <a:solidFill>
                  <a:srgbClr val="FF0000"/>
                </a:solidFill>
              </a:rPr>
              <a:t>Euclidean distance </a:t>
            </a:r>
            <a:r>
              <a:rPr lang="en-US" sz="1600" dirty="0" smtClean="0"/>
              <a:t>between </a:t>
            </a:r>
            <a:r>
              <a:rPr lang="en-US" sz="1600" i="1" dirty="0" smtClean="0"/>
              <a:t>p </a:t>
            </a:r>
            <a:r>
              <a:rPr lang="en-US" sz="1600" dirty="0" smtClean="0"/>
              <a:t>and </a:t>
            </a:r>
            <a:r>
              <a:rPr lang="en-US" sz="1600" i="1" dirty="0" smtClean="0"/>
              <a:t>q</a:t>
            </a:r>
            <a:r>
              <a:rPr lang="en-US" sz="1600" dirty="0" smtClean="0"/>
              <a:t>: </a:t>
            </a:r>
            <a:r>
              <a:rPr lang="en-US" sz="1600" i="1" dirty="0" smtClean="0"/>
              <a:t>De</a:t>
            </a:r>
            <a:r>
              <a:rPr lang="en-US" sz="1600" dirty="0" smtClean="0"/>
              <a:t>(</a:t>
            </a:r>
            <a:r>
              <a:rPr lang="en-US" sz="1600" i="1" dirty="0" err="1" smtClean="0"/>
              <a:t>p</a:t>
            </a:r>
            <a:r>
              <a:rPr lang="en-US" sz="1600" dirty="0" err="1" smtClean="0"/>
              <a:t>,</a:t>
            </a:r>
            <a:r>
              <a:rPr lang="en-US" sz="1600" i="1" dirty="0" err="1" smtClean="0"/>
              <a:t>q</a:t>
            </a:r>
            <a:r>
              <a:rPr lang="en-US" sz="1600" dirty="0" smtClean="0"/>
              <a:t>) = [(</a:t>
            </a:r>
            <a:r>
              <a:rPr lang="en-US" sz="1600" i="1" dirty="0" smtClean="0"/>
              <a:t>x</a:t>
            </a:r>
            <a:r>
              <a:rPr lang="en-US" sz="1600" dirty="0" smtClean="0"/>
              <a:t>-</a:t>
            </a:r>
            <a:r>
              <a:rPr lang="en-US" sz="1600" i="1" dirty="0" smtClean="0"/>
              <a:t>s</a:t>
            </a:r>
            <a:r>
              <a:rPr lang="en-US" sz="1600" dirty="0" smtClean="0"/>
              <a:t>)</a:t>
            </a:r>
            <a:r>
              <a:rPr lang="en-US" sz="1600" baseline="30000" dirty="0" smtClean="0"/>
              <a:t>2</a:t>
            </a:r>
            <a:r>
              <a:rPr lang="en-US" sz="1600" dirty="0" smtClean="0"/>
              <a:t> + (</a:t>
            </a:r>
            <a:r>
              <a:rPr lang="en-US" sz="1600" i="1" dirty="0" smtClean="0"/>
              <a:t>y</a:t>
            </a:r>
            <a:r>
              <a:rPr lang="en-US" sz="1600" dirty="0" smtClean="0"/>
              <a:t>-</a:t>
            </a:r>
            <a:r>
              <a:rPr lang="en-US" sz="1600" i="1" dirty="0" smtClean="0"/>
              <a:t>t</a:t>
            </a:r>
            <a:r>
              <a:rPr lang="en-US" sz="1600" dirty="0" smtClean="0"/>
              <a:t>)</a:t>
            </a:r>
            <a:r>
              <a:rPr lang="en-US" sz="1600" baseline="30000" dirty="0" smtClean="0"/>
              <a:t>2</a:t>
            </a:r>
            <a:r>
              <a:rPr lang="en-US" sz="1600" dirty="0" smtClean="0"/>
              <a:t>]1/2</a:t>
            </a:r>
          </a:p>
          <a:p>
            <a:pPr algn="l" rtl="0" eaLnBrk="1" hangingPunct="1">
              <a:lnSpc>
                <a:spcPct val="80000"/>
              </a:lnSpc>
              <a:buFont typeface="Wingdings" pitchFamily="2" charset="2"/>
              <a:buNone/>
            </a:pPr>
            <a:endParaRPr lang="en-US" sz="1600" dirty="0" smtClean="0"/>
          </a:p>
          <a:p>
            <a:pPr algn="l" rtl="0" eaLnBrk="1" hangingPunct="1">
              <a:lnSpc>
                <a:spcPct val="80000"/>
              </a:lnSpc>
            </a:pPr>
            <a:r>
              <a:rPr lang="en-US" sz="1800" i="1" dirty="0" smtClean="0">
                <a:solidFill>
                  <a:srgbClr val="FF0000"/>
                </a:solidFill>
              </a:rPr>
              <a:t>D</a:t>
            </a:r>
            <a:r>
              <a:rPr lang="en-US" sz="1800" dirty="0" smtClean="0">
                <a:solidFill>
                  <a:srgbClr val="FF0000"/>
                </a:solidFill>
              </a:rPr>
              <a:t>4 distance</a:t>
            </a:r>
            <a:r>
              <a:rPr lang="en-US" sz="1800" dirty="0" smtClean="0"/>
              <a:t>: </a:t>
            </a:r>
            <a:r>
              <a:rPr lang="en-US" sz="1800" i="1" dirty="0" smtClean="0"/>
              <a:t>D4</a:t>
            </a:r>
            <a:r>
              <a:rPr lang="en-US" sz="1800" dirty="0" smtClean="0"/>
              <a:t>(</a:t>
            </a:r>
            <a:r>
              <a:rPr lang="en-US" sz="1800" i="1" dirty="0" err="1" smtClean="0"/>
              <a:t>p</a:t>
            </a:r>
            <a:r>
              <a:rPr lang="en-US" sz="1800" dirty="0" err="1" smtClean="0"/>
              <a:t>,</a:t>
            </a:r>
            <a:r>
              <a:rPr lang="en-US" sz="1800" i="1" dirty="0" err="1" smtClean="0"/>
              <a:t>q</a:t>
            </a:r>
            <a:r>
              <a:rPr lang="en-US" sz="1800" dirty="0" smtClean="0"/>
              <a:t>) = |</a:t>
            </a:r>
            <a:r>
              <a:rPr lang="en-US" sz="1800" i="1" dirty="0" smtClean="0"/>
              <a:t>x</a:t>
            </a:r>
            <a:r>
              <a:rPr lang="en-US" sz="1800" dirty="0" smtClean="0"/>
              <a:t>-</a:t>
            </a:r>
            <a:r>
              <a:rPr lang="en-US" sz="1800" i="1" dirty="0" smtClean="0"/>
              <a:t>s| </a:t>
            </a:r>
            <a:r>
              <a:rPr lang="en-US" sz="1800" dirty="0" smtClean="0"/>
              <a:t>+ |</a:t>
            </a:r>
            <a:r>
              <a:rPr lang="en-US" sz="1800" i="1" dirty="0" smtClean="0"/>
              <a:t>y</a:t>
            </a:r>
            <a:r>
              <a:rPr lang="en-US" sz="1800" dirty="0" smtClean="0"/>
              <a:t>-</a:t>
            </a:r>
            <a:r>
              <a:rPr lang="en-US" sz="1800" i="1" dirty="0" smtClean="0"/>
              <a:t>t|</a:t>
            </a:r>
          </a:p>
          <a:p>
            <a:pPr algn="l" rtl="0" eaLnBrk="1" hangingPunct="1">
              <a:lnSpc>
                <a:spcPct val="80000"/>
              </a:lnSpc>
              <a:buFont typeface="Wingdings" pitchFamily="2" charset="2"/>
              <a:buNone/>
            </a:pPr>
            <a:endParaRPr lang="en-US" sz="1800" i="1" dirty="0" smtClean="0"/>
          </a:p>
          <a:p>
            <a:pPr algn="l" rtl="0" eaLnBrk="1" hangingPunct="1">
              <a:lnSpc>
                <a:spcPct val="80000"/>
              </a:lnSpc>
            </a:pPr>
            <a:r>
              <a:rPr lang="en-US" sz="1800" dirty="0" smtClean="0"/>
              <a:t> </a:t>
            </a:r>
            <a:r>
              <a:rPr lang="en-US" sz="1800" i="1" dirty="0" smtClean="0">
                <a:solidFill>
                  <a:srgbClr val="FF0000"/>
                </a:solidFill>
              </a:rPr>
              <a:t>D</a:t>
            </a:r>
            <a:r>
              <a:rPr lang="en-US" sz="1800" dirty="0" smtClean="0">
                <a:solidFill>
                  <a:srgbClr val="FF0000"/>
                </a:solidFill>
              </a:rPr>
              <a:t>8 distance</a:t>
            </a:r>
            <a:r>
              <a:rPr lang="en-US" sz="1800" dirty="0" smtClean="0"/>
              <a:t>: </a:t>
            </a:r>
            <a:r>
              <a:rPr lang="en-US" sz="1800" i="1" dirty="0" smtClean="0"/>
              <a:t>D8</a:t>
            </a:r>
            <a:r>
              <a:rPr lang="en-US" sz="1800" dirty="0" smtClean="0"/>
              <a:t>(</a:t>
            </a:r>
            <a:r>
              <a:rPr lang="en-US" sz="1800" i="1" dirty="0" err="1" smtClean="0"/>
              <a:t>p</a:t>
            </a:r>
            <a:r>
              <a:rPr lang="en-US" sz="1800" dirty="0" err="1" smtClean="0"/>
              <a:t>,</a:t>
            </a:r>
            <a:r>
              <a:rPr lang="en-US" sz="1800" i="1" dirty="0" err="1" smtClean="0"/>
              <a:t>q</a:t>
            </a:r>
            <a:r>
              <a:rPr lang="en-US" sz="1800" dirty="0" smtClean="0"/>
              <a:t>) = max (|</a:t>
            </a:r>
            <a:r>
              <a:rPr lang="en-US" sz="1800" i="1" dirty="0" smtClean="0"/>
              <a:t>x</a:t>
            </a:r>
            <a:r>
              <a:rPr lang="en-US" sz="1800" dirty="0" smtClean="0"/>
              <a:t>-</a:t>
            </a:r>
            <a:r>
              <a:rPr lang="en-US" sz="1800" i="1" dirty="0" smtClean="0"/>
              <a:t>s| </a:t>
            </a:r>
            <a:r>
              <a:rPr lang="en-US" sz="1800" dirty="0" smtClean="0"/>
              <a:t>, |</a:t>
            </a:r>
            <a:r>
              <a:rPr lang="en-US" sz="1800" i="1" dirty="0" smtClean="0"/>
              <a:t>y</a:t>
            </a:r>
            <a:r>
              <a:rPr lang="en-US" sz="1800" dirty="0" smtClean="0"/>
              <a:t>-</a:t>
            </a:r>
            <a:r>
              <a:rPr lang="en-US" sz="1800" i="1" dirty="0" smtClean="0"/>
              <a:t>t|</a:t>
            </a:r>
            <a:r>
              <a:rPr lang="en-US" sz="1800" dirty="0" smtClean="0"/>
              <a:t>)</a:t>
            </a:r>
          </a:p>
          <a:p>
            <a:pPr algn="l" rtl="0" eaLnBrk="1" hangingPunct="1">
              <a:lnSpc>
                <a:spcPct val="80000"/>
              </a:lnSpc>
            </a:pPr>
            <a:r>
              <a:rPr lang="en-US" sz="1800" dirty="0" smtClean="0"/>
              <a:t> </a:t>
            </a:r>
            <a:r>
              <a:rPr lang="en-US" sz="1800" i="1" dirty="0" smtClean="0">
                <a:solidFill>
                  <a:srgbClr val="FF0000"/>
                </a:solidFill>
              </a:rPr>
              <a:t>D</a:t>
            </a:r>
            <a:r>
              <a:rPr lang="en-US" sz="1800" dirty="0" smtClean="0">
                <a:solidFill>
                  <a:srgbClr val="FF0000"/>
                </a:solidFill>
              </a:rPr>
              <a:t>4 and </a:t>
            </a:r>
            <a:r>
              <a:rPr lang="en-US" sz="1800" i="1" dirty="0" smtClean="0">
                <a:solidFill>
                  <a:srgbClr val="FF0000"/>
                </a:solidFill>
              </a:rPr>
              <a:t>D</a:t>
            </a:r>
            <a:r>
              <a:rPr lang="en-US" sz="1800" dirty="0" smtClean="0">
                <a:solidFill>
                  <a:srgbClr val="FF0000"/>
                </a:solidFill>
              </a:rPr>
              <a:t>8 distances </a:t>
            </a:r>
            <a:r>
              <a:rPr lang="en-US" sz="1800" dirty="0" smtClean="0"/>
              <a:t>between </a:t>
            </a:r>
            <a:r>
              <a:rPr lang="en-US" sz="1800" i="1" dirty="0" smtClean="0"/>
              <a:t>p </a:t>
            </a:r>
            <a:r>
              <a:rPr lang="en-US" sz="1800" dirty="0" smtClean="0"/>
              <a:t>and </a:t>
            </a:r>
            <a:r>
              <a:rPr lang="en-US" sz="1800" i="1" dirty="0" smtClean="0"/>
              <a:t>q </a:t>
            </a:r>
            <a:r>
              <a:rPr lang="en-US" sz="1800" dirty="0" smtClean="0"/>
              <a:t>are </a:t>
            </a:r>
            <a:r>
              <a:rPr lang="en-US" sz="1800" dirty="0" smtClean="0">
                <a:solidFill>
                  <a:srgbClr val="FF0000"/>
                </a:solidFill>
              </a:rPr>
              <a:t>independent</a:t>
            </a:r>
            <a:r>
              <a:rPr lang="en-US" sz="1800" dirty="0" smtClean="0"/>
              <a:t> of any </a:t>
            </a:r>
            <a:r>
              <a:rPr lang="en-US" sz="1800" dirty="0" smtClean="0">
                <a:solidFill>
                  <a:srgbClr val="FF0000"/>
                </a:solidFill>
              </a:rPr>
              <a:t>paths</a:t>
            </a:r>
            <a:r>
              <a:rPr lang="en-US" sz="1800" dirty="0" smtClean="0"/>
              <a:t> that might exist between the points.</a:t>
            </a:r>
          </a:p>
          <a:p>
            <a:pPr algn="l" rtl="0" eaLnBrk="1" hangingPunct="1">
              <a:lnSpc>
                <a:spcPct val="80000"/>
              </a:lnSpc>
            </a:pPr>
            <a:r>
              <a:rPr lang="en-US" sz="1800" dirty="0" smtClean="0"/>
              <a:t> For </a:t>
            </a:r>
            <a:r>
              <a:rPr lang="en-US" sz="1800" i="1" dirty="0" smtClean="0">
                <a:solidFill>
                  <a:srgbClr val="FF0000"/>
                </a:solidFill>
              </a:rPr>
              <a:t>m</a:t>
            </a:r>
            <a:r>
              <a:rPr lang="en-US" sz="1800" dirty="0" smtClean="0">
                <a:solidFill>
                  <a:srgbClr val="FF0000"/>
                </a:solidFill>
              </a:rPr>
              <a:t>-adjacency</a:t>
            </a:r>
            <a:r>
              <a:rPr lang="en-US" sz="1800" dirty="0" smtClean="0"/>
              <a:t>, </a:t>
            </a:r>
            <a:r>
              <a:rPr lang="en-US" sz="1800" i="1" dirty="0" err="1" smtClean="0">
                <a:solidFill>
                  <a:srgbClr val="FF0000"/>
                </a:solidFill>
              </a:rPr>
              <a:t>Dm</a:t>
            </a:r>
            <a:r>
              <a:rPr lang="en-US" sz="1800" i="1" dirty="0" smtClean="0"/>
              <a:t> </a:t>
            </a:r>
            <a:r>
              <a:rPr lang="en-US" sz="1800" dirty="0" smtClean="0"/>
              <a:t>distance between two points is defined as the </a:t>
            </a:r>
            <a:r>
              <a:rPr lang="en-US" sz="1800" dirty="0" smtClean="0">
                <a:solidFill>
                  <a:srgbClr val="FF0000"/>
                </a:solidFill>
              </a:rPr>
              <a:t>shortest </a:t>
            </a:r>
            <a:r>
              <a:rPr lang="en-US" sz="1800" i="1" dirty="0" smtClean="0">
                <a:solidFill>
                  <a:srgbClr val="FF0000"/>
                </a:solidFill>
              </a:rPr>
              <a:t>m</a:t>
            </a:r>
            <a:r>
              <a:rPr lang="en-US" sz="1800" dirty="0" smtClean="0">
                <a:solidFill>
                  <a:srgbClr val="FF0000"/>
                </a:solidFill>
              </a:rPr>
              <a:t>-path</a:t>
            </a:r>
            <a:r>
              <a:rPr lang="en-US" sz="1800" dirty="0" smtClean="0"/>
              <a:t> between the points.</a:t>
            </a:r>
          </a:p>
        </p:txBody>
      </p:sp>
      <p:sp>
        <p:nvSpPr>
          <p:cNvPr id="13316" name="Text Box 4"/>
          <p:cNvSpPr txBox="1">
            <a:spLocks noChangeArrowheads="1"/>
          </p:cNvSpPr>
          <p:nvPr/>
        </p:nvSpPr>
        <p:spPr bwMode="auto">
          <a:xfrm>
            <a:off x="228600" y="0"/>
            <a:ext cx="8915400" cy="376238"/>
          </a:xfrm>
          <a:prstGeom prst="rect">
            <a:avLst/>
          </a:prstGeom>
          <a:solidFill>
            <a:schemeClr val="accent1">
              <a:alpha val="30196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5pPr>
            <a:lvl6pPr marL="2514600" indent="-228600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6pPr>
            <a:lvl7pPr marL="2971800" indent="-228600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7pPr>
            <a:lvl8pPr marL="3429000" indent="-228600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8pPr>
            <a:lvl9pPr marL="3886200" indent="-228600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9pPr>
          </a:lstStyle>
          <a:p>
            <a:pPr algn="ctr" rtl="1"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smtClean="0">
                <a:solidFill>
                  <a:srgbClr val="000000"/>
                </a:solidFill>
              </a:rPr>
              <a:t>Ch2, lesson3: Some basic Relationships between pixels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1FF5A78-4736-45B1-AA6B-60ADE917B934}" type="slidenum">
              <a:rPr lang="ar-SA" smtClean="0">
                <a:solidFill>
                  <a:srgbClr val="000000"/>
                </a:solidFill>
              </a:rPr>
              <a:pPr>
                <a:defRPr/>
              </a:pPr>
              <a:t>21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87786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l" rtl="0"/>
            <a:r>
              <a:rPr lang="en-US" dirty="0" smtClean="0"/>
              <a:t>D8 It is also known as</a:t>
            </a:r>
            <a:r>
              <a:rPr lang="en-US" dirty="0"/>
              <a:t> </a:t>
            </a:r>
            <a:r>
              <a:rPr lang="en-US" b="1" dirty="0"/>
              <a:t>chessboard distance</a:t>
            </a:r>
            <a:r>
              <a:rPr lang="en-US" dirty="0"/>
              <a:t>, since in the game of </a:t>
            </a:r>
            <a:r>
              <a:rPr lang="en-US" dirty="0">
                <a:hlinkClick r:id="rId2"/>
              </a:rPr>
              <a:t>chess</a:t>
            </a:r>
            <a:r>
              <a:rPr lang="en-US" dirty="0"/>
              <a:t> the minimum number of moves needed by a </a:t>
            </a:r>
            <a:r>
              <a:rPr lang="en-US" dirty="0">
                <a:hlinkClick r:id="rId3" tooltip="King (chess)"/>
              </a:rPr>
              <a:t>king</a:t>
            </a:r>
            <a:r>
              <a:rPr lang="en-US" dirty="0"/>
              <a:t> to go from one square on a </a:t>
            </a:r>
            <a:r>
              <a:rPr lang="en-US" dirty="0">
                <a:hlinkClick r:id="rId4" tooltip="Chessboard"/>
              </a:rPr>
              <a:t>chessboard</a:t>
            </a:r>
            <a:r>
              <a:rPr lang="en-US" dirty="0"/>
              <a:t> to another 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1FF5A78-4736-45B1-AA6B-60ADE917B934}" type="slidenum">
              <a:rPr lang="ar-SA" smtClean="0">
                <a:solidFill>
                  <a:srgbClr val="000000"/>
                </a:solidFill>
              </a:rPr>
              <a:pPr>
                <a:defRPr/>
              </a:pPr>
              <a:t>22</a:t>
            </a:fld>
            <a:endParaRPr lang="en-US">
              <a:solidFill>
                <a:srgbClr val="000000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939869" y="3752850"/>
            <a:ext cx="2724150" cy="2724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76403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008063" y="2114550"/>
            <a:ext cx="7126287" cy="3500438"/>
          </a:xfrm>
          <a:noFill/>
        </p:spPr>
      </p:pic>
      <p:sp>
        <p:nvSpPr>
          <p:cNvPr id="14339" name="Rectangle 3"/>
          <p:cNvSpPr>
            <a:spLocks noChangeArrowheads="1"/>
          </p:cNvSpPr>
          <p:nvPr/>
        </p:nvSpPr>
        <p:spPr bwMode="auto">
          <a:xfrm>
            <a:off x="685800" y="762000"/>
            <a:ext cx="63246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rtl="1" fontAlgn="base">
              <a:spcBef>
                <a:spcPct val="0"/>
              </a:spcBef>
              <a:spcAft>
                <a:spcPct val="0"/>
              </a:spcAft>
            </a:pPr>
            <a:r>
              <a:rPr lang="en-US" sz="3600" b="1" smtClean="0">
                <a:solidFill>
                  <a:srgbClr val="999900"/>
                </a:solidFill>
                <a:latin typeface="Arial" charset="0"/>
              </a:rPr>
              <a:t>Distance measures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1FF5A78-4736-45B1-AA6B-60ADE917B934}" type="slidenum">
              <a:rPr lang="ar-SA" smtClean="0">
                <a:solidFill>
                  <a:srgbClr val="000000"/>
                </a:solidFill>
              </a:rPr>
              <a:pPr>
                <a:defRPr/>
              </a:pPr>
              <a:t>23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675838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Example </a:t>
            </a:r>
          </a:p>
        </p:txBody>
      </p:sp>
      <p:graphicFrame>
        <p:nvGraphicFramePr>
          <p:cNvPr id="92163" name="Group 3"/>
          <p:cNvGraphicFramePr>
            <a:graphicFrameLocks noGrp="1"/>
          </p:cNvGraphicFramePr>
          <p:nvPr>
            <p:ph idx="1"/>
          </p:nvPr>
        </p:nvGraphicFramePr>
        <p:xfrm>
          <a:off x="6096000" y="2965450"/>
          <a:ext cx="1981200" cy="1481139"/>
        </p:xfrm>
        <a:graphic>
          <a:graphicData uri="http://schemas.openxmlformats.org/drawingml/2006/table">
            <a:tbl>
              <a:tblPr rtl="1"/>
              <a:tblGrid>
                <a:gridCol w="660400"/>
                <a:gridCol w="660400"/>
                <a:gridCol w="660400"/>
              </a:tblGrid>
              <a:tr h="493713">
                <a:tc>
                  <a:txBody>
                    <a:bodyPr/>
                    <a:lstStyle/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Arial" pitchFamily="34" charset="0"/>
                        </a:rPr>
                        <a:t>q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93713">
                <a:tc>
                  <a:txBody>
                    <a:bodyPr/>
                    <a:lstStyle/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Arial" pitchFamily="34" charset="0"/>
                        </a:rPr>
                        <a:t>p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93713">
                <a:tc>
                  <a:txBody>
                    <a:bodyPr/>
                    <a:lstStyle/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5381" name="Text Box 21"/>
          <p:cNvSpPr txBox="1">
            <a:spLocks noChangeArrowheads="1"/>
          </p:cNvSpPr>
          <p:nvPr/>
        </p:nvSpPr>
        <p:spPr bwMode="auto">
          <a:xfrm>
            <a:off x="6019800" y="2667000"/>
            <a:ext cx="20574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5pPr>
            <a:lvl6pPr marL="2514600" indent="-228600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6pPr>
            <a:lvl7pPr marL="2971800" indent="-228600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7pPr>
            <a:lvl8pPr marL="3429000" indent="-228600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8pPr>
            <a:lvl9pPr marL="3886200" indent="-228600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9pPr>
          </a:lstStyle>
          <a:p>
            <a:pPr rtl="1"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smtClean="0">
                <a:solidFill>
                  <a:srgbClr val="000000"/>
                </a:solidFill>
                <a:latin typeface="Arial" charset="0"/>
              </a:rPr>
              <a:t>  1         2           3 </a:t>
            </a:r>
          </a:p>
        </p:txBody>
      </p:sp>
      <p:sp>
        <p:nvSpPr>
          <p:cNvPr id="15382" name="Text Box 22"/>
          <p:cNvSpPr txBox="1">
            <a:spLocks noChangeArrowheads="1"/>
          </p:cNvSpPr>
          <p:nvPr/>
        </p:nvSpPr>
        <p:spPr bwMode="auto">
          <a:xfrm>
            <a:off x="5715000" y="3124200"/>
            <a:ext cx="304800" cy="1603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5pPr>
            <a:lvl6pPr marL="2514600" indent="-228600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6pPr>
            <a:lvl7pPr marL="2971800" indent="-228600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7pPr>
            <a:lvl8pPr marL="3429000" indent="-228600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8pPr>
            <a:lvl9pPr marL="3886200" indent="-228600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9pPr>
          </a:lstStyle>
          <a:p>
            <a:pPr rtl="1"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smtClean="0">
                <a:solidFill>
                  <a:srgbClr val="000000"/>
                </a:solidFill>
                <a:latin typeface="Arial" charset="0"/>
              </a:rPr>
              <a:t>1</a:t>
            </a:r>
          </a:p>
          <a:p>
            <a:pPr rtl="1"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smtClean="0">
                <a:solidFill>
                  <a:srgbClr val="000000"/>
                </a:solidFill>
                <a:latin typeface="Arial" charset="0"/>
              </a:rPr>
              <a:t>2 3 </a:t>
            </a:r>
          </a:p>
        </p:txBody>
      </p:sp>
      <p:sp>
        <p:nvSpPr>
          <p:cNvPr id="15383" name="Text Box 23"/>
          <p:cNvSpPr txBox="1">
            <a:spLocks noChangeArrowheads="1"/>
          </p:cNvSpPr>
          <p:nvPr/>
        </p:nvSpPr>
        <p:spPr bwMode="auto">
          <a:xfrm>
            <a:off x="381000" y="2286000"/>
            <a:ext cx="5257800" cy="3117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5pPr>
            <a:lvl6pPr marL="2514600" indent="-228600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6pPr>
            <a:lvl7pPr marL="2971800" indent="-228600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7pPr>
            <a:lvl8pPr marL="3429000" indent="-228600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8pPr>
            <a:lvl9pPr marL="3886200" indent="-228600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9pPr>
          </a:lstStyle>
          <a:p>
            <a:pPr rtl="1"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dirty="0" smtClean="0">
                <a:solidFill>
                  <a:srgbClr val="000000"/>
                </a:solidFill>
                <a:latin typeface="Arial" charset="0"/>
              </a:rPr>
              <a:t>Compute the distance between the two pixels using the three distances :</a:t>
            </a:r>
          </a:p>
          <a:p>
            <a:pPr rtl="1"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dirty="0" smtClean="0">
                <a:solidFill>
                  <a:srgbClr val="000000"/>
                </a:solidFill>
                <a:latin typeface="Arial" charset="0"/>
              </a:rPr>
              <a:t>q:(1,1)</a:t>
            </a:r>
          </a:p>
          <a:p>
            <a:pPr rtl="1"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dirty="0" smtClean="0">
                <a:solidFill>
                  <a:srgbClr val="000000"/>
                </a:solidFill>
                <a:latin typeface="Arial" charset="0"/>
              </a:rPr>
              <a:t>P: (2,2)</a:t>
            </a:r>
          </a:p>
          <a:p>
            <a:pPr rtl="1"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dirty="0" smtClean="0">
                <a:solidFill>
                  <a:srgbClr val="000000"/>
                </a:solidFill>
                <a:latin typeface="Arial" charset="0"/>
              </a:rPr>
              <a:t>Euclidian distance : ((1-2)</a:t>
            </a:r>
            <a:r>
              <a:rPr lang="en-US" baseline="30000" dirty="0" smtClean="0">
                <a:solidFill>
                  <a:srgbClr val="000000"/>
                </a:solidFill>
                <a:latin typeface="Arial" charset="0"/>
              </a:rPr>
              <a:t>2</a:t>
            </a:r>
            <a:r>
              <a:rPr lang="en-US" dirty="0" smtClean="0">
                <a:solidFill>
                  <a:srgbClr val="000000"/>
                </a:solidFill>
                <a:latin typeface="Arial" charset="0"/>
              </a:rPr>
              <a:t>+(1-2)</a:t>
            </a:r>
            <a:r>
              <a:rPr lang="en-US" baseline="30000" dirty="0" smtClean="0">
                <a:solidFill>
                  <a:srgbClr val="000000"/>
                </a:solidFill>
                <a:latin typeface="Arial" charset="0"/>
              </a:rPr>
              <a:t>2</a:t>
            </a:r>
            <a:r>
              <a:rPr lang="en-US" dirty="0" smtClean="0">
                <a:solidFill>
                  <a:srgbClr val="000000"/>
                </a:solidFill>
                <a:latin typeface="Arial" charset="0"/>
              </a:rPr>
              <a:t>)</a:t>
            </a:r>
            <a:r>
              <a:rPr lang="en-US" baseline="30000" dirty="0" smtClean="0">
                <a:solidFill>
                  <a:srgbClr val="000000"/>
                </a:solidFill>
                <a:latin typeface="Arial" charset="0"/>
              </a:rPr>
              <a:t>1/2</a:t>
            </a:r>
            <a:r>
              <a:rPr lang="en-US" dirty="0" smtClean="0">
                <a:solidFill>
                  <a:srgbClr val="000000"/>
                </a:solidFill>
                <a:latin typeface="Arial" charset="0"/>
              </a:rPr>
              <a:t> = </a:t>
            </a:r>
            <a:r>
              <a:rPr lang="en-US" dirty="0" err="1" smtClean="0">
                <a:solidFill>
                  <a:srgbClr val="000000"/>
                </a:solidFill>
                <a:latin typeface="Arial" charset="0"/>
              </a:rPr>
              <a:t>sqrt</a:t>
            </a:r>
            <a:r>
              <a:rPr lang="en-US" dirty="0" smtClean="0">
                <a:solidFill>
                  <a:srgbClr val="000000"/>
                </a:solidFill>
                <a:latin typeface="Arial" charset="0"/>
              </a:rPr>
              <a:t>(2).</a:t>
            </a:r>
          </a:p>
          <a:p>
            <a:pPr rtl="1"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dirty="0" smtClean="0">
                <a:solidFill>
                  <a:srgbClr val="000000"/>
                </a:solidFill>
                <a:latin typeface="Arial" charset="0"/>
              </a:rPr>
              <a:t>D4(City Block distance): |1-2| +|1-2| =2</a:t>
            </a:r>
          </a:p>
          <a:p>
            <a:pPr rtl="1"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dirty="0" smtClean="0">
                <a:solidFill>
                  <a:srgbClr val="000000"/>
                </a:solidFill>
                <a:latin typeface="Arial" charset="0"/>
              </a:rPr>
              <a:t>D8(chessboard distance ) : max(|1-2|,|1-2|)= </a:t>
            </a:r>
            <a:r>
              <a:rPr lang="en-US" dirty="0" smtClean="0">
                <a:solidFill>
                  <a:srgbClr val="FF0000"/>
                </a:solidFill>
                <a:latin typeface="Arial" charset="0"/>
              </a:rPr>
              <a:t>1</a:t>
            </a:r>
          </a:p>
          <a:p>
            <a:pPr rtl="1"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dirty="0" smtClean="0">
                <a:solidFill>
                  <a:srgbClr val="FF3300"/>
                </a:solidFill>
                <a:latin typeface="Arial" charset="0"/>
              </a:rPr>
              <a:t>(because it is one of the 8-neighbors )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199A0E1-BDF0-4188-998B-E5475E63E9C6}" type="slidenum">
              <a:rPr lang="ar-SA" smtClean="0">
                <a:solidFill>
                  <a:srgbClr val="000000"/>
                </a:solidFill>
              </a:rPr>
              <a:pPr>
                <a:defRPr/>
              </a:pPr>
              <a:t>24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50096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ChangeArrowheads="1"/>
          </p:cNvSpPr>
          <p:nvPr/>
        </p:nvSpPr>
        <p:spPr bwMode="auto">
          <a:xfrm>
            <a:off x="685800" y="762000"/>
            <a:ext cx="63246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rtl="1" fontAlgn="base">
              <a:spcBef>
                <a:spcPct val="0"/>
              </a:spcBef>
              <a:spcAft>
                <a:spcPct val="0"/>
              </a:spcAft>
            </a:pPr>
            <a:r>
              <a:rPr lang="en-US" sz="3600" b="1" smtClean="0">
                <a:solidFill>
                  <a:srgbClr val="999900"/>
                </a:solidFill>
                <a:latin typeface="Arial" charset="0"/>
              </a:rPr>
              <a:t>Distance measures</a:t>
            </a:r>
          </a:p>
        </p:txBody>
      </p:sp>
      <p:sp>
        <p:nvSpPr>
          <p:cNvPr id="16387" name="Text Box 3"/>
          <p:cNvSpPr txBox="1">
            <a:spLocks noChangeArrowheads="1"/>
          </p:cNvSpPr>
          <p:nvPr/>
        </p:nvSpPr>
        <p:spPr bwMode="auto">
          <a:xfrm>
            <a:off x="533400" y="1905000"/>
            <a:ext cx="4876800" cy="5043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5pPr>
            <a:lvl6pPr marL="2514600" indent="-228600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6pPr>
            <a:lvl7pPr marL="2971800" indent="-228600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7pPr>
            <a:lvl8pPr marL="3429000" indent="-228600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8pPr>
            <a:lvl9pPr marL="3886200" indent="-228600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9pPr>
          </a:lstStyle>
          <a:p>
            <a:pPr rtl="1"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smtClean="0">
                <a:solidFill>
                  <a:srgbClr val="000000"/>
                </a:solidFill>
                <a:latin typeface="Arial" charset="0"/>
              </a:rPr>
              <a:t>Example : </a:t>
            </a:r>
          </a:p>
          <a:p>
            <a:pPr rtl="1"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smtClean="0">
                <a:solidFill>
                  <a:srgbClr val="000000"/>
                </a:solidFill>
                <a:latin typeface="Arial" charset="0"/>
              </a:rPr>
              <a:t>Use the city block distance to prove 4-neighbors ?</a:t>
            </a:r>
          </a:p>
          <a:p>
            <a:pPr rtl="1" eaLnBrk="1" fontAlgn="base" hangingPunct="1">
              <a:spcBef>
                <a:spcPct val="5000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  <a:latin typeface="Arial" charset="0"/>
            </a:endParaRPr>
          </a:p>
          <a:p>
            <a:pPr rtl="1"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smtClean="0">
                <a:solidFill>
                  <a:srgbClr val="000000"/>
                </a:solidFill>
                <a:latin typeface="Arial" charset="0"/>
              </a:rPr>
              <a:t>Pixel A : | 2-2| + |1-2| = 1</a:t>
            </a:r>
          </a:p>
          <a:p>
            <a:pPr rtl="1"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smtClean="0">
                <a:solidFill>
                  <a:srgbClr val="000000"/>
                </a:solidFill>
                <a:latin typeface="Arial" charset="0"/>
              </a:rPr>
              <a:t>Pixel B:  | 3-2|+|2-2|= 1</a:t>
            </a:r>
          </a:p>
          <a:p>
            <a:pPr rtl="1"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smtClean="0">
                <a:solidFill>
                  <a:srgbClr val="000000"/>
                </a:solidFill>
                <a:latin typeface="Arial" charset="0"/>
              </a:rPr>
              <a:t>Pixel C: |2-2|+|2-3| =1</a:t>
            </a:r>
          </a:p>
          <a:p>
            <a:pPr rtl="1"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smtClean="0">
                <a:solidFill>
                  <a:srgbClr val="000000"/>
                </a:solidFill>
                <a:latin typeface="Arial" charset="0"/>
              </a:rPr>
              <a:t>Pixel D: |1-2| + |2-2| = 1</a:t>
            </a:r>
          </a:p>
          <a:p>
            <a:pPr algn="r" rtl="1" eaLnBrk="1" fontAlgn="base" hangingPunct="1">
              <a:spcBef>
                <a:spcPct val="5000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  <a:latin typeface="Arial" charset="0"/>
            </a:endParaRPr>
          </a:p>
          <a:p>
            <a:pPr rtl="1"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smtClean="0">
                <a:solidFill>
                  <a:srgbClr val="000000"/>
                </a:solidFill>
                <a:latin typeface="Arial" charset="0"/>
              </a:rPr>
              <a:t>Now as a homework try the chessboard distance to proof the 8- neighbors!!!!</a:t>
            </a:r>
          </a:p>
          <a:p>
            <a:pPr algn="r" rtl="1" eaLnBrk="1" fontAlgn="base" hangingPunct="1">
              <a:spcBef>
                <a:spcPct val="5000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  <a:latin typeface="Arial" charset="0"/>
            </a:endParaRPr>
          </a:p>
          <a:p>
            <a:pPr algn="r" rtl="1" eaLnBrk="1" fontAlgn="base" hangingPunct="1">
              <a:spcBef>
                <a:spcPct val="5000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  <a:latin typeface="Arial" charset="0"/>
            </a:endParaRPr>
          </a:p>
        </p:txBody>
      </p:sp>
      <p:graphicFrame>
        <p:nvGraphicFramePr>
          <p:cNvPr id="94212" name="Group 4"/>
          <p:cNvGraphicFramePr>
            <a:graphicFrameLocks noGrp="1"/>
          </p:cNvGraphicFramePr>
          <p:nvPr>
            <p:ph/>
          </p:nvPr>
        </p:nvGraphicFramePr>
        <p:xfrm>
          <a:off x="6096000" y="3054350"/>
          <a:ext cx="1524000" cy="1371600"/>
        </p:xfrm>
        <a:graphic>
          <a:graphicData uri="http://schemas.openxmlformats.org/drawingml/2006/table">
            <a:tbl>
              <a:tblPr rtl="1"/>
              <a:tblGrid>
                <a:gridCol w="508000"/>
                <a:gridCol w="508000"/>
                <a:gridCol w="508000"/>
              </a:tblGrid>
              <a:tr h="339725">
                <a:tc>
                  <a:txBody>
                    <a:bodyPr/>
                    <a:lstStyle/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Arial" pitchFamily="34" charset="0"/>
                        </a:rPr>
                        <a:t>d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41313">
                <a:tc>
                  <a:txBody>
                    <a:bodyPr/>
                    <a:lstStyle/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Arial" pitchFamily="34" charset="0"/>
                        </a:rPr>
                        <a:t>c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Arial" pitchFamily="34" charset="0"/>
                        </a:rPr>
                        <a:t>p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Arial" pitchFamily="34" charset="0"/>
                        </a:rPr>
                        <a:t>a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9725">
                <a:tc>
                  <a:txBody>
                    <a:bodyPr/>
                    <a:lstStyle/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Arial" pitchFamily="34" charset="0"/>
                        </a:rPr>
                        <a:t>b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6406" name="Text Box 22"/>
          <p:cNvSpPr txBox="1">
            <a:spLocks noChangeArrowheads="1"/>
          </p:cNvSpPr>
          <p:nvPr/>
        </p:nvSpPr>
        <p:spPr bwMode="auto">
          <a:xfrm>
            <a:off x="6019800" y="2667000"/>
            <a:ext cx="16764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5pPr>
            <a:lvl6pPr marL="2514600" indent="-228600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6pPr>
            <a:lvl7pPr marL="2971800" indent="-228600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7pPr>
            <a:lvl8pPr marL="3429000" indent="-228600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8pPr>
            <a:lvl9pPr marL="3886200" indent="-228600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9pPr>
          </a:lstStyle>
          <a:p>
            <a:pPr rtl="1"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smtClean="0">
                <a:solidFill>
                  <a:srgbClr val="000000"/>
                </a:solidFill>
                <a:latin typeface="Arial" charset="0"/>
              </a:rPr>
              <a:t>  1       2      3 </a:t>
            </a:r>
          </a:p>
        </p:txBody>
      </p:sp>
      <p:sp>
        <p:nvSpPr>
          <p:cNvPr id="16407" name="Text Box 23"/>
          <p:cNvSpPr txBox="1">
            <a:spLocks noChangeArrowheads="1"/>
          </p:cNvSpPr>
          <p:nvPr/>
        </p:nvSpPr>
        <p:spPr bwMode="auto">
          <a:xfrm>
            <a:off x="5715000" y="2895600"/>
            <a:ext cx="304800" cy="1739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5pPr>
            <a:lvl6pPr marL="2514600" indent="-228600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6pPr>
            <a:lvl7pPr marL="2971800" indent="-228600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7pPr>
            <a:lvl8pPr marL="3429000" indent="-228600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8pPr>
            <a:lvl9pPr marL="3886200" indent="-228600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9pPr>
          </a:lstStyle>
          <a:p>
            <a:pPr rtl="1"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smtClean="0">
                <a:solidFill>
                  <a:srgbClr val="000000"/>
                </a:solidFill>
                <a:latin typeface="Arial" charset="0"/>
              </a:rPr>
              <a:t>1 2 3 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0420C62-B528-4C28-A76E-098BFA480DEB}" type="slidenum">
              <a:rPr lang="ar-SA" smtClean="0">
                <a:solidFill>
                  <a:srgbClr val="000000"/>
                </a:solidFill>
              </a:rPr>
              <a:pPr>
                <a:defRPr/>
              </a:pPr>
              <a:t>25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34175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2" name="Title 1"/>
          <p:cNvSpPr>
            <a:spLocks noGrp="1"/>
          </p:cNvSpPr>
          <p:nvPr>
            <p:ph type="ctrTitle"/>
          </p:nvPr>
        </p:nvSpPr>
        <p:spPr>
          <a:xfrm>
            <a:off x="785813" y="0"/>
            <a:ext cx="7772400" cy="1000125"/>
          </a:xfrm>
        </p:spPr>
        <p:txBody>
          <a:bodyPr/>
          <a:lstStyle/>
          <a:p>
            <a:r>
              <a:rPr lang="en-US" sz="3600" b="1" u="sng" smtClean="0">
                <a:cs typeface="Times New Roman" pitchFamily="18" charset="0"/>
              </a:rPr>
              <a:t>Edge Detection</a:t>
            </a:r>
            <a:endParaRPr lang="ar-IQ" sz="3600" b="1" i="1" smtClean="0">
              <a:solidFill>
                <a:srgbClr val="C00000"/>
              </a:solidFill>
            </a:endParaRPr>
          </a:p>
        </p:txBody>
      </p:sp>
      <p:sp>
        <p:nvSpPr>
          <p:cNvPr id="117763" name="Subtitle 2"/>
          <p:cNvSpPr>
            <a:spLocks noGrp="1"/>
          </p:cNvSpPr>
          <p:nvPr>
            <p:ph type="subTitle" idx="1"/>
          </p:nvPr>
        </p:nvSpPr>
        <p:spPr>
          <a:xfrm>
            <a:off x="642938" y="714375"/>
            <a:ext cx="8072437" cy="5643563"/>
          </a:xfrm>
        </p:spPr>
        <p:txBody>
          <a:bodyPr/>
          <a:lstStyle/>
          <a:p>
            <a:pPr algn="l"/>
            <a:r>
              <a:rPr lang="en-US" sz="2400" b="1" i="1" dirty="0" smtClean="0">
                <a:solidFill>
                  <a:srgbClr val="CE0224"/>
                </a:solidFill>
                <a:cs typeface="Arial" charset="0"/>
              </a:rPr>
              <a:t>Detecting edges is a basic operation in image processing. The edges of items in an image hold much of the information in the image.</a:t>
            </a:r>
          </a:p>
          <a:p>
            <a:pPr algn="l"/>
            <a:r>
              <a:rPr lang="en-US" sz="2400" b="1" i="1" dirty="0" smtClean="0">
                <a:solidFill>
                  <a:srgbClr val="CE0224"/>
                </a:solidFill>
                <a:cs typeface="Arial" charset="0"/>
              </a:rPr>
              <a:t>The edges tell you where:</a:t>
            </a:r>
          </a:p>
          <a:p>
            <a:pPr algn="l"/>
            <a:r>
              <a:rPr lang="en-US" sz="2400" b="1" i="1" dirty="0" smtClean="0">
                <a:solidFill>
                  <a:srgbClr val="CE0224"/>
                </a:solidFill>
                <a:cs typeface="Arial" charset="0"/>
              </a:rPr>
              <a:t>Items are. </a:t>
            </a:r>
          </a:p>
          <a:p>
            <a:pPr algn="l"/>
            <a:r>
              <a:rPr lang="en-US" sz="2400" b="1" i="1" dirty="0" smtClean="0">
                <a:solidFill>
                  <a:srgbClr val="CE0224"/>
                </a:solidFill>
                <a:cs typeface="Arial" charset="0"/>
              </a:rPr>
              <a:t>Their size.</a:t>
            </a:r>
          </a:p>
          <a:p>
            <a:pPr algn="l"/>
            <a:r>
              <a:rPr lang="en-US" sz="2400" b="1" i="1" dirty="0" smtClean="0">
                <a:solidFill>
                  <a:srgbClr val="CE0224"/>
                </a:solidFill>
                <a:cs typeface="Arial" charset="0"/>
              </a:rPr>
              <a:t>shape </a:t>
            </a:r>
          </a:p>
          <a:p>
            <a:pPr algn="l"/>
            <a:r>
              <a:rPr lang="en-US" sz="2400" b="1" i="1" dirty="0" smtClean="0">
                <a:solidFill>
                  <a:srgbClr val="CE0224"/>
                </a:solidFill>
                <a:cs typeface="Arial" charset="0"/>
              </a:rPr>
              <a:t>and something about their texture</a:t>
            </a:r>
            <a:r>
              <a:rPr lang="en-US" sz="2400" dirty="0" smtClean="0">
                <a:solidFill>
                  <a:srgbClr val="006600"/>
                </a:solidFill>
                <a:cs typeface="Arial" charset="0"/>
              </a:rPr>
              <a:t>. </a:t>
            </a:r>
          </a:p>
          <a:p>
            <a:pPr algn="l"/>
            <a:r>
              <a:rPr lang="en-US" sz="2400" b="1" dirty="0" smtClean="0">
                <a:solidFill>
                  <a:srgbClr val="3D04CC"/>
                </a:solidFill>
                <a:cs typeface="Arial" charset="0"/>
              </a:rPr>
              <a:t>Edge detection methods are used as a </a:t>
            </a:r>
            <a:r>
              <a:rPr lang="en-US" sz="2400" b="1" dirty="0" smtClean="0">
                <a:solidFill>
                  <a:srgbClr val="FF0000"/>
                </a:solidFill>
                <a:cs typeface="Arial" charset="0"/>
              </a:rPr>
              <a:t>first step </a:t>
            </a:r>
            <a:r>
              <a:rPr lang="en-US" sz="2400" b="1" dirty="0" smtClean="0">
                <a:solidFill>
                  <a:srgbClr val="3D04CC"/>
                </a:solidFill>
                <a:cs typeface="Arial" charset="0"/>
              </a:rPr>
              <a:t>in the </a:t>
            </a:r>
            <a:r>
              <a:rPr lang="en-US" sz="2400" b="1" dirty="0" smtClean="0">
                <a:solidFill>
                  <a:srgbClr val="FF0000"/>
                </a:solidFill>
                <a:cs typeface="Arial" charset="0"/>
              </a:rPr>
              <a:t>line detection </a:t>
            </a:r>
            <a:r>
              <a:rPr lang="en-US" sz="2400" b="1" dirty="0" smtClean="0">
                <a:solidFill>
                  <a:srgbClr val="3D04CC"/>
                </a:solidFill>
                <a:cs typeface="Arial" charset="0"/>
              </a:rPr>
              <a:t>processes, and they are used to find </a:t>
            </a:r>
            <a:r>
              <a:rPr lang="en-US" sz="2400" b="1" dirty="0" smtClean="0">
                <a:solidFill>
                  <a:srgbClr val="FF0000"/>
                </a:solidFill>
                <a:cs typeface="Arial" charset="0"/>
              </a:rPr>
              <a:t>object boundaries</a:t>
            </a:r>
            <a:r>
              <a:rPr lang="en-US" sz="2400" b="1" dirty="0" smtClean="0">
                <a:solidFill>
                  <a:srgbClr val="3D04CC"/>
                </a:solidFill>
                <a:cs typeface="Arial" charset="0"/>
              </a:rPr>
              <a:t> by marking potential </a:t>
            </a:r>
            <a:r>
              <a:rPr lang="en-US" sz="2400" b="1" dirty="0" smtClean="0">
                <a:solidFill>
                  <a:srgbClr val="FF0000"/>
                </a:solidFill>
                <a:cs typeface="Arial" charset="0"/>
              </a:rPr>
              <a:t>edge points </a:t>
            </a:r>
            <a:r>
              <a:rPr lang="en-US" sz="2400" b="1" dirty="0" smtClean="0">
                <a:solidFill>
                  <a:srgbClr val="3D04CC"/>
                </a:solidFill>
                <a:cs typeface="Arial" charset="0"/>
              </a:rPr>
              <a:t>corresponding to place in an image </a:t>
            </a:r>
            <a:r>
              <a:rPr lang="en-US" sz="2400" b="1" dirty="0" smtClean="0">
                <a:solidFill>
                  <a:srgbClr val="FF0000"/>
                </a:solidFill>
                <a:cs typeface="Arial" charset="0"/>
              </a:rPr>
              <a:t>where rapid changes in brightness occur</a:t>
            </a:r>
            <a:r>
              <a:rPr lang="en-US" sz="2400" b="1" dirty="0" smtClean="0">
                <a:solidFill>
                  <a:srgbClr val="3D04CC"/>
                </a:solidFill>
                <a:cs typeface="Arial" charset="0"/>
              </a:rPr>
              <a:t>. After these edge points have been marked, </a:t>
            </a:r>
            <a:r>
              <a:rPr lang="en-US" sz="2400" b="1" dirty="0" smtClean="0">
                <a:solidFill>
                  <a:srgbClr val="FF0000"/>
                </a:solidFill>
                <a:cs typeface="Arial" charset="0"/>
              </a:rPr>
              <a:t>they can be merged to form lines and objects outlines</a:t>
            </a:r>
            <a:endParaRPr lang="ar-IQ" sz="2400" b="1" dirty="0" smtClean="0">
              <a:solidFill>
                <a:srgbClr val="FF0000"/>
              </a:solidFill>
            </a:endParaRPr>
          </a:p>
        </p:txBody>
      </p:sp>
      <p:sp>
        <p:nvSpPr>
          <p:cNvPr id="4096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889DF70-DAF9-4076-B7D0-E8078CA65C66}" type="slidenum">
              <a:rPr lang="en-US" smtClean="0"/>
              <a:pPr>
                <a:defRPr/>
              </a:pPr>
              <a:t>26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4935936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6" name="Title 1"/>
          <p:cNvSpPr>
            <a:spLocks noGrp="1"/>
          </p:cNvSpPr>
          <p:nvPr>
            <p:ph type="ctrTitle"/>
          </p:nvPr>
        </p:nvSpPr>
        <p:spPr>
          <a:xfrm>
            <a:off x="785813" y="0"/>
            <a:ext cx="7772400" cy="714375"/>
          </a:xfrm>
        </p:spPr>
        <p:txBody>
          <a:bodyPr/>
          <a:lstStyle/>
          <a:p>
            <a:r>
              <a:rPr lang="en-US" sz="2800" b="1" u="sng" smtClean="0">
                <a:cs typeface="Times New Roman" pitchFamily="18" charset="0"/>
              </a:rPr>
              <a:t>Edge Detection  </a:t>
            </a:r>
            <a:r>
              <a:rPr lang="en-US" sz="2800" b="1" i="1" u="sng" smtClean="0">
                <a:solidFill>
                  <a:srgbClr val="890183"/>
                </a:solidFill>
                <a:cs typeface="Times New Roman" pitchFamily="18" charset="0"/>
              </a:rPr>
              <a:t>Cont.</a:t>
            </a:r>
            <a:endParaRPr lang="ar-IQ" sz="2800" b="1" i="1" smtClean="0">
              <a:solidFill>
                <a:srgbClr val="890183"/>
              </a:solidFill>
            </a:endParaRPr>
          </a:p>
        </p:txBody>
      </p:sp>
      <p:sp>
        <p:nvSpPr>
          <p:cNvPr id="118787" name="Subtitle 2"/>
          <p:cNvSpPr>
            <a:spLocks noGrp="1"/>
          </p:cNvSpPr>
          <p:nvPr>
            <p:ph type="subTitle" idx="1"/>
          </p:nvPr>
        </p:nvSpPr>
        <p:spPr>
          <a:xfrm>
            <a:off x="642938" y="571500"/>
            <a:ext cx="8072437" cy="6072188"/>
          </a:xfrm>
        </p:spPr>
        <p:txBody>
          <a:bodyPr/>
          <a:lstStyle/>
          <a:p>
            <a:pPr algn="l"/>
            <a:r>
              <a:rPr lang="en-US" sz="1800" b="1" dirty="0" smtClean="0">
                <a:solidFill>
                  <a:srgbClr val="3D04CC"/>
                </a:solidFill>
                <a:cs typeface="Arial" charset="0"/>
              </a:rPr>
              <a:t>1- </a:t>
            </a:r>
            <a:r>
              <a:rPr lang="en-US" sz="2800" b="1" dirty="0" err="1" smtClean="0">
                <a:solidFill>
                  <a:srgbClr val="C00000"/>
                </a:solidFill>
                <a:cs typeface="Arial" charset="0"/>
              </a:rPr>
              <a:t>Sobel</a:t>
            </a:r>
            <a:r>
              <a:rPr lang="en-US" sz="2800" b="1" dirty="0" smtClean="0">
                <a:solidFill>
                  <a:srgbClr val="C00000"/>
                </a:solidFill>
                <a:cs typeface="Arial" charset="0"/>
              </a:rPr>
              <a:t> Operator</a:t>
            </a:r>
            <a:r>
              <a:rPr lang="en-US" sz="1800" b="1" dirty="0" smtClean="0">
                <a:solidFill>
                  <a:srgbClr val="3D04CC"/>
                </a:solidFill>
                <a:cs typeface="Arial" charset="0"/>
              </a:rPr>
              <a:t>: </a:t>
            </a:r>
            <a:r>
              <a:rPr lang="en-US" sz="2000" b="1" dirty="0" smtClean="0">
                <a:solidFill>
                  <a:srgbClr val="3D04CC"/>
                </a:solidFill>
                <a:cs typeface="Arial" charset="0"/>
              </a:rPr>
              <a:t>The </a:t>
            </a:r>
            <a:r>
              <a:rPr lang="en-US" sz="2000" b="1" dirty="0" err="1" smtClean="0">
                <a:solidFill>
                  <a:srgbClr val="3D04CC"/>
                </a:solidFill>
                <a:cs typeface="Arial" charset="0"/>
              </a:rPr>
              <a:t>Sobel</a:t>
            </a:r>
            <a:r>
              <a:rPr lang="en-US" sz="2000" b="1" dirty="0" smtClean="0">
                <a:solidFill>
                  <a:srgbClr val="3D04CC"/>
                </a:solidFill>
                <a:cs typeface="Arial" charset="0"/>
              </a:rPr>
              <a:t> edge detection masks </a:t>
            </a:r>
            <a:r>
              <a:rPr lang="en-US" sz="2000" b="1" dirty="0" smtClean="0">
                <a:solidFill>
                  <a:srgbClr val="FF0000"/>
                </a:solidFill>
                <a:cs typeface="Arial" charset="0"/>
              </a:rPr>
              <a:t>look for edges </a:t>
            </a:r>
            <a:r>
              <a:rPr lang="en-US" sz="2000" b="1" dirty="0" smtClean="0">
                <a:solidFill>
                  <a:srgbClr val="3D04CC"/>
                </a:solidFill>
                <a:cs typeface="Arial" charset="0"/>
              </a:rPr>
              <a:t>in both the </a:t>
            </a:r>
            <a:r>
              <a:rPr lang="en-US" sz="2000" b="1" dirty="0" smtClean="0">
                <a:solidFill>
                  <a:srgbClr val="FF0000"/>
                </a:solidFill>
                <a:cs typeface="Arial" charset="0"/>
              </a:rPr>
              <a:t>horizontal</a:t>
            </a:r>
            <a:r>
              <a:rPr lang="en-US" sz="2000" b="1" dirty="0" smtClean="0">
                <a:solidFill>
                  <a:srgbClr val="3D04CC"/>
                </a:solidFill>
                <a:cs typeface="Arial" charset="0"/>
              </a:rPr>
              <a:t> and </a:t>
            </a:r>
            <a:r>
              <a:rPr lang="en-US" sz="2000" b="1" dirty="0" smtClean="0">
                <a:solidFill>
                  <a:srgbClr val="FF0000"/>
                </a:solidFill>
                <a:cs typeface="Arial" charset="0"/>
              </a:rPr>
              <a:t>vertical directions </a:t>
            </a:r>
            <a:r>
              <a:rPr lang="en-US" sz="2000" b="1" dirty="0" smtClean="0">
                <a:solidFill>
                  <a:srgbClr val="3D04CC"/>
                </a:solidFill>
                <a:cs typeface="Arial" charset="0"/>
              </a:rPr>
              <a:t>and then </a:t>
            </a:r>
            <a:r>
              <a:rPr lang="en-US" sz="2000" b="1" dirty="0" smtClean="0">
                <a:solidFill>
                  <a:srgbClr val="FF0000"/>
                </a:solidFill>
                <a:cs typeface="Arial" charset="0"/>
              </a:rPr>
              <a:t>combine</a:t>
            </a:r>
            <a:r>
              <a:rPr lang="en-US" sz="2000" b="1" dirty="0" smtClean="0">
                <a:solidFill>
                  <a:srgbClr val="3D04CC"/>
                </a:solidFill>
                <a:cs typeface="Arial" charset="0"/>
              </a:rPr>
              <a:t> this information into a </a:t>
            </a:r>
            <a:r>
              <a:rPr lang="en-US" sz="2000" b="1" dirty="0" smtClean="0">
                <a:solidFill>
                  <a:srgbClr val="FF0000"/>
                </a:solidFill>
                <a:cs typeface="Arial" charset="0"/>
              </a:rPr>
              <a:t>single metri</a:t>
            </a:r>
            <a:r>
              <a:rPr lang="en-US" sz="2000" b="1" dirty="0" smtClean="0">
                <a:solidFill>
                  <a:srgbClr val="3D04CC"/>
                </a:solidFill>
                <a:cs typeface="Arial" charset="0"/>
              </a:rPr>
              <a:t>c. The masks are as follows:</a:t>
            </a:r>
          </a:p>
          <a:p>
            <a:pPr algn="l"/>
            <a:r>
              <a:rPr lang="en-US" sz="2000" b="1" dirty="0" smtClean="0">
                <a:solidFill>
                  <a:srgbClr val="3D04CC"/>
                </a:solidFill>
                <a:cs typeface="Arial" charset="0"/>
              </a:rPr>
              <a:t>  </a:t>
            </a:r>
          </a:p>
          <a:p>
            <a:pPr algn="l"/>
            <a:r>
              <a:rPr lang="en-US" sz="2000" b="1" dirty="0" smtClean="0">
                <a:solidFill>
                  <a:srgbClr val="3D04CC"/>
                </a:solidFill>
                <a:cs typeface="Arial" charset="0"/>
              </a:rPr>
              <a:t>     	</a:t>
            </a:r>
            <a:r>
              <a:rPr lang="en-US" sz="2000" b="1" dirty="0" smtClean="0">
                <a:solidFill>
                  <a:srgbClr val="008000"/>
                </a:solidFill>
                <a:cs typeface="Arial" charset="0"/>
              </a:rPr>
              <a:t>           Column Mask</a:t>
            </a:r>
            <a:r>
              <a:rPr lang="en-US" sz="2000" b="1" dirty="0" smtClean="0">
                <a:solidFill>
                  <a:srgbClr val="3D04CC"/>
                </a:solidFill>
                <a:cs typeface="Arial" charset="0"/>
              </a:rPr>
              <a:t>			</a:t>
            </a:r>
            <a:r>
              <a:rPr lang="en-US" sz="2000" b="1" dirty="0" smtClean="0">
                <a:solidFill>
                  <a:srgbClr val="FF0000"/>
                </a:solidFill>
                <a:cs typeface="Arial" charset="0"/>
              </a:rPr>
              <a:t>Row Mask</a:t>
            </a:r>
            <a:r>
              <a:rPr lang="en-US" sz="1800" b="1" dirty="0" smtClean="0">
                <a:solidFill>
                  <a:srgbClr val="FF0000"/>
                </a:solidFill>
                <a:cs typeface="Arial" charset="0"/>
              </a:rPr>
              <a:t> </a:t>
            </a:r>
          </a:p>
          <a:p>
            <a:pPr algn="l"/>
            <a:r>
              <a:rPr lang="en-US" sz="1800" b="1" dirty="0" smtClean="0">
                <a:solidFill>
                  <a:srgbClr val="3D04CC"/>
                </a:solidFill>
                <a:cs typeface="Arial" charset="0"/>
              </a:rPr>
              <a:t>   			 -1               -2          -1                                -1          0         1  </a:t>
            </a:r>
            <a:r>
              <a:rPr lang="ar-SA" sz="1800" b="1" dirty="0" smtClean="0">
                <a:solidFill>
                  <a:srgbClr val="3D04CC"/>
                </a:solidFill>
              </a:rPr>
              <a:t>    	     </a:t>
            </a:r>
            <a:r>
              <a:rPr lang="en-US" sz="1800" b="1" dirty="0" smtClean="0">
                <a:solidFill>
                  <a:srgbClr val="3D04CC"/>
                </a:solidFill>
                <a:cs typeface="Arial" charset="0"/>
              </a:rPr>
              <a:t>  0               0             0                                 -2         0         2 </a:t>
            </a:r>
          </a:p>
          <a:p>
            <a:pPr algn="l"/>
            <a:r>
              <a:rPr lang="en-US" sz="1800" b="1" dirty="0" smtClean="0">
                <a:solidFill>
                  <a:srgbClr val="3D04CC"/>
                </a:solidFill>
                <a:cs typeface="Arial" charset="0"/>
              </a:rPr>
              <a:t>   1               2             1                                 -1         0         1        </a:t>
            </a:r>
          </a:p>
          <a:p>
            <a:pPr algn="l"/>
            <a:endParaRPr lang="en-US" sz="1800" b="1" dirty="0" smtClean="0">
              <a:solidFill>
                <a:srgbClr val="870352"/>
              </a:solidFill>
              <a:cs typeface="Arial" charset="0"/>
            </a:endParaRPr>
          </a:p>
          <a:p>
            <a:pPr algn="l"/>
            <a:r>
              <a:rPr lang="en-US" sz="2000" b="1" dirty="0" smtClean="0">
                <a:solidFill>
                  <a:srgbClr val="870352"/>
                </a:solidFill>
                <a:cs typeface="Arial" charset="0"/>
              </a:rPr>
              <a:t>These masks are each </a:t>
            </a:r>
            <a:r>
              <a:rPr lang="en-US" sz="2000" b="1" dirty="0" smtClean="0">
                <a:solidFill>
                  <a:srgbClr val="FF0000"/>
                </a:solidFill>
                <a:cs typeface="Arial" charset="0"/>
              </a:rPr>
              <a:t>convolved</a:t>
            </a:r>
            <a:r>
              <a:rPr lang="en-US" sz="2000" b="1" dirty="0" smtClean="0">
                <a:solidFill>
                  <a:srgbClr val="870352"/>
                </a:solidFill>
                <a:cs typeface="Arial" charset="0"/>
              </a:rPr>
              <a:t> with the </a:t>
            </a:r>
            <a:r>
              <a:rPr lang="en-US" sz="2000" b="1" dirty="0" smtClean="0">
                <a:solidFill>
                  <a:srgbClr val="FF0000"/>
                </a:solidFill>
                <a:cs typeface="Arial" charset="0"/>
              </a:rPr>
              <a:t>image</a:t>
            </a:r>
            <a:r>
              <a:rPr lang="en-US" sz="2000" b="1" dirty="0" smtClean="0">
                <a:solidFill>
                  <a:srgbClr val="870352"/>
                </a:solidFill>
                <a:cs typeface="Arial" charset="0"/>
              </a:rPr>
              <a:t>. At each pixel location we now have two numbers: </a:t>
            </a:r>
            <a:r>
              <a:rPr lang="en-US" sz="2000" b="1" dirty="0" smtClean="0">
                <a:solidFill>
                  <a:srgbClr val="FF0000"/>
                </a:solidFill>
                <a:cs typeface="Arial" charset="0"/>
              </a:rPr>
              <a:t>S1</a:t>
            </a:r>
            <a:r>
              <a:rPr lang="en-US" sz="2000" b="1" dirty="0" smtClean="0">
                <a:solidFill>
                  <a:srgbClr val="870352"/>
                </a:solidFill>
                <a:cs typeface="Arial" charset="0"/>
              </a:rPr>
              <a:t>, corresponding to the result form the </a:t>
            </a:r>
            <a:r>
              <a:rPr lang="en-US" sz="2000" b="1" dirty="0" smtClean="0">
                <a:solidFill>
                  <a:srgbClr val="FF0000"/>
                </a:solidFill>
                <a:cs typeface="Arial" charset="0"/>
              </a:rPr>
              <a:t>row mask</a:t>
            </a:r>
            <a:r>
              <a:rPr lang="en-US" sz="2000" b="1" dirty="0" smtClean="0">
                <a:solidFill>
                  <a:srgbClr val="870352"/>
                </a:solidFill>
                <a:cs typeface="Arial" charset="0"/>
              </a:rPr>
              <a:t> and </a:t>
            </a:r>
            <a:r>
              <a:rPr lang="en-US" sz="2000" b="1" dirty="0" smtClean="0">
                <a:solidFill>
                  <a:srgbClr val="FF0000"/>
                </a:solidFill>
                <a:cs typeface="Arial" charset="0"/>
              </a:rPr>
              <a:t>S2</a:t>
            </a:r>
            <a:r>
              <a:rPr lang="en-US" sz="2000" b="1" dirty="0" smtClean="0">
                <a:solidFill>
                  <a:srgbClr val="870352"/>
                </a:solidFill>
                <a:cs typeface="Arial" charset="0"/>
              </a:rPr>
              <a:t>, from the </a:t>
            </a:r>
            <a:r>
              <a:rPr lang="en-US" sz="2000" b="1" dirty="0" smtClean="0">
                <a:solidFill>
                  <a:srgbClr val="FF0000"/>
                </a:solidFill>
                <a:cs typeface="Arial" charset="0"/>
              </a:rPr>
              <a:t>column</a:t>
            </a:r>
            <a:r>
              <a:rPr lang="en-US" sz="2000" b="1" dirty="0" smtClean="0">
                <a:solidFill>
                  <a:srgbClr val="870352"/>
                </a:solidFill>
                <a:cs typeface="Arial" charset="0"/>
              </a:rPr>
              <a:t> mask. We use this numbers to compute two matrices, the </a:t>
            </a:r>
            <a:r>
              <a:rPr lang="en-US" sz="2000" b="1" dirty="0" smtClean="0">
                <a:solidFill>
                  <a:srgbClr val="FF0000"/>
                </a:solidFill>
                <a:cs typeface="Arial" charset="0"/>
              </a:rPr>
              <a:t>edge</a:t>
            </a:r>
            <a:r>
              <a:rPr lang="en-US" sz="2000" b="1" dirty="0" smtClean="0">
                <a:solidFill>
                  <a:srgbClr val="870352"/>
                </a:solidFill>
                <a:cs typeface="Arial" charset="0"/>
              </a:rPr>
              <a:t> </a:t>
            </a:r>
            <a:r>
              <a:rPr lang="en-US" sz="2000" b="1" dirty="0" smtClean="0">
                <a:solidFill>
                  <a:srgbClr val="FF0000"/>
                </a:solidFill>
                <a:cs typeface="Arial" charset="0"/>
              </a:rPr>
              <a:t>magnitude</a:t>
            </a:r>
            <a:r>
              <a:rPr lang="en-US" sz="2000" b="1" dirty="0" smtClean="0">
                <a:solidFill>
                  <a:srgbClr val="870352"/>
                </a:solidFill>
                <a:cs typeface="Arial" charset="0"/>
              </a:rPr>
              <a:t> and the </a:t>
            </a:r>
            <a:r>
              <a:rPr lang="en-US" sz="2000" b="1" dirty="0" smtClean="0">
                <a:solidFill>
                  <a:srgbClr val="FF0000"/>
                </a:solidFill>
                <a:cs typeface="Arial" charset="0"/>
              </a:rPr>
              <a:t>edge direction</a:t>
            </a:r>
            <a:r>
              <a:rPr lang="en-US" sz="2000" b="1" dirty="0" smtClean="0">
                <a:solidFill>
                  <a:srgbClr val="870352"/>
                </a:solidFill>
                <a:cs typeface="Arial" charset="0"/>
              </a:rPr>
              <a:t>, which are defined as follows:</a:t>
            </a:r>
          </a:p>
          <a:p>
            <a:pPr algn="l"/>
            <a:r>
              <a:rPr lang="en-US" sz="2000" b="1" dirty="0" smtClean="0">
                <a:solidFill>
                  <a:srgbClr val="870352"/>
                </a:solidFill>
                <a:cs typeface="Arial" charset="0"/>
              </a:rPr>
              <a:t>Edge Magnitude=  </a:t>
            </a:r>
          </a:p>
          <a:p>
            <a:pPr algn="l"/>
            <a:endParaRPr lang="en-US" sz="2000" b="1" dirty="0" smtClean="0">
              <a:solidFill>
                <a:srgbClr val="870352"/>
              </a:solidFill>
              <a:cs typeface="Arial" charset="0"/>
            </a:endParaRPr>
          </a:p>
          <a:p>
            <a:pPr algn="l"/>
            <a:r>
              <a:rPr lang="en-US" sz="2000" b="1" dirty="0" smtClean="0">
                <a:solidFill>
                  <a:srgbClr val="870352"/>
                </a:solidFill>
                <a:cs typeface="Arial" charset="0"/>
              </a:rPr>
              <a:t>Edge Direction = Tan -1</a:t>
            </a:r>
            <a:r>
              <a:rPr lang="en-US" sz="2000" b="1" dirty="0" smtClean="0">
                <a:solidFill>
                  <a:srgbClr val="3D04CC"/>
                </a:solidFill>
                <a:cs typeface="Arial" charset="0"/>
              </a:rPr>
              <a:t> </a:t>
            </a:r>
          </a:p>
          <a:p>
            <a:pPr algn="l"/>
            <a:endParaRPr lang="ar-IQ" sz="1800" b="1" dirty="0" smtClean="0">
              <a:solidFill>
                <a:srgbClr val="3D04CC"/>
              </a:solidFill>
            </a:endParaRPr>
          </a:p>
        </p:txBody>
      </p:sp>
      <p:sp>
        <p:nvSpPr>
          <p:cNvPr id="4096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4626342-5A6E-4D57-BD51-B22312750571}" type="slidenum">
              <a:rPr lang="en-US" smtClean="0"/>
              <a:pPr>
                <a:defRPr/>
              </a:pPr>
              <a:t>27</a:t>
            </a:fld>
            <a:endParaRPr lang="en-US" smtClean="0"/>
          </a:p>
        </p:txBody>
      </p:sp>
      <p:sp>
        <p:nvSpPr>
          <p:cNvPr id="5" name="Left Brace 4"/>
          <p:cNvSpPr/>
          <p:nvPr/>
        </p:nvSpPr>
        <p:spPr>
          <a:xfrm>
            <a:off x="714375" y="2435225"/>
            <a:ext cx="142875" cy="1000125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1" anchor="ctr"/>
          <a:lstStyle/>
          <a:p>
            <a:pPr algn="ctr" rtl="1" fontAlgn="base">
              <a:spcBef>
                <a:spcPct val="0"/>
              </a:spcBef>
              <a:spcAft>
                <a:spcPct val="0"/>
              </a:spcAft>
              <a:defRPr/>
            </a:pPr>
            <a:endParaRPr lang="ar-IQ">
              <a:solidFill>
                <a:prstClr val="black"/>
              </a:solidFill>
            </a:endParaRPr>
          </a:p>
        </p:txBody>
      </p:sp>
      <p:sp>
        <p:nvSpPr>
          <p:cNvPr id="6" name="Left Brace 5"/>
          <p:cNvSpPr/>
          <p:nvPr/>
        </p:nvSpPr>
        <p:spPr>
          <a:xfrm>
            <a:off x="4286250" y="2409825"/>
            <a:ext cx="71438" cy="1000125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1" anchor="ctr"/>
          <a:lstStyle/>
          <a:p>
            <a:pPr algn="ctr" rtl="1" fontAlgn="base">
              <a:spcBef>
                <a:spcPct val="0"/>
              </a:spcBef>
              <a:spcAft>
                <a:spcPct val="0"/>
              </a:spcAft>
              <a:defRPr/>
            </a:pPr>
            <a:endParaRPr lang="ar-IQ">
              <a:solidFill>
                <a:prstClr val="black"/>
              </a:solidFill>
            </a:endParaRPr>
          </a:p>
        </p:txBody>
      </p:sp>
      <p:sp>
        <p:nvSpPr>
          <p:cNvPr id="7" name="Right Brace 6"/>
          <p:cNvSpPr/>
          <p:nvPr/>
        </p:nvSpPr>
        <p:spPr>
          <a:xfrm>
            <a:off x="2786063" y="2462213"/>
            <a:ext cx="71437" cy="857250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1" anchor="ctr"/>
          <a:lstStyle/>
          <a:p>
            <a:pPr algn="ctr" rtl="1" fontAlgn="base">
              <a:spcBef>
                <a:spcPct val="0"/>
              </a:spcBef>
              <a:spcAft>
                <a:spcPct val="0"/>
              </a:spcAft>
              <a:defRPr/>
            </a:pPr>
            <a:endParaRPr lang="ar-IQ">
              <a:solidFill>
                <a:prstClr val="black"/>
              </a:solidFill>
            </a:endParaRPr>
          </a:p>
        </p:txBody>
      </p:sp>
      <p:sp>
        <p:nvSpPr>
          <p:cNvPr id="8" name="Right Brace 7"/>
          <p:cNvSpPr/>
          <p:nvPr/>
        </p:nvSpPr>
        <p:spPr>
          <a:xfrm>
            <a:off x="5929313" y="2349500"/>
            <a:ext cx="71437" cy="1071563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1" anchor="ctr"/>
          <a:lstStyle/>
          <a:p>
            <a:pPr algn="ctr" rtl="1" fontAlgn="base">
              <a:spcBef>
                <a:spcPct val="0"/>
              </a:spcBef>
              <a:spcAft>
                <a:spcPct val="0"/>
              </a:spcAft>
              <a:defRPr/>
            </a:pPr>
            <a:endParaRPr lang="ar-IQ">
              <a:solidFill>
                <a:prstClr val="black"/>
              </a:solidFill>
            </a:endParaRPr>
          </a:p>
        </p:txBody>
      </p:sp>
      <p:cxnSp>
        <p:nvCxnSpPr>
          <p:cNvPr id="10" name="Straight Connector 9"/>
          <p:cNvCxnSpPr/>
          <p:nvPr/>
        </p:nvCxnSpPr>
        <p:spPr>
          <a:xfrm flipV="1">
            <a:off x="2857500" y="5143500"/>
            <a:ext cx="2214563" cy="7143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 rot="5400000">
            <a:off x="2607469" y="5393532"/>
            <a:ext cx="428625" cy="7143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 rot="16200000" flipV="1">
            <a:off x="2643187" y="5500688"/>
            <a:ext cx="214313" cy="7143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8796" name="TextBox 14"/>
          <p:cNvSpPr txBox="1">
            <a:spLocks noChangeArrowheads="1"/>
          </p:cNvSpPr>
          <p:nvPr/>
        </p:nvSpPr>
        <p:spPr bwMode="auto">
          <a:xfrm>
            <a:off x="3000375" y="5286375"/>
            <a:ext cx="3357563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rtl="1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>
                <a:solidFill>
                  <a:srgbClr val="000000"/>
                </a:solidFill>
              </a:rPr>
              <a:t>S1ˆ2  +  S2 ˆ2</a:t>
            </a:r>
            <a:endParaRPr lang="ar-IQ">
              <a:solidFill>
                <a:srgbClr val="000000"/>
              </a:solidFill>
            </a:endParaRPr>
          </a:p>
        </p:txBody>
      </p:sp>
      <p:sp>
        <p:nvSpPr>
          <p:cNvPr id="16" name="Left Brace 15"/>
          <p:cNvSpPr/>
          <p:nvPr/>
        </p:nvSpPr>
        <p:spPr>
          <a:xfrm>
            <a:off x="3214688" y="5857875"/>
            <a:ext cx="71437" cy="571500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1" anchor="ctr"/>
          <a:lstStyle/>
          <a:p>
            <a:pPr algn="ctr" rtl="1" fontAlgn="base">
              <a:spcBef>
                <a:spcPct val="0"/>
              </a:spcBef>
              <a:spcAft>
                <a:spcPct val="0"/>
              </a:spcAft>
              <a:defRPr/>
            </a:pPr>
            <a:endParaRPr lang="ar-IQ">
              <a:solidFill>
                <a:prstClr val="black"/>
              </a:solidFill>
            </a:endParaRPr>
          </a:p>
        </p:txBody>
      </p:sp>
      <p:sp>
        <p:nvSpPr>
          <p:cNvPr id="17" name="Right Brace 16"/>
          <p:cNvSpPr/>
          <p:nvPr/>
        </p:nvSpPr>
        <p:spPr>
          <a:xfrm>
            <a:off x="4071938" y="5786438"/>
            <a:ext cx="71437" cy="714375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1" anchor="ctr"/>
          <a:lstStyle/>
          <a:p>
            <a:pPr algn="ctr" rtl="1" fontAlgn="base">
              <a:spcBef>
                <a:spcPct val="0"/>
              </a:spcBef>
              <a:spcAft>
                <a:spcPct val="0"/>
              </a:spcAft>
              <a:defRPr/>
            </a:pPr>
            <a:endParaRPr lang="ar-IQ">
              <a:solidFill>
                <a:prstClr val="black"/>
              </a:solidFill>
            </a:endParaRPr>
          </a:p>
        </p:txBody>
      </p:sp>
      <p:cxnSp>
        <p:nvCxnSpPr>
          <p:cNvPr id="19" name="Straight Connector 18"/>
          <p:cNvCxnSpPr/>
          <p:nvPr/>
        </p:nvCxnSpPr>
        <p:spPr>
          <a:xfrm>
            <a:off x="3357563" y="6143625"/>
            <a:ext cx="642937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8800" name="TextBox 19"/>
          <p:cNvSpPr txBox="1">
            <a:spLocks noChangeArrowheads="1"/>
          </p:cNvSpPr>
          <p:nvPr/>
        </p:nvSpPr>
        <p:spPr bwMode="auto">
          <a:xfrm>
            <a:off x="3357563" y="5857875"/>
            <a:ext cx="642937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rtl="1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>
                <a:solidFill>
                  <a:srgbClr val="000000"/>
                </a:solidFill>
              </a:rPr>
              <a:t>S1</a:t>
            </a:r>
            <a:endParaRPr lang="ar-IQ">
              <a:solidFill>
                <a:srgbClr val="000000"/>
              </a:solidFill>
            </a:endParaRPr>
          </a:p>
        </p:txBody>
      </p:sp>
      <p:sp>
        <p:nvSpPr>
          <p:cNvPr id="118801" name="TextBox 20"/>
          <p:cNvSpPr txBox="1">
            <a:spLocks noChangeArrowheads="1"/>
          </p:cNvSpPr>
          <p:nvPr/>
        </p:nvSpPr>
        <p:spPr bwMode="auto">
          <a:xfrm>
            <a:off x="3357563" y="6286500"/>
            <a:ext cx="5715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rtl="1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>
                <a:solidFill>
                  <a:srgbClr val="000000"/>
                </a:solidFill>
              </a:rPr>
              <a:t>S2</a:t>
            </a:r>
            <a:endParaRPr lang="ar-IQ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10011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10" name="Title 1"/>
          <p:cNvSpPr>
            <a:spLocks noGrp="1"/>
          </p:cNvSpPr>
          <p:nvPr>
            <p:ph type="ctrTitle"/>
          </p:nvPr>
        </p:nvSpPr>
        <p:spPr>
          <a:xfrm>
            <a:off x="785813" y="0"/>
            <a:ext cx="7772400" cy="714375"/>
          </a:xfrm>
        </p:spPr>
        <p:txBody>
          <a:bodyPr/>
          <a:lstStyle/>
          <a:p>
            <a:r>
              <a:rPr lang="en-US" sz="2800" b="1" i="1" u="sng" smtClean="0">
                <a:solidFill>
                  <a:srgbClr val="FF0000"/>
                </a:solidFill>
                <a:cs typeface="Times New Roman" pitchFamily="18" charset="0"/>
              </a:rPr>
              <a:t>EXAMPLE  </a:t>
            </a:r>
            <a:r>
              <a:rPr lang="en-US" sz="2800" b="1" i="1" smtClean="0">
                <a:solidFill>
                  <a:srgbClr val="FF0000"/>
                </a:solidFill>
                <a:cs typeface="Times New Roman" pitchFamily="18" charset="0"/>
              </a:rPr>
              <a:t>Sobel Filter</a:t>
            </a:r>
            <a:endParaRPr lang="ar-IQ" sz="2800" b="1" i="1" smtClean="0">
              <a:solidFill>
                <a:srgbClr val="890183"/>
              </a:solidFill>
            </a:endParaRPr>
          </a:p>
        </p:txBody>
      </p:sp>
      <p:sp>
        <p:nvSpPr>
          <p:cNvPr id="51203" name="Subtitle 2"/>
          <p:cNvSpPr>
            <a:spLocks noGrp="1"/>
          </p:cNvSpPr>
          <p:nvPr>
            <p:ph type="subTitle" idx="1"/>
          </p:nvPr>
        </p:nvSpPr>
        <p:spPr>
          <a:xfrm>
            <a:off x="642938" y="571500"/>
            <a:ext cx="8072437" cy="6072188"/>
          </a:xfrm>
        </p:spPr>
        <p:txBody>
          <a:bodyPr/>
          <a:lstStyle/>
          <a:p>
            <a:pPr algn="l">
              <a:buFont typeface="Arial" pitchFamily="34" charset="0"/>
              <a:buNone/>
              <a:defRPr/>
            </a:pPr>
            <a:r>
              <a:rPr lang="en-US" sz="2000" b="1" dirty="0" smtClean="0">
                <a:solidFill>
                  <a:srgbClr val="890183"/>
                </a:solidFill>
                <a:cs typeface="Arial" pitchFamily="34" charset="0"/>
              </a:rPr>
              <a:t>Ex. </a:t>
            </a:r>
            <a:r>
              <a:rPr lang="en-US" sz="2000" b="1" dirty="0" err="1" smtClean="0">
                <a:solidFill>
                  <a:srgbClr val="890183"/>
                </a:solidFill>
                <a:cs typeface="Arial" pitchFamily="34" charset="0"/>
              </a:rPr>
              <a:t>decribe</a:t>
            </a:r>
            <a:r>
              <a:rPr lang="en-US" sz="2000" b="1" dirty="0" smtClean="0">
                <a:solidFill>
                  <a:srgbClr val="890183"/>
                </a:solidFill>
                <a:cs typeface="Arial" pitchFamily="34" charset="0"/>
              </a:rPr>
              <a:t> the effects of </a:t>
            </a:r>
            <a:r>
              <a:rPr lang="en-US" sz="2000" b="1" dirty="0" smtClean="0">
                <a:solidFill>
                  <a:srgbClr val="FF0000"/>
                </a:solidFill>
                <a:cs typeface="Arial" pitchFamily="34" charset="0"/>
              </a:rPr>
              <a:t>Laplace</a:t>
            </a:r>
            <a:r>
              <a:rPr lang="en-US" sz="2000" b="1" dirty="0" smtClean="0">
                <a:solidFill>
                  <a:srgbClr val="890183"/>
                </a:solidFill>
                <a:cs typeface="Arial" pitchFamily="34" charset="0"/>
              </a:rPr>
              <a:t> and </a:t>
            </a:r>
            <a:r>
              <a:rPr lang="en-US" sz="2000" b="1" dirty="0" err="1" smtClean="0">
                <a:solidFill>
                  <a:srgbClr val="FF0000"/>
                </a:solidFill>
                <a:cs typeface="Arial" pitchFamily="34" charset="0"/>
              </a:rPr>
              <a:t>Sobel</a:t>
            </a:r>
            <a:r>
              <a:rPr lang="en-US" sz="2000" b="1" dirty="0" smtClean="0">
                <a:solidFill>
                  <a:srgbClr val="FF0000"/>
                </a:solidFill>
                <a:cs typeface="Arial" pitchFamily="34" charset="0"/>
              </a:rPr>
              <a:t> </a:t>
            </a:r>
            <a:r>
              <a:rPr lang="en-US" sz="2000" b="1" dirty="0" smtClean="0">
                <a:solidFill>
                  <a:srgbClr val="890183"/>
                </a:solidFill>
                <a:cs typeface="Arial" pitchFamily="34" charset="0"/>
              </a:rPr>
              <a:t>filters on the image?</a:t>
            </a:r>
          </a:p>
          <a:p>
            <a:pPr algn="l">
              <a:buFont typeface="Arial" pitchFamily="34" charset="0"/>
              <a:buNone/>
              <a:defRPr/>
            </a:pPr>
            <a:r>
              <a:rPr lang="en-US" sz="2000" b="1" dirty="0" smtClean="0">
                <a:solidFill>
                  <a:srgbClr val="002060"/>
                </a:solidFill>
                <a:cs typeface="Arial" pitchFamily="34" charset="0"/>
              </a:rPr>
              <a:t>     10          20       200 </a:t>
            </a:r>
            <a:endParaRPr lang="ar-IQ" sz="2000" b="1" dirty="0" smtClean="0">
              <a:solidFill>
                <a:srgbClr val="002060"/>
              </a:solidFill>
            </a:endParaRPr>
          </a:p>
          <a:p>
            <a:pPr algn="l">
              <a:buFont typeface="Arial" pitchFamily="34" charset="0"/>
              <a:buNone/>
              <a:defRPr/>
            </a:pPr>
            <a:r>
              <a:rPr lang="en-US" sz="2000" b="1" dirty="0" smtClean="0">
                <a:solidFill>
                  <a:srgbClr val="870352"/>
                </a:solidFill>
                <a:cs typeface="Arial" pitchFamily="34" charset="0"/>
              </a:rPr>
              <a:t>     </a:t>
            </a:r>
            <a:r>
              <a:rPr lang="en-US" sz="2000" b="1" dirty="0" smtClean="0">
                <a:solidFill>
                  <a:srgbClr val="002060"/>
                </a:solidFill>
                <a:cs typeface="Arial" pitchFamily="34" charset="0"/>
              </a:rPr>
              <a:t>10          20       200</a:t>
            </a:r>
            <a:endParaRPr lang="ar-IQ" sz="2000" b="1" dirty="0" smtClean="0">
              <a:solidFill>
                <a:srgbClr val="870352"/>
              </a:solidFill>
            </a:endParaRPr>
          </a:p>
          <a:p>
            <a:pPr algn="l">
              <a:buFont typeface="Arial" pitchFamily="34" charset="0"/>
              <a:buNone/>
              <a:defRPr/>
            </a:pPr>
            <a:r>
              <a:rPr lang="en-US" sz="2000" b="1" dirty="0" smtClean="0">
                <a:solidFill>
                  <a:srgbClr val="870352"/>
                </a:solidFill>
                <a:cs typeface="Arial" pitchFamily="34" charset="0"/>
              </a:rPr>
              <a:t>      </a:t>
            </a:r>
            <a:r>
              <a:rPr lang="en-US" sz="2000" b="1" dirty="0" smtClean="0">
                <a:solidFill>
                  <a:srgbClr val="002060"/>
                </a:solidFill>
                <a:cs typeface="Arial" pitchFamily="34" charset="0"/>
              </a:rPr>
              <a:t>10          20       200</a:t>
            </a:r>
            <a:endParaRPr lang="ar-IQ" sz="2000" b="1" dirty="0" smtClean="0">
              <a:solidFill>
                <a:srgbClr val="870352"/>
              </a:solidFill>
            </a:endParaRPr>
          </a:p>
          <a:p>
            <a:pPr algn="l">
              <a:buFont typeface="Arial" pitchFamily="34" charset="0"/>
              <a:buNone/>
              <a:defRPr/>
            </a:pPr>
            <a:endParaRPr lang="ar-IQ" sz="2000" b="1" dirty="0" smtClean="0">
              <a:solidFill>
                <a:srgbClr val="870352"/>
              </a:solidFill>
            </a:endParaRPr>
          </a:p>
          <a:p>
            <a:pPr algn="l">
              <a:buFont typeface="Arial" pitchFamily="34" charset="0"/>
              <a:buNone/>
              <a:defRPr/>
            </a:pPr>
            <a:r>
              <a:rPr lang="en-US" sz="2000" b="1" dirty="0" smtClean="0">
                <a:solidFill>
                  <a:srgbClr val="870352"/>
                </a:solidFill>
                <a:cs typeface="Arial" pitchFamily="34" charset="0"/>
              </a:rPr>
              <a:t>Solution :  1-  Laplace      0        -1       0  </a:t>
            </a:r>
            <a:endParaRPr lang="ar-IQ" sz="2000" b="1" dirty="0" smtClean="0">
              <a:solidFill>
                <a:srgbClr val="870352"/>
              </a:solidFill>
            </a:endParaRPr>
          </a:p>
          <a:p>
            <a:pPr algn="l">
              <a:buFont typeface="Arial" pitchFamily="34" charset="0"/>
              <a:buNone/>
              <a:defRPr/>
            </a:pPr>
            <a:r>
              <a:rPr lang="en-US" sz="2000" b="1" dirty="0" smtClean="0">
                <a:solidFill>
                  <a:srgbClr val="870352"/>
                </a:solidFill>
                <a:cs typeface="Arial" pitchFamily="34" charset="0"/>
              </a:rPr>
              <a:t>                                              -1      4        -1</a:t>
            </a:r>
            <a:endParaRPr lang="ar-IQ" sz="2000" b="1" dirty="0" smtClean="0">
              <a:solidFill>
                <a:srgbClr val="870352"/>
              </a:solidFill>
            </a:endParaRPr>
          </a:p>
          <a:p>
            <a:pPr algn="l">
              <a:buFont typeface="Arial" pitchFamily="34" charset="0"/>
              <a:buNone/>
              <a:defRPr/>
            </a:pPr>
            <a:r>
              <a:rPr lang="en-US" sz="2000" b="1" dirty="0" smtClean="0">
                <a:solidFill>
                  <a:srgbClr val="870352"/>
                </a:solidFill>
                <a:cs typeface="Arial" pitchFamily="34" charset="0"/>
              </a:rPr>
              <a:t>                                               0       -1        0</a:t>
            </a:r>
            <a:endParaRPr lang="ar-IQ" sz="2000" b="1" dirty="0" smtClean="0">
              <a:solidFill>
                <a:srgbClr val="870352"/>
              </a:solidFill>
            </a:endParaRPr>
          </a:p>
          <a:p>
            <a:pPr algn="l">
              <a:buFont typeface="Arial" pitchFamily="34" charset="0"/>
              <a:buNone/>
              <a:defRPr/>
            </a:pPr>
            <a:r>
              <a:rPr lang="en-US" sz="2000" b="1" dirty="0" smtClean="0">
                <a:solidFill>
                  <a:srgbClr val="870352"/>
                </a:solidFill>
                <a:cs typeface="Arial" pitchFamily="34" charset="0"/>
              </a:rPr>
              <a:t>  </a:t>
            </a:r>
            <a:r>
              <a:rPr lang="en-US" sz="2000" b="1" dirty="0" smtClean="0">
                <a:solidFill>
                  <a:schemeClr val="accent3">
                    <a:lumMod val="50000"/>
                  </a:schemeClr>
                </a:solidFill>
                <a:cs typeface="Arial" pitchFamily="34" charset="0"/>
              </a:rPr>
              <a:t>= 10(0)  + 20(-1)  +200(0)  +  10(-1)  + 20(4)  +  200(-1) +  + 10(0) + 20(-1) +  200(0)    =  -170</a:t>
            </a:r>
          </a:p>
          <a:p>
            <a:pPr algn="l">
              <a:buFont typeface="Arial" pitchFamily="34" charset="0"/>
              <a:buNone/>
              <a:defRPr/>
            </a:pPr>
            <a:r>
              <a:rPr lang="en-US" sz="2000" b="1" dirty="0" smtClean="0">
                <a:solidFill>
                  <a:schemeClr val="accent5">
                    <a:lumMod val="50000"/>
                  </a:schemeClr>
                </a:solidFill>
                <a:cs typeface="Arial" pitchFamily="34" charset="0"/>
              </a:rPr>
              <a:t>2-  </a:t>
            </a:r>
            <a:r>
              <a:rPr lang="en-US" sz="2000" b="1" dirty="0" err="1" smtClean="0">
                <a:solidFill>
                  <a:schemeClr val="accent5">
                    <a:lumMod val="50000"/>
                  </a:schemeClr>
                </a:solidFill>
                <a:cs typeface="Arial" pitchFamily="34" charset="0"/>
              </a:rPr>
              <a:t>Sobel</a:t>
            </a:r>
            <a:r>
              <a:rPr lang="en-US" sz="2000" b="1" dirty="0" smtClean="0">
                <a:solidFill>
                  <a:schemeClr val="accent5">
                    <a:lumMod val="50000"/>
                  </a:schemeClr>
                </a:solidFill>
                <a:cs typeface="Arial" pitchFamily="34" charset="0"/>
              </a:rPr>
              <a:t>          Mask(row)     </a:t>
            </a:r>
            <a:r>
              <a:rPr lang="en-US" sz="2000" b="1" dirty="0" smtClean="0">
                <a:solidFill>
                  <a:srgbClr val="CE0224"/>
                </a:solidFill>
                <a:cs typeface="Arial" pitchFamily="34" charset="0"/>
              </a:rPr>
              <a:t>-1  -2    -1         Mask (column)   -1       0     1    </a:t>
            </a:r>
            <a:endParaRPr lang="ar-IQ" sz="2000" b="1" dirty="0" smtClean="0">
              <a:solidFill>
                <a:srgbClr val="CE0224"/>
              </a:solidFill>
            </a:endParaRPr>
          </a:p>
          <a:p>
            <a:pPr algn="l">
              <a:buFont typeface="Arial" pitchFamily="34" charset="0"/>
              <a:buNone/>
              <a:defRPr/>
            </a:pPr>
            <a:r>
              <a:rPr lang="en-US" sz="2000" b="1" dirty="0" smtClean="0">
                <a:solidFill>
                  <a:srgbClr val="CE0224"/>
                </a:solidFill>
                <a:cs typeface="Arial" pitchFamily="34" charset="0"/>
              </a:rPr>
              <a:t>                                                   0     0     0                                         -2   0      2</a:t>
            </a:r>
            <a:endParaRPr lang="ar-IQ" sz="2000" b="1" dirty="0" smtClean="0">
              <a:solidFill>
                <a:srgbClr val="CE0224"/>
              </a:solidFill>
            </a:endParaRPr>
          </a:p>
          <a:p>
            <a:pPr algn="l">
              <a:buFont typeface="Arial" pitchFamily="34" charset="0"/>
              <a:buNone/>
              <a:defRPr/>
            </a:pPr>
            <a:r>
              <a:rPr lang="en-US" sz="2000" b="1" dirty="0" smtClean="0">
                <a:solidFill>
                  <a:srgbClr val="CE0224"/>
                </a:solidFill>
                <a:cs typeface="Arial" pitchFamily="34" charset="0"/>
              </a:rPr>
              <a:t>                                                 1       2     1                                        1     2       1</a:t>
            </a:r>
            <a:endParaRPr lang="ar-IQ" sz="2000" b="1" dirty="0" smtClean="0">
              <a:solidFill>
                <a:srgbClr val="CE0224"/>
              </a:solidFill>
            </a:endParaRPr>
          </a:p>
          <a:p>
            <a:pPr algn="l">
              <a:buFont typeface="Arial" pitchFamily="34" charset="0"/>
              <a:buNone/>
              <a:defRPr/>
            </a:pPr>
            <a:r>
              <a:rPr lang="en-US" sz="2000" b="1" dirty="0" smtClean="0">
                <a:solidFill>
                  <a:srgbClr val="870352"/>
                </a:solidFill>
                <a:cs typeface="Arial" pitchFamily="34" charset="0"/>
              </a:rPr>
              <a:t>S1 = 10(-1) + 20(-2) +200(-1) + 10(0) + 20(0) + 200(0) +10(1)+20(2) +200(1)</a:t>
            </a:r>
            <a:endParaRPr lang="ar-IQ" sz="2000" b="1" dirty="0" smtClean="0">
              <a:solidFill>
                <a:srgbClr val="870352"/>
              </a:solidFill>
            </a:endParaRPr>
          </a:p>
          <a:p>
            <a:pPr algn="l">
              <a:buFont typeface="Arial" pitchFamily="34" charset="0"/>
              <a:buNone/>
              <a:defRPr/>
            </a:pPr>
            <a:r>
              <a:rPr lang="en-US" sz="2000" b="1" dirty="0" smtClean="0">
                <a:solidFill>
                  <a:srgbClr val="870352"/>
                </a:solidFill>
                <a:cs typeface="Arial" pitchFamily="34" charset="0"/>
              </a:rPr>
              <a:t>= 0</a:t>
            </a:r>
          </a:p>
          <a:p>
            <a:pPr algn="l">
              <a:buFont typeface="Arial" pitchFamily="34" charset="0"/>
              <a:buNone/>
              <a:defRPr/>
            </a:pPr>
            <a:r>
              <a:rPr lang="en-US" sz="2000" b="1" dirty="0" smtClean="0">
                <a:solidFill>
                  <a:schemeClr val="bg2">
                    <a:lumMod val="10000"/>
                  </a:schemeClr>
                </a:solidFill>
                <a:cs typeface="Arial" pitchFamily="34" charset="0"/>
              </a:rPr>
              <a:t>S2 = 10(-1) +20(0) +200(1)+10(-2)+20(0)+200(2) +10(-1)+20(0)+200(1) </a:t>
            </a:r>
          </a:p>
          <a:p>
            <a:pPr algn="l">
              <a:buFont typeface="Arial" pitchFamily="34" charset="0"/>
              <a:buNone/>
              <a:defRPr/>
            </a:pPr>
            <a:r>
              <a:rPr lang="en-US" sz="2000" b="1" dirty="0" smtClean="0">
                <a:solidFill>
                  <a:schemeClr val="bg2">
                    <a:lumMod val="10000"/>
                  </a:schemeClr>
                </a:solidFill>
                <a:cs typeface="Arial" pitchFamily="34" charset="0"/>
              </a:rPr>
              <a:t>=  760</a:t>
            </a:r>
          </a:p>
          <a:p>
            <a:pPr algn="l">
              <a:buFont typeface="Arial" pitchFamily="34" charset="0"/>
              <a:buNone/>
              <a:defRPr/>
            </a:pPr>
            <a:endParaRPr lang="ar-IQ" sz="1800" b="1" dirty="0" smtClean="0">
              <a:solidFill>
                <a:srgbClr val="3D04CC"/>
              </a:solidFill>
            </a:endParaRPr>
          </a:p>
        </p:txBody>
      </p:sp>
      <p:sp>
        <p:nvSpPr>
          <p:cNvPr id="18" name="Left Brace 17"/>
          <p:cNvSpPr/>
          <p:nvPr/>
        </p:nvSpPr>
        <p:spPr>
          <a:xfrm>
            <a:off x="857250" y="1000125"/>
            <a:ext cx="71438" cy="1214438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1" anchor="ctr"/>
          <a:lstStyle/>
          <a:p>
            <a:pPr algn="ctr" rtl="1" fontAlgn="base">
              <a:spcBef>
                <a:spcPct val="0"/>
              </a:spcBef>
              <a:spcAft>
                <a:spcPct val="0"/>
              </a:spcAft>
              <a:defRPr/>
            </a:pPr>
            <a:endParaRPr lang="ar-IQ">
              <a:solidFill>
                <a:prstClr val="black"/>
              </a:solidFill>
            </a:endParaRPr>
          </a:p>
        </p:txBody>
      </p:sp>
      <p:sp>
        <p:nvSpPr>
          <p:cNvPr id="20" name="Right Brace 19"/>
          <p:cNvSpPr/>
          <p:nvPr/>
        </p:nvSpPr>
        <p:spPr>
          <a:xfrm>
            <a:off x="2857500" y="1000125"/>
            <a:ext cx="285750" cy="1143000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1" anchor="ctr"/>
          <a:lstStyle/>
          <a:p>
            <a:pPr algn="ctr" rtl="1" fontAlgn="base">
              <a:spcBef>
                <a:spcPct val="0"/>
              </a:spcBef>
              <a:spcAft>
                <a:spcPct val="0"/>
              </a:spcAft>
              <a:defRPr/>
            </a:pPr>
            <a:endParaRPr lang="ar-IQ">
              <a:solidFill>
                <a:prstClr val="black"/>
              </a:solidFill>
            </a:endParaRPr>
          </a:p>
        </p:txBody>
      </p:sp>
      <p:sp>
        <p:nvSpPr>
          <p:cNvPr id="21" name="Left Brace 20"/>
          <p:cNvSpPr/>
          <p:nvPr/>
        </p:nvSpPr>
        <p:spPr>
          <a:xfrm>
            <a:off x="3214688" y="2500313"/>
            <a:ext cx="71437" cy="1071562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1" anchor="ctr"/>
          <a:lstStyle/>
          <a:p>
            <a:pPr algn="ctr" rtl="1" fontAlgn="base">
              <a:spcBef>
                <a:spcPct val="0"/>
              </a:spcBef>
              <a:spcAft>
                <a:spcPct val="0"/>
              </a:spcAft>
              <a:defRPr/>
            </a:pPr>
            <a:endParaRPr lang="ar-IQ">
              <a:solidFill>
                <a:prstClr val="black"/>
              </a:solidFill>
            </a:endParaRPr>
          </a:p>
        </p:txBody>
      </p:sp>
      <p:sp>
        <p:nvSpPr>
          <p:cNvPr id="22" name="Right Brace 21"/>
          <p:cNvSpPr/>
          <p:nvPr/>
        </p:nvSpPr>
        <p:spPr>
          <a:xfrm>
            <a:off x="4857750" y="2473325"/>
            <a:ext cx="71438" cy="1000125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1" anchor="ctr"/>
          <a:lstStyle/>
          <a:p>
            <a:pPr algn="ctr" rtl="1" fontAlgn="base">
              <a:spcBef>
                <a:spcPct val="0"/>
              </a:spcBef>
              <a:spcAft>
                <a:spcPct val="0"/>
              </a:spcAft>
              <a:defRPr/>
            </a:pPr>
            <a:endParaRPr lang="ar-IQ">
              <a:solidFill>
                <a:prstClr val="black"/>
              </a:solidFill>
            </a:endParaRPr>
          </a:p>
        </p:txBody>
      </p:sp>
      <p:sp>
        <p:nvSpPr>
          <p:cNvPr id="23" name="Left Brace 22"/>
          <p:cNvSpPr/>
          <p:nvPr/>
        </p:nvSpPr>
        <p:spPr>
          <a:xfrm>
            <a:off x="3409950" y="4214813"/>
            <a:ext cx="71438" cy="1000125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1" anchor="ctr"/>
          <a:lstStyle/>
          <a:p>
            <a:pPr algn="ctr" rtl="1" fontAlgn="base">
              <a:spcBef>
                <a:spcPct val="0"/>
              </a:spcBef>
              <a:spcAft>
                <a:spcPct val="0"/>
              </a:spcAft>
              <a:defRPr/>
            </a:pPr>
            <a:endParaRPr lang="ar-IQ">
              <a:solidFill>
                <a:prstClr val="black"/>
              </a:solidFill>
            </a:endParaRPr>
          </a:p>
        </p:txBody>
      </p:sp>
      <p:sp>
        <p:nvSpPr>
          <p:cNvPr id="24" name="Right Brace 23"/>
          <p:cNvSpPr/>
          <p:nvPr/>
        </p:nvSpPr>
        <p:spPr>
          <a:xfrm>
            <a:off x="4643438" y="4214813"/>
            <a:ext cx="71437" cy="1000125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1" anchor="ctr"/>
          <a:lstStyle/>
          <a:p>
            <a:pPr algn="ctr" rtl="1" fontAlgn="base">
              <a:spcBef>
                <a:spcPct val="0"/>
              </a:spcBef>
              <a:spcAft>
                <a:spcPct val="0"/>
              </a:spcAft>
              <a:defRPr/>
            </a:pPr>
            <a:endParaRPr lang="ar-IQ">
              <a:solidFill>
                <a:prstClr val="black"/>
              </a:solidFill>
            </a:endParaRPr>
          </a:p>
        </p:txBody>
      </p:sp>
      <p:sp>
        <p:nvSpPr>
          <p:cNvPr id="25" name="Left Brace 24"/>
          <p:cNvSpPr/>
          <p:nvPr/>
        </p:nvSpPr>
        <p:spPr>
          <a:xfrm>
            <a:off x="6715125" y="4214813"/>
            <a:ext cx="142875" cy="857250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1" anchor="ctr"/>
          <a:lstStyle/>
          <a:p>
            <a:pPr algn="ctr" rtl="1" fontAlgn="base">
              <a:spcBef>
                <a:spcPct val="0"/>
              </a:spcBef>
              <a:spcAft>
                <a:spcPct val="0"/>
              </a:spcAft>
              <a:defRPr/>
            </a:pPr>
            <a:endParaRPr lang="ar-IQ">
              <a:solidFill>
                <a:prstClr val="black"/>
              </a:solidFill>
            </a:endParaRPr>
          </a:p>
        </p:txBody>
      </p:sp>
      <p:sp>
        <p:nvSpPr>
          <p:cNvPr id="26" name="Right Brace 25"/>
          <p:cNvSpPr/>
          <p:nvPr/>
        </p:nvSpPr>
        <p:spPr>
          <a:xfrm>
            <a:off x="8001000" y="4214813"/>
            <a:ext cx="71438" cy="928687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1" anchor="ctr"/>
          <a:lstStyle/>
          <a:p>
            <a:pPr algn="ctr" rtl="1" fontAlgn="base">
              <a:spcBef>
                <a:spcPct val="0"/>
              </a:spcBef>
              <a:spcAft>
                <a:spcPct val="0"/>
              </a:spcAft>
              <a:defRPr/>
            </a:pPr>
            <a:endParaRPr lang="ar-IQ">
              <a:solidFill>
                <a:prstClr val="black"/>
              </a:solidFill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E9637C3-90EA-4729-88E0-AD809CA7AE11}" type="slidenum">
              <a:rPr lang="ar-IQ" smtClean="0"/>
              <a:pPr>
                <a:defRPr/>
              </a:pPr>
              <a:t>28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12226770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4" name="Title 1"/>
          <p:cNvSpPr>
            <a:spLocks noGrp="1"/>
          </p:cNvSpPr>
          <p:nvPr>
            <p:ph type="ctrTitle"/>
          </p:nvPr>
        </p:nvSpPr>
        <p:spPr>
          <a:xfrm>
            <a:off x="785813" y="0"/>
            <a:ext cx="7772400" cy="714375"/>
          </a:xfrm>
        </p:spPr>
        <p:txBody>
          <a:bodyPr/>
          <a:lstStyle/>
          <a:p>
            <a:r>
              <a:rPr lang="en-US" sz="2800" b="1" u="sng" smtClean="0">
                <a:cs typeface="Times New Roman" pitchFamily="18" charset="0"/>
              </a:rPr>
              <a:t>Edge Detection  </a:t>
            </a:r>
            <a:r>
              <a:rPr lang="en-US" sz="2800" b="1" i="1" u="sng" smtClean="0">
                <a:solidFill>
                  <a:srgbClr val="890183"/>
                </a:solidFill>
                <a:cs typeface="Times New Roman" pitchFamily="18" charset="0"/>
              </a:rPr>
              <a:t>Cont.</a:t>
            </a:r>
            <a:endParaRPr lang="ar-IQ" sz="2800" b="1" i="1" smtClean="0">
              <a:solidFill>
                <a:srgbClr val="890183"/>
              </a:solidFill>
            </a:endParaRPr>
          </a:p>
        </p:txBody>
      </p:sp>
      <p:sp>
        <p:nvSpPr>
          <p:cNvPr id="120835" name="Subtitle 2"/>
          <p:cNvSpPr>
            <a:spLocks noGrp="1"/>
          </p:cNvSpPr>
          <p:nvPr>
            <p:ph type="subTitle" idx="1"/>
          </p:nvPr>
        </p:nvSpPr>
        <p:spPr>
          <a:xfrm>
            <a:off x="642938" y="571500"/>
            <a:ext cx="8072437" cy="6072188"/>
          </a:xfrm>
        </p:spPr>
        <p:txBody>
          <a:bodyPr/>
          <a:lstStyle/>
          <a:p>
            <a:pPr algn="l"/>
            <a:r>
              <a:rPr lang="en-US" sz="2000" b="1" smtClean="0">
                <a:solidFill>
                  <a:srgbClr val="870352"/>
                </a:solidFill>
                <a:cs typeface="Arial" charset="0"/>
              </a:rPr>
              <a:t>:</a:t>
            </a:r>
          </a:p>
          <a:p>
            <a:pPr algn="l"/>
            <a:r>
              <a:rPr lang="en-US" sz="2000" b="1" smtClean="0">
                <a:solidFill>
                  <a:srgbClr val="870352"/>
                </a:solidFill>
                <a:cs typeface="Arial" charset="0"/>
              </a:rPr>
              <a:t>Edge Magnitude=  </a:t>
            </a:r>
          </a:p>
          <a:p>
            <a:pPr algn="l"/>
            <a:endParaRPr lang="en-US" sz="2000" b="1" smtClean="0">
              <a:solidFill>
                <a:srgbClr val="870352"/>
              </a:solidFill>
              <a:cs typeface="Arial" charset="0"/>
            </a:endParaRPr>
          </a:p>
          <a:p>
            <a:pPr algn="l"/>
            <a:r>
              <a:rPr lang="en-US" sz="2000" b="1" smtClean="0">
                <a:solidFill>
                  <a:srgbClr val="870352"/>
                </a:solidFill>
                <a:cs typeface="Arial" charset="0"/>
              </a:rPr>
              <a:t>		       0 ˆ2   + 760 ˆ2 	=		  </a:t>
            </a:r>
          </a:p>
          <a:p>
            <a:pPr algn="l"/>
            <a:r>
              <a:rPr lang="en-US" sz="2000" b="1" smtClean="0">
                <a:solidFill>
                  <a:srgbClr val="870352"/>
                </a:solidFill>
                <a:cs typeface="Arial" charset="0"/>
              </a:rPr>
              <a:t>                                 = 760</a:t>
            </a:r>
          </a:p>
          <a:p>
            <a:pPr algn="l"/>
            <a:endParaRPr lang="en-US" sz="2000" b="1" smtClean="0">
              <a:solidFill>
                <a:srgbClr val="870352"/>
              </a:solidFill>
              <a:cs typeface="Arial" charset="0"/>
            </a:endParaRPr>
          </a:p>
          <a:p>
            <a:pPr algn="l"/>
            <a:r>
              <a:rPr lang="en-US" sz="2000" b="1" smtClean="0">
                <a:solidFill>
                  <a:srgbClr val="870352"/>
                </a:solidFill>
                <a:cs typeface="Arial" charset="0"/>
              </a:rPr>
              <a:t>Edge Direction = Tan -1</a:t>
            </a:r>
            <a:r>
              <a:rPr lang="en-US" sz="2000" b="1" smtClean="0">
                <a:solidFill>
                  <a:srgbClr val="3D04CC"/>
                </a:solidFill>
                <a:cs typeface="Arial" charset="0"/>
              </a:rPr>
              <a:t> </a:t>
            </a:r>
          </a:p>
          <a:p>
            <a:pPr algn="l"/>
            <a:r>
              <a:rPr lang="en-US" sz="1800" b="1" smtClean="0">
                <a:solidFill>
                  <a:srgbClr val="3D04CC"/>
                </a:solidFill>
                <a:cs typeface="Arial" charset="0"/>
              </a:rPr>
              <a:t>                                </a:t>
            </a:r>
          </a:p>
          <a:p>
            <a:pPr algn="l"/>
            <a:r>
              <a:rPr lang="en-US" sz="1800" b="1" smtClean="0">
                <a:solidFill>
                  <a:srgbClr val="3D04CC"/>
                </a:solidFill>
                <a:cs typeface="Arial" charset="0"/>
              </a:rPr>
              <a:t> </a:t>
            </a:r>
            <a:r>
              <a:rPr lang="en-US" sz="2000" b="1" smtClean="0">
                <a:solidFill>
                  <a:srgbClr val="3D04CC"/>
                </a:solidFill>
                <a:cs typeface="Arial" charset="0"/>
              </a:rPr>
              <a:t>= Tan -1 </a:t>
            </a:r>
          </a:p>
          <a:p>
            <a:pPr algn="l"/>
            <a:endParaRPr lang="en-US" sz="2000" b="1" smtClean="0">
              <a:solidFill>
                <a:srgbClr val="3D04CC"/>
              </a:solidFill>
              <a:cs typeface="Arial" charset="0"/>
            </a:endParaRPr>
          </a:p>
          <a:p>
            <a:pPr algn="l"/>
            <a:r>
              <a:rPr lang="en-US" sz="2000" b="1" smtClean="0">
                <a:solidFill>
                  <a:srgbClr val="3D04CC"/>
                </a:solidFill>
                <a:cs typeface="Arial" charset="0"/>
              </a:rPr>
              <a:t>      = tan-1(0)  </a:t>
            </a:r>
          </a:p>
          <a:p>
            <a:pPr algn="l"/>
            <a:endParaRPr lang="ar-IQ" sz="2000" i="1" smtClean="0">
              <a:solidFill>
                <a:srgbClr val="3D04CC"/>
              </a:solidFill>
            </a:endParaRPr>
          </a:p>
        </p:txBody>
      </p:sp>
      <p:sp>
        <p:nvSpPr>
          <p:cNvPr id="4096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253460B-D381-4369-93CE-9E430836E7F8}" type="slidenum">
              <a:rPr lang="en-US" smtClean="0"/>
              <a:pPr>
                <a:defRPr/>
              </a:pPr>
              <a:t>29</a:t>
            </a:fld>
            <a:endParaRPr lang="en-US" smtClean="0"/>
          </a:p>
        </p:txBody>
      </p:sp>
      <p:cxnSp>
        <p:nvCxnSpPr>
          <p:cNvPr id="10" name="Straight Connector 9"/>
          <p:cNvCxnSpPr/>
          <p:nvPr/>
        </p:nvCxnSpPr>
        <p:spPr>
          <a:xfrm flipV="1">
            <a:off x="3214688" y="1000125"/>
            <a:ext cx="2214562" cy="7143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 rot="5400000">
            <a:off x="2964656" y="1250157"/>
            <a:ext cx="428625" cy="7143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 rot="16200000" flipV="1">
            <a:off x="3000375" y="1357313"/>
            <a:ext cx="214313" cy="7143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0840" name="TextBox 14"/>
          <p:cNvSpPr txBox="1">
            <a:spLocks noChangeArrowheads="1"/>
          </p:cNvSpPr>
          <p:nvPr/>
        </p:nvSpPr>
        <p:spPr bwMode="auto">
          <a:xfrm>
            <a:off x="3214688" y="1143000"/>
            <a:ext cx="3357562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rtl="1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b="1" i="1">
                <a:solidFill>
                  <a:srgbClr val="000000"/>
                </a:solidFill>
              </a:rPr>
              <a:t>S1ˆ2  +  S2 ˆ2</a:t>
            </a:r>
            <a:endParaRPr lang="ar-IQ" b="1" i="1">
              <a:solidFill>
                <a:srgbClr val="000000"/>
              </a:solidFill>
            </a:endParaRPr>
          </a:p>
        </p:txBody>
      </p:sp>
      <p:sp>
        <p:nvSpPr>
          <p:cNvPr id="16" name="Left Brace 15"/>
          <p:cNvSpPr/>
          <p:nvPr/>
        </p:nvSpPr>
        <p:spPr>
          <a:xfrm>
            <a:off x="3357563" y="2714625"/>
            <a:ext cx="71437" cy="571500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1" anchor="ctr"/>
          <a:lstStyle/>
          <a:p>
            <a:pPr algn="ctr" rtl="1" fontAlgn="base">
              <a:spcBef>
                <a:spcPct val="0"/>
              </a:spcBef>
              <a:spcAft>
                <a:spcPct val="0"/>
              </a:spcAft>
              <a:defRPr/>
            </a:pPr>
            <a:endParaRPr lang="ar-IQ">
              <a:solidFill>
                <a:prstClr val="black"/>
              </a:solidFill>
            </a:endParaRPr>
          </a:p>
        </p:txBody>
      </p:sp>
      <p:sp>
        <p:nvSpPr>
          <p:cNvPr id="17" name="Right Brace 16"/>
          <p:cNvSpPr/>
          <p:nvPr/>
        </p:nvSpPr>
        <p:spPr>
          <a:xfrm>
            <a:off x="4357688" y="2714625"/>
            <a:ext cx="71437" cy="714375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1" anchor="ctr"/>
          <a:lstStyle/>
          <a:p>
            <a:pPr algn="ctr" rtl="1" fontAlgn="base">
              <a:spcBef>
                <a:spcPct val="0"/>
              </a:spcBef>
              <a:spcAft>
                <a:spcPct val="0"/>
              </a:spcAft>
              <a:defRPr/>
            </a:pPr>
            <a:endParaRPr lang="ar-IQ">
              <a:solidFill>
                <a:prstClr val="black"/>
              </a:solidFill>
            </a:endParaRPr>
          </a:p>
        </p:txBody>
      </p:sp>
      <p:cxnSp>
        <p:nvCxnSpPr>
          <p:cNvPr id="19" name="Straight Connector 18"/>
          <p:cNvCxnSpPr/>
          <p:nvPr/>
        </p:nvCxnSpPr>
        <p:spPr>
          <a:xfrm>
            <a:off x="3571875" y="3000375"/>
            <a:ext cx="642938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0844" name="TextBox 19"/>
          <p:cNvSpPr txBox="1">
            <a:spLocks noChangeArrowheads="1"/>
          </p:cNvSpPr>
          <p:nvPr/>
        </p:nvSpPr>
        <p:spPr bwMode="auto">
          <a:xfrm>
            <a:off x="3571875" y="2714625"/>
            <a:ext cx="642938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rtl="1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b="1">
                <a:solidFill>
                  <a:srgbClr val="000000"/>
                </a:solidFill>
              </a:rPr>
              <a:t>S1</a:t>
            </a:r>
            <a:endParaRPr lang="ar-IQ" b="1">
              <a:solidFill>
                <a:srgbClr val="000000"/>
              </a:solidFill>
            </a:endParaRPr>
          </a:p>
        </p:txBody>
      </p:sp>
      <p:sp>
        <p:nvSpPr>
          <p:cNvPr id="120845" name="TextBox 20"/>
          <p:cNvSpPr txBox="1">
            <a:spLocks noChangeArrowheads="1"/>
          </p:cNvSpPr>
          <p:nvPr/>
        </p:nvSpPr>
        <p:spPr bwMode="auto">
          <a:xfrm>
            <a:off x="1928813" y="3857625"/>
            <a:ext cx="785812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rtl="1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b="1">
                <a:solidFill>
                  <a:srgbClr val="000000"/>
                </a:solidFill>
              </a:rPr>
              <a:t>7600</a:t>
            </a:r>
            <a:endParaRPr lang="ar-IQ" b="1">
              <a:solidFill>
                <a:srgbClr val="000000"/>
              </a:solidFill>
            </a:endParaRPr>
          </a:p>
        </p:txBody>
      </p:sp>
      <p:cxnSp>
        <p:nvCxnSpPr>
          <p:cNvPr id="20" name="Straight Connector 19"/>
          <p:cNvCxnSpPr/>
          <p:nvPr/>
        </p:nvCxnSpPr>
        <p:spPr>
          <a:xfrm rot="16200000" flipH="1">
            <a:off x="2857501" y="1785937"/>
            <a:ext cx="214312" cy="21431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 rot="5400000" flipH="1" flipV="1">
            <a:off x="2893219" y="1750219"/>
            <a:ext cx="428625" cy="7143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>
            <a:off x="3143250" y="1571625"/>
            <a:ext cx="2786063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Left Brace 25"/>
          <p:cNvSpPr/>
          <p:nvPr/>
        </p:nvSpPr>
        <p:spPr>
          <a:xfrm>
            <a:off x="1714500" y="3429000"/>
            <a:ext cx="71438" cy="642938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1" anchor="ctr"/>
          <a:lstStyle/>
          <a:p>
            <a:pPr algn="ctr" rtl="1" fontAlgn="base">
              <a:spcBef>
                <a:spcPct val="0"/>
              </a:spcBef>
              <a:spcAft>
                <a:spcPct val="0"/>
              </a:spcAft>
              <a:defRPr/>
            </a:pPr>
            <a:endParaRPr lang="ar-IQ">
              <a:solidFill>
                <a:prstClr val="black"/>
              </a:solidFill>
            </a:endParaRPr>
          </a:p>
        </p:txBody>
      </p:sp>
      <p:sp>
        <p:nvSpPr>
          <p:cNvPr id="27" name="Right Brace 26"/>
          <p:cNvSpPr/>
          <p:nvPr/>
        </p:nvSpPr>
        <p:spPr>
          <a:xfrm>
            <a:off x="2857500" y="3357563"/>
            <a:ext cx="71438" cy="785812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1" anchor="ctr"/>
          <a:lstStyle/>
          <a:p>
            <a:pPr algn="ctr" rtl="1" fontAlgn="base">
              <a:spcBef>
                <a:spcPct val="0"/>
              </a:spcBef>
              <a:spcAft>
                <a:spcPct val="0"/>
              </a:spcAft>
              <a:defRPr/>
            </a:pPr>
            <a:endParaRPr lang="ar-IQ">
              <a:solidFill>
                <a:prstClr val="black"/>
              </a:solidFill>
            </a:endParaRPr>
          </a:p>
        </p:txBody>
      </p:sp>
      <p:cxnSp>
        <p:nvCxnSpPr>
          <p:cNvPr id="29" name="Straight Connector 28"/>
          <p:cNvCxnSpPr/>
          <p:nvPr/>
        </p:nvCxnSpPr>
        <p:spPr>
          <a:xfrm>
            <a:off x="1857375" y="3786188"/>
            <a:ext cx="785813" cy="158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0852" name="TextBox 20"/>
          <p:cNvSpPr txBox="1">
            <a:spLocks noChangeArrowheads="1"/>
          </p:cNvSpPr>
          <p:nvPr/>
        </p:nvSpPr>
        <p:spPr bwMode="auto">
          <a:xfrm>
            <a:off x="3571875" y="3071813"/>
            <a:ext cx="5715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rtl="1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b="1">
                <a:solidFill>
                  <a:srgbClr val="000000"/>
                </a:solidFill>
              </a:rPr>
              <a:t>S2</a:t>
            </a:r>
            <a:endParaRPr lang="ar-IQ" b="1">
              <a:solidFill>
                <a:srgbClr val="000000"/>
              </a:solidFill>
            </a:endParaRPr>
          </a:p>
        </p:txBody>
      </p:sp>
      <p:sp>
        <p:nvSpPr>
          <p:cNvPr id="120853" name="TextBox 19"/>
          <p:cNvSpPr txBox="1">
            <a:spLocks noChangeArrowheads="1"/>
          </p:cNvSpPr>
          <p:nvPr/>
        </p:nvSpPr>
        <p:spPr bwMode="auto">
          <a:xfrm>
            <a:off x="1928813" y="3357563"/>
            <a:ext cx="642937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rtl="1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b="1">
                <a:solidFill>
                  <a:srgbClr val="000000"/>
                </a:solidFill>
              </a:rPr>
              <a:t>0</a:t>
            </a:r>
            <a:endParaRPr lang="ar-IQ" b="1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06669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4" name="Rectangle 1026"/>
          <p:cNvSpPr>
            <a:spLocks noGrp="1" noChangeArrowheads="1"/>
          </p:cNvSpPr>
          <p:nvPr>
            <p:ph type="title"/>
          </p:nvPr>
        </p:nvSpPr>
        <p:spPr>
          <a:xfrm>
            <a:off x="434975" y="485775"/>
            <a:ext cx="8001000" cy="795338"/>
          </a:xfrm>
        </p:spPr>
        <p:txBody>
          <a:bodyPr/>
          <a:lstStyle/>
          <a:p>
            <a:pPr>
              <a:defRPr/>
            </a:pPr>
            <a:r>
              <a:rPr lang="en-US" smtClean="0"/>
              <a:t>Monochromatic Digital Image</a:t>
            </a:r>
          </a:p>
        </p:txBody>
      </p:sp>
      <p:graphicFrame>
        <p:nvGraphicFramePr>
          <p:cNvPr id="19459" name="Object 1027"/>
          <p:cNvGraphicFramePr>
            <a:graphicFrameLocks noChangeAspect="1"/>
          </p:cNvGraphicFramePr>
          <p:nvPr/>
        </p:nvGraphicFramePr>
        <p:xfrm>
          <a:off x="887413" y="2252663"/>
          <a:ext cx="2514600" cy="2209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360" name="Microsoft Equation 3.0" r:id="rId3" imgW="2505024" imgH="2200230" progId="Equation.3">
                  <p:embed/>
                </p:oleObj>
              </mc:Choice>
              <mc:Fallback>
                <p:oleObj name="Microsoft Equation 3.0" r:id="rId3" imgW="2505024" imgH="220023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87413" y="2252663"/>
                        <a:ext cx="2514600" cy="2209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bg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9460" name="Picture 1028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87975" y="2238375"/>
            <a:ext cx="2143125" cy="2128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61" name="Line 1029"/>
          <p:cNvSpPr>
            <a:spLocks noChangeShapeType="1"/>
          </p:cNvSpPr>
          <p:nvPr/>
        </p:nvSpPr>
        <p:spPr bwMode="auto">
          <a:xfrm>
            <a:off x="3835400" y="3179763"/>
            <a:ext cx="927100" cy="0"/>
          </a:xfrm>
          <a:prstGeom prst="line">
            <a:avLst/>
          </a:prstGeom>
          <a:noFill/>
          <a:ln w="57150">
            <a:solidFill>
              <a:srgbClr val="FFCC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2400" smtClean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19462" name="Line 1030"/>
          <p:cNvSpPr>
            <a:spLocks noChangeShapeType="1"/>
          </p:cNvSpPr>
          <p:nvPr/>
        </p:nvSpPr>
        <p:spPr bwMode="auto">
          <a:xfrm>
            <a:off x="5294313" y="2189163"/>
            <a:ext cx="0" cy="717550"/>
          </a:xfrm>
          <a:prstGeom prst="line">
            <a:avLst/>
          </a:prstGeom>
          <a:noFill/>
          <a:ln w="9525">
            <a:solidFill>
              <a:srgbClr val="33CCCC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2400" smtClean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19463" name="Text Box 1031"/>
          <p:cNvSpPr txBox="1">
            <a:spLocks noChangeArrowheads="1"/>
          </p:cNvSpPr>
          <p:nvPr/>
        </p:nvSpPr>
        <p:spPr bwMode="auto">
          <a:xfrm>
            <a:off x="4941888" y="2108200"/>
            <a:ext cx="3365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mtClean="0">
                <a:solidFill>
                  <a:srgbClr val="000000"/>
                </a:solidFill>
                <a:latin typeface="Arial" charset="0"/>
              </a:rPr>
              <a:t>x</a:t>
            </a:r>
          </a:p>
        </p:txBody>
      </p:sp>
      <p:sp>
        <p:nvSpPr>
          <p:cNvPr id="19464" name="Text Box 1032"/>
          <p:cNvSpPr txBox="1">
            <a:spLocks noChangeArrowheads="1"/>
          </p:cNvSpPr>
          <p:nvPr/>
        </p:nvSpPr>
        <p:spPr bwMode="auto">
          <a:xfrm>
            <a:off x="5799138" y="1665288"/>
            <a:ext cx="3365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mtClean="0">
                <a:solidFill>
                  <a:srgbClr val="000000"/>
                </a:solidFill>
                <a:latin typeface="Arial" charset="0"/>
              </a:rPr>
              <a:t>y</a:t>
            </a:r>
          </a:p>
        </p:txBody>
      </p:sp>
      <p:sp>
        <p:nvSpPr>
          <p:cNvPr id="19465" name="Line 1033"/>
          <p:cNvSpPr>
            <a:spLocks noChangeShapeType="1"/>
          </p:cNvSpPr>
          <p:nvPr/>
        </p:nvSpPr>
        <p:spPr bwMode="auto">
          <a:xfrm>
            <a:off x="5395913" y="2144713"/>
            <a:ext cx="976312" cy="0"/>
          </a:xfrm>
          <a:prstGeom prst="line">
            <a:avLst/>
          </a:prstGeom>
          <a:noFill/>
          <a:ln w="9525">
            <a:solidFill>
              <a:srgbClr val="33CCCC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2400" smtClean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19466" name="Text Box 1034"/>
          <p:cNvSpPr txBox="1">
            <a:spLocks noChangeArrowheads="1"/>
          </p:cNvSpPr>
          <p:nvPr/>
        </p:nvSpPr>
        <p:spPr bwMode="auto">
          <a:xfrm>
            <a:off x="7700963" y="2368550"/>
            <a:ext cx="914400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mtClean="0">
                <a:solidFill>
                  <a:srgbClr val="000000"/>
                </a:solidFill>
                <a:latin typeface="Arial" charset="0"/>
              </a:rPr>
              <a:t>Gray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mtClean="0">
                <a:solidFill>
                  <a:srgbClr val="000000"/>
                </a:solidFill>
                <a:latin typeface="Arial" charset="0"/>
              </a:rPr>
              <a:t>Level</a:t>
            </a:r>
          </a:p>
        </p:txBody>
      </p:sp>
      <p:sp>
        <p:nvSpPr>
          <p:cNvPr id="19467" name="Text Box 1035"/>
          <p:cNvSpPr txBox="1">
            <a:spLocks noChangeArrowheads="1"/>
          </p:cNvSpPr>
          <p:nvPr/>
        </p:nvSpPr>
        <p:spPr bwMode="auto">
          <a:xfrm>
            <a:off x="2195513" y="3429000"/>
            <a:ext cx="860425" cy="457200"/>
          </a:xfrm>
          <a:prstGeom prst="rect">
            <a:avLst/>
          </a:prstGeom>
          <a:solidFill>
            <a:srgbClr val="008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mtClean="0">
                <a:solidFill>
                  <a:srgbClr val="FFFFFF"/>
                </a:solidFill>
                <a:latin typeface="Arial" charset="0"/>
              </a:rPr>
              <a:t>f(x,y)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249D538-D34A-4AF4-986A-36D211168FD4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3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10870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858" name="Title 1"/>
          <p:cNvSpPr>
            <a:spLocks noGrp="1"/>
          </p:cNvSpPr>
          <p:nvPr>
            <p:ph type="ctrTitle"/>
          </p:nvPr>
        </p:nvSpPr>
        <p:spPr>
          <a:xfrm>
            <a:off x="785813" y="0"/>
            <a:ext cx="7772400" cy="1000125"/>
          </a:xfrm>
        </p:spPr>
        <p:txBody>
          <a:bodyPr/>
          <a:lstStyle/>
          <a:p>
            <a:r>
              <a:rPr lang="en-GB" sz="3600" b="1" u="sng" smtClean="0">
                <a:cs typeface="Times New Roman" pitchFamily="18" charset="0"/>
              </a:rPr>
              <a:t>Laplacian Operators</a:t>
            </a:r>
            <a:endParaRPr lang="ar-IQ" sz="3600" b="1" i="1" smtClean="0">
              <a:solidFill>
                <a:srgbClr val="C00000"/>
              </a:solidFill>
            </a:endParaRPr>
          </a:p>
        </p:txBody>
      </p:sp>
      <p:sp>
        <p:nvSpPr>
          <p:cNvPr id="121859" name="Subtitle 2"/>
          <p:cNvSpPr>
            <a:spLocks noGrp="1"/>
          </p:cNvSpPr>
          <p:nvPr>
            <p:ph type="subTitle" idx="1"/>
          </p:nvPr>
        </p:nvSpPr>
        <p:spPr>
          <a:xfrm>
            <a:off x="714375" y="1214438"/>
            <a:ext cx="8072438" cy="4643437"/>
          </a:xfrm>
        </p:spPr>
        <p:txBody>
          <a:bodyPr/>
          <a:lstStyle/>
          <a:p>
            <a:pPr algn="l"/>
            <a:r>
              <a:rPr lang="en-US" sz="2800" b="1" dirty="0" smtClean="0">
                <a:solidFill>
                  <a:srgbClr val="3D04CC"/>
                </a:solidFill>
                <a:cs typeface="Arial" charset="0"/>
              </a:rPr>
              <a:t>The </a:t>
            </a:r>
            <a:r>
              <a:rPr lang="en-US" sz="2800" b="1" dirty="0" err="1" smtClean="0">
                <a:solidFill>
                  <a:srgbClr val="3D04CC"/>
                </a:solidFill>
                <a:cs typeface="Arial" charset="0"/>
              </a:rPr>
              <a:t>Laplacian</a:t>
            </a:r>
            <a:r>
              <a:rPr lang="en-US" sz="2800" b="1" dirty="0" smtClean="0">
                <a:solidFill>
                  <a:srgbClr val="3D04CC"/>
                </a:solidFill>
                <a:cs typeface="Arial" charset="0"/>
              </a:rPr>
              <a:t> operator described here are similar to the ones used for pre-processing (as described in enhancement filter). The </a:t>
            </a:r>
            <a:r>
              <a:rPr lang="en-US" sz="2800" b="1" dirty="0" smtClean="0">
                <a:solidFill>
                  <a:srgbClr val="FF0000"/>
                </a:solidFill>
                <a:cs typeface="Arial" charset="0"/>
              </a:rPr>
              <a:t>three </a:t>
            </a:r>
            <a:r>
              <a:rPr lang="en-US" sz="2800" b="1" dirty="0" err="1" smtClean="0">
                <a:solidFill>
                  <a:srgbClr val="FF0000"/>
                </a:solidFill>
                <a:cs typeface="Arial" charset="0"/>
              </a:rPr>
              <a:t>Laplacian</a:t>
            </a:r>
            <a:r>
              <a:rPr lang="en-US" sz="2800" b="1" dirty="0" smtClean="0">
                <a:solidFill>
                  <a:srgbClr val="FF0000"/>
                </a:solidFill>
                <a:cs typeface="Arial" charset="0"/>
              </a:rPr>
              <a:t> masks that follow represent different approximation of the </a:t>
            </a:r>
            <a:r>
              <a:rPr lang="en-US" sz="2800" b="1" dirty="0" err="1" smtClean="0">
                <a:solidFill>
                  <a:srgbClr val="FF0000"/>
                </a:solidFill>
                <a:cs typeface="Arial" charset="0"/>
              </a:rPr>
              <a:t>Laplacian</a:t>
            </a:r>
            <a:r>
              <a:rPr lang="en-US" sz="2800" b="1" dirty="0" smtClean="0">
                <a:solidFill>
                  <a:srgbClr val="FF0000"/>
                </a:solidFill>
                <a:cs typeface="Arial" charset="0"/>
              </a:rPr>
              <a:t> masks are rationally symmetric</a:t>
            </a:r>
            <a:r>
              <a:rPr lang="en-US" sz="2800" b="1" dirty="0" smtClean="0">
                <a:solidFill>
                  <a:srgbClr val="3D04CC"/>
                </a:solidFill>
                <a:cs typeface="Arial" charset="0"/>
              </a:rPr>
              <a:t>, which means </a:t>
            </a:r>
            <a:r>
              <a:rPr lang="en-US" sz="2800" b="1" dirty="0" smtClean="0">
                <a:solidFill>
                  <a:srgbClr val="FF0000"/>
                </a:solidFill>
                <a:cs typeface="Arial" charset="0"/>
              </a:rPr>
              <a:t>edges at all orientation contribute to the result</a:t>
            </a:r>
            <a:r>
              <a:rPr lang="en-US" sz="2800" b="1" dirty="0" smtClean="0">
                <a:solidFill>
                  <a:srgbClr val="3D04CC"/>
                </a:solidFill>
                <a:cs typeface="Arial" charset="0"/>
              </a:rPr>
              <a:t>. They are </a:t>
            </a:r>
            <a:r>
              <a:rPr lang="en-US" sz="2800" b="1" dirty="0" smtClean="0">
                <a:solidFill>
                  <a:srgbClr val="FF0000"/>
                </a:solidFill>
                <a:cs typeface="Arial" charset="0"/>
              </a:rPr>
              <a:t>applied by selecting one mask </a:t>
            </a:r>
            <a:r>
              <a:rPr lang="en-US" sz="2800" b="1" dirty="0" smtClean="0">
                <a:solidFill>
                  <a:srgbClr val="3D04CC"/>
                </a:solidFill>
                <a:cs typeface="Arial" charset="0"/>
              </a:rPr>
              <a:t>and convolving it with the image</a:t>
            </a:r>
            <a:r>
              <a:rPr lang="en-US" sz="2400" b="1" dirty="0" smtClean="0">
                <a:solidFill>
                  <a:srgbClr val="3D04CC"/>
                </a:solidFill>
                <a:cs typeface="Arial" charset="0"/>
              </a:rPr>
              <a:t>.</a:t>
            </a:r>
            <a:endParaRPr lang="ar-IQ" sz="2400" b="1" dirty="0" smtClean="0">
              <a:solidFill>
                <a:srgbClr val="3D04CC"/>
              </a:solidFill>
            </a:endParaRPr>
          </a:p>
        </p:txBody>
      </p:sp>
      <p:sp>
        <p:nvSpPr>
          <p:cNvPr id="4096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D6F4DC7-FC22-48FD-9EF5-D7DD46310D67}" type="slidenum">
              <a:rPr lang="en-US" smtClean="0"/>
              <a:pPr>
                <a:defRPr/>
              </a:pPr>
              <a:t>30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1236775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82" name="Title 1"/>
          <p:cNvSpPr>
            <a:spLocks noGrp="1"/>
          </p:cNvSpPr>
          <p:nvPr>
            <p:ph type="ctrTitle"/>
          </p:nvPr>
        </p:nvSpPr>
        <p:spPr>
          <a:xfrm>
            <a:off x="785813" y="0"/>
            <a:ext cx="7772400" cy="1000125"/>
          </a:xfrm>
        </p:spPr>
        <p:txBody>
          <a:bodyPr/>
          <a:lstStyle/>
          <a:p>
            <a:r>
              <a:rPr lang="en-GB" sz="3600" b="1" u="sng" smtClean="0">
                <a:cs typeface="Times New Roman" pitchFamily="18" charset="0"/>
              </a:rPr>
              <a:t>Laplacian Operators  </a:t>
            </a:r>
            <a:r>
              <a:rPr lang="en-GB" sz="3600" b="1" i="1" u="sng" smtClean="0">
                <a:solidFill>
                  <a:srgbClr val="890183"/>
                </a:solidFill>
                <a:cs typeface="Times New Roman" pitchFamily="18" charset="0"/>
              </a:rPr>
              <a:t>Cont.</a:t>
            </a:r>
            <a:endParaRPr lang="ar-IQ" sz="3600" b="1" i="1" smtClean="0">
              <a:solidFill>
                <a:srgbClr val="890183"/>
              </a:solidFill>
            </a:endParaRPr>
          </a:p>
        </p:txBody>
      </p:sp>
      <p:sp>
        <p:nvSpPr>
          <p:cNvPr id="49155" name="Subtitle 2"/>
          <p:cNvSpPr>
            <a:spLocks noGrp="1"/>
          </p:cNvSpPr>
          <p:nvPr>
            <p:ph type="subTitle" idx="1"/>
          </p:nvPr>
        </p:nvSpPr>
        <p:spPr>
          <a:xfrm>
            <a:off x="357188" y="785813"/>
            <a:ext cx="8429625" cy="5786437"/>
          </a:xfrm>
        </p:spPr>
        <p:txBody>
          <a:bodyPr/>
          <a:lstStyle/>
          <a:p>
            <a:pPr>
              <a:buFont typeface="Arial" pitchFamily="34" charset="0"/>
              <a:buNone/>
              <a:defRPr/>
            </a:pPr>
            <a:r>
              <a:rPr lang="en-US" sz="2400" dirty="0" smtClean="0"/>
              <a:t> </a:t>
            </a:r>
          </a:p>
          <a:p>
            <a:pPr>
              <a:buFont typeface="Arial" pitchFamily="34" charset="0"/>
              <a:buNone/>
              <a:defRPr/>
            </a:pPr>
            <a:r>
              <a:rPr lang="en-GB" sz="2400" b="1" dirty="0" smtClean="0">
                <a:solidFill>
                  <a:srgbClr val="870352"/>
                </a:solidFill>
              </a:rPr>
              <a:t>     0      -1       0                   1      -2       1                      -1     </a:t>
            </a:r>
            <a:r>
              <a:rPr lang="en-GB" sz="2400" b="1" dirty="0" err="1" smtClean="0">
                <a:solidFill>
                  <a:srgbClr val="870352"/>
                </a:solidFill>
              </a:rPr>
              <a:t>-1</a:t>
            </a:r>
            <a:r>
              <a:rPr lang="en-GB" sz="2400" b="1" dirty="0" smtClean="0">
                <a:solidFill>
                  <a:srgbClr val="870352"/>
                </a:solidFill>
              </a:rPr>
              <a:t>      </a:t>
            </a:r>
            <a:r>
              <a:rPr lang="en-GB" sz="2400" b="1" dirty="0" err="1" smtClean="0">
                <a:solidFill>
                  <a:srgbClr val="870352"/>
                </a:solidFill>
              </a:rPr>
              <a:t>-1</a:t>
            </a:r>
            <a:r>
              <a:rPr lang="en-GB" sz="2400" b="1" dirty="0" smtClean="0">
                <a:solidFill>
                  <a:srgbClr val="870352"/>
                </a:solidFill>
              </a:rPr>
              <a:t> </a:t>
            </a:r>
            <a:endParaRPr lang="en-US" sz="2400" b="1" dirty="0" smtClean="0">
              <a:solidFill>
                <a:srgbClr val="870352"/>
              </a:solidFill>
            </a:endParaRPr>
          </a:p>
          <a:p>
            <a:pPr>
              <a:buFont typeface="Arial" pitchFamily="34" charset="0"/>
              <a:buNone/>
              <a:defRPr/>
            </a:pPr>
            <a:r>
              <a:rPr lang="en-GB" sz="2400" b="1" dirty="0" smtClean="0">
                <a:solidFill>
                  <a:srgbClr val="870352"/>
                </a:solidFill>
              </a:rPr>
              <a:t>     -1      4      -1                  -2     4       -2                     -1       8     -1 </a:t>
            </a:r>
            <a:endParaRPr lang="en-US" sz="2400" b="1" dirty="0" smtClean="0">
              <a:solidFill>
                <a:srgbClr val="870352"/>
              </a:solidFill>
            </a:endParaRPr>
          </a:p>
          <a:p>
            <a:pPr>
              <a:buFont typeface="Arial" pitchFamily="34" charset="0"/>
              <a:buNone/>
              <a:defRPr/>
            </a:pPr>
            <a:r>
              <a:rPr lang="en-GB" sz="2400" b="1" dirty="0" smtClean="0">
                <a:solidFill>
                  <a:srgbClr val="870352"/>
                </a:solidFill>
              </a:rPr>
              <a:t>      0      -1      0                   1     -2       1                      -1     </a:t>
            </a:r>
            <a:r>
              <a:rPr lang="en-GB" sz="2400" b="1" dirty="0" err="1" smtClean="0">
                <a:solidFill>
                  <a:srgbClr val="870352"/>
                </a:solidFill>
              </a:rPr>
              <a:t>-1</a:t>
            </a:r>
            <a:r>
              <a:rPr lang="en-GB" sz="2400" b="1" dirty="0" smtClean="0">
                <a:solidFill>
                  <a:srgbClr val="870352"/>
                </a:solidFill>
              </a:rPr>
              <a:t>     </a:t>
            </a:r>
            <a:r>
              <a:rPr lang="en-GB" sz="2400" b="1" dirty="0" err="1" smtClean="0">
                <a:solidFill>
                  <a:srgbClr val="870352"/>
                </a:solidFill>
              </a:rPr>
              <a:t>-1</a:t>
            </a:r>
            <a:r>
              <a:rPr lang="en-GB" sz="2400" b="1" dirty="0" smtClean="0">
                <a:solidFill>
                  <a:srgbClr val="870352"/>
                </a:solidFill>
              </a:rPr>
              <a:t>    </a:t>
            </a:r>
            <a:endParaRPr lang="en-US" sz="2400" b="1" dirty="0" smtClean="0">
              <a:solidFill>
                <a:srgbClr val="870352"/>
              </a:solidFill>
            </a:endParaRPr>
          </a:p>
          <a:p>
            <a:pPr algn="l">
              <a:buFont typeface="Arial" pitchFamily="34" charset="0"/>
              <a:buNone/>
              <a:defRPr/>
            </a:pPr>
            <a:r>
              <a:rPr lang="en-GB" sz="2400" b="1" dirty="0" smtClean="0">
                <a:solidFill>
                  <a:schemeClr val="tx2">
                    <a:lumMod val="75000"/>
                  </a:schemeClr>
                </a:solidFill>
              </a:rPr>
              <a:t>These masks differ from the </a:t>
            </a:r>
            <a:r>
              <a:rPr lang="en-GB" sz="2400" b="1" dirty="0" err="1" smtClean="0">
                <a:solidFill>
                  <a:schemeClr val="tx2">
                    <a:lumMod val="75000"/>
                  </a:schemeClr>
                </a:solidFill>
              </a:rPr>
              <a:t>Laplacian</a:t>
            </a:r>
            <a:r>
              <a:rPr lang="en-GB" sz="2400" b="1" dirty="0" smtClean="0">
                <a:solidFill>
                  <a:schemeClr val="tx2">
                    <a:lumMod val="75000"/>
                  </a:schemeClr>
                </a:solidFill>
              </a:rPr>
              <a:t> type previously described in that the centre coefficients have been decreased by one. </a:t>
            </a:r>
            <a:r>
              <a:rPr lang="en-GB" sz="2400" b="1" dirty="0" smtClean="0">
                <a:solidFill>
                  <a:srgbClr val="FF0000"/>
                </a:solidFill>
              </a:rPr>
              <a:t>So, if we are only interested in edge information, the sum of the coefficients should be zero</a:t>
            </a:r>
            <a:r>
              <a:rPr lang="en-GB" sz="2400" b="1" dirty="0" smtClean="0">
                <a:solidFill>
                  <a:schemeClr val="tx2">
                    <a:lumMod val="75000"/>
                  </a:schemeClr>
                </a:solidFill>
              </a:rPr>
              <a:t>. If we want to retain most of the information the coefficient should </a:t>
            </a:r>
            <a:r>
              <a:rPr lang="en-GB" sz="2400" b="1" dirty="0" smtClean="0">
                <a:solidFill>
                  <a:srgbClr val="FF0000"/>
                </a:solidFill>
              </a:rPr>
              <a:t>sum to a number greater than zero</a:t>
            </a:r>
            <a:r>
              <a:rPr lang="en-GB" sz="2400" b="1" dirty="0" smtClean="0">
                <a:solidFill>
                  <a:schemeClr val="tx2">
                    <a:lumMod val="75000"/>
                  </a:schemeClr>
                </a:solidFill>
              </a:rPr>
              <a:t>. Consider an extreme example in which the </a:t>
            </a:r>
            <a:r>
              <a:rPr lang="en-GB" sz="2400" b="1" dirty="0" err="1" smtClean="0">
                <a:solidFill>
                  <a:schemeClr val="tx2">
                    <a:lumMod val="75000"/>
                  </a:schemeClr>
                </a:solidFill>
              </a:rPr>
              <a:t>center</a:t>
            </a:r>
            <a:r>
              <a:rPr lang="en-GB" sz="2400" b="1" dirty="0" smtClean="0">
                <a:solidFill>
                  <a:schemeClr val="tx2">
                    <a:lumMod val="75000"/>
                  </a:schemeClr>
                </a:solidFill>
              </a:rPr>
              <a:t> coefficient value will depend most heavily up on the current value, with only minimal contribution from surrounding pixel values.</a:t>
            </a:r>
            <a:endParaRPr lang="en-US" sz="2400" b="1" dirty="0" smtClean="0">
              <a:solidFill>
                <a:schemeClr val="tx2">
                  <a:lumMod val="75000"/>
                </a:schemeClr>
              </a:solidFill>
            </a:endParaRPr>
          </a:p>
          <a:p>
            <a:pPr algn="l">
              <a:buFont typeface="Arial" pitchFamily="34" charset="0"/>
              <a:buNone/>
              <a:defRPr/>
            </a:pPr>
            <a:endParaRPr lang="ar-IQ" sz="2400" b="1" dirty="0" smtClean="0">
              <a:solidFill>
                <a:srgbClr val="3D04CC"/>
              </a:solidFill>
            </a:endParaRPr>
          </a:p>
        </p:txBody>
      </p:sp>
      <p:sp>
        <p:nvSpPr>
          <p:cNvPr id="4096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812B226-30C9-47CB-91BF-E1D9F9BD23A3}" type="slidenum">
              <a:rPr lang="en-US" smtClean="0"/>
              <a:pPr>
                <a:defRPr/>
              </a:pPr>
              <a:t>31</a:t>
            </a:fld>
            <a:endParaRPr lang="en-US" smtClean="0"/>
          </a:p>
        </p:txBody>
      </p:sp>
      <p:sp>
        <p:nvSpPr>
          <p:cNvPr id="5" name="Left Brace 4"/>
          <p:cNvSpPr/>
          <p:nvPr/>
        </p:nvSpPr>
        <p:spPr>
          <a:xfrm>
            <a:off x="857250" y="1214438"/>
            <a:ext cx="142875" cy="1428750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1" anchor="ctr"/>
          <a:lstStyle/>
          <a:p>
            <a:pPr algn="ctr" rtl="1" fontAlgn="base">
              <a:spcBef>
                <a:spcPct val="0"/>
              </a:spcBef>
              <a:spcAft>
                <a:spcPct val="0"/>
              </a:spcAft>
              <a:defRPr/>
            </a:pPr>
            <a:endParaRPr lang="ar-IQ">
              <a:solidFill>
                <a:prstClr val="black"/>
              </a:solidFill>
            </a:endParaRPr>
          </a:p>
        </p:txBody>
      </p:sp>
      <p:sp>
        <p:nvSpPr>
          <p:cNvPr id="6" name="Left Brace 5"/>
          <p:cNvSpPr/>
          <p:nvPr/>
        </p:nvSpPr>
        <p:spPr>
          <a:xfrm>
            <a:off x="3571875" y="1357313"/>
            <a:ext cx="142875" cy="1285875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1" anchor="ctr"/>
          <a:lstStyle/>
          <a:p>
            <a:pPr algn="ctr" rtl="1" fontAlgn="base">
              <a:spcBef>
                <a:spcPct val="0"/>
              </a:spcBef>
              <a:spcAft>
                <a:spcPct val="0"/>
              </a:spcAft>
              <a:defRPr/>
            </a:pPr>
            <a:endParaRPr lang="ar-IQ">
              <a:solidFill>
                <a:prstClr val="black"/>
              </a:solidFill>
            </a:endParaRPr>
          </a:p>
        </p:txBody>
      </p:sp>
      <p:sp>
        <p:nvSpPr>
          <p:cNvPr id="7" name="Left Brace 6"/>
          <p:cNvSpPr/>
          <p:nvPr/>
        </p:nvSpPr>
        <p:spPr>
          <a:xfrm>
            <a:off x="6500813" y="1214438"/>
            <a:ext cx="214312" cy="1357312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1" anchor="ctr"/>
          <a:lstStyle/>
          <a:p>
            <a:pPr algn="ctr" rtl="1" fontAlgn="base">
              <a:spcBef>
                <a:spcPct val="0"/>
              </a:spcBef>
              <a:spcAft>
                <a:spcPct val="0"/>
              </a:spcAft>
              <a:defRPr/>
            </a:pPr>
            <a:endParaRPr lang="ar-IQ">
              <a:solidFill>
                <a:prstClr val="black"/>
              </a:solidFill>
            </a:endParaRPr>
          </a:p>
        </p:txBody>
      </p:sp>
      <p:sp>
        <p:nvSpPr>
          <p:cNvPr id="8" name="Right Brace 7"/>
          <p:cNvSpPr/>
          <p:nvPr/>
        </p:nvSpPr>
        <p:spPr>
          <a:xfrm>
            <a:off x="2714625" y="1316038"/>
            <a:ext cx="71438" cy="1285875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1" anchor="ctr"/>
          <a:lstStyle/>
          <a:p>
            <a:pPr algn="ctr" rtl="1" fontAlgn="base">
              <a:spcBef>
                <a:spcPct val="0"/>
              </a:spcBef>
              <a:spcAft>
                <a:spcPct val="0"/>
              </a:spcAft>
              <a:defRPr/>
            </a:pPr>
            <a:endParaRPr lang="ar-IQ">
              <a:solidFill>
                <a:prstClr val="black"/>
              </a:solidFill>
            </a:endParaRPr>
          </a:p>
        </p:txBody>
      </p:sp>
      <p:sp>
        <p:nvSpPr>
          <p:cNvPr id="9" name="Right Brace 8"/>
          <p:cNvSpPr/>
          <p:nvPr/>
        </p:nvSpPr>
        <p:spPr>
          <a:xfrm>
            <a:off x="5429250" y="1316038"/>
            <a:ext cx="71438" cy="1285875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1" anchor="ctr"/>
          <a:lstStyle/>
          <a:p>
            <a:pPr algn="ctr" rtl="1" fontAlgn="base">
              <a:spcBef>
                <a:spcPct val="0"/>
              </a:spcBef>
              <a:spcAft>
                <a:spcPct val="0"/>
              </a:spcAft>
              <a:defRPr/>
            </a:pPr>
            <a:endParaRPr lang="ar-IQ">
              <a:solidFill>
                <a:prstClr val="black"/>
              </a:solidFill>
            </a:endParaRPr>
          </a:p>
        </p:txBody>
      </p:sp>
      <p:sp>
        <p:nvSpPr>
          <p:cNvPr id="10" name="Right Brace 9"/>
          <p:cNvSpPr/>
          <p:nvPr/>
        </p:nvSpPr>
        <p:spPr>
          <a:xfrm>
            <a:off x="8358188" y="1285875"/>
            <a:ext cx="71437" cy="1214438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1" anchor="ctr"/>
          <a:lstStyle/>
          <a:p>
            <a:pPr algn="ctr" rtl="1" fontAlgn="base">
              <a:spcBef>
                <a:spcPct val="0"/>
              </a:spcBef>
              <a:spcAft>
                <a:spcPct val="0"/>
              </a:spcAft>
              <a:defRPr/>
            </a:pPr>
            <a:endParaRPr lang="ar-IQ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589377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Spatial filters</a:t>
            </a:r>
          </a:p>
        </p:txBody>
      </p:sp>
      <p:sp>
        <p:nvSpPr>
          <p:cNvPr id="942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533400" indent="-533400" algn="l" rtl="0">
              <a:buFont typeface="Wingdings" pitchFamily="2" charset="2"/>
              <a:buNone/>
              <a:defRPr/>
            </a:pPr>
            <a:r>
              <a:rPr lang="en-US" sz="18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Remember that types of neighborhood:</a:t>
            </a:r>
          </a:p>
          <a:p>
            <a:pPr marL="533400" indent="-533400" algn="l" rtl="0">
              <a:defRPr/>
            </a:pPr>
            <a:endParaRPr lang="en-US" sz="1800" b="1" dirty="0" smtClean="0"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marL="533400" indent="-533400" algn="l" rtl="0">
              <a:defRPr/>
            </a:pPr>
            <a:r>
              <a:rPr lang="en-US" sz="1800" b="1" dirty="0" smtClean="0"/>
              <a:t>intensity transformation</a:t>
            </a:r>
            <a:r>
              <a:rPr lang="en-US" sz="1800" dirty="0" smtClean="0"/>
              <a:t>: neighborhood of size 1x1</a:t>
            </a:r>
          </a:p>
          <a:p>
            <a:pPr marL="533400" indent="-533400" algn="l" rtl="0">
              <a:defRPr/>
            </a:pPr>
            <a:r>
              <a:rPr lang="en-US" sz="1800" b="1" dirty="0" smtClean="0"/>
              <a:t>spatial filter</a:t>
            </a:r>
            <a:r>
              <a:rPr lang="en-US" sz="1800" dirty="0" smtClean="0"/>
              <a:t> (or </a:t>
            </a:r>
            <a:r>
              <a:rPr lang="en-US" sz="1800" dirty="0" smtClean="0">
                <a:solidFill>
                  <a:srgbClr val="FF0000"/>
                </a:solidFill>
              </a:rPr>
              <a:t>mask ,kernel, template or window</a:t>
            </a:r>
            <a:r>
              <a:rPr lang="en-US" sz="1800" dirty="0" smtClean="0"/>
              <a:t>): neighborhood of larger size  , like 3*3 mask</a:t>
            </a:r>
            <a:endParaRPr lang="ar-JO" sz="1800" dirty="0" smtClean="0"/>
          </a:p>
          <a:p>
            <a:pPr marL="533400" indent="-533400" algn="l" rtl="0">
              <a:defRPr/>
            </a:pPr>
            <a:endParaRPr lang="ar-JO" sz="1800" dirty="0" smtClean="0"/>
          </a:p>
          <a:p>
            <a:pPr marL="533400" indent="-533400" algn="l" rtl="0">
              <a:defRPr/>
            </a:pPr>
            <a:r>
              <a:rPr lang="en-US" sz="2000" dirty="0" smtClean="0"/>
              <a:t>The spatial filter </a:t>
            </a:r>
            <a:r>
              <a:rPr lang="en-US" sz="2000" dirty="0" smtClean="0">
                <a:solidFill>
                  <a:srgbClr val="FF0000"/>
                </a:solidFill>
              </a:rPr>
              <a:t>mask is moved from point to point in an image.  At each point (</a:t>
            </a:r>
            <a:r>
              <a:rPr lang="en-US" sz="2000" i="1" dirty="0" err="1" smtClean="0">
                <a:solidFill>
                  <a:srgbClr val="FF0000"/>
                </a:solidFill>
              </a:rPr>
              <a:t>x</a:t>
            </a:r>
            <a:r>
              <a:rPr lang="en-US" sz="2000" dirty="0" err="1" smtClean="0">
                <a:solidFill>
                  <a:srgbClr val="FF0000"/>
                </a:solidFill>
              </a:rPr>
              <a:t>,</a:t>
            </a:r>
            <a:r>
              <a:rPr lang="en-US" sz="2000" i="1" dirty="0" err="1" smtClean="0">
                <a:solidFill>
                  <a:srgbClr val="FF0000"/>
                </a:solidFill>
              </a:rPr>
              <a:t>y</a:t>
            </a:r>
            <a:r>
              <a:rPr lang="en-US" sz="2000" dirty="0" smtClean="0">
                <a:solidFill>
                  <a:srgbClr val="FF0000"/>
                </a:solidFill>
              </a:rPr>
              <a:t>), the response of the filter is calculated</a:t>
            </a:r>
          </a:p>
        </p:txBody>
      </p:sp>
      <p:sp>
        <p:nvSpPr>
          <p:cNvPr id="4100" name="Text Box 9"/>
          <p:cNvSpPr txBox="1">
            <a:spLocks noChangeArrowheads="1"/>
          </p:cNvSpPr>
          <p:nvPr/>
        </p:nvSpPr>
        <p:spPr bwMode="auto">
          <a:xfrm>
            <a:off x="228600" y="0"/>
            <a:ext cx="8915400" cy="376238"/>
          </a:xfrm>
          <a:prstGeom prst="rect">
            <a:avLst/>
          </a:prstGeom>
          <a:solidFill>
            <a:schemeClr val="accent1">
              <a:alpha val="30196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5pPr>
            <a:lvl6pPr marL="2514600" indent="-228600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6pPr>
            <a:lvl7pPr marL="2971800" indent="-228600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7pPr>
            <a:lvl8pPr marL="3429000" indent="-228600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8pPr>
            <a:lvl9pPr marL="3886200" indent="-228600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9pPr>
          </a:lstStyle>
          <a:p>
            <a:pPr algn="ctr" rtl="1"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smtClean="0">
                <a:solidFill>
                  <a:srgbClr val="000000"/>
                </a:solidFill>
              </a:rPr>
              <a:t>Ch3, lesson 6: spatial filters</a:t>
            </a:r>
          </a:p>
        </p:txBody>
      </p:sp>
      <p:pic>
        <p:nvPicPr>
          <p:cNvPr id="4101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6400" y="4419600"/>
            <a:ext cx="2743200" cy="2095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5C6D6FC-447A-4A3B-A9DA-337988808582}" type="slidenum">
              <a:rPr lang="ar-SA" smtClean="0">
                <a:solidFill>
                  <a:srgbClr val="000000"/>
                </a:solidFill>
              </a:rPr>
              <a:pPr>
                <a:defRPr/>
              </a:pPr>
              <a:t>32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60312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Spatial filters</a:t>
            </a:r>
          </a:p>
        </p:txBody>
      </p:sp>
      <p:sp>
        <p:nvSpPr>
          <p:cNvPr id="5123" name="Text Box 9"/>
          <p:cNvSpPr txBox="1">
            <a:spLocks noChangeArrowheads="1"/>
          </p:cNvSpPr>
          <p:nvPr/>
        </p:nvSpPr>
        <p:spPr bwMode="auto">
          <a:xfrm>
            <a:off x="228600" y="0"/>
            <a:ext cx="8915400" cy="376238"/>
          </a:xfrm>
          <a:prstGeom prst="rect">
            <a:avLst/>
          </a:prstGeom>
          <a:solidFill>
            <a:schemeClr val="accent1">
              <a:alpha val="30196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5pPr>
            <a:lvl6pPr marL="2514600" indent="-228600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6pPr>
            <a:lvl7pPr marL="2971800" indent="-228600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7pPr>
            <a:lvl8pPr marL="3429000" indent="-228600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8pPr>
            <a:lvl9pPr marL="3886200" indent="-228600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9pPr>
          </a:lstStyle>
          <a:p>
            <a:pPr algn="ctr" rtl="1"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smtClean="0">
                <a:solidFill>
                  <a:srgbClr val="000000"/>
                </a:solidFill>
              </a:rPr>
              <a:t>Ch3, lesson 5: spatial filters</a:t>
            </a:r>
          </a:p>
        </p:txBody>
      </p:sp>
      <p:pic>
        <p:nvPicPr>
          <p:cNvPr id="5124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2180432" y="1558131"/>
            <a:ext cx="5334000" cy="5265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5C6D6FC-447A-4A3B-A9DA-337988808582}" type="slidenum">
              <a:rPr lang="ar-SA" smtClean="0">
                <a:solidFill>
                  <a:srgbClr val="000000"/>
                </a:solidFill>
              </a:rPr>
              <a:pPr>
                <a:defRPr/>
              </a:pPr>
              <a:t>33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88199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Spatial filters : Smoothing ( </a:t>
            </a:r>
            <a:r>
              <a:rPr lang="en-US" dirty="0" smtClean="0">
                <a:solidFill>
                  <a:srgbClr val="FF0000"/>
                </a:solidFill>
              </a:rPr>
              <a:t>low pass</a:t>
            </a:r>
            <a:r>
              <a:rPr lang="en-US" dirty="0" smtClean="0"/>
              <a:t>)</a:t>
            </a:r>
          </a:p>
        </p:txBody>
      </p:sp>
      <p:sp>
        <p:nvSpPr>
          <p:cNvPr id="6147" name="Text Box 9"/>
          <p:cNvSpPr txBox="1">
            <a:spLocks noChangeArrowheads="1"/>
          </p:cNvSpPr>
          <p:nvPr/>
        </p:nvSpPr>
        <p:spPr bwMode="auto">
          <a:xfrm>
            <a:off x="228600" y="0"/>
            <a:ext cx="8915400" cy="376238"/>
          </a:xfrm>
          <a:prstGeom prst="rect">
            <a:avLst/>
          </a:prstGeom>
          <a:solidFill>
            <a:schemeClr val="accent1">
              <a:alpha val="30196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5pPr>
            <a:lvl6pPr marL="2514600" indent="-228600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6pPr>
            <a:lvl7pPr marL="2971800" indent="-228600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7pPr>
            <a:lvl8pPr marL="3429000" indent="-228600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8pPr>
            <a:lvl9pPr marL="3886200" indent="-228600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9pPr>
          </a:lstStyle>
          <a:p>
            <a:pPr algn="ctr" rtl="1"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smtClean="0">
                <a:solidFill>
                  <a:srgbClr val="000000"/>
                </a:solidFill>
              </a:rPr>
              <a:t>Ch3, lesson 6: Smoothing filters</a:t>
            </a:r>
          </a:p>
        </p:txBody>
      </p:sp>
      <p:sp>
        <p:nvSpPr>
          <p:cNvPr id="6148" name="Text Box 5"/>
          <p:cNvSpPr txBox="1">
            <a:spLocks noChangeArrowheads="1"/>
          </p:cNvSpPr>
          <p:nvPr/>
        </p:nvSpPr>
        <p:spPr bwMode="auto">
          <a:xfrm>
            <a:off x="762000" y="1524000"/>
            <a:ext cx="8382000" cy="71096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2pPr>
            <a:lvl3pPr marL="1257300" indent="-3429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5pPr>
            <a:lvl6pPr marL="2514600" indent="-228600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6pPr>
            <a:lvl7pPr marL="2971800" indent="-228600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7pPr>
            <a:lvl8pPr marL="3429000" indent="-228600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8pPr>
            <a:lvl9pPr marL="3886200" indent="-228600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sz="2400" b="1" dirty="0" smtClean="0">
                <a:solidFill>
                  <a:srgbClr val="FF3300"/>
                </a:solidFill>
              </a:rPr>
              <a:t>Use:</a:t>
            </a:r>
            <a:r>
              <a:rPr lang="en-US" sz="2400" b="1" dirty="0" smtClean="0">
                <a:solidFill>
                  <a:srgbClr val="000000"/>
                </a:solidFill>
              </a:rPr>
              <a:t>  </a:t>
            </a:r>
            <a:r>
              <a:rPr lang="en-US" sz="2400" dirty="0" smtClean="0">
                <a:solidFill>
                  <a:srgbClr val="000000"/>
                </a:solidFill>
              </a:rPr>
              <a:t>for </a:t>
            </a:r>
            <a:r>
              <a:rPr lang="en-US" sz="2400" dirty="0" smtClean="0">
                <a:solidFill>
                  <a:srgbClr val="FF0000"/>
                </a:solidFill>
              </a:rPr>
              <a:t>blurring</a:t>
            </a:r>
            <a:r>
              <a:rPr lang="en-US" sz="2400" dirty="0" smtClean="0">
                <a:solidFill>
                  <a:srgbClr val="000000"/>
                </a:solidFill>
              </a:rPr>
              <a:t> and </a:t>
            </a:r>
            <a:r>
              <a:rPr lang="en-US" sz="2400" dirty="0" smtClean="0">
                <a:solidFill>
                  <a:srgbClr val="FF0000"/>
                </a:solidFill>
              </a:rPr>
              <a:t>noise reduction</a:t>
            </a:r>
            <a:r>
              <a:rPr lang="en-US" sz="2400" dirty="0" smtClean="0">
                <a:solidFill>
                  <a:srgbClr val="000000"/>
                </a:solidFill>
              </a:rPr>
              <a:t>.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en-US" sz="2400" dirty="0" smtClean="0">
              <a:solidFill>
                <a:srgbClr val="000000"/>
              </a:solidFill>
            </a:endParaRP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en-US" sz="2400" b="1" dirty="0" smtClean="0">
              <a:solidFill>
                <a:srgbClr val="000000"/>
              </a:solidFill>
            </a:endParaRP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2400" b="1" dirty="0" smtClean="0">
                <a:solidFill>
                  <a:srgbClr val="FF3300"/>
                </a:solidFill>
              </a:rPr>
              <a:t>How it works?</a:t>
            </a:r>
            <a:r>
              <a:rPr lang="en-US" sz="2400" b="1" dirty="0" smtClean="0">
                <a:solidFill>
                  <a:srgbClr val="000000"/>
                </a:solidFill>
              </a:rPr>
              <a:t> </a:t>
            </a:r>
            <a:r>
              <a:rPr lang="en-US" sz="2400" dirty="0" smtClean="0">
                <a:solidFill>
                  <a:srgbClr val="000000"/>
                </a:solidFill>
              </a:rPr>
              <a:t>The </a:t>
            </a:r>
            <a:r>
              <a:rPr lang="en-US" sz="2400" dirty="0" smtClean="0">
                <a:solidFill>
                  <a:srgbClr val="FF0000"/>
                </a:solidFill>
              </a:rPr>
              <a:t>value of every pixel </a:t>
            </a:r>
            <a:r>
              <a:rPr lang="en-US" sz="2400" dirty="0" smtClean="0">
                <a:solidFill>
                  <a:srgbClr val="000000"/>
                </a:solidFill>
              </a:rPr>
              <a:t>is replaced by the </a:t>
            </a:r>
            <a:r>
              <a:rPr lang="en-US" sz="2400" dirty="0" smtClean="0">
                <a:solidFill>
                  <a:srgbClr val="FF0000"/>
                </a:solidFill>
              </a:rPr>
              <a:t>average</a:t>
            </a:r>
            <a:r>
              <a:rPr lang="en-US" sz="2400" dirty="0" smtClean="0">
                <a:solidFill>
                  <a:srgbClr val="000000"/>
                </a:solidFill>
              </a:rPr>
              <a:t> of the gray levels in the </a:t>
            </a:r>
            <a:r>
              <a:rPr lang="en-US" sz="2400" dirty="0" smtClean="0">
                <a:solidFill>
                  <a:srgbClr val="FF0000"/>
                </a:solidFill>
              </a:rPr>
              <a:t>neighborhood</a:t>
            </a:r>
            <a:r>
              <a:rPr lang="en-US" sz="2400" dirty="0" smtClean="0">
                <a:solidFill>
                  <a:srgbClr val="000000"/>
                </a:solidFill>
              </a:rPr>
              <a:t>.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en-US" sz="2400" dirty="0" smtClean="0">
              <a:solidFill>
                <a:srgbClr val="000000"/>
              </a:solidFill>
            </a:endParaRP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2400" b="1" dirty="0" smtClean="0">
                <a:solidFill>
                  <a:srgbClr val="FF3300"/>
                </a:solidFill>
              </a:rPr>
              <a:t>Type of smoothing filters:</a:t>
            </a:r>
          </a:p>
          <a:p>
            <a:pPr lvl="2" eaLnBrk="1" fontAlgn="base" hangingPunct="1">
              <a:spcBef>
                <a:spcPct val="0"/>
              </a:spcBef>
              <a:spcAft>
                <a:spcPct val="0"/>
              </a:spcAft>
              <a:buFontTx/>
              <a:buAutoNum type="arabicPeriod"/>
            </a:pPr>
            <a:r>
              <a:rPr lang="en-US" sz="2400" dirty="0" smtClean="0">
                <a:solidFill>
                  <a:srgbClr val="000000"/>
                </a:solidFill>
              </a:rPr>
              <a:t>Standard average</a:t>
            </a:r>
          </a:p>
          <a:p>
            <a:pPr lvl="2" eaLnBrk="1" fontAlgn="base" hangingPunct="1">
              <a:spcBef>
                <a:spcPct val="0"/>
              </a:spcBef>
              <a:spcAft>
                <a:spcPct val="0"/>
              </a:spcAft>
              <a:buFontTx/>
              <a:buAutoNum type="arabicPeriod"/>
            </a:pPr>
            <a:r>
              <a:rPr lang="en-US" sz="2400" dirty="0" smtClean="0">
                <a:solidFill>
                  <a:srgbClr val="000000"/>
                </a:solidFill>
              </a:rPr>
              <a:t> weighted average.</a:t>
            </a:r>
          </a:p>
          <a:p>
            <a:pPr lvl="2" eaLnBrk="1" fontAlgn="base" hangingPunct="1">
              <a:spcBef>
                <a:spcPct val="0"/>
              </a:spcBef>
              <a:spcAft>
                <a:spcPct val="0"/>
              </a:spcAft>
            </a:pPr>
            <a:endParaRPr lang="en-US" sz="2400" dirty="0" smtClean="0">
              <a:solidFill>
                <a:srgbClr val="000000"/>
              </a:solidFill>
            </a:endParaRPr>
          </a:p>
          <a:p>
            <a:pPr lvl="2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2400" dirty="0" smtClean="0">
                <a:solidFill>
                  <a:srgbClr val="000000"/>
                </a:solidFill>
              </a:rPr>
              <a:t>3. Median filter </a:t>
            </a:r>
            <a:endParaRPr lang="ar-JO" sz="2400" dirty="0" smtClean="0">
              <a:solidFill>
                <a:srgbClr val="000000"/>
              </a:solidFill>
            </a:endParaRP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AutoNum type="arabicPeriod"/>
            </a:pPr>
            <a:endParaRPr lang="ar-JO" sz="2400" dirty="0" smtClean="0">
              <a:solidFill>
                <a:srgbClr val="000000"/>
              </a:solidFill>
            </a:endParaRP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AutoNum type="arabicPeriod"/>
            </a:pPr>
            <a:endParaRPr lang="ar-JO" sz="2400" b="1" dirty="0" smtClean="0">
              <a:solidFill>
                <a:srgbClr val="000000"/>
              </a:solidFill>
            </a:endParaRP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AutoNum type="arabicPeriod"/>
            </a:pPr>
            <a:endParaRPr lang="ar-JO" sz="2400" b="1" dirty="0" smtClean="0">
              <a:solidFill>
                <a:srgbClr val="000000"/>
              </a:solidFill>
            </a:endParaRP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AutoNum type="arabicPeriod"/>
            </a:pPr>
            <a:endParaRPr lang="ar-JO" sz="2400" b="1" dirty="0" smtClean="0">
              <a:solidFill>
                <a:srgbClr val="000000"/>
              </a:solidFill>
            </a:endParaRP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AutoNum type="arabicPeriod"/>
            </a:pPr>
            <a:endParaRPr lang="ar-JO" sz="2400" b="1" dirty="0" smtClean="0">
              <a:solidFill>
                <a:srgbClr val="000000"/>
              </a:solidFill>
            </a:endParaRP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AutoNum type="arabicPeriod"/>
            </a:pPr>
            <a:endParaRPr lang="ar-JO" sz="2400" b="1" dirty="0" smtClean="0">
              <a:solidFill>
                <a:srgbClr val="000000"/>
              </a:solidFill>
            </a:endParaRP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en-US" sz="2400" b="1" dirty="0" smtClean="0">
              <a:solidFill>
                <a:srgbClr val="000000"/>
              </a:solidFill>
            </a:endParaRPr>
          </a:p>
        </p:txBody>
      </p:sp>
      <p:sp>
        <p:nvSpPr>
          <p:cNvPr id="6149" name="AutoShape 6"/>
          <p:cNvSpPr>
            <a:spLocks/>
          </p:cNvSpPr>
          <p:nvPr/>
        </p:nvSpPr>
        <p:spPr bwMode="auto">
          <a:xfrm>
            <a:off x="5334000" y="4572000"/>
            <a:ext cx="381000" cy="609600"/>
          </a:xfrm>
          <a:prstGeom prst="rightBrace">
            <a:avLst>
              <a:gd name="adj1" fmla="val 13333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rtl="1" fontAlgn="base">
              <a:spcBef>
                <a:spcPct val="0"/>
              </a:spcBef>
              <a:spcAft>
                <a:spcPct val="0"/>
              </a:spcAft>
            </a:pPr>
            <a:endParaRPr lang="ar-JO" smtClean="0">
              <a:solidFill>
                <a:srgbClr val="000000"/>
              </a:solidFill>
            </a:endParaRPr>
          </a:p>
        </p:txBody>
      </p:sp>
      <p:sp>
        <p:nvSpPr>
          <p:cNvPr id="6150" name="AutoShape 7"/>
          <p:cNvSpPr>
            <a:spLocks/>
          </p:cNvSpPr>
          <p:nvPr/>
        </p:nvSpPr>
        <p:spPr bwMode="auto">
          <a:xfrm>
            <a:off x="5334000" y="5638800"/>
            <a:ext cx="381000" cy="381000"/>
          </a:xfrm>
          <a:prstGeom prst="rightBrace">
            <a:avLst>
              <a:gd name="adj1" fmla="val 8333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rtl="1" fontAlgn="base">
              <a:spcBef>
                <a:spcPct val="0"/>
              </a:spcBef>
              <a:spcAft>
                <a:spcPct val="0"/>
              </a:spcAft>
            </a:pPr>
            <a:endParaRPr lang="ar-JO" smtClean="0">
              <a:solidFill>
                <a:srgbClr val="000000"/>
              </a:solidFill>
            </a:endParaRPr>
          </a:p>
        </p:txBody>
      </p:sp>
      <p:sp>
        <p:nvSpPr>
          <p:cNvPr id="6151" name="Text Box 8"/>
          <p:cNvSpPr txBox="1">
            <a:spLocks noChangeArrowheads="1"/>
          </p:cNvSpPr>
          <p:nvPr/>
        </p:nvSpPr>
        <p:spPr bwMode="auto">
          <a:xfrm>
            <a:off x="5715000" y="4662488"/>
            <a:ext cx="9906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5pPr>
            <a:lvl6pPr marL="2514600" indent="-228600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6pPr>
            <a:lvl7pPr marL="2971800" indent="-228600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7pPr>
            <a:lvl8pPr marL="3429000" indent="-228600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8pPr>
            <a:lvl9pPr marL="3886200" indent="-228600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9pPr>
          </a:lstStyle>
          <a:p>
            <a:pPr rtl="1"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dirty="0" smtClean="0">
                <a:solidFill>
                  <a:srgbClr val="FF0000"/>
                </a:solidFill>
              </a:rPr>
              <a:t>linear</a:t>
            </a:r>
          </a:p>
        </p:txBody>
      </p:sp>
      <p:sp>
        <p:nvSpPr>
          <p:cNvPr id="6152" name="Text Box 9"/>
          <p:cNvSpPr txBox="1">
            <a:spLocks noChangeArrowheads="1"/>
          </p:cNvSpPr>
          <p:nvPr/>
        </p:nvSpPr>
        <p:spPr bwMode="auto">
          <a:xfrm>
            <a:off x="5715000" y="5653088"/>
            <a:ext cx="22860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5pPr>
            <a:lvl6pPr marL="2514600" indent="-228600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6pPr>
            <a:lvl7pPr marL="2971800" indent="-228600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7pPr>
            <a:lvl8pPr marL="3429000" indent="-228600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8pPr>
            <a:lvl9pPr marL="3886200" indent="-228600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9pPr>
          </a:lstStyle>
          <a:p>
            <a:pPr rtl="1"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dirty="0" smtClean="0">
                <a:solidFill>
                  <a:srgbClr val="FF0000"/>
                </a:solidFill>
              </a:rPr>
              <a:t>Order statistics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5C6D6FC-447A-4A3B-A9DA-337988808582}" type="slidenum">
              <a:rPr lang="ar-SA" smtClean="0">
                <a:solidFill>
                  <a:srgbClr val="000000"/>
                </a:solidFill>
              </a:rPr>
              <a:pPr>
                <a:defRPr/>
              </a:pPr>
              <a:t>34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72576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smtClean="0"/>
              <a:t>Spatial filters : </a:t>
            </a:r>
            <a:r>
              <a:rPr lang="en-US" sz="3200" dirty="0" smtClean="0">
                <a:solidFill>
                  <a:srgbClr val="FF0000"/>
                </a:solidFill>
              </a:rPr>
              <a:t>Smoothing</a:t>
            </a:r>
            <a:r>
              <a:rPr lang="en-US" sz="3200" dirty="0" smtClean="0"/>
              <a:t/>
            </a:r>
            <a:br>
              <a:rPr lang="en-US" sz="3200" dirty="0" smtClean="0"/>
            </a:br>
            <a:r>
              <a:rPr lang="en-US" sz="3200" dirty="0" smtClean="0">
                <a:solidFill>
                  <a:srgbClr val="FF0000"/>
                </a:solidFill>
              </a:rPr>
              <a:t>linear</a:t>
            </a:r>
            <a:r>
              <a:rPr lang="en-US" sz="3200" dirty="0" smtClean="0"/>
              <a:t> smoothing : </a:t>
            </a:r>
            <a:r>
              <a:rPr lang="en-US" sz="3200" dirty="0" smtClean="0">
                <a:solidFill>
                  <a:srgbClr val="FF0000"/>
                </a:solidFill>
              </a:rPr>
              <a:t>averaging</a:t>
            </a:r>
            <a:r>
              <a:rPr lang="en-US" sz="3200" dirty="0" smtClean="0"/>
              <a:t> kernels</a:t>
            </a:r>
          </a:p>
        </p:txBody>
      </p:sp>
      <p:sp>
        <p:nvSpPr>
          <p:cNvPr id="7171" name="Text Box 9"/>
          <p:cNvSpPr txBox="1">
            <a:spLocks noChangeArrowheads="1"/>
          </p:cNvSpPr>
          <p:nvPr/>
        </p:nvSpPr>
        <p:spPr bwMode="auto">
          <a:xfrm>
            <a:off x="228600" y="0"/>
            <a:ext cx="8915400" cy="376238"/>
          </a:xfrm>
          <a:prstGeom prst="rect">
            <a:avLst/>
          </a:prstGeom>
          <a:solidFill>
            <a:schemeClr val="accent1">
              <a:alpha val="30196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5pPr>
            <a:lvl6pPr marL="2514600" indent="-228600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6pPr>
            <a:lvl7pPr marL="2971800" indent="-228600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7pPr>
            <a:lvl8pPr marL="3429000" indent="-228600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8pPr>
            <a:lvl9pPr marL="3886200" indent="-228600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9pPr>
          </a:lstStyle>
          <a:p>
            <a:pPr algn="ctr" rtl="1"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smtClean="0">
                <a:solidFill>
                  <a:srgbClr val="000000"/>
                </a:solidFill>
              </a:rPr>
              <a:t>Ch3, lesson 6: Smoothing filters</a:t>
            </a:r>
          </a:p>
        </p:txBody>
      </p:sp>
      <p:pic>
        <p:nvPicPr>
          <p:cNvPr id="7172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2707481" y="1712119"/>
            <a:ext cx="3348038" cy="495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3" name="Rectangle 6"/>
          <p:cNvSpPr>
            <a:spLocks noChangeArrowheads="1"/>
          </p:cNvSpPr>
          <p:nvPr/>
        </p:nvSpPr>
        <p:spPr bwMode="auto">
          <a:xfrm>
            <a:off x="2057400" y="2057400"/>
            <a:ext cx="54102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marL="1257300" lvl="2" indent="-342900" rtl="1" fontAlgn="base">
              <a:spcBef>
                <a:spcPct val="0"/>
              </a:spcBef>
              <a:spcAft>
                <a:spcPct val="0"/>
              </a:spcAft>
            </a:pPr>
            <a:r>
              <a:rPr lang="en-US" dirty="0" smtClean="0">
                <a:solidFill>
                  <a:srgbClr val="000000"/>
                </a:solidFill>
              </a:rPr>
              <a:t>Standard average     </a:t>
            </a:r>
            <a:r>
              <a:rPr lang="en-US" dirty="0" smtClean="0">
                <a:solidFill>
                  <a:srgbClr val="FF0000"/>
                </a:solidFill>
              </a:rPr>
              <a:t>weighted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 smtClean="0">
                <a:solidFill>
                  <a:srgbClr val="FF0000"/>
                </a:solidFill>
              </a:rPr>
              <a:t>average</a:t>
            </a:r>
            <a:r>
              <a:rPr lang="en-US" dirty="0" smtClean="0">
                <a:solidFill>
                  <a:srgbClr val="000000"/>
                </a:solidFill>
              </a:rPr>
              <a:t>.</a:t>
            </a:r>
          </a:p>
        </p:txBody>
      </p:sp>
      <p:sp>
        <p:nvSpPr>
          <p:cNvPr id="7174" name="Rectangle 7"/>
          <p:cNvSpPr>
            <a:spLocks noChangeArrowheads="1"/>
          </p:cNvSpPr>
          <p:nvPr/>
        </p:nvSpPr>
        <p:spPr bwMode="auto">
          <a:xfrm>
            <a:off x="4724400" y="5791200"/>
            <a:ext cx="33401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600" dirty="0" smtClean="0">
                <a:solidFill>
                  <a:srgbClr val="000000"/>
                </a:solidFill>
              </a:rPr>
              <a:t>Used to </a:t>
            </a:r>
            <a:r>
              <a:rPr lang="en-US" sz="1600" dirty="0" smtClean="0">
                <a:solidFill>
                  <a:srgbClr val="FF0000"/>
                </a:solidFill>
              </a:rPr>
              <a:t>reduce blurring </a:t>
            </a:r>
            <a:r>
              <a:rPr lang="en-US" sz="1600" dirty="0" smtClean="0">
                <a:solidFill>
                  <a:srgbClr val="000000"/>
                </a:solidFill>
              </a:rPr>
              <a:t>more. 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5C6D6FC-447A-4A3B-A9DA-337988808582}" type="slidenum">
              <a:rPr lang="ar-SA" smtClean="0">
                <a:solidFill>
                  <a:srgbClr val="000000"/>
                </a:solidFill>
              </a:rPr>
              <a:pPr>
                <a:defRPr/>
              </a:pPr>
              <a:t>35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3521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smtClean="0"/>
              <a:t>Spatial filters : Smoothing</a:t>
            </a:r>
            <a:br>
              <a:rPr lang="en-US" sz="3200" smtClean="0"/>
            </a:br>
            <a:r>
              <a:rPr lang="en-US" sz="3200" smtClean="0"/>
              <a:t>Standard and weighted Average- example</a:t>
            </a:r>
          </a:p>
        </p:txBody>
      </p:sp>
      <p:sp>
        <p:nvSpPr>
          <p:cNvPr id="8195" name="Text Box 9"/>
          <p:cNvSpPr txBox="1">
            <a:spLocks noChangeArrowheads="1"/>
          </p:cNvSpPr>
          <p:nvPr/>
        </p:nvSpPr>
        <p:spPr bwMode="auto">
          <a:xfrm>
            <a:off x="228600" y="0"/>
            <a:ext cx="8915400" cy="376238"/>
          </a:xfrm>
          <a:prstGeom prst="rect">
            <a:avLst/>
          </a:prstGeom>
          <a:solidFill>
            <a:schemeClr val="accent1">
              <a:alpha val="30196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5pPr>
            <a:lvl6pPr marL="2514600" indent="-228600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6pPr>
            <a:lvl7pPr marL="2971800" indent="-228600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7pPr>
            <a:lvl8pPr marL="3429000" indent="-228600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8pPr>
            <a:lvl9pPr marL="3886200" indent="-228600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9pPr>
          </a:lstStyle>
          <a:p>
            <a:pPr algn="ctr" rtl="1"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smtClean="0">
                <a:solidFill>
                  <a:srgbClr val="000000"/>
                </a:solidFill>
              </a:rPr>
              <a:t>Ch3, lesson 6: Smoothing filters</a:t>
            </a:r>
          </a:p>
        </p:txBody>
      </p:sp>
      <p:graphicFrame>
        <p:nvGraphicFramePr>
          <p:cNvPr id="112675" name="Group 35"/>
          <p:cNvGraphicFramePr>
            <a:graphicFrameLocks noGrp="1"/>
          </p:cNvGraphicFramePr>
          <p:nvPr>
            <p:ph idx="1"/>
          </p:nvPr>
        </p:nvGraphicFramePr>
        <p:xfrm>
          <a:off x="1295400" y="1981200"/>
          <a:ext cx="2133600" cy="1524000"/>
        </p:xfrm>
        <a:graphic>
          <a:graphicData uri="http://schemas.openxmlformats.org/drawingml/2006/table">
            <a:tbl>
              <a:tblPr rtl="1"/>
              <a:tblGrid>
                <a:gridCol w="533400"/>
                <a:gridCol w="533400"/>
                <a:gridCol w="533400"/>
                <a:gridCol w="533400"/>
              </a:tblGrid>
              <a:tr h="38258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Arial" pitchFamily="34" charset="0"/>
                        </a:rPr>
                        <a:t>130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Arial" pitchFamily="34" charset="0"/>
                        </a:rPr>
                        <a:t>90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Arial" pitchFamily="34" charset="0"/>
                        </a:rPr>
                        <a:t>120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Arial" pitchFamily="34" charset="0"/>
                        </a:rPr>
                        <a:t>110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794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Arial" pitchFamily="34" charset="0"/>
                        </a:rPr>
                        <a:t>200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Arial" pitchFamily="34" charset="0"/>
                        </a:rPr>
                        <a:t>98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Arial" pitchFamily="34" charset="0"/>
                        </a:rPr>
                        <a:t>94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Arial" pitchFamily="34" charset="0"/>
                        </a:rPr>
                        <a:t>91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8258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Arial" pitchFamily="34" charset="0"/>
                        </a:rPr>
                        <a:t>100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Arial" pitchFamily="34" charset="0"/>
                        </a:rPr>
                        <a:t>99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Arial" pitchFamily="34" charset="0"/>
                        </a:rPr>
                        <a:t>91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Arial" pitchFamily="34" charset="0"/>
                        </a:rPr>
                        <a:t>90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794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Arial" pitchFamily="34" charset="0"/>
                        </a:rPr>
                        <a:t>90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Arial" pitchFamily="34" charset="0"/>
                        </a:rPr>
                        <a:t>85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Arial" pitchFamily="34" charset="0"/>
                        </a:rPr>
                        <a:t>96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Arial" pitchFamily="34" charset="0"/>
                        </a:rPr>
                        <a:t>82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8223" name="Rectangle 36"/>
          <p:cNvSpPr>
            <a:spLocks noChangeArrowheads="1"/>
          </p:cNvSpPr>
          <p:nvPr/>
        </p:nvSpPr>
        <p:spPr bwMode="auto">
          <a:xfrm>
            <a:off x="1295400" y="1981200"/>
            <a:ext cx="533400" cy="381000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rtl="1" fontAlgn="base">
              <a:spcBef>
                <a:spcPct val="0"/>
              </a:spcBef>
              <a:spcAft>
                <a:spcPct val="0"/>
              </a:spcAft>
            </a:pPr>
            <a:endParaRPr lang="ar-JO" smtClean="0">
              <a:solidFill>
                <a:srgbClr val="000000"/>
              </a:solidFill>
            </a:endParaRPr>
          </a:p>
        </p:txBody>
      </p:sp>
      <p:sp>
        <p:nvSpPr>
          <p:cNvPr id="8224" name="Rectangle 37"/>
          <p:cNvSpPr>
            <a:spLocks noChangeArrowheads="1"/>
          </p:cNvSpPr>
          <p:nvPr/>
        </p:nvSpPr>
        <p:spPr bwMode="auto">
          <a:xfrm>
            <a:off x="1295400" y="2362200"/>
            <a:ext cx="533400" cy="381000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rtl="1" fontAlgn="base">
              <a:spcBef>
                <a:spcPct val="0"/>
              </a:spcBef>
              <a:spcAft>
                <a:spcPct val="0"/>
              </a:spcAft>
            </a:pPr>
            <a:endParaRPr lang="ar-JO" smtClean="0">
              <a:solidFill>
                <a:srgbClr val="000000"/>
              </a:solidFill>
            </a:endParaRPr>
          </a:p>
        </p:txBody>
      </p:sp>
      <p:sp>
        <p:nvSpPr>
          <p:cNvPr id="8225" name="Rectangle 38"/>
          <p:cNvSpPr>
            <a:spLocks noChangeArrowheads="1"/>
          </p:cNvSpPr>
          <p:nvPr/>
        </p:nvSpPr>
        <p:spPr bwMode="auto">
          <a:xfrm>
            <a:off x="1295400" y="2743200"/>
            <a:ext cx="533400" cy="381000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rtl="1" fontAlgn="base">
              <a:spcBef>
                <a:spcPct val="0"/>
              </a:spcBef>
              <a:spcAft>
                <a:spcPct val="0"/>
              </a:spcAft>
            </a:pPr>
            <a:endParaRPr lang="ar-JO" smtClean="0">
              <a:solidFill>
                <a:srgbClr val="000000"/>
              </a:solidFill>
            </a:endParaRPr>
          </a:p>
        </p:txBody>
      </p:sp>
      <p:sp>
        <p:nvSpPr>
          <p:cNvPr id="8226" name="Rectangle 39"/>
          <p:cNvSpPr>
            <a:spLocks noChangeArrowheads="1"/>
          </p:cNvSpPr>
          <p:nvPr/>
        </p:nvSpPr>
        <p:spPr bwMode="auto">
          <a:xfrm>
            <a:off x="1828800" y="2743200"/>
            <a:ext cx="533400" cy="381000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rtl="1" fontAlgn="base">
              <a:spcBef>
                <a:spcPct val="0"/>
              </a:spcBef>
              <a:spcAft>
                <a:spcPct val="0"/>
              </a:spcAft>
            </a:pPr>
            <a:endParaRPr lang="ar-JO" smtClean="0">
              <a:solidFill>
                <a:srgbClr val="000000"/>
              </a:solidFill>
            </a:endParaRPr>
          </a:p>
        </p:txBody>
      </p:sp>
      <p:sp>
        <p:nvSpPr>
          <p:cNvPr id="8227" name="Rectangle 40"/>
          <p:cNvSpPr>
            <a:spLocks noChangeArrowheads="1"/>
          </p:cNvSpPr>
          <p:nvPr/>
        </p:nvSpPr>
        <p:spPr bwMode="auto">
          <a:xfrm>
            <a:off x="1828800" y="2362200"/>
            <a:ext cx="533400" cy="381000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rtl="1" fontAlgn="base">
              <a:spcBef>
                <a:spcPct val="0"/>
              </a:spcBef>
              <a:spcAft>
                <a:spcPct val="0"/>
              </a:spcAft>
            </a:pPr>
            <a:endParaRPr lang="ar-JO" smtClean="0">
              <a:solidFill>
                <a:srgbClr val="000000"/>
              </a:solidFill>
            </a:endParaRPr>
          </a:p>
        </p:txBody>
      </p:sp>
      <p:sp>
        <p:nvSpPr>
          <p:cNvPr id="8228" name="Rectangle 41"/>
          <p:cNvSpPr>
            <a:spLocks noChangeArrowheads="1"/>
          </p:cNvSpPr>
          <p:nvPr/>
        </p:nvSpPr>
        <p:spPr bwMode="auto">
          <a:xfrm>
            <a:off x="1828800" y="1981200"/>
            <a:ext cx="533400" cy="381000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rtl="1" fontAlgn="base">
              <a:spcBef>
                <a:spcPct val="0"/>
              </a:spcBef>
              <a:spcAft>
                <a:spcPct val="0"/>
              </a:spcAft>
            </a:pPr>
            <a:endParaRPr lang="ar-JO" smtClean="0">
              <a:solidFill>
                <a:srgbClr val="000000"/>
              </a:solidFill>
            </a:endParaRPr>
          </a:p>
        </p:txBody>
      </p:sp>
      <p:sp>
        <p:nvSpPr>
          <p:cNvPr id="8229" name="Rectangle 42"/>
          <p:cNvSpPr>
            <a:spLocks noChangeArrowheads="1"/>
          </p:cNvSpPr>
          <p:nvPr/>
        </p:nvSpPr>
        <p:spPr bwMode="auto">
          <a:xfrm>
            <a:off x="2362200" y="2743200"/>
            <a:ext cx="533400" cy="381000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rtl="1" fontAlgn="base">
              <a:spcBef>
                <a:spcPct val="0"/>
              </a:spcBef>
              <a:spcAft>
                <a:spcPct val="0"/>
              </a:spcAft>
            </a:pPr>
            <a:endParaRPr lang="ar-JO" smtClean="0">
              <a:solidFill>
                <a:srgbClr val="000000"/>
              </a:solidFill>
            </a:endParaRPr>
          </a:p>
        </p:txBody>
      </p:sp>
      <p:sp>
        <p:nvSpPr>
          <p:cNvPr id="8230" name="Rectangle 43"/>
          <p:cNvSpPr>
            <a:spLocks noChangeArrowheads="1"/>
          </p:cNvSpPr>
          <p:nvPr/>
        </p:nvSpPr>
        <p:spPr bwMode="auto">
          <a:xfrm>
            <a:off x="2362200" y="2362200"/>
            <a:ext cx="533400" cy="381000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rtl="1" fontAlgn="base">
              <a:spcBef>
                <a:spcPct val="0"/>
              </a:spcBef>
              <a:spcAft>
                <a:spcPct val="0"/>
              </a:spcAft>
            </a:pPr>
            <a:endParaRPr lang="ar-JO" smtClean="0">
              <a:solidFill>
                <a:srgbClr val="000000"/>
              </a:solidFill>
            </a:endParaRPr>
          </a:p>
        </p:txBody>
      </p:sp>
      <p:sp>
        <p:nvSpPr>
          <p:cNvPr id="8231" name="Rectangle 44"/>
          <p:cNvSpPr>
            <a:spLocks noChangeArrowheads="1"/>
          </p:cNvSpPr>
          <p:nvPr/>
        </p:nvSpPr>
        <p:spPr bwMode="auto">
          <a:xfrm>
            <a:off x="2362200" y="1981200"/>
            <a:ext cx="533400" cy="381000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rtl="1" fontAlgn="base">
              <a:spcBef>
                <a:spcPct val="0"/>
              </a:spcBef>
              <a:spcAft>
                <a:spcPct val="0"/>
              </a:spcAft>
            </a:pPr>
            <a:endParaRPr lang="ar-JO" smtClean="0">
              <a:solidFill>
                <a:srgbClr val="000000"/>
              </a:solidFill>
            </a:endParaRPr>
          </a:p>
        </p:txBody>
      </p:sp>
      <p:sp>
        <p:nvSpPr>
          <p:cNvPr id="8232" name="Text Box 45"/>
          <p:cNvSpPr txBox="1">
            <a:spLocks noChangeArrowheads="1"/>
          </p:cNvSpPr>
          <p:nvPr/>
        </p:nvSpPr>
        <p:spPr bwMode="auto">
          <a:xfrm>
            <a:off x="457200" y="3810000"/>
            <a:ext cx="7924800" cy="2017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5pPr>
            <a:lvl6pPr marL="2514600" indent="-228600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6pPr>
            <a:lvl7pPr marL="2971800" indent="-228600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7pPr>
            <a:lvl8pPr marL="3429000" indent="-228600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8pPr>
            <a:lvl9pPr marL="3886200" indent="-228600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9pPr>
          </a:lstStyle>
          <a:p>
            <a:pPr rtl="1"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b="1" dirty="0" smtClean="0">
                <a:solidFill>
                  <a:srgbClr val="000000"/>
                </a:solidFill>
              </a:rPr>
              <a:t>Standard averaging filter:</a:t>
            </a:r>
          </a:p>
          <a:p>
            <a:pPr rtl="1"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dirty="0" smtClean="0">
                <a:solidFill>
                  <a:srgbClr val="000000"/>
                </a:solidFill>
              </a:rPr>
              <a:t>(110 +120+90+91+94+98+90+91+99)/</a:t>
            </a:r>
            <a:r>
              <a:rPr lang="en-US" dirty="0" smtClean="0">
                <a:solidFill>
                  <a:srgbClr val="FF0000"/>
                </a:solidFill>
              </a:rPr>
              <a:t>9</a:t>
            </a:r>
            <a:r>
              <a:rPr lang="en-US" dirty="0" smtClean="0">
                <a:solidFill>
                  <a:srgbClr val="000000"/>
                </a:solidFill>
              </a:rPr>
              <a:t> =883/9 = 98.1</a:t>
            </a:r>
          </a:p>
          <a:p>
            <a:pPr rtl="1" eaLnBrk="1" fontAlgn="base" hangingPunct="1">
              <a:spcBef>
                <a:spcPct val="50000"/>
              </a:spcBef>
              <a:spcAft>
                <a:spcPct val="0"/>
              </a:spcAft>
            </a:pPr>
            <a:endParaRPr lang="en-US" dirty="0" smtClean="0">
              <a:solidFill>
                <a:srgbClr val="000000"/>
              </a:solidFill>
            </a:endParaRPr>
          </a:p>
          <a:p>
            <a:pPr rtl="1"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b="1" dirty="0" smtClean="0">
                <a:solidFill>
                  <a:srgbClr val="000000"/>
                </a:solidFill>
              </a:rPr>
              <a:t>Weighted averaging filter:</a:t>
            </a:r>
          </a:p>
          <a:p>
            <a:pPr rtl="1"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dirty="0" smtClean="0">
                <a:solidFill>
                  <a:srgbClr val="000000"/>
                </a:solidFill>
              </a:rPr>
              <a:t>(110 +2 x 120+90+2 x 91+4 x 94+2 x 98+90+2 x 91+99)/</a:t>
            </a:r>
            <a:r>
              <a:rPr lang="en-US" dirty="0" smtClean="0">
                <a:solidFill>
                  <a:srgbClr val="FF0000"/>
                </a:solidFill>
              </a:rPr>
              <a:t>16</a:t>
            </a:r>
            <a:r>
              <a:rPr lang="en-US" dirty="0" smtClean="0">
                <a:solidFill>
                  <a:srgbClr val="000000"/>
                </a:solidFill>
              </a:rPr>
              <a:t> =</a:t>
            </a:r>
          </a:p>
        </p:txBody>
      </p:sp>
      <p:sp>
        <p:nvSpPr>
          <p:cNvPr id="8233" name="Rectangle 46"/>
          <p:cNvSpPr>
            <a:spLocks noChangeArrowheads="1"/>
          </p:cNvSpPr>
          <p:nvPr/>
        </p:nvSpPr>
        <p:spPr bwMode="auto">
          <a:xfrm>
            <a:off x="6477000" y="1905000"/>
            <a:ext cx="2438400" cy="1558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66600"/>
              </a:buClr>
              <a:buSzPct val="75000"/>
              <a:buFont typeface="Wingdings" pitchFamily="2" charset="2"/>
              <a:buNone/>
            </a:pPr>
            <a:r>
              <a:rPr lang="en-US" sz="1600" dirty="0" smtClean="0">
                <a:solidFill>
                  <a:srgbClr val="FF0000"/>
                </a:solidFill>
              </a:rPr>
              <a:t>The  mask is moved from point to point in an image.  At each point (</a:t>
            </a:r>
            <a:r>
              <a:rPr lang="en-US" sz="1600" i="1" dirty="0" err="1" smtClean="0">
                <a:solidFill>
                  <a:srgbClr val="FF0000"/>
                </a:solidFill>
              </a:rPr>
              <a:t>x</a:t>
            </a:r>
            <a:r>
              <a:rPr lang="en-US" sz="1600" dirty="0" err="1" smtClean="0">
                <a:solidFill>
                  <a:srgbClr val="FF0000"/>
                </a:solidFill>
              </a:rPr>
              <a:t>,</a:t>
            </a:r>
            <a:r>
              <a:rPr lang="en-US" sz="1600" i="1" dirty="0" err="1" smtClean="0">
                <a:solidFill>
                  <a:srgbClr val="FF0000"/>
                </a:solidFill>
              </a:rPr>
              <a:t>y</a:t>
            </a:r>
            <a:r>
              <a:rPr lang="en-US" sz="1600" dirty="0" smtClean="0">
                <a:solidFill>
                  <a:srgbClr val="FF0000"/>
                </a:solidFill>
              </a:rPr>
              <a:t>), the response of the filter is calculated</a:t>
            </a:r>
          </a:p>
        </p:txBody>
      </p:sp>
      <p:pic>
        <p:nvPicPr>
          <p:cNvPr id="8234" name="Picture 4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4116387" y="1598613"/>
            <a:ext cx="1597025" cy="2362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83396AF-9A3A-4231-89E4-F7329A44C5B9}" type="slidenum">
              <a:rPr lang="ar-SA" smtClean="0">
                <a:solidFill>
                  <a:srgbClr val="000000"/>
                </a:solidFill>
              </a:rPr>
              <a:pPr>
                <a:defRPr/>
              </a:pPr>
              <a:t>36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67043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smtClean="0"/>
              <a:t>What happens when the </a:t>
            </a:r>
            <a:r>
              <a:rPr lang="en-US" sz="3200" dirty="0" smtClean="0">
                <a:solidFill>
                  <a:srgbClr val="FF0000"/>
                </a:solidFill>
              </a:rPr>
              <a:t>Values of the Kernel Fall Outside</a:t>
            </a:r>
            <a:r>
              <a:rPr lang="en-US" sz="3200" dirty="0" smtClean="0"/>
              <a:t> the Image??!</a:t>
            </a:r>
          </a:p>
        </p:txBody>
      </p:sp>
      <p:sp>
        <p:nvSpPr>
          <p:cNvPr id="9219" name="Text Box 9"/>
          <p:cNvSpPr txBox="1">
            <a:spLocks noChangeArrowheads="1"/>
          </p:cNvSpPr>
          <p:nvPr/>
        </p:nvSpPr>
        <p:spPr bwMode="auto">
          <a:xfrm>
            <a:off x="228600" y="0"/>
            <a:ext cx="8915400" cy="376238"/>
          </a:xfrm>
          <a:prstGeom prst="rect">
            <a:avLst/>
          </a:prstGeom>
          <a:solidFill>
            <a:schemeClr val="accent1">
              <a:alpha val="30196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5pPr>
            <a:lvl6pPr marL="2514600" indent="-228600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6pPr>
            <a:lvl7pPr marL="2971800" indent="-228600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7pPr>
            <a:lvl8pPr marL="3429000" indent="-228600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8pPr>
            <a:lvl9pPr marL="3886200" indent="-228600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9pPr>
          </a:lstStyle>
          <a:p>
            <a:pPr algn="ctr" rtl="1"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smtClean="0">
                <a:solidFill>
                  <a:srgbClr val="000000"/>
                </a:solidFill>
              </a:rPr>
              <a:t>Ch3, lesson 6: Smoothing filters</a:t>
            </a:r>
          </a:p>
        </p:txBody>
      </p:sp>
      <p:pic>
        <p:nvPicPr>
          <p:cNvPr id="9220" name="Picture 4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1600200"/>
            <a:ext cx="5113338" cy="4878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83396AF-9A3A-4231-89E4-F7329A44C5B9}" type="slidenum">
              <a:rPr lang="ar-SA" smtClean="0">
                <a:solidFill>
                  <a:srgbClr val="000000"/>
                </a:solidFill>
              </a:rPr>
              <a:pPr>
                <a:defRPr/>
              </a:pPr>
              <a:t>37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739943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/>
              <a:t>First solution :</a:t>
            </a:r>
            <a:r>
              <a:rPr lang="en-US" sz="3600" dirty="0" smtClean="0">
                <a:solidFill>
                  <a:srgbClr val="FF0000"/>
                </a:solidFill>
              </a:rPr>
              <a:t>Zero</a:t>
            </a:r>
            <a:r>
              <a:rPr lang="en-US" sz="3600" dirty="0" smtClean="0"/>
              <a:t> </a:t>
            </a:r>
            <a:r>
              <a:rPr lang="en-US" sz="3600" dirty="0" smtClean="0">
                <a:solidFill>
                  <a:srgbClr val="FF0000"/>
                </a:solidFill>
              </a:rPr>
              <a:t>padding</a:t>
            </a:r>
            <a:r>
              <a:rPr lang="en-US" sz="3600" dirty="0" smtClean="0"/>
              <a:t>, </a:t>
            </a:r>
          </a:p>
        </p:txBody>
      </p:sp>
      <p:sp>
        <p:nvSpPr>
          <p:cNvPr id="10243" name="Text Box 9"/>
          <p:cNvSpPr txBox="1">
            <a:spLocks noChangeArrowheads="1"/>
          </p:cNvSpPr>
          <p:nvPr/>
        </p:nvSpPr>
        <p:spPr bwMode="auto">
          <a:xfrm>
            <a:off x="228600" y="0"/>
            <a:ext cx="8915400" cy="376238"/>
          </a:xfrm>
          <a:prstGeom prst="rect">
            <a:avLst/>
          </a:prstGeom>
          <a:solidFill>
            <a:schemeClr val="accent1">
              <a:alpha val="30196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5pPr>
            <a:lvl6pPr marL="2514600" indent="-228600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6pPr>
            <a:lvl7pPr marL="2971800" indent="-228600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7pPr>
            <a:lvl8pPr marL="3429000" indent="-228600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8pPr>
            <a:lvl9pPr marL="3886200" indent="-228600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9pPr>
          </a:lstStyle>
          <a:p>
            <a:pPr algn="ctr" rtl="1"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smtClean="0">
                <a:solidFill>
                  <a:srgbClr val="000000"/>
                </a:solidFill>
              </a:rPr>
              <a:t>Ch3, lesson 6: Smoothing filters</a:t>
            </a:r>
          </a:p>
        </p:txBody>
      </p:sp>
      <p:pic>
        <p:nvPicPr>
          <p:cNvPr id="10244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1524000"/>
            <a:ext cx="5334000" cy="5110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5" name="Text Box 6"/>
          <p:cNvSpPr txBox="1">
            <a:spLocks noChangeArrowheads="1"/>
          </p:cNvSpPr>
          <p:nvPr/>
        </p:nvSpPr>
        <p:spPr bwMode="auto">
          <a:xfrm>
            <a:off x="5257800" y="4419600"/>
            <a:ext cx="33528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5pPr>
            <a:lvl6pPr marL="2514600" indent="-228600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6pPr>
            <a:lvl7pPr marL="2971800" indent="-228600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7pPr>
            <a:lvl8pPr marL="3429000" indent="-228600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8pPr>
            <a:lvl9pPr marL="3886200" indent="-228600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9pPr>
          </a:lstStyle>
          <a:p>
            <a:pPr rtl="1"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dirty="0" smtClean="0">
                <a:solidFill>
                  <a:srgbClr val="000000"/>
                </a:solidFill>
              </a:rPr>
              <a:t>-</a:t>
            </a:r>
            <a:r>
              <a:rPr lang="en-US" dirty="0" err="1" smtClean="0">
                <a:solidFill>
                  <a:srgbClr val="000000"/>
                </a:solidFill>
              </a:rPr>
              <a:t>ve</a:t>
            </a:r>
            <a:r>
              <a:rPr lang="en-US" dirty="0" smtClean="0">
                <a:solidFill>
                  <a:srgbClr val="000000"/>
                </a:solidFill>
              </a:rPr>
              <a:t>: </a:t>
            </a:r>
            <a:r>
              <a:rPr lang="en-US" dirty="0" smtClean="0">
                <a:solidFill>
                  <a:srgbClr val="FF0000"/>
                </a:solidFill>
              </a:rPr>
              <a:t>black border</a:t>
            </a:r>
          </a:p>
        </p:txBody>
      </p:sp>
      <p:pic>
        <p:nvPicPr>
          <p:cNvPr id="10246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9600" y="4837113"/>
            <a:ext cx="4724400" cy="202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83396AF-9A3A-4231-89E4-F7329A44C5B9}" type="slidenum">
              <a:rPr lang="ar-SA" smtClean="0">
                <a:solidFill>
                  <a:srgbClr val="000000"/>
                </a:solidFill>
              </a:rPr>
              <a:pPr>
                <a:defRPr/>
              </a:pPr>
              <a:t>38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11742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>
                <a:solidFill>
                  <a:srgbClr val="FF0000"/>
                </a:solidFill>
              </a:rPr>
              <a:t>border padding</a:t>
            </a:r>
          </a:p>
        </p:txBody>
      </p:sp>
      <p:sp>
        <p:nvSpPr>
          <p:cNvPr id="11267" name="Text Box 9"/>
          <p:cNvSpPr txBox="1">
            <a:spLocks noChangeArrowheads="1"/>
          </p:cNvSpPr>
          <p:nvPr/>
        </p:nvSpPr>
        <p:spPr bwMode="auto">
          <a:xfrm>
            <a:off x="228600" y="0"/>
            <a:ext cx="8915400" cy="376238"/>
          </a:xfrm>
          <a:prstGeom prst="rect">
            <a:avLst/>
          </a:prstGeom>
          <a:solidFill>
            <a:schemeClr val="accent1">
              <a:alpha val="30196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5pPr>
            <a:lvl6pPr marL="2514600" indent="-228600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6pPr>
            <a:lvl7pPr marL="2971800" indent="-228600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7pPr>
            <a:lvl8pPr marL="3429000" indent="-228600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8pPr>
            <a:lvl9pPr marL="3886200" indent="-228600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9pPr>
          </a:lstStyle>
          <a:p>
            <a:pPr algn="ctr" rtl="1"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smtClean="0">
                <a:solidFill>
                  <a:srgbClr val="000000"/>
                </a:solidFill>
              </a:rPr>
              <a:t>Ch3, lesson 6: Smoothing filters</a:t>
            </a:r>
          </a:p>
        </p:txBody>
      </p:sp>
      <p:pic>
        <p:nvPicPr>
          <p:cNvPr id="11268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0" y="1905000"/>
            <a:ext cx="4876800" cy="4656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83396AF-9A3A-4231-89E4-F7329A44C5B9}" type="slidenum">
              <a:rPr lang="ar-SA" smtClean="0">
                <a:solidFill>
                  <a:srgbClr val="000000"/>
                </a:solidFill>
              </a:rPr>
              <a:pPr>
                <a:defRPr/>
              </a:pPr>
              <a:t>39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90054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9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Color Images</a:t>
            </a:r>
          </a:p>
        </p:txBody>
      </p:sp>
      <p:grpSp>
        <p:nvGrpSpPr>
          <p:cNvPr id="20483" name="Group 3"/>
          <p:cNvGrpSpPr>
            <a:grpSpLocks/>
          </p:cNvGrpSpPr>
          <p:nvPr/>
        </p:nvGrpSpPr>
        <p:grpSpPr bwMode="auto">
          <a:xfrm>
            <a:off x="2579688" y="2017713"/>
            <a:ext cx="3611562" cy="3336925"/>
            <a:chOff x="1728" y="1392"/>
            <a:chExt cx="2275" cy="2102"/>
          </a:xfrm>
        </p:grpSpPr>
        <p:pic>
          <p:nvPicPr>
            <p:cNvPr id="20485" name="Picture 4" descr="Color mixing for additive primary colors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28" y="1392"/>
              <a:ext cx="2275" cy="21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0486" name="Text Box 5"/>
            <p:cNvSpPr txBox="1">
              <a:spLocks noChangeArrowheads="1"/>
            </p:cNvSpPr>
            <p:nvPr/>
          </p:nvSpPr>
          <p:spPr bwMode="auto">
            <a:xfrm>
              <a:off x="2102" y="1895"/>
              <a:ext cx="220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800" smtClean="0">
                  <a:solidFill>
                    <a:srgbClr val="FFFFFF"/>
                  </a:solidFill>
                  <a:latin typeface="Arial" charset="0"/>
                </a:rPr>
                <a:t>R</a:t>
              </a:r>
            </a:p>
          </p:txBody>
        </p:sp>
        <p:sp>
          <p:nvSpPr>
            <p:cNvPr id="20487" name="Text Box 6"/>
            <p:cNvSpPr txBox="1">
              <a:spLocks noChangeArrowheads="1"/>
            </p:cNvSpPr>
            <p:nvPr/>
          </p:nvSpPr>
          <p:spPr bwMode="auto">
            <a:xfrm>
              <a:off x="3360" y="1872"/>
              <a:ext cx="212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800" smtClean="0">
                  <a:solidFill>
                    <a:srgbClr val="FFFFFF"/>
                  </a:solidFill>
                  <a:latin typeface="Arial" charset="0"/>
                </a:rPr>
                <a:t>B</a:t>
              </a:r>
            </a:p>
          </p:txBody>
        </p:sp>
        <p:sp>
          <p:nvSpPr>
            <p:cNvPr id="20488" name="Text Box 7"/>
            <p:cNvSpPr txBox="1">
              <a:spLocks noChangeArrowheads="1"/>
            </p:cNvSpPr>
            <p:nvPr/>
          </p:nvSpPr>
          <p:spPr bwMode="auto">
            <a:xfrm>
              <a:off x="2736" y="2880"/>
              <a:ext cx="228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800" smtClean="0">
                  <a:solidFill>
                    <a:srgbClr val="FFFFFF"/>
                  </a:solidFill>
                  <a:latin typeface="Arial" charset="0"/>
                </a:rPr>
                <a:t>G</a:t>
              </a:r>
            </a:p>
          </p:txBody>
        </p:sp>
        <p:sp>
          <p:nvSpPr>
            <p:cNvPr id="20489" name="Text Box 8"/>
            <p:cNvSpPr txBox="1">
              <a:spLocks noChangeArrowheads="1"/>
            </p:cNvSpPr>
            <p:nvPr/>
          </p:nvSpPr>
          <p:spPr bwMode="auto">
            <a:xfrm>
              <a:off x="2736" y="2256"/>
              <a:ext cx="252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800" smtClean="0">
                  <a:solidFill>
                    <a:srgbClr val="000000"/>
                  </a:solidFill>
                  <a:latin typeface="Arial" charset="0"/>
                </a:rPr>
                <a:t>W</a:t>
              </a:r>
            </a:p>
          </p:txBody>
        </p:sp>
        <p:sp>
          <p:nvSpPr>
            <p:cNvPr id="20490" name="Text Box 9"/>
            <p:cNvSpPr txBox="1">
              <a:spLocks noChangeArrowheads="1"/>
            </p:cNvSpPr>
            <p:nvPr/>
          </p:nvSpPr>
          <p:spPr bwMode="auto">
            <a:xfrm>
              <a:off x="2774" y="1847"/>
              <a:ext cx="236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800" smtClean="0">
                  <a:solidFill>
                    <a:srgbClr val="000000"/>
                  </a:solidFill>
                  <a:latin typeface="Arial" charset="0"/>
                </a:rPr>
                <a:t>M</a:t>
              </a:r>
            </a:p>
          </p:txBody>
        </p:sp>
        <p:sp>
          <p:nvSpPr>
            <p:cNvPr id="20491" name="Text Box 10"/>
            <p:cNvSpPr txBox="1">
              <a:spLocks noChangeArrowheads="1"/>
            </p:cNvSpPr>
            <p:nvPr/>
          </p:nvSpPr>
          <p:spPr bwMode="auto">
            <a:xfrm>
              <a:off x="3158" y="2471"/>
              <a:ext cx="220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800" smtClean="0">
                  <a:solidFill>
                    <a:srgbClr val="000000"/>
                  </a:solidFill>
                  <a:latin typeface="Arial" charset="0"/>
                </a:rPr>
                <a:t>C</a:t>
              </a:r>
            </a:p>
          </p:txBody>
        </p:sp>
        <p:sp>
          <p:nvSpPr>
            <p:cNvPr id="20492" name="Text Box 11"/>
            <p:cNvSpPr txBox="1">
              <a:spLocks noChangeArrowheads="1"/>
            </p:cNvSpPr>
            <p:nvPr/>
          </p:nvSpPr>
          <p:spPr bwMode="auto">
            <a:xfrm>
              <a:off x="2390" y="2471"/>
              <a:ext cx="212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800" smtClean="0">
                  <a:solidFill>
                    <a:srgbClr val="000000"/>
                  </a:solidFill>
                  <a:latin typeface="Arial" charset="0"/>
                </a:rPr>
                <a:t>Y</a:t>
              </a:r>
            </a:p>
          </p:txBody>
        </p:sp>
      </p:grpSp>
      <p:sp>
        <p:nvSpPr>
          <p:cNvPr id="20484" name="Text Box 13"/>
          <p:cNvSpPr txBox="1">
            <a:spLocks noChangeArrowheads="1"/>
          </p:cNvSpPr>
          <p:nvPr/>
        </p:nvSpPr>
        <p:spPr bwMode="auto">
          <a:xfrm>
            <a:off x="2239963" y="5854700"/>
            <a:ext cx="41719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800" b="1" dirty="0" smtClean="0">
                <a:solidFill>
                  <a:srgbClr val="000000"/>
                </a:solidFill>
                <a:latin typeface="Arial" charset="0"/>
              </a:rPr>
              <a:t>Mixtures of Light: Additive Primaries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249D538-D34A-4AF4-986A-36D211168FD4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4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28833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smtClean="0"/>
              <a:t>Spatial filters : </a:t>
            </a:r>
            <a:r>
              <a:rPr lang="en-US" sz="3200" dirty="0" smtClean="0">
                <a:solidFill>
                  <a:srgbClr val="FF0000"/>
                </a:solidFill>
              </a:rPr>
              <a:t>Smoothing</a:t>
            </a:r>
            <a:r>
              <a:rPr lang="en-US" sz="3200" dirty="0" smtClean="0"/>
              <a:t/>
            </a:r>
            <a:br>
              <a:rPr lang="en-US" sz="3200" dirty="0" smtClean="0"/>
            </a:br>
            <a:r>
              <a:rPr lang="en-US" sz="3200" dirty="0" smtClean="0"/>
              <a:t> </a:t>
            </a:r>
            <a:r>
              <a:rPr lang="en-US" sz="3200" dirty="0" smtClean="0">
                <a:solidFill>
                  <a:srgbClr val="FF0000"/>
                </a:solidFill>
              </a:rPr>
              <a:t>Averaging effects:  blurring + reducing noise</a:t>
            </a:r>
          </a:p>
        </p:txBody>
      </p:sp>
      <p:sp>
        <p:nvSpPr>
          <p:cNvPr id="12291" name="Text Box 9"/>
          <p:cNvSpPr txBox="1">
            <a:spLocks noChangeArrowheads="1"/>
          </p:cNvSpPr>
          <p:nvPr/>
        </p:nvSpPr>
        <p:spPr bwMode="auto">
          <a:xfrm>
            <a:off x="228600" y="0"/>
            <a:ext cx="8915400" cy="376238"/>
          </a:xfrm>
          <a:prstGeom prst="rect">
            <a:avLst/>
          </a:prstGeom>
          <a:solidFill>
            <a:schemeClr val="accent1">
              <a:alpha val="30196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5pPr>
            <a:lvl6pPr marL="2514600" indent="-228600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6pPr>
            <a:lvl7pPr marL="2971800" indent="-228600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7pPr>
            <a:lvl8pPr marL="3429000" indent="-228600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8pPr>
            <a:lvl9pPr marL="3886200" indent="-228600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9pPr>
          </a:lstStyle>
          <a:p>
            <a:pPr algn="ctr" rtl="1"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smtClean="0">
                <a:solidFill>
                  <a:srgbClr val="000000"/>
                </a:solidFill>
              </a:rPr>
              <a:t>Ch3, lesson 6: Smoothing filters</a:t>
            </a:r>
          </a:p>
        </p:txBody>
      </p:sp>
      <p:pic>
        <p:nvPicPr>
          <p:cNvPr id="12292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540669" y="1964531"/>
            <a:ext cx="5334000" cy="4300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3" name="Text Box 9"/>
          <p:cNvSpPr txBox="1">
            <a:spLocks noChangeArrowheads="1"/>
          </p:cNvSpPr>
          <p:nvPr/>
        </p:nvSpPr>
        <p:spPr bwMode="auto">
          <a:xfrm>
            <a:off x="381000" y="1524000"/>
            <a:ext cx="1676400" cy="304800"/>
          </a:xfrm>
          <a:prstGeom prst="rect">
            <a:avLst/>
          </a:prstGeom>
          <a:solidFill>
            <a:srgbClr val="FFFF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5pPr>
            <a:lvl6pPr marL="2514600" indent="-228600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6pPr>
            <a:lvl7pPr marL="2971800" indent="-228600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7pPr>
            <a:lvl8pPr marL="3429000" indent="-228600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8pPr>
            <a:lvl9pPr marL="3886200" indent="-228600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9pPr>
          </a:lstStyle>
          <a:p>
            <a:pPr rtl="1"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sz="1400" smtClean="0">
                <a:solidFill>
                  <a:srgbClr val="000000"/>
                </a:solidFill>
              </a:rPr>
              <a:t>Original image</a:t>
            </a:r>
          </a:p>
        </p:txBody>
      </p:sp>
      <p:sp>
        <p:nvSpPr>
          <p:cNvPr id="12294" name="Text Box 10"/>
          <p:cNvSpPr txBox="1">
            <a:spLocks noChangeArrowheads="1"/>
          </p:cNvSpPr>
          <p:nvPr/>
        </p:nvSpPr>
        <p:spPr bwMode="auto">
          <a:xfrm>
            <a:off x="6324600" y="1600200"/>
            <a:ext cx="1600200" cy="304800"/>
          </a:xfrm>
          <a:prstGeom prst="rect">
            <a:avLst/>
          </a:prstGeom>
          <a:solidFill>
            <a:srgbClr val="FFFF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5pPr>
            <a:lvl6pPr marL="2514600" indent="-228600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6pPr>
            <a:lvl7pPr marL="2971800" indent="-228600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7pPr>
            <a:lvl8pPr marL="3429000" indent="-228600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8pPr>
            <a:lvl9pPr marL="3886200" indent="-228600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9pPr>
          </a:lstStyle>
          <a:p>
            <a:pPr rtl="1"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sz="1400" smtClean="0">
                <a:solidFill>
                  <a:srgbClr val="000000"/>
                </a:solidFill>
              </a:rPr>
              <a:t>3 x 3 averaging</a:t>
            </a:r>
          </a:p>
        </p:txBody>
      </p:sp>
      <p:sp>
        <p:nvSpPr>
          <p:cNvPr id="12295" name="Text Box 11"/>
          <p:cNvSpPr txBox="1">
            <a:spLocks noChangeArrowheads="1"/>
          </p:cNvSpPr>
          <p:nvPr/>
        </p:nvSpPr>
        <p:spPr bwMode="auto">
          <a:xfrm>
            <a:off x="381000" y="3276600"/>
            <a:ext cx="1676400" cy="304800"/>
          </a:xfrm>
          <a:prstGeom prst="rect">
            <a:avLst/>
          </a:prstGeom>
          <a:solidFill>
            <a:srgbClr val="FFFF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5pPr>
            <a:lvl6pPr marL="2514600" indent="-228600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6pPr>
            <a:lvl7pPr marL="2971800" indent="-228600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7pPr>
            <a:lvl8pPr marL="3429000" indent="-228600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8pPr>
            <a:lvl9pPr marL="3886200" indent="-228600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9pPr>
          </a:lstStyle>
          <a:p>
            <a:pPr rtl="1"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sz="1400" smtClean="0">
                <a:solidFill>
                  <a:srgbClr val="000000"/>
                </a:solidFill>
              </a:rPr>
              <a:t>5 x 5 averaging</a:t>
            </a:r>
          </a:p>
        </p:txBody>
      </p:sp>
      <p:sp>
        <p:nvSpPr>
          <p:cNvPr id="12296" name="Text Box 12"/>
          <p:cNvSpPr txBox="1">
            <a:spLocks noChangeArrowheads="1"/>
          </p:cNvSpPr>
          <p:nvPr/>
        </p:nvSpPr>
        <p:spPr bwMode="auto">
          <a:xfrm>
            <a:off x="6324600" y="3352800"/>
            <a:ext cx="1676400" cy="304800"/>
          </a:xfrm>
          <a:prstGeom prst="rect">
            <a:avLst/>
          </a:prstGeom>
          <a:solidFill>
            <a:srgbClr val="FFFF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5pPr>
            <a:lvl6pPr marL="2514600" indent="-228600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6pPr>
            <a:lvl7pPr marL="2971800" indent="-228600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7pPr>
            <a:lvl8pPr marL="3429000" indent="-228600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8pPr>
            <a:lvl9pPr marL="3886200" indent="-228600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9pPr>
          </a:lstStyle>
          <a:p>
            <a:pPr rtl="1"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sz="1400" smtClean="0">
                <a:solidFill>
                  <a:srgbClr val="000000"/>
                </a:solidFill>
              </a:rPr>
              <a:t>9 x 9 averaging</a:t>
            </a:r>
          </a:p>
        </p:txBody>
      </p:sp>
      <p:sp>
        <p:nvSpPr>
          <p:cNvPr id="12297" name="Text Box 13"/>
          <p:cNvSpPr txBox="1">
            <a:spLocks noChangeArrowheads="1"/>
          </p:cNvSpPr>
          <p:nvPr/>
        </p:nvSpPr>
        <p:spPr bwMode="auto">
          <a:xfrm>
            <a:off x="228600" y="5029200"/>
            <a:ext cx="1828800" cy="304800"/>
          </a:xfrm>
          <a:prstGeom prst="rect">
            <a:avLst/>
          </a:prstGeom>
          <a:solidFill>
            <a:srgbClr val="FFFF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5pPr>
            <a:lvl6pPr marL="2514600" indent="-228600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6pPr>
            <a:lvl7pPr marL="2971800" indent="-228600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7pPr>
            <a:lvl8pPr marL="3429000" indent="-228600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8pPr>
            <a:lvl9pPr marL="3886200" indent="-228600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9pPr>
          </a:lstStyle>
          <a:p>
            <a:pPr rtl="1"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sz="1400" smtClean="0">
                <a:solidFill>
                  <a:srgbClr val="000000"/>
                </a:solidFill>
              </a:rPr>
              <a:t>15 x 15 averaging</a:t>
            </a:r>
          </a:p>
        </p:txBody>
      </p:sp>
      <p:sp>
        <p:nvSpPr>
          <p:cNvPr id="12298" name="Text Box 14"/>
          <p:cNvSpPr txBox="1">
            <a:spLocks noChangeArrowheads="1"/>
          </p:cNvSpPr>
          <p:nvPr/>
        </p:nvSpPr>
        <p:spPr bwMode="auto">
          <a:xfrm>
            <a:off x="6324600" y="5029200"/>
            <a:ext cx="1828800" cy="304800"/>
          </a:xfrm>
          <a:prstGeom prst="rect">
            <a:avLst/>
          </a:prstGeom>
          <a:solidFill>
            <a:srgbClr val="FFFF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5pPr>
            <a:lvl6pPr marL="2514600" indent="-228600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6pPr>
            <a:lvl7pPr marL="2971800" indent="-228600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7pPr>
            <a:lvl8pPr marL="3429000" indent="-228600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8pPr>
            <a:lvl9pPr marL="3886200" indent="-228600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9pPr>
          </a:lstStyle>
          <a:p>
            <a:pPr rtl="1"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sz="1400" smtClean="0">
                <a:solidFill>
                  <a:srgbClr val="000000"/>
                </a:solidFill>
              </a:rPr>
              <a:t>35 x 35 averaging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5C6D6FC-447A-4A3B-A9DA-337988808582}" type="slidenum">
              <a:rPr lang="ar-SA" smtClean="0">
                <a:solidFill>
                  <a:srgbClr val="000000"/>
                </a:solidFill>
              </a:rPr>
              <a:pPr>
                <a:defRPr/>
              </a:pPr>
              <a:t>40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794189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4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r>
              <a:rPr lang="en-US" sz="3200" dirty="0" smtClean="0"/>
              <a:t>Spatial filters : Smoothing</a:t>
            </a:r>
            <a:br>
              <a:rPr lang="en-US" sz="3200" dirty="0" smtClean="0"/>
            </a:br>
            <a:r>
              <a:rPr lang="en-US" sz="3200" dirty="0" smtClean="0"/>
              <a:t>order statistics: </a:t>
            </a:r>
            <a:r>
              <a:rPr lang="en-US" sz="3200" dirty="0" smtClean="0">
                <a:solidFill>
                  <a:srgbClr val="FF0000"/>
                </a:solidFill>
              </a:rPr>
              <a:t>Median</a:t>
            </a:r>
            <a:r>
              <a:rPr lang="en-US" sz="3200" dirty="0" smtClean="0"/>
              <a:t> filter</a:t>
            </a:r>
          </a:p>
        </p:txBody>
      </p:sp>
      <p:sp>
        <p:nvSpPr>
          <p:cNvPr id="13315" name="Text Box 9"/>
          <p:cNvSpPr txBox="1">
            <a:spLocks noChangeArrowheads="1"/>
          </p:cNvSpPr>
          <p:nvPr/>
        </p:nvSpPr>
        <p:spPr bwMode="auto">
          <a:xfrm>
            <a:off x="228600" y="0"/>
            <a:ext cx="8915400" cy="376238"/>
          </a:xfrm>
          <a:prstGeom prst="rect">
            <a:avLst/>
          </a:prstGeom>
          <a:solidFill>
            <a:schemeClr val="accent1">
              <a:alpha val="30196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5pPr>
            <a:lvl6pPr marL="2514600" indent="-228600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6pPr>
            <a:lvl7pPr marL="2971800" indent="-228600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7pPr>
            <a:lvl8pPr marL="3429000" indent="-228600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8pPr>
            <a:lvl9pPr marL="3886200" indent="-228600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9pPr>
          </a:lstStyle>
          <a:p>
            <a:pPr algn="ctr" rtl="1"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smtClean="0">
                <a:solidFill>
                  <a:srgbClr val="000000"/>
                </a:solidFill>
              </a:rPr>
              <a:t>Ch3, lesson 6: Smoothing filters</a:t>
            </a:r>
          </a:p>
        </p:txBody>
      </p:sp>
      <p:graphicFrame>
        <p:nvGraphicFramePr>
          <p:cNvPr id="102406" name="Group 6"/>
          <p:cNvGraphicFramePr>
            <a:graphicFrameLocks noGrp="1"/>
          </p:cNvGraphicFramePr>
          <p:nvPr/>
        </p:nvGraphicFramePr>
        <p:xfrm>
          <a:off x="1447800" y="2133600"/>
          <a:ext cx="2133600" cy="1524000"/>
        </p:xfrm>
        <a:graphic>
          <a:graphicData uri="http://schemas.openxmlformats.org/drawingml/2006/table">
            <a:tbl>
              <a:tblPr rtl="1"/>
              <a:tblGrid>
                <a:gridCol w="533400"/>
                <a:gridCol w="533400"/>
                <a:gridCol w="533400"/>
                <a:gridCol w="533400"/>
              </a:tblGrid>
              <a:tr h="38258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Arial" pitchFamily="34" charset="0"/>
                        </a:rPr>
                        <a:t>130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Arial" pitchFamily="34" charset="0"/>
                        </a:rPr>
                        <a:t>90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Arial" pitchFamily="34" charset="0"/>
                        </a:rPr>
                        <a:t>120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Arial" pitchFamily="34" charset="0"/>
                        </a:rPr>
                        <a:t>110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794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Arial" pitchFamily="34" charset="0"/>
                        </a:rPr>
                        <a:t>200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Arial" pitchFamily="34" charset="0"/>
                        </a:rPr>
                        <a:t>98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Arial" pitchFamily="34" charset="0"/>
                        </a:rPr>
                        <a:t>94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Arial" pitchFamily="34" charset="0"/>
                        </a:rPr>
                        <a:t>91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8258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Arial" pitchFamily="34" charset="0"/>
                        </a:rPr>
                        <a:t>100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Arial" pitchFamily="34" charset="0"/>
                        </a:rPr>
                        <a:t>99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Arial" pitchFamily="34" charset="0"/>
                        </a:rPr>
                        <a:t>95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Arial" pitchFamily="34" charset="0"/>
                        </a:rPr>
                        <a:t>90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794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Arial" pitchFamily="34" charset="0"/>
                        </a:rPr>
                        <a:t>90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Arial" pitchFamily="34" charset="0"/>
                        </a:rPr>
                        <a:t>85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Arial" pitchFamily="34" charset="0"/>
                        </a:rPr>
                        <a:t>96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Arial" pitchFamily="34" charset="0"/>
                        </a:rPr>
                        <a:t>82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3343" name="Rectangle 33"/>
          <p:cNvSpPr>
            <a:spLocks noChangeArrowheads="1"/>
          </p:cNvSpPr>
          <p:nvPr/>
        </p:nvSpPr>
        <p:spPr bwMode="auto">
          <a:xfrm>
            <a:off x="1447800" y="2133600"/>
            <a:ext cx="533400" cy="381000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rtl="1" fontAlgn="base">
              <a:spcBef>
                <a:spcPct val="0"/>
              </a:spcBef>
              <a:spcAft>
                <a:spcPct val="0"/>
              </a:spcAft>
            </a:pPr>
            <a:endParaRPr lang="ar-JO" smtClean="0">
              <a:solidFill>
                <a:srgbClr val="000000"/>
              </a:solidFill>
            </a:endParaRPr>
          </a:p>
        </p:txBody>
      </p:sp>
      <p:sp>
        <p:nvSpPr>
          <p:cNvPr id="13344" name="Rectangle 34"/>
          <p:cNvSpPr>
            <a:spLocks noChangeArrowheads="1"/>
          </p:cNvSpPr>
          <p:nvPr/>
        </p:nvSpPr>
        <p:spPr bwMode="auto">
          <a:xfrm>
            <a:off x="1447800" y="2514600"/>
            <a:ext cx="533400" cy="381000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rtl="1" fontAlgn="base">
              <a:spcBef>
                <a:spcPct val="0"/>
              </a:spcBef>
              <a:spcAft>
                <a:spcPct val="0"/>
              </a:spcAft>
            </a:pPr>
            <a:endParaRPr lang="ar-JO" smtClean="0">
              <a:solidFill>
                <a:srgbClr val="000000"/>
              </a:solidFill>
            </a:endParaRPr>
          </a:p>
        </p:txBody>
      </p:sp>
      <p:sp>
        <p:nvSpPr>
          <p:cNvPr id="13345" name="Rectangle 35"/>
          <p:cNvSpPr>
            <a:spLocks noChangeArrowheads="1"/>
          </p:cNvSpPr>
          <p:nvPr/>
        </p:nvSpPr>
        <p:spPr bwMode="auto">
          <a:xfrm>
            <a:off x="1447800" y="2895600"/>
            <a:ext cx="533400" cy="381000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rtl="1" fontAlgn="base">
              <a:spcBef>
                <a:spcPct val="0"/>
              </a:spcBef>
              <a:spcAft>
                <a:spcPct val="0"/>
              </a:spcAft>
            </a:pPr>
            <a:endParaRPr lang="ar-JO" smtClean="0">
              <a:solidFill>
                <a:srgbClr val="000000"/>
              </a:solidFill>
            </a:endParaRPr>
          </a:p>
        </p:txBody>
      </p:sp>
      <p:sp>
        <p:nvSpPr>
          <p:cNvPr id="13346" name="Rectangle 36"/>
          <p:cNvSpPr>
            <a:spLocks noChangeArrowheads="1"/>
          </p:cNvSpPr>
          <p:nvPr/>
        </p:nvSpPr>
        <p:spPr bwMode="auto">
          <a:xfrm>
            <a:off x="1981200" y="2895600"/>
            <a:ext cx="533400" cy="381000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rtl="1" fontAlgn="base">
              <a:spcBef>
                <a:spcPct val="0"/>
              </a:spcBef>
              <a:spcAft>
                <a:spcPct val="0"/>
              </a:spcAft>
            </a:pPr>
            <a:endParaRPr lang="ar-JO" smtClean="0">
              <a:solidFill>
                <a:srgbClr val="000000"/>
              </a:solidFill>
            </a:endParaRPr>
          </a:p>
        </p:txBody>
      </p:sp>
      <p:sp>
        <p:nvSpPr>
          <p:cNvPr id="13347" name="Rectangle 37"/>
          <p:cNvSpPr>
            <a:spLocks noChangeArrowheads="1"/>
          </p:cNvSpPr>
          <p:nvPr/>
        </p:nvSpPr>
        <p:spPr bwMode="auto">
          <a:xfrm>
            <a:off x="1981200" y="2514600"/>
            <a:ext cx="533400" cy="381000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rtl="1" fontAlgn="base">
              <a:spcBef>
                <a:spcPct val="0"/>
              </a:spcBef>
              <a:spcAft>
                <a:spcPct val="0"/>
              </a:spcAft>
            </a:pPr>
            <a:endParaRPr lang="ar-JO" smtClean="0">
              <a:solidFill>
                <a:srgbClr val="000000"/>
              </a:solidFill>
            </a:endParaRPr>
          </a:p>
        </p:txBody>
      </p:sp>
      <p:sp>
        <p:nvSpPr>
          <p:cNvPr id="13348" name="Rectangle 38"/>
          <p:cNvSpPr>
            <a:spLocks noChangeArrowheads="1"/>
          </p:cNvSpPr>
          <p:nvPr/>
        </p:nvSpPr>
        <p:spPr bwMode="auto">
          <a:xfrm>
            <a:off x="1981200" y="2133600"/>
            <a:ext cx="533400" cy="381000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rtl="1" fontAlgn="base">
              <a:spcBef>
                <a:spcPct val="0"/>
              </a:spcBef>
              <a:spcAft>
                <a:spcPct val="0"/>
              </a:spcAft>
            </a:pPr>
            <a:endParaRPr lang="ar-JO" smtClean="0">
              <a:solidFill>
                <a:srgbClr val="000000"/>
              </a:solidFill>
            </a:endParaRPr>
          </a:p>
        </p:txBody>
      </p:sp>
      <p:sp>
        <p:nvSpPr>
          <p:cNvPr id="13349" name="Rectangle 39"/>
          <p:cNvSpPr>
            <a:spLocks noChangeArrowheads="1"/>
          </p:cNvSpPr>
          <p:nvPr/>
        </p:nvSpPr>
        <p:spPr bwMode="auto">
          <a:xfrm>
            <a:off x="2514600" y="2895600"/>
            <a:ext cx="533400" cy="381000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rtl="1" fontAlgn="base">
              <a:spcBef>
                <a:spcPct val="0"/>
              </a:spcBef>
              <a:spcAft>
                <a:spcPct val="0"/>
              </a:spcAft>
            </a:pPr>
            <a:endParaRPr lang="ar-JO" smtClean="0">
              <a:solidFill>
                <a:srgbClr val="000000"/>
              </a:solidFill>
            </a:endParaRPr>
          </a:p>
        </p:txBody>
      </p:sp>
      <p:sp>
        <p:nvSpPr>
          <p:cNvPr id="13350" name="Rectangle 40"/>
          <p:cNvSpPr>
            <a:spLocks noChangeArrowheads="1"/>
          </p:cNvSpPr>
          <p:nvPr/>
        </p:nvSpPr>
        <p:spPr bwMode="auto">
          <a:xfrm>
            <a:off x="2514600" y="2514600"/>
            <a:ext cx="533400" cy="381000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rtl="1" fontAlgn="base">
              <a:spcBef>
                <a:spcPct val="0"/>
              </a:spcBef>
              <a:spcAft>
                <a:spcPct val="0"/>
              </a:spcAft>
            </a:pPr>
            <a:endParaRPr lang="ar-JO" smtClean="0">
              <a:solidFill>
                <a:srgbClr val="000000"/>
              </a:solidFill>
            </a:endParaRPr>
          </a:p>
        </p:txBody>
      </p:sp>
      <p:sp>
        <p:nvSpPr>
          <p:cNvPr id="13351" name="Rectangle 41"/>
          <p:cNvSpPr>
            <a:spLocks noChangeArrowheads="1"/>
          </p:cNvSpPr>
          <p:nvPr/>
        </p:nvSpPr>
        <p:spPr bwMode="auto">
          <a:xfrm>
            <a:off x="2514600" y="2133600"/>
            <a:ext cx="533400" cy="381000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rtl="1" fontAlgn="base">
              <a:spcBef>
                <a:spcPct val="0"/>
              </a:spcBef>
              <a:spcAft>
                <a:spcPct val="0"/>
              </a:spcAft>
            </a:pPr>
            <a:endParaRPr lang="ar-JO" smtClean="0">
              <a:solidFill>
                <a:srgbClr val="000000"/>
              </a:solidFill>
            </a:endParaRPr>
          </a:p>
        </p:txBody>
      </p:sp>
      <p:sp>
        <p:nvSpPr>
          <p:cNvPr id="13352" name="Text Box 42"/>
          <p:cNvSpPr txBox="1">
            <a:spLocks noChangeArrowheads="1"/>
          </p:cNvSpPr>
          <p:nvPr/>
        </p:nvSpPr>
        <p:spPr bwMode="auto">
          <a:xfrm>
            <a:off x="381000" y="3810000"/>
            <a:ext cx="8763000" cy="2430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5pPr>
            <a:lvl6pPr marL="2514600" indent="-228600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6pPr>
            <a:lvl7pPr marL="2971800" indent="-228600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7pPr>
            <a:lvl8pPr marL="3429000" indent="-228600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8pPr>
            <a:lvl9pPr marL="3886200" indent="-228600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9pPr>
          </a:lstStyle>
          <a:p>
            <a:pPr rtl="1"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b="1" dirty="0" smtClean="0">
                <a:solidFill>
                  <a:srgbClr val="000000"/>
                </a:solidFill>
              </a:rPr>
              <a:t>Steps:</a:t>
            </a:r>
          </a:p>
          <a:p>
            <a:pPr rtl="1"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dirty="0" smtClean="0">
                <a:solidFill>
                  <a:srgbClr val="000000"/>
                </a:solidFill>
              </a:rPr>
              <a:t>1. </a:t>
            </a:r>
            <a:r>
              <a:rPr lang="en-US" dirty="0" smtClean="0">
                <a:solidFill>
                  <a:srgbClr val="FF0000"/>
                </a:solidFill>
              </a:rPr>
              <a:t>Sort</a:t>
            </a:r>
            <a:r>
              <a:rPr lang="en-US" dirty="0" smtClean="0">
                <a:solidFill>
                  <a:srgbClr val="000000"/>
                </a:solidFill>
              </a:rPr>
              <a:t> the pixels in </a:t>
            </a:r>
            <a:r>
              <a:rPr lang="en-US" dirty="0" smtClean="0">
                <a:solidFill>
                  <a:srgbClr val="FF0000"/>
                </a:solidFill>
              </a:rPr>
              <a:t>ascending</a:t>
            </a:r>
            <a:r>
              <a:rPr lang="en-US" dirty="0" smtClean="0">
                <a:solidFill>
                  <a:srgbClr val="000000"/>
                </a:solidFill>
              </a:rPr>
              <a:t> order:</a:t>
            </a:r>
          </a:p>
          <a:p>
            <a:pPr rtl="1"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dirty="0" smtClean="0">
                <a:solidFill>
                  <a:srgbClr val="000000"/>
                </a:solidFill>
              </a:rPr>
              <a:t>90,90, 91, 94, </a:t>
            </a:r>
            <a:r>
              <a:rPr lang="en-US" dirty="0" smtClean="0">
                <a:solidFill>
                  <a:srgbClr val="FF0000"/>
                </a:solidFill>
              </a:rPr>
              <a:t>95</a:t>
            </a:r>
            <a:r>
              <a:rPr lang="en-US" dirty="0" smtClean="0">
                <a:solidFill>
                  <a:srgbClr val="000000"/>
                </a:solidFill>
              </a:rPr>
              <a:t>, 98, 99, 110, 120</a:t>
            </a:r>
          </a:p>
          <a:p>
            <a:pPr rtl="1"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dirty="0" smtClean="0">
                <a:solidFill>
                  <a:srgbClr val="000000"/>
                </a:solidFill>
              </a:rPr>
              <a:t>2. replace the original pixel value by the </a:t>
            </a:r>
            <a:r>
              <a:rPr lang="en-US" dirty="0" smtClean="0">
                <a:solidFill>
                  <a:srgbClr val="FF0000"/>
                </a:solidFill>
              </a:rPr>
              <a:t>median</a:t>
            </a:r>
            <a:r>
              <a:rPr lang="en-US" dirty="0" smtClean="0">
                <a:solidFill>
                  <a:srgbClr val="000000"/>
                </a:solidFill>
              </a:rPr>
              <a:t> :</a:t>
            </a:r>
          </a:p>
          <a:p>
            <a:pPr rtl="1"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 smtClean="0">
                <a:solidFill>
                  <a:srgbClr val="FF0000"/>
                </a:solidFill>
              </a:rPr>
              <a:t>95</a:t>
            </a:r>
          </a:p>
          <a:p>
            <a:pPr rtl="1" eaLnBrk="1" fontAlgn="base" hangingPunct="1">
              <a:spcBef>
                <a:spcPct val="50000"/>
              </a:spcBef>
              <a:spcAft>
                <a:spcPct val="0"/>
              </a:spcAft>
            </a:pPr>
            <a:endParaRPr lang="en-US" dirty="0" smtClean="0">
              <a:solidFill>
                <a:srgbClr val="000000"/>
              </a:solidFill>
            </a:endParaRPr>
          </a:p>
        </p:txBody>
      </p:sp>
      <p:sp>
        <p:nvSpPr>
          <p:cNvPr id="13353" name="Line 43"/>
          <p:cNvSpPr>
            <a:spLocks noChangeShapeType="1"/>
          </p:cNvSpPr>
          <p:nvPr/>
        </p:nvSpPr>
        <p:spPr bwMode="auto">
          <a:xfrm>
            <a:off x="2514600" y="2743200"/>
            <a:ext cx="1676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rtl="1" fontAlgn="base">
              <a:spcBef>
                <a:spcPct val="0"/>
              </a:spcBef>
              <a:spcAft>
                <a:spcPct val="0"/>
              </a:spcAft>
            </a:pPr>
            <a:endParaRPr lang="en-GB" smtClean="0">
              <a:solidFill>
                <a:srgbClr val="000000"/>
              </a:solidFill>
            </a:endParaRPr>
          </a:p>
        </p:txBody>
      </p:sp>
      <p:sp>
        <p:nvSpPr>
          <p:cNvPr id="13354" name="Rectangle 44"/>
          <p:cNvSpPr>
            <a:spLocks noChangeArrowheads="1"/>
          </p:cNvSpPr>
          <p:nvPr/>
        </p:nvSpPr>
        <p:spPr bwMode="auto">
          <a:xfrm>
            <a:off x="4572000" y="2438400"/>
            <a:ext cx="533400" cy="381000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 rtl="1" fontAlgn="base">
              <a:spcBef>
                <a:spcPct val="0"/>
              </a:spcBef>
              <a:spcAft>
                <a:spcPct val="0"/>
              </a:spcAft>
            </a:pPr>
            <a:r>
              <a:rPr lang="en-US" smtClean="0">
                <a:solidFill>
                  <a:srgbClr val="000000"/>
                </a:solidFill>
              </a:rPr>
              <a:t>95</a:t>
            </a:r>
          </a:p>
        </p:txBody>
      </p:sp>
      <p:sp>
        <p:nvSpPr>
          <p:cNvPr id="13355" name="Text Box 45"/>
          <p:cNvSpPr txBox="1">
            <a:spLocks noChangeArrowheads="1"/>
          </p:cNvSpPr>
          <p:nvPr/>
        </p:nvSpPr>
        <p:spPr bwMode="auto">
          <a:xfrm>
            <a:off x="3657600" y="2362200"/>
            <a:ext cx="137160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5pPr>
            <a:lvl6pPr marL="2514600" indent="-228600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6pPr>
            <a:lvl7pPr marL="2971800" indent="-228600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7pPr>
            <a:lvl8pPr marL="3429000" indent="-228600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8pPr>
            <a:lvl9pPr marL="3886200" indent="-228600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9pPr>
          </a:lstStyle>
          <a:p>
            <a:pPr rtl="1"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sz="1000" smtClean="0">
                <a:solidFill>
                  <a:srgbClr val="000000"/>
                </a:solidFill>
              </a:rPr>
              <a:t>becomes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5C6D6FC-447A-4A3B-A9DA-337988808582}" type="slidenum">
              <a:rPr lang="ar-SA" smtClean="0">
                <a:solidFill>
                  <a:srgbClr val="000000"/>
                </a:solidFill>
              </a:rPr>
              <a:pPr>
                <a:defRPr/>
              </a:pPr>
              <a:t>41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834592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457200"/>
            <a:ext cx="8229600" cy="1139825"/>
          </a:xfrm>
        </p:spPr>
        <p:txBody>
          <a:bodyPr/>
          <a:lstStyle/>
          <a:p>
            <a:r>
              <a:rPr lang="en-US" sz="2800" dirty="0" smtClean="0"/>
              <a:t>Spatial filters : Smoothing</a:t>
            </a:r>
            <a:br>
              <a:rPr lang="en-US" sz="2800" dirty="0" smtClean="0"/>
            </a:br>
            <a:r>
              <a:rPr lang="en-US" sz="2800" dirty="0" smtClean="0">
                <a:solidFill>
                  <a:srgbClr val="FF0000"/>
                </a:solidFill>
              </a:rPr>
              <a:t>order statistics: Median filter </a:t>
            </a:r>
            <a:r>
              <a:rPr lang="en-US" sz="2800" dirty="0" smtClean="0"/>
              <a:t/>
            </a:r>
            <a:br>
              <a:rPr lang="en-US" sz="2800" dirty="0" smtClean="0"/>
            </a:br>
            <a:r>
              <a:rPr lang="en-US" sz="2800" dirty="0" smtClean="0"/>
              <a:t>use : </a:t>
            </a:r>
            <a:r>
              <a:rPr lang="en-US" sz="2800" dirty="0" smtClean="0">
                <a:solidFill>
                  <a:srgbClr val="FF0000"/>
                </a:solidFill>
              </a:rPr>
              <a:t>blurring + </a:t>
            </a:r>
            <a:r>
              <a:rPr lang="en-US" sz="2800" b="1" dirty="0" smtClean="0">
                <a:solidFill>
                  <a:srgbClr val="FF0000"/>
                </a:solidFill>
              </a:rPr>
              <a:t>reduce salt and pepper noise</a:t>
            </a:r>
          </a:p>
        </p:txBody>
      </p:sp>
      <p:pic>
        <p:nvPicPr>
          <p:cNvPr id="14339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1706563"/>
            <a:ext cx="7010400" cy="4613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40" name="Text Box 6"/>
          <p:cNvSpPr txBox="1">
            <a:spLocks noChangeArrowheads="1"/>
          </p:cNvSpPr>
          <p:nvPr/>
        </p:nvSpPr>
        <p:spPr bwMode="auto">
          <a:xfrm>
            <a:off x="1447800" y="5410200"/>
            <a:ext cx="1828800" cy="73025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5pPr>
            <a:lvl6pPr marL="2514600" indent="-228600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6pPr>
            <a:lvl7pPr marL="2971800" indent="-228600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7pPr>
            <a:lvl8pPr marL="3429000" indent="-228600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8pPr>
            <a:lvl9pPr marL="3886200" indent="-228600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9pPr>
          </a:lstStyle>
          <a:p>
            <a:pPr rtl="1"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sz="1400" smtClean="0">
                <a:solidFill>
                  <a:srgbClr val="000000"/>
                </a:solidFill>
              </a:rPr>
              <a:t>The original image with salt and pepper noise</a:t>
            </a:r>
          </a:p>
        </p:txBody>
      </p:sp>
      <p:sp>
        <p:nvSpPr>
          <p:cNvPr id="14341" name="Text Box 7"/>
          <p:cNvSpPr txBox="1">
            <a:spLocks noChangeArrowheads="1"/>
          </p:cNvSpPr>
          <p:nvPr/>
        </p:nvSpPr>
        <p:spPr bwMode="auto">
          <a:xfrm>
            <a:off x="3276600" y="5410200"/>
            <a:ext cx="1981200" cy="738664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5pPr>
            <a:lvl6pPr marL="2514600" indent="-228600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6pPr>
            <a:lvl7pPr marL="2971800" indent="-228600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7pPr>
            <a:lvl8pPr marL="3429000" indent="-228600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8pPr>
            <a:lvl9pPr marL="3886200" indent="-228600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9pPr>
          </a:lstStyle>
          <a:p>
            <a:pPr rtl="1"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sz="1400" dirty="0" smtClean="0">
                <a:solidFill>
                  <a:srgbClr val="000000"/>
                </a:solidFill>
              </a:rPr>
              <a:t>The smoothed image using </a:t>
            </a:r>
            <a:r>
              <a:rPr lang="en-US" sz="1400" dirty="0" smtClean="0">
                <a:solidFill>
                  <a:srgbClr val="FF0000"/>
                </a:solidFill>
              </a:rPr>
              <a:t>averaging</a:t>
            </a:r>
          </a:p>
        </p:txBody>
      </p:sp>
      <p:sp>
        <p:nvSpPr>
          <p:cNvPr id="14342" name="Text Box 8"/>
          <p:cNvSpPr txBox="1">
            <a:spLocks noChangeArrowheads="1"/>
          </p:cNvSpPr>
          <p:nvPr/>
        </p:nvSpPr>
        <p:spPr bwMode="auto">
          <a:xfrm>
            <a:off x="5181600" y="5410200"/>
            <a:ext cx="2286000" cy="846386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5pPr>
            <a:lvl6pPr marL="2514600" indent="-228600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6pPr>
            <a:lvl7pPr marL="2971800" indent="-228600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7pPr>
            <a:lvl8pPr marL="3429000" indent="-228600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8pPr>
            <a:lvl9pPr marL="3886200" indent="-228600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9pPr>
          </a:lstStyle>
          <a:p>
            <a:pPr rtl="1"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sz="1400" dirty="0" smtClean="0">
                <a:solidFill>
                  <a:srgbClr val="000000"/>
                </a:solidFill>
              </a:rPr>
              <a:t>The smoothed image using </a:t>
            </a:r>
            <a:r>
              <a:rPr lang="en-US" sz="1400" dirty="0" smtClean="0">
                <a:solidFill>
                  <a:srgbClr val="FF0000"/>
                </a:solidFill>
              </a:rPr>
              <a:t>median</a:t>
            </a:r>
          </a:p>
          <a:p>
            <a:pPr rtl="1" eaLnBrk="1" fontAlgn="base" hangingPunct="1">
              <a:spcBef>
                <a:spcPct val="50000"/>
              </a:spcBef>
              <a:spcAft>
                <a:spcPct val="0"/>
              </a:spcAft>
            </a:pPr>
            <a:endParaRPr lang="en-US" sz="1400" dirty="0" smtClean="0">
              <a:solidFill>
                <a:srgbClr val="000000"/>
              </a:solidFill>
            </a:endParaRPr>
          </a:p>
        </p:txBody>
      </p:sp>
      <p:sp>
        <p:nvSpPr>
          <p:cNvPr id="14343" name="Text Box 9"/>
          <p:cNvSpPr txBox="1">
            <a:spLocks noChangeArrowheads="1"/>
          </p:cNvSpPr>
          <p:nvPr/>
        </p:nvSpPr>
        <p:spPr bwMode="auto">
          <a:xfrm>
            <a:off x="228600" y="0"/>
            <a:ext cx="8915400" cy="376238"/>
          </a:xfrm>
          <a:prstGeom prst="rect">
            <a:avLst/>
          </a:prstGeom>
          <a:solidFill>
            <a:schemeClr val="accent1">
              <a:alpha val="30196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5pPr>
            <a:lvl6pPr marL="2514600" indent="-228600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6pPr>
            <a:lvl7pPr marL="2971800" indent="-228600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7pPr>
            <a:lvl8pPr marL="3429000" indent="-228600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8pPr>
            <a:lvl9pPr marL="3886200" indent="-228600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9pPr>
          </a:lstStyle>
          <a:p>
            <a:pPr algn="ctr" rtl="1"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smtClean="0">
                <a:solidFill>
                  <a:srgbClr val="000000"/>
                </a:solidFill>
              </a:rPr>
              <a:t>Ch3, lesson 6: Smoothing filters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5C6D6FC-447A-4A3B-A9DA-337988808582}" type="slidenum">
              <a:rPr lang="ar-SA" smtClean="0">
                <a:solidFill>
                  <a:srgbClr val="000000"/>
                </a:solidFill>
              </a:rPr>
              <a:pPr>
                <a:defRPr/>
              </a:pPr>
              <a:t>42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64778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4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r>
              <a:rPr lang="en-US" sz="4000" dirty="0" smtClean="0"/>
              <a:t>Spatial filters : </a:t>
            </a:r>
            <a:r>
              <a:rPr lang="en-US" sz="4000" dirty="0" smtClean="0">
                <a:solidFill>
                  <a:srgbClr val="FF0000"/>
                </a:solidFill>
              </a:rPr>
              <a:t>Sharpening ( high pass)</a:t>
            </a:r>
          </a:p>
        </p:txBody>
      </p:sp>
      <p:sp>
        <p:nvSpPr>
          <p:cNvPr id="15363" name="Text Box 9"/>
          <p:cNvSpPr txBox="1">
            <a:spLocks noChangeArrowheads="1"/>
          </p:cNvSpPr>
          <p:nvPr/>
        </p:nvSpPr>
        <p:spPr bwMode="auto">
          <a:xfrm>
            <a:off x="228600" y="0"/>
            <a:ext cx="8915400" cy="376238"/>
          </a:xfrm>
          <a:prstGeom prst="rect">
            <a:avLst/>
          </a:prstGeom>
          <a:solidFill>
            <a:schemeClr val="accent1">
              <a:alpha val="30196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5pPr>
            <a:lvl6pPr marL="2514600" indent="-228600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6pPr>
            <a:lvl7pPr marL="2971800" indent="-228600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7pPr>
            <a:lvl8pPr marL="3429000" indent="-228600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8pPr>
            <a:lvl9pPr marL="3886200" indent="-228600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9pPr>
          </a:lstStyle>
          <a:p>
            <a:pPr algn="ctr" rtl="1"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smtClean="0">
                <a:solidFill>
                  <a:srgbClr val="000000"/>
                </a:solidFill>
              </a:rPr>
              <a:t>Ch3, lesson 7: sharpening filters</a:t>
            </a:r>
          </a:p>
        </p:txBody>
      </p:sp>
      <p:sp>
        <p:nvSpPr>
          <p:cNvPr id="15364" name="Text Box 8"/>
          <p:cNvSpPr txBox="1">
            <a:spLocks noChangeArrowheads="1"/>
          </p:cNvSpPr>
          <p:nvPr/>
        </p:nvSpPr>
        <p:spPr bwMode="auto">
          <a:xfrm>
            <a:off x="1752600" y="2209800"/>
            <a:ext cx="3581400" cy="1922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5pPr>
            <a:lvl6pPr marL="2514600" indent="-228600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6pPr>
            <a:lvl7pPr marL="2971800" indent="-228600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7pPr>
            <a:lvl8pPr marL="3429000" indent="-228600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8pPr>
            <a:lvl9pPr marL="3886200" indent="-228600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  <a:buFontTx/>
              <a:buAutoNum type="arabicPeriod"/>
            </a:pPr>
            <a:r>
              <a:rPr lang="en-US" sz="4800" smtClean="0">
                <a:solidFill>
                  <a:srgbClr val="000000"/>
                </a:solidFill>
              </a:rPr>
              <a:t>LAPLACE</a:t>
            </a:r>
          </a:p>
          <a:p>
            <a:pPr eaLnBrk="1" fontAlgn="base" hangingPunct="1">
              <a:spcBef>
                <a:spcPct val="50000"/>
              </a:spcBef>
              <a:spcAft>
                <a:spcPct val="0"/>
              </a:spcAft>
              <a:buFontTx/>
              <a:buAutoNum type="arabicPeriod"/>
            </a:pPr>
            <a:r>
              <a:rPr lang="en-US" sz="4800" smtClean="0">
                <a:solidFill>
                  <a:srgbClr val="000000"/>
                </a:solidFill>
              </a:rPr>
              <a:t>SOBEL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5C6D6FC-447A-4A3B-A9DA-337988808582}" type="slidenum">
              <a:rPr lang="ar-SA" smtClean="0">
                <a:solidFill>
                  <a:srgbClr val="000000"/>
                </a:solidFill>
              </a:rPr>
              <a:pPr>
                <a:defRPr/>
              </a:pPr>
              <a:t>43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31283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83909" y="4814804"/>
            <a:ext cx="6705600" cy="1762125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5C6D6FC-447A-4A3B-A9DA-337988808582}" type="slidenum">
              <a:rPr lang="ar-SA" smtClean="0">
                <a:solidFill>
                  <a:srgbClr val="000000"/>
                </a:solidFill>
              </a:rPr>
              <a:pPr>
                <a:defRPr/>
              </a:pPr>
              <a:t>44</a:t>
            </a:fld>
            <a:endParaRPr lang="en-US">
              <a:solidFill>
                <a:srgbClr val="000000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7253" y="737542"/>
            <a:ext cx="7665563" cy="211369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7200" y="3094340"/>
            <a:ext cx="6477000" cy="1419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2866731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5C6D6FC-447A-4A3B-A9DA-337988808582}" type="slidenum">
              <a:rPr lang="ar-SA" smtClean="0">
                <a:solidFill>
                  <a:srgbClr val="000000"/>
                </a:solidFill>
              </a:rPr>
              <a:pPr>
                <a:defRPr/>
              </a:pPr>
              <a:t>45</a:t>
            </a:fld>
            <a:endParaRPr lang="en-US">
              <a:solidFill>
                <a:srgbClr val="000000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9020" y="1905000"/>
            <a:ext cx="8251580" cy="2984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9051973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r>
              <a:rPr lang="en-US" sz="4000" smtClean="0"/>
              <a:t>Spatial filters : Sharpening </a:t>
            </a:r>
            <a:br>
              <a:rPr lang="en-US" sz="4000" smtClean="0"/>
            </a:br>
            <a:r>
              <a:rPr lang="en-US" sz="4000" smtClean="0"/>
              <a:t>1) LAPLACE</a:t>
            </a:r>
          </a:p>
        </p:txBody>
      </p:sp>
      <p:sp>
        <p:nvSpPr>
          <p:cNvPr id="16387" name="Text Box 9"/>
          <p:cNvSpPr txBox="1">
            <a:spLocks noChangeArrowheads="1"/>
          </p:cNvSpPr>
          <p:nvPr/>
        </p:nvSpPr>
        <p:spPr bwMode="auto">
          <a:xfrm>
            <a:off x="228600" y="0"/>
            <a:ext cx="8915400" cy="376238"/>
          </a:xfrm>
          <a:prstGeom prst="rect">
            <a:avLst/>
          </a:prstGeom>
          <a:solidFill>
            <a:schemeClr val="accent1">
              <a:alpha val="30196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5pPr>
            <a:lvl6pPr marL="2514600" indent="-228600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6pPr>
            <a:lvl7pPr marL="2971800" indent="-228600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7pPr>
            <a:lvl8pPr marL="3429000" indent="-228600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8pPr>
            <a:lvl9pPr marL="3886200" indent="-228600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9pPr>
          </a:lstStyle>
          <a:p>
            <a:pPr algn="ctr" rtl="1"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smtClean="0">
                <a:solidFill>
                  <a:srgbClr val="000000"/>
                </a:solidFill>
              </a:rPr>
              <a:t>Ch3, lesson 7: sharpening filters</a:t>
            </a:r>
          </a:p>
        </p:txBody>
      </p:sp>
      <p:pic>
        <p:nvPicPr>
          <p:cNvPr id="1638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1828800"/>
            <a:ext cx="5334000" cy="475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89" name="Text Box 5"/>
          <p:cNvSpPr txBox="1">
            <a:spLocks noChangeArrowheads="1"/>
          </p:cNvSpPr>
          <p:nvPr/>
        </p:nvSpPr>
        <p:spPr bwMode="auto">
          <a:xfrm>
            <a:off x="685800" y="1676400"/>
            <a:ext cx="25146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5pPr>
            <a:lvl6pPr marL="2514600" indent="-228600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6pPr>
            <a:lvl7pPr marL="2971800" indent="-228600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7pPr>
            <a:lvl8pPr marL="3429000" indent="-228600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8pPr>
            <a:lvl9pPr marL="3886200" indent="-228600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9pPr>
          </a:lstStyle>
          <a:p>
            <a:pPr rtl="1"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dirty="0" smtClean="0">
                <a:solidFill>
                  <a:srgbClr val="000000"/>
                </a:solidFill>
              </a:rPr>
              <a:t>Laplace </a:t>
            </a:r>
            <a:r>
              <a:rPr lang="en-US" dirty="0" smtClean="0">
                <a:solidFill>
                  <a:srgbClr val="FF0000"/>
                </a:solidFill>
              </a:rPr>
              <a:t>kernels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5C6D6FC-447A-4A3B-A9DA-337988808582}" type="slidenum">
              <a:rPr lang="ar-SA" smtClean="0">
                <a:solidFill>
                  <a:srgbClr val="000000"/>
                </a:solidFill>
              </a:rPr>
              <a:pPr>
                <a:defRPr/>
              </a:pPr>
              <a:t>46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4999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ext Box 9"/>
          <p:cNvSpPr txBox="1">
            <a:spLocks noChangeArrowheads="1"/>
          </p:cNvSpPr>
          <p:nvPr/>
        </p:nvSpPr>
        <p:spPr bwMode="auto">
          <a:xfrm>
            <a:off x="228600" y="0"/>
            <a:ext cx="8915400" cy="376238"/>
          </a:xfrm>
          <a:prstGeom prst="rect">
            <a:avLst/>
          </a:prstGeom>
          <a:solidFill>
            <a:schemeClr val="accent1">
              <a:alpha val="30196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5pPr>
            <a:lvl6pPr marL="2514600" indent="-228600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6pPr>
            <a:lvl7pPr marL="2971800" indent="-228600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7pPr>
            <a:lvl8pPr marL="3429000" indent="-228600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8pPr>
            <a:lvl9pPr marL="3886200" indent="-228600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9pPr>
          </a:lstStyle>
          <a:p>
            <a:pPr algn="ctr" rtl="1"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smtClean="0">
                <a:solidFill>
                  <a:srgbClr val="000000"/>
                </a:solidFill>
              </a:rPr>
              <a:t>Ch3, lesson 7: sharpening filters</a:t>
            </a:r>
          </a:p>
        </p:txBody>
      </p:sp>
      <p:sp>
        <p:nvSpPr>
          <p:cNvPr id="17411" name="Rectangle 6"/>
          <p:cNvSpPr>
            <a:spLocks noChangeArrowheads="1"/>
          </p:cNvSpPr>
          <p:nvPr/>
        </p:nvSpPr>
        <p:spPr bwMode="auto">
          <a:xfrm>
            <a:off x="457200" y="1447800"/>
            <a:ext cx="8686800" cy="180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rtl="1" fontAlgn="base">
              <a:spcBef>
                <a:spcPct val="0"/>
              </a:spcBef>
              <a:spcAft>
                <a:spcPct val="0"/>
              </a:spcAft>
            </a:pPr>
            <a:r>
              <a:rPr lang="en-US" sz="2800" b="1" dirty="0" smtClean="0">
                <a:solidFill>
                  <a:srgbClr val="FF3300"/>
                </a:solidFill>
              </a:rPr>
              <a:t>Use:</a:t>
            </a:r>
            <a:r>
              <a:rPr lang="en-US" sz="2800" b="1" dirty="0" smtClean="0">
                <a:solidFill>
                  <a:srgbClr val="000000"/>
                </a:solidFill>
              </a:rPr>
              <a:t> for </a:t>
            </a:r>
            <a:r>
              <a:rPr lang="en-US" sz="2800" b="1" dirty="0" smtClean="0">
                <a:solidFill>
                  <a:srgbClr val="FF0000"/>
                </a:solidFill>
              </a:rPr>
              <a:t>highlighting fine detail </a:t>
            </a:r>
            <a:r>
              <a:rPr lang="en-US" sz="2800" b="1" dirty="0" smtClean="0">
                <a:solidFill>
                  <a:srgbClr val="000000"/>
                </a:solidFill>
              </a:rPr>
              <a:t>or enhancing detail that has been </a:t>
            </a:r>
            <a:r>
              <a:rPr lang="en-US" sz="2800" b="1" dirty="0" smtClean="0">
                <a:solidFill>
                  <a:srgbClr val="FF0000"/>
                </a:solidFill>
              </a:rPr>
              <a:t>blurred</a:t>
            </a:r>
            <a:r>
              <a:rPr lang="en-US" sz="2800" b="1" dirty="0" smtClean="0">
                <a:solidFill>
                  <a:srgbClr val="000000"/>
                </a:solidFill>
              </a:rPr>
              <a:t>.</a:t>
            </a:r>
          </a:p>
          <a:p>
            <a:pPr rtl="1" fontAlgn="base">
              <a:spcBef>
                <a:spcPct val="0"/>
              </a:spcBef>
              <a:spcAft>
                <a:spcPct val="0"/>
              </a:spcAft>
            </a:pPr>
            <a:endParaRPr lang="en-US" sz="2800" b="1" dirty="0" smtClean="0">
              <a:solidFill>
                <a:srgbClr val="000000"/>
              </a:solidFill>
            </a:endParaRPr>
          </a:p>
          <a:p>
            <a:pPr rtl="1" fontAlgn="base">
              <a:spcBef>
                <a:spcPct val="0"/>
              </a:spcBef>
              <a:spcAft>
                <a:spcPct val="0"/>
              </a:spcAft>
            </a:pPr>
            <a:endParaRPr lang="en-US" sz="2800" b="1" dirty="0" smtClean="0">
              <a:solidFill>
                <a:srgbClr val="000000"/>
              </a:solidFill>
            </a:endParaRPr>
          </a:p>
        </p:txBody>
      </p:sp>
      <p:graphicFrame>
        <p:nvGraphicFramePr>
          <p:cNvPr id="119938" name="Group 130"/>
          <p:cNvGraphicFramePr>
            <a:graphicFrameLocks noGrp="1"/>
          </p:cNvGraphicFramePr>
          <p:nvPr>
            <p:ph idx="1"/>
          </p:nvPr>
        </p:nvGraphicFramePr>
        <p:xfrm>
          <a:off x="457200" y="3886200"/>
          <a:ext cx="2895600" cy="1828896"/>
        </p:xfrm>
        <a:graphic>
          <a:graphicData uri="http://schemas.openxmlformats.org/drawingml/2006/table">
            <a:tbl>
              <a:tblPr rtl="1"/>
              <a:tblGrid>
                <a:gridCol w="579437"/>
                <a:gridCol w="457200"/>
                <a:gridCol w="701675"/>
                <a:gridCol w="577850"/>
                <a:gridCol w="579438"/>
              </a:tblGrid>
              <a:tr h="366586">
                <a:tc>
                  <a:txBody>
                    <a:bodyPr/>
                    <a:lstStyle/>
                    <a:p>
                      <a:pPr marL="342900" marR="0" lvl="0" indent="-342900" algn="ctr" defTabSz="914400" rtl="1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155</a:t>
                      </a:r>
                      <a:endParaRPr kumimoji="0" lang="ar-SA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  <a:cs typeface="Arial" pitchFamily="34" charset="0"/>
                      </a:endParaRPr>
                    </a:p>
                  </a:txBody>
                  <a:tcPr marT="45704" marB="45704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1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153</a:t>
                      </a:r>
                      <a:endParaRPr kumimoji="0" lang="ar-SA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  <a:cs typeface="Arial" pitchFamily="34" charset="0"/>
                      </a:endParaRPr>
                    </a:p>
                  </a:txBody>
                  <a:tcPr marT="45704" marB="45704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1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156</a:t>
                      </a:r>
                      <a:endParaRPr kumimoji="0" lang="ar-SA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  <a:cs typeface="Arial" pitchFamily="34" charset="0"/>
                      </a:endParaRPr>
                    </a:p>
                  </a:txBody>
                  <a:tcPr marT="45704" marB="45704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1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157</a:t>
                      </a:r>
                      <a:endParaRPr kumimoji="0" lang="ar-SA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  <a:cs typeface="Arial" pitchFamily="34" charset="0"/>
                      </a:endParaRPr>
                    </a:p>
                  </a:txBody>
                  <a:tcPr marT="45704" marB="45704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1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153</a:t>
                      </a:r>
                      <a:endParaRPr kumimoji="0" lang="ar-SA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  <a:cs typeface="Arial" pitchFamily="34" charset="0"/>
                      </a:endParaRPr>
                    </a:p>
                  </a:txBody>
                  <a:tcPr marT="45704" marB="45704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64998">
                <a:tc>
                  <a:txBody>
                    <a:bodyPr/>
                    <a:lstStyle/>
                    <a:p>
                      <a:pPr marL="342900" marR="0" lvl="0" indent="-342900" algn="ctr" defTabSz="914400" rtl="1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159</a:t>
                      </a:r>
                      <a:endParaRPr kumimoji="0" lang="ar-SA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  <a:cs typeface="Arial" pitchFamily="34" charset="0"/>
                      </a:endParaRPr>
                    </a:p>
                  </a:txBody>
                  <a:tcPr marT="45704" marB="45704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1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156</a:t>
                      </a:r>
                      <a:endParaRPr kumimoji="0" lang="ar-SA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  <a:cs typeface="Arial" pitchFamily="34" charset="0"/>
                      </a:endParaRPr>
                    </a:p>
                  </a:txBody>
                  <a:tcPr marT="45704" marB="45704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1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158</a:t>
                      </a:r>
                      <a:endParaRPr kumimoji="0" lang="ar-SA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  <a:cs typeface="Arial" pitchFamily="34" charset="0"/>
                      </a:endParaRPr>
                    </a:p>
                  </a:txBody>
                  <a:tcPr marT="45704" marB="45704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1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156</a:t>
                      </a:r>
                      <a:endParaRPr kumimoji="0" lang="ar-SA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  <a:cs typeface="Arial" pitchFamily="34" charset="0"/>
                      </a:endParaRPr>
                    </a:p>
                  </a:txBody>
                  <a:tcPr marT="45704" marB="45704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1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159</a:t>
                      </a:r>
                      <a:endParaRPr kumimoji="0" lang="ar-SA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  <a:cs typeface="Arial" pitchFamily="34" charset="0"/>
                      </a:endParaRPr>
                    </a:p>
                  </a:txBody>
                  <a:tcPr marT="45704" marB="45704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65633">
                <a:tc>
                  <a:txBody>
                    <a:bodyPr/>
                    <a:lstStyle/>
                    <a:p>
                      <a:pPr marL="342900" marR="0" lvl="0" indent="-342900" algn="ctr" defTabSz="914400" rtl="1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160</a:t>
                      </a:r>
                      <a:endParaRPr kumimoji="0" lang="ar-SA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  <a:cs typeface="Arial" pitchFamily="34" charset="0"/>
                      </a:endParaRPr>
                    </a:p>
                  </a:txBody>
                  <a:tcPr marT="45704" marB="45704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1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156</a:t>
                      </a:r>
                      <a:endParaRPr kumimoji="0" lang="ar-SA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  <a:cs typeface="Arial" pitchFamily="34" charset="0"/>
                      </a:endParaRPr>
                    </a:p>
                  </a:txBody>
                  <a:tcPr marT="45704" marB="45704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1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sz="1800" b="1" i="0" u="sng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154</a:t>
                      </a:r>
                      <a:endParaRPr kumimoji="0" lang="ar-SA" sz="1800" b="1" i="0" u="sng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  <a:cs typeface="Arial" pitchFamily="34" charset="0"/>
                      </a:endParaRPr>
                    </a:p>
                  </a:txBody>
                  <a:tcPr marT="45704" marB="45704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1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158</a:t>
                      </a:r>
                      <a:endParaRPr kumimoji="0" lang="ar-SA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  <a:cs typeface="Arial" pitchFamily="34" charset="0"/>
                      </a:endParaRPr>
                    </a:p>
                  </a:txBody>
                  <a:tcPr marT="45704" marB="45704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1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155</a:t>
                      </a:r>
                      <a:endParaRPr kumimoji="0" lang="ar-SA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  <a:cs typeface="Arial" pitchFamily="34" charset="0"/>
                      </a:endParaRPr>
                    </a:p>
                  </a:txBody>
                  <a:tcPr marT="45704" marB="45704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64998">
                <a:tc>
                  <a:txBody>
                    <a:bodyPr/>
                    <a:lstStyle/>
                    <a:p>
                      <a:pPr marL="342900" marR="0" lvl="0" indent="-342900" algn="ctr" defTabSz="914400" rtl="1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160</a:t>
                      </a:r>
                      <a:endParaRPr kumimoji="0" lang="ar-SA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  <a:cs typeface="Arial" pitchFamily="34" charset="0"/>
                      </a:endParaRPr>
                    </a:p>
                  </a:txBody>
                  <a:tcPr marT="45704" marB="45704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1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160</a:t>
                      </a:r>
                      <a:endParaRPr kumimoji="0" lang="ar-SA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  <a:cs typeface="Arial" pitchFamily="34" charset="0"/>
                      </a:endParaRPr>
                    </a:p>
                  </a:txBody>
                  <a:tcPr marT="45704" marB="45704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1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158</a:t>
                      </a:r>
                      <a:endParaRPr kumimoji="0" lang="ar-SA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  <a:cs typeface="Arial" pitchFamily="34" charset="0"/>
                      </a:endParaRPr>
                    </a:p>
                  </a:txBody>
                  <a:tcPr marT="45704" marB="45704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1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157</a:t>
                      </a:r>
                      <a:endParaRPr kumimoji="0" lang="ar-SA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  <a:cs typeface="Arial" pitchFamily="34" charset="0"/>
                      </a:endParaRPr>
                    </a:p>
                  </a:txBody>
                  <a:tcPr marT="45704" marB="45704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1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154</a:t>
                      </a:r>
                      <a:endParaRPr kumimoji="0" lang="ar-SA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  <a:cs typeface="Arial" pitchFamily="34" charset="0"/>
                      </a:endParaRPr>
                    </a:p>
                  </a:txBody>
                  <a:tcPr marT="45704" marB="45704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66586">
                <a:tc>
                  <a:txBody>
                    <a:bodyPr/>
                    <a:lstStyle/>
                    <a:p>
                      <a:pPr marL="342900" marR="0" lvl="0" indent="-342900" algn="ctr" defTabSz="914400" rtl="1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155</a:t>
                      </a:r>
                      <a:endParaRPr kumimoji="0" lang="ar-SA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  <a:cs typeface="Arial" pitchFamily="34" charset="0"/>
                      </a:endParaRPr>
                    </a:p>
                  </a:txBody>
                  <a:tcPr marT="45704" marB="45704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1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156</a:t>
                      </a:r>
                      <a:endParaRPr kumimoji="0" lang="ar-SA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  <a:cs typeface="Arial" pitchFamily="34" charset="0"/>
                      </a:endParaRPr>
                    </a:p>
                  </a:txBody>
                  <a:tcPr marT="45704" marB="45704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1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157</a:t>
                      </a:r>
                      <a:endParaRPr kumimoji="0" lang="ar-SA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  <a:cs typeface="Arial" pitchFamily="34" charset="0"/>
                      </a:endParaRPr>
                    </a:p>
                  </a:txBody>
                  <a:tcPr marT="45704" marB="45704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1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157</a:t>
                      </a:r>
                      <a:endParaRPr kumimoji="0" lang="ar-SA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  <a:cs typeface="Arial" pitchFamily="34" charset="0"/>
                      </a:endParaRPr>
                    </a:p>
                  </a:txBody>
                  <a:tcPr marT="45704" marB="45704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1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157</a:t>
                      </a:r>
                      <a:endParaRPr kumimoji="0" lang="ar-SA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  <a:cs typeface="Arial" pitchFamily="34" charset="0"/>
                      </a:endParaRPr>
                    </a:p>
                  </a:txBody>
                  <a:tcPr marT="45704" marB="45704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7450" name="Text Box 122"/>
          <p:cNvSpPr txBox="1">
            <a:spLocks noChangeArrowheads="1"/>
          </p:cNvSpPr>
          <p:nvPr/>
        </p:nvSpPr>
        <p:spPr bwMode="auto">
          <a:xfrm>
            <a:off x="533400" y="2514600"/>
            <a:ext cx="39624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5pPr>
            <a:lvl6pPr marL="2514600" indent="-228600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6pPr>
            <a:lvl7pPr marL="2971800" indent="-228600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7pPr>
            <a:lvl8pPr marL="3429000" indent="-228600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8pPr>
            <a:lvl9pPr marL="3886200" indent="-228600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9pPr>
          </a:lstStyle>
          <a:p>
            <a:pPr rtl="1"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dirty="0" smtClean="0">
                <a:solidFill>
                  <a:srgbClr val="000000"/>
                </a:solidFill>
              </a:rPr>
              <a:t>Example: apply the following </a:t>
            </a:r>
            <a:r>
              <a:rPr lang="en-US" dirty="0" err="1" smtClean="0">
                <a:solidFill>
                  <a:srgbClr val="FF0000"/>
                </a:solidFill>
              </a:rPr>
              <a:t>laplace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smtClean="0">
                <a:solidFill>
                  <a:srgbClr val="000000"/>
                </a:solidFill>
              </a:rPr>
              <a:t>on the highlighted pixel</a:t>
            </a:r>
          </a:p>
        </p:txBody>
      </p:sp>
      <p:sp>
        <p:nvSpPr>
          <p:cNvPr id="17451" name="Text Box 131"/>
          <p:cNvSpPr txBox="1">
            <a:spLocks noChangeArrowheads="1"/>
          </p:cNvSpPr>
          <p:nvPr/>
        </p:nvSpPr>
        <p:spPr bwMode="auto">
          <a:xfrm>
            <a:off x="3810000" y="4191000"/>
            <a:ext cx="48006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5pPr>
            <a:lvl6pPr marL="2514600" indent="-228600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6pPr>
            <a:lvl7pPr marL="2971800" indent="-228600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7pPr>
            <a:lvl8pPr marL="3429000" indent="-228600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8pPr>
            <a:lvl9pPr marL="3886200" indent="-228600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9pPr>
          </a:lstStyle>
          <a:p>
            <a:pPr rtl="1"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smtClean="0">
                <a:solidFill>
                  <a:srgbClr val="000000"/>
                </a:solidFill>
              </a:rPr>
              <a:t>154*4 – 158- 156-158-158 = -14</a:t>
            </a:r>
          </a:p>
        </p:txBody>
      </p:sp>
      <p:sp>
        <p:nvSpPr>
          <p:cNvPr id="17452" name="Text Box 132"/>
          <p:cNvSpPr txBox="1">
            <a:spLocks noChangeArrowheads="1"/>
          </p:cNvSpPr>
          <p:nvPr/>
        </p:nvSpPr>
        <p:spPr bwMode="auto">
          <a:xfrm>
            <a:off x="3276600" y="4724400"/>
            <a:ext cx="6019800" cy="2031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5pPr>
            <a:lvl6pPr marL="2514600" indent="-228600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6pPr>
            <a:lvl7pPr marL="2971800" indent="-228600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7pPr>
            <a:lvl8pPr marL="3429000" indent="-228600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8pPr>
            <a:lvl9pPr marL="3886200" indent="-228600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9pPr>
          </a:lstStyle>
          <a:p>
            <a:pPr rtl="1"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dirty="0" smtClean="0">
                <a:solidFill>
                  <a:srgbClr val="000000"/>
                </a:solidFill>
              </a:rPr>
              <a:t>So the value after filter = -14</a:t>
            </a:r>
          </a:p>
          <a:p>
            <a:pPr rtl="1"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dirty="0" smtClean="0">
                <a:solidFill>
                  <a:srgbClr val="000000"/>
                </a:solidFill>
              </a:rPr>
              <a:t>We call the resultant image: </a:t>
            </a:r>
            <a:r>
              <a:rPr lang="en-US" b="1" dirty="0" smtClean="0">
                <a:solidFill>
                  <a:srgbClr val="000000"/>
                </a:solidFill>
              </a:rPr>
              <a:t>sharpened image.</a:t>
            </a:r>
          </a:p>
          <a:p>
            <a:pPr rtl="1" eaLnBrk="1" fontAlgn="base" hangingPunct="1">
              <a:spcBef>
                <a:spcPct val="50000"/>
              </a:spcBef>
              <a:spcAft>
                <a:spcPct val="0"/>
              </a:spcAft>
            </a:pPr>
            <a:endParaRPr lang="en-US" dirty="0" smtClean="0">
              <a:solidFill>
                <a:srgbClr val="000000"/>
              </a:solidFill>
            </a:endParaRPr>
          </a:p>
          <a:p>
            <a:pPr rtl="1"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b="1" dirty="0" smtClean="0">
                <a:solidFill>
                  <a:srgbClr val="000000"/>
                </a:solidFill>
              </a:rPr>
              <a:t>Filtered image=original +sharpened image</a:t>
            </a:r>
          </a:p>
          <a:p>
            <a:pPr rtl="1"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b="1" dirty="0" smtClean="0">
                <a:solidFill>
                  <a:srgbClr val="000000"/>
                </a:solidFill>
              </a:rPr>
              <a:t>The value in the filtered image=154-14 =130</a:t>
            </a:r>
          </a:p>
        </p:txBody>
      </p:sp>
      <p:sp>
        <p:nvSpPr>
          <p:cNvPr id="17453" name="Rectangle 133"/>
          <p:cNvSpPr>
            <a:spLocks noChangeArrowheads="1"/>
          </p:cNvSpPr>
          <p:nvPr/>
        </p:nvSpPr>
        <p:spPr bwMode="auto">
          <a:xfrm>
            <a:off x="609600" y="430213"/>
            <a:ext cx="8229600" cy="1139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/>
          <a:p>
            <a:pPr rtl="1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4000" dirty="0" smtClean="0">
                <a:solidFill>
                  <a:srgbClr val="999900"/>
                </a:solidFill>
                <a:latin typeface="Garamond" pitchFamily="18" charset="0"/>
              </a:rPr>
              <a:t>Spatial filters : Sharpening </a:t>
            </a:r>
            <a:br>
              <a:rPr lang="en-US" sz="4000" dirty="0" smtClean="0">
                <a:solidFill>
                  <a:srgbClr val="999900"/>
                </a:solidFill>
                <a:latin typeface="Garamond" pitchFamily="18" charset="0"/>
              </a:rPr>
            </a:br>
            <a:r>
              <a:rPr lang="en-US" sz="4000" dirty="0" smtClean="0">
                <a:solidFill>
                  <a:srgbClr val="999900"/>
                </a:solidFill>
                <a:latin typeface="Garamond" pitchFamily="18" charset="0"/>
              </a:rPr>
              <a:t>LAPLACE – </a:t>
            </a:r>
            <a:r>
              <a:rPr lang="en-US" sz="4000" dirty="0" smtClean="0">
                <a:solidFill>
                  <a:srgbClr val="FF0000"/>
                </a:solidFill>
                <a:latin typeface="Garamond" pitchFamily="18" charset="0"/>
              </a:rPr>
              <a:t>1</a:t>
            </a:r>
            <a:r>
              <a:rPr lang="en-US" sz="4000" baseline="30000" dirty="0" smtClean="0">
                <a:solidFill>
                  <a:srgbClr val="FF0000"/>
                </a:solidFill>
                <a:latin typeface="Garamond" pitchFamily="18" charset="0"/>
              </a:rPr>
              <a:t>st</a:t>
            </a:r>
            <a:r>
              <a:rPr lang="en-US" sz="4000" dirty="0" smtClean="0">
                <a:solidFill>
                  <a:srgbClr val="FF0000"/>
                </a:solidFill>
                <a:latin typeface="Garamond" pitchFamily="18" charset="0"/>
              </a:rPr>
              <a:t> derivative</a:t>
            </a:r>
          </a:p>
        </p:txBody>
      </p:sp>
      <p:pic>
        <p:nvPicPr>
          <p:cNvPr id="17454" name="Picture 15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5800" y="2286000"/>
            <a:ext cx="1636713" cy="1684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83396AF-9A3A-4231-89E4-F7329A44C5B9}" type="slidenum">
              <a:rPr lang="ar-SA" smtClean="0">
                <a:solidFill>
                  <a:srgbClr val="000000"/>
                </a:solidFill>
              </a:rPr>
              <a:pPr>
                <a:defRPr/>
              </a:pPr>
              <a:t>47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82833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ext Box 9"/>
          <p:cNvSpPr txBox="1">
            <a:spLocks noChangeArrowheads="1"/>
          </p:cNvSpPr>
          <p:nvPr/>
        </p:nvSpPr>
        <p:spPr bwMode="auto">
          <a:xfrm>
            <a:off x="228600" y="0"/>
            <a:ext cx="8915400" cy="376238"/>
          </a:xfrm>
          <a:prstGeom prst="rect">
            <a:avLst/>
          </a:prstGeom>
          <a:solidFill>
            <a:schemeClr val="accent1">
              <a:alpha val="30196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5pPr>
            <a:lvl6pPr marL="2514600" indent="-228600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6pPr>
            <a:lvl7pPr marL="2971800" indent="-228600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7pPr>
            <a:lvl8pPr marL="3429000" indent="-228600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8pPr>
            <a:lvl9pPr marL="3886200" indent="-228600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9pPr>
          </a:lstStyle>
          <a:p>
            <a:pPr algn="ctr" rtl="1"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smtClean="0">
                <a:solidFill>
                  <a:srgbClr val="000000"/>
                </a:solidFill>
              </a:rPr>
              <a:t>Ch3, lesson 7: sharpening filters</a:t>
            </a:r>
          </a:p>
        </p:txBody>
      </p:sp>
      <p:sp>
        <p:nvSpPr>
          <p:cNvPr id="18435" name="Text Box 42"/>
          <p:cNvSpPr txBox="1">
            <a:spLocks noChangeArrowheads="1"/>
          </p:cNvSpPr>
          <p:nvPr/>
        </p:nvSpPr>
        <p:spPr bwMode="auto">
          <a:xfrm>
            <a:off x="304800" y="1447800"/>
            <a:ext cx="8458200" cy="60016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1pPr>
            <a:lvl2pPr marL="800100" indent="-3429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5pPr>
            <a:lvl6pPr marL="2514600" indent="-228600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6pPr>
            <a:lvl7pPr marL="2971800" indent="-228600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7pPr>
            <a:lvl8pPr marL="3429000" indent="-228600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8pPr>
            <a:lvl9pPr marL="3886200" indent="-228600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sz="2400" dirty="0" smtClean="0">
                <a:solidFill>
                  <a:srgbClr val="000000"/>
                </a:solidFill>
              </a:rPr>
              <a:t>In the </a:t>
            </a:r>
            <a:r>
              <a:rPr lang="en-US" sz="2400" dirty="0" smtClean="0">
                <a:solidFill>
                  <a:srgbClr val="FF0000"/>
                </a:solidFill>
              </a:rPr>
              <a:t>sharpened image </a:t>
            </a:r>
            <a:r>
              <a:rPr lang="en-US" sz="2400" dirty="0" smtClean="0">
                <a:solidFill>
                  <a:srgbClr val="000000"/>
                </a:solidFill>
              </a:rPr>
              <a:t>, we may get </a:t>
            </a:r>
            <a:r>
              <a:rPr lang="en-US" sz="2400" dirty="0" smtClean="0">
                <a:solidFill>
                  <a:srgbClr val="FF0000"/>
                </a:solidFill>
              </a:rPr>
              <a:t>negative value</a:t>
            </a:r>
            <a:r>
              <a:rPr lang="en-US" sz="2400" dirty="0" smtClean="0">
                <a:solidFill>
                  <a:srgbClr val="000000"/>
                </a:solidFill>
              </a:rPr>
              <a:t>,</a:t>
            </a:r>
          </a:p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sz="2400" dirty="0" smtClean="0">
                <a:solidFill>
                  <a:srgbClr val="000000"/>
                </a:solidFill>
              </a:rPr>
              <a:t>We deal with this case in 3 ways:</a:t>
            </a:r>
          </a:p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endParaRPr lang="en-US" sz="2400" dirty="0" smtClean="0">
              <a:solidFill>
                <a:srgbClr val="000000"/>
              </a:solidFill>
            </a:endParaRPr>
          </a:p>
          <a:p>
            <a:pPr eaLnBrk="1" fontAlgn="base" hangingPunct="1">
              <a:spcBef>
                <a:spcPct val="50000"/>
              </a:spcBef>
              <a:spcAft>
                <a:spcPct val="0"/>
              </a:spcAft>
              <a:buFontTx/>
              <a:buAutoNum type="arabicPeriod"/>
            </a:pPr>
            <a:r>
              <a:rPr lang="en-US" sz="2400" dirty="0" smtClean="0">
                <a:solidFill>
                  <a:srgbClr val="000000"/>
                </a:solidFill>
              </a:rPr>
              <a:t>Covert </a:t>
            </a:r>
            <a:r>
              <a:rPr lang="en-US" sz="2400" dirty="0" smtClean="0">
                <a:solidFill>
                  <a:srgbClr val="FF0000"/>
                </a:solidFill>
              </a:rPr>
              <a:t>negative</a:t>
            </a:r>
            <a:r>
              <a:rPr lang="en-US" sz="2400" dirty="0" smtClean="0">
                <a:solidFill>
                  <a:srgbClr val="000000"/>
                </a:solidFill>
              </a:rPr>
              <a:t> value to zero (</a:t>
            </a:r>
            <a:r>
              <a:rPr lang="en-US" sz="2400" dirty="0" err="1" smtClean="0">
                <a:solidFill>
                  <a:srgbClr val="000000"/>
                </a:solidFill>
              </a:rPr>
              <a:t>matlab</a:t>
            </a:r>
            <a:r>
              <a:rPr lang="en-US" sz="2400" dirty="0" smtClean="0">
                <a:solidFill>
                  <a:srgbClr val="000000"/>
                </a:solidFill>
              </a:rPr>
              <a:t> does this)</a:t>
            </a:r>
          </a:p>
          <a:p>
            <a:pPr eaLnBrk="1" fontAlgn="base" hangingPunct="1">
              <a:spcBef>
                <a:spcPct val="50000"/>
              </a:spcBef>
              <a:spcAft>
                <a:spcPct val="0"/>
              </a:spcAft>
              <a:buFontTx/>
              <a:buAutoNum type="arabicPeriod"/>
            </a:pPr>
            <a:r>
              <a:rPr lang="en-US" sz="2400" dirty="0" smtClean="0">
                <a:solidFill>
                  <a:srgbClr val="000000"/>
                </a:solidFill>
              </a:rPr>
              <a:t>Apply </a:t>
            </a:r>
            <a:r>
              <a:rPr lang="en-US" sz="2400" dirty="0" smtClean="0">
                <a:solidFill>
                  <a:srgbClr val="FF0000"/>
                </a:solidFill>
              </a:rPr>
              <a:t>2</a:t>
            </a:r>
            <a:r>
              <a:rPr lang="en-US" sz="2400" baseline="30000" dirty="0" smtClean="0">
                <a:solidFill>
                  <a:srgbClr val="FF0000"/>
                </a:solidFill>
              </a:rPr>
              <a:t>nd</a:t>
            </a:r>
            <a:r>
              <a:rPr lang="en-US" sz="2400" dirty="0" smtClean="0">
                <a:solidFill>
                  <a:srgbClr val="FF0000"/>
                </a:solidFill>
              </a:rPr>
              <a:t> derivative </a:t>
            </a:r>
            <a:r>
              <a:rPr lang="en-US" sz="2400" dirty="0" smtClean="0">
                <a:solidFill>
                  <a:srgbClr val="000000"/>
                </a:solidFill>
              </a:rPr>
              <a:t>of </a:t>
            </a:r>
            <a:r>
              <a:rPr lang="en-US" sz="2400" dirty="0" err="1" smtClean="0">
                <a:solidFill>
                  <a:srgbClr val="000000"/>
                </a:solidFill>
              </a:rPr>
              <a:t>laplace</a:t>
            </a:r>
            <a:r>
              <a:rPr lang="en-US" sz="2400" dirty="0" smtClean="0">
                <a:solidFill>
                  <a:srgbClr val="000000"/>
                </a:solidFill>
              </a:rPr>
              <a:t> ( </a:t>
            </a:r>
            <a:r>
              <a:rPr lang="en-US" sz="2400" dirty="0" smtClean="0">
                <a:solidFill>
                  <a:srgbClr val="FF0000"/>
                </a:solidFill>
              </a:rPr>
              <a:t>2 ways</a:t>
            </a:r>
            <a:r>
              <a:rPr lang="en-US" sz="2400" dirty="0" smtClean="0">
                <a:solidFill>
                  <a:srgbClr val="000000"/>
                </a:solidFill>
              </a:rPr>
              <a:t>)</a:t>
            </a:r>
          </a:p>
          <a:p>
            <a:pPr lvl="1" eaLnBrk="1" fontAlgn="base" hangingPunct="1">
              <a:spcBef>
                <a:spcPct val="50000"/>
              </a:spcBef>
              <a:spcAft>
                <a:spcPct val="0"/>
              </a:spcAft>
              <a:buFontTx/>
              <a:buAutoNum type="arabicPeriod"/>
            </a:pPr>
            <a:r>
              <a:rPr lang="en-US" sz="2400" dirty="0" smtClean="0">
                <a:solidFill>
                  <a:srgbClr val="000000"/>
                </a:solidFill>
              </a:rPr>
              <a:t>Convert the </a:t>
            </a:r>
            <a:r>
              <a:rPr lang="en-US" sz="2400" dirty="0" smtClean="0">
                <a:solidFill>
                  <a:srgbClr val="FF0000"/>
                </a:solidFill>
              </a:rPr>
              <a:t>negative</a:t>
            </a:r>
            <a:r>
              <a:rPr lang="en-US" sz="2400" dirty="0" smtClean="0">
                <a:solidFill>
                  <a:srgbClr val="000000"/>
                </a:solidFill>
              </a:rPr>
              <a:t> value to the </a:t>
            </a:r>
            <a:r>
              <a:rPr lang="en-US" sz="2400" dirty="0" smtClean="0">
                <a:solidFill>
                  <a:srgbClr val="FF0000"/>
                </a:solidFill>
              </a:rPr>
              <a:t>minimum</a:t>
            </a:r>
            <a:r>
              <a:rPr lang="en-US" sz="2400" dirty="0" smtClean="0">
                <a:solidFill>
                  <a:srgbClr val="000000"/>
                </a:solidFill>
              </a:rPr>
              <a:t> value of </a:t>
            </a:r>
            <a:r>
              <a:rPr lang="en-US" sz="2400" dirty="0" smtClean="0">
                <a:solidFill>
                  <a:srgbClr val="FF0000"/>
                </a:solidFill>
              </a:rPr>
              <a:t>its neighbors </a:t>
            </a:r>
            <a:r>
              <a:rPr lang="en-US" sz="2400" dirty="0" smtClean="0">
                <a:solidFill>
                  <a:srgbClr val="000000"/>
                </a:solidFill>
              </a:rPr>
              <a:t>(after applying 1</a:t>
            </a:r>
            <a:r>
              <a:rPr lang="en-US" sz="2400" baseline="30000" dirty="0" smtClean="0">
                <a:solidFill>
                  <a:srgbClr val="000000"/>
                </a:solidFill>
              </a:rPr>
              <a:t>st</a:t>
            </a:r>
            <a:r>
              <a:rPr lang="en-US" sz="2400" dirty="0" smtClean="0">
                <a:solidFill>
                  <a:srgbClr val="000000"/>
                </a:solidFill>
              </a:rPr>
              <a:t> derivative of course)</a:t>
            </a:r>
          </a:p>
          <a:p>
            <a:pPr lvl="1" eaLnBrk="1" fontAlgn="base" hangingPunct="1">
              <a:spcBef>
                <a:spcPct val="50000"/>
              </a:spcBef>
              <a:spcAft>
                <a:spcPct val="0"/>
              </a:spcAft>
              <a:buFontTx/>
              <a:buAutoNum type="arabicPeriod"/>
            </a:pPr>
            <a:r>
              <a:rPr lang="en-US" sz="2400" dirty="0" smtClean="0">
                <a:solidFill>
                  <a:srgbClr val="FF0000"/>
                </a:solidFill>
              </a:rPr>
              <a:t>Apply </a:t>
            </a:r>
            <a:r>
              <a:rPr lang="en-US" sz="2400" dirty="0" err="1" smtClean="0">
                <a:solidFill>
                  <a:srgbClr val="FF0000"/>
                </a:solidFill>
              </a:rPr>
              <a:t>laplace</a:t>
            </a:r>
            <a:r>
              <a:rPr lang="en-US" sz="2400" dirty="0" smtClean="0">
                <a:solidFill>
                  <a:srgbClr val="FF0000"/>
                </a:solidFill>
              </a:rPr>
              <a:t> again</a:t>
            </a:r>
            <a:r>
              <a:rPr lang="en-US" sz="2400" dirty="0" smtClean="0">
                <a:solidFill>
                  <a:srgbClr val="000000"/>
                </a:solidFill>
              </a:rPr>
              <a:t> to the resultant </a:t>
            </a:r>
            <a:r>
              <a:rPr lang="en-US" sz="2400" dirty="0" smtClean="0">
                <a:solidFill>
                  <a:srgbClr val="FF0000"/>
                </a:solidFill>
              </a:rPr>
              <a:t>sharpened image</a:t>
            </a:r>
          </a:p>
          <a:p>
            <a:pPr lvl="1" eaLnBrk="1" fontAlgn="base" hangingPunct="1">
              <a:spcBef>
                <a:spcPct val="50000"/>
              </a:spcBef>
              <a:spcAft>
                <a:spcPct val="0"/>
              </a:spcAft>
              <a:buFontTx/>
              <a:buAutoNum type="arabicPeriod"/>
            </a:pPr>
            <a:endParaRPr lang="en-US" sz="2400" dirty="0" smtClean="0">
              <a:solidFill>
                <a:srgbClr val="000000"/>
              </a:solidFill>
            </a:endParaRPr>
          </a:p>
          <a:p>
            <a:pPr eaLnBrk="1" fontAlgn="base" hangingPunct="1">
              <a:spcBef>
                <a:spcPct val="50000"/>
              </a:spcBef>
              <a:spcAft>
                <a:spcPct val="0"/>
              </a:spcAft>
              <a:buFontTx/>
              <a:buAutoNum type="arabicPeriod"/>
            </a:pPr>
            <a:endParaRPr lang="en-US" sz="2400" dirty="0" smtClean="0">
              <a:solidFill>
                <a:srgbClr val="000000"/>
              </a:solidFill>
            </a:endParaRPr>
          </a:p>
        </p:txBody>
      </p:sp>
      <p:sp>
        <p:nvSpPr>
          <p:cNvPr id="18436" name="Rectangle 45"/>
          <p:cNvSpPr>
            <a:spLocks noChangeArrowheads="1"/>
          </p:cNvSpPr>
          <p:nvPr/>
        </p:nvSpPr>
        <p:spPr bwMode="auto">
          <a:xfrm>
            <a:off x="609600" y="457200"/>
            <a:ext cx="8229600" cy="1139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/>
          <a:p>
            <a:pPr rtl="1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4000" dirty="0" smtClean="0">
                <a:solidFill>
                  <a:srgbClr val="999900"/>
                </a:solidFill>
                <a:latin typeface="Garamond" pitchFamily="18" charset="0"/>
              </a:rPr>
              <a:t>Spatial filters : Sharpening </a:t>
            </a:r>
            <a:br>
              <a:rPr lang="en-US" sz="4000" dirty="0" smtClean="0">
                <a:solidFill>
                  <a:srgbClr val="999900"/>
                </a:solidFill>
                <a:latin typeface="Garamond" pitchFamily="18" charset="0"/>
              </a:rPr>
            </a:br>
            <a:r>
              <a:rPr lang="en-US" sz="4000" dirty="0" smtClean="0">
                <a:solidFill>
                  <a:srgbClr val="999900"/>
                </a:solidFill>
                <a:latin typeface="Garamond" pitchFamily="18" charset="0"/>
              </a:rPr>
              <a:t>LAPLACE – 1</a:t>
            </a:r>
            <a:r>
              <a:rPr lang="en-US" sz="4000" baseline="30000" dirty="0" smtClean="0">
                <a:solidFill>
                  <a:srgbClr val="999900"/>
                </a:solidFill>
                <a:latin typeface="Garamond" pitchFamily="18" charset="0"/>
              </a:rPr>
              <a:t>st</a:t>
            </a:r>
            <a:r>
              <a:rPr lang="en-US" sz="4000" dirty="0" smtClean="0">
                <a:solidFill>
                  <a:srgbClr val="999900"/>
                </a:solidFill>
                <a:latin typeface="Garamond" pitchFamily="18" charset="0"/>
              </a:rPr>
              <a:t> derivative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83396AF-9A3A-4231-89E4-F7329A44C5B9}" type="slidenum">
              <a:rPr lang="ar-SA" smtClean="0">
                <a:solidFill>
                  <a:srgbClr val="000000"/>
                </a:solidFill>
              </a:rPr>
              <a:pPr>
                <a:defRPr/>
              </a:pPr>
              <a:t>48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89460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ext Box 9"/>
          <p:cNvSpPr txBox="1">
            <a:spLocks noChangeArrowheads="1"/>
          </p:cNvSpPr>
          <p:nvPr/>
        </p:nvSpPr>
        <p:spPr bwMode="auto">
          <a:xfrm>
            <a:off x="228600" y="0"/>
            <a:ext cx="8915400" cy="376238"/>
          </a:xfrm>
          <a:prstGeom prst="rect">
            <a:avLst/>
          </a:prstGeom>
          <a:solidFill>
            <a:schemeClr val="accent1">
              <a:alpha val="30196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5pPr>
            <a:lvl6pPr marL="2514600" indent="-228600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6pPr>
            <a:lvl7pPr marL="2971800" indent="-228600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7pPr>
            <a:lvl8pPr marL="3429000" indent="-228600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8pPr>
            <a:lvl9pPr marL="3886200" indent="-228600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9pPr>
          </a:lstStyle>
          <a:p>
            <a:pPr algn="ctr" rtl="1"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smtClean="0">
                <a:solidFill>
                  <a:srgbClr val="000000"/>
                </a:solidFill>
              </a:rPr>
              <a:t>Ch3, lesson 7: sharpening filters</a:t>
            </a:r>
          </a:p>
        </p:txBody>
      </p:sp>
      <p:graphicFrame>
        <p:nvGraphicFramePr>
          <p:cNvPr id="131076" name="Group 4"/>
          <p:cNvGraphicFramePr>
            <a:graphicFrameLocks noGrp="1"/>
          </p:cNvGraphicFramePr>
          <p:nvPr>
            <p:ph idx="1"/>
          </p:nvPr>
        </p:nvGraphicFramePr>
        <p:xfrm>
          <a:off x="533400" y="2971800"/>
          <a:ext cx="2895600" cy="1828896"/>
        </p:xfrm>
        <a:graphic>
          <a:graphicData uri="http://schemas.openxmlformats.org/drawingml/2006/table">
            <a:tbl>
              <a:tblPr rtl="1"/>
              <a:tblGrid>
                <a:gridCol w="579437"/>
                <a:gridCol w="457200"/>
                <a:gridCol w="701675"/>
                <a:gridCol w="577850"/>
                <a:gridCol w="579438"/>
              </a:tblGrid>
              <a:tr h="366586">
                <a:tc>
                  <a:txBody>
                    <a:bodyPr/>
                    <a:lstStyle/>
                    <a:p>
                      <a:pPr marL="342900" marR="0" lvl="0" indent="-342900" algn="ctr" defTabSz="914400" rtl="1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155</a:t>
                      </a:r>
                      <a:endParaRPr kumimoji="0" lang="ar-SA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  <a:cs typeface="Arial" pitchFamily="34" charset="0"/>
                      </a:endParaRPr>
                    </a:p>
                  </a:txBody>
                  <a:tcPr marT="45704" marB="45704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1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153</a:t>
                      </a:r>
                      <a:endParaRPr kumimoji="0" lang="ar-SA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  <a:cs typeface="Arial" pitchFamily="34" charset="0"/>
                      </a:endParaRPr>
                    </a:p>
                  </a:txBody>
                  <a:tcPr marT="45704" marB="45704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1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156</a:t>
                      </a:r>
                      <a:endParaRPr kumimoji="0" lang="ar-SA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  <a:cs typeface="Arial" pitchFamily="34" charset="0"/>
                      </a:endParaRPr>
                    </a:p>
                  </a:txBody>
                  <a:tcPr marT="45704" marB="45704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1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157</a:t>
                      </a:r>
                      <a:endParaRPr kumimoji="0" lang="ar-SA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  <a:cs typeface="Arial" pitchFamily="34" charset="0"/>
                      </a:endParaRPr>
                    </a:p>
                  </a:txBody>
                  <a:tcPr marT="45704" marB="45704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1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153</a:t>
                      </a:r>
                      <a:endParaRPr kumimoji="0" lang="ar-SA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  <a:cs typeface="Arial" pitchFamily="34" charset="0"/>
                      </a:endParaRPr>
                    </a:p>
                  </a:txBody>
                  <a:tcPr marT="45704" marB="45704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64998">
                <a:tc>
                  <a:txBody>
                    <a:bodyPr/>
                    <a:lstStyle/>
                    <a:p>
                      <a:pPr marL="342900" marR="0" lvl="0" indent="-342900" algn="ctr" defTabSz="914400" rtl="1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159</a:t>
                      </a:r>
                      <a:endParaRPr kumimoji="0" lang="ar-SA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  <a:cs typeface="Arial" pitchFamily="34" charset="0"/>
                      </a:endParaRPr>
                    </a:p>
                  </a:txBody>
                  <a:tcPr marT="45704" marB="45704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1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156</a:t>
                      </a:r>
                      <a:endParaRPr kumimoji="0" lang="ar-SA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  <a:cs typeface="Arial" pitchFamily="34" charset="0"/>
                      </a:endParaRPr>
                    </a:p>
                  </a:txBody>
                  <a:tcPr marT="45704" marB="45704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1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158</a:t>
                      </a:r>
                      <a:endParaRPr kumimoji="0" lang="ar-SA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  <a:cs typeface="Arial" pitchFamily="34" charset="0"/>
                      </a:endParaRPr>
                    </a:p>
                  </a:txBody>
                  <a:tcPr marT="45704" marB="45704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1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156</a:t>
                      </a:r>
                      <a:endParaRPr kumimoji="0" lang="ar-SA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  <a:cs typeface="Arial" pitchFamily="34" charset="0"/>
                      </a:endParaRPr>
                    </a:p>
                  </a:txBody>
                  <a:tcPr marT="45704" marB="45704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1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159</a:t>
                      </a:r>
                      <a:endParaRPr kumimoji="0" lang="ar-SA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  <a:cs typeface="Arial" pitchFamily="34" charset="0"/>
                      </a:endParaRPr>
                    </a:p>
                  </a:txBody>
                  <a:tcPr marT="45704" marB="45704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65633">
                <a:tc>
                  <a:txBody>
                    <a:bodyPr/>
                    <a:lstStyle/>
                    <a:p>
                      <a:pPr marL="342900" marR="0" lvl="0" indent="-342900" algn="ctr" defTabSz="914400" rtl="1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160</a:t>
                      </a:r>
                      <a:endParaRPr kumimoji="0" lang="ar-SA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  <a:cs typeface="Arial" pitchFamily="34" charset="0"/>
                      </a:endParaRPr>
                    </a:p>
                  </a:txBody>
                  <a:tcPr marT="45704" marB="45704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1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156</a:t>
                      </a:r>
                      <a:endParaRPr kumimoji="0" lang="ar-SA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  <a:cs typeface="Arial" pitchFamily="34" charset="0"/>
                      </a:endParaRPr>
                    </a:p>
                  </a:txBody>
                  <a:tcPr marT="45704" marB="45704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1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sz="1800" b="1" i="0" u="sng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154</a:t>
                      </a:r>
                      <a:endParaRPr kumimoji="0" lang="ar-SA" sz="1800" b="1" i="0" u="sng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  <a:cs typeface="Arial" pitchFamily="34" charset="0"/>
                      </a:endParaRPr>
                    </a:p>
                  </a:txBody>
                  <a:tcPr marT="45704" marB="45704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1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158</a:t>
                      </a:r>
                      <a:endParaRPr kumimoji="0" lang="ar-SA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  <a:cs typeface="Arial" pitchFamily="34" charset="0"/>
                      </a:endParaRPr>
                    </a:p>
                  </a:txBody>
                  <a:tcPr marT="45704" marB="45704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1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155</a:t>
                      </a:r>
                      <a:endParaRPr kumimoji="0" lang="ar-SA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  <a:cs typeface="Arial" pitchFamily="34" charset="0"/>
                      </a:endParaRPr>
                    </a:p>
                  </a:txBody>
                  <a:tcPr marT="45704" marB="45704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64998">
                <a:tc>
                  <a:txBody>
                    <a:bodyPr/>
                    <a:lstStyle/>
                    <a:p>
                      <a:pPr marL="342900" marR="0" lvl="0" indent="-342900" algn="ctr" defTabSz="914400" rtl="1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160</a:t>
                      </a:r>
                      <a:endParaRPr kumimoji="0" lang="ar-SA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  <a:cs typeface="Arial" pitchFamily="34" charset="0"/>
                      </a:endParaRPr>
                    </a:p>
                  </a:txBody>
                  <a:tcPr marT="45704" marB="45704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1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160</a:t>
                      </a:r>
                      <a:endParaRPr kumimoji="0" lang="ar-SA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  <a:cs typeface="Arial" pitchFamily="34" charset="0"/>
                      </a:endParaRPr>
                    </a:p>
                  </a:txBody>
                  <a:tcPr marT="45704" marB="45704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1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158</a:t>
                      </a:r>
                      <a:endParaRPr kumimoji="0" lang="ar-SA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  <a:cs typeface="Arial" pitchFamily="34" charset="0"/>
                      </a:endParaRPr>
                    </a:p>
                  </a:txBody>
                  <a:tcPr marT="45704" marB="45704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1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157</a:t>
                      </a:r>
                      <a:endParaRPr kumimoji="0" lang="ar-SA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  <a:cs typeface="Arial" pitchFamily="34" charset="0"/>
                      </a:endParaRPr>
                    </a:p>
                  </a:txBody>
                  <a:tcPr marT="45704" marB="45704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1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154</a:t>
                      </a:r>
                      <a:endParaRPr kumimoji="0" lang="ar-SA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  <a:cs typeface="Arial" pitchFamily="34" charset="0"/>
                      </a:endParaRPr>
                    </a:p>
                  </a:txBody>
                  <a:tcPr marT="45704" marB="45704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66586">
                <a:tc>
                  <a:txBody>
                    <a:bodyPr/>
                    <a:lstStyle/>
                    <a:p>
                      <a:pPr marL="342900" marR="0" lvl="0" indent="-342900" algn="ctr" defTabSz="914400" rtl="1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155</a:t>
                      </a:r>
                      <a:endParaRPr kumimoji="0" lang="ar-SA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  <a:cs typeface="Arial" pitchFamily="34" charset="0"/>
                      </a:endParaRPr>
                    </a:p>
                  </a:txBody>
                  <a:tcPr marT="45704" marB="45704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1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156</a:t>
                      </a:r>
                      <a:endParaRPr kumimoji="0" lang="ar-SA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  <a:cs typeface="Arial" pitchFamily="34" charset="0"/>
                      </a:endParaRPr>
                    </a:p>
                  </a:txBody>
                  <a:tcPr marT="45704" marB="45704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1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157</a:t>
                      </a:r>
                      <a:endParaRPr kumimoji="0" lang="ar-SA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  <a:cs typeface="Arial" pitchFamily="34" charset="0"/>
                      </a:endParaRPr>
                    </a:p>
                  </a:txBody>
                  <a:tcPr marT="45704" marB="45704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1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157</a:t>
                      </a:r>
                      <a:endParaRPr kumimoji="0" lang="ar-SA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  <a:cs typeface="Arial" pitchFamily="34" charset="0"/>
                      </a:endParaRPr>
                    </a:p>
                  </a:txBody>
                  <a:tcPr marT="45704" marB="45704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1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157</a:t>
                      </a:r>
                      <a:endParaRPr kumimoji="0" lang="ar-SA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  <a:cs typeface="Arial" pitchFamily="34" charset="0"/>
                      </a:endParaRPr>
                    </a:p>
                  </a:txBody>
                  <a:tcPr marT="45704" marB="45704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9497" name="Text Box 42"/>
          <p:cNvSpPr txBox="1">
            <a:spLocks noChangeArrowheads="1"/>
          </p:cNvSpPr>
          <p:nvPr/>
        </p:nvSpPr>
        <p:spPr bwMode="auto">
          <a:xfrm>
            <a:off x="457200" y="1752600"/>
            <a:ext cx="3962400" cy="915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5pPr>
            <a:lvl6pPr marL="2514600" indent="-228600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6pPr>
            <a:lvl7pPr marL="2971800" indent="-228600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7pPr>
            <a:lvl8pPr marL="3429000" indent="-228600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8pPr>
            <a:lvl9pPr marL="3886200" indent="-228600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9pPr>
          </a:lstStyle>
          <a:p>
            <a:pPr rtl="1"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dirty="0" smtClean="0">
                <a:solidFill>
                  <a:srgbClr val="000000"/>
                </a:solidFill>
              </a:rPr>
              <a:t>Example: apply the following </a:t>
            </a:r>
            <a:r>
              <a:rPr lang="en-US" dirty="0" err="1" smtClean="0">
                <a:solidFill>
                  <a:srgbClr val="FF0000"/>
                </a:solidFill>
              </a:rPr>
              <a:t>laplace</a:t>
            </a:r>
            <a:r>
              <a:rPr lang="en-US" dirty="0" smtClean="0">
                <a:solidFill>
                  <a:srgbClr val="FF0000"/>
                </a:solidFill>
              </a:rPr>
              <a:t> 2</a:t>
            </a:r>
            <a:r>
              <a:rPr lang="en-US" baseline="30000" dirty="0" smtClean="0">
                <a:solidFill>
                  <a:srgbClr val="FF0000"/>
                </a:solidFill>
              </a:rPr>
              <a:t>nd</a:t>
            </a:r>
            <a:r>
              <a:rPr lang="en-US" dirty="0" smtClean="0">
                <a:solidFill>
                  <a:srgbClr val="FF0000"/>
                </a:solidFill>
              </a:rPr>
              <a:t> derivative </a:t>
            </a:r>
            <a:r>
              <a:rPr lang="en-US" dirty="0" smtClean="0">
                <a:solidFill>
                  <a:srgbClr val="000000"/>
                </a:solidFill>
              </a:rPr>
              <a:t>on the highlighted pixel</a:t>
            </a:r>
          </a:p>
        </p:txBody>
      </p:sp>
      <p:sp>
        <p:nvSpPr>
          <p:cNvPr id="19498" name="Text Box 44"/>
          <p:cNvSpPr txBox="1">
            <a:spLocks noChangeArrowheads="1"/>
          </p:cNvSpPr>
          <p:nvPr/>
        </p:nvSpPr>
        <p:spPr bwMode="auto">
          <a:xfrm>
            <a:off x="685800" y="4953000"/>
            <a:ext cx="48768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5pPr>
            <a:lvl6pPr marL="2514600" indent="-228600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6pPr>
            <a:lvl7pPr marL="2971800" indent="-228600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7pPr>
            <a:lvl8pPr marL="3429000" indent="-228600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8pPr>
            <a:lvl9pPr marL="3886200" indent="-228600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9pPr>
          </a:lstStyle>
          <a:p>
            <a:pPr rtl="1"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b="1" smtClean="0">
                <a:solidFill>
                  <a:srgbClr val="000000"/>
                </a:solidFill>
              </a:rPr>
              <a:t>Solution2:</a:t>
            </a:r>
            <a:r>
              <a:rPr lang="en-US" smtClean="0">
                <a:solidFill>
                  <a:srgbClr val="000000"/>
                </a:solidFill>
              </a:rPr>
              <a:t> apply laplace to all pixels</a:t>
            </a:r>
          </a:p>
        </p:txBody>
      </p:sp>
      <p:sp>
        <p:nvSpPr>
          <p:cNvPr id="19499" name="Text Box 45"/>
          <p:cNvSpPr txBox="1">
            <a:spLocks noChangeArrowheads="1"/>
          </p:cNvSpPr>
          <p:nvPr/>
        </p:nvSpPr>
        <p:spPr bwMode="auto">
          <a:xfrm>
            <a:off x="914400" y="5791200"/>
            <a:ext cx="7467600" cy="779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5pPr>
            <a:lvl6pPr marL="2514600" indent="-228600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6pPr>
            <a:lvl7pPr marL="2971800" indent="-228600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7pPr>
            <a:lvl8pPr marL="3429000" indent="-228600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8pPr>
            <a:lvl9pPr marL="3886200" indent="-228600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9pPr>
          </a:lstStyle>
          <a:p>
            <a:pPr rtl="1"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dirty="0" smtClean="0">
                <a:solidFill>
                  <a:srgbClr val="000000"/>
                </a:solidFill>
              </a:rPr>
              <a:t>So the value after </a:t>
            </a:r>
            <a:r>
              <a:rPr lang="en-US" dirty="0" smtClean="0">
                <a:solidFill>
                  <a:srgbClr val="FF0000"/>
                </a:solidFill>
              </a:rPr>
              <a:t>2</a:t>
            </a:r>
            <a:r>
              <a:rPr lang="en-US" baseline="30000" dirty="0" smtClean="0">
                <a:solidFill>
                  <a:srgbClr val="FF0000"/>
                </a:solidFill>
              </a:rPr>
              <a:t>nd</a:t>
            </a:r>
            <a:r>
              <a:rPr lang="en-US" dirty="0" smtClean="0">
                <a:solidFill>
                  <a:srgbClr val="FF0000"/>
                </a:solidFill>
              </a:rPr>
              <a:t> derivative </a:t>
            </a:r>
            <a:r>
              <a:rPr lang="en-US" dirty="0" smtClean="0">
                <a:solidFill>
                  <a:srgbClr val="000000"/>
                </a:solidFill>
              </a:rPr>
              <a:t>filter =</a:t>
            </a:r>
            <a:r>
              <a:rPr lang="en-US" dirty="0" smtClean="0">
                <a:solidFill>
                  <a:srgbClr val="FF0000"/>
                </a:solidFill>
              </a:rPr>
              <a:t>-74</a:t>
            </a:r>
          </a:p>
          <a:p>
            <a:pPr rtl="1"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b="1" dirty="0" smtClean="0">
                <a:solidFill>
                  <a:srgbClr val="000000"/>
                </a:solidFill>
              </a:rPr>
              <a:t>the value of pixel in the filtered image=154-</a:t>
            </a:r>
            <a:r>
              <a:rPr lang="en-US" b="1" dirty="0" smtClean="0">
                <a:solidFill>
                  <a:srgbClr val="FF0000"/>
                </a:solidFill>
              </a:rPr>
              <a:t>74</a:t>
            </a:r>
            <a:r>
              <a:rPr lang="en-US" b="1" dirty="0" smtClean="0">
                <a:solidFill>
                  <a:srgbClr val="000000"/>
                </a:solidFill>
              </a:rPr>
              <a:t> = 80</a:t>
            </a:r>
          </a:p>
        </p:txBody>
      </p:sp>
      <p:sp>
        <p:nvSpPr>
          <p:cNvPr id="19500" name="Rectangle 46"/>
          <p:cNvSpPr>
            <a:spLocks noChangeArrowheads="1"/>
          </p:cNvSpPr>
          <p:nvPr/>
        </p:nvSpPr>
        <p:spPr bwMode="auto">
          <a:xfrm>
            <a:off x="609600" y="457200"/>
            <a:ext cx="8229600" cy="1139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/>
          <a:p>
            <a:pPr rtl="1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4000" dirty="0" smtClean="0">
                <a:solidFill>
                  <a:srgbClr val="999900"/>
                </a:solidFill>
                <a:latin typeface="Garamond" pitchFamily="18" charset="0"/>
              </a:rPr>
              <a:t>Spatial filters : Sharpening </a:t>
            </a:r>
            <a:br>
              <a:rPr lang="en-US" sz="4000" dirty="0" smtClean="0">
                <a:solidFill>
                  <a:srgbClr val="999900"/>
                </a:solidFill>
                <a:latin typeface="Garamond" pitchFamily="18" charset="0"/>
              </a:rPr>
            </a:br>
            <a:r>
              <a:rPr lang="en-US" sz="4000" dirty="0" smtClean="0">
                <a:solidFill>
                  <a:srgbClr val="999900"/>
                </a:solidFill>
                <a:latin typeface="Garamond" pitchFamily="18" charset="0"/>
              </a:rPr>
              <a:t>LAPLACE – </a:t>
            </a:r>
            <a:r>
              <a:rPr lang="en-US" sz="4000" dirty="0" smtClean="0">
                <a:solidFill>
                  <a:srgbClr val="FF0000"/>
                </a:solidFill>
                <a:latin typeface="Garamond" pitchFamily="18" charset="0"/>
              </a:rPr>
              <a:t>2</a:t>
            </a:r>
            <a:r>
              <a:rPr lang="en-US" sz="4000" baseline="30000" dirty="0" smtClean="0">
                <a:solidFill>
                  <a:srgbClr val="FF0000"/>
                </a:solidFill>
                <a:latin typeface="Garamond" pitchFamily="18" charset="0"/>
              </a:rPr>
              <a:t>nd</a:t>
            </a:r>
            <a:r>
              <a:rPr lang="en-US" sz="4000" dirty="0" smtClean="0">
                <a:solidFill>
                  <a:srgbClr val="FF0000"/>
                </a:solidFill>
                <a:latin typeface="Garamond" pitchFamily="18" charset="0"/>
              </a:rPr>
              <a:t>  derivative</a:t>
            </a:r>
          </a:p>
        </p:txBody>
      </p:sp>
      <p:pic>
        <p:nvPicPr>
          <p:cNvPr id="19501" name="Picture 10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0" y="4648200"/>
            <a:ext cx="1836738" cy="8223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502" name="Picture 10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7200" y="1752600"/>
            <a:ext cx="1636713" cy="1684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503" name="Text Box 104"/>
          <p:cNvSpPr txBox="1">
            <a:spLocks noChangeArrowheads="1"/>
          </p:cNvSpPr>
          <p:nvPr/>
        </p:nvSpPr>
        <p:spPr bwMode="auto">
          <a:xfrm>
            <a:off x="3581400" y="4038600"/>
            <a:ext cx="38100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5pPr>
            <a:lvl6pPr marL="2514600" indent="-228600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6pPr>
            <a:lvl7pPr marL="2971800" indent="-228600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7pPr>
            <a:lvl8pPr marL="3429000" indent="-228600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8pPr>
            <a:lvl9pPr marL="3886200" indent="-228600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9pPr>
          </a:lstStyle>
          <a:p>
            <a:pPr rtl="1"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b="1" dirty="0" smtClean="0">
                <a:solidFill>
                  <a:srgbClr val="000000"/>
                </a:solidFill>
              </a:rPr>
              <a:t>Solution1</a:t>
            </a:r>
            <a:r>
              <a:rPr lang="en-US" dirty="0" smtClean="0">
                <a:solidFill>
                  <a:srgbClr val="000000"/>
                </a:solidFill>
              </a:rPr>
              <a:t>: convert -14 into </a:t>
            </a:r>
            <a:r>
              <a:rPr lang="en-US" dirty="0" smtClean="0">
                <a:solidFill>
                  <a:srgbClr val="FF0000"/>
                </a:solidFill>
              </a:rPr>
              <a:t>1</a:t>
            </a:r>
            <a:r>
              <a:rPr lang="en-US" dirty="0" smtClean="0">
                <a:solidFill>
                  <a:srgbClr val="000000"/>
                </a:solidFill>
              </a:rPr>
              <a:t>.</a:t>
            </a:r>
          </a:p>
        </p:txBody>
      </p:sp>
      <p:sp>
        <p:nvSpPr>
          <p:cNvPr id="19504" name="Text Box 105"/>
          <p:cNvSpPr txBox="1">
            <a:spLocks noChangeArrowheads="1"/>
          </p:cNvSpPr>
          <p:nvPr/>
        </p:nvSpPr>
        <p:spPr bwMode="auto">
          <a:xfrm>
            <a:off x="3505200" y="3581400"/>
            <a:ext cx="48006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5pPr>
            <a:lvl6pPr marL="2514600" indent="-228600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6pPr>
            <a:lvl7pPr marL="2971800" indent="-228600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7pPr>
            <a:lvl8pPr marL="3429000" indent="-228600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8pPr>
            <a:lvl9pPr marL="3886200" indent="-228600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9pPr>
          </a:lstStyle>
          <a:p>
            <a:pPr rtl="1"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smtClean="0">
                <a:solidFill>
                  <a:srgbClr val="000000"/>
                </a:solidFill>
              </a:rPr>
              <a:t>154*4 – 158- 156-158-158 = -14</a:t>
            </a:r>
          </a:p>
        </p:txBody>
      </p:sp>
      <p:sp>
        <p:nvSpPr>
          <p:cNvPr id="19505" name="Rectangle 106"/>
          <p:cNvSpPr>
            <a:spLocks noChangeArrowheads="1"/>
          </p:cNvSpPr>
          <p:nvPr/>
        </p:nvSpPr>
        <p:spPr bwMode="auto">
          <a:xfrm>
            <a:off x="762000" y="5486400"/>
            <a:ext cx="7408863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rtl="1" fontAlgn="base">
              <a:spcBef>
                <a:spcPct val="0"/>
              </a:spcBef>
              <a:spcAft>
                <a:spcPct val="0"/>
              </a:spcAft>
            </a:pPr>
            <a:r>
              <a:rPr lang="en-US" smtClean="0">
                <a:solidFill>
                  <a:srgbClr val="000000"/>
                </a:solidFill>
              </a:rPr>
              <a:t>Then apply it again to our pixel:-14*4 – 10 -10 – (-6) -4 =-74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83396AF-9A3A-4231-89E4-F7329A44C5B9}" type="slidenum">
              <a:rPr lang="ar-SA" smtClean="0">
                <a:solidFill>
                  <a:srgbClr val="000000"/>
                </a:solidFill>
              </a:rPr>
              <a:pPr>
                <a:defRPr/>
              </a:pPr>
              <a:t>49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48405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506" name="Group 2"/>
          <p:cNvGrpSpPr>
            <a:grpSpLocks/>
          </p:cNvGrpSpPr>
          <p:nvPr/>
        </p:nvGrpSpPr>
        <p:grpSpPr bwMode="auto">
          <a:xfrm>
            <a:off x="4648200" y="2667000"/>
            <a:ext cx="3505200" cy="1676400"/>
            <a:chOff x="336" y="1056"/>
            <a:chExt cx="2208" cy="1056"/>
          </a:xfrm>
        </p:grpSpPr>
        <p:sp>
          <p:nvSpPr>
            <p:cNvPr id="21552" name="Rectangle 3"/>
            <p:cNvSpPr>
              <a:spLocks noChangeArrowheads="1"/>
            </p:cNvSpPr>
            <p:nvPr/>
          </p:nvSpPr>
          <p:spPr bwMode="auto">
            <a:xfrm>
              <a:off x="816" y="1248"/>
              <a:ext cx="576" cy="576"/>
            </a:xfrm>
            <a:prstGeom prst="rect">
              <a:avLst/>
            </a:prstGeom>
            <a:solidFill>
              <a:srgbClr val="3333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 smtClean="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21553" name="Rectangle 4"/>
            <p:cNvSpPr>
              <a:spLocks noChangeArrowheads="1"/>
            </p:cNvSpPr>
            <p:nvPr/>
          </p:nvSpPr>
          <p:spPr bwMode="auto">
            <a:xfrm>
              <a:off x="672" y="1392"/>
              <a:ext cx="576" cy="576"/>
            </a:xfrm>
            <a:prstGeom prst="rect">
              <a:avLst/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 smtClean="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21554" name="Rectangle 5"/>
            <p:cNvSpPr>
              <a:spLocks noChangeArrowheads="1"/>
            </p:cNvSpPr>
            <p:nvPr/>
          </p:nvSpPr>
          <p:spPr bwMode="auto">
            <a:xfrm>
              <a:off x="528" y="1536"/>
              <a:ext cx="576" cy="576"/>
            </a:xfrm>
            <a:prstGeom prst="rect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 smtClean="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21555" name="Rectangle 6"/>
            <p:cNvSpPr>
              <a:spLocks noChangeArrowheads="1"/>
            </p:cNvSpPr>
            <p:nvPr/>
          </p:nvSpPr>
          <p:spPr bwMode="auto">
            <a:xfrm>
              <a:off x="1968" y="1344"/>
              <a:ext cx="576" cy="576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mtClean="0">
                  <a:solidFill>
                    <a:srgbClr val="000000"/>
                  </a:solidFill>
                </a:rPr>
                <a:t>R+G+B</a:t>
              </a:r>
            </a:p>
          </p:txBody>
        </p:sp>
        <p:sp>
          <p:nvSpPr>
            <p:cNvPr id="21556" name="Text Box 7"/>
            <p:cNvSpPr txBox="1">
              <a:spLocks noChangeArrowheads="1"/>
            </p:cNvSpPr>
            <p:nvPr/>
          </p:nvSpPr>
          <p:spPr bwMode="auto">
            <a:xfrm>
              <a:off x="336" y="1440"/>
              <a:ext cx="220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800" smtClean="0">
                  <a:solidFill>
                    <a:srgbClr val="000000"/>
                  </a:solidFill>
                  <a:latin typeface="Arial" charset="0"/>
                </a:rPr>
                <a:t>R</a:t>
              </a:r>
            </a:p>
          </p:txBody>
        </p:sp>
        <p:sp>
          <p:nvSpPr>
            <p:cNvPr id="21557" name="Text Box 8"/>
            <p:cNvSpPr txBox="1">
              <a:spLocks noChangeArrowheads="1"/>
            </p:cNvSpPr>
            <p:nvPr/>
          </p:nvSpPr>
          <p:spPr bwMode="auto">
            <a:xfrm>
              <a:off x="480" y="1248"/>
              <a:ext cx="228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800" smtClean="0">
                  <a:solidFill>
                    <a:srgbClr val="000000"/>
                  </a:solidFill>
                  <a:latin typeface="Arial" charset="0"/>
                </a:rPr>
                <a:t>G</a:t>
              </a:r>
            </a:p>
          </p:txBody>
        </p:sp>
        <p:sp>
          <p:nvSpPr>
            <p:cNvPr id="21558" name="Text Box 9"/>
            <p:cNvSpPr txBox="1">
              <a:spLocks noChangeArrowheads="1"/>
            </p:cNvSpPr>
            <p:nvPr/>
          </p:nvSpPr>
          <p:spPr bwMode="auto">
            <a:xfrm>
              <a:off x="672" y="1056"/>
              <a:ext cx="212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800" smtClean="0">
                  <a:solidFill>
                    <a:srgbClr val="000000"/>
                  </a:solidFill>
                  <a:latin typeface="Arial" charset="0"/>
                </a:rPr>
                <a:t>B</a:t>
              </a:r>
            </a:p>
          </p:txBody>
        </p:sp>
        <p:sp>
          <p:nvSpPr>
            <p:cNvPr id="21559" name="Line 10"/>
            <p:cNvSpPr>
              <a:spLocks noChangeShapeType="1"/>
            </p:cNvSpPr>
            <p:nvPr/>
          </p:nvSpPr>
          <p:spPr bwMode="auto">
            <a:xfrm>
              <a:off x="1488" y="1584"/>
              <a:ext cx="336" cy="0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GB" sz="2400" smtClean="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</p:grpSp>
      <p:grpSp>
        <p:nvGrpSpPr>
          <p:cNvPr id="21507" name="Group 11"/>
          <p:cNvGrpSpPr>
            <a:grpSpLocks/>
          </p:cNvGrpSpPr>
          <p:nvPr/>
        </p:nvGrpSpPr>
        <p:grpSpPr bwMode="auto">
          <a:xfrm>
            <a:off x="533400" y="4572000"/>
            <a:ext cx="3505200" cy="1676400"/>
            <a:chOff x="960" y="2064"/>
            <a:chExt cx="2208" cy="1056"/>
          </a:xfrm>
        </p:grpSpPr>
        <p:sp>
          <p:nvSpPr>
            <p:cNvPr id="21544" name="Rectangle 12"/>
            <p:cNvSpPr>
              <a:spLocks noChangeArrowheads="1"/>
            </p:cNvSpPr>
            <p:nvPr/>
          </p:nvSpPr>
          <p:spPr bwMode="auto">
            <a:xfrm>
              <a:off x="1440" y="2256"/>
              <a:ext cx="576" cy="576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 smtClean="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21545" name="Rectangle 13"/>
            <p:cNvSpPr>
              <a:spLocks noChangeArrowheads="1"/>
            </p:cNvSpPr>
            <p:nvPr/>
          </p:nvSpPr>
          <p:spPr bwMode="auto">
            <a:xfrm>
              <a:off x="1296" y="2400"/>
              <a:ext cx="576" cy="576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 smtClean="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21546" name="Rectangle 14"/>
            <p:cNvSpPr>
              <a:spLocks noChangeArrowheads="1"/>
            </p:cNvSpPr>
            <p:nvPr/>
          </p:nvSpPr>
          <p:spPr bwMode="auto">
            <a:xfrm>
              <a:off x="1152" y="2544"/>
              <a:ext cx="576" cy="576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 smtClean="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21547" name="Rectangle 15"/>
            <p:cNvSpPr>
              <a:spLocks noChangeArrowheads="1"/>
            </p:cNvSpPr>
            <p:nvPr/>
          </p:nvSpPr>
          <p:spPr bwMode="auto">
            <a:xfrm>
              <a:off x="2592" y="2352"/>
              <a:ext cx="576" cy="576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mtClean="0">
                  <a:solidFill>
                    <a:srgbClr val="FFFFFF"/>
                  </a:solidFill>
                </a:rPr>
                <a:t>R+G+B</a:t>
              </a:r>
            </a:p>
          </p:txBody>
        </p:sp>
        <p:sp>
          <p:nvSpPr>
            <p:cNvPr id="21548" name="Text Box 16"/>
            <p:cNvSpPr txBox="1">
              <a:spLocks noChangeArrowheads="1"/>
            </p:cNvSpPr>
            <p:nvPr/>
          </p:nvSpPr>
          <p:spPr bwMode="auto">
            <a:xfrm>
              <a:off x="960" y="2448"/>
              <a:ext cx="220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800" smtClean="0">
                  <a:solidFill>
                    <a:srgbClr val="000000"/>
                  </a:solidFill>
                  <a:latin typeface="Arial" charset="0"/>
                </a:rPr>
                <a:t>R</a:t>
              </a:r>
            </a:p>
          </p:txBody>
        </p:sp>
        <p:sp>
          <p:nvSpPr>
            <p:cNvPr id="21549" name="Text Box 17"/>
            <p:cNvSpPr txBox="1">
              <a:spLocks noChangeArrowheads="1"/>
            </p:cNvSpPr>
            <p:nvPr/>
          </p:nvSpPr>
          <p:spPr bwMode="auto">
            <a:xfrm>
              <a:off x="1104" y="2256"/>
              <a:ext cx="228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800" smtClean="0">
                  <a:solidFill>
                    <a:srgbClr val="000000"/>
                  </a:solidFill>
                  <a:latin typeface="Arial" charset="0"/>
                </a:rPr>
                <a:t>G</a:t>
              </a:r>
            </a:p>
          </p:txBody>
        </p:sp>
        <p:sp>
          <p:nvSpPr>
            <p:cNvPr id="21550" name="Text Box 18"/>
            <p:cNvSpPr txBox="1">
              <a:spLocks noChangeArrowheads="1"/>
            </p:cNvSpPr>
            <p:nvPr/>
          </p:nvSpPr>
          <p:spPr bwMode="auto">
            <a:xfrm>
              <a:off x="1296" y="2064"/>
              <a:ext cx="212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800" smtClean="0">
                  <a:solidFill>
                    <a:srgbClr val="000000"/>
                  </a:solidFill>
                  <a:latin typeface="Arial" charset="0"/>
                </a:rPr>
                <a:t>B</a:t>
              </a:r>
            </a:p>
          </p:txBody>
        </p:sp>
        <p:sp>
          <p:nvSpPr>
            <p:cNvPr id="21551" name="Line 19"/>
            <p:cNvSpPr>
              <a:spLocks noChangeShapeType="1"/>
            </p:cNvSpPr>
            <p:nvPr/>
          </p:nvSpPr>
          <p:spPr bwMode="auto">
            <a:xfrm>
              <a:off x="2112" y="2592"/>
              <a:ext cx="336" cy="0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GB" sz="2400" smtClean="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</p:grpSp>
      <p:grpSp>
        <p:nvGrpSpPr>
          <p:cNvPr id="21508" name="Group 20"/>
          <p:cNvGrpSpPr>
            <a:grpSpLocks/>
          </p:cNvGrpSpPr>
          <p:nvPr/>
        </p:nvGrpSpPr>
        <p:grpSpPr bwMode="auto">
          <a:xfrm>
            <a:off x="4724400" y="914400"/>
            <a:ext cx="3505200" cy="1676400"/>
            <a:chOff x="2976" y="384"/>
            <a:chExt cx="2208" cy="1056"/>
          </a:xfrm>
        </p:grpSpPr>
        <p:sp>
          <p:nvSpPr>
            <p:cNvPr id="21536" name="Rectangle 21"/>
            <p:cNvSpPr>
              <a:spLocks noChangeArrowheads="1"/>
            </p:cNvSpPr>
            <p:nvPr/>
          </p:nvSpPr>
          <p:spPr bwMode="auto">
            <a:xfrm>
              <a:off x="3456" y="576"/>
              <a:ext cx="576" cy="576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 smtClean="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21537" name="Rectangle 22"/>
            <p:cNvSpPr>
              <a:spLocks noChangeArrowheads="1"/>
            </p:cNvSpPr>
            <p:nvPr/>
          </p:nvSpPr>
          <p:spPr bwMode="auto">
            <a:xfrm>
              <a:off x="3312" y="720"/>
              <a:ext cx="576" cy="576"/>
            </a:xfrm>
            <a:prstGeom prst="rect">
              <a:avLst/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 smtClean="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21538" name="Rectangle 23"/>
            <p:cNvSpPr>
              <a:spLocks noChangeArrowheads="1"/>
            </p:cNvSpPr>
            <p:nvPr/>
          </p:nvSpPr>
          <p:spPr bwMode="auto">
            <a:xfrm>
              <a:off x="3168" y="864"/>
              <a:ext cx="576" cy="576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 smtClean="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21539" name="Rectangle 24"/>
            <p:cNvSpPr>
              <a:spLocks noChangeArrowheads="1"/>
            </p:cNvSpPr>
            <p:nvPr/>
          </p:nvSpPr>
          <p:spPr bwMode="auto">
            <a:xfrm>
              <a:off x="4608" y="672"/>
              <a:ext cx="576" cy="576"/>
            </a:xfrm>
            <a:prstGeom prst="rect">
              <a:avLst/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mtClean="0">
                  <a:solidFill>
                    <a:srgbClr val="FFFFFF"/>
                  </a:solidFill>
                </a:rPr>
                <a:t>R+G+B</a:t>
              </a:r>
            </a:p>
          </p:txBody>
        </p:sp>
        <p:sp>
          <p:nvSpPr>
            <p:cNvPr id="21540" name="Text Box 25"/>
            <p:cNvSpPr txBox="1">
              <a:spLocks noChangeArrowheads="1"/>
            </p:cNvSpPr>
            <p:nvPr/>
          </p:nvSpPr>
          <p:spPr bwMode="auto">
            <a:xfrm>
              <a:off x="2976" y="768"/>
              <a:ext cx="220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800" smtClean="0">
                  <a:solidFill>
                    <a:srgbClr val="000000"/>
                  </a:solidFill>
                  <a:latin typeface="Arial" charset="0"/>
                </a:rPr>
                <a:t>R</a:t>
              </a:r>
            </a:p>
          </p:txBody>
        </p:sp>
        <p:sp>
          <p:nvSpPr>
            <p:cNvPr id="21541" name="Text Box 26"/>
            <p:cNvSpPr txBox="1">
              <a:spLocks noChangeArrowheads="1"/>
            </p:cNvSpPr>
            <p:nvPr/>
          </p:nvSpPr>
          <p:spPr bwMode="auto">
            <a:xfrm>
              <a:off x="3120" y="576"/>
              <a:ext cx="228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800" smtClean="0">
                  <a:solidFill>
                    <a:srgbClr val="000000"/>
                  </a:solidFill>
                  <a:latin typeface="Arial" charset="0"/>
                </a:rPr>
                <a:t>G</a:t>
              </a:r>
            </a:p>
          </p:txBody>
        </p:sp>
        <p:sp>
          <p:nvSpPr>
            <p:cNvPr id="21542" name="Text Box 27"/>
            <p:cNvSpPr txBox="1">
              <a:spLocks noChangeArrowheads="1"/>
            </p:cNvSpPr>
            <p:nvPr/>
          </p:nvSpPr>
          <p:spPr bwMode="auto">
            <a:xfrm>
              <a:off x="3312" y="384"/>
              <a:ext cx="212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800" smtClean="0">
                  <a:solidFill>
                    <a:srgbClr val="000000"/>
                  </a:solidFill>
                  <a:latin typeface="Arial" charset="0"/>
                </a:rPr>
                <a:t>B</a:t>
              </a:r>
            </a:p>
          </p:txBody>
        </p:sp>
        <p:sp>
          <p:nvSpPr>
            <p:cNvPr id="21543" name="Line 28"/>
            <p:cNvSpPr>
              <a:spLocks noChangeShapeType="1"/>
            </p:cNvSpPr>
            <p:nvPr/>
          </p:nvSpPr>
          <p:spPr bwMode="auto">
            <a:xfrm>
              <a:off x="4128" y="912"/>
              <a:ext cx="336" cy="0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GB" sz="2400" smtClean="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</p:grpSp>
      <p:grpSp>
        <p:nvGrpSpPr>
          <p:cNvPr id="21509" name="Group 29"/>
          <p:cNvGrpSpPr>
            <a:grpSpLocks/>
          </p:cNvGrpSpPr>
          <p:nvPr/>
        </p:nvGrpSpPr>
        <p:grpSpPr bwMode="auto">
          <a:xfrm>
            <a:off x="457200" y="838200"/>
            <a:ext cx="3505200" cy="1676400"/>
            <a:chOff x="288" y="336"/>
            <a:chExt cx="2208" cy="1056"/>
          </a:xfrm>
        </p:grpSpPr>
        <p:sp>
          <p:nvSpPr>
            <p:cNvPr id="21528" name="Rectangle 30"/>
            <p:cNvSpPr>
              <a:spLocks noChangeArrowheads="1"/>
            </p:cNvSpPr>
            <p:nvPr/>
          </p:nvSpPr>
          <p:spPr bwMode="auto">
            <a:xfrm>
              <a:off x="768" y="528"/>
              <a:ext cx="576" cy="576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 smtClean="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21529" name="Rectangle 31"/>
            <p:cNvSpPr>
              <a:spLocks noChangeArrowheads="1"/>
            </p:cNvSpPr>
            <p:nvPr/>
          </p:nvSpPr>
          <p:spPr bwMode="auto">
            <a:xfrm>
              <a:off x="624" y="672"/>
              <a:ext cx="576" cy="576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 smtClean="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21530" name="Rectangle 32"/>
            <p:cNvSpPr>
              <a:spLocks noChangeArrowheads="1"/>
            </p:cNvSpPr>
            <p:nvPr/>
          </p:nvSpPr>
          <p:spPr bwMode="auto">
            <a:xfrm>
              <a:off x="480" y="816"/>
              <a:ext cx="576" cy="576"/>
            </a:xfrm>
            <a:prstGeom prst="rect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 smtClean="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21531" name="Rectangle 33"/>
            <p:cNvSpPr>
              <a:spLocks noChangeArrowheads="1"/>
            </p:cNvSpPr>
            <p:nvPr/>
          </p:nvSpPr>
          <p:spPr bwMode="auto">
            <a:xfrm>
              <a:off x="1920" y="624"/>
              <a:ext cx="576" cy="576"/>
            </a:xfrm>
            <a:prstGeom prst="rect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mtClean="0">
                  <a:solidFill>
                    <a:srgbClr val="FFFFFF"/>
                  </a:solidFill>
                </a:rPr>
                <a:t>R+G+B</a:t>
              </a:r>
            </a:p>
          </p:txBody>
        </p:sp>
        <p:sp>
          <p:nvSpPr>
            <p:cNvPr id="21532" name="Text Box 34"/>
            <p:cNvSpPr txBox="1">
              <a:spLocks noChangeArrowheads="1"/>
            </p:cNvSpPr>
            <p:nvPr/>
          </p:nvSpPr>
          <p:spPr bwMode="auto">
            <a:xfrm>
              <a:off x="288" y="720"/>
              <a:ext cx="220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800" smtClean="0">
                  <a:solidFill>
                    <a:srgbClr val="000000"/>
                  </a:solidFill>
                  <a:latin typeface="Arial" charset="0"/>
                </a:rPr>
                <a:t>R</a:t>
              </a:r>
            </a:p>
          </p:txBody>
        </p:sp>
        <p:sp>
          <p:nvSpPr>
            <p:cNvPr id="21533" name="Text Box 35"/>
            <p:cNvSpPr txBox="1">
              <a:spLocks noChangeArrowheads="1"/>
            </p:cNvSpPr>
            <p:nvPr/>
          </p:nvSpPr>
          <p:spPr bwMode="auto">
            <a:xfrm>
              <a:off x="432" y="528"/>
              <a:ext cx="228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800" smtClean="0">
                  <a:solidFill>
                    <a:srgbClr val="000000"/>
                  </a:solidFill>
                  <a:latin typeface="Arial" charset="0"/>
                </a:rPr>
                <a:t>G</a:t>
              </a:r>
            </a:p>
          </p:txBody>
        </p:sp>
        <p:sp>
          <p:nvSpPr>
            <p:cNvPr id="21534" name="Text Box 36"/>
            <p:cNvSpPr txBox="1">
              <a:spLocks noChangeArrowheads="1"/>
            </p:cNvSpPr>
            <p:nvPr/>
          </p:nvSpPr>
          <p:spPr bwMode="auto">
            <a:xfrm>
              <a:off x="624" y="336"/>
              <a:ext cx="212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800" smtClean="0">
                  <a:solidFill>
                    <a:srgbClr val="000000"/>
                  </a:solidFill>
                  <a:latin typeface="Arial" charset="0"/>
                </a:rPr>
                <a:t>B</a:t>
              </a:r>
            </a:p>
          </p:txBody>
        </p:sp>
        <p:sp>
          <p:nvSpPr>
            <p:cNvPr id="21535" name="Line 37"/>
            <p:cNvSpPr>
              <a:spLocks noChangeShapeType="1"/>
            </p:cNvSpPr>
            <p:nvPr/>
          </p:nvSpPr>
          <p:spPr bwMode="auto">
            <a:xfrm>
              <a:off x="1440" y="864"/>
              <a:ext cx="336" cy="0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GB" sz="2400" smtClean="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</p:grpSp>
      <p:grpSp>
        <p:nvGrpSpPr>
          <p:cNvPr id="21510" name="Group 38"/>
          <p:cNvGrpSpPr>
            <a:grpSpLocks/>
          </p:cNvGrpSpPr>
          <p:nvPr/>
        </p:nvGrpSpPr>
        <p:grpSpPr bwMode="auto">
          <a:xfrm>
            <a:off x="457200" y="2590800"/>
            <a:ext cx="3505200" cy="1676400"/>
            <a:chOff x="192" y="1728"/>
            <a:chExt cx="2208" cy="1056"/>
          </a:xfrm>
        </p:grpSpPr>
        <p:sp>
          <p:nvSpPr>
            <p:cNvPr id="21520" name="Rectangle 39"/>
            <p:cNvSpPr>
              <a:spLocks noChangeArrowheads="1"/>
            </p:cNvSpPr>
            <p:nvPr/>
          </p:nvSpPr>
          <p:spPr bwMode="auto">
            <a:xfrm>
              <a:off x="672" y="1920"/>
              <a:ext cx="576" cy="576"/>
            </a:xfrm>
            <a:prstGeom prst="rect">
              <a:avLst/>
            </a:prstGeom>
            <a:solidFill>
              <a:srgbClr val="3333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 smtClean="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21521" name="Rectangle 40"/>
            <p:cNvSpPr>
              <a:spLocks noChangeArrowheads="1"/>
            </p:cNvSpPr>
            <p:nvPr/>
          </p:nvSpPr>
          <p:spPr bwMode="auto">
            <a:xfrm>
              <a:off x="528" y="2064"/>
              <a:ext cx="576" cy="576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 smtClean="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21522" name="Rectangle 41"/>
            <p:cNvSpPr>
              <a:spLocks noChangeArrowheads="1"/>
            </p:cNvSpPr>
            <p:nvPr/>
          </p:nvSpPr>
          <p:spPr bwMode="auto">
            <a:xfrm>
              <a:off x="384" y="2208"/>
              <a:ext cx="576" cy="576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 smtClean="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21523" name="Rectangle 42"/>
            <p:cNvSpPr>
              <a:spLocks noChangeArrowheads="1"/>
            </p:cNvSpPr>
            <p:nvPr/>
          </p:nvSpPr>
          <p:spPr bwMode="auto">
            <a:xfrm>
              <a:off x="1824" y="2016"/>
              <a:ext cx="576" cy="576"/>
            </a:xfrm>
            <a:prstGeom prst="rect">
              <a:avLst/>
            </a:prstGeom>
            <a:solidFill>
              <a:srgbClr val="3333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mtClean="0">
                  <a:solidFill>
                    <a:srgbClr val="FFFFFF"/>
                  </a:solidFill>
                </a:rPr>
                <a:t>R+G+B</a:t>
              </a:r>
            </a:p>
          </p:txBody>
        </p:sp>
        <p:sp>
          <p:nvSpPr>
            <p:cNvPr id="21524" name="Text Box 43"/>
            <p:cNvSpPr txBox="1">
              <a:spLocks noChangeArrowheads="1"/>
            </p:cNvSpPr>
            <p:nvPr/>
          </p:nvSpPr>
          <p:spPr bwMode="auto">
            <a:xfrm>
              <a:off x="192" y="2112"/>
              <a:ext cx="220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800" smtClean="0">
                  <a:solidFill>
                    <a:srgbClr val="000000"/>
                  </a:solidFill>
                  <a:latin typeface="Arial" charset="0"/>
                </a:rPr>
                <a:t>R</a:t>
              </a:r>
            </a:p>
          </p:txBody>
        </p:sp>
        <p:sp>
          <p:nvSpPr>
            <p:cNvPr id="21525" name="Text Box 44"/>
            <p:cNvSpPr txBox="1">
              <a:spLocks noChangeArrowheads="1"/>
            </p:cNvSpPr>
            <p:nvPr/>
          </p:nvSpPr>
          <p:spPr bwMode="auto">
            <a:xfrm>
              <a:off x="336" y="1920"/>
              <a:ext cx="228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800" smtClean="0">
                  <a:solidFill>
                    <a:srgbClr val="000000"/>
                  </a:solidFill>
                  <a:latin typeface="Arial" charset="0"/>
                </a:rPr>
                <a:t>G</a:t>
              </a:r>
            </a:p>
          </p:txBody>
        </p:sp>
        <p:sp>
          <p:nvSpPr>
            <p:cNvPr id="21526" name="Text Box 45"/>
            <p:cNvSpPr txBox="1">
              <a:spLocks noChangeArrowheads="1"/>
            </p:cNvSpPr>
            <p:nvPr/>
          </p:nvSpPr>
          <p:spPr bwMode="auto">
            <a:xfrm>
              <a:off x="528" y="1728"/>
              <a:ext cx="212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800" smtClean="0">
                  <a:solidFill>
                    <a:srgbClr val="000000"/>
                  </a:solidFill>
                  <a:latin typeface="Arial" charset="0"/>
                </a:rPr>
                <a:t>B</a:t>
              </a:r>
            </a:p>
          </p:txBody>
        </p:sp>
        <p:sp>
          <p:nvSpPr>
            <p:cNvPr id="21527" name="Line 46"/>
            <p:cNvSpPr>
              <a:spLocks noChangeShapeType="1"/>
            </p:cNvSpPr>
            <p:nvPr/>
          </p:nvSpPr>
          <p:spPr bwMode="auto">
            <a:xfrm>
              <a:off x="1344" y="2256"/>
              <a:ext cx="336" cy="0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GB" sz="2400" smtClean="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</p:grpSp>
      <p:grpSp>
        <p:nvGrpSpPr>
          <p:cNvPr id="21511" name="Group 47"/>
          <p:cNvGrpSpPr>
            <a:grpSpLocks/>
          </p:cNvGrpSpPr>
          <p:nvPr/>
        </p:nvGrpSpPr>
        <p:grpSpPr bwMode="auto">
          <a:xfrm>
            <a:off x="4495800" y="4495800"/>
            <a:ext cx="3505200" cy="1676400"/>
            <a:chOff x="2832" y="2832"/>
            <a:chExt cx="2208" cy="1056"/>
          </a:xfrm>
        </p:grpSpPr>
        <p:sp>
          <p:nvSpPr>
            <p:cNvPr id="21512" name="Rectangle 48"/>
            <p:cNvSpPr>
              <a:spLocks noChangeArrowheads="1"/>
            </p:cNvSpPr>
            <p:nvPr/>
          </p:nvSpPr>
          <p:spPr bwMode="auto">
            <a:xfrm>
              <a:off x="3312" y="3024"/>
              <a:ext cx="576" cy="576"/>
            </a:xfrm>
            <a:prstGeom prst="rect">
              <a:avLst/>
            </a:prstGeom>
            <a:solidFill>
              <a:srgbClr val="1C1C74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 smtClean="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21513" name="Rectangle 49"/>
            <p:cNvSpPr>
              <a:spLocks noChangeArrowheads="1"/>
            </p:cNvSpPr>
            <p:nvPr/>
          </p:nvSpPr>
          <p:spPr bwMode="auto">
            <a:xfrm>
              <a:off x="3168" y="3168"/>
              <a:ext cx="576" cy="576"/>
            </a:xfrm>
            <a:prstGeom prst="rect">
              <a:avLst/>
            </a:prstGeom>
            <a:solidFill>
              <a:srgbClr val="006A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 smtClean="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21514" name="Rectangle 50"/>
            <p:cNvSpPr>
              <a:spLocks noChangeArrowheads="1"/>
            </p:cNvSpPr>
            <p:nvPr/>
          </p:nvSpPr>
          <p:spPr bwMode="auto">
            <a:xfrm>
              <a:off x="3024" y="3312"/>
              <a:ext cx="576" cy="576"/>
            </a:xfrm>
            <a:prstGeom prst="rect">
              <a:avLst/>
            </a:prstGeom>
            <a:solidFill>
              <a:srgbClr val="861A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 smtClean="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21515" name="Rectangle 51"/>
            <p:cNvSpPr>
              <a:spLocks noChangeArrowheads="1"/>
            </p:cNvSpPr>
            <p:nvPr/>
          </p:nvSpPr>
          <p:spPr bwMode="auto">
            <a:xfrm>
              <a:off x="4464" y="3120"/>
              <a:ext cx="576" cy="576"/>
            </a:xfrm>
            <a:prstGeom prst="rect">
              <a:avLst/>
            </a:prstGeom>
            <a:solidFill>
              <a:srgbClr val="80808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mtClean="0">
                  <a:solidFill>
                    <a:srgbClr val="FFFFFF"/>
                  </a:solidFill>
                </a:rPr>
                <a:t>R+G+B</a:t>
              </a:r>
            </a:p>
          </p:txBody>
        </p:sp>
        <p:sp>
          <p:nvSpPr>
            <p:cNvPr id="21516" name="Text Box 52"/>
            <p:cNvSpPr txBox="1">
              <a:spLocks noChangeArrowheads="1"/>
            </p:cNvSpPr>
            <p:nvPr/>
          </p:nvSpPr>
          <p:spPr bwMode="auto">
            <a:xfrm>
              <a:off x="2832" y="3216"/>
              <a:ext cx="220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800" smtClean="0">
                  <a:solidFill>
                    <a:srgbClr val="000000"/>
                  </a:solidFill>
                  <a:latin typeface="Arial" charset="0"/>
                </a:rPr>
                <a:t>R</a:t>
              </a:r>
            </a:p>
          </p:txBody>
        </p:sp>
        <p:sp>
          <p:nvSpPr>
            <p:cNvPr id="21517" name="Text Box 53"/>
            <p:cNvSpPr txBox="1">
              <a:spLocks noChangeArrowheads="1"/>
            </p:cNvSpPr>
            <p:nvPr/>
          </p:nvSpPr>
          <p:spPr bwMode="auto">
            <a:xfrm>
              <a:off x="2976" y="3024"/>
              <a:ext cx="228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800" smtClean="0">
                  <a:solidFill>
                    <a:srgbClr val="000000"/>
                  </a:solidFill>
                  <a:latin typeface="Arial" charset="0"/>
                </a:rPr>
                <a:t>G</a:t>
              </a:r>
            </a:p>
          </p:txBody>
        </p:sp>
        <p:sp>
          <p:nvSpPr>
            <p:cNvPr id="21518" name="Text Box 54"/>
            <p:cNvSpPr txBox="1">
              <a:spLocks noChangeArrowheads="1"/>
            </p:cNvSpPr>
            <p:nvPr/>
          </p:nvSpPr>
          <p:spPr bwMode="auto">
            <a:xfrm>
              <a:off x="3168" y="2832"/>
              <a:ext cx="212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800" smtClean="0">
                  <a:solidFill>
                    <a:srgbClr val="000000"/>
                  </a:solidFill>
                  <a:latin typeface="Arial" charset="0"/>
                </a:rPr>
                <a:t>B</a:t>
              </a:r>
            </a:p>
          </p:txBody>
        </p:sp>
        <p:sp>
          <p:nvSpPr>
            <p:cNvPr id="21519" name="Line 55"/>
            <p:cNvSpPr>
              <a:spLocks noChangeShapeType="1"/>
            </p:cNvSpPr>
            <p:nvPr/>
          </p:nvSpPr>
          <p:spPr bwMode="auto">
            <a:xfrm>
              <a:off x="3984" y="3360"/>
              <a:ext cx="336" cy="0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GB" sz="2400" smtClean="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</p:grp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5291F1B-1C4D-4FCE-8430-AE57298ED430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5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45065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ext Box 9"/>
          <p:cNvSpPr txBox="1">
            <a:spLocks noChangeArrowheads="1"/>
          </p:cNvSpPr>
          <p:nvPr/>
        </p:nvSpPr>
        <p:spPr bwMode="auto">
          <a:xfrm>
            <a:off x="228600" y="0"/>
            <a:ext cx="8915400" cy="376238"/>
          </a:xfrm>
          <a:prstGeom prst="rect">
            <a:avLst/>
          </a:prstGeom>
          <a:solidFill>
            <a:schemeClr val="accent1">
              <a:alpha val="30196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5pPr>
            <a:lvl6pPr marL="2514600" indent="-228600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6pPr>
            <a:lvl7pPr marL="2971800" indent="-228600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7pPr>
            <a:lvl8pPr marL="3429000" indent="-228600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8pPr>
            <a:lvl9pPr marL="3886200" indent="-228600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9pPr>
          </a:lstStyle>
          <a:p>
            <a:pPr algn="ctr" rtl="1"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smtClean="0">
                <a:solidFill>
                  <a:srgbClr val="000000"/>
                </a:solidFill>
              </a:rPr>
              <a:t>Ch3, lesson 7: sharpening filters</a:t>
            </a:r>
          </a:p>
        </p:txBody>
      </p:sp>
      <p:sp>
        <p:nvSpPr>
          <p:cNvPr id="20483" name="Rectangle 44"/>
          <p:cNvSpPr>
            <a:spLocks noChangeArrowheads="1"/>
          </p:cNvSpPr>
          <p:nvPr/>
        </p:nvSpPr>
        <p:spPr bwMode="auto">
          <a:xfrm>
            <a:off x="609600" y="457200"/>
            <a:ext cx="8229600" cy="1139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/>
          <a:p>
            <a:pPr rtl="1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4000" dirty="0" smtClean="0">
                <a:solidFill>
                  <a:srgbClr val="999900"/>
                </a:solidFill>
                <a:latin typeface="Garamond" pitchFamily="18" charset="0"/>
              </a:rPr>
              <a:t>Spatial filters : Sharpening </a:t>
            </a:r>
            <a:br>
              <a:rPr lang="en-US" sz="4000" dirty="0" smtClean="0">
                <a:solidFill>
                  <a:srgbClr val="999900"/>
                </a:solidFill>
                <a:latin typeface="Garamond" pitchFamily="18" charset="0"/>
              </a:rPr>
            </a:br>
            <a:r>
              <a:rPr lang="en-US" sz="4000" dirty="0" smtClean="0">
                <a:solidFill>
                  <a:srgbClr val="999900"/>
                </a:solidFill>
                <a:latin typeface="Garamond" pitchFamily="18" charset="0"/>
              </a:rPr>
              <a:t>1</a:t>
            </a:r>
            <a:r>
              <a:rPr lang="en-US" sz="4000" baseline="30000" dirty="0" smtClean="0">
                <a:solidFill>
                  <a:srgbClr val="999900"/>
                </a:solidFill>
                <a:latin typeface="Garamond" pitchFamily="18" charset="0"/>
              </a:rPr>
              <a:t>st</a:t>
            </a:r>
            <a:r>
              <a:rPr lang="en-US" sz="4000" dirty="0" smtClean="0">
                <a:solidFill>
                  <a:srgbClr val="999900"/>
                </a:solidFill>
                <a:latin typeface="Garamond" pitchFamily="18" charset="0"/>
              </a:rPr>
              <a:t> VS 2</a:t>
            </a:r>
            <a:r>
              <a:rPr lang="en-US" sz="4000" baseline="30000" dirty="0" smtClean="0">
                <a:solidFill>
                  <a:srgbClr val="999900"/>
                </a:solidFill>
                <a:latin typeface="Garamond" pitchFamily="18" charset="0"/>
              </a:rPr>
              <a:t>nd</a:t>
            </a:r>
            <a:r>
              <a:rPr lang="en-US" sz="4000" dirty="0" smtClean="0">
                <a:solidFill>
                  <a:srgbClr val="999900"/>
                </a:solidFill>
                <a:latin typeface="Garamond" pitchFamily="18" charset="0"/>
              </a:rPr>
              <a:t>  derivative sharpening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83396AF-9A3A-4231-89E4-F7329A44C5B9}" type="slidenum">
              <a:rPr lang="ar-SA" smtClean="0">
                <a:solidFill>
                  <a:srgbClr val="000000"/>
                </a:solidFill>
              </a:rPr>
              <a:pPr>
                <a:defRPr/>
              </a:pPr>
              <a:t>50</a:t>
            </a:fld>
            <a:endParaRPr lang="en-US">
              <a:solidFill>
                <a:srgbClr val="000000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9575" y="1905000"/>
            <a:ext cx="8447360" cy="266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84709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999900"/>
                </a:solidFill>
                <a:latin typeface="Garamond" pitchFamily="18" charset="0"/>
              </a:rPr>
              <a:t>1</a:t>
            </a:r>
            <a:r>
              <a:rPr lang="en-US" baseline="30000" dirty="0">
                <a:solidFill>
                  <a:srgbClr val="999900"/>
                </a:solidFill>
                <a:latin typeface="Garamond" pitchFamily="18" charset="0"/>
              </a:rPr>
              <a:t>st</a:t>
            </a:r>
            <a:r>
              <a:rPr lang="en-US" dirty="0">
                <a:solidFill>
                  <a:srgbClr val="999900"/>
                </a:solidFill>
                <a:latin typeface="Garamond" pitchFamily="18" charset="0"/>
              </a:rPr>
              <a:t> </a:t>
            </a:r>
            <a:r>
              <a:rPr lang="en-US" dirty="0" smtClean="0">
                <a:solidFill>
                  <a:srgbClr val="999900"/>
                </a:solidFill>
                <a:latin typeface="Garamond" pitchFamily="18" charset="0"/>
              </a:rPr>
              <a:t>and </a:t>
            </a:r>
            <a:r>
              <a:rPr lang="en-US" dirty="0">
                <a:solidFill>
                  <a:srgbClr val="999900"/>
                </a:solidFill>
                <a:latin typeface="Garamond" pitchFamily="18" charset="0"/>
              </a:rPr>
              <a:t>2</a:t>
            </a:r>
            <a:r>
              <a:rPr lang="en-US" baseline="30000" dirty="0">
                <a:solidFill>
                  <a:srgbClr val="999900"/>
                </a:solidFill>
                <a:latin typeface="Garamond" pitchFamily="18" charset="0"/>
              </a:rPr>
              <a:t>nd </a:t>
            </a:r>
            <a:r>
              <a:rPr lang="en-US" baseline="30000" dirty="0" smtClean="0">
                <a:solidFill>
                  <a:srgbClr val="999900"/>
                </a:solidFill>
                <a:latin typeface="Garamond" pitchFamily="18" charset="0"/>
              </a:rPr>
              <a:t> </a:t>
            </a:r>
            <a:r>
              <a:rPr lang="en-US" dirty="0" smtClean="0">
                <a:solidFill>
                  <a:srgbClr val="999900"/>
                </a:solidFill>
                <a:latin typeface="Garamond" pitchFamily="18" charset="0"/>
              </a:rPr>
              <a:t>derivative</a:t>
            </a:r>
            <a:endParaRPr lang="en-US" dirty="0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/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83396AF-9A3A-4231-89E4-F7329A44C5B9}" type="slidenum">
              <a:rPr lang="ar-SA" smtClean="0">
                <a:solidFill>
                  <a:srgbClr val="000000"/>
                </a:solidFill>
              </a:rPr>
              <a:pPr>
                <a:defRPr/>
              </a:pPr>
              <a:t>51</a:t>
            </a:fld>
            <a:endParaRPr lang="en-US">
              <a:solidFill>
                <a:srgbClr val="000000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1012" y="1333500"/>
            <a:ext cx="8181975" cy="4191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4756568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Zero crossing of </a:t>
            </a:r>
            <a:r>
              <a:rPr lang="en-US" dirty="0">
                <a:solidFill>
                  <a:srgbClr val="999900"/>
                </a:solidFill>
                <a:latin typeface="Garamond" pitchFamily="18" charset="0"/>
              </a:rPr>
              <a:t>2</a:t>
            </a:r>
            <a:r>
              <a:rPr lang="en-US" baseline="30000" dirty="0">
                <a:solidFill>
                  <a:srgbClr val="999900"/>
                </a:solidFill>
                <a:latin typeface="Garamond" pitchFamily="18" charset="0"/>
              </a:rPr>
              <a:t>nd </a:t>
            </a:r>
            <a:r>
              <a:rPr lang="en-US" dirty="0" smtClean="0"/>
              <a:t>derivative</a:t>
            </a:r>
            <a:endParaRPr lang="en-US" dirty="0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/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83396AF-9A3A-4231-89E4-F7329A44C5B9}" type="slidenum">
              <a:rPr lang="ar-SA" smtClean="0">
                <a:solidFill>
                  <a:srgbClr val="000000"/>
                </a:solidFill>
              </a:rPr>
              <a:pPr>
                <a:defRPr/>
              </a:pPr>
              <a:t>52</a:t>
            </a:fld>
            <a:endParaRPr lang="en-US">
              <a:solidFill>
                <a:srgbClr val="000000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150" y="1752600"/>
            <a:ext cx="9086850" cy="4095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24564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83396AF-9A3A-4231-89E4-F7329A44C5B9}" type="slidenum">
              <a:rPr lang="ar-SA" smtClean="0">
                <a:solidFill>
                  <a:srgbClr val="000000"/>
                </a:solidFill>
              </a:rPr>
              <a:pPr>
                <a:defRPr/>
              </a:pPr>
              <a:t>53</a:t>
            </a:fld>
            <a:endParaRPr lang="en-US">
              <a:solidFill>
                <a:srgbClr val="000000"/>
              </a:solidFill>
            </a:endParaRPr>
          </a:p>
        </p:txBody>
      </p:sp>
      <p:pic>
        <p:nvPicPr>
          <p:cNvPr id="21506" name="Picture 2" descr="Edge Detection: Zero X Laplacian - MIPAV"/>
          <p:cNvPicPr>
            <a:picLocks noGrp="1" noChangeAspect="1" noChangeArrowheads="1"/>
          </p:cNvPicPr>
          <p:nvPr>
            <p:ph type="tbl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2200" y="412750"/>
            <a:ext cx="4191000" cy="65484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714706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ext Box 9"/>
          <p:cNvSpPr txBox="1">
            <a:spLocks noChangeArrowheads="1"/>
          </p:cNvSpPr>
          <p:nvPr/>
        </p:nvSpPr>
        <p:spPr bwMode="auto">
          <a:xfrm>
            <a:off x="228600" y="0"/>
            <a:ext cx="8915400" cy="376238"/>
          </a:xfrm>
          <a:prstGeom prst="rect">
            <a:avLst/>
          </a:prstGeom>
          <a:solidFill>
            <a:schemeClr val="accent1">
              <a:alpha val="30196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5pPr>
            <a:lvl6pPr marL="2514600" indent="-228600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6pPr>
            <a:lvl7pPr marL="2971800" indent="-228600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7pPr>
            <a:lvl8pPr marL="3429000" indent="-228600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8pPr>
            <a:lvl9pPr marL="3886200" indent="-228600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9pPr>
          </a:lstStyle>
          <a:p>
            <a:pPr algn="ctr" rtl="1"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smtClean="0">
                <a:solidFill>
                  <a:srgbClr val="000000"/>
                </a:solidFill>
              </a:rPr>
              <a:t>Ch3, lesson 7: sharpening filters</a:t>
            </a:r>
          </a:p>
        </p:txBody>
      </p:sp>
      <p:sp>
        <p:nvSpPr>
          <p:cNvPr id="21507" name="Rectangle 3"/>
          <p:cNvSpPr>
            <a:spLocks noChangeArrowheads="1"/>
          </p:cNvSpPr>
          <p:nvPr/>
        </p:nvSpPr>
        <p:spPr bwMode="auto">
          <a:xfrm>
            <a:off x="609600" y="457200"/>
            <a:ext cx="8229600" cy="1139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/>
          <a:p>
            <a:pPr rtl="1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4000" smtClean="0">
                <a:solidFill>
                  <a:srgbClr val="999900"/>
                </a:solidFill>
                <a:latin typeface="Garamond" pitchFamily="18" charset="0"/>
              </a:rPr>
              <a:t>Spatial filters : Sharpening </a:t>
            </a:r>
            <a:br>
              <a:rPr lang="en-US" sz="4000" smtClean="0">
                <a:solidFill>
                  <a:srgbClr val="999900"/>
                </a:solidFill>
                <a:latin typeface="Garamond" pitchFamily="18" charset="0"/>
              </a:rPr>
            </a:br>
            <a:r>
              <a:rPr lang="en-US" sz="4000" smtClean="0">
                <a:solidFill>
                  <a:srgbClr val="999900"/>
                </a:solidFill>
                <a:latin typeface="Garamond" pitchFamily="18" charset="0"/>
              </a:rPr>
              <a:t>2) Sobel</a:t>
            </a:r>
          </a:p>
        </p:txBody>
      </p:sp>
      <p:pic>
        <p:nvPicPr>
          <p:cNvPr id="2150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2209800"/>
            <a:ext cx="5562600" cy="3176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509" name="Text Box 5"/>
          <p:cNvSpPr txBox="1">
            <a:spLocks noChangeArrowheads="1"/>
          </p:cNvSpPr>
          <p:nvPr/>
        </p:nvSpPr>
        <p:spPr bwMode="auto">
          <a:xfrm>
            <a:off x="1143000" y="5105400"/>
            <a:ext cx="32004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5pPr>
            <a:lvl6pPr marL="2514600" indent="-228600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6pPr>
            <a:lvl7pPr marL="2971800" indent="-228600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7pPr>
            <a:lvl8pPr marL="3429000" indent="-228600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8pPr>
            <a:lvl9pPr marL="3886200" indent="-228600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9pPr>
          </a:lstStyle>
          <a:p>
            <a:pPr rtl="1"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dirty="0" smtClean="0">
                <a:solidFill>
                  <a:srgbClr val="000000"/>
                </a:solidFill>
              </a:rPr>
              <a:t>Detects </a:t>
            </a:r>
            <a:r>
              <a:rPr lang="en-US" dirty="0" smtClean="0">
                <a:solidFill>
                  <a:srgbClr val="FF0000"/>
                </a:solidFill>
              </a:rPr>
              <a:t>horizontal</a:t>
            </a:r>
            <a:r>
              <a:rPr lang="en-US" dirty="0" smtClean="0">
                <a:solidFill>
                  <a:srgbClr val="000000"/>
                </a:solidFill>
              </a:rPr>
              <a:t> edges</a:t>
            </a:r>
          </a:p>
        </p:txBody>
      </p:sp>
      <p:sp>
        <p:nvSpPr>
          <p:cNvPr id="21510" name="Text Box 6"/>
          <p:cNvSpPr txBox="1">
            <a:spLocks noChangeArrowheads="1"/>
          </p:cNvSpPr>
          <p:nvPr/>
        </p:nvSpPr>
        <p:spPr bwMode="auto">
          <a:xfrm>
            <a:off x="4572000" y="5105400"/>
            <a:ext cx="32004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5pPr>
            <a:lvl6pPr marL="2514600" indent="-228600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6pPr>
            <a:lvl7pPr marL="2971800" indent="-228600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7pPr>
            <a:lvl8pPr marL="3429000" indent="-228600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8pPr>
            <a:lvl9pPr marL="3886200" indent="-228600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9pPr>
          </a:lstStyle>
          <a:p>
            <a:pPr rtl="1"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dirty="0" smtClean="0">
                <a:solidFill>
                  <a:srgbClr val="000000"/>
                </a:solidFill>
              </a:rPr>
              <a:t>Detects </a:t>
            </a:r>
            <a:r>
              <a:rPr lang="en-US" dirty="0" smtClean="0">
                <a:solidFill>
                  <a:srgbClr val="FF0000"/>
                </a:solidFill>
              </a:rPr>
              <a:t>vertical</a:t>
            </a:r>
            <a:r>
              <a:rPr lang="en-US" dirty="0" smtClean="0">
                <a:solidFill>
                  <a:srgbClr val="000000"/>
                </a:solidFill>
              </a:rPr>
              <a:t> edges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83396AF-9A3A-4231-89E4-F7329A44C5B9}" type="slidenum">
              <a:rPr lang="ar-SA" smtClean="0">
                <a:solidFill>
                  <a:srgbClr val="000000"/>
                </a:solidFill>
              </a:rPr>
              <a:pPr>
                <a:defRPr/>
              </a:pPr>
              <a:t>54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14986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ext Box 9"/>
          <p:cNvSpPr txBox="1">
            <a:spLocks noChangeArrowheads="1"/>
          </p:cNvSpPr>
          <p:nvPr/>
        </p:nvSpPr>
        <p:spPr bwMode="auto">
          <a:xfrm>
            <a:off x="228600" y="0"/>
            <a:ext cx="8915400" cy="376238"/>
          </a:xfrm>
          <a:prstGeom prst="rect">
            <a:avLst/>
          </a:prstGeom>
          <a:solidFill>
            <a:schemeClr val="accent1">
              <a:alpha val="30196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5pPr>
            <a:lvl6pPr marL="2514600" indent="-228600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6pPr>
            <a:lvl7pPr marL="2971800" indent="-228600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7pPr>
            <a:lvl8pPr marL="3429000" indent="-228600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8pPr>
            <a:lvl9pPr marL="3886200" indent="-228600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9pPr>
          </a:lstStyle>
          <a:p>
            <a:pPr algn="ctr" rtl="1"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smtClean="0">
                <a:solidFill>
                  <a:srgbClr val="000000"/>
                </a:solidFill>
              </a:rPr>
              <a:t>Ch3, lesson 7: sharpening filters</a:t>
            </a:r>
          </a:p>
        </p:txBody>
      </p:sp>
      <p:sp>
        <p:nvSpPr>
          <p:cNvPr id="22531" name="Rectangle 3"/>
          <p:cNvSpPr>
            <a:spLocks noChangeArrowheads="1"/>
          </p:cNvSpPr>
          <p:nvPr/>
        </p:nvSpPr>
        <p:spPr bwMode="auto">
          <a:xfrm>
            <a:off x="609600" y="457200"/>
            <a:ext cx="8229600" cy="1139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/>
          <a:p>
            <a:pPr rtl="1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4000" smtClean="0">
                <a:solidFill>
                  <a:srgbClr val="999900"/>
                </a:solidFill>
                <a:latin typeface="Garamond" pitchFamily="18" charset="0"/>
              </a:rPr>
              <a:t>Spatial filters : Sharpening </a:t>
            </a:r>
            <a:br>
              <a:rPr lang="en-US" sz="4000" smtClean="0">
                <a:solidFill>
                  <a:srgbClr val="999900"/>
                </a:solidFill>
                <a:latin typeface="Garamond" pitchFamily="18" charset="0"/>
              </a:rPr>
            </a:br>
            <a:r>
              <a:rPr lang="en-US" sz="4000" smtClean="0">
                <a:solidFill>
                  <a:srgbClr val="999900"/>
                </a:solidFill>
                <a:latin typeface="Garamond" pitchFamily="18" charset="0"/>
              </a:rPr>
              <a:t>2) Sobel</a:t>
            </a:r>
          </a:p>
        </p:txBody>
      </p:sp>
      <p:pic>
        <p:nvPicPr>
          <p:cNvPr id="22532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1676400"/>
            <a:ext cx="3886200" cy="2219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533" name="Text Box 7"/>
          <p:cNvSpPr txBox="1">
            <a:spLocks noChangeArrowheads="1"/>
          </p:cNvSpPr>
          <p:nvPr/>
        </p:nvSpPr>
        <p:spPr bwMode="auto">
          <a:xfrm>
            <a:off x="457200" y="3962400"/>
            <a:ext cx="8001000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5pPr>
            <a:lvl6pPr marL="2514600" indent="-228600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6pPr>
            <a:lvl7pPr marL="2971800" indent="-228600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7pPr>
            <a:lvl8pPr marL="3429000" indent="-228600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8pPr>
            <a:lvl9pPr marL="3886200" indent="-228600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9pPr>
          </a:lstStyle>
          <a:p>
            <a:pPr rtl="1"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sz="2400" dirty="0" smtClean="0">
                <a:solidFill>
                  <a:srgbClr val="000000"/>
                </a:solidFill>
              </a:rPr>
              <a:t>we can apply the </a:t>
            </a:r>
            <a:r>
              <a:rPr lang="en-US" sz="2400" dirty="0" err="1" smtClean="0">
                <a:solidFill>
                  <a:srgbClr val="000000"/>
                </a:solidFill>
              </a:rPr>
              <a:t>sobel</a:t>
            </a:r>
            <a:r>
              <a:rPr lang="en-US" sz="2400" dirty="0" smtClean="0">
                <a:solidFill>
                  <a:srgbClr val="000000"/>
                </a:solidFill>
              </a:rPr>
              <a:t> </a:t>
            </a:r>
            <a:r>
              <a:rPr lang="en-US" sz="2400" dirty="0" smtClean="0">
                <a:solidFill>
                  <a:srgbClr val="FF0000"/>
                </a:solidFill>
              </a:rPr>
              <a:t>horizontal kernel </a:t>
            </a:r>
            <a:r>
              <a:rPr lang="en-US" sz="2400" dirty="0" smtClean="0">
                <a:solidFill>
                  <a:srgbClr val="000000"/>
                </a:solidFill>
              </a:rPr>
              <a:t>or the </a:t>
            </a:r>
            <a:r>
              <a:rPr lang="en-US" sz="2400" dirty="0" err="1" smtClean="0">
                <a:solidFill>
                  <a:srgbClr val="000000"/>
                </a:solidFill>
              </a:rPr>
              <a:t>sobel</a:t>
            </a:r>
            <a:r>
              <a:rPr lang="en-US" sz="2400" dirty="0" smtClean="0">
                <a:solidFill>
                  <a:srgbClr val="000000"/>
                </a:solidFill>
              </a:rPr>
              <a:t> </a:t>
            </a:r>
            <a:r>
              <a:rPr lang="en-US" sz="2400" dirty="0" smtClean="0">
                <a:solidFill>
                  <a:srgbClr val="FF0000"/>
                </a:solidFill>
              </a:rPr>
              <a:t>vertical kernel </a:t>
            </a:r>
            <a:r>
              <a:rPr lang="en-US" sz="2400" dirty="0" smtClean="0">
                <a:solidFill>
                  <a:srgbClr val="000000"/>
                </a:solidFill>
              </a:rPr>
              <a:t>or </a:t>
            </a:r>
            <a:r>
              <a:rPr lang="en-US" sz="2400" dirty="0" smtClean="0">
                <a:solidFill>
                  <a:srgbClr val="FF0000"/>
                </a:solidFill>
              </a:rPr>
              <a:t>both</a:t>
            </a:r>
            <a:r>
              <a:rPr lang="en-US" sz="2400" dirty="0" smtClean="0">
                <a:solidFill>
                  <a:srgbClr val="000000"/>
                </a:solidFill>
              </a:rPr>
              <a:t> and </a:t>
            </a:r>
            <a:r>
              <a:rPr lang="en-US" sz="2400" dirty="0" smtClean="0">
                <a:solidFill>
                  <a:srgbClr val="FF0000"/>
                </a:solidFill>
              </a:rPr>
              <a:t>adding</a:t>
            </a:r>
            <a:r>
              <a:rPr lang="en-US" sz="2400" dirty="0" smtClean="0">
                <a:solidFill>
                  <a:srgbClr val="000000"/>
                </a:solidFill>
              </a:rPr>
              <a:t> them together.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83396AF-9A3A-4231-89E4-F7329A44C5B9}" type="slidenum">
              <a:rPr lang="ar-SA" smtClean="0">
                <a:solidFill>
                  <a:srgbClr val="000000"/>
                </a:solidFill>
              </a:rPr>
              <a:pPr>
                <a:defRPr/>
              </a:pPr>
              <a:t>55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31947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ext Box 9"/>
          <p:cNvSpPr txBox="1">
            <a:spLocks noChangeArrowheads="1"/>
          </p:cNvSpPr>
          <p:nvPr/>
        </p:nvSpPr>
        <p:spPr bwMode="auto">
          <a:xfrm>
            <a:off x="228600" y="0"/>
            <a:ext cx="8915400" cy="376238"/>
          </a:xfrm>
          <a:prstGeom prst="rect">
            <a:avLst/>
          </a:prstGeom>
          <a:solidFill>
            <a:schemeClr val="accent1">
              <a:alpha val="30196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5pPr>
            <a:lvl6pPr marL="2514600" indent="-228600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6pPr>
            <a:lvl7pPr marL="2971800" indent="-228600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7pPr>
            <a:lvl8pPr marL="3429000" indent="-228600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8pPr>
            <a:lvl9pPr marL="3886200" indent="-228600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9pPr>
          </a:lstStyle>
          <a:p>
            <a:pPr algn="ctr" rtl="1"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smtClean="0">
                <a:solidFill>
                  <a:srgbClr val="000000"/>
                </a:solidFill>
              </a:rPr>
              <a:t>Ch3, lesson 7: sharpening filters</a:t>
            </a:r>
          </a:p>
        </p:txBody>
      </p:sp>
      <p:sp>
        <p:nvSpPr>
          <p:cNvPr id="23555" name="Rectangle 3"/>
          <p:cNvSpPr>
            <a:spLocks noChangeArrowheads="1"/>
          </p:cNvSpPr>
          <p:nvPr/>
        </p:nvSpPr>
        <p:spPr bwMode="auto">
          <a:xfrm>
            <a:off x="609600" y="457200"/>
            <a:ext cx="8229600" cy="1139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/>
          <a:p>
            <a:pPr rtl="1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4000" smtClean="0">
                <a:solidFill>
                  <a:srgbClr val="999900"/>
                </a:solidFill>
                <a:latin typeface="Garamond" pitchFamily="18" charset="0"/>
              </a:rPr>
              <a:t>Spatial filters : Sharpening </a:t>
            </a:r>
            <a:br>
              <a:rPr lang="en-US" sz="4000" smtClean="0">
                <a:solidFill>
                  <a:srgbClr val="999900"/>
                </a:solidFill>
                <a:latin typeface="Garamond" pitchFamily="18" charset="0"/>
              </a:rPr>
            </a:br>
            <a:r>
              <a:rPr lang="en-US" sz="4000" smtClean="0">
                <a:solidFill>
                  <a:srgbClr val="999900"/>
                </a:solidFill>
                <a:latin typeface="Garamond" pitchFamily="18" charset="0"/>
              </a:rPr>
              <a:t>2) Sobel</a:t>
            </a:r>
          </a:p>
        </p:txBody>
      </p:sp>
      <p:pic>
        <p:nvPicPr>
          <p:cNvPr id="23556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2133600"/>
            <a:ext cx="8839200" cy="42672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557" name="Text Box 7"/>
          <p:cNvSpPr txBox="1">
            <a:spLocks noChangeArrowheads="1"/>
          </p:cNvSpPr>
          <p:nvPr/>
        </p:nvSpPr>
        <p:spPr bwMode="auto">
          <a:xfrm>
            <a:off x="1447800" y="1752600"/>
            <a:ext cx="29718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5pPr>
            <a:lvl6pPr marL="2514600" indent="-228600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6pPr>
            <a:lvl7pPr marL="2971800" indent="-228600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7pPr>
            <a:lvl8pPr marL="3429000" indent="-228600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8pPr>
            <a:lvl9pPr marL="3886200" indent="-228600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9pPr>
          </a:lstStyle>
          <a:p>
            <a:pPr rtl="1"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smtClean="0">
                <a:solidFill>
                  <a:srgbClr val="000000"/>
                </a:solidFill>
              </a:rPr>
              <a:t>Example: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83396AF-9A3A-4231-89E4-F7329A44C5B9}" type="slidenum">
              <a:rPr lang="ar-SA" smtClean="0">
                <a:solidFill>
                  <a:srgbClr val="000000"/>
                </a:solidFill>
              </a:rPr>
              <a:pPr>
                <a:defRPr/>
              </a:pPr>
              <a:t>56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03666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80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MATLAB </a:t>
            </a:r>
          </a:p>
        </p:txBody>
      </p:sp>
      <p:sp>
        <p:nvSpPr>
          <p:cNvPr id="24579" name="Text Box 84"/>
          <p:cNvSpPr txBox="1">
            <a:spLocks noChangeArrowheads="1"/>
          </p:cNvSpPr>
          <p:nvPr/>
        </p:nvSpPr>
        <p:spPr bwMode="auto">
          <a:xfrm>
            <a:off x="228600" y="1422400"/>
            <a:ext cx="8915400" cy="848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5pPr>
            <a:lvl6pPr marL="2514600" indent="-228600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6pPr>
            <a:lvl7pPr marL="2971800" indent="-228600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7pPr>
            <a:lvl8pPr marL="3429000" indent="-228600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8pPr>
            <a:lvl9pPr marL="3886200" indent="-228600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9pPr>
          </a:lstStyle>
          <a:p>
            <a:pPr rtl="1"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b="1" smtClean="0">
                <a:solidFill>
                  <a:srgbClr val="000000"/>
                </a:solidFill>
              </a:rPr>
              <a:t>Fspecial : </a:t>
            </a:r>
            <a:r>
              <a:rPr lang="en-US" smtClean="0">
                <a:solidFill>
                  <a:srgbClr val="000000"/>
                </a:solidFill>
              </a:rPr>
              <a:t>for choosing the filter:</a:t>
            </a:r>
          </a:p>
          <a:p>
            <a:pPr rtl="1"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smtClean="0">
                <a:solidFill>
                  <a:srgbClr val="000000"/>
                </a:solidFill>
              </a:rPr>
              <a:t>X=fspecial(‘average’,[3 3])</a:t>
            </a:r>
          </a:p>
          <a:p>
            <a:pPr rtl="1"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smtClean="0">
                <a:solidFill>
                  <a:srgbClr val="000000"/>
                </a:solidFill>
              </a:rPr>
              <a:t>p=fspecial(‘laplace’, 0)</a:t>
            </a:r>
          </a:p>
          <a:p>
            <a:pPr rtl="1"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smtClean="0">
                <a:solidFill>
                  <a:srgbClr val="000000"/>
                </a:solidFill>
              </a:rPr>
              <a:t>v=fspecial(‘sobel’)   </a:t>
            </a:r>
            <a:r>
              <a:rPr lang="en-US" smtClean="0">
                <a:solidFill>
                  <a:srgbClr val="000000"/>
                </a:solidFill>
                <a:sym typeface="Wingdings" pitchFamily="2" charset="2"/>
              </a:rPr>
              <a:t> horizontal sobel</a:t>
            </a:r>
          </a:p>
          <a:p>
            <a:pPr rtl="1"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smtClean="0">
                <a:solidFill>
                  <a:srgbClr val="000000"/>
                </a:solidFill>
                <a:sym typeface="Wingdings" pitchFamily="2" charset="2"/>
              </a:rPr>
              <a:t>Y=v</a:t>
            </a:r>
            <a:r>
              <a:rPr lang="en-US" smtClean="0">
                <a:solidFill>
                  <a:srgbClr val="000000"/>
                </a:solidFill>
              </a:rPr>
              <a:t>’                       </a:t>
            </a:r>
            <a:r>
              <a:rPr lang="en-US" smtClean="0">
                <a:solidFill>
                  <a:srgbClr val="000000"/>
                </a:solidFill>
                <a:sym typeface="Wingdings" pitchFamily="2" charset="2"/>
              </a:rPr>
              <a:t> vertical sobel</a:t>
            </a:r>
          </a:p>
          <a:p>
            <a:pPr rtl="1" eaLnBrk="1" fontAlgn="base" hangingPunct="1">
              <a:spcBef>
                <a:spcPct val="5000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  <a:sym typeface="Wingdings" pitchFamily="2" charset="2"/>
            </a:endParaRPr>
          </a:p>
          <a:p>
            <a:pPr rtl="1"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b="1" smtClean="0">
                <a:solidFill>
                  <a:srgbClr val="000000"/>
                </a:solidFill>
                <a:sym typeface="Wingdings" pitchFamily="2" charset="2"/>
              </a:rPr>
              <a:t>Imfilter</a:t>
            </a:r>
            <a:r>
              <a:rPr lang="en-US" smtClean="0">
                <a:solidFill>
                  <a:srgbClr val="000000"/>
                </a:solidFill>
                <a:sym typeface="Wingdings" pitchFamily="2" charset="2"/>
              </a:rPr>
              <a:t> : for applying filter.</a:t>
            </a:r>
          </a:p>
          <a:p>
            <a:pPr rtl="1"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smtClean="0">
                <a:solidFill>
                  <a:srgbClr val="000000"/>
                </a:solidFill>
                <a:sym typeface="Wingdings" pitchFamily="2" charset="2"/>
              </a:rPr>
              <a:t>m= imread(</a:t>
            </a:r>
            <a:r>
              <a:rPr lang="en-US" smtClean="0">
                <a:solidFill>
                  <a:srgbClr val="000000"/>
                </a:solidFill>
              </a:rPr>
              <a:t>‘cameraman.tif‘);</a:t>
            </a:r>
          </a:p>
          <a:p>
            <a:pPr rtl="1"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smtClean="0">
                <a:solidFill>
                  <a:srgbClr val="000000"/>
                </a:solidFill>
              </a:rPr>
              <a:t>f= imfilter(m,x)  </a:t>
            </a:r>
            <a:r>
              <a:rPr lang="en-US" smtClean="0">
                <a:solidFill>
                  <a:srgbClr val="000000"/>
                </a:solidFill>
                <a:sym typeface="Wingdings" pitchFamily="2" charset="2"/>
              </a:rPr>
              <a:t> this command will apply average filter on image</a:t>
            </a:r>
          </a:p>
          <a:p>
            <a:pPr rtl="1"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smtClean="0">
                <a:solidFill>
                  <a:srgbClr val="000000"/>
                </a:solidFill>
                <a:sym typeface="Wingdings" pitchFamily="2" charset="2"/>
              </a:rPr>
              <a:t>Fp=imfilter(m,p)  this command will apply laplace filter on image</a:t>
            </a:r>
          </a:p>
          <a:p>
            <a:pPr rtl="1"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smtClean="0">
                <a:solidFill>
                  <a:srgbClr val="000000"/>
                </a:solidFill>
                <a:sym typeface="Wingdings" pitchFamily="2" charset="2"/>
              </a:rPr>
              <a:t>Imshow(fp)  this command will show the laplace sharpened image</a:t>
            </a:r>
          </a:p>
          <a:p>
            <a:pPr rtl="1"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smtClean="0">
                <a:solidFill>
                  <a:srgbClr val="000000"/>
                </a:solidFill>
                <a:sym typeface="Wingdings" pitchFamily="2" charset="2"/>
              </a:rPr>
              <a:t>imshow(m+fp)  this command will show the filtered image after applying la place</a:t>
            </a:r>
          </a:p>
          <a:p>
            <a:pPr rtl="1" eaLnBrk="1" fontAlgn="base" hangingPunct="1">
              <a:spcBef>
                <a:spcPct val="5000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</a:endParaRPr>
          </a:p>
          <a:p>
            <a:pPr rtl="1" eaLnBrk="1" fontAlgn="base" hangingPunct="1">
              <a:spcBef>
                <a:spcPct val="5000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</a:endParaRPr>
          </a:p>
          <a:p>
            <a:pPr rtl="1" eaLnBrk="1" fontAlgn="base" hangingPunct="1">
              <a:spcBef>
                <a:spcPct val="5000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</a:endParaRPr>
          </a:p>
          <a:p>
            <a:pPr rtl="1" eaLnBrk="1" fontAlgn="base" hangingPunct="1">
              <a:spcBef>
                <a:spcPct val="5000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</a:endParaRPr>
          </a:p>
          <a:p>
            <a:pPr rtl="1" eaLnBrk="1" fontAlgn="base" hangingPunct="1">
              <a:spcBef>
                <a:spcPct val="5000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</a:endParaRPr>
          </a:p>
          <a:p>
            <a:pPr rtl="1" eaLnBrk="1" fontAlgn="base" hangingPunct="1">
              <a:spcBef>
                <a:spcPct val="5000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</a:endParaRPr>
          </a:p>
          <a:p>
            <a:pPr rtl="1" eaLnBrk="1" fontAlgn="base" hangingPunct="1">
              <a:spcBef>
                <a:spcPct val="5000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</a:endParaRPr>
          </a:p>
          <a:p>
            <a:pPr rtl="1" eaLnBrk="1" fontAlgn="base" hangingPunct="1">
              <a:spcBef>
                <a:spcPct val="5000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9C61E15-50F0-4FC8-9206-CFEBC67C7529}" type="slidenum">
              <a:rPr lang="ar-SA" smtClean="0">
                <a:solidFill>
                  <a:srgbClr val="000000"/>
                </a:solidFill>
              </a:rPr>
              <a:pPr>
                <a:defRPr/>
              </a:pPr>
              <a:t>57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26009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MATLAB – cont.</a:t>
            </a:r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algn="l" rtl="0">
              <a:buFont typeface="Wingdings" pitchFamily="2" charset="2"/>
              <a:buNone/>
            </a:pPr>
            <a:r>
              <a:rPr lang="en-US" dirty="0" smtClean="0"/>
              <a:t>Ex.</a:t>
            </a:r>
          </a:p>
          <a:p>
            <a:pPr algn="l" rtl="0">
              <a:buFont typeface="Wingdings" pitchFamily="2" charset="2"/>
              <a:buNone/>
            </a:pPr>
            <a:r>
              <a:rPr lang="en-US" dirty="0" smtClean="0"/>
              <a:t>X=</a:t>
            </a:r>
            <a:r>
              <a:rPr lang="en-US" dirty="0" err="1" smtClean="0"/>
              <a:t>imtread</a:t>
            </a:r>
            <a:r>
              <a:rPr lang="en-US" dirty="0" smtClean="0"/>
              <a:t>(‘</a:t>
            </a:r>
            <a:r>
              <a:rPr lang="en-US" dirty="0" err="1" smtClean="0"/>
              <a:t>cameraman.tif</a:t>
            </a:r>
            <a:r>
              <a:rPr lang="en-US" dirty="0" smtClean="0"/>
              <a:t>‘)</a:t>
            </a:r>
          </a:p>
          <a:p>
            <a:pPr algn="l" rtl="0">
              <a:buFont typeface="Wingdings" pitchFamily="2" charset="2"/>
              <a:buNone/>
            </a:pPr>
            <a:r>
              <a:rPr lang="en-US" dirty="0" smtClean="0"/>
              <a:t>p=</a:t>
            </a:r>
            <a:r>
              <a:rPr lang="en-US" dirty="0" err="1" smtClean="0"/>
              <a:t>fspecial</a:t>
            </a:r>
            <a:r>
              <a:rPr lang="en-US" dirty="0" smtClean="0"/>
              <a:t>(‘</a:t>
            </a:r>
            <a:r>
              <a:rPr lang="en-US" dirty="0" err="1" smtClean="0"/>
              <a:t>laplace</a:t>
            </a:r>
            <a:r>
              <a:rPr lang="en-US" dirty="0" smtClean="0"/>
              <a:t>’, 0)</a:t>
            </a:r>
          </a:p>
          <a:p>
            <a:pPr algn="l" rtl="0">
              <a:buFont typeface="Wingdings" pitchFamily="2" charset="2"/>
              <a:buNone/>
            </a:pPr>
            <a:r>
              <a:rPr lang="en-US" dirty="0" err="1" smtClean="0"/>
              <a:t>Xp</a:t>
            </a:r>
            <a:r>
              <a:rPr lang="en-US" dirty="0" smtClean="0"/>
              <a:t>=</a:t>
            </a:r>
            <a:r>
              <a:rPr lang="en-US" dirty="0" err="1" smtClean="0"/>
              <a:t>imfilter</a:t>
            </a:r>
            <a:r>
              <a:rPr lang="en-US" dirty="0" smtClean="0"/>
              <a:t>(</a:t>
            </a:r>
            <a:r>
              <a:rPr lang="en-US" dirty="0" err="1" smtClean="0"/>
              <a:t>x,p</a:t>
            </a:r>
            <a:r>
              <a:rPr lang="en-US" dirty="0" smtClean="0"/>
              <a:t>, ‘</a:t>
            </a:r>
            <a:r>
              <a:rPr lang="en-US" dirty="0" smtClean="0">
                <a:solidFill>
                  <a:srgbClr val="FF0000"/>
                </a:solidFill>
              </a:rPr>
              <a:t>replicate</a:t>
            </a:r>
            <a:r>
              <a:rPr lang="en-US" dirty="0" smtClean="0"/>
              <a:t>‘)</a:t>
            </a:r>
          </a:p>
          <a:p>
            <a:pPr algn="l" rtl="0">
              <a:buFont typeface="Wingdings" pitchFamily="2" charset="2"/>
              <a:buNone/>
            </a:pPr>
            <a:endParaRPr lang="en-US" dirty="0" smtClean="0"/>
          </a:p>
          <a:p>
            <a:pPr algn="l" rtl="0">
              <a:buFont typeface="Wingdings" pitchFamily="2" charset="2"/>
              <a:buNone/>
            </a:pPr>
            <a:r>
              <a:rPr lang="en-US" dirty="0" smtClean="0"/>
              <a:t>This command will apply </a:t>
            </a:r>
            <a:r>
              <a:rPr lang="en-US" dirty="0" smtClean="0">
                <a:solidFill>
                  <a:srgbClr val="FF0000"/>
                </a:solidFill>
              </a:rPr>
              <a:t>border padding instead of zero padding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5C6D6FC-447A-4A3B-A9DA-337988808582}" type="slidenum">
              <a:rPr lang="ar-SA" smtClean="0">
                <a:solidFill>
                  <a:srgbClr val="000000"/>
                </a:solidFill>
              </a:rPr>
              <a:pPr>
                <a:defRPr/>
              </a:pPr>
              <a:t>58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55043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000" y="2667000"/>
            <a:ext cx="2681288" cy="3276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627" name="Text Box 5"/>
          <p:cNvSpPr txBox="1">
            <a:spLocks noChangeArrowheads="1"/>
          </p:cNvSpPr>
          <p:nvPr/>
        </p:nvSpPr>
        <p:spPr bwMode="auto">
          <a:xfrm>
            <a:off x="3124200" y="2300288"/>
            <a:ext cx="35814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5pPr>
            <a:lvl6pPr marL="2514600" indent="-228600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6pPr>
            <a:lvl7pPr marL="2971800" indent="-228600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7pPr>
            <a:lvl8pPr marL="3429000" indent="-228600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8pPr>
            <a:lvl9pPr marL="3886200" indent="-228600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9pPr>
          </a:lstStyle>
          <a:p>
            <a:pPr rtl="1"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smtClean="0">
                <a:solidFill>
                  <a:srgbClr val="000000"/>
                </a:solidFill>
              </a:rPr>
              <a:t>La place Sharpened image </a:t>
            </a:r>
          </a:p>
        </p:txBody>
      </p:sp>
      <p:pic>
        <p:nvPicPr>
          <p:cNvPr id="26628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8575" y="2667000"/>
            <a:ext cx="2765425" cy="3292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629" name="Text Box 7"/>
          <p:cNvSpPr txBox="1">
            <a:spLocks noChangeArrowheads="1"/>
          </p:cNvSpPr>
          <p:nvPr/>
        </p:nvSpPr>
        <p:spPr bwMode="auto">
          <a:xfrm>
            <a:off x="6324600" y="2286000"/>
            <a:ext cx="35814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5pPr>
            <a:lvl6pPr marL="2514600" indent="-228600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6pPr>
            <a:lvl7pPr marL="2971800" indent="-228600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7pPr>
            <a:lvl8pPr marL="3429000" indent="-228600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8pPr>
            <a:lvl9pPr marL="3886200" indent="-228600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9pPr>
          </a:lstStyle>
          <a:p>
            <a:pPr rtl="1"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smtClean="0">
                <a:solidFill>
                  <a:srgbClr val="000000"/>
                </a:solidFill>
              </a:rPr>
              <a:t>La place filtered image </a:t>
            </a:r>
          </a:p>
        </p:txBody>
      </p:sp>
      <p:pic>
        <p:nvPicPr>
          <p:cNvPr id="26630" name="Picture 9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450" y="457200"/>
            <a:ext cx="2794000" cy="3276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5C6D6FC-447A-4A3B-A9DA-337988808582}" type="slidenum">
              <a:rPr lang="ar-SA" smtClean="0">
                <a:solidFill>
                  <a:srgbClr val="000000"/>
                </a:solidFill>
              </a:rPr>
              <a:pPr>
                <a:defRPr/>
              </a:pPr>
              <a:t>59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40150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122" name="Rectangle 102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RGB Color Space</a:t>
            </a:r>
          </a:p>
        </p:txBody>
      </p:sp>
      <p:pic>
        <p:nvPicPr>
          <p:cNvPr id="22531" name="Picture 1036" descr="RGB color space cube at maximum value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47900" y="1682750"/>
            <a:ext cx="4733925" cy="4551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249D538-D34A-4AF4-986A-36D211168FD4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6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59367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le 1"/>
          <p:cNvSpPr>
            <a:spLocks noGrp="1"/>
          </p:cNvSpPr>
          <p:nvPr>
            <p:ph type="ctrTitle"/>
          </p:nvPr>
        </p:nvSpPr>
        <p:spPr>
          <a:xfrm>
            <a:off x="642938" y="0"/>
            <a:ext cx="7772400" cy="500063"/>
          </a:xfrm>
        </p:spPr>
        <p:txBody>
          <a:bodyPr/>
          <a:lstStyle/>
          <a:p>
            <a:pPr eaLnBrk="1" hangingPunct="1"/>
            <a:r>
              <a:rPr lang="en-US" smtClean="0">
                <a:cs typeface="Times New Roman" pitchFamily="18" charset="0"/>
              </a:rPr>
              <a:t/>
            </a:r>
            <a:br>
              <a:rPr lang="en-US" smtClean="0">
                <a:cs typeface="Times New Roman" pitchFamily="18" charset="0"/>
              </a:rPr>
            </a:br>
            <a:r>
              <a:rPr lang="en-US" sz="3200" b="1" smtClean="0">
                <a:cs typeface="Times New Roman" pitchFamily="18" charset="0"/>
              </a:rPr>
              <a:t> Histogram </a:t>
            </a:r>
            <a:r>
              <a:rPr lang="en-US" smtClean="0">
                <a:cs typeface="Times New Roman" pitchFamily="18" charset="0"/>
              </a:rPr>
              <a:t/>
            </a:r>
            <a:br>
              <a:rPr lang="en-US" smtClean="0">
                <a:cs typeface="Times New Roman" pitchFamily="18" charset="0"/>
              </a:rPr>
            </a:br>
            <a:endParaRPr lang="ar-IQ" smtClean="0"/>
          </a:p>
        </p:txBody>
      </p:sp>
      <p:sp>
        <p:nvSpPr>
          <p:cNvPr id="4099" name="Subtitle 2"/>
          <p:cNvSpPr>
            <a:spLocks noGrp="1"/>
          </p:cNvSpPr>
          <p:nvPr>
            <p:ph type="subTitle" idx="1"/>
          </p:nvPr>
        </p:nvSpPr>
        <p:spPr>
          <a:xfrm>
            <a:off x="0" y="428625"/>
            <a:ext cx="9144000" cy="6429375"/>
          </a:xfrm>
        </p:spPr>
        <p:txBody>
          <a:bodyPr/>
          <a:lstStyle/>
          <a:p>
            <a:pPr algn="l">
              <a:defRPr/>
            </a:pPr>
            <a:r>
              <a:rPr lang="en-US" sz="2000" b="1" dirty="0" smtClean="0">
                <a:solidFill>
                  <a:srgbClr val="002060"/>
                </a:solidFill>
              </a:rPr>
              <a:t>The </a:t>
            </a:r>
            <a:r>
              <a:rPr lang="en-US" sz="2000" b="1" dirty="0" smtClean="0">
                <a:solidFill>
                  <a:srgbClr val="FF0000"/>
                </a:solidFill>
              </a:rPr>
              <a:t>histogram</a:t>
            </a:r>
            <a:r>
              <a:rPr lang="en-US" sz="2000" b="1" dirty="0" smtClean="0">
                <a:solidFill>
                  <a:srgbClr val="002060"/>
                </a:solidFill>
              </a:rPr>
              <a:t> of an image is a plot of the </a:t>
            </a:r>
            <a:r>
              <a:rPr lang="en-US" sz="2000" b="1" dirty="0" smtClean="0">
                <a:solidFill>
                  <a:srgbClr val="FF0000"/>
                </a:solidFill>
              </a:rPr>
              <a:t>gray _levels </a:t>
            </a:r>
            <a:r>
              <a:rPr lang="en-US" sz="2000" b="1" dirty="0" smtClean="0">
                <a:solidFill>
                  <a:srgbClr val="002060"/>
                </a:solidFill>
              </a:rPr>
              <a:t>values </a:t>
            </a:r>
            <a:r>
              <a:rPr lang="en-US" sz="2000" b="1" dirty="0" smtClean="0">
                <a:solidFill>
                  <a:srgbClr val="FF0000"/>
                </a:solidFill>
              </a:rPr>
              <a:t>versus</a:t>
            </a:r>
            <a:r>
              <a:rPr lang="en-US" sz="2000" b="1" dirty="0" smtClean="0">
                <a:solidFill>
                  <a:srgbClr val="002060"/>
                </a:solidFill>
              </a:rPr>
              <a:t> the </a:t>
            </a:r>
            <a:r>
              <a:rPr lang="en-US" sz="2000" b="1" dirty="0" smtClean="0">
                <a:solidFill>
                  <a:srgbClr val="FF0000"/>
                </a:solidFill>
              </a:rPr>
              <a:t>number of pixels at that value</a:t>
            </a:r>
            <a:r>
              <a:rPr lang="en-US" sz="2000" dirty="0" smtClean="0">
                <a:solidFill>
                  <a:srgbClr val="002060"/>
                </a:solidFill>
              </a:rPr>
              <a:t>.</a:t>
            </a:r>
          </a:p>
          <a:p>
            <a:pPr algn="l">
              <a:defRPr/>
            </a:pPr>
            <a:r>
              <a:rPr lang="en-US" sz="2000" b="1" dirty="0" smtClean="0">
                <a:solidFill>
                  <a:srgbClr val="FF0000"/>
                </a:solidFill>
              </a:rPr>
              <a:t>A histogram appears as a graph with "brightness" on the horizontal axis from 0 to 255 (for an 8-bit) intensity scale) and "number of pixels "on the vertical axis. For each colored image three histogram are computed, one for each component (RGB, HSL).</a:t>
            </a:r>
            <a:r>
              <a:rPr lang="en-US" sz="2000" b="1" dirty="0" smtClean="0">
                <a:solidFill>
                  <a:srgbClr val="663300"/>
                </a:solidFill>
              </a:rPr>
              <a:t>The histogram gives us a convenient -easy -to -read representation of the concentration of pixels versus brightness of an image, </a:t>
            </a:r>
            <a:r>
              <a:rPr lang="en-US" sz="2000" b="1" dirty="0" smtClean="0">
                <a:solidFill>
                  <a:srgbClr val="FF0000"/>
                </a:solidFill>
              </a:rPr>
              <a:t>using this graph we able to see immediately</a:t>
            </a:r>
            <a:r>
              <a:rPr lang="en-US" sz="2000" dirty="0" smtClean="0">
                <a:solidFill>
                  <a:srgbClr val="FF0000"/>
                </a:solidFill>
              </a:rPr>
              <a:t>:</a:t>
            </a:r>
          </a:p>
          <a:p>
            <a:pPr algn="l">
              <a:defRPr/>
            </a:pPr>
            <a:r>
              <a:rPr lang="en-US" sz="2000" b="1" dirty="0" smtClean="0">
                <a:solidFill>
                  <a:srgbClr val="002060"/>
                </a:solidFill>
              </a:rPr>
              <a:t>1- </a:t>
            </a:r>
            <a:r>
              <a:rPr lang="en-US" sz="2000" b="1" dirty="0" smtClean="0">
                <a:solidFill>
                  <a:srgbClr val="FF0000"/>
                </a:solidFill>
              </a:rPr>
              <a:t>Whether</a:t>
            </a:r>
            <a:r>
              <a:rPr lang="en-US" sz="2000" b="1" dirty="0" smtClean="0">
                <a:solidFill>
                  <a:srgbClr val="002060"/>
                </a:solidFill>
              </a:rPr>
              <a:t> an image is basically </a:t>
            </a:r>
            <a:r>
              <a:rPr lang="en-US" sz="2000" b="1" dirty="0" smtClean="0">
                <a:solidFill>
                  <a:srgbClr val="FF0000"/>
                </a:solidFill>
              </a:rPr>
              <a:t>dark</a:t>
            </a:r>
            <a:r>
              <a:rPr lang="en-US" sz="2000" b="1" dirty="0" smtClean="0">
                <a:solidFill>
                  <a:srgbClr val="002060"/>
                </a:solidFill>
              </a:rPr>
              <a:t> or </a:t>
            </a:r>
            <a:r>
              <a:rPr lang="en-US" sz="2000" b="1" dirty="0" smtClean="0">
                <a:solidFill>
                  <a:srgbClr val="FF0000"/>
                </a:solidFill>
              </a:rPr>
              <a:t>light</a:t>
            </a:r>
            <a:r>
              <a:rPr lang="en-US" sz="2000" b="1" dirty="0" smtClean="0">
                <a:solidFill>
                  <a:srgbClr val="002060"/>
                </a:solidFill>
              </a:rPr>
              <a:t> and </a:t>
            </a:r>
            <a:r>
              <a:rPr lang="en-US" sz="2000" b="1" dirty="0" smtClean="0">
                <a:solidFill>
                  <a:srgbClr val="FF0000"/>
                </a:solidFill>
              </a:rPr>
              <a:t>high</a:t>
            </a:r>
            <a:r>
              <a:rPr lang="en-US" sz="2000" b="1" dirty="0" smtClean="0">
                <a:solidFill>
                  <a:srgbClr val="002060"/>
                </a:solidFill>
              </a:rPr>
              <a:t> or </a:t>
            </a:r>
            <a:r>
              <a:rPr lang="en-US" sz="2000" b="1" dirty="0" smtClean="0">
                <a:solidFill>
                  <a:srgbClr val="FF0000"/>
                </a:solidFill>
              </a:rPr>
              <a:t>low</a:t>
            </a:r>
            <a:r>
              <a:rPr lang="en-US" sz="2000" b="1" dirty="0" smtClean="0">
                <a:solidFill>
                  <a:srgbClr val="002060"/>
                </a:solidFill>
              </a:rPr>
              <a:t> </a:t>
            </a:r>
            <a:r>
              <a:rPr lang="en-US" sz="2000" b="1" dirty="0" smtClean="0">
                <a:solidFill>
                  <a:srgbClr val="FF0000"/>
                </a:solidFill>
              </a:rPr>
              <a:t>contrast</a:t>
            </a:r>
            <a:r>
              <a:rPr lang="en-US" sz="2000" b="1" dirty="0" smtClean="0">
                <a:solidFill>
                  <a:srgbClr val="002060"/>
                </a:solidFill>
              </a:rPr>
              <a:t>. </a:t>
            </a:r>
          </a:p>
          <a:p>
            <a:pPr algn="l">
              <a:defRPr/>
            </a:pPr>
            <a:r>
              <a:rPr lang="en-US" sz="2000" b="1" dirty="0" smtClean="0">
                <a:solidFill>
                  <a:schemeClr val="accent3">
                    <a:lumMod val="50000"/>
                  </a:schemeClr>
                </a:solidFill>
              </a:rPr>
              <a:t>2- Give us our first </a:t>
            </a:r>
            <a:r>
              <a:rPr lang="en-US" sz="2000" b="1" dirty="0" smtClean="0">
                <a:solidFill>
                  <a:srgbClr val="FF0000"/>
                </a:solidFill>
              </a:rPr>
              <a:t>clues</a:t>
            </a:r>
            <a:r>
              <a:rPr lang="en-US" sz="2000" b="1" dirty="0" smtClean="0">
                <a:solidFill>
                  <a:schemeClr val="accent3">
                    <a:lumMod val="50000"/>
                  </a:schemeClr>
                </a:solidFill>
              </a:rPr>
              <a:t> a bout what </a:t>
            </a:r>
            <a:r>
              <a:rPr lang="en-US" sz="2000" b="1" dirty="0" smtClean="0">
                <a:solidFill>
                  <a:srgbClr val="FF0000"/>
                </a:solidFill>
              </a:rPr>
              <a:t>contrast enhancement </a:t>
            </a:r>
            <a:r>
              <a:rPr lang="en-US" sz="2000" b="1" dirty="0" smtClean="0">
                <a:solidFill>
                  <a:schemeClr val="accent3">
                    <a:lumMod val="50000"/>
                  </a:schemeClr>
                </a:solidFill>
              </a:rPr>
              <a:t>would be appropriately applied to make the image more </a:t>
            </a:r>
            <a:r>
              <a:rPr lang="en-US" sz="2000" b="1" dirty="0" smtClean="0">
                <a:solidFill>
                  <a:srgbClr val="FF0000"/>
                </a:solidFill>
              </a:rPr>
              <a:t>subjectively</a:t>
            </a:r>
            <a:r>
              <a:rPr lang="en-US" sz="2000" b="1" dirty="0" smtClean="0">
                <a:solidFill>
                  <a:schemeClr val="accent3">
                    <a:lumMod val="50000"/>
                  </a:schemeClr>
                </a:solidFill>
              </a:rPr>
              <a:t> pleasing to an </a:t>
            </a:r>
            <a:r>
              <a:rPr lang="en-US" sz="2000" b="1" dirty="0" smtClean="0">
                <a:solidFill>
                  <a:srgbClr val="FF0000"/>
                </a:solidFill>
              </a:rPr>
              <a:t>observer</a:t>
            </a:r>
            <a:r>
              <a:rPr lang="en-US" sz="2000" b="1" dirty="0" smtClean="0">
                <a:solidFill>
                  <a:schemeClr val="accent3">
                    <a:lumMod val="50000"/>
                  </a:schemeClr>
                </a:solidFill>
              </a:rPr>
              <a:t>, or easier to interpret by succeeding image analysis operations.</a:t>
            </a:r>
          </a:p>
          <a:p>
            <a:pPr algn="l">
              <a:defRPr/>
            </a:pPr>
            <a:r>
              <a:rPr lang="en-US" sz="2000" b="1" dirty="0" smtClean="0">
                <a:solidFill>
                  <a:srgbClr val="7030A0"/>
                </a:solidFill>
              </a:rPr>
              <a:t>So the </a:t>
            </a:r>
            <a:r>
              <a:rPr lang="en-US" sz="2000" b="1" dirty="0" smtClean="0">
                <a:solidFill>
                  <a:srgbClr val="FF0000"/>
                </a:solidFill>
              </a:rPr>
              <a:t>shape of histogram </a:t>
            </a:r>
            <a:r>
              <a:rPr lang="en-US" sz="2000" b="1" dirty="0" smtClean="0">
                <a:solidFill>
                  <a:srgbClr val="7030A0"/>
                </a:solidFill>
              </a:rPr>
              <a:t>provide us with information about </a:t>
            </a:r>
            <a:r>
              <a:rPr lang="en-US" sz="2000" b="1" dirty="0" smtClean="0">
                <a:solidFill>
                  <a:srgbClr val="FF0000"/>
                </a:solidFill>
              </a:rPr>
              <a:t>nature of the image </a:t>
            </a:r>
            <a:r>
              <a:rPr lang="en-US" sz="2000" b="1" dirty="0" smtClean="0">
                <a:solidFill>
                  <a:srgbClr val="7030A0"/>
                </a:solidFill>
              </a:rPr>
              <a:t>or sub image if we considering an object within the image. For example:</a:t>
            </a:r>
          </a:p>
          <a:p>
            <a:pPr algn="l">
              <a:defRPr/>
            </a:pPr>
            <a:r>
              <a:rPr lang="en-US" sz="20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1- </a:t>
            </a:r>
            <a:r>
              <a:rPr lang="en-US" sz="2000" b="1" dirty="0" smtClean="0">
                <a:solidFill>
                  <a:srgbClr val="FF0000"/>
                </a:solidFill>
              </a:rPr>
              <a:t>Very narrow histogram </a:t>
            </a:r>
            <a:r>
              <a:rPr lang="en-US" sz="20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implies a </a:t>
            </a:r>
            <a:r>
              <a:rPr lang="en-US" sz="2000" b="1" dirty="0" smtClean="0">
                <a:solidFill>
                  <a:srgbClr val="FF0000"/>
                </a:solidFill>
              </a:rPr>
              <a:t>low-contrast</a:t>
            </a:r>
            <a:r>
              <a:rPr lang="en-US" sz="20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image </a:t>
            </a:r>
          </a:p>
          <a:p>
            <a:pPr algn="l">
              <a:defRPr/>
            </a:pPr>
            <a:r>
              <a:rPr lang="en-US" sz="2000" b="1" dirty="0" smtClean="0">
                <a:solidFill>
                  <a:schemeClr val="accent2">
                    <a:lumMod val="75000"/>
                  </a:schemeClr>
                </a:solidFill>
              </a:rPr>
              <a:t>2-Histogram </a:t>
            </a:r>
            <a:r>
              <a:rPr lang="en-US" sz="2000" b="1" dirty="0" smtClean="0">
                <a:solidFill>
                  <a:srgbClr val="FF0000"/>
                </a:solidFill>
              </a:rPr>
              <a:t>skewed toward the high </a:t>
            </a:r>
            <a:r>
              <a:rPr lang="en-US" sz="2000" b="1" dirty="0" smtClean="0">
                <a:solidFill>
                  <a:schemeClr val="accent2">
                    <a:lumMod val="75000"/>
                  </a:schemeClr>
                </a:solidFill>
              </a:rPr>
              <a:t>end implies a </a:t>
            </a:r>
            <a:r>
              <a:rPr lang="en-US" sz="2000" b="1" dirty="0" smtClean="0">
                <a:solidFill>
                  <a:srgbClr val="FF0000"/>
                </a:solidFill>
              </a:rPr>
              <a:t>bright</a:t>
            </a:r>
            <a:r>
              <a:rPr lang="en-US" sz="2000" b="1" dirty="0" smtClean="0">
                <a:solidFill>
                  <a:schemeClr val="accent2">
                    <a:lumMod val="75000"/>
                  </a:schemeClr>
                </a:solidFill>
              </a:rPr>
              <a:t> image</a:t>
            </a:r>
          </a:p>
          <a:p>
            <a:pPr algn="l">
              <a:defRPr/>
            </a:pPr>
            <a:r>
              <a:rPr lang="en-US" sz="2000" b="1" dirty="0" smtClean="0">
                <a:solidFill>
                  <a:srgbClr val="0070C0"/>
                </a:solidFill>
              </a:rPr>
              <a:t>3- Histogram with </a:t>
            </a:r>
            <a:r>
              <a:rPr lang="en-US" sz="2000" b="1" dirty="0" smtClean="0">
                <a:solidFill>
                  <a:srgbClr val="FF0000"/>
                </a:solidFill>
              </a:rPr>
              <a:t>two major peaks </a:t>
            </a:r>
            <a:r>
              <a:rPr lang="en-US" sz="2000" b="1" dirty="0" smtClean="0">
                <a:solidFill>
                  <a:srgbClr val="0070C0"/>
                </a:solidFill>
              </a:rPr>
              <a:t>, called </a:t>
            </a:r>
            <a:r>
              <a:rPr lang="en-US" sz="2000" b="1" dirty="0" smtClean="0">
                <a:solidFill>
                  <a:srgbClr val="FF0000"/>
                </a:solidFill>
              </a:rPr>
              <a:t>bimodal</a:t>
            </a:r>
            <a:r>
              <a:rPr lang="en-US" sz="2000" b="1" dirty="0" smtClean="0">
                <a:solidFill>
                  <a:srgbClr val="0070C0"/>
                </a:solidFill>
              </a:rPr>
              <a:t>, implies an </a:t>
            </a:r>
            <a:r>
              <a:rPr lang="en-US" sz="2000" b="1" dirty="0" smtClean="0">
                <a:solidFill>
                  <a:srgbClr val="FF0000"/>
                </a:solidFill>
              </a:rPr>
              <a:t>object</a:t>
            </a:r>
            <a:r>
              <a:rPr lang="en-US" sz="2000" b="1" dirty="0" smtClean="0">
                <a:solidFill>
                  <a:srgbClr val="0070C0"/>
                </a:solidFill>
              </a:rPr>
              <a:t> that is in contrast with the </a:t>
            </a:r>
            <a:r>
              <a:rPr lang="en-US" sz="2000" b="1" dirty="0" smtClean="0">
                <a:solidFill>
                  <a:srgbClr val="FF0000"/>
                </a:solidFill>
              </a:rPr>
              <a:t>background</a:t>
            </a:r>
            <a:r>
              <a:rPr lang="en-US" sz="2000" b="1" dirty="0" smtClean="0">
                <a:solidFill>
                  <a:srgbClr val="0070C0"/>
                </a:solidFill>
              </a:rPr>
              <a:t> </a:t>
            </a:r>
            <a:r>
              <a:rPr lang="en-US" sz="2000" b="1" i="1" dirty="0" smtClean="0">
                <a:solidFill>
                  <a:srgbClr val="FF0000"/>
                </a:solidFill>
              </a:rPr>
              <a:t>……Next slide some examples </a:t>
            </a:r>
          </a:p>
          <a:p>
            <a:pPr algn="l" eaLnBrk="1" hangingPunct="1">
              <a:tabLst>
                <a:tab pos="3946525" algn="l"/>
              </a:tabLst>
              <a:defRPr/>
            </a:pPr>
            <a:endParaRPr lang="en-US" sz="1200" b="1" dirty="0" smtClean="0">
              <a:solidFill>
                <a:srgbClr val="333399"/>
              </a:solidFill>
              <a:cs typeface="Arial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5F97805-693A-4075-881A-2B7C37A24951}" type="slidenum">
              <a:rPr lang="ar-IQ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60</a:t>
            </a:fld>
            <a:endParaRPr lang="ar-IQ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25687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6925"/>
          </a:xfrm>
        </p:spPr>
        <p:txBody>
          <a:bodyPr/>
          <a:lstStyle/>
          <a:p>
            <a:endParaRPr lang="ar-SA" smtClean="0"/>
          </a:p>
        </p:txBody>
      </p:sp>
      <p:pic>
        <p:nvPicPr>
          <p:cNvPr id="13315" name="Content Placeholder 3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8501063" cy="7215188"/>
          </a:xfr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5FEB5C8-EC92-4C59-9A6A-06D32D9D3030}" type="slidenum">
              <a:rPr lang="ar-IQ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61</a:t>
            </a:fld>
            <a:endParaRPr lang="ar-IQ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93204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1"/>
          <p:cNvSpPr>
            <a:spLocks noGrp="1"/>
          </p:cNvSpPr>
          <p:nvPr>
            <p:ph type="ctrTitle"/>
          </p:nvPr>
        </p:nvSpPr>
        <p:spPr>
          <a:xfrm>
            <a:off x="500063" y="428625"/>
            <a:ext cx="7772400" cy="857250"/>
          </a:xfrm>
        </p:spPr>
        <p:txBody>
          <a:bodyPr/>
          <a:lstStyle/>
          <a:p>
            <a:pPr eaLnBrk="1" hangingPunct="1">
              <a:defRPr/>
            </a:pPr>
            <a:r>
              <a:rPr lang="en-US" b="1" i="1" u="sng" dirty="0" smtClean="0">
                <a:solidFill>
                  <a:schemeClr val="accent3">
                    <a:lumMod val="75000"/>
                  </a:schemeClr>
                </a:solidFill>
              </a:rPr>
              <a:t>Histogram Modifications</a:t>
            </a:r>
            <a:endParaRPr lang="ar-IQ" b="1" i="1" dirty="0" smtClean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00063" y="1285875"/>
            <a:ext cx="8358187" cy="5572125"/>
          </a:xfrm>
        </p:spPr>
        <p:txBody>
          <a:bodyPr rtlCol="1">
            <a:normAutofit/>
          </a:bodyPr>
          <a:lstStyle/>
          <a:p>
            <a:pPr algn="l" eaLnBrk="1" fontAlgn="auto" hangingPunct="1">
              <a:spcAft>
                <a:spcPts val="0"/>
              </a:spcAft>
              <a:defRPr/>
            </a:pPr>
            <a:r>
              <a:rPr lang="en-US" b="1" dirty="0" smtClean="0">
                <a:solidFill>
                  <a:srgbClr val="002060"/>
                </a:solidFill>
              </a:rPr>
              <a:t>The gray level histogram of an image is the distribution of the gray level in an image</a:t>
            </a:r>
            <a:r>
              <a:rPr lang="en-US" b="1" dirty="0" smtClean="0">
                <a:solidFill>
                  <a:srgbClr val="C00000"/>
                </a:solidFill>
              </a:rPr>
              <a:t>. </a:t>
            </a:r>
          </a:p>
          <a:p>
            <a:pPr algn="l" eaLnBrk="1" fontAlgn="auto" hangingPunct="1">
              <a:spcAft>
                <a:spcPts val="0"/>
              </a:spcAft>
              <a:defRPr/>
            </a:pPr>
            <a:r>
              <a:rPr lang="en-US" b="1" dirty="0" smtClean="0">
                <a:solidFill>
                  <a:srgbClr val="FF0000"/>
                </a:solidFill>
              </a:rPr>
              <a:t>The</a:t>
            </a:r>
            <a:r>
              <a:rPr lang="en-US" b="1" dirty="0" smtClean="0">
                <a:solidFill>
                  <a:srgbClr val="C00000"/>
                </a:solidFill>
              </a:rPr>
              <a:t> </a:t>
            </a:r>
            <a:r>
              <a:rPr lang="en-US" b="1" dirty="0" smtClean="0">
                <a:solidFill>
                  <a:srgbClr val="FF0000"/>
                </a:solidFill>
              </a:rPr>
              <a:t>histogram can be modified by mapping functions, which will stretch, shrink (compress), or slide the histogram</a:t>
            </a:r>
            <a:r>
              <a:rPr lang="en-US" b="1" dirty="0" smtClean="0">
                <a:solidFill>
                  <a:srgbClr val="7030A0"/>
                </a:solidFill>
              </a:rPr>
              <a:t>.</a:t>
            </a:r>
            <a:r>
              <a:rPr lang="en-US" b="1" dirty="0" smtClean="0">
                <a:solidFill>
                  <a:srgbClr val="0070C0"/>
                </a:solidFill>
              </a:rPr>
              <a:t>  Next Figure  illustrates a graphical representation of histogram stretch, shrink and slide.</a:t>
            </a:r>
          </a:p>
          <a:p>
            <a:pPr algn="l" eaLnBrk="1" fontAlgn="auto" hangingPunct="1">
              <a:spcAft>
                <a:spcPts val="0"/>
              </a:spcAft>
              <a:defRPr/>
            </a:pPr>
            <a:r>
              <a:rPr lang="en-US" sz="2400" dirty="0" smtClean="0"/>
              <a:t>.</a:t>
            </a:r>
          </a:p>
          <a:p>
            <a:pPr algn="l" eaLnBrk="1" fontAlgn="auto" hangingPunct="1">
              <a:spcAft>
                <a:spcPts val="0"/>
              </a:spcAft>
              <a:defRPr/>
            </a:pPr>
            <a:endParaRPr lang="ar-IQ" sz="240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5B2C97E-80F5-434F-B9C6-741644414DB0}" type="slidenum">
              <a:rPr lang="ar-IQ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62</a:t>
            </a:fld>
            <a:endParaRPr lang="ar-IQ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39996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6925"/>
          </a:xfrm>
        </p:spPr>
        <p:txBody>
          <a:bodyPr/>
          <a:lstStyle/>
          <a:p>
            <a:endParaRPr lang="ar-SA" smtClean="0"/>
          </a:p>
        </p:txBody>
      </p:sp>
      <p:pic>
        <p:nvPicPr>
          <p:cNvPr id="15363" name="Content Placeholder 5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14313" y="357188"/>
            <a:ext cx="8929687" cy="6286500"/>
          </a:xfr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98C67F1-2FA5-4757-81D9-CCF1FF8F0D2E}" type="slidenum">
              <a:rPr lang="ar-IQ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63</a:t>
            </a:fld>
            <a:endParaRPr lang="ar-IQ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48245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1"/>
          <p:cNvSpPr>
            <a:spLocks noGrp="1"/>
          </p:cNvSpPr>
          <p:nvPr>
            <p:ph type="ctrTitle"/>
          </p:nvPr>
        </p:nvSpPr>
        <p:spPr>
          <a:xfrm>
            <a:off x="428625" y="0"/>
            <a:ext cx="7772400" cy="857250"/>
          </a:xfrm>
        </p:spPr>
        <p:txBody>
          <a:bodyPr/>
          <a:lstStyle/>
          <a:p>
            <a:pPr eaLnBrk="1" hangingPunct="1"/>
            <a:r>
              <a:rPr lang="en-GB" b="1" i="1" smtClean="0">
                <a:solidFill>
                  <a:srgbClr val="FF0000"/>
                </a:solidFill>
                <a:cs typeface="Times New Roman" pitchFamily="18" charset="0"/>
              </a:rPr>
              <a:t>mapping function</a:t>
            </a:r>
            <a:endParaRPr lang="ar-IQ" b="1" i="1" smtClean="0">
              <a:solidFill>
                <a:srgbClr val="FF0000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85750" y="714375"/>
            <a:ext cx="8572500" cy="6143625"/>
          </a:xfrm>
        </p:spPr>
        <p:txBody>
          <a:bodyPr rtlCol="1">
            <a:normAutofit/>
          </a:bodyPr>
          <a:lstStyle/>
          <a:p>
            <a:pPr algn="l" eaLnBrk="1" fontAlgn="auto" hangingPunct="1">
              <a:spcAft>
                <a:spcPts val="0"/>
              </a:spcAft>
              <a:defRPr/>
            </a:pPr>
            <a:r>
              <a:rPr lang="en-US" sz="2400" b="1" dirty="0" smtClean="0">
                <a:solidFill>
                  <a:srgbClr val="7030A0"/>
                </a:solidFill>
              </a:rPr>
              <a:t>The mapping function for histogram stretch can be found by the </a:t>
            </a:r>
            <a:endParaRPr lang="ar-SA" sz="2400" b="1" dirty="0" smtClean="0">
              <a:solidFill>
                <a:srgbClr val="7030A0"/>
              </a:solidFill>
            </a:endParaRPr>
          </a:p>
          <a:p>
            <a:pPr algn="l" eaLnBrk="1" fontAlgn="auto" hangingPunct="1">
              <a:spcAft>
                <a:spcPts val="0"/>
              </a:spcAft>
              <a:defRPr/>
            </a:pPr>
            <a:r>
              <a:rPr lang="en-US" sz="2400" b="1" dirty="0" smtClean="0">
                <a:solidFill>
                  <a:srgbClr val="7030A0"/>
                </a:solidFill>
              </a:rPr>
              <a:t>following equation:</a:t>
            </a:r>
          </a:p>
          <a:p>
            <a:pPr algn="l" eaLnBrk="1" fontAlgn="auto" hangingPunct="1">
              <a:spcAft>
                <a:spcPts val="0"/>
              </a:spcAft>
              <a:defRPr/>
            </a:pPr>
            <a:endParaRPr lang="en-US" sz="2400" b="1" dirty="0" smtClean="0">
              <a:solidFill>
                <a:srgbClr val="002060"/>
              </a:solidFill>
            </a:endParaRPr>
          </a:p>
          <a:p>
            <a:pPr algn="l" eaLnBrk="1" fontAlgn="auto" hangingPunct="1">
              <a:spcAft>
                <a:spcPts val="0"/>
              </a:spcAft>
              <a:defRPr/>
            </a:pPr>
            <a:r>
              <a:rPr lang="en-US" sz="2400" b="1" dirty="0" smtClean="0">
                <a:solidFill>
                  <a:srgbClr val="002060"/>
                </a:solidFill>
              </a:rPr>
              <a:t>Stretch (I (r, c)) =                                                      [MAX-MIN] + MIN</a:t>
            </a:r>
          </a:p>
          <a:p>
            <a:pPr algn="l" eaLnBrk="1" fontAlgn="auto" hangingPunct="1">
              <a:spcAft>
                <a:spcPts val="0"/>
              </a:spcAft>
              <a:defRPr/>
            </a:pPr>
            <a:endParaRPr lang="en-US" sz="2400" b="1" dirty="0" smtClean="0">
              <a:solidFill>
                <a:srgbClr val="002060"/>
              </a:solidFill>
            </a:endParaRPr>
          </a:p>
          <a:p>
            <a:pPr algn="l" eaLnBrk="1" fontAlgn="auto" hangingPunct="1">
              <a:spcAft>
                <a:spcPts val="0"/>
              </a:spcAft>
              <a:defRPr/>
            </a:pPr>
            <a:r>
              <a:rPr lang="en-US" sz="2400" b="1" dirty="0" smtClean="0">
                <a:solidFill>
                  <a:srgbClr val="00B050"/>
                </a:solidFill>
              </a:rPr>
              <a:t>Where, I(</a:t>
            </a:r>
            <a:r>
              <a:rPr lang="en-US" sz="2400" b="1" dirty="0" err="1" smtClean="0">
                <a:solidFill>
                  <a:srgbClr val="00B050"/>
                </a:solidFill>
              </a:rPr>
              <a:t>r,c</a:t>
            </a:r>
            <a:r>
              <a:rPr lang="en-US" sz="2400" b="1" dirty="0" smtClean="0">
                <a:solidFill>
                  <a:srgbClr val="00B050"/>
                </a:solidFill>
              </a:rPr>
              <a:t>) </a:t>
            </a:r>
            <a:r>
              <a:rPr lang="en-US" sz="2400" b="1" dirty="0" smtClean="0">
                <a:solidFill>
                  <a:srgbClr val="FF0000"/>
                </a:solidFill>
              </a:rPr>
              <a:t>max</a:t>
            </a:r>
            <a:r>
              <a:rPr lang="en-US" sz="2400" b="1" dirty="0" smtClean="0">
                <a:solidFill>
                  <a:srgbClr val="00B050"/>
                </a:solidFill>
              </a:rPr>
              <a:t> is the largest gray- level </a:t>
            </a:r>
            <a:r>
              <a:rPr lang="en-US" sz="2400" b="1" dirty="0" smtClean="0">
                <a:solidFill>
                  <a:srgbClr val="FF0000"/>
                </a:solidFill>
              </a:rPr>
              <a:t>in the image </a:t>
            </a:r>
            <a:r>
              <a:rPr lang="en-US" sz="2400" b="1" dirty="0" smtClean="0">
                <a:solidFill>
                  <a:srgbClr val="00B050"/>
                </a:solidFill>
              </a:rPr>
              <a:t>I(</a:t>
            </a:r>
            <a:r>
              <a:rPr lang="en-US" sz="2400" b="1" dirty="0" err="1" smtClean="0">
                <a:solidFill>
                  <a:srgbClr val="00B050"/>
                </a:solidFill>
              </a:rPr>
              <a:t>r,c</a:t>
            </a:r>
            <a:r>
              <a:rPr lang="en-US" sz="2400" b="1" dirty="0" smtClean="0">
                <a:solidFill>
                  <a:srgbClr val="00B050"/>
                </a:solidFill>
              </a:rPr>
              <a:t>).</a:t>
            </a:r>
          </a:p>
          <a:p>
            <a:pPr algn="l" eaLnBrk="1" fontAlgn="auto" hangingPunct="1">
              <a:spcAft>
                <a:spcPts val="0"/>
              </a:spcAft>
              <a:defRPr/>
            </a:pPr>
            <a:r>
              <a:rPr lang="en-US" sz="2400" b="1" dirty="0" smtClean="0">
                <a:solidFill>
                  <a:srgbClr val="5E0251"/>
                </a:solidFill>
              </a:rPr>
              <a:t>  I(</a:t>
            </a:r>
            <a:r>
              <a:rPr lang="en-US" sz="2400" b="1" dirty="0" err="1" smtClean="0">
                <a:solidFill>
                  <a:srgbClr val="5E0251"/>
                </a:solidFill>
              </a:rPr>
              <a:t>r,c</a:t>
            </a:r>
            <a:r>
              <a:rPr lang="en-US" sz="2400" b="1" dirty="0" smtClean="0">
                <a:solidFill>
                  <a:srgbClr val="5E0251"/>
                </a:solidFill>
              </a:rPr>
              <a:t>) </a:t>
            </a:r>
            <a:r>
              <a:rPr lang="en-US" sz="2400" b="1" dirty="0" smtClean="0">
                <a:solidFill>
                  <a:srgbClr val="FF0000"/>
                </a:solidFill>
              </a:rPr>
              <a:t>min</a:t>
            </a:r>
            <a:r>
              <a:rPr lang="en-US" sz="2400" b="1" dirty="0" smtClean="0">
                <a:solidFill>
                  <a:srgbClr val="5E0251"/>
                </a:solidFill>
              </a:rPr>
              <a:t> is the smallest  gray- level </a:t>
            </a:r>
            <a:r>
              <a:rPr lang="en-US" sz="2400" b="1" dirty="0" smtClean="0">
                <a:solidFill>
                  <a:srgbClr val="FF0000"/>
                </a:solidFill>
              </a:rPr>
              <a:t>in the image </a:t>
            </a:r>
            <a:r>
              <a:rPr lang="en-US" sz="2400" b="1" dirty="0" smtClean="0">
                <a:solidFill>
                  <a:srgbClr val="5E0251"/>
                </a:solidFill>
              </a:rPr>
              <a:t>I(</a:t>
            </a:r>
            <a:r>
              <a:rPr lang="en-US" sz="2400" b="1" dirty="0" err="1" smtClean="0">
                <a:solidFill>
                  <a:srgbClr val="5E0251"/>
                </a:solidFill>
              </a:rPr>
              <a:t>r,c</a:t>
            </a:r>
            <a:r>
              <a:rPr lang="en-US" sz="2400" b="1" dirty="0" smtClean="0">
                <a:solidFill>
                  <a:srgbClr val="5E0251"/>
                </a:solidFill>
              </a:rPr>
              <a:t>).</a:t>
            </a:r>
          </a:p>
          <a:p>
            <a:pPr algn="l" eaLnBrk="1" fontAlgn="auto" hangingPunct="1">
              <a:spcAft>
                <a:spcPts val="0"/>
              </a:spcAft>
              <a:defRPr/>
            </a:pPr>
            <a:r>
              <a:rPr lang="en-US" sz="2400" b="1" dirty="0" smtClean="0">
                <a:solidFill>
                  <a:srgbClr val="5F0801"/>
                </a:solidFill>
              </a:rPr>
              <a:t> </a:t>
            </a:r>
            <a:r>
              <a:rPr lang="en-US" sz="2400" b="1" dirty="0" smtClean="0">
                <a:solidFill>
                  <a:srgbClr val="FF0000"/>
                </a:solidFill>
              </a:rPr>
              <a:t>MAX</a:t>
            </a:r>
            <a:r>
              <a:rPr lang="en-US" sz="2400" b="1" dirty="0" smtClean="0">
                <a:solidFill>
                  <a:srgbClr val="5F0801"/>
                </a:solidFill>
              </a:rPr>
              <a:t> and </a:t>
            </a:r>
            <a:r>
              <a:rPr lang="en-US" sz="2400" b="1" dirty="0" smtClean="0">
                <a:solidFill>
                  <a:srgbClr val="FF0000"/>
                </a:solidFill>
              </a:rPr>
              <a:t>MIN</a:t>
            </a:r>
            <a:r>
              <a:rPr lang="en-US" sz="2400" b="1" dirty="0" smtClean="0">
                <a:solidFill>
                  <a:srgbClr val="5F0801"/>
                </a:solidFill>
              </a:rPr>
              <a:t> correspond to the maximum and minimum gray –</a:t>
            </a:r>
          </a:p>
          <a:p>
            <a:pPr algn="l" eaLnBrk="1" fontAlgn="auto" hangingPunct="1">
              <a:spcAft>
                <a:spcPts val="0"/>
              </a:spcAft>
              <a:defRPr/>
            </a:pPr>
            <a:r>
              <a:rPr lang="en-US" sz="2400" b="1" dirty="0" smtClean="0">
                <a:solidFill>
                  <a:srgbClr val="5F0801"/>
                </a:solidFill>
              </a:rPr>
              <a:t> level values </a:t>
            </a:r>
            <a:r>
              <a:rPr lang="en-US" sz="2400" b="1" dirty="0" smtClean="0">
                <a:solidFill>
                  <a:srgbClr val="FF0000"/>
                </a:solidFill>
              </a:rPr>
              <a:t>possible</a:t>
            </a:r>
            <a:r>
              <a:rPr lang="en-US" sz="2400" b="1" dirty="0" smtClean="0">
                <a:solidFill>
                  <a:srgbClr val="5F0801"/>
                </a:solidFill>
              </a:rPr>
              <a:t> (for an 8-bit image these are </a:t>
            </a:r>
            <a:r>
              <a:rPr lang="en-US" sz="2400" b="1" dirty="0" smtClean="0">
                <a:solidFill>
                  <a:srgbClr val="FF0000"/>
                </a:solidFill>
              </a:rPr>
              <a:t>255</a:t>
            </a:r>
            <a:r>
              <a:rPr lang="en-US" sz="2400" b="1" dirty="0" smtClean="0">
                <a:solidFill>
                  <a:srgbClr val="5F0801"/>
                </a:solidFill>
              </a:rPr>
              <a:t> and </a:t>
            </a:r>
            <a:r>
              <a:rPr lang="en-US" sz="2400" b="1" dirty="0" smtClean="0">
                <a:solidFill>
                  <a:srgbClr val="FF0000"/>
                </a:solidFill>
              </a:rPr>
              <a:t>0</a:t>
            </a:r>
            <a:r>
              <a:rPr lang="en-US" sz="2400" b="1" dirty="0" smtClean="0">
                <a:solidFill>
                  <a:srgbClr val="5F0801"/>
                </a:solidFill>
              </a:rPr>
              <a:t>)</a:t>
            </a:r>
            <a:r>
              <a:rPr lang="en-US" sz="2400" b="1" dirty="0" smtClean="0">
                <a:solidFill>
                  <a:srgbClr val="002060"/>
                </a:solidFill>
              </a:rPr>
              <a:t>.</a:t>
            </a:r>
          </a:p>
          <a:p>
            <a:pPr algn="l" eaLnBrk="1" fontAlgn="auto" hangingPunct="1">
              <a:spcAft>
                <a:spcPts val="0"/>
              </a:spcAft>
              <a:defRPr/>
            </a:pPr>
            <a:r>
              <a:rPr lang="en-US" sz="2400" b="1" dirty="0" smtClean="0">
                <a:solidFill>
                  <a:srgbClr val="213F3E"/>
                </a:solidFill>
              </a:rPr>
              <a:t>This equation will take an image and </a:t>
            </a:r>
            <a:r>
              <a:rPr lang="en-US" sz="2400" b="1" dirty="0" smtClean="0">
                <a:solidFill>
                  <a:srgbClr val="FF0000"/>
                </a:solidFill>
              </a:rPr>
              <a:t>stretch the histogram a cross the entire gray-level range </a:t>
            </a:r>
            <a:r>
              <a:rPr lang="en-US" sz="2400" b="1" dirty="0" smtClean="0">
                <a:solidFill>
                  <a:srgbClr val="213F3E"/>
                </a:solidFill>
              </a:rPr>
              <a:t>which has the </a:t>
            </a:r>
            <a:r>
              <a:rPr lang="en-US" sz="2400" b="1" dirty="0" smtClean="0">
                <a:solidFill>
                  <a:srgbClr val="FF0000"/>
                </a:solidFill>
              </a:rPr>
              <a:t>effect of increasing the contrast of a low contrast image</a:t>
            </a:r>
            <a:r>
              <a:rPr lang="en-US" sz="2400" b="1" dirty="0" smtClean="0">
                <a:solidFill>
                  <a:srgbClr val="213F3E"/>
                </a:solidFill>
              </a:rPr>
              <a:t> of histogram stretching).</a:t>
            </a:r>
          </a:p>
          <a:p>
            <a:pPr algn="l" eaLnBrk="1" fontAlgn="auto" hangingPunct="1">
              <a:spcAft>
                <a:spcPts val="0"/>
              </a:spcAft>
              <a:defRPr/>
            </a:pPr>
            <a:r>
              <a:rPr lang="en-US" sz="2400" dirty="0" smtClean="0"/>
              <a:t>.</a:t>
            </a:r>
          </a:p>
          <a:p>
            <a:pPr algn="l" eaLnBrk="1" fontAlgn="auto" hangingPunct="1">
              <a:spcAft>
                <a:spcPts val="0"/>
              </a:spcAft>
              <a:defRPr/>
            </a:pPr>
            <a:endParaRPr lang="ar-IQ" sz="2400" dirty="0" smtClean="0"/>
          </a:p>
        </p:txBody>
      </p:sp>
      <p:sp>
        <p:nvSpPr>
          <p:cNvPr id="16388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algn="r" rtl="1" fontAlgn="base">
              <a:spcBef>
                <a:spcPct val="0"/>
              </a:spcBef>
              <a:spcAft>
                <a:spcPct val="0"/>
              </a:spcAft>
            </a:pPr>
            <a:endParaRPr lang="ar-SA" smtClean="0">
              <a:solidFill>
                <a:prstClr val="black"/>
              </a:solidFill>
              <a:latin typeface="Arial" pitchFamily="34" charset="0"/>
            </a:endParaRPr>
          </a:p>
        </p:txBody>
      </p:sp>
      <p:graphicFrame>
        <p:nvGraphicFramePr>
          <p:cNvPr id="16389" name="Object 1"/>
          <p:cNvGraphicFramePr>
            <a:graphicFrameLocks noChangeAspect="1"/>
          </p:cNvGraphicFramePr>
          <p:nvPr/>
        </p:nvGraphicFramePr>
        <p:xfrm>
          <a:off x="2500313" y="1714500"/>
          <a:ext cx="3500437" cy="12144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432" name="Equation" r:id="rId3" imgW="1930400" imgH="635000" progId="Equation.3">
                  <p:embed/>
                </p:oleObj>
              </mc:Choice>
              <mc:Fallback>
                <p:oleObj name="Equation" r:id="rId3" imgW="1930400" imgH="6350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00313" y="1714500"/>
                        <a:ext cx="3500437" cy="12144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FC6A434-48F3-43B1-82E7-C898B844AD47}" type="slidenum">
              <a:rPr lang="ar-IQ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64</a:t>
            </a:fld>
            <a:endParaRPr lang="ar-IQ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39843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6925"/>
          </a:xfrm>
        </p:spPr>
        <p:txBody>
          <a:bodyPr/>
          <a:lstStyle/>
          <a:p>
            <a:endParaRPr lang="ar-SA" smtClean="0"/>
          </a:p>
        </p:txBody>
      </p:sp>
      <p:sp>
        <p:nvSpPr>
          <p:cNvPr id="17411" name="Content Placeholder 3"/>
          <p:cNvSpPr>
            <a:spLocks noGrp="1"/>
          </p:cNvSpPr>
          <p:nvPr>
            <p:ph idx="1"/>
          </p:nvPr>
        </p:nvSpPr>
        <p:spPr>
          <a:xfrm>
            <a:off x="457200" y="1143000"/>
            <a:ext cx="8229600" cy="4983163"/>
          </a:xfrm>
        </p:spPr>
        <p:txBody>
          <a:bodyPr/>
          <a:lstStyle/>
          <a:p>
            <a:endParaRPr lang="ar-SA" smtClean="0"/>
          </a:p>
        </p:txBody>
      </p:sp>
      <p:sp>
        <p:nvSpPr>
          <p:cNvPr id="17412" name="Rectangle 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algn="r" rtl="1" fontAlgn="base">
              <a:spcBef>
                <a:spcPct val="0"/>
              </a:spcBef>
              <a:spcAft>
                <a:spcPct val="0"/>
              </a:spcAft>
            </a:pPr>
            <a:endParaRPr lang="ar-SA" smtClean="0">
              <a:solidFill>
                <a:prstClr val="black"/>
              </a:solidFill>
              <a:latin typeface="Arial" pitchFamily="34" charset="0"/>
            </a:endParaRPr>
          </a:p>
        </p:txBody>
      </p:sp>
      <p:grpSp>
        <p:nvGrpSpPr>
          <p:cNvPr id="17413" name="Group 1"/>
          <p:cNvGrpSpPr>
            <a:grpSpLocks noChangeAspect="1"/>
          </p:cNvGrpSpPr>
          <p:nvPr/>
        </p:nvGrpSpPr>
        <p:grpSpPr bwMode="auto">
          <a:xfrm>
            <a:off x="214313" y="214313"/>
            <a:ext cx="7715250" cy="3429000"/>
            <a:chOff x="2530" y="5500"/>
            <a:chExt cx="8946" cy="4406"/>
          </a:xfrm>
        </p:grpSpPr>
        <p:sp>
          <p:nvSpPr>
            <p:cNvPr id="17422" name="AutoShape 6"/>
            <p:cNvSpPr>
              <a:spLocks noChangeAspect="1" noChangeArrowheads="1" noTextEdit="1"/>
            </p:cNvSpPr>
            <p:nvPr/>
          </p:nvSpPr>
          <p:spPr bwMode="auto">
            <a:xfrm>
              <a:off x="2530" y="5500"/>
              <a:ext cx="8946" cy="44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r" rtl="1" fontAlgn="base">
                <a:spcBef>
                  <a:spcPct val="0"/>
                </a:spcBef>
                <a:spcAft>
                  <a:spcPct val="0"/>
                </a:spcAft>
              </a:pPr>
              <a:endParaRPr lang="en-GB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endParaRPr>
            </a:p>
          </p:txBody>
        </p:sp>
        <p:pic>
          <p:nvPicPr>
            <p:cNvPr id="17423" name="Picture 5" descr="man-original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30" y="5500"/>
              <a:ext cx="3521" cy="36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7424" name="Picture 4" descr="man-hist-original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030" y="5500"/>
              <a:ext cx="3521" cy="362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7425" name="Text Box 3"/>
            <p:cNvSpPr txBox="1">
              <a:spLocks noChangeArrowheads="1"/>
            </p:cNvSpPr>
            <p:nvPr/>
          </p:nvSpPr>
          <p:spPr bwMode="auto">
            <a:xfrm>
              <a:off x="2530" y="9140"/>
              <a:ext cx="3167" cy="3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74066" tIns="37033" rIns="74066" bIns="37033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algn="r" rtl="1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algn="r" rtl="1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algn="r" rtl="1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algn="r" rtl="1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algn="r" rtl="1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200" dirty="0" smtClean="0">
                  <a:solidFill>
                    <a:srgbClr val="FF0000"/>
                  </a:solidFill>
                  <a:cs typeface="Times New Roman" pitchFamily="18" charset="0"/>
                </a:rPr>
                <a:t>Low-contrast</a:t>
              </a:r>
              <a:r>
                <a:rPr lang="en-US" sz="1200" dirty="0" smtClean="0">
                  <a:solidFill>
                    <a:srgbClr val="000000"/>
                  </a:solidFill>
                  <a:cs typeface="Times New Roman" pitchFamily="18" charset="0"/>
                </a:rPr>
                <a:t> image</a:t>
              </a:r>
              <a:endParaRPr lang="en-US" dirty="0" smtClean="0">
                <a:solidFill>
                  <a:prstClr val="black"/>
                </a:solidFill>
              </a:endParaRPr>
            </a:p>
          </p:txBody>
        </p:sp>
        <p:sp>
          <p:nvSpPr>
            <p:cNvPr id="17426" name="Text Box 2"/>
            <p:cNvSpPr txBox="1">
              <a:spLocks noChangeArrowheads="1"/>
            </p:cNvSpPr>
            <p:nvPr/>
          </p:nvSpPr>
          <p:spPr bwMode="auto">
            <a:xfrm>
              <a:off x="6628" y="9140"/>
              <a:ext cx="3813" cy="38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74066" tIns="37033" rIns="74066" bIns="37033"/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algn="r" rtl="1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algn="r" rtl="1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algn="r" rtl="1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algn="r" rtl="1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algn="r" rtl="1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200" smtClean="0">
                  <a:solidFill>
                    <a:srgbClr val="000000"/>
                  </a:solidFill>
                  <a:cs typeface="Times New Roman" pitchFamily="18" charset="0"/>
                </a:rPr>
                <a:t>Histogram of low-contrast image</a:t>
              </a:r>
              <a:endParaRPr lang="en-US" smtClean="0">
                <a:solidFill>
                  <a:prstClr val="black"/>
                </a:solidFill>
              </a:endParaRPr>
            </a:p>
          </p:txBody>
        </p:sp>
      </p:grpSp>
      <p:sp>
        <p:nvSpPr>
          <p:cNvPr id="17414" name="Rectangle 16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algn="r" rtl="1" fontAlgn="base">
              <a:spcBef>
                <a:spcPct val="0"/>
              </a:spcBef>
              <a:spcAft>
                <a:spcPct val="0"/>
              </a:spcAft>
            </a:pPr>
            <a:endParaRPr lang="ar-SA" smtClean="0">
              <a:solidFill>
                <a:prstClr val="black"/>
              </a:solidFill>
              <a:latin typeface="Arial" pitchFamily="34" charset="0"/>
            </a:endParaRPr>
          </a:p>
        </p:txBody>
      </p:sp>
      <p:grpSp>
        <p:nvGrpSpPr>
          <p:cNvPr id="17415" name="Group 10"/>
          <p:cNvGrpSpPr>
            <a:grpSpLocks noChangeAspect="1"/>
          </p:cNvGrpSpPr>
          <p:nvPr/>
        </p:nvGrpSpPr>
        <p:grpSpPr bwMode="auto">
          <a:xfrm>
            <a:off x="500063" y="3357563"/>
            <a:ext cx="7000875" cy="3752850"/>
            <a:chOff x="2530" y="8600"/>
            <a:chExt cx="9488" cy="4689"/>
          </a:xfrm>
        </p:grpSpPr>
        <p:sp>
          <p:nvSpPr>
            <p:cNvPr id="17417" name="AutoShape 15"/>
            <p:cNvSpPr>
              <a:spLocks noChangeAspect="1" noChangeArrowheads="1" noTextEdit="1"/>
            </p:cNvSpPr>
            <p:nvPr/>
          </p:nvSpPr>
          <p:spPr bwMode="auto">
            <a:xfrm>
              <a:off x="2530" y="8600"/>
              <a:ext cx="9488" cy="468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r" rtl="1" fontAlgn="base">
                <a:spcBef>
                  <a:spcPct val="0"/>
                </a:spcBef>
                <a:spcAft>
                  <a:spcPct val="0"/>
                </a:spcAft>
              </a:pPr>
              <a:endParaRPr lang="en-GB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endParaRPr>
            </a:p>
          </p:txBody>
        </p:sp>
        <p:pic>
          <p:nvPicPr>
            <p:cNvPr id="17418" name="Picture 14" descr="man-stretched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30" y="8600"/>
              <a:ext cx="3736" cy="38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7419" name="Picture 13" descr="man-hist-stretched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230" y="8600"/>
              <a:ext cx="3736" cy="38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7420" name="Text Box 12"/>
            <p:cNvSpPr txBox="1">
              <a:spLocks noChangeArrowheads="1"/>
            </p:cNvSpPr>
            <p:nvPr/>
          </p:nvSpPr>
          <p:spPr bwMode="auto">
            <a:xfrm>
              <a:off x="3383" y="12463"/>
              <a:ext cx="3175" cy="3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69494" tIns="34747" rIns="69494" bIns="34747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algn="r" rtl="1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algn="r" rtl="1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algn="r" rtl="1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algn="r" rtl="1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algn="r" rtl="1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200" dirty="0" smtClean="0">
                  <a:solidFill>
                    <a:srgbClr val="000000"/>
                  </a:solidFill>
                  <a:cs typeface="Times New Roman" pitchFamily="18" charset="0"/>
                </a:rPr>
                <a:t>Image after histogram </a:t>
              </a:r>
              <a:r>
                <a:rPr lang="en-US" sz="1200" dirty="0" smtClean="0">
                  <a:solidFill>
                    <a:srgbClr val="FF0000"/>
                  </a:solidFill>
                  <a:cs typeface="Times New Roman" pitchFamily="18" charset="0"/>
                </a:rPr>
                <a:t>stretching</a:t>
              </a:r>
              <a:endParaRPr lang="en-US" dirty="0" smtClean="0">
                <a:solidFill>
                  <a:srgbClr val="FF0000"/>
                </a:solidFill>
              </a:endParaRPr>
            </a:p>
          </p:txBody>
        </p:sp>
        <p:sp>
          <p:nvSpPr>
            <p:cNvPr id="17421" name="Text Box 11"/>
            <p:cNvSpPr txBox="1">
              <a:spLocks noChangeArrowheads="1"/>
            </p:cNvSpPr>
            <p:nvPr/>
          </p:nvSpPr>
          <p:spPr bwMode="auto">
            <a:xfrm>
              <a:off x="7076" y="12463"/>
              <a:ext cx="4358" cy="4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69494" tIns="34747" rIns="69494" bIns="34747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algn="r" rtl="1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algn="r" rtl="1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algn="r" rtl="1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algn="r" rtl="1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algn="r" rtl="1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200" smtClean="0">
                  <a:solidFill>
                    <a:srgbClr val="000000"/>
                  </a:solidFill>
                  <a:cs typeface="Times New Roman" pitchFamily="18" charset="0"/>
                </a:rPr>
                <a:t>Histogram of image after stretching</a:t>
              </a:r>
              <a:endParaRPr lang="en-US" smtClean="0">
                <a:solidFill>
                  <a:prstClr val="black"/>
                </a:solidFill>
              </a:endParaRPr>
            </a:p>
          </p:txBody>
        </p:sp>
      </p:grpSp>
      <p:sp>
        <p:nvSpPr>
          <p:cNvPr id="18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A6B196A-F16C-4A54-B977-CC7AB9583E79}" type="slidenum">
              <a:rPr lang="ar-IQ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65</a:t>
            </a:fld>
            <a:endParaRPr lang="ar-IQ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027081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le 1"/>
          <p:cNvSpPr>
            <a:spLocks noGrp="1"/>
          </p:cNvSpPr>
          <p:nvPr>
            <p:ph type="ctrTitle"/>
          </p:nvPr>
        </p:nvSpPr>
        <p:spPr>
          <a:xfrm>
            <a:off x="428625" y="214313"/>
            <a:ext cx="7772400" cy="857250"/>
          </a:xfrm>
        </p:spPr>
        <p:txBody>
          <a:bodyPr/>
          <a:lstStyle/>
          <a:p>
            <a:pPr eaLnBrk="1" hangingPunct="1"/>
            <a:r>
              <a:rPr lang="en-US" b="1" i="1" u="sng" smtClean="0">
                <a:solidFill>
                  <a:srgbClr val="00B050"/>
                </a:solidFill>
                <a:cs typeface="Times New Roman" pitchFamily="18" charset="0"/>
              </a:rPr>
              <a:t>Mapping Function  Cont. </a:t>
            </a:r>
            <a:endParaRPr lang="ar-IQ" b="1" i="1" u="sng" smtClean="0">
              <a:solidFill>
                <a:srgbClr val="00B050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57188" y="1000125"/>
            <a:ext cx="8358187" cy="5572125"/>
          </a:xfrm>
        </p:spPr>
        <p:txBody>
          <a:bodyPr rtlCol="1">
            <a:normAutofit/>
          </a:bodyPr>
          <a:lstStyle/>
          <a:p>
            <a:pPr algn="l" eaLnBrk="1" fontAlgn="auto" hangingPunct="1">
              <a:spcAft>
                <a:spcPts val="0"/>
              </a:spcAft>
              <a:defRPr/>
            </a:pPr>
            <a:r>
              <a:rPr lang="en-US" b="1" dirty="0" smtClean="0">
                <a:solidFill>
                  <a:srgbClr val="C00000"/>
                </a:solidFill>
              </a:rPr>
              <a:t>In most of the pixel values in an image </a:t>
            </a:r>
            <a:r>
              <a:rPr lang="en-US" b="1" dirty="0" smtClean="0">
                <a:solidFill>
                  <a:schemeClr val="accent1"/>
                </a:solidFill>
              </a:rPr>
              <a:t>fall within small range</a:t>
            </a:r>
            <a:r>
              <a:rPr lang="en-US" b="1" dirty="0" smtClean="0">
                <a:solidFill>
                  <a:srgbClr val="C00000"/>
                </a:solidFill>
              </a:rPr>
              <a:t>, but a few </a:t>
            </a:r>
            <a:r>
              <a:rPr lang="en-US" b="1" dirty="0" err="1" smtClean="0">
                <a:solidFill>
                  <a:schemeClr val="accent1"/>
                </a:solidFill>
              </a:rPr>
              <a:t>outlires</a:t>
            </a:r>
            <a:r>
              <a:rPr lang="en-US" b="1" dirty="0" smtClean="0">
                <a:solidFill>
                  <a:schemeClr val="accent1"/>
                </a:solidFill>
              </a:rPr>
              <a:t> </a:t>
            </a:r>
            <a:r>
              <a:rPr lang="en-US" b="1" dirty="0" smtClean="0">
                <a:solidFill>
                  <a:srgbClr val="C00000"/>
                </a:solidFill>
              </a:rPr>
              <a:t>force the histogram to </a:t>
            </a:r>
            <a:r>
              <a:rPr lang="en-US" b="1" dirty="0" smtClean="0">
                <a:solidFill>
                  <a:schemeClr val="accent1"/>
                </a:solidFill>
              </a:rPr>
              <a:t>span the entire range</a:t>
            </a:r>
            <a:r>
              <a:rPr lang="en-US" b="1" dirty="0" smtClean="0">
                <a:solidFill>
                  <a:srgbClr val="C00000"/>
                </a:solidFill>
              </a:rPr>
              <a:t>, </a:t>
            </a:r>
            <a:r>
              <a:rPr lang="en-US" b="1" dirty="0" smtClean="0">
                <a:solidFill>
                  <a:srgbClr val="002060"/>
                </a:solidFill>
              </a:rPr>
              <a:t>a </a:t>
            </a:r>
            <a:r>
              <a:rPr lang="en-US" b="1" dirty="0" smtClean="0">
                <a:solidFill>
                  <a:srgbClr val="FF0000"/>
                </a:solidFill>
              </a:rPr>
              <a:t>pure histogram stretch will not improve the image</a:t>
            </a:r>
            <a:r>
              <a:rPr lang="en-US" b="1" dirty="0" smtClean="0">
                <a:solidFill>
                  <a:srgbClr val="002060"/>
                </a:solidFill>
              </a:rPr>
              <a:t>. In </a:t>
            </a:r>
            <a:r>
              <a:rPr lang="en-US" b="1" dirty="0" smtClean="0">
                <a:solidFill>
                  <a:srgbClr val="FF0000"/>
                </a:solidFill>
              </a:rPr>
              <a:t>this case </a:t>
            </a:r>
            <a:r>
              <a:rPr lang="en-US" b="1" dirty="0" smtClean="0">
                <a:solidFill>
                  <a:srgbClr val="002060"/>
                </a:solidFill>
              </a:rPr>
              <a:t>it is useful to allow a </a:t>
            </a:r>
            <a:r>
              <a:rPr lang="en-US" b="1" dirty="0" smtClean="0">
                <a:solidFill>
                  <a:srgbClr val="FF0000"/>
                </a:solidFill>
              </a:rPr>
              <a:t>small percentage of the pixel values to be clipped</a:t>
            </a:r>
            <a:r>
              <a:rPr lang="en-US" b="1" dirty="0" smtClean="0">
                <a:solidFill>
                  <a:srgbClr val="002060"/>
                </a:solidFill>
              </a:rPr>
              <a:t> at the </a:t>
            </a:r>
            <a:r>
              <a:rPr lang="en-US" b="1" dirty="0" smtClean="0">
                <a:solidFill>
                  <a:srgbClr val="FF0000"/>
                </a:solidFill>
              </a:rPr>
              <a:t>low</a:t>
            </a:r>
            <a:r>
              <a:rPr lang="en-US" b="1" dirty="0" smtClean="0">
                <a:solidFill>
                  <a:srgbClr val="002060"/>
                </a:solidFill>
              </a:rPr>
              <a:t> and </a:t>
            </a:r>
            <a:r>
              <a:rPr lang="en-US" b="1" dirty="0" smtClean="0">
                <a:solidFill>
                  <a:srgbClr val="FF0000"/>
                </a:solidFill>
              </a:rPr>
              <a:t>high</a:t>
            </a:r>
            <a:r>
              <a:rPr lang="en-US" b="1" dirty="0" smtClean="0">
                <a:solidFill>
                  <a:srgbClr val="002060"/>
                </a:solidFill>
              </a:rPr>
              <a:t> </a:t>
            </a:r>
            <a:r>
              <a:rPr lang="en-US" b="1" dirty="0" smtClean="0">
                <a:solidFill>
                  <a:srgbClr val="FF0000"/>
                </a:solidFill>
              </a:rPr>
              <a:t>end</a:t>
            </a:r>
            <a:r>
              <a:rPr lang="en-US" b="1" dirty="0" smtClean="0">
                <a:solidFill>
                  <a:srgbClr val="002060"/>
                </a:solidFill>
              </a:rPr>
              <a:t> of the range (for an 8-bit image this means truncating at </a:t>
            </a:r>
            <a:r>
              <a:rPr lang="en-US" b="1" dirty="0" smtClean="0">
                <a:solidFill>
                  <a:srgbClr val="FF0000"/>
                </a:solidFill>
              </a:rPr>
              <a:t>0</a:t>
            </a:r>
            <a:r>
              <a:rPr lang="en-US" b="1" dirty="0" smtClean="0">
                <a:solidFill>
                  <a:srgbClr val="002060"/>
                </a:solidFill>
              </a:rPr>
              <a:t> and </a:t>
            </a:r>
            <a:r>
              <a:rPr lang="en-US" b="1" dirty="0" smtClean="0">
                <a:solidFill>
                  <a:srgbClr val="FF0000"/>
                </a:solidFill>
              </a:rPr>
              <a:t>255</a:t>
            </a:r>
            <a:r>
              <a:rPr lang="en-US" b="1" dirty="0" smtClean="0">
                <a:solidFill>
                  <a:srgbClr val="002060"/>
                </a:solidFill>
              </a:rPr>
              <a:t>). See figure (2.20) of </a:t>
            </a:r>
            <a:r>
              <a:rPr lang="en-US" b="1" dirty="0" smtClean="0">
                <a:solidFill>
                  <a:srgbClr val="FF0000"/>
                </a:solidFill>
              </a:rPr>
              <a:t>stretched</a:t>
            </a:r>
            <a:r>
              <a:rPr lang="en-US" b="1" dirty="0" smtClean="0">
                <a:solidFill>
                  <a:srgbClr val="002060"/>
                </a:solidFill>
              </a:rPr>
              <a:t> and </a:t>
            </a:r>
            <a:r>
              <a:rPr lang="en-US" b="1" dirty="0" smtClean="0">
                <a:solidFill>
                  <a:srgbClr val="FF0000"/>
                </a:solidFill>
              </a:rPr>
              <a:t>clipped</a:t>
            </a:r>
            <a:r>
              <a:rPr lang="en-US" b="1" dirty="0" smtClean="0">
                <a:solidFill>
                  <a:srgbClr val="002060"/>
                </a:solidFill>
              </a:rPr>
              <a:t> histogram).</a:t>
            </a:r>
          </a:p>
          <a:p>
            <a:pPr algn="l" eaLnBrk="1" fontAlgn="auto" hangingPunct="1">
              <a:spcAft>
                <a:spcPts val="0"/>
              </a:spcAft>
              <a:defRPr/>
            </a:pPr>
            <a:endParaRPr lang="ar-IQ" sz="2400" dirty="0" smtClean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588B9BB-CC34-4B76-AAD9-511EF6E9D146}" type="slidenum">
              <a:rPr lang="ar-IQ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66</a:t>
            </a:fld>
            <a:endParaRPr lang="ar-IQ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84053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624EF5C-CDE2-4BD3-B4E1-1AEC9DC220A8}" type="slidenum">
              <a:rPr lang="ar-IQ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67</a:t>
            </a:fld>
            <a:endParaRPr lang="ar-IQ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43125" y="-76200"/>
            <a:ext cx="4857750" cy="7010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0629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le 1"/>
          <p:cNvSpPr>
            <a:spLocks noGrp="1"/>
          </p:cNvSpPr>
          <p:nvPr>
            <p:ph type="title"/>
          </p:nvPr>
        </p:nvSpPr>
        <p:spPr>
          <a:xfrm>
            <a:off x="500063" y="285750"/>
            <a:ext cx="8229600" cy="285750"/>
          </a:xfrm>
        </p:spPr>
        <p:txBody>
          <a:bodyPr/>
          <a:lstStyle/>
          <a:p>
            <a:endParaRPr lang="ar-SA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1A6AFB5-2AC2-47A6-8A32-2C450DBFDB34}" type="slidenum">
              <a:rPr lang="ar-IQ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68</a:t>
            </a:fld>
            <a:endParaRPr lang="ar-IQ">
              <a:solidFill>
                <a:prstClr val="black">
                  <a:tint val="75000"/>
                </a:prstClr>
              </a:solidFill>
            </a:endParaRPr>
          </a:p>
        </p:txBody>
      </p:sp>
      <p:cxnSp>
        <p:nvCxnSpPr>
          <p:cNvPr id="6" name="Straight Connector 5"/>
          <p:cNvCxnSpPr/>
          <p:nvPr/>
        </p:nvCxnSpPr>
        <p:spPr>
          <a:xfrm rot="10800000">
            <a:off x="5143500" y="571500"/>
            <a:ext cx="3786188" cy="14287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9461" name="Content Placeholder 6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85813" y="285750"/>
            <a:ext cx="7500937" cy="3500438"/>
          </a:xfrm>
        </p:spPr>
      </p:pic>
      <p:pic>
        <p:nvPicPr>
          <p:cNvPr id="19462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8688" y="3929063"/>
            <a:ext cx="7358062" cy="2928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851889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A" smtClean="0"/>
          </a:p>
        </p:txBody>
      </p:sp>
      <p:sp>
        <p:nvSpPr>
          <p:cNvPr id="2048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ar-SA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0BFA627-3E23-4C48-91D0-BE75C514CC63}" type="slidenum">
              <a:rPr lang="ar-IQ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69</a:t>
            </a:fld>
            <a:endParaRPr lang="ar-IQ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20485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5813" y="857250"/>
            <a:ext cx="7858125" cy="557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995095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858" name="Rectangle 2"/>
          <p:cNvSpPr>
            <a:spLocks noGrp="1" noChangeArrowheads="1"/>
          </p:cNvSpPr>
          <p:nvPr>
            <p:ph type="title"/>
          </p:nvPr>
        </p:nvSpPr>
        <p:spPr>
          <a:xfrm>
            <a:off x="754063" y="419100"/>
            <a:ext cx="7772400" cy="762000"/>
          </a:xfrm>
          <a:extLst>
            <a:ext uri="{91240B29-F687-4F45-9708-019B960494DF}">
              <a14:hiddenLine xmlns:a14="http://schemas.microsoft.com/office/drawing/2010/main" w="9525" cap="flat" cmpd="sng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defRPr/>
            </a:pPr>
            <a:r>
              <a:rPr lang="en-US" smtClean="0"/>
              <a:t>Fundamental Steps*</a:t>
            </a:r>
          </a:p>
        </p:txBody>
      </p:sp>
      <p:sp>
        <p:nvSpPr>
          <p:cNvPr id="23555" name="Text Box 3"/>
          <p:cNvSpPr txBox="1">
            <a:spLocks noChangeArrowheads="1"/>
          </p:cNvSpPr>
          <p:nvPr/>
        </p:nvSpPr>
        <p:spPr bwMode="auto">
          <a:xfrm>
            <a:off x="455613" y="6210300"/>
            <a:ext cx="79375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smtClean="0">
                <a:solidFill>
                  <a:srgbClr val="000000"/>
                </a:solidFill>
              </a:rPr>
              <a:t>*Rafael C. Gonzalez and Richard E. Woods, </a:t>
            </a:r>
            <a:r>
              <a:rPr lang="en-US" sz="1600" i="1" smtClean="0">
                <a:solidFill>
                  <a:srgbClr val="000000"/>
                </a:solidFill>
              </a:rPr>
              <a:t>Digital Image Processing</a:t>
            </a:r>
            <a:r>
              <a:rPr lang="en-US" sz="1600" smtClean="0">
                <a:solidFill>
                  <a:srgbClr val="000000"/>
                </a:solidFill>
              </a:rPr>
              <a:t>, Addison-Wesley, 1992</a:t>
            </a:r>
          </a:p>
        </p:txBody>
      </p:sp>
      <p:sp>
        <p:nvSpPr>
          <p:cNvPr id="23556" name="Text Box 4"/>
          <p:cNvSpPr txBox="1">
            <a:spLocks noChangeArrowheads="1"/>
          </p:cNvSpPr>
          <p:nvPr/>
        </p:nvSpPr>
        <p:spPr bwMode="auto">
          <a:xfrm>
            <a:off x="1865313" y="3668713"/>
            <a:ext cx="1376362" cy="7112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bg2"/>
            </a:outerShdw>
          </a:effec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000" smtClean="0">
                <a:solidFill>
                  <a:srgbClr val="000000"/>
                </a:solidFill>
              </a:rPr>
              <a:t>Image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000" smtClean="0">
                <a:solidFill>
                  <a:srgbClr val="000000"/>
                </a:solidFill>
              </a:rPr>
              <a:t>Acquisition</a:t>
            </a:r>
          </a:p>
        </p:txBody>
      </p:sp>
      <p:sp>
        <p:nvSpPr>
          <p:cNvPr id="23557" name="Text Box 5"/>
          <p:cNvSpPr txBox="1">
            <a:spLocks noChangeArrowheads="1"/>
          </p:cNvSpPr>
          <p:nvPr/>
        </p:nvSpPr>
        <p:spPr bwMode="auto">
          <a:xfrm>
            <a:off x="1636713" y="2209800"/>
            <a:ext cx="1912937" cy="10160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bg2"/>
            </a:outerShdw>
          </a:effec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000" smtClean="0">
                <a:solidFill>
                  <a:srgbClr val="000000"/>
                </a:solidFill>
              </a:rPr>
              <a:t> Preprocessing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000" smtClean="0">
                <a:solidFill>
                  <a:srgbClr val="000000"/>
                </a:solidFill>
              </a:rPr>
              <a:t>(Enhancement &amp; Restoration)</a:t>
            </a:r>
          </a:p>
        </p:txBody>
      </p:sp>
      <p:sp>
        <p:nvSpPr>
          <p:cNvPr id="23558" name="Text Box 6"/>
          <p:cNvSpPr txBox="1">
            <a:spLocks noChangeArrowheads="1"/>
          </p:cNvSpPr>
          <p:nvPr/>
        </p:nvSpPr>
        <p:spPr bwMode="auto">
          <a:xfrm>
            <a:off x="4335463" y="2516188"/>
            <a:ext cx="1587500" cy="4064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bg2"/>
            </a:outerShdw>
          </a:effec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000" smtClean="0">
                <a:solidFill>
                  <a:srgbClr val="000000"/>
                </a:solidFill>
              </a:rPr>
              <a:t>Segmentation</a:t>
            </a:r>
          </a:p>
        </p:txBody>
      </p:sp>
      <p:sp>
        <p:nvSpPr>
          <p:cNvPr id="23559" name="Text Box 7"/>
          <p:cNvSpPr txBox="1">
            <a:spLocks noChangeArrowheads="1"/>
          </p:cNvSpPr>
          <p:nvPr/>
        </p:nvSpPr>
        <p:spPr bwMode="auto">
          <a:xfrm>
            <a:off x="6581775" y="2378075"/>
            <a:ext cx="1974850" cy="7112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bg2"/>
            </a:outerShdw>
          </a:effec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000" smtClean="0">
                <a:solidFill>
                  <a:srgbClr val="000000"/>
                </a:solidFill>
              </a:rPr>
              <a:t>Representation &amp;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000" smtClean="0">
                <a:solidFill>
                  <a:srgbClr val="000000"/>
                </a:solidFill>
              </a:rPr>
              <a:t>Description</a:t>
            </a:r>
          </a:p>
        </p:txBody>
      </p:sp>
      <p:sp>
        <p:nvSpPr>
          <p:cNvPr id="23560" name="Text Box 8"/>
          <p:cNvSpPr txBox="1">
            <a:spLocks noChangeArrowheads="1"/>
          </p:cNvSpPr>
          <p:nvPr/>
        </p:nvSpPr>
        <p:spPr bwMode="auto">
          <a:xfrm>
            <a:off x="6718300" y="3783013"/>
            <a:ext cx="1693863" cy="7112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bg2"/>
            </a:outerShdw>
          </a:effec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000" smtClean="0">
                <a:solidFill>
                  <a:srgbClr val="000000"/>
                </a:solidFill>
              </a:rPr>
              <a:t>Recognition &amp;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000" smtClean="0">
                <a:solidFill>
                  <a:srgbClr val="000000"/>
                </a:solidFill>
              </a:rPr>
              <a:t>Interpretation</a:t>
            </a:r>
          </a:p>
        </p:txBody>
      </p:sp>
      <p:sp>
        <p:nvSpPr>
          <p:cNvPr id="23561" name="Text Box 9"/>
          <p:cNvSpPr txBox="1">
            <a:spLocks noChangeArrowheads="1"/>
          </p:cNvSpPr>
          <p:nvPr/>
        </p:nvSpPr>
        <p:spPr bwMode="auto">
          <a:xfrm>
            <a:off x="496888" y="3629025"/>
            <a:ext cx="1042987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000" smtClean="0">
                <a:solidFill>
                  <a:srgbClr val="000000"/>
                </a:solidFill>
              </a:rPr>
              <a:t>Problem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000" smtClean="0">
                <a:solidFill>
                  <a:srgbClr val="000000"/>
                </a:solidFill>
              </a:rPr>
              <a:t>Domain</a:t>
            </a:r>
          </a:p>
        </p:txBody>
      </p:sp>
      <p:sp>
        <p:nvSpPr>
          <p:cNvPr id="23562" name="Text Box 10"/>
          <p:cNvSpPr txBox="1">
            <a:spLocks noChangeArrowheads="1"/>
          </p:cNvSpPr>
          <p:nvPr/>
        </p:nvSpPr>
        <p:spPr bwMode="auto">
          <a:xfrm>
            <a:off x="3697288" y="3576638"/>
            <a:ext cx="2606675" cy="955675"/>
          </a:xfrm>
          <a:prstGeom prst="rect">
            <a:avLst/>
          </a:prstGeom>
          <a:solidFill>
            <a:srgbClr val="003366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bg2"/>
            </a:outerShdw>
          </a:effec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800" smtClean="0">
                <a:solidFill>
                  <a:srgbClr val="FFFFFF"/>
                </a:solidFill>
              </a:rPr>
              <a:t>Knowledge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800" smtClean="0">
                <a:solidFill>
                  <a:srgbClr val="FFFFFF"/>
                </a:solidFill>
              </a:rPr>
              <a:t>Base</a:t>
            </a:r>
          </a:p>
        </p:txBody>
      </p:sp>
      <p:sp>
        <p:nvSpPr>
          <p:cNvPr id="23563" name="Text Box 11"/>
          <p:cNvSpPr txBox="1">
            <a:spLocks noChangeArrowheads="1"/>
          </p:cNvSpPr>
          <p:nvPr/>
        </p:nvSpPr>
        <p:spPr bwMode="auto">
          <a:xfrm>
            <a:off x="7092950" y="5194300"/>
            <a:ext cx="8318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000" smtClean="0">
                <a:solidFill>
                  <a:srgbClr val="000000"/>
                </a:solidFill>
              </a:rPr>
              <a:t>Result</a:t>
            </a:r>
          </a:p>
        </p:txBody>
      </p:sp>
      <p:sp>
        <p:nvSpPr>
          <p:cNvPr id="23564" name="AutoShape 12"/>
          <p:cNvSpPr>
            <a:spLocks noChangeArrowheads="1"/>
          </p:cNvSpPr>
          <p:nvPr/>
        </p:nvSpPr>
        <p:spPr bwMode="auto">
          <a:xfrm>
            <a:off x="3641725" y="2640013"/>
            <a:ext cx="712788" cy="217487"/>
          </a:xfrm>
          <a:prstGeom prst="rightArrow">
            <a:avLst>
              <a:gd name="adj1" fmla="val 50000"/>
              <a:gd name="adj2" fmla="val 81935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smtClean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23565" name="AutoShape 13"/>
          <p:cNvSpPr>
            <a:spLocks noChangeArrowheads="1"/>
          </p:cNvSpPr>
          <p:nvPr/>
        </p:nvSpPr>
        <p:spPr bwMode="auto">
          <a:xfrm>
            <a:off x="6003925" y="2652713"/>
            <a:ext cx="604838" cy="217487"/>
          </a:xfrm>
          <a:prstGeom prst="rightArrow">
            <a:avLst>
              <a:gd name="adj1" fmla="val 50000"/>
              <a:gd name="adj2" fmla="val 69526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smtClean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23566" name="AutoShape 14"/>
          <p:cNvSpPr>
            <a:spLocks noChangeArrowheads="1"/>
          </p:cNvSpPr>
          <p:nvPr/>
        </p:nvSpPr>
        <p:spPr bwMode="auto">
          <a:xfrm>
            <a:off x="1463675" y="3903663"/>
            <a:ext cx="401638" cy="217487"/>
          </a:xfrm>
          <a:prstGeom prst="rightArrow">
            <a:avLst>
              <a:gd name="adj1" fmla="val 50000"/>
              <a:gd name="adj2" fmla="val 46168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smtClean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23567" name="AutoShape 15"/>
          <p:cNvSpPr>
            <a:spLocks noChangeArrowheads="1"/>
          </p:cNvSpPr>
          <p:nvPr/>
        </p:nvSpPr>
        <p:spPr bwMode="auto">
          <a:xfrm>
            <a:off x="2506663" y="3252788"/>
            <a:ext cx="204787" cy="411162"/>
          </a:xfrm>
          <a:prstGeom prst="upArrow">
            <a:avLst>
              <a:gd name="adj1" fmla="val 50000"/>
              <a:gd name="adj2" fmla="val 50194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smtClean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23568" name="AutoShape 16"/>
          <p:cNvSpPr>
            <a:spLocks noChangeArrowheads="1"/>
          </p:cNvSpPr>
          <p:nvPr/>
        </p:nvSpPr>
        <p:spPr bwMode="auto">
          <a:xfrm>
            <a:off x="7321550" y="3168650"/>
            <a:ext cx="222250" cy="622300"/>
          </a:xfrm>
          <a:prstGeom prst="downArrow">
            <a:avLst>
              <a:gd name="adj1" fmla="val 50000"/>
              <a:gd name="adj2" fmla="val 70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smtClean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23569" name="AutoShape 17"/>
          <p:cNvSpPr>
            <a:spLocks noChangeArrowheads="1"/>
          </p:cNvSpPr>
          <p:nvPr/>
        </p:nvSpPr>
        <p:spPr bwMode="auto">
          <a:xfrm>
            <a:off x="7410450" y="4578350"/>
            <a:ext cx="222250" cy="622300"/>
          </a:xfrm>
          <a:prstGeom prst="downArrow">
            <a:avLst>
              <a:gd name="adj1" fmla="val 50000"/>
              <a:gd name="adj2" fmla="val 70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smtClean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23570" name="AutoShape 18"/>
          <p:cNvSpPr>
            <a:spLocks noChangeArrowheads="1"/>
          </p:cNvSpPr>
          <p:nvPr/>
        </p:nvSpPr>
        <p:spPr bwMode="auto">
          <a:xfrm>
            <a:off x="3327400" y="3968750"/>
            <a:ext cx="361950" cy="215900"/>
          </a:xfrm>
          <a:prstGeom prst="leftRightArrow">
            <a:avLst>
              <a:gd name="adj1" fmla="val 50000"/>
              <a:gd name="adj2" fmla="val 33529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smtClean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23571" name="AutoShape 19"/>
          <p:cNvSpPr>
            <a:spLocks noChangeArrowheads="1"/>
          </p:cNvSpPr>
          <p:nvPr/>
        </p:nvSpPr>
        <p:spPr bwMode="auto">
          <a:xfrm>
            <a:off x="6375400" y="4057650"/>
            <a:ext cx="355600" cy="215900"/>
          </a:xfrm>
          <a:prstGeom prst="leftRightArrow">
            <a:avLst>
              <a:gd name="adj1" fmla="val 50000"/>
              <a:gd name="adj2" fmla="val 32941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smtClean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23572" name="AutoShape 20"/>
          <p:cNvSpPr>
            <a:spLocks noChangeArrowheads="1"/>
          </p:cNvSpPr>
          <p:nvPr/>
        </p:nvSpPr>
        <p:spPr bwMode="auto">
          <a:xfrm>
            <a:off x="5060950" y="2997200"/>
            <a:ext cx="254000" cy="565150"/>
          </a:xfrm>
          <a:prstGeom prst="upDownArrow">
            <a:avLst>
              <a:gd name="adj1" fmla="val 50000"/>
              <a:gd name="adj2" fmla="val 445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smtClean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23573" name="AutoShape 21"/>
          <p:cNvSpPr>
            <a:spLocks noChangeArrowheads="1"/>
          </p:cNvSpPr>
          <p:nvPr/>
        </p:nvSpPr>
        <p:spPr bwMode="auto">
          <a:xfrm rot="2433053">
            <a:off x="6343650" y="3073400"/>
            <a:ext cx="254000" cy="565150"/>
          </a:xfrm>
          <a:prstGeom prst="upDownArrow">
            <a:avLst>
              <a:gd name="adj1" fmla="val 50000"/>
              <a:gd name="adj2" fmla="val 445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smtClean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2DD35FB-D95D-4533-A678-60A4F20FD413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7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033160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tle 1"/>
          <p:cNvSpPr>
            <a:spLocks noGrp="1"/>
          </p:cNvSpPr>
          <p:nvPr>
            <p:ph type="ctrTitle"/>
          </p:nvPr>
        </p:nvSpPr>
        <p:spPr>
          <a:xfrm>
            <a:off x="500063" y="0"/>
            <a:ext cx="7772400" cy="857250"/>
          </a:xfrm>
        </p:spPr>
        <p:txBody>
          <a:bodyPr/>
          <a:lstStyle/>
          <a:p>
            <a:pPr eaLnBrk="1" hangingPunct="1"/>
            <a:r>
              <a:rPr lang="en-US" b="1" i="1" u="sng" smtClean="0">
                <a:solidFill>
                  <a:srgbClr val="1E582D"/>
                </a:solidFill>
                <a:cs typeface="Times New Roman" pitchFamily="18" charset="0"/>
              </a:rPr>
              <a:t>Histogram</a:t>
            </a:r>
            <a:r>
              <a:rPr lang="en-GB" b="1" i="1" u="sng" smtClean="0">
                <a:solidFill>
                  <a:srgbClr val="1E582D"/>
                </a:solidFill>
                <a:cs typeface="Times New Roman" pitchFamily="18" charset="0"/>
              </a:rPr>
              <a:t> Shrink</a:t>
            </a:r>
            <a:endParaRPr lang="ar-IQ" b="1" i="1" u="sng" smtClean="0">
              <a:solidFill>
                <a:srgbClr val="1E582D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00063" y="714375"/>
            <a:ext cx="8358187" cy="6143625"/>
          </a:xfrm>
        </p:spPr>
        <p:txBody>
          <a:bodyPr rtlCol="1">
            <a:normAutofit lnSpcReduction="10000"/>
          </a:bodyPr>
          <a:lstStyle/>
          <a:p>
            <a:pPr algn="l" rtl="0">
              <a:defRPr/>
            </a:pPr>
            <a:r>
              <a:rPr lang="en-GB" sz="2800" b="1" dirty="0" smtClean="0">
                <a:solidFill>
                  <a:schemeClr val="accent3">
                    <a:lumMod val="50000"/>
                  </a:schemeClr>
                </a:solidFill>
              </a:rPr>
              <a:t>The opposite of a histogram stretch is a histogram shrink, which will decrease image contrast by compressing the </a:t>
            </a:r>
            <a:r>
              <a:rPr lang="en-GB" sz="2800" b="1" dirty="0" err="1" smtClean="0">
                <a:solidFill>
                  <a:schemeClr val="accent3">
                    <a:lumMod val="50000"/>
                  </a:schemeClr>
                </a:solidFill>
              </a:rPr>
              <a:t>gray</a:t>
            </a:r>
            <a:r>
              <a:rPr lang="en-GB" sz="2800" b="1" dirty="0" smtClean="0">
                <a:solidFill>
                  <a:schemeClr val="accent3">
                    <a:lumMod val="50000"/>
                  </a:schemeClr>
                </a:solidFill>
              </a:rPr>
              <a:t> levels. The mapping function for a histogram shrinking can be found by the following equation:</a:t>
            </a:r>
          </a:p>
          <a:p>
            <a:pPr algn="l" rtl="0">
              <a:defRPr/>
            </a:pPr>
            <a:endParaRPr lang="en-US" sz="2400" b="1" dirty="0" smtClean="0">
              <a:solidFill>
                <a:srgbClr val="0070C0"/>
              </a:solidFill>
            </a:endParaRPr>
          </a:p>
          <a:p>
            <a:pPr algn="l">
              <a:defRPr/>
            </a:pPr>
            <a:r>
              <a:rPr lang="ar-IQ" sz="2400" b="1" dirty="0" smtClean="0">
                <a:solidFill>
                  <a:srgbClr val="5E0251"/>
                </a:solidFill>
              </a:rPr>
              <a:t> </a:t>
            </a:r>
            <a:r>
              <a:rPr lang="en-GB" sz="2400" b="1" dirty="0" smtClean="0">
                <a:solidFill>
                  <a:schemeClr val="tx1"/>
                </a:solidFill>
              </a:rPr>
              <a:t>[ </a:t>
            </a:r>
            <a:r>
              <a:rPr lang="en-GB" sz="2400" b="1" i="1" dirty="0" smtClean="0">
                <a:solidFill>
                  <a:schemeClr val="tx1"/>
                </a:solidFill>
              </a:rPr>
              <a:t>I(</a:t>
            </a:r>
            <a:r>
              <a:rPr lang="en-GB" sz="2400" b="1" i="1" dirty="0" err="1" smtClean="0">
                <a:solidFill>
                  <a:schemeClr val="tx1"/>
                </a:solidFill>
              </a:rPr>
              <a:t>r,c</a:t>
            </a:r>
            <a:r>
              <a:rPr lang="en-GB" sz="2400" b="1" i="1" dirty="0" smtClean="0">
                <a:solidFill>
                  <a:schemeClr val="tx1"/>
                </a:solidFill>
              </a:rPr>
              <a:t>)-I(</a:t>
            </a:r>
            <a:r>
              <a:rPr lang="en-GB" sz="2400" b="1" i="1" dirty="0" err="1" smtClean="0">
                <a:solidFill>
                  <a:schemeClr val="tx1"/>
                </a:solidFill>
              </a:rPr>
              <a:t>r,c</a:t>
            </a:r>
            <a:r>
              <a:rPr lang="en-GB" sz="2400" b="1" i="1" dirty="0" smtClean="0">
                <a:solidFill>
                  <a:schemeClr val="tx1"/>
                </a:solidFill>
              </a:rPr>
              <a:t>)</a:t>
            </a:r>
            <a:r>
              <a:rPr lang="en-GB" sz="2400" b="1" i="1" baseline="-25000" dirty="0" smtClean="0">
                <a:solidFill>
                  <a:schemeClr val="tx1"/>
                </a:solidFill>
              </a:rPr>
              <a:t>min</a:t>
            </a:r>
            <a:r>
              <a:rPr lang="en-GB" sz="2400" b="1" dirty="0" smtClean="0">
                <a:solidFill>
                  <a:schemeClr val="tx1"/>
                </a:solidFill>
              </a:rPr>
              <a:t>]+ </a:t>
            </a:r>
            <a:r>
              <a:rPr lang="en-GB" sz="2400" b="1" i="1" dirty="0" smtClean="0">
                <a:solidFill>
                  <a:schemeClr val="tx1"/>
                </a:solidFill>
              </a:rPr>
              <a:t>Shrink </a:t>
            </a:r>
            <a:r>
              <a:rPr lang="en-GB" sz="2400" b="1" i="1" baseline="-25000" dirty="0" smtClean="0">
                <a:solidFill>
                  <a:schemeClr val="tx1"/>
                </a:solidFill>
              </a:rPr>
              <a:t>min </a:t>
            </a:r>
            <a:r>
              <a:rPr lang="en-US" sz="2400" b="1" dirty="0" smtClean="0">
                <a:solidFill>
                  <a:srgbClr val="5E0251"/>
                </a:solidFill>
              </a:rPr>
              <a:t>	 			 </a:t>
            </a:r>
            <a:r>
              <a:rPr lang="en-GB" sz="2400" b="1" dirty="0" smtClean="0">
                <a:solidFill>
                  <a:srgbClr val="5E0251"/>
                </a:solidFill>
              </a:rPr>
              <a:t>Shrink ((</a:t>
            </a:r>
            <a:r>
              <a:rPr lang="en-GB" sz="2400" b="1" dirty="0" err="1" smtClean="0">
                <a:solidFill>
                  <a:srgbClr val="5E0251"/>
                </a:solidFill>
              </a:rPr>
              <a:t>r,c</a:t>
            </a:r>
            <a:r>
              <a:rPr lang="en-GB" sz="2400" b="1" dirty="0" smtClean="0">
                <a:solidFill>
                  <a:srgbClr val="5E0251"/>
                </a:solidFill>
              </a:rPr>
              <a:t>))=</a:t>
            </a:r>
            <a:endParaRPr lang="en-US" sz="2400" b="1" dirty="0" smtClean="0">
              <a:solidFill>
                <a:srgbClr val="5E0251"/>
              </a:solidFill>
            </a:endParaRPr>
          </a:p>
          <a:p>
            <a:pPr algn="l">
              <a:defRPr/>
            </a:pPr>
            <a:endParaRPr lang="en-GB" sz="2400" b="1" dirty="0" smtClean="0">
              <a:solidFill>
                <a:srgbClr val="5E0251"/>
              </a:solidFill>
            </a:endParaRPr>
          </a:p>
          <a:p>
            <a:pPr algn="l">
              <a:defRPr/>
            </a:pPr>
            <a:r>
              <a:rPr lang="en-GB" sz="2800" b="1" dirty="0" smtClean="0">
                <a:solidFill>
                  <a:schemeClr val="accent1"/>
                </a:solidFill>
              </a:rPr>
              <a:t>Shrink </a:t>
            </a:r>
            <a:r>
              <a:rPr lang="en-GB" sz="2800" b="1" baseline="-25000" dirty="0" smtClean="0">
                <a:solidFill>
                  <a:schemeClr val="accent1"/>
                </a:solidFill>
              </a:rPr>
              <a:t>max</a:t>
            </a:r>
            <a:r>
              <a:rPr lang="en-GB" sz="2800" b="1" dirty="0" smtClean="0">
                <a:solidFill>
                  <a:schemeClr val="accent1"/>
                </a:solidFill>
              </a:rPr>
              <a:t> </a:t>
            </a:r>
            <a:r>
              <a:rPr lang="en-GB" sz="2800" b="1" dirty="0" smtClean="0">
                <a:solidFill>
                  <a:srgbClr val="FF0000"/>
                </a:solidFill>
              </a:rPr>
              <a:t>and </a:t>
            </a:r>
            <a:r>
              <a:rPr lang="en-GB" sz="2800" b="1" dirty="0" smtClean="0">
                <a:solidFill>
                  <a:schemeClr val="accent1"/>
                </a:solidFill>
              </a:rPr>
              <a:t>shrink </a:t>
            </a:r>
            <a:r>
              <a:rPr lang="en-GB" sz="2800" b="1" baseline="-25000" dirty="0" smtClean="0">
                <a:solidFill>
                  <a:schemeClr val="accent1"/>
                </a:solidFill>
              </a:rPr>
              <a:t>min </a:t>
            </a:r>
            <a:r>
              <a:rPr lang="en-GB" sz="2800" b="1" dirty="0" smtClean="0">
                <a:solidFill>
                  <a:srgbClr val="FF0000"/>
                </a:solidFill>
              </a:rPr>
              <a:t>correspond to the maximum and minimum </a:t>
            </a:r>
            <a:r>
              <a:rPr lang="en-GB" sz="2800" b="1" dirty="0" smtClean="0">
                <a:solidFill>
                  <a:schemeClr val="accent1"/>
                </a:solidFill>
              </a:rPr>
              <a:t>desired</a:t>
            </a:r>
            <a:r>
              <a:rPr lang="en-GB" sz="2800" b="1" dirty="0" smtClean="0">
                <a:solidFill>
                  <a:srgbClr val="FF0000"/>
                </a:solidFill>
              </a:rPr>
              <a:t> in the compressed histogram. In general, this process produces an image of reduced contrast and may not seem to be useful an image enhancement (see figure (2-21) of shrink histogram).</a:t>
            </a:r>
            <a:endParaRPr lang="en-US" sz="2800" b="1" dirty="0" smtClean="0">
              <a:solidFill>
                <a:srgbClr val="FF0000"/>
              </a:solidFill>
            </a:endParaRPr>
          </a:p>
          <a:p>
            <a:pPr algn="l" eaLnBrk="1" fontAlgn="auto" hangingPunct="1">
              <a:spcAft>
                <a:spcPts val="0"/>
              </a:spcAft>
              <a:defRPr/>
            </a:pPr>
            <a:r>
              <a:rPr lang="en-US" sz="2400" dirty="0" smtClean="0"/>
              <a:t>.</a:t>
            </a:r>
          </a:p>
          <a:p>
            <a:pPr algn="l" eaLnBrk="1" fontAlgn="auto" hangingPunct="1">
              <a:spcAft>
                <a:spcPts val="0"/>
              </a:spcAft>
              <a:defRPr/>
            </a:pPr>
            <a:endParaRPr lang="ar-IQ" sz="240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9FFDB99-AFEC-49D3-879A-8C6CC4C477CE}" type="slidenum">
              <a:rPr lang="ar-IQ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70</a:t>
            </a:fld>
            <a:endParaRPr lang="ar-IQ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21509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algn="r" rtl="1" fontAlgn="base">
              <a:spcBef>
                <a:spcPct val="0"/>
              </a:spcBef>
              <a:spcAft>
                <a:spcPct val="0"/>
              </a:spcAft>
            </a:pPr>
            <a:endParaRPr lang="ar-SA" smtClean="0">
              <a:solidFill>
                <a:prstClr val="black"/>
              </a:solidFill>
              <a:latin typeface="Arial" pitchFamily="34" charset="0"/>
            </a:endParaRPr>
          </a:p>
        </p:txBody>
      </p:sp>
      <p:graphicFrame>
        <p:nvGraphicFramePr>
          <p:cNvPr id="21510" name="Object 1"/>
          <p:cNvGraphicFramePr>
            <a:graphicFrameLocks noChangeAspect="1"/>
          </p:cNvGraphicFramePr>
          <p:nvPr/>
        </p:nvGraphicFramePr>
        <p:xfrm>
          <a:off x="2357438" y="2500313"/>
          <a:ext cx="3000375" cy="9286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455" name="Equation" r:id="rId3" imgW="2019300" imgH="609600" progId="Equation.3">
                  <p:embed/>
                </p:oleObj>
              </mc:Choice>
              <mc:Fallback>
                <p:oleObj name="Equation" r:id="rId3" imgW="2019300" imgH="609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57438" y="2500313"/>
                        <a:ext cx="3000375" cy="9286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5281921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itle 1"/>
          <p:cNvSpPr>
            <a:spLocks noGrp="1"/>
          </p:cNvSpPr>
          <p:nvPr>
            <p:ph type="title"/>
          </p:nvPr>
        </p:nvSpPr>
        <p:spPr>
          <a:xfrm>
            <a:off x="500063" y="0"/>
            <a:ext cx="8229600" cy="654050"/>
          </a:xfrm>
        </p:spPr>
        <p:txBody>
          <a:bodyPr/>
          <a:lstStyle/>
          <a:p>
            <a:endParaRPr lang="ar-SA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7C0898D-57C4-448F-805B-D32289A2D7A8}" type="slidenum">
              <a:rPr lang="ar-IQ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71</a:t>
            </a:fld>
            <a:endParaRPr lang="ar-IQ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22532" name="Content Placeholder 6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000125" y="0"/>
            <a:ext cx="7643813" cy="3571875"/>
          </a:xfrm>
        </p:spPr>
      </p:pic>
      <p:pic>
        <p:nvPicPr>
          <p:cNvPr id="22533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5813" y="3643313"/>
            <a:ext cx="8143875" cy="3214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957048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/>
          <p:cNvSpPr>
            <a:spLocks noGrp="1"/>
          </p:cNvSpPr>
          <p:nvPr>
            <p:ph type="ctrTitle"/>
          </p:nvPr>
        </p:nvSpPr>
        <p:spPr>
          <a:xfrm>
            <a:off x="428625" y="0"/>
            <a:ext cx="7772400" cy="857250"/>
          </a:xfrm>
        </p:spPr>
        <p:txBody>
          <a:bodyPr/>
          <a:lstStyle/>
          <a:p>
            <a:pPr eaLnBrk="1" hangingPunct="1">
              <a:defRPr/>
            </a:pPr>
            <a:r>
              <a:rPr lang="en-GB" b="1" i="1" u="sng" dirty="0" smtClean="0">
                <a:solidFill>
                  <a:schemeClr val="accent3">
                    <a:lumMod val="50000"/>
                  </a:schemeClr>
                </a:solidFill>
              </a:rPr>
              <a:t>Histogram Slide Techniques</a:t>
            </a:r>
            <a:endParaRPr lang="ar-IQ" b="1" i="1" u="sng" dirty="0" smtClean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14313" y="785813"/>
            <a:ext cx="8929687" cy="6072187"/>
          </a:xfrm>
        </p:spPr>
        <p:txBody>
          <a:bodyPr rtlCol="1">
            <a:normAutofit lnSpcReduction="10000"/>
          </a:bodyPr>
          <a:lstStyle/>
          <a:p>
            <a:pPr algn="l" eaLnBrk="1" fontAlgn="auto" hangingPunct="1">
              <a:spcAft>
                <a:spcPts val="0"/>
              </a:spcAft>
              <a:defRPr/>
            </a:pPr>
            <a:r>
              <a:rPr lang="en-US" b="1" dirty="0" smtClean="0">
                <a:solidFill>
                  <a:srgbClr val="FF0000"/>
                </a:solidFill>
              </a:rPr>
              <a:t>The histogram slide techniques can be used to make an image either darker or lighter but retain the relationship between gray-level values. </a:t>
            </a:r>
            <a:r>
              <a:rPr lang="en-US" b="1" dirty="0" smtClean="0">
                <a:solidFill>
                  <a:srgbClr val="5F0801"/>
                </a:solidFill>
              </a:rPr>
              <a:t>This can be a accomplished by simply adding or subtracting a fixed number for all the gray-level values, as follows:</a:t>
            </a:r>
          </a:p>
          <a:p>
            <a:pPr algn="l" eaLnBrk="1" fontAlgn="auto" hangingPunct="1">
              <a:spcAft>
                <a:spcPts val="0"/>
              </a:spcAft>
              <a:defRPr/>
            </a:pPr>
            <a:r>
              <a:rPr lang="en-US" b="1" dirty="0" smtClean="0">
                <a:solidFill>
                  <a:srgbClr val="333399"/>
                </a:solidFill>
              </a:rPr>
              <a:t>Slide (I(</a:t>
            </a:r>
            <a:r>
              <a:rPr lang="en-US" b="1" dirty="0" err="1" smtClean="0">
                <a:solidFill>
                  <a:srgbClr val="333399"/>
                </a:solidFill>
              </a:rPr>
              <a:t>r,c</a:t>
            </a:r>
            <a:r>
              <a:rPr lang="en-US" b="1" dirty="0" smtClean="0">
                <a:solidFill>
                  <a:srgbClr val="333399"/>
                </a:solidFill>
              </a:rPr>
              <a:t>)) = I (</a:t>
            </a:r>
            <a:r>
              <a:rPr lang="en-US" b="1" dirty="0" err="1" smtClean="0">
                <a:solidFill>
                  <a:srgbClr val="333399"/>
                </a:solidFill>
              </a:rPr>
              <a:t>r,c</a:t>
            </a:r>
            <a:r>
              <a:rPr lang="en-US" b="1" dirty="0" smtClean="0">
                <a:solidFill>
                  <a:srgbClr val="333399"/>
                </a:solidFill>
              </a:rPr>
              <a:t>)+ OFFSET</a:t>
            </a:r>
            <a:r>
              <a:rPr lang="en-US" b="1" dirty="0" smtClean="0">
                <a:solidFill>
                  <a:srgbClr val="FF0000"/>
                </a:solidFill>
              </a:rPr>
              <a:t>.</a:t>
            </a:r>
          </a:p>
          <a:p>
            <a:pPr algn="l" eaLnBrk="1" fontAlgn="auto" hangingPunct="1">
              <a:spcAft>
                <a:spcPts val="0"/>
              </a:spcAft>
              <a:defRPr/>
            </a:pPr>
            <a:r>
              <a:rPr lang="en-US" b="1" dirty="0" smtClean="0">
                <a:solidFill>
                  <a:srgbClr val="663300"/>
                </a:solidFill>
              </a:rPr>
              <a:t>Where </a:t>
            </a:r>
            <a:r>
              <a:rPr lang="en-US" b="1" dirty="0" smtClean="0">
                <a:solidFill>
                  <a:srgbClr val="FF0000"/>
                </a:solidFill>
              </a:rPr>
              <a:t>OFFSET</a:t>
            </a:r>
            <a:r>
              <a:rPr lang="en-US" b="1" dirty="0" smtClean="0">
                <a:solidFill>
                  <a:srgbClr val="663300"/>
                </a:solidFill>
              </a:rPr>
              <a:t> values is the amount to slide the </a:t>
            </a:r>
            <a:r>
              <a:rPr lang="en-US" b="1" dirty="0" smtClean="0">
                <a:solidFill>
                  <a:srgbClr val="002060"/>
                </a:solidFill>
              </a:rPr>
              <a:t>In this equation, a </a:t>
            </a:r>
            <a:r>
              <a:rPr lang="en-US" b="1" dirty="0" smtClean="0">
                <a:solidFill>
                  <a:srgbClr val="FF0000"/>
                </a:solidFill>
              </a:rPr>
              <a:t>positive</a:t>
            </a:r>
            <a:r>
              <a:rPr lang="en-US" b="1" dirty="0" smtClean="0">
                <a:solidFill>
                  <a:srgbClr val="002060"/>
                </a:solidFill>
              </a:rPr>
              <a:t> OFFSET value will </a:t>
            </a:r>
            <a:r>
              <a:rPr lang="en-US" b="1" dirty="0" smtClean="0">
                <a:solidFill>
                  <a:srgbClr val="FF0000"/>
                </a:solidFill>
              </a:rPr>
              <a:t>increase</a:t>
            </a:r>
            <a:r>
              <a:rPr lang="en-US" b="1" dirty="0" smtClean="0">
                <a:solidFill>
                  <a:srgbClr val="002060"/>
                </a:solidFill>
              </a:rPr>
              <a:t> the overall brightness; where as a </a:t>
            </a:r>
            <a:r>
              <a:rPr lang="en-US" b="1" dirty="0" smtClean="0">
                <a:solidFill>
                  <a:srgbClr val="FF0000"/>
                </a:solidFill>
              </a:rPr>
              <a:t>negative</a:t>
            </a:r>
            <a:r>
              <a:rPr lang="en-US" b="1" dirty="0" smtClean="0">
                <a:solidFill>
                  <a:srgbClr val="002060"/>
                </a:solidFill>
              </a:rPr>
              <a:t> OFFSET will create a </a:t>
            </a:r>
            <a:r>
              <a:rPr lang="en-US" b="1" dirty="0" smtClean="0">
                <a:solidFill>
                  <a:srgbClr val="FF0000"/>
                </a:solidFill>
              </a:rPr>
              <a:t>darker</a:t>
            </a:r>
            <a:r>
              <a:rPr lang="en-US" b="1" dirty="0" smtClean="0">
                <a:solidFill>
                  <a:srgbClr val="002060"/>
                </a:solidFill>
              </a:rPr>
              <a:t> image, figure (2-22) shows histogram sliding.</a:t>
            </a:r>
            <a:endParaRPr lang="en-US" b="1" dirty="0" smtClean="0">
              <a:solidFill>
                <a:srgbClr val="663300"/>
              </a:solidFill>
            </a:endParaRPr>
          </a:p>
          <a:p>
            <a:pPr algn="l" eaLnBrk="1" fontAlgn="auto" hangingPunct="1">
              <a:spcAft>
                <a:spcPts val="0"/>
              </a:spcAft>
              <a:defRPr/>
            </a:pPr>
            <a:endParaRPr lang="ar-IQ" sz="2400" dirty="0" smtClean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77B2DF7-50DA-4FA0-B33B-678E650FFCAE}" type="slidenum">
              <a:rPr lang="ar-IQ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72</a:t>
            </a:fld>
            <a:endParaRPr lang="ar-IQ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6775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A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9C16A5D-21A3-44E3-B28F-A83EFCABCF0F}" type="slidenum">
              <a:rPr lang="ar-IQ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73</a:t>
            </a:fld>
            <a:endParaRPr lang="ar-IQ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24580" name="Content Placeholder 6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85750" y="214313"/>
            <a:ext cx="8643938" cy="3286125"/>
          </a:xfrm>
        </p:spPr>
      </p:pic>
      <p:pic>
        <p:nvPicPr>
          <p:cNvPr id="24581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750" y="3429000"/>
            <a:ext cx="8858250" cy="3214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762024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itle 1"/>
          <p:cNvSpPr>
            <a:spLocks noGrp="1"/>
          </p:cNvSpPr>
          <p:nvPr>
            <p:ph type="ctrTitle"/>
          </p:nvPr>
        </p:nvSpPr>
        <p:spPr>
          <a:xfrm>
            <a:off x="428625" y="214313"/>
            <a:ext cx="7772400" cy="857250"/>
          </a:xfrm>
        </p:spPr>
        <p:txBody>
          <a:bodyPr/>
          <a:lstStyle/>
          <a:p>
            <a:pPr eaLnBrk="1" hangingPunct="1"/>
            <a:r>
              <a:rPr lang="en-US" b="1" i="1" u="sng" smtClean="0">
                <a:solidFill>
                  <a:srgbClr val="00B050"/>
                </a:solidFill>
                <a:cs typeface="Times New Roman" pitchFamily="18" charset="0"/>
              </a:rPr>
              <a:t>Histogram Equalization</a:t>
            </a:r>
            <a:endParaRPr lang="ar-IQ" b="1" i="1" u="sng" smtClean="0">
              <a:solidFill>
                <a:srgbClr val="00B050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28625" y="928688"/>
            <a:ext cx="8358188" cy="5929312"/>
          </a:xfrm>
        </p:spPr>
        <p:txBody>
          <a:bodyPr rtlCol="1">
            <a:normAutofit/>
          </a:bodyPr>
          <a:lstStyle/>
          <a:p>
            <a:pPr algn="l" eaLnBrk="1" fontAlgn="auto" hangingPunct="1">
              <a:spcAft>
                <a:spcPts val="0"/>
              </a:spcAft>
              <a:defRPr/>
            </a:pPr>
            <a:r>
              <a:rPr lang="en-US" sz="2400" b="1" dirty="0" smtClean="0">
                <a:solidFill>
                  <a:srgbClr val="002060"/>
                </a:solidFill>
              </a:rPr>
              <a:t>Is a popular technique for </a:t>
            </a:r>
            <a:r>
              <a:rPr lang="en-US" sz="2400" b="1" dirty="0" smtClean="0">
                <a:solidFill>
                  <a:srgbClr val="FF0000"/>
                </a:solidFill>
              </a:rPr>
              <a:t>improving</a:t>
            </a:r>
            <a:r>
              <a:rPr lang="en-US" sz="2400" b="1" dirty="0" smtClean="0">
                <a:solidFill>
                  <a:srgbClr val="002060"/>
                </a:solidFill>
              </a:rPr>
              <a:t> the appearance of a </a:t>
            </a:r>
            <a:r>
              <a:rPr lang="en-US" sz="2400" b="1" dirty="0" smtClean="0">
                <a:solidFill>
                  <a:srgbClr val="FF0000"/>
                </a:solidFill>
              </a:rPr>
              <a:t>poor image</a:t>
            </a:r>
            <a:r>
              <a:rPr lang="en-US" sz="2400" b="1" dirty="0" smtClean="0">
                <a:solidFill>
                  <a:srgbClr val="002060"/>
                </a:solidFill>
              </a:rPr>
              <a:t>. It's a function is </a:t>
            </a:r>
            <a:r>
              <a:rPr lang="en-US" sz="2400" b="1" dirty="0" smtClean="0">
                <a:solidFill>
                  <a:srgbClr val="FF0000"/>
                </a:solidFill>
              </a:rPr>
              <a:t>similar</a:t>
            </a:r>
            <a:r>
              <a:rPr lang="en-US" sz="2400" b="1" dirty="0" smtClean="0">
                <a:solidFill>
                  <a:srgbClr val="002060"/>
                </a:solidFill>
              </a:rPr>
              <a:t> to that of a </a:t>
            </a:r>
            <a:r>
              <a:rPr lang="en-US" sz="2400" b="1" dirty="0" smtClean="0">
                <a:solidFill>
                  <a:srgbClr val="FF0000"/>
                </a:solidFill>
              </a:rPr>
              <a:t>histogram stretch </a:t>
            </a:r>
            <a:r>
              <a:rPr lang="en-US" sz="2400" b="1" dirty="0" smtClean="0">
                <a:solidFill>
                  <a:srgbClr val="002060"/>
                </a:solidFill>
              </a:rPr>
              <a:t>but often provides more </a:t>
            </a:r>
            <a:r>
              <a:rPr lang="en-US" sz="2400" b="1" dirty="0" smtClean="0">
                <a:solidFill>
                  <a:srgbClr val="FF0000"/>
                </a:solidFill>
              </a:rPr>
              <a:t>visually pleasing </a:t>
            </a:r>
            <a:r>
              <a:rPr lang="en-US" sz="2400" b="1" dirty="0" smtClean="0">
                <a:solidFill>
                  <a:srgbClr val="002060"/>
                </a:solidFill>
              </a:rPr>
              <a:t>results a cross a wide rang of images. </a:t>
            </a:r>
          </a:p>
          <a:p>
            <a:pPr algn="l" eaLnBrk="1" fontAlgn="auto" hangingPunct="1">
              <a:spcAft>
                <a:spcPts val="0"/>
              </a:spcAft>
              <a:defRPr/>
            </a:pPr>
            <a:r>
              <a:rPr lang="en-US" sz="2400" b="1" dirty="0" smtClean="0">
                <a:solidFill>
                  <a:srgbClr val="FF0000"/>
                </a:solidFill>
              </a:rPr>
              <a:t>Histogram equalization is a technique where the histogram of the resultant image is as flat as possible (with histogram stretching the overall shape of the histogram remains the same).</a:t>
            </a:r>
          </a:p>
          <a:p>
            <a:pPr algn="l" eaLnBrk="1" fontAlgn="auto" hangingPunct="1">
              <a:spcAft>
                <a:spcPts val="0"/>
              </a:spcAft>
              <a:defRPr/>
            </a:pPr>
            <a:r>
              <a:rPr lang="en-US" sz="2400" b="1" dirty="0" smtClean="0">
                <a:solidFill>
                  <a:srgbClr val="1E582D"/>
                </a:solidFill>
              </a:rPr>
              <a:t>The results in a histogram with a mountain grouped closely together to "</a:t>
            </a:r>
            <a:r>
              <a:rPr lang="en-US" sz="2400" b="1" dirty="0" smtClean="0">
                <a:solidFill>
                  <a:srgbClr val="FF0000"/>
                </a:solidFill>
              </a:rPr>
              <a:t>spreading or flatting histogram makes the dark pixels appear darker and the light pixels appear lighter </a:t>
            </a:r>
            <a:r>
              <a:rPr lang="en-US" sz="2400" b="1" dirty="0" smtClean="0">
                <a:solidFill>
                  <a:srgbClr val="1E582D"/>
                </a:solidFill>
              </a:rPr>
              <a:t>(the key word is "appear" the dark pixels in a photograph can not by any darker</a:t>
            </a:r>
            <a:r>
              <a:rPr lang="en-US" sz="2400" b="1" dirty="0" smtClean="0">
                <a:solidFill>
                  <a:srgbClr val="002060"/>
                </a:solidFill>
              </a:rPr>
              <a:t>. </a:t>
            </a:r>
            <a:r>
              <a:rPr lang="en-US" sz="24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If, however, the pixels that are only slightly lighter become much lighter, then the dark pixels will appear darker). </a:t>
            </a:r>
          </a:p>
          <a:p>
            <a:pPr algn="l" eaLnBrk="1" fontAlgn="auto" hangingPunct="1">
              <a:spcAft>
                <a:spcPts val="0"/>
              </a:spcAft>
              <a:defRPr/>
            </a:pPr>
            <a:r>
              <a:rPr lang="en-US" sz="2400" b="1" dirty="0" smtClean="0">
                <a:solidFill>
                  <a:srgbClr val="002060"/>
                </a:solidFill>
              </a:rPr>
              <a:t>.</a:t>
            </a:r>
          </a:p>
          <a:p>
            <a:pPr algn="l" eaLnBrk="1" fontAlgn="auto" hangingPunct="1">
              <a:spcAft>
                <a:spcPts val="0"/>
              </a:spcAft>
              <a:defRPr/>
            </a:pPr>
            <a:endParaRPr lang="ar-IQ" sz="240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4F90614-1E1E-49CB-97C3-580814394401}" type="slidenum">
              <a:rPr lang="ar-IQ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74</a:t>
            </a:fld>
            <a:endParaRPr lang="ar-IQ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60460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itle 1"/>
          <p:cNvSpPr>
            <a:spLocks noGrp="1"/>
          </p:cNvSpPr>
          <p:nvPr>
            <p:ph type="ctrTitle"/>
          </p:nvPr>
        </p:nvSpPr>
        <p:spPr>
          <a:xfrm>
            <a:off x="428625" y="214313"/>
            <a:ext cx="7772400" cy="857250"/>
          </a:xfrm>
        </p:spPr>
        <p:txBody>
          <a:bodyPr/>
          <a:lstStyle/>
          <a:p>
            <a:pPr eaLnBrk="1" hangingPunct="1"/>
            <a:r>
              <a:rPr lang="en-US" b="1" i="1" u="sng" smtClean="0">
                <a:solidFill>
                  <a:srgbClr val="00B050"/>
                </a:solidFill>
                <a:cs typeface="Times New Roman" pitchFamily="18" charset="0"/>
              </a:rPr>
              <a:t>Histogram Equalization Cont.</a:t>
            </a:r>
            <a:endParaRPr lang="ar-IQ" b="1" i="1" u="sng" smtClean="0">
              <a:solidFill>
                <a:srgbClr val="00B050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28625" y="928688"/>
            <a:ext cx="8358188" cy="5643562"/>
          </a:xfrm>
        </p:spPr>
        <p:txBody>
          <a:bodyPr rtlCol="1">
            <a:normAutofit/>
          </a:bodyPr>
          <a:lstStyle/>
          <a:p>
            <a:pPr algn="l" eaLnBrk="1" fontAlgn="auto" hangingPunct="1">
              <a:spcAft>
                <a:spcPts val="0"/>
              </a:spcAft>
              <a:defRPr/>
            </a:pPr>
            <a:r>
              <a:rPr lang="en-US" sz="2800" b="1" dirty="0" smtClean="0">
                <a:solidFill>
                  <a:srgbClr val="002060"/>
                </a:solidFill>
              </a:rPr>
              <a:t>The </a:t>
            </a:r>
            <a:r>
              <a:rPr lang="en-US" sz="2800" b="1" dirty="0" smtClean="0">
                <a:solidFill>
                  <a:srgbClr val="FF0000"/>
                </a:solidFill>
              </a:rPr>
              <a:t>histogram equalization </a:t>
            </a:r>
            <a:r>
              <a:rPr lang="en-US" sz="2800" b="1" dirty="0" smtClean="0">
                <a:solidFill>
                  <a:srgbClr val="002060"/>
                </a:solidFill>
              </a:rPr>
              <a:t>process for digital images consists of four steps:</a:t>
            </a:r>
          </a:p>
          <a:p>
            <a:pPr algn="l" eaLnBrk="1" fontAlgn="auto" hangingPunct="1">
              <a:spcAft>
                <a:spcPts val="0"/>
              </a:spcAft>
              <a:defRPr/>
            </a:pPr>
            <a:r>
              <a:rPr lang="en-US" sz="2800" b="1" dirty="0" smtClean="0">
                <a:solidFill>
                  <a:srgbClr val="FF0000"/>
                </a:solidFill>
              </a:rPr>
              <a:t>1- Find the running sum of the histogram values</a:t>
            </a:r>
          </a:p>
          <a:p>
            <a:pPr algn="l" eaLnBrk="1" fontAlgn="auto" hangingPunct="1">
              <a:spcAft>
                <a:spcPts val="0"/>
              </a:spcAft>
              <a:defRPr/>
            </a:pPr>
            <a:r>
              <a:rPr lang="en-US" sz="2800" b="1" dirty="0" smtClean="0">
                <a:solidFill>
                  <a:srgbClr val="333399"/>
                </a:solidFill>
              </a:rPr>
              <a:t>2- Normalize the values from step1 by dividing by total number of pixels. </a:t>
            </a:r>
          </a:p>
          <a:p>
            <a:pPr algn="l" eaLnBrk="1" fontAlgn="auto" hangingPunct="1">
              <a:spcAft>
                <a:spcPts val="0"/>
              </a:spcAft>
              <a:defRPr/>
            </a:pPr>
            <a:r>
              <a:rPr lang="en-US" sz="2800" b="1" dirty="0" smtClean="0">
                <a:solidFill>
                  <a:srgbClr val="00B050"/>
                </a:solidFill>
              </a:rPr>
              <a:t>3- Multiply the values from step2 by the maximum gray level value and round</a:t>
            </a:r>
            <a:r>
              <a:rPr lang="en-US" sz="2800" b="1" dirty="0" smtClean="0">
                <a:solidFill>
                  <a:srgbClr val="002060"/>
                </a:solidFill>
              </a:rPr>
              <a:t>.</a:t>
            </a:r>
          </a:p>
          <a:p>
            <a:pPr algn="l" eaLnBrk="1" fontAlgn="auto" hangingPunct="1">
              <a:spcAft>
                <a:spcPts val="0"/>
              </a:spcAft>
              <a:defRPr/>
            </a:pPr>
            <a:r>
              <a:rPr lang="en-US" sz="2800" b="1" dirty="0" smtClean="0">
                <a:solidFill>
                  <a:srgbClr val="C00000"/>
                </a:solidFill>
              </a:rPr>
              <a:t> 4- Map the gray-level values to the results from step 3, using a one-to-one correspondence</a:t>
            </a:r>
            <a:r>
              <a:rPr lang="en-US" sz="2800" b="1" dirty="0" smtClean="0">
                <a:solidFill>
                  <a:srgbClr val="002060"/>
                </a:solidFill>
              </a:rPr>
              <a:t>. The following example will help to clarify this process.</a:t>
            </a:r>
          </a:p>
          <a:p>
            <a:pPr algn="l" eaLnBrk="1" fontAlgn="auto" hangingPunct="1">
              <a:spcAft>
                <a:spcPts val="0"/>
              </a:spcAft>
              <a:defRPr/>
            </a:pPr>
            <a:endParaRPr lang="ar-IQ" sz="240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751E819-94AB-4CAE-A9BA-275517ED05D9}" type="slidenum">
              <a:rPr lang="ar-IQ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75</a:t>
            </a:fld>
            <a:endParaRPr lang="ar-IQ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38716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itle 1"/>
          <p:cNvSpPr>
            <a:spLocks noGrp="1"/>
          </p:cNvSpPr>
          <p:nvPr>
            <p:ph type="ctrTitle"/>
          </p:nvPr>
        </p:nvSpPr>
        <p:spPr>
          <a:xfrm>
            <a:off x="428625" y="0"/>
            <a:ext cx="7772400" cy="642938"/>
          </a:xfrm>
        </p:spPr>
        <p:txBody>
          <a:bodyPr/>
          <a:lstStyle/>
          <a:p>
            <a:pPr eaLnBrk="1" hangingPunct="1"/>
            <a:r>
              <a:rPr lang="en-US" b="1" i="1" u="sng" smtClean="0">
                <a:solidFill>
                  <a:srgbClr val="00B050"/>
                </a:solidFill>
                <a:cs typeface="Times New Roman" pitchFamily="18" charset="0"/>
              </a:rPr>
              <a:t>Example</a:t>
            </a:r>
            <a:endParaRPr lang="ar-IQ" b="1" i="1" u="sng" smtClean="0">
              <a:solidFill>
                <a:srgbClr val="00B050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28625" y="642938"/>
            <a:ext cx="8358188" cy="6215062"/>
          </a:xfrm>
        </p:spPr>
        <p:txBody>
          <a:bodyPr rtlCol="1">
            <a:normAutofit fontScale="92500"/>
          </a:bodyPr>
          <a:lstStyle/>
          <a:p>
            <a:pPr algn="l" eaLnBrk="1" fontAlgn="auto" hangingPunct="1">
              <a:spcAft>
                <a:spcPts val="0"/>
              </a:spcAft>
              <a:defRPr/>
            </a:pPr>
            <a:r>
              <a:rPr lang="en-GB" sz="2400" b="1" dirty="0" smtClean="0">
                <a:solidFill>
                  <a:srgbClr val="C00000"/>
                </a:solidFill>
              </a:rPr>
              <a:t>We have an image with </a:t>
            </a:r>
            <a:r>
              <a:rPr lang="en-GB" sz="2400" b="1" dirty="0" smtClean="0">
                <a:solidFill>
                  <a:srgbClr val="FF0000"/>
                </a:solidFill>
              </a:rPr>
              <a:t>3 bit /pixel</a:t>
            </a:r>
            <a:r>
              <a:rPr lang="en-GB" sz="2400" b="1" dirty="0" smtClean="0">
                <a:solidFill>
                  <a:srgbClr val="C00000"/>
                </a:solidFill>
              </a:rPr>
              <a:t>, so the possible range of values is </a:t>
            </a:r>
            <a:r>
              <a:rPr lang="en-GB" sz="2400" b="1" dirty="0" smtClean="0">
                <a:solidFill>
                  <a:srgbClr val="FF0000"/>
                </a:solidFill>
              </a:rPr>
              <a:t>0 to 7</a:t>
            </a:r>
            <a:r>
              <a:rPr lang="en-GB" sz="2400" b="1" dirty="0" smtClean="0">
                <a:solidFill>
                  <a:srgbClr val="C00000"/>
                </a:solidFill>
              </a:rPr>
              <a:t>. We have an image with the following histogram</a:t>
            </a:r>
            <a:r>
              <a:rPr lang="en-US" sz="2400" b="1" dirty="0" smtClean="0">
                <a:solidFill>
                  <a:srgbClr val="C00000"/>
                </a:solidFill>
              </a:rPr>
              <a:t>.</a:t>
            </a:r>
          </a:p>
          <a:p>
            <a:pPr algn="l" eaLnBrk="1" fontAlgn="auto" hangingPunct="1">
              <a:spcAft>
                <a:spcPts val="0"/>
              </a:spcAft>
              <a:defRPr/>
            </a:pPr>
            <a:endParaRPr lang="en-US" sz="2400" dirty="0" smtClean="0"/>
          </a:p>
          <a:p>
            <a:pPr algn="l" eaLnBrk="1" fontAlgn="auto" hangingPunct="1">
              <a:spcAft>
                <a:spcPts val="0"/>
              </a:spcAft>
              <a:defRPr/>
            </a:pPr>
            <a:endParaRPr lang="en-US" sz="2400" dirty="0" smtClean="0"/>
          </a:p>
          <a:p>
            <a:pPr algn="l" eaLnBrk="1" fontAlgn="auto" hangingPunct="1">
              <a:spcAft>
                <a:spcPts val="0"/>
              </a:spcAft>
              <a:defRPr/>
            </a:pPr>
            <a:endParaRPr lang="en-US" sz="2400" dirty="0" smtClean="0"/>
          </a:p>
          <a:p>
            <a:pPr algn="l" eaLnBrk="1" fontAlgn="auto" hangingPunct="1">
              <a:spcAft>
                <a:spcPts val="0"/>
              </a:spcAft>
              <a:defRPr/>
            </a:pPr>
            <a:r>
              <a:rPr lang="en-US" sz="2400" b="1" dirty="0" smtClean="0">
                <a:solidFill>
                  <a:srgbClr val="5F0801"/>
                </a:solidFill>
              </a:rPr>
              <a:t>Step 1: Great a </a:t>
            </a:r>
            <a:r>
              <a:rPr lang="en-US" sz="2400" b="1" dirty="0" smtClean="0">
                <a:solidFill>
                  <a:srgbClr val="FF0000"/>
                </a:solidFill>
              </a:rPr>
              <a:t>running sum </a:t>
            </a:r>
            <a:r>
              <a:rPr lang="en-US" sz="2400" b="1" dirty="0" smtClean="0">
                <a:solidFill>
                  <a:srgbClr val="5F0801"/>
                </a:solidFill>
              </a:rPr>
              <a:t>of histogram values. This means that the</a:t>
            </a:r>
          </a:p>
          <a:p>
            <a:pPr algn="l" eaLnBrk="1" fontAlgn="auto" hangingPunct="1">
              <a:spcAft>
                <a:spcPts val="0"/>
              </a:spcAft>
              <a:defRPr/>
            </a:pPr>
            <a:r>
              <a:rPr lang="en-US" sz="2400" b="1" dirty="0" smtClean="0">
                <a:solidFill>
                  <a:srgbClr val="5F0801"/>
                </a:solidFill>
              </a:rPr>
              <a:t>              values is </a:t>
            </a:r>
            <a:r>
              <a:rPr lang="en-US" sz="2400" b="1" dirty="0" smtClean="0">
                <a:solidFill>
                  <a:srgbClr val="FF0000"/>
                </a:solidFill>
              </a:rPr>
              <a:t>10</a:t>
            </a:r>
            <a:r>
              <a:rPr lang="en-US" sz="2400" b="1" dirty="0" smtClean="0">
                <a:solidFill>
                  <a:srgbClr val="5F0801"/>
                </a:solidFill>
              </a:rPr>
              <a:t>, the second is </a:t>
            </a:r>
            <a:r>
              <a:rPr lang="en-US" sz="2400" b="1" dirty="0" smtClean="0">
                <a:solidFill>
                  <a:srgbClr val="FF0000"/>
                </a:solidFill>
              </a:rPr>
              <a:t>10+8</a:t>
            </a:r>
            <a:r>
              <a:rPr lang="en-US" sz="2400" b="1" dirty="0" smtClean="0">
                <a:solidFill>
                  <a:srgbClr val="5F0801"/>
                </a:solidFill>
              </a:rPr>
              <a:t>=18, next is </a:t>
            </a:r>
            <a:r>
              <a:rPr lang="en-US" sz="2400" b="1" dirty="0" smtClean="0">
                <a:solidFill>
                  <a:srgbClr val="FF0000"/>
                </a:solidFill>
              </a:rPr>
              <a:t>10+8+9</a:t>
            </a:r>
            <a:r>
              <a:rPr lang="en-US" sz="2400" b="1" dirty="0" smtClean="0">
                <a:solidFill>
                  <a:srgbClr val="5F0801"/>
                </a:solidFill>
              </a:rPr>
              <a:t>=27, and </a:t>
            </a:r>
          </a:p>
          <a:p>
            <a:pPr algn="l" eaLnBrk="1" fontAlgn="auto" hangingPunct="1">
              <a:spcAft>
                <a:spcPts val="0"/>
              </a:spcAft>
              <a:defRPr/>
            </a:pPr>
            <a:r>
              <a:rPr lang="en-US" sz="2400" b="1" dirty="0" smtClean="0">
                <a:solidFill>
                  <a:srgbClr val="5F0801"/>
                </a:solidFill>
              </a:rPr>
              <a:t>              </a:t>
            </a:r>
            <a:r>
              <a:rPr lang="en-US" sz="2400" b="1" dirty="0" smtClean="0">
                <a:solidFill>
                  <a:srgbClr val="5F0801"/>
                </a:solidFill>
              </a:rPr>
              <a:t>so on</a:t>
            </a:r>
            <a:r>
              <a:rPr lang="en-US" sz="2400" b="1" dirty="0" smtClean="0">
                <a:solidFill>
                  <a:srgbClr val="5F0801"/>
                </a:solidFill>
              </a:rPr>
              <a:t>. Here we get 10,18,27,29,43,44,49,51</a:t>
            </a:r>
            <a:r>
              <a:rPr lang="en-US" sz="2400" dirty="0" smtClean="0"/>
              <a:t>.</a:t>
            </a:r>
          </a:p>
          <a:p>
            <a:pPr algn="l" eaLnBrk="1" fontAlgn="auto" hangingPunct="1">
              <a:spcAft>
                <a:spcPts val="0"/>
              </a:spcAft>
              <a:defRPr/>
            </a:pPr>
            <a:r>
              <a:rPr lang="en-US" sz="2400" b="1" dirty="0" smtClean="0">
                <a:solidFill>
                  <a:srgbClr val="002060"/>
                </a:solidFill>
              </a:rPr>
              <a:t>Step 2: </a:t>
            </a:r>
            <a:r>
              <a:rPr lang="en-US" sz="2400" b="1" dirty="0" smtClean="0">
                <a:solidFill>
                  <a:srgbClr val="FF0000"/>
                </a:solidFill>
              </a:rPr>
              <a:t>Normalize</a:t>
            </a:r>
            <a:r>
              <a:rPr lang="en-US" sz="2400" b="1" dirty="0" smtClean="0">
                <a:solidFill>
                  <a:srgbClr val="002060"/>
                </a:solidFill>
              </a:rPr>
              <a:t> by dividing by </a:t>
            </a:r>
            <a:r>
              <a:rPr lang="en-US" sz="2400" b="1" dirty="0" smtClean="0">
                <a:solidFill>
                  <a:srgbClr val="FF0000"/>
                </a:solidFill>
              </a:rPr>
              <a:t>total number </a:t>
            </a:r>
            <a:r>
              <a:rPr lang="en-US" sz="2400" b="1" dirty="0" smtClean="0">
                <a:solidFill>
                  <a:srgbClr val="002060"/>
                </a:solidFill>
              </a:rPr>
              <a:t>of pixels. The total </a:t>
            </a:r>
          </a:p>
          <a:p>
            <a:pPr algn="l" eaLnBrk="1" fontAlgn="auto" hangingPunct="1">
              <a:spcAft>
                <a:spcPts val="0"/>
              </a:spcAft>
              <a:defRPr/>
            </a:pPr>
            <a:r>
              <a:rPr lang="en-US" sz="2400" b="1" dirty="0" smtClean="0">
                <a:solidFill>
                  <a:srgbClr val="002060"/>
                </a:solidFill>
              </a:rPr>
              <a:t>            number of pixels is 10+8+9+2+14+1+5+0=</a:t>
            </a:r>
            <a:r>
              <a:rPr lang="en-US" sz="2400" b="1" dirty="0" smtClean="0">
                <a:solidFill>
                  <a:srgbClr val="FF0000"/>
                </a:solidFill>
              </a:rPr>
              <a:t>51</a:t>
            </a:r>
            <a:r>
              <a:rPr lang="en-US" sz="2400" dirty="0" smtClean="0"/>
              <a:t>.</a:t>
            </a:r>
          </a:p>
          <a:p>
            <a:pPr algn="l" eaLnBrk="1" fontAlgn="auto" hangingPunct="1">
              <a:spcAft>
                <a:spcPts val="0"/>
              </a:spcAft>
              <a:defRPr/>
            </a:pPr>
            <a:r>
              <a:rPr lang="en-US" sz="2400" b="1" dirty="0" smtClean="0">
                <a:solidFill>
                  <a:srgbClr val="213F3E"/>
                </a:solidFill>
              </a:rPr>
              <a:t>Step 3: </a:t>
            </a:r>
            <a:r>
              <a:rPr lang="en-US" sz="2400" b="1" dirty="0" smtClean="0">
                <a:solidFill>
                  <a:srgbClr val="FF0000"/>
                </a:solidFill>
              </a:rPr>
              <a:t>Multiply</a:t>
            </a:r>
            <a:r>
              <a:rPr lang="en-US" sz="2400" b="1" dirty="0" smtClean="0">
                <a:solidFill>
                  <a:srgbClr val="213F3E"/>
                </a:solidFill>
              </a:rPr>
              <a:t> these values by the </a:t>
            </a:r>
            <a:r>
              <a:rPr lang="en-US" sz="2400" b="1" dirty="0" smtClean="0">
                <a:solidFill>
                  <a:srgbClr val="FF0000"/>
                </a:solidFill>
              </a:rPr>
              <a:t>maximum gray </a:t>
            </a:r>
            <a:r>
              <a:rPr lang="en-US" sz="2400" b="1" dirty="0" smtClean="0">
                <a:solidFill>
                  <a:srgbClr val="213F3E"/>
                </a:solidFill>
              </a:rPr>
              <a:t>– level values in this   case </a:t>
            </a:r>
            <a:r>
              <a:rPr lang="en-US" sz="2400" b="1" dirty="0" smtClean="0">
                <a:solidFill>
                  <a:srgbClr val="FF0000"/>
                </a:solidFill>
              </a:rPr>
              <a:t>7</a:t>
            </a:r>
            <a:r>
              <a:rPr lang="en-US" sz="2400" b="1" dirty="0" smtClean="0">
                <a:solidFill>
                  <a:srgbClr val="213F3E"/>
                </a:solidFill>
              </a:rPr>
              <a:t> , and then </a:t>
            </a:r>
            <a:r>
              <a:rPr lang="en-US" sz="2400" b="1" dirty="0" smtClean="0">
                <a:solidFill>
                  <a:srgbClr val="FF0000"/>
                </a:solidFill>
              </a:rPr>
              <a:t>round the result to the closet integer</a:t>
            </a:r>
            <a:r>
              <a:rPr lang="en-US" sz="2400" b="1" dirty="0" smtClean="0">
                <a:solidFill>
                  <a:srgbClr val="213F3E"/>
                </a:solidFill>
              </a:rPr>
              <a:t>. After this</a:t>
            </a:r>
          </a:p>
          <a:p>
            <a:pPr algn="l" eaLnBrk="1" fontAlgn="auto" hangingPunct="1">
              <a:spcAft>
                <a:spcPts val="0"/>
              </a:spcAft>
              <a:defRPr/>
            </a:pPr>
            <a:r>
              <a:rPr lang="en-US" sz="2400" b="1" dirty="0" smtClean="0">
                <a:solidFill>
                  <a:srgbClr val="213F3E"/>
                </a:solidFill>
              </a:rPr>
              <a:t>              is done we obtain </a:t>
            </a:r>
            <a:r>
              <a:rPr lang="en-US" sz="2400" b="1" dirty="0" smtClean="0">
                <a:solidFill>
                  <a:srgbClr val="FF0000"/>
                </a:solidFill>
              </a:rPr>
              <a:t>1,2,4,4,6,6,7,7</a:t>
            </a:r>
            <a:r>
              <a:rPr lang="en-US" sz="2400" dirty="0" smtClean="0">
                <a:solidFill>
                  <a:srgbClr val="213F3E"/>
                </a:solidFill>
              </a:rPr>
              <a:t>. </a:t>
            </a:r>
          </a:p>
          <a:p>
            <a:pPr algn="l" eaLnBrk="1" fontAlgn="auto" hangingPunct="1">
              <a:spcAft>
                <a:spcPts val="0"/>
              </a:spcAft>
              <a:defRPr/>
            </a:pPr>
            <a:r>
              <a:rPr lang="en-US" sz="2400" b="1" dirty="0" smtClean="0">
                <a:solidFill>
                  <a:schemeClr val="accent2">
                    <a:lumMod val="50000"/>
                  </a:schemeClr>
                </a:solidFill>
              </a:rPr>
              <a:t>Step 4 : </a:t>
            </a:r>
            <a:r>
              <a:rPr lang="en-US" sz="2400" b="1" dirty="0" smtClean="0">
                <a:solidFill>
                  <a:srgbClr val="FF0000"/>
                </a:solidFill>
              </a:rPr>
              <a:t>Map</a:t>
            </a:r>
            <a:r>
              <a:rPr lang="en-US" sz="2400" b="1" dirty="0" smtClean="0">
                <a:solidFill>
                  <a:schemeClr val="accent2">
                    <a:lumMod val="50000"/>
                  </a:schemeClr>
                </a:solidFill>
              </a:rPr>
              <a:t> the </a:t>
            </a:r>
            <a:r>
              <a:rPr lang="en-US" sz="2400" b="1" dirty="0" smtClean="0">
                <a:solidFill>
                  <a:srgbClr val="FF0000"/>
                </a:solidFill>
              </a:rPr>
              <a:t>original values </a:t>
            </a:r>
            <a:r>
              <a:rPr lang="en-US" sz="2400" b="1" dirty="0" smtClean="0">
                <a:solidFill>
                  <a:schemeClr val="accent2">
                    <a:lumMod val="50000"/>
                  </a:schemeClr>
                </a:solidFill>
              </a:rPr>
              <a:t>to the results from step3 by a </a:t>
            </a:r>
            <a:r>
              <a:rPr lang="en-US" sz="2400" b="1" dirty="0" smtClean="0">
                <a:solidFill>
                  <a:srgbClr val="FF0000"/>
                </a:solidFill>
              </a:rPr>
              <a:t>one –to-</a:t>
            </a:r>
          </a:p>
          <a:p>
            <a:pPr algn="l" eaLnBrk="1" fontAlgn="auto" hangingPunct="1">
              <a:spcAft>
                <a:spcPts val="0"/>
              </a:spcAft>
              <a:defRPr/>
            </a:pPr>
            <a:r>
              <a:rPr lang="en-US" sz="2400" b="1" dirty="0" smtClean="0">
                <a:solidFill>
                  <a:srgbClr val="FF0000"/>
                </a:solidFill>
              </a:rPr>
              <a:t>             one </a:t>
            </a:r>
            <a:r>
              <a:rPr lang="en-US" sz="2400" b="1" dirty="0" smtClean="0">
                <a:solidFill>
                  <a:schemeClr val="accent2">
                    <a:lumMod val="50000"/>
                  </a:schemeClr>
                </a:solidFill>
              </a:rPr>
              <a:t>correspondence</a:t>
            </a:r>
            <a:r>
              <a:rPr lang="en-US" sz="2400" dirty="0" smtClean="0"/>
              <a:t>. </a:t>
            </a:r>
          </a:p>
          <a:p>
            <a:pPr algn="l" eaLnBrk="1" fontAlgn="auto" hangingPunct="1">
              <a:spcAft>
                <a:spcPts val="0"/>
              </a:spcAft>
              <a:defRPr/>
            </a:pPr>
            <a:endParaRPr lang="ar-IQ" sz="240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D2205FF-0847-43AD-8112-A9A3A8E14533}" type="slidenum">
              <a:rPr lang="ar-IQ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76</a:t>
            </a:fld>
            <a:endParaRPr lang="ar-IQ">
              <a:solidFill>
                <a:prstClr val="black">
                  <a:tint val="75000"/>
                </a:prstClr>
              </a:solidFill>
            </a:endParaRPr>
          </a:p>
        </p:txBody>
      </p:sp>
      <p:cxnSp>
        <p:nvCxnSpPr>
          <p:cNvPr id="6" name="Straight Connector 5"/>
          <p:cNvCxnSpPr/>
          <p:nvPr/>
        </p:nvCxnSpPr>
        <p:spPr>
          <a:xfrm>
            <a:off x="8286750" y="714375"/>
            <a:ext cx="214313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7" name="Table 6"/>
          <p:cNvGraphicFramePr>
            <a:graphicFrameLocks noGrp="1"/>
          </p:cNvGraphicFramePr>
          <p:nvPr/>
        </p:nvGraphicFramePr>
        <p:xfrm>
          <a:off x="571500" y="1428750"/>
          <a:ext cx="7858124" cy="1071563"/>
        </p:xfrm>
        <a:graphic>
          <a:graphicData uri="http://schemas.openxmlformats.org/drawingml/2006/table">
            <a:tbl>
              <a:tblPr/>
              <a:tblGrid>
                <a:gridCol w="2010466"/>
                <a:gridCol w="636425"/>
                <a:gridCol w="798861"/>
                <a:gridCol w="639088"/>
                <a:gridCol w="639088"/>
                <a:gridCol w="798861"/>
                <a:gridCol w="639088"/>
                <a:gridCol w="798861"/>
                <a:gridCol w="897386"/>
              </a:tblGrid>
              <a:tr h="57150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400" dirty="0">
                          <a:latin typeface="Times New Roman"/>
                          <a:ea typeface="Times New Roman"/>
                        </a:rPr>
                        <a:t>Gray-level</a:t>
                      </a:r>
                      <a:r>
                        <a:rPr lang="en-US" sz="1400" dirty="0">
                          <a:latin typeface="Times New Roman"/>
                          <a:ea typeface="Times New Roman"/>
                        </a:rPr>
                        <a:t> value</a:t>
                      </a:r>
                      <a:endParaRPr lang="en-US" sz="1200" dirty="0">
                        <a:latin typeface="Times New Roman"/>
                        <a:ea typeface="Times New Roman"/>
                      </a:endParaRPr>
                    </a:p>
                  </a:txBody>
                  <a:tcPr marL="68579" marR="6857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pct20">
                      <a:fgClr>
                        <a:srgbClr val="FFFFFF"/>
                      </a:fgClr>
                      <a:bgClr>
                        <a:srgbClr val="DFDFDF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400">
                          <a:latin typeface="Times New Roman"/>
                          <a:ea typeface="Times New Roman"/>
                        </a:rPr>
                        <a:t>0</a:t>
                      </a:r>
                      <a:endParaRPr lang="en-US" sz="1200">
                        <a:latin typeface="Times New Roman"/>
                        <a:ea typeface="Times New Roman"/>
                      </a:endParaRPr>
                    </a:p>
                  </a:txBody>
                  <a:tcPr marL="68579" marR="6857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400">
                          <a:latin typeface="Times New Roman"/>
                          <a:ea typeface="Times New Roman"/>
                        </a:rPr>
                        <a:t>1</a:t>
                      </a:r>
                      <a:endParaRPr lang="en-US" sz="1200">
                        <a:latin typeface="Times New Roman"/>
                        <a:ea typeface="Times New Roman"/>
                      </a:endParaRPr>
                    </a:p>
                  </a:txBody>
                  <a:tcPr marL="68579" marR="6857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400">
                          <a:latin typeface="Times New Roman"/>
                          <a:ea typeface="Times New Roman"/>
                        </a:rPr>
                        <a:t>2</a:t>
                      </a:r>
                      <a:endParaRPr lang="en-US" sz="1200">
                        <a:latin typeface="Times New Roman"/>
                        <a:ea typeface="Times New Roman"/>
                      </a:endParaRPr>
                    </a:p>
                  </a:txBody>
                  <a:tcPr marL="68579" marR="6857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400">
                          <a:latin typeface="Times New Roman"/>
                          <a:ea typeface="Times New Roman"/>
                        </a:rPr>
                        <a:t>3</a:t>
                      </a:r>
                      <a:endParaRPr lang="en-US" sz="1200">
                        <a:latin typeface="Times New Roman"/>
                        <a:ea typeface="Times New Roman"/>
                      </a:endParaRPr>
                    </a:p>
                  </a:txBody>
                  <a:tcPr marL="68579" marR="6857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400">
                          <a:latin typeface="Times New Roman"/>
                          <a:ea typeface="Times New Roman"/>
                        </a:rPr>
                        <a:t>4</a:t>
                      </a:r>
                      <a:endParaRPr lang="en-US" sz="1200">
                        <a:latin typeface="Times New Roman"/>
                        <a:ea typeface="Times New Roman"/>
                      </a:endParaRPr>
                    </a:p>
                  </a:txBody>
                  <a:tcPr marL="68579" marR="6857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400">
                          <a:latin typeface="Times New Roman"/>
                          <a:ea typeface="Times New Roman"/>
                        </a:rPr>
                        <a:t>5</a:t>
                      </a:r>
                      <a:endParaRPr lang="en-US" sz="1200">
                        <a:latin typeface="Times New Roman"/>
                        <a:ea typeface="Times New Roman"/>
                      </a:endParaRPr>
                    </a:p>
                  </a:txBody>
                  <a:tcPr marL="68579" marR="6857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400">
                          <a:latin typeface="Times New Roman"/>
                          <a:ea typeface="Times New Roman"/>
                        </a:rPr>
                        <a:t>6</a:t>
                      </a:r>
                      <a:endParaRPr lang="en-US" sz="1200">
                        <a:latin typeface="Times New Roman"/>
                        <a:ea typeface="Times New Roman"/>
                      </a:endParaRPr>
                    </a:p>
                  </a:txBody>
                  <a:tcPr marL="68579" marR="6857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400" dirty="0">
                          <a:latin typeface="Times New Roman"/>
                          <a:ea typeface="Times New Roman"/>
                        </a:rPr>
                        <a:t>7</a:t>
                      </a:r>
                      <a:endParaRPr lang="en-US" sz="1200" dirty="0">
                        <a:latin typeface="Times New Roman"/>
                        <a:ea typeface="Times New Roman"/>
                      </a:endParaRPr>
                    </a:p>
                  </a:txBody>
                  <a:tcPr marL="68579" marR="6857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0006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400" dirty="0">
                          <a:latin typeface="Times New Roman"/>
                          <a:ea typeface="Times New Roman"/>
                        </a:rPr>
                        <a:t>No of Pixel</a:t>
                      </a:r>
                      <a:endParaRPr lang="en-US" sz="1200" dirty="0">
                        <a:latin typeface="Times New Roman"/>
                        <a:ea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dirty="0">
                          <a:latin typeface="Times New Roman"/>
                          <a:ea typeface="Times New Roman"/>
                        </a:rPr>
                        <a:t>Histogram value</a:t>
                      </a:r>
                      <a:endParaRPr lang="en-US" sz="1200" dirty="0">
                        <a:latin typeface="Times New Roman"/>
                        <a:ea typeface="Times New Roman"/>
                      </a:endParaRPr>
                    </a:p>
                  </a:txBody>
                  <a:tcPr marL="68579" marR="6857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pct20">
                      <a:fgClr>
                        <a:srgbClr val="FFFFFF"/>
                      </a:fgClr>
                      <a:bgClr>
                        <a:srgbClr val="DFDFDF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400">
                          <a:latin typeface="Times New Roman"/>
                          <a:ea typeface="Times New Roman"/>
                        </a:rPr>
                        <a:t>10</a:t>
                      </a:r>
                      <a:endParaRPr lang="en-US" sz="1200">
                        <a:latin typeface="Times New Roman"/>
                        <a:ea typeface="Times New Roman"/>
                      </a:endParaRPr>
                    </a:p>
                  </a:txBody>
                  <a:tcPr marL="68579" marR="6857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400">
                          <a:latin typeface="Times New Roman"/>
                          <a:ea typeface="Times New Roman"/>
                        </a:rPr>
                        <a:t>8</a:t>
                      </a:r>
                      <a:endParaRPr lang="en-US" sz="1200">
                        <a:latin typeface="Times New Roman"/>
                        <a:ea typeface="Times New Roman"/>
                      </a:endParaRPr>
                    </a:p>
                  </a:txBody>
                  <a:tcPr marL="68579" marR="6857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400">
                          <a:latin typeface="Times New Roman"/>
                          <a:ea typeface="Times New Roman"/>
                        </a:rPr>
                        <a:t>9</a:t>
                      </a:r>
                      <a:endParaRPr lang="en-US" sz="1200">
                        <a:latin typeface="Times New Roman"/>
                        <a:ea typeface="Times New Roman"/>
                      </a:endParaRPr>
                    </a:p>
                  </a:txBody>
                  <a:tcPr marL="68579" marR="6857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400">
                          <a:latin typeface="Times New Roman"/>
                          <a:ea typeface="Times New Roman"/>
                        </a:rPr>
                        <a:t>2</a:t>
                      </a:r>
                      <a:endParaRPr lang="en-US" sz="1200">
                        <a:latin typeface="Times New Roman"/>
                        <a:ea typeface="Times New Roman"/>
                      </a:endParaRPr>
                    </a:p>
                  </a:txBody>
                  <a:tcPr marL="68579" marR="6857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400">
                          <a:latin typeface="Times New Roman"/>
                          <a:ea typeface="Times New Roman"/>
                        </a:rPr>
                        <a:t>14</a:t>
                      </a:r>
                      <a:endParaRPr lang="en-US" sz="1200">
                        <a:latin typeface="Times New Roman"/>
                        <a:ea typeface="Times New Roman"/>
                      </a:endParaRPr>
                    </a:p>
                  </a:txBody>
                  <a:tcPr marL="68579" marR="6857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400">
                          <a:latin typeface="Times New Roman"/>
                          <a:ea typeface="Times New Roman"/>
                        </a:rPr>
                        <a:t>1</a:t>
                      </a:r>
                      <a:endParaRPr lang="en-US" sz="1200">
                        <a:latin typeface="Times New Roman"/>
                        <a:ea typeface="Times New Roman"/>
                      </a:endParaRPr>
                    </a:p>
                  </a:txBody>
                  <a:tcPr marL="68579" marR="6857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400">
                          <a:latin typeface="Times New Roman"/>
                          <a:ea typeface="Times New Roman"/>
                        </a:rPr>
                        <a:t>5</a:t>
                      </a:r>
                      <a:endParaRPr lang="en-US" sz="1200">
                        <a:latin typeface="Times New Roman"/>
                        <a:ea typeface="Times New Roman"/>
                      </a:endParaRPr>
                    </a:p>
                  </a:txBody>
                  <a:tcPr marL="68579" marR="6857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400" dirty="0">
                          <a:latin typeface="Times New Roman"/>
                          <a:ea typeface="Times New Roman"/>
                        </a:rPr>
                        <a:t>2</a:t>
                      </a:r>
                      <a:endParaRPr lang="en-US" sz="1200" dirty="0">
                        <a:latin typeface="Times New Roman"/>
                        <a:ea typeface="Times New Roman"/>
                      </a:endParaRPr>
                    </a:p>
                  </a:txBody>
                  <a:tcPr marL="68579" marR="6857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580260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itle 1"/>
          <p:cNvSpPr>
            <a:spLocks noGrp="1"/>
          </p:cNvSpPr>
          <p:nvPr>
            <p:ph type="ctrTitle"/>
          </p:nvPr>
        </p:nvSpPr>
        <p:spPr>
          <a:xfrm>
            <a:off x="428625" y="0"/>
            <a:ext cx="7772400" cy="857250"/>
          </a:xfrm>
        </p:spPr>
        <p:txBody>
          <a:bodyPr/>
          <a:lstStyle/>
          <a:p>
            <a:pPr eaLnBrk="1" hangingPunct="1"/>
            <a:r>
              <a:rPr lang="en-US" b="1" i="1" u="sng" smtClean="0">
                <a:solidFill>
                  <a:srgbClr val="00B050"/>
                </a:solidFill>
                <a:cs typeface="Times New Roman" pitchFamily="18" charset="0"/>
              </a:rPr>
              <a:t>Histogram Equalization Cont.</a:t>
            </a:r>
            <a:endParaRPr lang="ar-IQ" b="1" i="1" u="sng" smtClean="0">
              <a:solidFill>
                <a:srgbClr val="00B050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714375"/>
            <a:ext cx="9144000" cy="5857875"/>
          </a:xfrm>
        </p:spPr>
        <p:txBody>
          <a:bodyPr rtlCol="1">
            <a:normAutofit fontScale="92500" lnSpcReduction="10000"/>
          </a:bodyPr>
          <a:lstStyle/>
          <a:p>
            <a:pPr algn="l" eaLnBrk="1" fontAlgn="auto" hangingPunct="1">
              <a:spcAft>
                <a:spcPts val="0"/>
              </a:spcAft>
              <a:defRPr/>
            </a:pPr>
            <a:r>
              <a:rPr lang="en-US" sz="2800" b="1" dirty="0" smtClean="0">
                <a:solidFill>
                  <a:srgbClr val="C00000"/>
                </a:solidFill>
              </a:rPr>
              <a:t>The first three steps:</a:t>
            </a:r>
            <a:endParaRPr lang="en-US" sz="2800" dirty="0" smtClean="0">
              <a:solidFill>
                <a:srgbClr val="C00000"/>
              </a:solidFill>
            </a:endParaRPr>
          </a:p>
          <a:p>
            <a:pPr algn="l" eaLnBrk="1" fontAlgn="auto" hangingPunct="1">
              <a:spcAft>
                <a:spcPts val="0"/>
              </a:spcAft>
              <a:defRPr/>
            </a:pPr>
            <a:endParaRPr lang="en-US" sz="2800" b="1" dirty="0" smtClean="0">
              <a:solidFill>
                <a:srgbClr val="002060"/>
              </a:solidFill>
            </a:endParaRPr>
          </a:p>
          <a:p>
            <a:pPr algn="l" eaLnBrk="1" fontAlgn="auto" hangingPunct="1">
              <a:spcAft>
                <a:spcPts val="0"/>
              </a:spcAft>
              <a:defRPr/>
            </a:pPr>
            <a:r>
              <a:rPr lang="en-US" sz="2800" b="1" dirty="0" smtClean="0">
                <a:solidFill>
                  <a:srgbClr val="002060"/>
                </a:solidFill>
              </a:rPr>
              <a:t>.</a:t>
            </a:r>
          </a:p>
          <a:p>
            <a:pPr algn="l" eaLnBrk="1" fontAlgn="auto" hangingPunct="1">
              <a:spcAft>
                <a:spcPts val="0"/>
              </a:spcAft>
              <a:defRPr/>
            </a:pPr>
            <a:endParaRPr lang="en-US" sz="2400" dirty="0" smtClean="0"/>
          </a:p>
          <a:p>
            <a:pPr algn="l" eaLnBrk="1" fontAlgn="auto" hangingPunct="1">
              <a:spcAft>
                <a:spcPts val="0"/>
              </a:spcAft>
              <a:defRPr/>
            </a:pPr>
            <a:endParaRPr lang="en-US" sz="2400" dirty="0" smtClean="0"/>
          </a:p>
          <a:p>
            <a:pPr algn="l" eaLnBrk="1" fontAlgn="auto" hangingPunct="1">
              <a:spcAft>
                <a:spcPts val="0"/>
              </a:spcAft>
              <a:defRPr/>
            </a:pPr>
            <a:endParaRPr lang="en-US" sz="2400" dirty="0" smtClean="0"/>
          </a:p>
          <a:p>
            <a:pPr algn="l" eaLnBrk="1" fontAlgn="auto" hangingPunct="1">
              <a:spcAft>
                <a:spcPts val="0"/>
              </a:spcAft>
              <a:defRPr/>
            </a:pPr>
            <a:endParaRPr lang="en-US" sz="2400" dirty="0" smtClean="0"/>
          </a:p>
          <a:p>
            <a:pPr algn="l" eaLnBrk="1" fontAlgn="auto" hangingPunct="1">
              <a:spcAft>
                <a:spcPts val="0"/>
              </a:spcAft>
              <a:defRPr/>
            </a:pPr>
            <a:r>
              <a:rPr lang="en-US" sz="2400" b="1" dirty="0" smtClean="0">
                <a:solidFill>
                  <a:srgbClr val="C00000"/>
                </a:solidFill>
              </a:rPr>
              <a:t>The fourth step:</a:t>
            </a:r>
          </a:p>
          <a:p>
            <a:pPr algn="l" eaLnBrk="1" fontAlgn="auto" hangingPunct="1">
              <a:spcAft>
                <a:spcPts val="0"/>
              </a:spcAft>
              <a:defRPr/>
            </a:pPr>
            <a:endParaRPr lang="en-US" sz="2400" dirty="0" smtClean="0"/>
          </a:p>
          <a:p>
            <a:pPr algn="l" eaLnBrk="1" fontAlgn="auto" hangingPunct="1">
              <a:spcAft>
                <a:spcPts val="0"/>
              </a:spcAft>
              <a:defRPr/>
            </a:pPr>
            <a:endParaRPr lang="en-US" sz="2400" dirty="0" smtClean="0"/>
          </a:p>
          <a:p>
            <a:pPr algn="l" eaLnBrk="1" fontAlgn="auto" hangingPunct="1">
              <a:spcAft>
                <a:spcPts val="0"/>
              </a:spcAft>
              <a:defRPr/>
            </a:pPr>
            <a:endParaRPr lang="en-US" sz="2400" dirty="0" smtClean="0"/>
          </a:p>
          <a:p>
            <a:pPr algn="l" eaLnBrk="1" fontAlgn="auto" hangingPunct="1">
              <a:spcAft>
                <a:spcPts val="0"/>
              </a:spcAft>
              <a:defRPr/>
            </a:pPr>
            <a:r>
              <a:rPr lang="en-GB" sz="2400" b="1" dirty="0" smtClean="0">
                <a:solidFill>
                  <a:srgbClr val="002060"/>
                </a:solidFill>
              </a:rPr>
              <a:t>All pixel in the original image with </a:t>
            </a:r>
            <a:r>
              <a:rPr lang="en-GB" sz="2400" b="1" dirty="0" err="1" smtClean="0">
                <a:solidFill>
                  <a:srgbClr val="002060"/>
                </a:solidFill>
              </a:rPr>
              <a:t>gray</a:t>
            </a:r>
            <a:r>
              <a:rPr lang="en-GB" sz="2400" b="1" dirty="0" smtClean="0">
                <a:solidFill>
                  <a:srgbClr val="002060"/>
                </a:solidFill>
              </a:rPr>
              <a:t> level 0 are set to 1, values of 1 are set to 2, 2 set to 4, 3 set to 4, and so on (see figure (2-21)) histogram equalization</a:t>
            </a:r>
            <a:r>
              <a:rPr lang="en-GB" sz="2400" b="1" dirty="0" smtClean="0">
                <a:solidFill>
                  <a:srgbClr val="FF0000"/>
                </a:solidFill>
              </a:rPr>
              <a:t>, you can see the original histogram and the resulting histogram equalized histogram. Although the result is not flat, it is closer to being flat than the original</a:t>
            </a:r>
            <a:endParaRPr lang="ar-IQ" sz="2400" b="1" dirty="0" smtClean="0">
              <a:solidFill>
                <a:srgbClr val="FF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857375" y="6286500"/>
            <a:ext cx="2133600" cy="365125"/>
          </a:xfrm>
        </p:spPr>
        <p:txBody>
          <a:bodyPr/>
          <a:lstStyle/>
          <a:p>
            <a:pPr>
              <a:defRPr/>
            </a:pPr>
            <a:fld id="{366A4216-B928-47DC-A5A0-CC2332AAAED7}" type="slidenum">
              <a:rPr lang="ar-IQ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77</a:t>
            </a:fld>
            <a:endParaRPr lang="ar-IQ" dirty="0">
              <a:solidFill>
                <a:prstClr val="black">
                  <a:tint val="75000"/>
                </a:prstClr>
              </a:solidFill>
            </a:endParaRPr>
          </a:p>
        </p:txBody>
      </p:sp>
      <p:graphicFrame>
        <p:nvGraphicFramePr>
          <p:cNvPr id="7" name="Table 6"/>
          <p:cNvGraphicFramePr>
            <a:graphicFrameLocks noGrp="1"/>
          </p:cNvGraphicFramePr>
          <p:nvPr/>
        </p:nvGraphicFramePr>
        <p:xfrm>
          <a:off x="214313" y="1143000"/>
          <a:ext cx="8643937" cy="2344738"/>
        </p:xfrm>
        <a:graphic>
          <a:graphicData uri="http://schemas.openxmlformats.org/drawingml/2006/table">
            <a:tbl>
              <a:tblPr/>
              <a:tblGrid>
                <a:gridCol w="1571624"/>
                <a:gridCol w="1000125"/>
                <a:gridCol w="857250"/>
                <a:gridCol w="928688"/>
                <a:gridCol w="857250"/>
                <a:gridCol w="928688"/>
                <a:gridCol w="785813"/>
                <a:gridCol w="785813"/>
                <a:gridCol w="928686"/>
              </a:tblGrid>
              <a:tr h="29448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400">
                          <a:latin typeface="Times New Roman"/>
                          <a:ea typeface="Times New Roman"/>
                        </a:rPr>
                        <a:t>Gray-level</a:t>
                      </a:r>
                      <a:endParaRPr lang="en-US" sz="1200">
                        <a:latin typeface="Times New Roman"/>
                        <a:ea typeface="Times New Roman"/>
                      </a:endParaRPr>
                    </a:p>
                  </a:txBody>
                  <a:tcPr marL="68171" marR="6817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pct20">
                      <a:fgClr>
                        <a:srgbClr val="FFFFFF"/>
                      </a:fgClr>
                      <a:bgClr>
                        <a:srgbClr val="DFDFDF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400">
                          <a:latin typeface="Times New Roman"/>
                          <a:ea typeface="Times New Roman"/>
                        </a:rPr>
                        <a:t>0</a:t>
                      </a:r>
                      <a:endParaRPr lang="en-US" sz="1200">
                        <a:latin typeface="Times New Roman"/>
                        <a:ea typeface="Times New Roman"/>
                      </a:endParaRPr>
                    </a:p>
                  </a:txBody>
                  <a:tcPr marL="68171" marR="6817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400">
                          <a:latin typeface="Times New Roman"/>
                          <a:ea typeface="Times New Roman"/>
                        </a:rPr>
                        <a:t>1</a:t>
                      </a:r>
                      <a:endParaRPr lang="en-US" sz="1200">
                        <a:latin typeface="Times New Roman"/>
                        <a:ea typeface="Times New Roman"/>
                      </a:endParaRPr>
                    </a:p>
                  </a:txBody>
                  <a:tcPr marL="68171" marR="6817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400">
                          <a:latin typeface="Times New Roman"/>
                          <a:ea typeface="Times New Roman"/>
                        </a:rPr>
                        <a:t>2</a:t>
                      </a:r>
                      <a:endParaRPr lang="en-US" sz="1200">
                        <a:latin typeface="Times New Roman"/>
                        <a:ea typeface="Times New Roman"/>
                      </a:endParaRPr>
                    </a:p>
                  </a:txBody>
                  <a:tcPr marL="68171" marR="6817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400">
                          <a:latin typeface="Times New Roman"/>
                          <a:ea typeface="Times New Roman"/>
                        </a:rPr>
                        <a:t>3</a:t>
                      </a:r>
                      <a:endParaRPr lang="en-US" sz="1200">
                        <a:latin typeface="Times New Roman"/>
                        <a:ea typeface="Times New Roman"/>
                      </a:endParaRPr>
                    </a:p>
                  </a:txBody>
                  <a:tcPr marL="68171" marR="6817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400">
                          <a:latin typeface="Times New Roman"/>
                          <a:ea typeface="Times New Roman"/>
                        </a:rPr>
                        <a:t>4</a:t>
                      </a:r>
                      <a:endParaRPr lang="en-US" sz="1200">
                        <a:latin typeface="Times New Roman"/>
                        <a:ea typeface="Times New Roman"/>
                      </a:endParaRPr>
                    </a:p>
                  </a:txBody>
                  <a:tcPr marL="68171" marR="6817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400">
                          <a:latin typeface="Times New Roman"/>
                          <a:ea typeface="Times New Roman"/>
                        </a:rPr>
                        <a:t>5</a:t>
                      </a:r>
                      <a:endParaRPr lang="en-US" sz="1200">
                        <a:latin typeface="Times New Roman"/>
                        <a:ea typeface="Times New Roman"/>
                      </a:endParaRPr>
                    </a:p>
                  </a:txBody>
                  <a:tcPr marL="68171" marR="6817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400">
                          <a:latin typeface="Times New Roman"/>
                          <a:ea typeface="Times New Roman"/>
                        </a:rPr>
                        <a:t>6</a:t>
                      </a:r>
                      <a:endParaRPr lang="en-US" sz="1200">
                        <a:latin typeface="Times New Roman"/>
                        <a:ea typeface="Times New Roman"/>
                      </a:endParaRPr>
                    </a:p>
                  </a:txBody>
                  <a:tcPr marL="68171" marR="6817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>
                          <a:latin typeface="Times New Roman"/>
                          <a:ea typeface="Times New Roman"/>
                        </a:rPr>
                        <a:t>7</a:t>
                      </a:r>
                      <a:endParaRPr lang="en-US" sz="1200">
                        <a:latin typeface="Times New Roman"/>
                        <a:ea typeface="Times New Roman"/>
                      </a:endParaRPr>
                    </a:p>
                  </a:txBody>
                  <a:tcPr marL="68171" marR="6817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448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400">
                          <a:latin typeface="Times New Roman"/>
                          <a:ea typeface="Times New Roman"/>
                        </a:rPr>
                        <a:t>No. of Pixel</a:t>
                      </a:r>
                      <a:endParaRPr lang="en-US" sz="1200">
                        <a:latin typeface="Times New Roman"/>
                        <a:ea typeface="Times New Roman"/>
                      </a:endParaRPr>
                    </a:p>
                  </a:txBody>
                  <a:tcPr marL="68171" marR="6817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pct20">
                      <a:fgClr>
                        <a:srgbClr val="FFFFFF"/>
                      </a:fgClr>
                      <a:bgClr>
                        <a:srgbClr val="DFDFDF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400">
                          <a:latin typeface="Times New Roman"/>
                          <a:ea typeface="Times New Roman"/>
                        </a:rPr>
                        <a:t>10</a:t>
                      </a:r>
                      <a:endParaRPr lang="en-US" sz="1200">
                        <a:latin typeface="Times New Roman"/>
                        <a:ea typeface="Times New Roman"/>
                      </a:endParaRPr>
                    </a:p>
                  </a:txBody>
                  <a:tcPr marL="68171" marR="6817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400">
                          <a:latin typeface="Times New Roman"/>
                          <a:ea typeface="Times New Roman"/>
                        </a:rPr>
                        <a:t>8</a:t>
                      </a:r>
                      <a:endParaRPr lang="en-US" sz="1200">
                        <a:latin typeface="Times New Roman"/>
                        <a:ea typeface="Times New Roman"/>
                      </a:endParaRPr>
                    </a:p>
                  </a:txBody>
                  <a:tcPr marL="68171" marR="6817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400">
                          <a:latin typeface="Times New Roman"/>
                          <a:ea typeface="Times New Roman"/>
                        </a:rPr>
                        <a:t>9</a:t>
                      </a:r>
                      <a:endParaRPr lang="en-US" sz="1200">
                        <a:latin typeface="Times New Roman"/>
                        <a:ea typeface="Times New Roman"/>
                      </a:endParaRPr>
                    </a:p>
                  </a:txBody>
                  <a:tcPr marL="68171" marR="6817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400">
                          <a:latin typeface="Times New Roman"/>
                          <a:ea typeface="Times New Roman"/>
                        </a:rPr>
                        <a:t>2</a:t>
                      </a:r>
                      <a:endParaRPr lang="en-US" sz="1200">
                        <a:latin typeface="Times New Roman"/>
                        <a:ea typeface="Times New Roman"/>
                      </a:endParaRPr>
                    </a:p>
                  </a:txBody>
                  <a:tcPr marL="68171" marR="6817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400">
                          <a:latin typeface="Times New Roman"/>
                          <a:ea typeface="Times New Roman"/>
                        </a:rPr>
                        <a:t>14</a:t>
                      </a:r>
                      <a:endParaRPr lang="en-US" sz="1200">
                        <a:latin typeface="Times New Roman"/>
                        <a:ea typeface="Times New Roman"/>
                      </a:endParaRPr>
                    </a:p>
                  </a:txBody>
                  <a:tcPr marL="68171" marR="6817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400" dirty="0">
                          <a:latin typeface="Times New Roman"/>
                          <a:ea typeface="Times New Roman"/>
                        </a:rPr>
                        <a:t>1</a:t>
                      </a:r>
                      <a:endParaRPr lang="en-US" sz="1200" dirty="0">
                        <a:latin typeface="Times New Roman"/>
                        <a:ea typeface="Times New Roman"/>
                      </a:endParaRPr>
                    </a:p>
                  </a:txBody>
                  <a:tcPr marL="68171" marR="6817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400" dirty="0">
                          <a:latin typeface="Times New Roman"/>
                          <a:ea typeface="Times New Roman"/>
                        </a:rPr>
                        <a:t>5</a:t>
                      </a:r>
                      <a:endParaRPr lang="en-US" sz="1200" dirty="0">
                        <a:latin typeface="Times New Roman"/>
                        <a:ea typeface="Times New Roman"/>
                      </a:endParaRPr>
                    </a:p>
                  </a:txBody>
                  <a:tcPr marL="68171" marR="6817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>
                          <a:latin typeface="Times New Roman"/>
                          <a:ea typeface="Times New Roman"/>
                        </a:rPr>
                        <a:t>2</a:t>
                      </a:r>
                      <a:endParaRPr lang="en-US" sz="1200">
                        <a:latin typeface="Times New Roman"/>
                        <a:ea typeface="Times New Roman"/>
                      </a:endParaRPr>
                    </a:p>
                  </a:txBody>
                  <a:tcPr marL="68171" marR="6817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5424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400">
                          <a:latin typeface="Times New Roman"/>
                          <a:ea typeface="Times New Roman"/>
                        </a:rPr>
                        <a:t>Run Sum</a:t>
                      </a:r>
                      <a:endParaRPr lang="en-US" sz="1200">
                        <a:latin typeface="Times New Roman"/>
                        <a:ea typeface="Times New Roman"/>
                      </a:endParaRPr>
                    </a:p>
                  </a:txBody>
                  <a:tcPr marL="68171" marR="6817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pct20">
                      <a:fgClr>
                        <a:srgbClr val="FFFFFF"/>
                      </a:fgClr>
                      <a:bgClr>
                        <a:srgbClr val="DFDFDF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400">
                          <a:latin typeface="Times New Roman"/>
                          <a:ea typeface="Times New Roman"/>
                        </a:rPr>
                        <a:t>10</a:t>
                      </a:r>
                      <a:endParaRPr lang="en-US" sz="1200">
                        <a:latin typeface="Times New Roman"/>
                        <a:ea typeface="Times New Roman"/>
                      </a:endParaRPr>
                    </a:p>
                  </a:txBody>
                  <a:tcPr marL="68171" marR="6817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400">
                          <a:latin typeface="Times New Roman"/>
                          <a:ea typeface="Times New Roman"/>
                        </a:rPr>
                        <a:t>18</a:t>
                      </a:r>
                      <a:endParaRPr lang="en-US" sz="1200">
                        <a:latin typeface="Times New Roman"/>
                        <a:ea typeface="Times New Roman"/>
                      </a:endParaRPr>
                    </a:p>
                  </a:txBody>
                  <a:tcPr marL="68171" marR="6817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400">
                          <a:latin typeface="Times New Roman"/>
                          <a:ea typeface="Times New Roman"/>
                        </a:rPr>
                        <a:t>27</a:t>
                      </a:r>
                      <a:endParaRPr lang="en-US" sz="1200">
                        <a:latin typeface="Times New Roman"/>
                        <a:ea typeface="Times New Roman"/>
                      </a:endParaRPr>
                    </a:p>
                  </a:txBody>
                  <a:tcPr marL="68171" marR="6817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400">
                          <a:latin typeface="Times New Roman"/>
                          <a:ea typeface="Times New Roman"/>
                        </a:rPr>
                        <a:t>29</a:t>
                      </a:r>
                      <a:endParaRPr lang="en-US" sz="1200">
                        <a:latin typeface="Times New Roman"/>
                        <a:ea typeface="Times New Roman"/>
                      </a:endParaRPr>
                    </a:p>
                  </a:txBody>
                  <a:tcPr marL="68171" marR="6817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400">
                          <a:latin typeface="Times New Roman"/>
                          <a:ea typeface="Times New Roman"/>
                        </a:rPr>
                        <a:t>43</a:t>
                      </a:r>
                      <a:endParaRPr lang="en-US" sz="1200">
                        <a:latin typeface="Times New Roman"/>
                        <a:ea typeface="Times New Roman"/>
                      </a:endParaRPr>
                    </a:p>
                  </a:txBody>
                  <a:tcPr marL="68171" marR="6817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400">
                          <a:latin typeface="Times New Roman"/>
                          <a:ea typeface="Times New Roman"/>
                        </a:rPr>
                        <a:t>44</a:t>
                      </a:r>
                      <a:endParaRPr lang="en-US" sz="1200">
                        <a:latin typeface="Times New Roman"/>
                        <a:ea typeface="Times New Roman"/>
                      </a:endParaRPr>
                    </a:p>
                  </a:txBody>
                  <a:tcPr marL="68171" marR="6817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400">
                          <a:latin typeface="Times New Roman"/>
                          <a:ea typeface="Times New Roman"/>
                        </a:rPr>
                        <a:t>49</a:t>
                      </a:r>
                      <a:endParaRPr lang="en-US" sz="1200">
                        <a:latin typeface="Times New Roman"/>
                        <a:ea typeface="Times New Roman"/>
                      </a:endParaRPr>
                    </a:p>
                  </a:txBody>
                  <a:tcPr marL="68171" marR="6817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>
                          <a:latin typeface="Times New Roman"/>
                          <a:ea typeface="Times New Roman"/>
                        </a:rPr>
                        <a:t>51</a:t>
                      </a:r>
                      <a:endParaRPr lang="en-US" sz="1200">
                        <a:latin typeface="Times New Roman"/>
                        <a:ea typeface="Times New Roman"/>
                      </a:endParaRPr>
                    </a:p>
                  </a:txBody>
                  <a:tcPr marL="68171" marR="6817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1451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400">
                          <a:latin typeface="Times New Roman"/>
                          <a:ea typeface="Times New Roman"/>
                        </a:rPr>
                        <a:t>Normalized</a:t>
                      </a:r>
                      <a:endParaRPr lang="en-US" sz="1200">
                        <a:latin typeface="Times New Roman"/>
                        <a:ea typeface="Times New Roman"/>
                      </a:endParaRPr>
                    </a:p>
                  </a:txBody>
                  <a:tcPr marL="68171" marR="6817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pct20">
                      <a:fgClr>
                        <a:srgbClr val="FFFFFF"/>
                      </a:fgClr>
                      <a:bgClr>
                        <a:srgbClr val="DFDFDF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400">
                          <a:latin typeface="Times New Roman"/>
                          <a:ea typeface="Times New Roman"/>
                        </a:rPr>
                        <a:t>10/51</a:t>
                      </a:r>
                      <a:endParaRPr lang="en-US" sz="1200">
                        <a:latin typeface="Times New Roman"/>
                        <a:ea typeface="Times New Roman"/>
                      </a:endParaRPr>
                    </a:p>
                  </a:txBody>
                  <a:tcPr marL="68171" marR="6817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400">
                          <a:latin typeface="Times New Roman"/>
                          <a:ea typeface="Times New Roman"/>
                        </a:rPr>
                        <a:t>18/51</a:t>
                      </a:r>
                      <a:endParaRPr lang="en-US" sz="1200">
                        <a:latin typeface="Times New Roman"/>
                        <a:ea typeface="Times New Roman"/>
                      </a:endParaRPr>
                    </a:p>
                  </a:txBody>
                  <a:tcPr marL="68171" marR="6817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400">
                          <a:latin typeface="Times New Roman"/>
                          <a:ea typeface="Times New Roman"/>
                        </a:rPr>
                        <a:t>27/51</a:t>
                      </a:r>
                      <a:endParaRPr lang="en-US" sz="1200">
                        <a:latin typeface="Times New Roman"/>
                        <a:ea typeface="Times New Roman"/>
                      </a:endParaRPr>
                    </a:p>
                  </a:txBody>
                  <a:tcPr marL="68171" marR="6817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400">
                          <a:latin typeface="Times New Roman"/>
                          <a:ea typeface="Times New Roman"/>
                        </a:rPr>
                        <a:t>29/51</a:t>
                      </a:r>
                      <a:endParaRPr lang="en-US" sz="1200">
                        <a:latin typeface="Times New Roman"/>
                        <a:ea typeface="Times New Roman"/>
                      </a:endParaRPr>
                    </a:p>
                  </a:txBody>
                  <a:tcPr marL="68171" marR="6817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400">
                          <a:latin typeface="Times New Roman"/>
                          <a:ea typeface="Times New Roman"/>
                        </a:rPr>
                        <a:t>43/51</a:t>
                      </a:r>
                      <a:endParaRPr lang="en-US" sz="1200">
                        <a:latin typeface="Times New Roman"/>
                        <a:ea typeface="Times New Roman"/>
                      </a:endParaRPr>
                    </a:p>
                  </a:txBody>
                  <a:tcPr marL="68171" marR="6817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400">
                          <a:latin typeface="Times New Roman"/>
                          <a:ea typeface="Times New Roman"/>
                        </a:rPr>
                        <a:t>44/51</a:t>
                      </a:r>
                      <a:endParaRPr lang="en-US" sz="1200">
                        <a:latin typeface="Times New Roman"/>
                        <a:ea typeface="Times New Roman"/>
                      </a:endParaRPr>
                    </a:p>
                  </a:txBody>
                  <a:tcPr marL="68171" marR="6817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400">
                          <a:latin typeface="Times New Roman"/>
                          <a:ea typeface="Times New Roman"/>
                        </a:rPr>
                        <a:t>49/51</a:t>
                      </a:r>
                      <a:endParaRPr lang="en-US" sz="1200">
                        <a:latin typeface="Times New Roman"/>
                        <a:ea typeface="Times New Roman"/>
                      </a:endParaRPr>
                    </a:p>
                  </a:txBody>
                  <a:tcPr marL="68171" marR="6817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>
                          <a:latin typeface="Times New Roman"/>
                          <a:ea typeface="Times New Roman"/>
                        </a:rPr>
                        <a:t>51/51</a:t>
                      </a:r>
                      <a:endParaRPr lang="en-US" sz="1200">
                        <a:latin typeface="Times New Roman"/>
                        <a:ea typeface="Times New Roman"/>
                      </a:endParaRPr>
                    </a:p>
                  </a:txBody>
                  <a:tcPr marL="68171" marR="6817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8701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400">
                          <a:latin typeface="Times New Roman"/>
                          <a:ea typeface="Times New Roman"/>
                        </a:rPr>
                        <a:t>Multiply by 7</a:t>
                      </a:r>
                      <a:endParaRPr lang="en-US" sz="1200">
                        <a:latin typeface="Times New Roman"/>
                        <a:ea typeface="Times New Roman"/>
                      </a:endParaRPr>
                    </a:p>
                  </a:txBody>
                  <a:tcPr marL="68171" marR="6817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pct20">
                      <a:fgClr>
                        <a:srgbClr val="FFFFFF"/>
                      </a:fgClr>
                      <a:bgClr>
                        <a:srgbClr val="DFDFDF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400">
                          <a:latin typeface="Times New Roman"/>
                          <a:ea typeface="Times New Roman"/>
                        </a:rPr>
                        <a:t>1</a:t>
                      </a:r>
                      <a:endParaRPr lang="en-US" sz="1200">
                        <a:latin typeface="Times New Roman"/>
                        <a:ea typeface="Times New Roman"/>
                      </a:endParaRPr>
                    </a:p>
                  </a:txBody>
                  <a:tcPr marL="68171" marR="6817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400">
                          <a:latin typeface="Times New Roman"/>
                          <a:ea typeface="Times New Roman"/>
                        </a:rPr>
                        <a:t>2</a:t>
                      </a:r>
                      <a:endParaRPr lang="en-US" sz="1200">
                        <a:latin typeface="Times New Roman"/>
                        <a:ea typeface="Times New Roman"/>
                      </a:endParaRPr>
                    </a:p>
                  </a:txBody>
                  <a:tcPr marL="68171" marR="6817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400">
                          <a:latin typeface="Times New Roman"/>
                          <a:ea typeface="Times New Roman"/>
                        </a:rPr>
                        <a:t>4</a:t>
                      </a:r>
                      <a:endParaRPr lang="en-US" sz="1200">
                        <a:latin typeface="Times New Roman"/>
                        <a:ea typeface="Times New Roman"/>
                      </a:endParaRPr>
                    </a:p>
                  </a:txBody>
                  <a:tcPr marL="68171" marR="6817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400">
                          <a:latin typeface="Times New Roman"/>
                          <a:ea typeface="Times New Roman"/>
                        </a:rPr>
                        <a:t>4</a:t>
                      </a:r>
                      <a:endParaRPr lang="en-US" sz="1200">
                        <a:latin typeface="Times New Roman"/>
                        <a:ea typeface="Times New Roman"/>
                      </a:endParaRPr>
                    </a:p>
                  </a:txBody>
                  <a:tcPr marL="68171" marR="6817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400">
                          <a:latin typeface="Times New Roman"/>
                          <a:ea typeface="Times New Roman"/>
                        </a:rPr>
                        <a:t>6</a:t>
                      </a:r>
                      <a:endParaRPr lang="en-US" sz="1200">
                        <a:latin typeface="Times New Roman"/>
                        <a:ea typeface="Times New Roman"/>
                      </a:endParaRPr>
                    </a:p>
                  </a:txBody>
                  <a:tcPr marL="68171" marR="6817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400">
                          <a:latin typeface="Times New Roman"/>
                          <a:ea typeface="Times New Roman"/>
                        </a:rPr>
                        <a:t>6</a:t>
                      </a:r>
                      <a:endParaRPr lang="en-US" sz="1200">
                        <a:latin typeface="Times New Roman"/>
                        <a:ea typeface="Times New Roman"/>
                      </a:endParaRPr>
                    </a:p>
                  </a:txBody>
                  <a:tcPr marL="68171" marR="6817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400">
                          <a:latin typeface="Times New Roman"/>
                          <a:ea typeface="Times New Roman"/>
                        </a:rPr>
                        <a:t>7</a:t>
                      </a:r>
                      <a:endParaRPr lang="en-US" sz="1200">
                        <a:latin typeface="Times New Roman"/>
                        <a:ea typeface="Times New Roman"/>
                      </a:endParaRPr>
                    </a:p>
                  </a:txBody>
                  <a:tcPr marL="68171" marR="6817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dirty="0">
                          <a:latin typeface="Times New Roman"/>
                          <a:ea typeface="Times New Roman"/>
                        </a:rPr>
                        <a:t>7</a:t>
                      </a:r>
                      <a:endParaRPr lang="en-US" sz="1200" dirty="0">
                        <a:latin typeface="Times New Roman"/>
                        <a:ea typeface="Times New Roman"/>
                      </a:endParaRPr>
                    </a:p>
                  </a:txBody>
                  <a:tcPr marL="68171" marR="6817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8" name="Table 7"/>
          <p:cNvGraphicFramePr>
            <a:graphicFrameLocks noGrp="1"/>
          </p:cNvGraphicFramePr>
          <p:nvPr/>
        </p:nvGraphicFramePr>
        <p:xfrm>
          <a:off x="1357313" y="3857625"/>
          <a:ext cx="7429501" cy="1069976"/>
        </p:xfrm>
        <a:graphic>
          <a:graphicData uri="http://schemas.openxmlformats.org/drawingml/2006/table">
            <a:tbl>
              <a:tblPr/>
              <a:tblGrid>
                <a:gridCol w="1154106"/>
                <a:gridCol w="757299"/>
                <a:gridCol w="811328"/>
                <a:gridCol w="783871"/>
                <a:gridCol w="784756"/>
                <a:gridCol w="810443"/>
                <a:gridCol w="758184"/>
                <a:gridCol w="677584"/>
                <a:gridCol w="891930"/>
              </a:tblGrid>
              <a:tr h="53498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400" dirty="0">
                          <a:latin typeface="Times New Roman"/>
                          <a:ea typeface="Times New Roman"/>
                        </a:rPr>
                        <a:t>Old</a:t>
                      </a:r>
                      <a:endParaRPr lang="en-US" sz="12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pct20">
                      <a:fgClr>
                        <a:srgbClr val="FFFFFF"/>
                      </a:fgClr>
                      <a:bgClr>
                        <a:srgbClr val="DFDFDF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400">
                          <a:latin typeface="Times New Roman"/>
                          <a:ea typeface="Times New Roman"/>
                        </a:rPr>
                        <a:t>0</a:t>
                      </a:r>
                      <a:endParaRPr lang="en-US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400">
                          <a:latin typeface="Times New Roman"/>
                          <a:ea typeface="Times New Roman"/>
                        </a:rPr>
                        <a:t>1</a:t>
                      </a:r>
                      <a:endParaRPr lang="en-US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400">
                          <a:latin typeface="Times New Roman"/>
                          <a:ea typeface="Times New Roman"/>
                        </a:rPr>
                        <a:t>2</a:t>
                      </a:r>
                      <a:endParaRPr lang="en-US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400">
                          <a:latin typeface="Times New Roman"/>
                          <a:ea typeface="Times New Roman"/>
                        </a:rPr>
                        <a:t>3</a:t>
                      </a:r>
                      <a:endParaRPr lang="en-US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400" dirty="0">
                          <a:latin typeface="Times New Roman"/>
                          <a:ea typeface="Times New Roman"/>
                        </a:rPr>
                        <a:t>4</a:t>
                      </a:r>
                      <a:endParaRPr lang="en-US" sz="12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400">
                          <a:latin typeface="Times New Roman"/>
                          <a:ea typeface="Times New Roman"/>
                        </a:rPr>
                        <a:t>5</a:t>
                      </a:r>
                      <a:endParaRPr lang="en-US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400">
                          <a:latin typeface="Times New Roman"/>
                          <a:ea typeface="Times New Roman"/>
                        </a:rPr>
                        <a:t>6</a:t>
                      </a:r>
                      <a:endParaRPr lang="en-US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400">
                          <a:latin typeface="Times New Roman"/>
                          <a:ea typeface="Times New Roman"/>
                        </a:rPr>
                        <a:t>7</a:t>
                      </a:r>
                      <a:endParaRPr lang="en-US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3498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400">
                          <a:latin typeface="Times New Roman"/>
                          <a:ea typeface="Times New Roman"/>
                        </a:rPr>
                        <a:t>New</a:t>
                      </a:r>
                      <a:endParaRPr lang="en-US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pct20">
                      <a:fgClr>
                        <a:srgbClr val="FFFFFF"/>
                      </a:fgClr>
                      <a:bgClr>
                        <a:srgbClr val="DFDFDF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400">
                          <a:latin typeface="Times New Roman"/>
                          <a:ea typeface="Times New Roman"/>
                        </a:rPr>
                        <a:t>1</a:t>
                      </a:r>
                      <a:endParaRPr lang="en-US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400">
                          <a:latin typeface="Times New Roman"/>
                          <a:ea typeface="Times New Roman"/>
                        </a:rPr>
                        <a:t>2</a:t>
                      </a:r>
                      <a:endParaRPr lang="en-US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400">
                          <a:latin typeface="Times New Roman"/>
                          <a:ea typeface="Times New Roman"/>
                        </a:rPr>
                        <a:t>4</a:t>
                      </a:r>
                      <a:endParaRPr lang="en-US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400">
                          <a:latin typeface="Times New Roman"/>
                          <a:ea typeface="Times New Roman"/>
                        </a:rPr>
                        <a:t>4</a:t>
                      </a:r>
                      <a:endParaRPr lang="en-US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400">
                          <a:latin typeface="Times New Roman"/>
                          <a:ea typeface="Times New Roman"/>
                        </a:rPr>
                        <a:t>6</a:t>
                      </a:r>
                      <a:endParaRPr lang="en-US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400">
                          <a:latin typeface="Times New Roman"/>
                          <a:ea typeface="Times New Roman"/>
                        </a:rPr>
                        <a:t>6</a:t>
                      </a:r>
                      <a:endParaRPr lang="en-US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400">
                          <a:latin typeface="Times New Roman"/>
                          <a:ea typeface="Times New Roman"/>
                        </a:rPr>
                        <a:t>7</a:t>
                      </a:r>
                      <a:endParaRPr lang="en-US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400" dirty="0">
                          <a:latin typeface="Times New Roman"/>
                          <a:ea typeface="Times New Roman"/>
                        </a:rPr>
                        <a:t>7</a:t>
                      </a:r>
                      <a:endParaRPr lang="en-US" sz="12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161041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53987"/>
          </a:xfrm>
        </p:spPr>
        <p:txBody>
          <a:bodyPr/>
          <a:lstStyle/>
          <a:p>
            <a:endParaRPr lang="ar-SA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CED8FB5-A52C-4AE3-854C-72E5BA39AA48}" type="slidenum">
              <a:rPr lang="ar-IQ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78</a:t>
            </a:fld>
            <a:endParaRPr lang="ar-IQ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29700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4438" y="285750"/>
            <a:ext cx="7143750" cy="300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701" name="Content Placeholder 7"/>
          <p:cNvPicPr>
            <a:picLocks noGrp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214438" y="3357563"/>
            <a:ext cx="7286625" cy="3500437"/>
          </a:xfrm>
        </p:spPr>
      </p:pic>
    </p:spTree>
    <p:extLst>
      <p:ext uri="{BB962C8B-B14F-4D97-AF65-F5344CB8AC3E}">
        <p14:creationId xmlns:p14="http://schemas.microsoft.com/office/powerpoint/2010/main" val="38581073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Title 1"/>
          <p:cNvSpPr>
            <a:spLocks noGrp="1"/>
          </p:cNvSpPr>
          <p:nvPr>
            <p:ph type="ctrTitle"/>
          </p:nvPr>
        </p:nvSpPr>
        <p:spPr>
          <a:xfrm>
            <a:off x="428625" y="214313"/>
            <a:ext cx="7772400" cy="857250"/>
          </a:xfrm>
        </p:spPr>
        <p:txBody>
          <a:bodyPr/>
          <a:lstStyle/>
          <a:p>
            <a:pPr eaLnBrk="1" hangingPunct="1"/>
            <a:r>
              <a:rPr lang="en-US" b="1" i="1" u="sng" smtClean="0">
                <a:solidFill>
                  <a:srgbClr val="00B050"/>
                </a:solidFill>
                <a:cs typeface="Times New Roman" pitchFamily="18" charset="0"/>
              </a:rPr>
              <a:t>Histogram features</a:t>
            </a:r>
            <a:endParaRPr lang="ar-IQ" b="1" i="1" u="sng" smtClean="0">
              <a:solidFill>
                <a:srgbClr val="00B050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28625" y="928688"/>
            <a:ext cx="8358188" cy="5643562"/>
          </a:xfrm>
        </p:spPr>
        <p:txBody>
          <a:bodyPr rtlCol="1">
            <a:normAutofit fontScale="85000" lnSpcReduction="20000"/>
          </a:bodyPr>
          <a:lstStyle/>
          <a:p>
            <a:pPr algn="l" eaLnBrk="1" fontAlgn="auto" hangingPunct="1">
              <a:spcAft>
                <a:spcPts val="0"/>
              </a:spcAft>
              <a:defRPr/>
            </a:pPr>
            <a:r>
              <a:rPr lang="en-US" sz="2800" b="1" dirty="0" smtClean="0">
                <a:solidFill>
                  <a:srgbClr val="002060"/>
                </a:solidFill>
              </a:rPr>
              <a:t>The </a:t>
            </a:r>
            <a:r>
              <a:rPr lang="en-US" sz="2800" b="1" dirty="0" smtClean="0">
                <a:solidFill>
                  <a:srgbClr val="FF0000"/>
                </a:solidFill>
              </a:rPr>
              <a:t>histogram</a:t>
            </a:r>
            <a:r>
              <a:rPr lang="en-US" sz="2800" b="1" dirty="0" smtClean="0">
                <a:solidFill>
                  <a:srgbClr val="002060"/>
                </a:solidFill>
              </a:rPr>
              <a:t> </a:t>
            </a:r>
            <a:r>
              <a:rPr lang="en-US" sz="2800" b="1" dirty="0" smtClean="0">
                <a:solidFill>
                  <a:srgbClr val="FF0000"/>
                </a:solidFill>
              </a:rPr>
              <a:t>features</a:t>
            </a:r>
            <a:r>
              <a:rPr lang="en-US" sz="2800" b="1" dirty="0" smtClean="0">
                <a:solidFill>
                  <a:srgbClr val="002060"/>
                </a:solidFill>
              </a:rPr>
              <a:t> that we are considered are </a:t>
            </a:r>
            <a:r>
              <a:rPr lang="en-US" sz="2800" b="1" dirty="0" smtClean="0">
                <a:solidFill>
                  <a:srgbClr val="FF0000"/>
                </a:solidFill>
              </a:rPr>
              <a:t>statically</a:t>
            </a:r>
            <a:r>
              <a:rPr lang="en-US" sz="2800" b="1" dirty="0" smtClean="0">
                <a:solidFill>
                  <a:srgbClr val="002060"/>
                </a:solidFill>
              </a:rPr>
              <a:t> based features where the </a:t>
            </a:r>
            <a:r>
              <a:rPr lang="en-US" sz="2800" b="1" dirty="0" smtClean="0">
                <a:solidFill>
                  <a:srgbClr val="FF0000"/>
                </a:solidFill>
              </a:rPr>
              <a:t>histogram</a:t>
            </a:r>
            <a:r>
              <a:rPr lang="en-US" sz="2800" b="1" dirty="0" smtClean="0">
                <a:solidFill>
                  <a:srgbClr val="002060"/>
                </a:solidFill>
              </a:rPr>
              <a:t> is used as a </a:t>
            </a:r>
            <a:r>
              <a:rPr lang="en-US" sz="2800" b="1" dirty="0" smtClean="0">
                <a:solidFill>
                  <a:srgbClr val="FF0000"/>
                </a:solidFill>
              </a:rPr>
              <a:t>model</a:t>
            </a:r>
            <a:r>
              <a:rPr lang="en-US" sz="2800" b="1" dirty="0" smtClean="0">
                <a:solidFill>
                  <a:srgbClr val="002060"/>
                </a:solidFill>
              </a:rPr>
              <a:t> of the </a:t>
            </a:r>
            <a:r>
              <a:rPr lang="en-US" sz="2800" b="1" dirty="0" smtClean="0">
                <a:solidFill>
                  <a:srgbClr val="FF0000"/>
                </a:solidFill>
              </a:rPr>
              <a:t>probability distribution </a:t>
            </a:r>
            <a:r>
              <a:rPr lang="en-US" sz="2800" b="1" dirty="0" smtClean="0">
                <a:solidFill>
                  <a:srgbClr val="002060"/>
                </a:solidFill>
              </a:rPr>
              <a:t>of the </a:t>
            </a:r>
            <a:r>
              <a:rPr lang="en-US" sz="2800" b="1" dirty="0" smtClean="0">
                <a:solidFill>
                  <a:srgbClr val="FF0000"/>
                </a:solidFill>
              </a:rPr>
              <a:t>gray levels</a:t>
            </a:r>
            <a:r>
              <a:rPr lang="en-US" sz="2800" b="1" dirty="0" smtClean="0">
                <a:solidFill>
                  <a:srgbClr val="002060"/>
                </a:solidFill>
              </a:rPr>
              <a:t>. These </a:t>
            </a:r>
            <a:r>
              <a:rPr lang="en-US" sz="2800" b="1" dirty="0" smtClean="0">
                <a:solidFill>
                  <a:srgbClr val="FF0000"/>
                </a:solidFill>
              </a:rPr>
              <a:t>statistical features</a:t>
            </a:r>
            <a:r>
              <a:rPr lang="en-US" sz="2800" b="1" dirty="0" smtClean="0">
                <a:solidFill>
                  <a:srgbClr val="002060"/>
                </a:solidFill>
              </a:rPr>
              <a:t> provide us with </a:t>
            </a:r>
            <a:r>
              <a:rPr lang="en-US" sz="2800" b="1" dirty="0" smtClean="0">
                <a:solidFill>
                  <a:srgbClr val="FF0000"/>
                </a:solidFill>
              </a:rPr>
              <a:t>information</a:t>
            </a:r>
            <a:r>
              <a:rPr lang="en-US" sz="2800" b="1" dirty="0" smtClean="0">
                <a:solidFill>
                  <a:srgbClr val="002060"/>
                </a:solidFill>
              </a:rPr>
              <a:t> a bout the </a:t>
            </a:r>
            <a:r>
              <a:rPr lang="en-US" sz="2800" b="1" dirty="0" smtClean="0">
                <a:solidFill>
                  <a:srgbClr val="FF0000"/>
                </a:solidFill>
              </a:rPr>
              <a:t>characteristic</a:t>
            </a:r>
            <a:r>
              <a:rPr lang="en-US" sz="2800" b="1" dirty="0" smtClean="0">
                <a:solidFill>
                  <a:srgbClr val="002060"/>
                </a:solidFill>
              </a:rPr>
              <a:t> of the </a:t>
            </a:r>
            <a:r>
              <a:rPr lang="en-US" sz="2800" b="1" dirty="0" smtClean="0">
                <a:solidFill>
                  <a:srgbClr val="FF0000"/>
                </a:solidFill>
              </a:rPr>
              <a:t>gray – level distribution </a:t>
            </a:r>
            <a:r>
              <a:rPr lang="en-US" sz="2800" b="1" dirty="0" smtClean="0">
                <a:solidFill>
                  <a:srgbClr val="002060"/>
                </a:solidFill>
              </a:rPr>
              <a:t>for the image or sub image. We define the first – order </a:t>
            </a:r>
            <a:r>
              <a:rPr lang="en-US" sz="2800" b="1" dirty="0" smtClean="0">
                <a:solidFill>
                  <a:srgbClr val="FF0000"/>
                </a:solidFill>
              </a:rPr>
              <a:t>histogram probability </a:t>
            </a:r>
            <a:r>
              <a:rPr lang="en-US" sz="2800" b="1" dirty="0" smtClean="0">
                <a:solidFill>
                  <a:srgbClr val="002060"/>
                </a:solidFill>
              </a:rPr>
              <a:t>P(a) as :</a:t>
            </a:r>
          </a:p>
          <a:p>
            <a:pPr algn="l" eaLnBrk="1" fontAlgn="auto" hangingPunct="1">
              <a:spcAft>
                <a:spcPts val="0"/>
              </a:spcAft>
              <a:defRPr/>
            </a:pPr>
            <a:endParaRPr lang="en-US" sz="2800" b="1" dirty="0" smtClean="0">
              <a:solidFill>
                <a:srgbClr val="002060"/>
              </a:solidFill>
            </a:endParaRPr>
          </a:p>
          <a:p>
            <a:pPr algn="l" eaLnBrk="1" fontAlgn="auto" hangingPunct="1">
              <a:spcAft>
                <a:spcPts val="0"/>
              </a:spcAft>
              <a:defRPr/>
            </a:pPr>
            <a:endParaRPr lang="en-US" sz="2800" b="1" dirty="0" smtClean="0">
              <a:solidFill>
                <a:srgbClr val="FF0000"/>
              </a:solidFill>
            </a:endParaRPr>
          </a:p>
          <a:p>
            <a:pPr algn="l" eaLnBrk="1" fontAlgn="auto" hangingPunct="1">
              <a:spcAft>
                <a:spcPts val="0"/>
              </a:spcAft>
              <a:defRPr/>
            </a:pPr>
            <a:endParaRPr lang="en-US" sz="2800" b="1" dirty="0" smtClean="0">
              <a:solidFill>
                <a:srgbClr val="FF0000"/>
              </a:solidFill>
            </a:endParaRPr>
          </a:p>
          <a:p>
            <a:pPr algn="l" eaLnBrk="1" fontAlgn="auto" hangingPunct="1">
              <a:spcAft>
                <a:spcPts val="0"/>
              </a:spcAft>
              <a:defRPr/>
            </a:pPr>
            <a:endParaRPr lang="en-US" sz="2800" b="1" dirty="0" smtClean="0">
              <a:solidFill>
                <a:srgbClr val="FF0000"/>
              </a:solidFill>
            </a:endParaRPr>
          </a:p>
          <a:p>
            <a:pPr algn="l" eaLnBrk="1" fontAlgn="auto" hangingPunct="1">
              <a:spcAft>
                <a:spcPts val="0"/>
              </a:spcAft>
              <a:defRPr/>
            </a:pPr>
            <a:r>
              <a:rPr lang="en-US" sz="2800" b="1" dirty="0" smtClean="0">
                <a:solidFill>
                  <a:srgbClr val="FF0000"/>
                </a:solidFill>
              </a:rPr>
              <a:t>M is the number of pixels in the image or sub image (if the entire image is under consideration, then M= N ˆ2   for N×N), and </a:t>
            </a:r>
            <a:r>
              <a:rPr lang="en-US" sz="2800" b="1" dirty="0" smtClean="0">
                <a:solidFill>
                  <a:srgbClr val="663300"/>
                </a:solidFill>
              </a:rPr>
              <a:t>N (g) is the number of pixels at gray level g</a:t>
            </a:r>
            <a:r>
              <a:rPr lang="en-US" sz="2800" b="1" dirty="0" smtClean="0">
                <a:solidFill>
                  <a:srgbClr val="FF0000"/>
                </a:solidFill>
              </a:rPr>
              <a:t>. </a:t>
            </a:r>
            <a:r>
              <a:rPr lang="en-US" sz="2800" b="1" dirty="0" smtClean="0">
                <a:solidFill>
                  <a:srgbClr val="333399"/>
                </a:solidFill>
              </a:rPr>
              <a:t>as with any probability distribution, </a:t>
            </a:r>
            <a:r>
              <a:rPr lang="en-US" sz="2800" b="1" dirty="0" smtClean="0">
                <a:solidFill>
                  <a:srgbClr val="FF0000"/>
                </a:solidFill>
              </a:rPr>
              <a:t>all values for P (g) are less than or equal to 1</a:t>
            </a:r>
            <a:r>
              <a:rPr lang="en-US" sz="2800" b="1" dirty="0" smtClean="0">
                <a:solidFill>
                  <a:srgbClr val="333399"/>
                </a:solidFill>
              </a:rPr>
              <a:t>, histogram </a:t>
            </a:r>
            <a:r>
              <a:rPr lang="en-US" sz="2800" b="1" dirty="0" smtClean="0">
                <a:solidFill>
                  <a:srgbClr val="FF0000"/>
                </a:solidFill>
              </a:rPr>
              <a:t>probability</a:t>
            </a:r>
            <a:r>
              <a:rPr lang="en-US" sz="2800" b="1" dirty="0" smtClean="0">
                <a:solidFill>
                  <a:srgbClr val="333399"/>
                </a:solidFill>
              </a:rPr>
              <a:t> features are </a:t>
            </a:r>
            <a:r>
              <a:rPr lang="en-US" sz="2800" b="1" dirty="0" smtClean="0">
                <a:solidFill>
                  <a:srgbClr val="FF0000"/>
                </a:solidFill>
              </a:rPr>
              <a:t>mean, standard deviation, skew, energy and entropy.</a:t>
            </a:r>
          </a:p>
          <a:p>
            <a:pPr algn="l" eaLnBrk="1" fontAlgn="auto" hangingPunct="1">
              <a:spcAft>
                <a:spcPts val="0"/>
              </a:spcAft>
              <a:defRPr/>
            </a:pPr>
            <a:r>
              <a:rPr lang="en-US" sz="2800" b="1" dirty="0" smtClean="0">
                <a:solidFill>
                  <a:srgbClr val="002060"/>
                </a:solidFill>
              </a:rPr>
              <a:t>.</a:t>
            </a:r>
          </a:p>
          <a:p>
            <a:pPr algn="l" eaLnBrk="1" fontAlgn="auto" hangingPunct="1">
              <a:spcAft>
                <a:spcPts val="0"/>
              </a:spcAft>
              <a:defRPr/>
            </a:pPr>
            <a:endParaRPr lang="ar-IQ" sz="240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AF07D7E-5201-4C74-8AF3-153857FC91E0}" type="slidenum">
              <a:rPr lang="ar-IQ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79</a:t>
            </a:fld>
            <a:endParaRPr lang="ar-IQ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0725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algn="r" rtl="1" fontAlgn="base">
              <a:spcBef>
                <a:spcPct val="0"/>
              </a:spcBef>
              <a:spcAft>
                <a:spcPct val="0"/>
              </a:spcAft>
            </a:pPr>
            <a:endParaRPr lang="ar-SA" smtClean="0">
              <a:solidFill>
                <a:prstClr val="black"/>
              </a:solidFill>
              <a:latin typeface="Arial" pitchFamily="34" charset="0"/>
            </a:endParaRPr>
          </a:p>
        </p:txBody>
      </p:sp>
      <p:graphicFrame>
        <p:nvGraphicFramePr>
          <p:cNvPr id="30726" name="Object 1"/>
          <p:cNvGraphicFramePr>
            <a:graphicFrameLocks noChangeAspect="1"/>
          </p:cNvGraphicFramePr>
          <p:nvPr/>
        </p:nvGraphicFramePr>
        <p:xfrm>
          <a:off x="2571750" y="2928938"/>
          <a:ext cx="2571750" cy="9350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482" name="Equation" r:id="rId3" imgW="875920" imgH="444307" progId="Equation.3">
                  <p:embed/>
                </p:oleObj>
              </mc:Choice>
              <mc:Fallback>
                <p:oleObj name="Equation" r:id="rId3" imgW="875920" imgH="444307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71750" y="2928938"/>
                        <a:ext cx="2571750" cy="9350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0078304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419100"/>
            <a:ext cx="7772400" cy="600075"/>
          </a:xfrm>
        </p:spPr>
        <p:txBody>
          <a:bodyPr/>
          <a:lstStyle/>
          <a:p>
            <a:pPr>
              <a:defRPr/>
            </a:pPr>
            <a:r>
              <a:rPr lang="en-US" smtClean="0"/>
              <a:t>DIP: Details</a:t>
            </a:r>
          </a:p>
        </p:txBody>
      </p:sp>
      <p:graphicFrame>
        <p:nvGraphicFramePr>
          <p:cNvPr id="24579" name="Object 3"/>
          <p:cNvGraphicFramePr>
            <a:graphicFrameLocks noChangeAspect="1"/>
          </p:cNvGraphicFramePr>
          <p:nvPr/>
        </p:nvGraphicFramePr>
        <p:xfrm>
          <a:off x="573088" y="1255713"/>
          <a:ext cx="8213725" cy="4870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84" name="MS Org Chart" r:id="rId4" imgW="2479559" imgH="1475054" progId="OrgPlusWOPX.4">
                  <p:embed followColorScheme="full"/>
                </p:oleObj>
              </mc:Choice>
              <mc:Fallback>
                <p:oleObj name="MS Org Chart" r:id="rId4" imgW="2479559" imgH="1475054" progId="OrgPlusWOPX.4">
                  <p:embed followColorScheme="full"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3088" y="1255713"/>
                        <a:ext cx="8213725" cy="48704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249D538-D34A-4AF4-986A-36D211168FD4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8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14445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Title 1"/>
          <p:cNvSpPr>
            <a:spLocks noGrp="1"/>
          </p:cNvSpPr>
          <p:nvPr>
            <p:ph type="ctrTitle"/>
          </p:nvPr>
        </p:nvSpPr>
        <p:spPr>
          <a:xfrm>
            <a:off x="428625" y="0"/>
            <a:ext cx="7772400" cy="857250"/>
          </a:xfrm>
        </p:spPr>
        <p:txBody>
          <a:bodyPr/>
          <a:lstStyle/>
          <a:p>
            <a:pPr eaLnBrk="1" hangingPunct="1"/>
            <a:r>
              <a:rPr lang="ar-IQ" b="1" i="1" u="sng" smtClean="0">
                <a:solidFill>
                  <a:srgbClr val="00B050"/>
                </a:solidFill>
              </a:rPr>
              <a:t>   </a:t>
            </a:r>
            <a:r>
              <a:rPr lang="en-US" b="1" i="1" u="sng" smtClean="0">
                <a:solidFill>
                  <a:srgbClr val="00B050"/>
                </a:solidFill>
                <a:cs typeface="Times New Roman" pitchFamily="18" charset="0"/>
              </a:rPr>
              <a:t>Histogram features Cont.</a:t>
            </a:r>
            <a:endParaRPr lang="ar-IQ" b="1" i="1" u="sng" smtClean="0">
              <a:solidFill>
                <a:srgbClr val="00B050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28625" y="785813"/>
            <a:ext cx="8358188" cy="5643562"/>
          </a:xfrm>
        </p:spPr>
        <p:txBody>
          <a:bodyPr rtlCol="1">
            <a:normAutofit fontScale="92500" lnSpcReduction="10000"/>
          </a:bodyPr>
          <a:lstStyle/>
          <a:p>
            <a:pPr algn="just" rtl="0">
              <a:defRPr/>
            </a:pPr>
            <a:r>
              <a:rPr lang="en-US" sz="2800" b="1" dirty="0" smtClean="0">
                <a:solidFill>
                  <a:schemeClr val="tx1"/>
                </a:solidFill>
              </a:rPr>
              <a:t>Mean: </a:t>
            </a:r>
            <a:r>
              <a:rPr lang="en-US" sz="2800" b="1" dirty="0" smtClean="0">
                <a:solidFill>
                  <a:srgbClr val="C00000"/>
                </a:solidFill>
              </a:rPr>
              <a:t>the mean is the </a:t>
            </a:r>
            <a:r>
              <a:rPr lang="en-US" sz="2800" b="1" dirty="0" smtClean="0">
                <a:solidFill>
                  <a:srgbClr val="FF0000"/>
                </a:solidFill>
              </a:rPr>
              <a:t>average</a:t>
            </a:r>
            <a:r>
              <a:rPr lang="en-US" sz="2800" b="1" dirty="0" smtClean="0">
                <a:solidFill>
                  <a:srgbClr val="C00000"/>
                </a:solidFill>
              </a:rPr>
              <a:t> value, so it tells us something about the </a:t>
            </a:r>
            <a:r>
              <a:rPr lang="en-US" sz="2800" b="1" dirty="0" smtClean="0">
                <a:solidFill>
                  <a:srgbClr val="FF0000"/>
                </a:solidFill>
              </a:rPr>
              <a:t>general brightness </a:t>
            </a:r>
            <a:r>
              <a:rPr lang="en-US" sz="2800" b="1" dirty="0" smtClean="0">
                <a:solidFill>
                  <a:srgbClr val="C00000"/>
                </a:solidFill>
              </a:rPr>
              <a:t>of the image. A </a:t>
            </a:r>
            <a:r>
              <a:rPr lang="en-US" sz="2800" b="1" dirty="0" smtClean="0">
                <a:solidFill>
                  <a:schemeClr val="accent1"/>
                </a:solidFill>
              </a:rPr>
              <a:t>bright image </a:t>
            </a:r>
            <a:r>
              <a:rPr lang="en-US" sz="2800" b="1" dirty="0" smtClean="0">
                <a:solidFill>
                  <a:srgbClr val="C00000"/>
                </a:solidFill>
              </a:rPr>
              <a:t>will have a </a:t>
            </a:r>
            <a:r>
              <a:rPr lang="en-US" sz="2800" b="1" dirty="0" smtClean="0">
                <a:solidFill>
                  <a:schemeClr val="accent1"/>
                </a:solidFill>
              </a:rPr>
              <a:t>high mean</a:t>
            </a:r>
            <a:r>
              <a:rPr lang="en-US" sz="2800" b="1" dirty="0" smtClean="0">
                <a:solidFill>
                  <a:srgbClr val="C00000"/>
                </a:solidFill>
              </a:rPr>
              <a:t>, and a </a:t>
            </a:r>
            <a:r>
              <a:rPr lang="en-US" sz="2800" b="1" dirty="0" smtClean="0">
                <a:solidFill>
                  <a:schemeClr val="accent1"/>
                </a:solidFill>
              </a:rPr>
              <a:t>dark image </a:t>
            </a:r>
            <a:r>
              <a:rPr lang="en-US" sz="2800" b="1" dirty="0" smtClean="0">
                <a:solidFill>
                  <a:srgbClr val="C00000"/>
                </a:solidFill>
              </a:rPr>
              <a:t>will have a </a:t>
            </a:r>
            <a:r>
              <a:rPr lang="en-US" sz="2800" b="1" dirty="0" smtClean="0">
                <a:solidFill>
                  <a:schemeClr val="accent1"/>
                </a:solidFill>
              </a:rPr>
              <a:t>low mean</a:t>
            </a:r>
            <a:r>
              <a:rPr lang="en-US" sz="2800" b="1" dirty="0" smtClean="0">
                <a:solidFill>
                  <a:srgbClr val="C00000"/>
                </a:solidFill>
              </a:rPr>
              <a:t>. We will use </a:t>
            </a:r>
            <a:r>
              <a:rPr lang="en-US" sz="2800" b="1" dirty="0" smtClean="0">
                <a:solidFill>
                  <a:schemeClr val="accent1"/>
                </a:solidFill>
              </a:rPr>
              <a:t>L </a:t>
            </a:r>
            <a:r>
              <a:rPr lang="en-US" sz="2800" b="1" dirty="0" smtClean="0">
                <a:solidFill>
                  <a:srgbClr val="C00000"/>
                </a:solidFill>
              </a:rPr>
              <a:t>as the </a:t>
            </a:r>
            <a:r>
              <a:rPr lang="en-US" sz="2800" b="1" dirty="0" smtClean="0">
                <a:solidFill>
                  <a:schemeClr val="accent1"/>
                </a:solidFill>
              </a:rPr>
              <a:t>total number of gray levels available</a:t>
            </a:r>
            <a:r>
              <a:rPr lang="en-US" sz="2800" b="1" dirty="0" smtClean="0">
                <a:solidFill>
                  <a:srgbClr val="C00000"/>
                </a:solidFill>
              </a:rPr>
              <a:t>, so the gray levels range from 0 to L_1. For example, for typical 8-bit image data, L is 256 and ranges from 0 to 255. We can define the mean as follows</a:t>
            </a:r>
            <a:r>
              <a:rPr lang="en-US" sz="2800" b="1" dirty="0" smtClean="0">
                <a:solidFill>
                  <a:schemeClr val="tx1"/>
                </a:solidFill>
              </a:rPr>
              <a:t>:</a:t>
            </a:r>
          </a:p>
          <a:p>
            <a:pPr>
              <a:defRPr/>
            </a:pPr>
            <a:r>
              <a:rPr lang="en-US" sz="2800" b="1" dirty="0" smtClean="0">
                <a:solidFill>
                  <a:schemeClr val="tx1"/>
                </a:solidFill>
              </a:rPr>
              <a:t> </a:t>
            </a:r>
          </a:p>
          <a:p>
            <a:pPr>
              <a:defRPr/>
            </a:pPr>
            <a:endParaRPr lang="en-US" sz="2800" b="1" dirty="0" smtClean="0">
              <a:solidFill>
                <a:srgbClr val="002060"/>
              </a:solidFill>
            </a:endParaRPr>
          </a:p>
          <a:p>
            <a:pPr>
              <a:defRPr/>
            </a:pPr>
            <a:endParaRPr lang="ar-IQ" sz="2800" b="1" dirty="0" smtClean="0">
              <a:solidFill>
                <a:srgbClr val="002060"/>
              </a:solidFill>
            </a:endParaRPr>
          </a:p>
          <a:p>
            <a:pPr algn="l">
              <a:defRPr/>
            </a:pPr>
            <a:r>
              <a:rPr lang="en-US" sz="2800" b="1" dirty="0" smtClean="0">
                <a:solidFill>
                  <a:srgbClr val="002060"/>
                </a:solidFill>
              </a:rPr>
              <a:t>If we use the second form of the equation, we sum over the rows and columns corresponding to the </a:t>
            </a:r>
            <a:r>
              <a:rPr lang="en-US" sz="2800" b="1" dirty="0" smtClean="0">
                <a:solidFill>
                  <a:srgbClr val="FF0000"/>
                </a:solidFill>
              </a:rPr>
              <a:t>pixels</a:t>
            </a:r>
            <a:r>
              <a:rPr lang="en-US" sz="2800" b="1" dirty="0" smtClean="0">
                <a:solidFill>
                  <a:srgbClr val="002060"/>
                </a:solidFill>
              </a:rPr>
              <a:t> in the image or sub image under consideration</a:t>
            </a:r>
            <a:r>
              <a:rPr lang="en-US" sz="2800" b="1" dirty="0" smtClean="0">
                <a:solidFill>
                  <a:schemeClr val="tx1"/>
                </a:solidFill>
              </a:rPr>
              <a:t>.</a:t>
            </a:r>
          </a:p>
          <a:p>
            <a:pPr algn="l" eaLnBrk="1" fontAlgn="auto" hangingPunct="1">
              <a:spcAft>
                <a:spcPts val="0"/>
              </a:spcAft>
              <a:defRPr/>
            </a:pPr>
            <a:r>
              <a:rPr lang="en-US" sz="2800" b="1" dirty="0" smtClean="0">
                <a:solidFill>
                  <a:srgbClr val="002060"/>
                </a:solidFill>
              </a:rPr>
              <a:t>.</a:t>
            </a:r>
          </a:p>
          <a:p>
            <a:pPr algn="l" eaLnBrk="1" fontAlgn="auto" hangingPunct="1">
              <a:spcAft>
                <a:spcPts val="0"/>
              </a:spcAft>
              <a:defRPr/>
            </a:pPr>
            <a:endParaRPr lang="ar-IQ" sz="240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CAB1FBD-B339-4E0F-B963-B1A6DA101B32}" type="slidenum">
              <a:rPr lang="ar-IQ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80</a:t>
            </a:fld>
            <a:endParaRPr lang="ar-IQ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1749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algn="r" rtl="1" fontAlgn="base">
              <a:spcBef>
                <a:spcPct val="0"/>
              </a:spcBef>
              <a:spcAft>
                <a:spcPct val="0"/>
              </a:spcAft>
            </a:pPr>
            <a:endParaRPr lang="ar-SA" smtClean="0">
              <a:solidFill>
                <a:prstClr val="black"/>
              </a:solidFill>
              <a:latin typeface="Arial" pitchFamily="34" charset="0"/>
            </a:endParaRPr>
          </a:p>
        </p:txBody>
      </p:sp>
      <p:sp>
        <p:nvSpPr>
          <p:cNvPr id="31750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algn="r" rtl="1" fontAlgn="base">
              <a:spcBef>
                <a:spcPct val="0"/>
              </a:spcBef>
              <a:spcAft>
                <a:spcPct val="0"/>
              </a:spcAft>
            </a:pPr>
            <a:endParaRPr lang="ar-SA" smtClean="0">
              <a:solidFill>
                <a:prstClr val="black"/>
              </a:solidFill>
              <a:latin typeface="Arial" pitchFamily="34" charset="0"/>
            </a:endParaRPr>
          </a:p>
        </p:txBody>
      </p:sp>
      <p:graphicFrame>
        <p:nvGraphicFramePr>
          <p:cNvPr id="31751" name="Object 3"/>
          <p:cNvGraphicFramePr>
            <a:graphicFrameLocks noChangeAspect="1"/>
          </p:cNvGraphicFramePr>
          <p:nvPr/>
        </p:nvGraphicFramePr>
        <p:xfrm>
          <a:off x="1428750" y="3316288"/>
          <a:ext cx="6000750" cy="1428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504" name="Equation" r:id="rId3" imgW="1777229" imgH="634725" progId="Equation.3">
                  <p:embed/>
                </p:oleObj>
              </mc:Choice>
              <mc:Fallback>
                <p:oleObj name="Equation" r:id="rId3" imgW="1777229" imgH="634725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28750" y="3316288"/>
                        <a:ext cx="6000750" cy="14287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1232955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Title 1"/>
          <p:cNvSpPr>
            <a:spLocks noGrp="1"/>
          </p:cNvSpPr>
          <p:nvPr>
            <p:ph type="ctrTitle"/>
          </p:nvPr>
        </p:nvSpPr>
        <p:spPr>
          <a:xfrm>
            <a:off x="357188" y="0"/>
            <a:ext cx="7772400" cy="857250"/>
          </a:xfrm>
        </p:spPr>
        <p:txBody>
          <a:bodyPr/>
          <a:lstStyle/>
          <a:p>
            <a:pPr eaLnBrk="1" hangingPunct="1"/>
            <a:r>
              <a:rPr lang="en-US" b="1" i="1" u="sng" smtClean="0">
                <a:solidFill>
                  <a:srgbClr val="00B050"/>
                </a:solidFill>
                <a:cs typeface="Times New Roman" pitchFamily="18" charset="0"/>
              </a:rPr>
              <a:t>Histogram features Cont.</a:t>
            </a:r>
            <a:endParaRPr lang="ar-IQ" b="1" i="1" u="sng" smtClean="0">
              <a:solidFill>
                <a:srgbClr val="00B050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28625" y="928688"/>
            <a:ext cx="8358188" cy="5643562"/>
          </a:xfrm>
        </p:spPr>
        <p:txBody>
          <a:bodyPr rtlCol="1">
            <a:normAutofit/>
          </a:bodyPr>
          <a:lstStyle/>
          <a:p>
            <a:pPr algn="l" eaLnBrk="1" fontAlgn="auto" hangingPunct="1">
              <a:spcAft>
                <a:spcPts val="0"/>
              </a:spcAft>
              <a:defRPr/>
            </a:pPr>
            <a:r>
              <a:rPr lang="en-US" sz="2800" b="1" dirty="0" smtClean="0"/>
              <a:t> </a:t>
            </a:r>
            <a:r>
              <a:rPr lang="en-US" b="1" dirty="0" smtClean="0">
                <a:solidFill>
                  <a:schemeClr val="accent1"/>
                </a:solidFill>
              </a:rPr>
              <a:t>Standard deviation</a:t>
            </a:r>
            <a:r>
              <a:rPr lang="en-US" b="1" dirty="0" smtClean="0">
                <a:solidFill>
                  <a:srgbClr val="C00000"/>
                </a:solidFill>
              </a:rPr>
              <a:t>: Which is also known as the </a:t>
            </a:r>
            <a:r>
              <a:rPr lang="en-US" b="1" dirty="0" smtClean="0">
                <a:solidFill>
                  <a:schemeClr val="accent1"/>
                </a:solidFill>
              </a:rPr>
              <a:t>square root of the variance</a:t>
            </a:r>
            <a:r>
              <a:rPr lang="en-US" b="1" dirty="0" smtClean="0">
                <a:solidFill>
                  <a:srgbClr val="C00000"/>
                </a:solidFill>
              </a:rPr>
              <a:t>, tell us something about the </a:t>
            </a:r>
            <a:r>
              <a:rPr lang="en-US" b="1" dirty="0" smtClean="0">
                <a:solidFill>
                  <a:schemeClr val="accent1"/>
                </a:solidFill>
              </a:rPr>
              <a:t>contrast</a:t>
            </a:r>
            <a:r>
              <a:rPr lang="en-US" b="1" dirty="0" smtClean="0">
                <a:solidFill>
                  <a:srgbClr val="C00000"/>
                </a:solidFill>
              </a:rPr>
              <a:t>. </a:t>
            </a:r>
            <a:r>
              <a:rPr lang="en-US" b="1" dirty="0" smtClean="0">
                <a:solidFill>
                  <a:srgbClr val="002060"/>
                </a:solidFill>
              </a:rPr>
              <a:t>It describe the </a:t>
            </a:r>
            <a:r>
              <a:rPr lang="en-US" b="1" dirty="0" smtClean="0">
                <a:solidFill>
                  <a:schemeClr val="accent1"/>
                </a:solidFill>
              </a:rPr>
              <a:t>spread in the data</a:t>
            </a:r>
            <a:r>
              <a:rPr lang="en-US" b="1" dirty="0" smtClean="0">
                <a:solidFill>
                  <a:srgbClr val="002060"/>
                </a:solidFill>
              </a:rPr>
              <a:t>, so a </a:t>
            </a:r>
            <a:r>
              <a:rPr lang="en-US" b="1" dirty="0" smtClean="0">
                <a:solidFill>
                  <a:schemeClr val="accent1"/>
                </a:solidFill>
              </a:rPr>
              <a:t>high contrast image </a:t>
            </a:r>
            <a:r>
              <a:rPr lang="en-US" b="1" dirty="0" smtClean="0">
                <a:solidFill>
                  <a:srgbClr val="002060"/>
                </a:solidFill>
              </a:rPr>
              <a:t>will have a </a:t>
            </a:r>
            <a:r>
              <a:rPr lang="en-US" b="1" dirty="0" smtClean="0">
                <a:solidFill>
                  <a:schemeClr val="accent1"/>
                </a:solidFill>
              </a:rPr>
              <a:t>high variance</a:t>
            </a:r>
            <a:r>
              <a:rPr lang="en-US" b="1" dirty="0" smtClean="0">
                <a:solidFill>
                  <a:srgbClr val="002060"/>
                </a:solidFill>
              </a:rPr>
              <a:t>, and a </a:t>
            </a:r>
            <a:r>
              <a:rPr lang="en-US" b="1" dirty="0" smtClean="0">
                <a:solidFill>
                  <a:schemeClr val="accent1"/>
                </a:solidFill>
              </a:rPr>
              <a:t>low – contrast image </a:t>
            </a:r>
            <a:r>
              <a:rPr lang="en-US" b="1" dirty="0" smtClean="0">
                <a:solidFill>
                  <a:srgbClr val="002060"/>
                </a:solidFill>
              </a:rPr>
              <a:t>will have a </a:t>
            </a:r>
            <a:r>
              <a:rPr lang="en-US" b="1" dirty="0" smtClean="0">
                <a:solidFill>
                  <a:schemeClr val="accent1"/>
                </a:solidFill>
              </a:rPr>
              <a:t>low variance</a:t>
            </a:r>
            <a:r>
              <a:rPr lang="en-US" b="1" dirty="0" smtClean="0">
                <a:solidFill>
                  <a:srgbClr val="002060"/>
                </a:solidFill>
              </a:rPr>
              <a:t>. It is defined as follows</a:t>
            </a:r>
            <a:r>
              <a:rPr lang="en-US" dirty="0" smtClean="0">
                <a:solidFill>
                  <a:srgbClr val="002060"/>
                </a:solidFill>
              </a:rPr>
              <a:t>: </a:t>
            </a:r>
          </a:p>
          <a:p>
            <a:pPr algn="l" eaLnBrk="1" fontAlgn="auto" hangingPunct="1">
              <a:spcAft>
                <a:spcPts val="0"/>
              </a:spcAft>
              <a:defRPr/>
            </a:pPr>
            <a:endParaRPr lang="en-US" sz="2800" b="1" dirty="0" smtClean="0">
              <a:solidFill>
                <a:srgbClr val="002060"/>
              </a:solidFill>
            </a:endParaRPr>
          </a:p>
          <a:p>
            <a:pPr algn="l" eaLnBrk="1" fontAlgn="auto" hangingPunct="1">
              <a:spcAft>
                <a:spcPts val="0"/>
              </a:spcAft>
              <a:defRPr/>
            </a:pPr>
            <a:endParaRPr lang="ar-IQ" sz="240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301BE50-5950-4FBA-BFED-062773586BBD}" type="slidenum">
              <a:rPr lang="ar-IQ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81</a:t>
            </a:fld>
            <a:endParaRPr lang="ar-IQ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2773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algn="r" rtl="1" fontAlgn="base">
              <a:spcBef>
                <a:spcPct val="0"/>
              </a:spcBef>
              <a:spcAft>
                <a:spcPct val="0"/>
              </a:spcAft>
            </a:pPr>
            <a:endParaRPr lang="ar-SA" smtClean="0">
              <a:solidFill>
                <a:prstClr val="black"/>
              </a:solidFill>
              <a:latin typeface="Arial" pitchFamily="34" charset="0"/>
            </a:endParaRPr>
          </a:p>
        </p:txBody>
      </p:sp>
      <p:sp>
        <p:nvSpPr>
          <p:cNvPr id="32774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algn="r" rtl="1" fontAlgn="base">
              <a:spcBef>
                <a:spcPct val="0"/>
              </a:spcBef>
              <a:spcAft>
                <a:spcPct val="0"/>
              </a:spcAft>
            </a:pPr>
            <a:endParaRPr lang="ar-SA" smtClean="0">
              <a:solidFill>
                <a:prstClr val="black"/>
              </a:solidFill>
              <a:latin typeface="Arial" pitchFamily="34" charset="0"/>
            </a:endParaRPr>
          </a:p>
        </p:txBody>
      </p:sp>
      <p:graphicFrame>
        <p:nvGraphicFramePr>
          <p:cNvPr id="32775" name="Object 3"/>
          <p:cNvGraphicFramePr>
            <a:graphicFrameLocks noChangeAspect="1"/>
          </p:cNvGraphicFramePr>
          <p:nvPr/>
        </p:nvGraphicFramePr>
        <p:xfrm>
          <a:off x="1214438" y="4079875"/>
          <a:ext cx="5715000" cy="17859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527" name="Equation" r:id="rId3" imgW="1422400" imgH="520700" progId="Equation.3">
                  <p:embed/>
                </p:oleObj>
              </mc:Choice>
              <mc:Fallback>
                <p:oleObj name="Equation" r:id="rId3" imgW="1422400" imgH="5207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14438" y="4079875"/>
                        <a:ext cx="5715000" cy="17859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1893284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itle 1"/>
          <p:cNvSpPr>
            <a:spLocks noGrp="1"/>
          </p:cNvSpPr>
          <p:nvPr>
            <p:ph type="ctrTitle"/>
          </p:nvPr>
        </p:nvSpPr>
        <p:spPr>
          <a:xfrm>
            <a:off x="428625" y="0"/>
            <a:ext cx="7772400" cy="785813"/>
          </a:xfrm>
        </p:spPr>
        <p:txBody>
          <a:bodyPr/>
          <a:lstStyle/>
          <a:p>
            <a:pPr eaLnBrk="1" hangingPunct="1"/>
            <a:r>
              <a:rPr lang="en-US" b="1" i="1" u="sng" smtClean="0">
                <a:solidFill>
                  <a:srgbClr val="00B050"/>
                </a:solidFill>
                <a:cs typeface="Times New Roman" pitchFamily="18" charset="0"/>
              </a:rPr>
              <a:t>Histogram features Cont.</a:t>
            </a:r>
            <a:endParaRPr lang="ar-IQ" b="1" i="1" u="sng" smtClean="0">
              <a:solidFill>
                <a:srgbClr val="00B050"/>
              </a:solidFill>
            </a:endParaRPr>
          </a:p>
        </p:txBody>
      </p:sp>
      <p:sp>
        <p:nvSpPr>
          <p:cNvPr id="33795" name="Subtitle 2"/>
          <p:cNvSpPr>
            <a:spLocks noGrp="1"/>
          </p:cNvSpPr>
          <p:nvPr>
            <p:ph type="subTitle" idx="1"/>
          </p:nvPr>
        </p:nvSpPr>
        <p:spPr>
          <a:xfrm>
            <a:off x="428625" y="928688"/>
            <a:ext cx="8358188" cy="5643562"/>
          </a:xfrm>
        </p:spPr>
        <p:txBody>
          <a:bodyPr/>
          <a:lstStyle/>
          <a:p>
            <a:pPr algn="l" eaLnBrk="1" hangingPunct="1"/>
            <a:r>
              <a:rPr lang="en-US" sz="2400" b="1" dirty="0" smtClean="0">
                <a:solidFill>
                  <a:schemeClr val="accent1"/>
                </a:solidFill>
                <a:cs typeface="Arial" pitchFamily="34" charset="0"/>
              </a:rPr>
              <a:t>Energy</a:t>
            </a:r>
            <a:r>
              <a:rPr lang="en-US" sz="2400" b="1" dirty="0" smtClean="0">
                <a:solidFill>
                  <a:srgbClr val="FF0000"/>
                </a:solidFill>
                <a:cs typeface="Arial" pitchFamily="34" charset="0"/>
              </a:rPr>
              <a:t> :The energy measure tell us something a bout </a:t>
            </a:r>
            <a:r>
              <a:rPr lang="en-US" sz="2400" b="1" dirty="0" smtClean="0">
                <a:solidFill>
                  <a:schemeClr val="accent1"/>
                </a:solidFill>
                <a:cs typeface="Arial" pitchFamily="34" charset="0"/>
              </a:rPr>
              <a:t>how the gray level are distributed </a:t>
            </a:r>
          </a:p>
          <a:p>
            <a:pPr algn="l" eaLnBrk="1" hangingPunct="1"/>
            <a:endParaRPr lang="en-US" sz="2400" b="1" dirty="0" smtClean="0">
              <a:solidFill>
                <a:schemeClr val="tx1"/>
              </a:solidFill>
              <a:cs typeface="Arial" pitchFamily="34" charset="0"/>
            </a:endParaRPr>
          </a:p>
          <a:p>
            <a:pPr algn="l" eaLnBrk="1" hangingPunct="1"/>
            <a:r>
              <a:rPr lang="en-US" sz="2400" b="1" dirty="0" smtClean="0">
                <a:solidFill>
                  <a:schemeClr val="tx1"/>
                </a:solidFill>
                <a:cs typeface="Arial" pitchFamily="34" charset="0"/>
              </a:rPr>
              <a:t>Energy = </a:t>
            </a:r>
          </a:p>
          <a:p>
            <a:pPr algn="l" eaLnBrk="1" hangingPunct="1"/>
            <a:endParaRPr lang="en-US" sz="2400" b="1" dirty="0" smtClean="0">
              <a:solidFill>
                <a:schemeClr val="tx1"/>
              </a:solidFill>
              <a:cs typeface="Arial" pitchFamily="34" charset="0"/>
            </a:endParaRPr>
          </a:p>
          <a:p>
            <a:pPr algn="l" eaLnBrk="1" hangingPunct="1"/>
            <a:r>
              <a:rPr lang="en-US" sz="2400" b="1" dirty="0" smtClean="0">
                <a:solidFill>
                  <a:srgbClr val="002060"/>
                </a:solidFill>
                <a:cs typeface="Arial" pitchFamily="34" charset="0"/>
              </a:rPr>
              <a:t>The </a:t>
            </a:r>
            <a:r>
              <a:rPr lang="en-US" sz="2400" b="1" dirty="0" smtClean="0">
                <a:solidFill>
                  <a:srgbClr val="FF0000"/>
                </a:solidFill>
                <a:cs typeface="Arial" pitchFamily="34" charset="0"/>
              </a:rPr>
              <a:t>energy</a:t>
            </a:r>
            <a:r>
              <a:rPr lang="en-US" sz="2400" b="1" dirty="0" smtClean="0">
                <a:solidFill>
                  <a:srgbClr val="002060"/>
                </a:solidFill>
                <a:cs typeface="Arial" pitchFamily="34" charset="0"/>
              </a:rPr>
              <a:t> measure has a </a:t>
            </a:r>
            <a:r>
              <a:rPr lang="en-US" sz="2400" b="1" dirty="0" smtClean="0">
                <a:solidFill>
                  <a:srgbClr val="FF0000"/>
                </a:solidFill>
                <a:cs typeface="Arial" pitchFamily="34" charset="0"/>
              </a:rPr>
              <a:t>maximum value of 1</a:t>
            </a:r>
            <a:r>
              <a:rPr lang="en-US" sz="2400" b="1" dirty="0" smtClean="0">
                <a:solidFill>
                  <a:srgbClr val="002060"/>
                </a:solidFill>
                <a:cs typeface="Arial" pitchFamily="34" charset="0"/>
              </a:rPr>
              <a:t> for an image with a </a:t>
            </a:r>
            <a:r>
              <a:rPr lang="en-US" sz="2400" b="1" dirty="0" smtClean="0">
                <a:solidFill>
                  <a:srgbClr val="FF0000"/>
                </a:solidFill>
                <a:cs typeface="Arial" pitchFamily="34" charset="0"/>
              </a:rPr>
              <a:t>constant value </a:t>
            </a:r>
            <a:r>
              <a:rPr lang="en-US" sz="2400" b="1" dirty="0" smtClean="0">
                <a:solidFill>
                  <a:srgbClr val="002060"/>
                </a:solidFill>
                <a:cs typeface="Arial" pitchFamily="34" charset="0"/>
              </a:rPr>
              <a:t>and </a:t>
            </a:r>
            <a:r>
              <a:rPr lang="en-US" sz="2400" b="1" dirty="0" smtClean="0">
                <a:solidFill>
                  <a:srgbClr val="FF0000"/>
                </a:solidFill>
                <a:cs typeface="Arial" pitchFamily="34" charset="0"/>
              </a:rPr>
              <a:t>gets increasingly smaller </a:t>
            </a:r>
            <a:r>
              <a:rPr lang="en-US" sz="2400" b="1" dirty="0" smtClean="0">
                <a:solidFill>
                  <a:srgbClr val="002060"/>
                </a:solidFill>
                <a:cs typeface="Arial" pitchFamily="34" charset="0"/>
              </a:rPr>
              <a:t>as </a:t>
            </a:r>
            <a:r>
              <a:rPr lang="en-US" sz="2400" b="1" dirty="0" smtClean="0">
                <a:solidFill>
                  <a:srgbClr val="FF0000"/>
                </a:solidFill>
                <a:cs typeface="Arial" pitchFamily="34" charset="0"/>
              </a:rPr>
              <a:t>the pixel values are distributed a cross more gray level values</a:t>
            </a:r>
            <a:r>
              <a:rPr lang="en-US" sz="2400" b="1" dirty="0" smtClean="0">
                <a:solidFill>
                  <a:srgbClr val="002060"/>
                </a:solidFill>
                <a:cs typeface="Arial" pitchFamily="34" charset="0"/>
              </a:rPr>
              <a:t>(remember that al  the P(g) values are less than or equal to 1).the lager this value is, the easier it is to compress the image data</a:t>
            </a:r>
            <a:r>
              <a:rPr lang="en-US" sz="2400" b="1" dirty="0" smtClean="0">
                <a:solidFill>
                  <a:schemeClr val="tx1"/>
                </a:solidFill>
                <a:cs typeface="Arial" pitchFamily="34" charset="0"/>
              </a:rPr>
              <a:t>. </a:t>
            </a:r>
            <a:r>
              <a:rPr lang="en-US" sz="2400" b="1" dirty="0" smtClean="0">
                <a:solidFill>
                  <a:srgbClr val="FF0000"/>
                </a:solidFill>
                <a:cs typeface="Arial" pitchFamily="34" charset="0"/>
              </a:rPr>
              <a:t>If the energy is high, it tells us that the number of gray levels in the image is few, that is, the distribution is concentrated in only a small number of different gray levels</a:t>
            </a:r>
            <a:endParaRPr lang="ar-IQ" sz="2400" b="1" dirty="0" smtClean="0">
              <a:solidFill>
                <a:srgbClr val="FF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6BA6A8E-1ED0-4032-B03E-B2382DA0941F}" type="slidenum">
              <a:rPr lang="ar-IQ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82</a:t>
            </a:fld>
            <a:endParaRPr lang="ar-IQ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3797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algn="r" rtl="1" fontAlgn="base">
              <a:spcBef>
                <a:spcPct val="0"/>
              </a:spcBef>
              <a:spcAft>
                <a:spcPct val="0"/>
              </a:spcAft>
            </a:pPr>
            <a:endParaRPr lang="ar-SA" smtClean="0">
              <a:solidFill>
                <a:prstClr val="black"/>
              </a:solidFill>
              <a:latin typeface="Arial" pitchFamily="34" charset="0"/>
            </a:endParaRPr>
          </a:p>
        </p:txBody>
      </p:sp>
      <p:sp>
        <p:nvSpPr>
          <p:cNvPr id="33798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algn="r" rtl="1" fontAlgn="base">
              <a:spcBef>
                <a:spcPct val="0"/>
              </a:spcBef>
              <a:spcAft>
                <a:spcPct val="0"/>
              </a:spcAft>
            </a:pPr>
            <a:endParaRPr lang="ar-SA" smtClean="0">
              <a:solidFill>
                <a:prstClr val="black"/>
              </a:solidFill>
              <a:latin typeface="Arial" pitchFamily="34" charset="0"/>
            </a:endParaRPr>
          </a:p>
        </p:txBody>
      </p:sp>
      <p:graphicFrame>
        <p:nvGraphicFramePr>
          <p:cNvPr id="33799" name="Object 3"/>
          <p:cNvGraphicFramePr>
            <a:graphicFrameLocks noChangeAspect="1"/>
          </p:cNvGraphicFramePr>
          <p:nvPr/>
        </p:nvGraphicFramePr>
        <p:xfrm>
          <a:off x="1785938" y="1714500"/>
          <a:ext cx="3286125" cy="1428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551" name="Equation" r:id="rId3" imgW="825500" imgH="520700" progId="Equation.3">
                  <p:embed/>
                </p:oleObj>
              </mc:Choice>
              <mc:Fallback>
                <p:oleObj name="Equation" r:id="rId3" imgW="825500" imgH="5207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85938" y="1714500"/>
                        <a:ext cx="3286125" cy="14287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675112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Title 1"/>
          <p:cNvSpPr>
            <a:spLocks noGrp="1"/>
          </p:cNvSpPr>
          <p:nvPr>
            <p:ph type="ctrTitle"/>
          </p:nvPr>
        </p:nvSpPr>
        <p:spPr>
          <a:xfrm>
            <a:off x="428625" y="0"/>
            <a:ext cx="7772400" cy="857250"/>
          </a:xfrm>
        </p:spPr>
        <p:txBody>
          <a:bodyPr/>
          <a:lstStyle/>
          <a:p>
            <a:pPr eaLnBrk="1" hangingPunct="1"/>
            <a:r>
              <a:rPr lang="ar-IQ" b="1" i="1" u="sng" smtClean="0">
                <a:solidFill>
                  <a:srgbClr val="00B050"/>
                </a:solidFill>
              </a:rPr>
              <a:t>   </a:t>
            </a:r>
            <a:r>
              <a:rPr lang="en-US" b="1" i="1" u="sng" smtClean="0">
                <a:solidFill>
                  <a:srgbClr val="00B050"/>
                </a:solidFill>
                <a:cs typeface="Times New Roman" pitchFamily="18" charset="0"/>
              </a:rPr>
              <a:t>Histogram features Cont.</a:t>
            </a:r>
            <a:endParaRPr lang="ar-IQ" b="1" i="1" u="sng" smtClean="0">
              <a:solidFill>
                <a:srgbClr val="00B050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28625" y="785813"/>
            <a:ext cx="8358188" cy="5643562"/>
          </a:xfrm>
        </p:spPr>
        <p:txBody>
          <a:bodyPr rtlCol="1">
            <a:normAutofit/>
          </a:bodyPr>
          <a:lstStyle/>
          <a:p>
            <a:pPr algn="l" eaLnBrk="1" fontAlgn="auto" hangingPunct="1">
              <a:spcAft>
                <a:spcPts val="0"/>
              </a:spcAft>
              <a:defRPr/>
            </a:pPr>
            <a:r>
              <a:rPr lang="en-US" sz="2800" b="1" dirty="0" smtClean="0">
                <a:solidFill>
                  <a:srgbClr val="FF0000"/>
                </a:solidFill>
              </a:rPr>
              <a:t>Entropy: the entropy is a measure that </a:t>
            </a:r>
            <a:r>
              <a:rPr lang="en-US" sz="2800" b="1" dirty="0" smtClean="0">
                <a:solidFill>
                  <a:schemeClr val="accent1"/>
                </a:solidFill>
              </a:rPr>
              <a:t>tells us how many bits</a:t>
            </a:r>
            <a:r>
              <a:rPr lang="en-US" sz="2800" b="1" dirty="0" smtClean="0">
                <a:solidFill>
                  <a:srgbClr val="FF0000"/>
                </a:solidFill>
              </a:rPr>
              <a:t> we need </a:t>
            </a:r>
            <a:r>
              <a:rPr lang="en-US" sz="2800" b="1" dirty="0" smtClean="0">
                <a:solidFill>
                  <a:schemeClr val="accent1"/>
                </a:solidFill>
              </a:rPr>
              <a:t>to code the image data </a:t>
            </a:r>
            <a:r>
              <a:rPr lang="en-US" sz="2800" b="1" dirty="0" smtClean="0">
                <a:solidFill>
                  <a:srgbClr val="FF0000"/>
                </a:solidFill>
              </a:rPr>
              <a:t>and given by </a:t>
            </a:r>
            <a:r>
              <a:rPr lang="en-US" sz="2400" dirty="0" smtClean="0"/>
              <a:t>:</a:t>
            </a:r>
          </a:p>
          <a:p>
            <a:pPr algn="l" eaLnBrk="1" fontAlgn="auto" hangingPunct="1">
              <a:spcAft>
                <a:spcPts val="0"/>
              </a:spcAft>
              <a:defRPr/>
            </a:pPr>
            <a:endParaRPr lang="en-US" sz="2400" dirty="0" smtClean="0"/>
          </a:p>
          <a:p>
            <a:pPr algn="l" eaLnBrk="1" fontAlgn="auto" hangingPunct="1">
              <a:spcAft>
                <a:spcPts val="0"/>
              </a:spcAft>
              <a:defRPr/>
            </a:pPr>
            <a:endParaRPr lang="en-US" sz="2400" dirty="0" smtClean="0"/>
          </a:p>
          <a:p>
            <a:pPr algn="l" eaLnBrk="1" fontAlgn="auto" hangingPunct="1">
              <a:spcAft>
                <a:spcPts val="0"/>
              </a:spcAft>
              <a:defRPr/>
            </a:pPr>
            <a:endParaRPr lang="en-US" sz="2400" dirty="0" smtClean="0"/>
          </a:p>
          <a:p>
            <a:pPr algn="l" eaLnBrk="1" fontAlgn="auto" hangingPunct="1">
              <a:spcAft>
                <a:spcPts val="0"/>
              </a:spcAft>
              <a:defRPr/>
            </a:pPr>
            <a:endParaRPr lang="en-US" sz="2400" dirty="0" smtClean="0"/>
          </a:p>
          <a:p>
            <a:pPr algn="l" eaLnBrk="1" fontAlgn="auto" hangingPunct="1">
              <a:spcAft>
                <a:spcPts val="0"/>
              </a:spcAft>
              <a:defRPr/>
            </a:pPr>
            <a:r>
              <a:rPr lang="en-US" sz="2800" b="1" dirty="0" smtClean="0">
                <a:solidFill>
                  <a:srgbClr val="FF0000"/>
                </a:solidFill>
              </a:rPr>
              <a:t>As the pixel values in the image are distributed among more gray levels, the entropy increases</a:t>
            </a:r>
            <a:r>
              <a:rPr lang="en-US" sz="2800" b="1" dirty="0" smtClean="0">
                <a:solidFill>
                  <a:srgbClr val="333399"/>
                </a:solidFill>
              </a:rPr>
              <a:t>. This measure tends to </a:t>
            </a:r>
            <a:r>
              <a:rPr lang="en-US" sz="2800" b="1" dirty="0" smtClean="0">
                <a:solidFill>
                  <a:srgbClr val="FF0000"/>
                </a:solidFill>
              </a:rPr>
              <a:t>vary inversely with the energy</a:t>
            </a:r>
            <a:endParaRPr lang="ar-IQ" sz="2800" b="1" dirty="0" smtClean="0">
              <a:solidFill>
                <a:srgbClr val="FF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1ED36BF-3D8D-4643-84DE-77EE954C54B7}" type="slidenum">
              <a:rPr lang="ar-IQ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83</a:t>
            </a:fld>
            <a:endParaRPr lang="ar-IQ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4821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algn="r" rtl="1" fontAlgn="base">
              <a:spcBef>
                <a:spcPct val="0"/>
              </a:spcBef>
              <a:spcAft>
                <a:spcPct val="0"/>
              </a:spcAft>
            </a:pPr>
            <a:endParaRPr lang="ar-SA" smtClean="0">
              <a:solidFill>
                <a:prstClr val="black"/>
              </a:solidFill>
              <a:latin typeface="Arial" pitchFamily="34" charset="0"/>
            </a:endParaRPr>
          </a:p>
        </p:txBody>
      </p:sp>
      <p:sp>
        <p:nvSpPr>
          <p:cNvPr id="34822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algn="r" rtl="1" fontAlgn="base">
              <a:spcBef>
                <a:spcPct val="0"/>
              </a:spcBef>
              <a:spcAft>
                <a:spcPct val="0"/>
              </a:spcAft>
            </a:pPr>
            <a:endParaRPr lang="ar-SA" smtClean="0">
              <a:solidFill>
                <a:prstClr val="black"/>
              </a:solidFill>
              <a:latin typeface="Arial" pitchFamily="34" charset="0"/>
            </a:endParaRPr>
          </a:p>
        </p:txBody>
      </p:sp>
      <p:cxnSp>
        <p:nvCxnSpPr>
          <p:cNvPr id="9" name="Straight Connector 8"/>
          <p:cNvCxnSpPr/>
          <p:nvPr/>
        </p:nvCxnSpPr>
        <p:spPr>
          <a:xfrm rot="5400000">
            <a:off x="8144669" y="1142206"/>
            <a:ext cx="5715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824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algn="r" rtl="1" fontAlgn="base">
              <a:spcBef>
                <a:spcPct val="0"/>
              </a:spcBef>
              <a:spcAft>
                <a:spcPct val="0"/>
              </a:spcAft>
            </a:pPr>
            <a:endParaRPr lang="ar-SA" smtClean="0">
              <a:solidFill>
                <a:prstClr val="black"/>
              </a:solidFill>
              <a:latin typeface="Arial" pitchFamily="34" charset="0"/>
            </a:endParaRPr>
          </a:p>
        </p:txBody>
      </p:sp>
      <p:graphicFrame>
        <p:nvGraphicFramePr>
          <p:cNvPr id="34825" name="Object 3"/>
          <p:cNvGraphicFramePr>
            <a:graphicFrameLocks noChangeAspect="1"/>
          </p:cNvGraphicFramePr>
          <p:nvPr/>
        </p:nvGraphicFramePr>
        <p:xfrm>
          <a:off x="1143000" y="2000250"/>
          <a:ext cx="7072313" cy="1428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76" name="Equation" r:id="rId3" imgW="2298700" imgH="520700" progId="Equation.3">
                  <p:embed/>
                </p:oleObj>
              </mc:Choice>
              <mc:Fallback>
                <p:oleObj name="Equation" r:id="rId3" imgW="2298700" imgH="5207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43000" y="2000250"/>
                        <a:ext cx="7072313" cy="14287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0646330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ar-IQ" dirty="0" smtClean="0"/>
                  <a:t>مثال لو كانت لديك 8 تدرجات لونيه متساوية الاحتمال عندها ستكون الاحتماليه لكل تدرج منها تساوي 1/8</a:t>
                </a:r>
              </a:p>
              <a:p>
                <a:r>
                  <a:rPr lang="en-US" dirty="0" smtClean="0"/>
                  <a:t>P(g)=1/8</a:t>
                </a:r>
              </a:p>
              <a:p>
                <a:r>
                  <a:rPr lang="ar-IQ" dirty="0" smtClean="0"/>
                  <a:t>وبالتالي </a:t>
                </a:r>
              </a:p>
              <a:p>
                <a:r>
                  <a:rPr lang="en-US" dirty="0" smtClean="0"/>
                  <a:t>Entropy= - [1/8*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sSub>
                          <m:sSubPr>
                            <m:ctrlPr>
                              <a:rPr lang="en-US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i="0" smtClean="0">
                                <a:latin typeface="Cambria Math" panose="02040503050406030204" pitchFamily="18" charset="0"/>
                              </a:rPr>
                              <m:t>log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fName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/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8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]∗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8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e>
                    </m:func>
                  </m:oMath>
                </a14:m>
                <a:endParaRPr lang="en-US" dirty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t="-1752" r="-177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624EF5C-CDE2-4BD3-B4E1-1AEC9DC220A8}" type="slidenum">
              <a:rPr lang="ar-IQ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84</a:t>
            </a:fld>
            <a:endParaRPr lang="ar-IQ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97875752"/>
      </p:ext>
    </p:extLst>
  </p:cSld>
  <p:clrMapOvr>
    <a:masterClrMapping/>
  </p:clrMapOvr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6"/>
          <p:cNvSpPr>
            <a:spLocks noGrp="1" noChangeArrowheads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5pPr>
            <a:lvl6pPr marL="2514600" indent="-228600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6pPr>
            <a:lvl7pPr marL="2971800" indent="-228600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7pPr>
            <a:lvl8pPr marL="3429000" indent="-228600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8pPr>
            <a:lvl9pPr marL="3886200" indent="-228600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9pPr>
          </a:lstStyle>
          <a:p>
            <a:pPr eaLnBrk="1" hangingPunct="1"/>
            <a:fld id="{E7FC1898-CB6C-4564-8B32-16F677D0CB64}" type="slidenum">
              <a:rPr lang="ar-SA" smtClean="0">
                <a:solidFill>
                  <a:srgbClr val="000000"/>
                </a:solidFill>
              </a:rPr>
              <a:pPr eaLnBrk="1" hangingPunct="1"/>
              <a:t>85</a:t>
            </a:fld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4099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Image Processing</a:t>
            </a:r>
          </a:p>
        </p:txBody>
      </p:sp>
      <p:sp>
        <p:nvSpPr>
          <p:cNvPr id="4100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276600"/>
            <a:ext cx="6400800" cy="2209800"/>
          </a:xfrm>
        </p:spPr>
        <p:txBody>
          <a:bodyPr/>
          <a:lstStyle/>
          <a:p>
            <a:pPr eaLnBrk="1" hangingPunct="1"/>
            <a:r>
              <a:rPr lang="en-US" dirty="0" smtClean="0"/>
              <a:t>Ch4:</a:t>
            </a:r>
          </a:p>
          <a:p>
            <a:pPr eaLnBrk="1" hangingPunct="1"/>
            <a:r>
              <a:rPr lang="en-US" dirty="0" smtClean="0"/>
              <a:t>Filtering in frequency domain</a:t>
            </a:r>
          </a:p>
          <a:p>
            <a:pPr eaLnBrk="1" hangingPunct="1"/>
            <a:endParaRPr lang="en-US" dirty="0" smtClean="0"/>
          </a:p>
          <a:p>
            <a:pPr eaLnBrk="1" hangingPunct="1"/>
            <a:r>
              <a:rPr lang="en-US" sz="2000" dirty="0" smtClean="0"/>
              <a:t>AOU</a:t>
            </a:r>
          </a:p>
          <a:p>
            <a:pPr eaLnBrk="1" hangingPunct="1"/>
            <a:endParaRPr lang="en-US" sz="2000" dirty="0" smtClean="0"/>
          </a:p>
        </p:txBody>
      </p:sp>
    </p:spTree>
    <p:extLst>
      <p:ext uri="{BB962C8B-B14F-4D97-AF65-F5344CB8AC3E}">
        <p14:creationId xmlns:p14="http://schemas.microsoft.com/office/powerpoint/2010/main" val="7449198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6"/>
          <p:cNvSpPr>
            <a:spLocks noGrp="1" noChangeArrowheads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5pPr>
            <a:lvl6pPr marL="2514600" indent="-228600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6pPr>
            <a:lvl7pPr marL="2971800" indent="-228600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7pPr>
            <a:lvl8pPr marL="3429000" indent="-228600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8pPr>
            <a:lvl9pPr marL="3886200" indent="-228600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9pPr>
          </a:lstStyle>
          <a:p>
            <a:pPr eaLnBrk="1" hangingPunct="1"/>
            <a:fld id="{33B5FE09-DA49-4247-99DF-25E8B66AC3E5}" type="slidenum">
              <a:rPr lang="ar-SA" smtClean="0">
                <a:solidFill>
                  <a:srgbClr val="000000"/>
                </a:solidFill>
              </a:rPr>
              <a:pPr eaLnBrk="1" hangingPunct="1"/>
              <a:t>86</a:t>
            </a:fld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5123" name="Text Box 4"/>
          <p:cNvSpPr txBox="1">
            <a:spLocks noChangeArrowheads="1"/>
          </p:cNvSpPr>
          <p:nvPr/>
        </p:nvSpPr>
        <p:spPr bwMode="auto">
          <a:xfrm>
            <a:off x="228600" y="0"/>
            <a:ext cx="8915400" cy="376238"/>
          </a:xfrm>
          <a:prstGeom prst="rect">
            <a:avLst/>
          </a:prstGeom>
          <a:solidFill>
            <a:schemeClr val="accent1">
              <a:alpha val="30196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5pPr>
            <a:lvl6pPr marL="2514600" indent="-228600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6pPr>
            <a:lvl7pPr marL="2971800" indent="-228600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7pPr>
            <a:lvl8pPr marL="3429000" indent="-228600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8pPr>
            <a:lvl9pPr marL="3886200" indent="-228600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9pPr>
          </a:lstStyle>
          <a:p>
            <a:pPr algn="ctr" rtl="1"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smtClean="0">
                <a:solidFill>
                  <a:srgbClr val="000000"/>
                </a:solidFill>
              </a:rPr>
              <a:t>Ch4, introduction</a:t>
            </a:r>
          </a:p>
        </p:txBody>
      </p:sp>
      <p:sp>
        <p:nvSpPr>
          <p:cNvPr id="5124" name="Text Box 6"/>
          <p:cNvSpPr txBox="1">
            <a:spLocks noChangeArrowheads="1"/>
          </p:cNvSpPr>
          <p:nvPr/>
        </p:nvSpPr>
        <p:spPr bwMode="auto">
          <a:xfrm>
            <a:off x="1143000" y="2438400"/>
            <a:ext cx="49530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5pPr>
            <a:lvl6pPr marL="2514600" indent="-228600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6pPr>
            <a:lvl7pPr marL="2971800" indent="-228600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7pPr>
            <a:lvl8pPr marL="3429000" indent="-228600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8pPr>
            <a:lvl9pPr marL="3886200" indent="-228600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9pPr>
          </a:lstStyle>
          <a:p>
            <a:pPr rtl="1" eaLnBrk="1" fontAlgn="base" hangingPunct="1">
              <a:spcBef>
                <a:spcPct val="50000"/>
              </a:spcBef>
              <a:spcAft>
                <a:spcPct val="0"/>
              </a:spcAft>
            </a:pPr>
            <a:endParaRPr lang="ar-JO" smtClean="0">
              <a:solidFill>
                <a:srgbClr val="000000"/>
              </a:solidFill>
            </a:endParaRPr>
          </a:p>
        </p:txBody>
      </p:sp>
      <p:sp>
        <p:nvSpPr>
          <p:cNvPr id="5125" name="Text Box 7"/>
          <p:cNvSpPr txBox="1">
            <a:spLocks noChangeArrowheads="1"/>
          </p:cNvSpPr>
          <p:nvPr/>
        </p:nvSpPr>
        <p:spPr bwMode="auto">
          <a:xfrm>
            <a:off x="838200" y="1752600"/>
            <a:ext cx="8001000" cy="60016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5pPr>
            <a:lvl6pPr marL="2514600" indent="-228600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6pPr>
            <a:lvl7pPr marL="2971800" indent="-228600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7pPr>
            <a:lvl8pPr marL="3429000" indent="-228600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8pPr>
            <a:lvl9pPr marL="3886200" indent="-228600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9pPr>
          </a:lstStyle>
          <a:p>
            <a:pPr rtl="1"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sz="2400" dirty="0" smtClean="0">
                <a:solidFill>
                  <a:srgbClr val="000000"/>
                </a:solidFill>
              </a:rPr>
              <a:t>We can enhance the image in two ways:</a:t>
            </a:r>
          </a:p>
          <a:p>
            <a:pPr rtl="1"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sz="2400" dirty="0" smtClean="0">
                <a:solidFill>
                  <a:srgbClr val="000000"/>
                </a:solidFill>
              </a:rPr>
              <a:t>1) spatial domain</a:t>
            </a:r>
          </a:p>
          <a:p>
            <a:pPr rtl="1"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sz="2400" dirty="0" smtClean="0">
                <a:solidFill>
                  <a:srgbClr val="000000"/>
                </a:solidFill>
              </a:rPr>
              <a:t>2) frequency domain</a:t>
            </a:r>
          </a:p>
          <a:p>
            <a:pPr rtl="1" eaLnBrk="1" fontAlgn="base" hangingPunct="1">
              <a:spcBef>
                <a:spcPct val="50000"/>
              </a:spcBef>
              <a:spcAft>
                <a:spcPct val="0"/>
              </a:spcAft>
            </a:pPr>
            <a:endParaRPr lang="en-US" sz="2400" dirty="0" smtClean="0">
              <a:solidFill>
                <a:srgbClr val="000000"/>
              </a:solidFill>
            </a:endParaRPr>
          </a:p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sz="2400" dirty="0" smtClean="0">
                <a:solidFill>
                  <a:srgbClr val="000000"/>
                </a:solidFill>
              </a:rPr>
              <a:t>In spatial we access the </a:t>
            </a:r>
            <a:r>
              <a:rPr lang="en-US" sz="2400" dirty="0" smtClean="0">
                <a:solidFill>
                  <a:srgbClr val="FF0000"/>
                </a:solidFill>
              </a:rPr>
              <a:t>pixels themselves.</a:t>
            </a:r>
            <a:r>
              <a:rPr lang="ar-JO" sz="2400" dirty="0" smtClean="0">
                <a:solidFill>
                  <a:srgbClr val="000000"/>
                </a:solidFill>
              </a:rPr>
              <a:t>تغيير مباشر على البكسلات في الصورة </a:t>
            </a:r>
            <a:endParaRPr lang="en-US" sz="2400" dirty="0" smtClean="0">
              <a:solidFill>
                <a:srgbClr val="000000"/>
              </a:solidFill>
            </a:endParaRPr>
          </a:p>
          <a:p>
            <a:pPr rtl="1"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sz="2400" dirty="0" smtClean="0">
                <a:solidFill>
                  <a:srgbClr val="000000"/>
                </a:solidFill>
              </a:rPr>
              <a:t>In frequency we convert the image into </a:t>
            </a:r>
            <a:r>
              <a:rPr lang="en-US" sz="2400" dirty="0" err="1" smtClean="0">
                <a:solidFill>
                  <a:srgbClr val="FF0000"/>
                </a:solidFill>
              </a:rPr>
              <a:t>fourior</a:t>
            </a:r>
            <a:r>
              <a:rPr lang="en-US" sz="2400" dirty="0" smtClean="0">
                <a:solidFill>
                  <a:srgbClr val="FF0000"/>
                </a:solidFill>
              </a:rPr>
              <a:t> </a:t>
            </a:r>
            <a:r>
              <a:rPr lang="en-US" sz="2400" dirty="0" smtClean="0">
                <a:solidFill>
                  <a:srgbClr val="000000"/>
                </a:solidFill>
              </a:rPr>
              <a:t>transform make changes on this domain. </a:t>
            </a:r>
          </a:p>
          <a:p>
            <a:pPr rtl="1"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ar-JO" sz="2400" dirty="0" smtClean="0">
                <a:solidFill>
                  <a:srgbClr val="000000"/>
                </a:solidFill>
              </a:rPr>
              <a:t>تحويل الصورة الى تمثيل موجي ثم التغيير على قيمه ثم ارجاع الصورة بعد التعديل </a:t>
            </a:r>
            <a:endParaRPr lang="en-US" sz="2400" dirty="0" smtClean="0">
              <a:solidFill>
                <a:srgbClr val="000000"/>
              </a:solidFill>
            </a:endParaRPr>
          </a:p>
          <a:p>
            <a:pPr rtl="1" eaLnBrk="1" fontAlgn="base" hangingPunct="1">
              <a:spcBef>
                <a:spcPct val="50000"/>
              </a:spcBef>
              <a:spcAft>
                <a:spcPct val="0"/>
              </a:spcAft>
            </a:pPr>
            <a:endParaRPr lang="en-US" sz="2400" dirty="0" smtClean="0">
              <a:solidFill>
                <a:srgbClr val="000000"/>
              </a:solidFill>
            </a:endParaRPr>
          </a:p>
          <a:p>
            <a:pPr rtl="1" eaLnBrk="1" fontAlgn="base" hangingPunct="1">
              <a:spcBef>
                <a:spcPct val="50000"/>
              </a:spcBef>
              <a:spcAft>
                <a:spcPct val="0"/>
              </a:spcAft>
            </a:pPr>
            <a:endParaRPr lang="en-US" sz="2400" dirty="0" smtClean="0">
              <a:solidFill>
                <a:srgbClr val="000000"/>
              </a:solidFill>
            </a:endParaRPr>
          </a:p>
        </p:txBody>
      </p:sp>
      <p:sp>
        <p:nvSpPr>
          <p:cNvPr id="5126" name="Rectangle 2"/>
          <p:cNvSpPr>
            <a:spLocks noChangeArrowheads="1"/>
          </p:cNvSpPr>
          <p:nvPr/>
        </p:nvSpPr>
        <p:spPr bwMode="auto">
          <a:xfrm>
            <a:off x="457200" y="304800"/>
            <a:ext cx="8229600" cy="1139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4400" smtClean="0">
                <a:solidFill>
                  <a:srgbClr val="999900"/>
                </a:solidFill>
                <a:latin typeface="Garamond" pitchFamily="18" charset="0"/>
              </a:rPr>
              <a:t>Introduction</a:t>
            </a:r>
          </a:p>
        </p:txBody>
      </p:sp>
    </p:spTree>
    <p:extLst>
      <p:ext uri="{BB962C8B-B14F-4D97-AF65-F5344CB8AC3E}">
        <p14:creationId xmlns:p14="http://schemas.microsoft.com/office/powerpoint/2010/main" val="39900596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6"/>
          <p:cNvSpPr>
            <a:spLocks noGrp="1" noChangeArrowheads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5pPr>
            <a:lvl6pPr marL="2514600" indent="-228600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6pPr>
            <a:lvl7pPr marL="2971800" indent="-228600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7pPr>
            <a:lvl8pPr marL="3429000" indent="-228600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8pPr>
            <a:lvl9pPr marL="3886200" indent="-228600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9pPr>
          </a:lstStyle>
          <a:p>
            <a:pPr eaLnBrk="1" hangingPunct="1"/>
            <a:fld id="{0DF72F5E-456A-4C4C-AFB6-CBBBB47F7AD7}" type="slidenum">
              <a:rPr lang="ar-SA" smtClean="0">
                <a:solidFill>
                  <a:srgbClr val="000000"/>
                </a:solidFill>
              </a:rPr>
              <a:pPr eaLnBrk="1" hangingPunct="1"/>
              <a:t>87</a:t>
            </a:fld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614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Fourier transform .. review </a:t>
            </a:r>
          </a:p>
        </p:txBody>
      </p:sp>
      <p:sp>
        <p:nvSpPr>
          <p:cNvPr id="6148" name="Text Box 4"/>
          <p:cNvSpPr txBox="1">
            <a:spLocks noChangeArrowheads="1"/>
          </p:cNvSpPr>
          <p:nvPr/>
        </p:nvSpPr>
        <p:spPr bwMode="auto">
          <a:xfrm>
            <a:off x="228600" y="0"/>
            <a:ext cx="8915400" cy="376238"/>
          </a:xfrm>
          <a:prstGeom prst="rect">
            <a:avLst/>
          </a:prstGeom>
          <a:solidFill>
            <a:schemeClr val="accent1">
              <a:alpha val="30196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5pPr>
            <a:lvl6pPr marL="2514600" indent="-228600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6pPr>
            <a:lvl7pPr marL="2971800" indent="-228600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7pPr>
            <a:lvl8pPr marL="3429000" indent="-228600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8pPr>
            <a:lvl9pPr marL="3886200" indent="-228600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9pPr>
          </a:lstStyle>
          <a:p>
            <a:pPr algn="ctr" rtl="1"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smtClean="0">
                <a:solidFill>
                  <a:srgbClr val="000000"/>
                </a:solidFill>
              </a:rPr>
              <a:t>Ch4, lesson 1</a:t>
            </a:r>
          </a:p>
        </p:txBody>
      </p:sp>
      <p:pic>
        <p:nvPicPr>
          <p:cNvPr id="6149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1000" y="1676400"/>
            <a:ext cx="4876800" cy="4824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0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4825" y="6172200"/>
            <a:ext cx="7369175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51" name="Rectangle 9"/>
          <p:cNvSpPr>
            <a:spLocks noChangeArrowheads="1"/>
          </p:cNvSpPr>
          <p:nvPr/>
        </p:nvSpPr>
        <p:spPr bwMode="auto">
          <a:xfrm>
            <a:off x="457200" y="1905000"/>
            <a:ext cx="4191000" cy="3025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rtl="1" fontAlgn="base">
              <a:spcBef>
                <a:spcPct val="0"/>
              </a:spcBef>
              <a:spcAft>
                <a:spcPct val="0"/>
              </a:spcAft>
            </a:pPr>
            <a:r>
              <a:rPr lang="en-US" sz="1600" b="1" dirty="0" smtClean="0">
                <a:solidFill>
                  <a:srgbClr val="000000"/>
                </a:solidFill>
              </a:rPr>
              <a:t>Fourier Series</a:t>
            </a:r>
            <a:r>
              <a:rPr lang="en-US" sz="1600" dirty="0" smtClean="0">
                <a:solidFill>
                  <a:srgbClr val="000000"/>
                </a:solidFill>
              </a:rPr>
              <a:t>: Any </a:t>
            </a:r>
            <a:r>
              <a:rPr lang="en-US" sz="1600" dirty="0" smtClean="0">
                <a:solidFill>
                  <a:srgbClr val="FF0000"/>
                </a:solidFill>
              </a:rPr>
              <a:t>periodic function </a:t>
            </a:r>
            <a:r>
              <a:rPr lang="en-US" sz="1600" dirty="0" smtClean="0">
                <a:solidFill>
                  <a:srgbClr val="000000"/>
                </a:solidFill>
              </a:rPr>
              <a:t>can be expressed as the </a:t>
            </a:r>
            <a:r>
              <a:rPr lang="en-US" sz="1600" dirty="0" smtClean="0">
                <a:solidFill>
                  <a:srgbClr val="FF0000"/>
                </a:solidFill>
              </a:rPr>
              <a:t>sum</a:t>
            </a:r>
            <a:r>
              <a:rPr lang="en-US" sz="1600" dirty="0" smtClean="0">
                <a:solidFill>
                  <a:srgbClr val="000000"/>
                </a:solidFill>
              </a:rPr>
              <a:t> of </a:t>
            </a:r>
            <a:r>
              <a:rPr lang="en-US" sz="1600" dirty="0" smtClean="0">
                <a:solidFill>
                  <a:srgbClr val="FF0000"/>
                </a:solidFill>
              </a:rPr>
              <a:t>complex exponentials </a:t>
            </a:r>
            <a:r>
              <a:rPr lang="en-US" sz="1600" dirty="0" smtClean="0">
                <a:solidFill>
                  <a:srgbClr val="000000"/>
                </a:solidFill>
              </a:rPr>
              <a:t>(</a:t>
            </a:r>
            <a:r>
              <a:rPr lang="en-US" sz="1600" dirty="0" err="1" smtClean="0">
                <a:solidFill>
                  <a:srgbClr val="000000"/>
                </a:solidFill>
              </a:rPr>
              <a:t>sines</a:t>
            </a:r>
            <a:r>
              <a:rPr lang="en-US" sz="1600" dirty="0" smtClean="0">
                <a:solidFill>
                  <a:srgbClr val="000000"/>
                </a:solidFill>
              </a:rPr>
              <a:t> and/or cosines) of </a:t>
            </a:r>
            <a:r>
              <a:rPr lang="en-US" sz="1600" dirty="0" smtClean="0">
                <a:solidFill>
                  <a:srgbClr val="FF0000"/>
                </a:solidFill>
              </a:rPr>
              <a:t>different frequencies</a:t>
            </a:r>
            <a:r>
              <a:rPr lang="en-US" sz="1600" dirty="0" smtClean="0">
                <a:solidFill>
                  <a:srgbClr val="000000"/>
                </a:solidFill>
              </a:rPr>
              <a:t>, </a:t>
            </a:r>
            <a:r>
              <a:rPr lang="en-US" sz="1600" dirty="0" smtClean="0">
                <a:solidFill>
                  <a:srgbClr val="FF0000"/>
                </a:solidFill>
              </a:rPr>
              <a:t>each multiplied by a different coefficient</a:t>
            </a:r>
            <a:r>
              <a:rPr lang="en-US" sz="1600" dirty="0" smtClean="0">
                <a:solidFill>
                  <a:srgbClr val="000000"/>
                </a:solidFill>
              </a:rPr>
              <a:t>.</a:t>
            </a:r>
          </a:p>
          <a:p>
            <a:pPr rtl="1" fontAlgn="base">
              <a:spcBef>
                <a:spcPct val="0"/>
              </a:spcBef>
              <a:spcAft>
                <a:spcPct val="0"/>
              </a:spcAft>
            </a:pPr>
            <a:endParaRPr lang="en-US" sz="1600" dirty="0" smtClean="0">
              <a:solidFill>
                <a:srgbClr val="000000"/>
              </a:solidFill>
            </a:endParaRPr>
          </a:p>
          <a:p>
            <a:pPr rtl="1" fontAlgn="base">
              <a:spcBef>
                <a:spcPct val="0"/>
              </a:spcBef>
              <a:spcAft>
                <a:spcPct val="0"/>
              </a:spcAft>
            </a:pPr>
            <a:endParaRPr lang="en-US" sz="1600" dirty="0" smtClean="0">
              <a:solidFill>
                <a:srgbClr val="000000"/>
              </a:solidFill>
            </a:endParaRPr>
          </a:p>
          <a:p>
            <a:pPr rtl="1" fontAlgn="base">
              <a:spcBef>
                <a:spcPct val="0"/>
              </a:spcBef>
              <a:spcAft>
                <a:spcPct val="0"/>
              </a:spcAft>
            </a:pPr>
            <a:endParaRPr lang="en-US" sz="1600" dirty="0" smtClean="0">
              <a:solidFill>
                <a:srgbClr val="000000"/>
              </a:solidFill>
            </a:endParaRPr>
          </a:p>
          <a:p>
            <a:pPr rtl="1" fontAlgn="base">
              <a:spcBef>
                <a:spcPct val="0"/>
              </a:spcBef>
              <a:spcAft>
                <a:spcPct val="0"/>
              </a:spcAft>
            </a:pPr>
            <a:r>
              <a:rPr lang="en-US" sz="1600" b="1" dirty="0" smtClean="0">
                <a:solidFill>
                  <a:srgbClr val="000000"/>
                </a:solidFill>
              </a:rPr>
              <a:t>Frequency domain:</a:t>
            </a:r>
          </a:p>
          <a:p>
            <a:pPr rtl="1" fontAlgn="base">
              <a:spcBef>
                <a:spcPct val="0"/>
              </a:spcBef>
              <a:spcAft>
                <a:spcPct val="0"/>
              </a:spcAft>
            </a:pPr>
            <a:r>
              <a:rPr lang="en-US" sz="1600" dirty="0" smtClean="0">
                <a:solidFill>
                  <a:srgbClr val="000000"/>
                </a:solidFill>
              </a:rPr>
              <a:t>View frequency as an </a:t>
            </a:r>
            <a:r>
              <a:rPr lang="en-US" sz="1600" dirty="0" smtClean="0">
                <a:solidFill>
                  <a:srgbClr val="FF0000"/>
                </a:solidFill>
              </a:rPr>
              <a:t>independent</a:t>
            </a:r>
            <a:r>
              <a:rPr lang="en-US" sz="1600" dirty="0" smtClean="0">
                <a:solidFill>
                  <a:srgbClr val="000000"/>
                </a:solidFill>
              </a:rPr>
              <a:t> variable</a:t>
            </a:r>
          </a:p>
          <a:p>
            <a:pPr rtl="1" fontAlgn="base">
              <a:spcBef>
                <a:spcPct val="0"/>
              </a:spcBef>
              <a:spcAft>
                <a:spcPct val="0"/>
              </a:spcAft>
            </a:pPr>
            <a:endParaRPr lang="en-US" sz="1600" dirty="0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513418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6"/>
          <p:cNvSpPr>
            <a:spLocks noGrp="1" noChangeArrowheads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5pPr>
            <a:lvl6pPr marL="2514600" indent="-228600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6pPr>
            <a:lvl7pPr marL="2971800" indent="-228600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7pPr>
            <a:lvl8pPr marL="3429000" indent="-228600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8pPr>
            <a:lvl9pPr marL="3886200" indent="-228600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9pPr>
          </a:lstStyle>
          <a:p>
            <a:pPr eaLnBrk="1" hangingPunct="1"/>
            <a:fld id="{ACECB7BC-F2B5-4CB6-8F17-0F34005D61E8}" type="slidenum">
              <a:rPr lang="ar-SA" smtClean="0">
                <a:solidFill>
                  <a:srgbClr val="000000"/>
                </a:solidFill>
              </a:rPr>
              <a:pPr eaLnBrk="1" hangingPunct="1"/>
              <a:t>88</a:t>
            </a:fld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7171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384175"/>
            <a:ext cx="8229600" cy="1139825"/>
          </a:xfrm>
        </p:spPr>
        <p:txBody>
          <a:bodyPr/>
          <a:lstStyle/>
          <a:p>
            <a:r>
              <a:rPr lang="en-US" sz="3600" smtClean="0"/>
              <a:t>Fourier </a:t>
            </a:r>
            <a:r>
              <a:rPr lang="en-US" sz="3600" smtClean="0">
                <a:sym typeface="Wingdings" pitchFamily="2" charset="2"/>
              </a:rPr>
              <a:t> spatial</a:t>
            </a:r>
            <a:br>
              <a:rPr lang="en-US" sz="3600" smtClean="0">
                <a:sym typeface="Wingdings" pitchFamily="2" charset="2"/>
              </a:rPr>
            </a:br>
            <a:r>
              <a:rPr lang="en-US" sz="3600" smtClean="0">
                <a:sym typeface="Wingdings" pitchFamily="2" charset="2"/>
              </a:rPr>
              <a:t>spatial  Fourier</a:t>
            </a:r>
            <a:endParaRPr lang="en-US" sz="3600" smtClean="0"/>
          </a:p>
        </p:txBody>
      </p:sp>
      <p:sp>
        <p:nvSpPr>
          <p:cNvPr id="7172" name="Text Box 4"/>
          <p:cNvSpPr txBox="1">
            <a:spLocks noChangeArrowheads="1"/>
          </p:cNvSpPr>
          <p:nvPr/>
        </p:nvSpPr>
        <p:spPr bwMode="auto">
          <a:xfrm>
            <a:off x="228600" y="0"/>
            <a:ext cx="8915400" cy="376238"/>
          </a:xfrm>
          <a:prstGeom prst="rect">
            <a:avLst/>
          </a:prstGeom>
          <a:solidFill>
            <a:schemeClr val="accent1">
              <a:alpha val="30196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5pPr>
            <a:lvl6pPr marL="2514600" indent="-228600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6pPr>
            <a:lvl7pPr marL="2971800" indent="-228600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7pPr>
            <a:lvl8pPr marL="3429000" indent="-228600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8pPr>
            <a:lvl9pPr marL="3886200" indent="-228600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9pPr>
          </a:lstStyle>
          <a:p>
            <a:pPr algn="ctr" rtl="1"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smtClean="0">
                <a:solidFill>
                  <a:srgbClr val="000000"/>
                </a:solidFill>
              </a:rPr>
              <a:t>Ch4, lesson 1</a:t>
            </a:r>
          </a:p>
        </p:txBody>
      </p:sp>
      <p:sp>
        <p:nvSpPr>
          <p:cNvPr id="7173" name="Text Box 7"/>
          <p:cNvSpPr txBox="1">
            <a:spLocks noChangeArrowheads="1"/>
          </p:cNvSpPr>
          <p:nvPr/>
        </p:nvSpPr>
        <p:spPr bwMode="auto">
          <a:xfrm>
            <a:off x="685800" y="2366963"/>
            <a:ext cx="1524000" cy="788987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5pPr>
            <a:lvl6pPr marL="2514600" indent="-228600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6pPr>
            <a:lvl7pPr marL="2971800" indent="-228600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7pPr>
            <a:lvl8pPr marL="3429000" indent="-228600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8pPr>
            <a:lvl9pPr marL="3886200" indent="-228600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9pPr>
          </a:lstStyle>
          <a:p>
            <a:pPr rtl="1"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smtClean="0">
                <a:solidFill>
                  <a:srgbClr val="000000"/>
                </a:solidFill>
              </a:rPr>
              <a:t>Spatial    </a:t>
            </a:r>
          </a:p>
          <a:p>
            <a:pPr rtl="1"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smtClean="0">
                <a:solidFill>
                  <a:srgbClr val="000000"/>
                </a:solidFill>
              </a:rPr>
              <a:t>signals</a:t>
            </a:r>
          </a:p>
        </p:txBody>
      </p:sp>
      <p:sp>
        <p:nvSpPr>
          <p:cNvPr id="7174" name="Text Box 8"/>
          <p:cNvSpPr txBox="1">
            <a:spLocks noChangeArrowheads="1"/>
          </p:cNvSpPr>
          <p:nvPr/>
        </p:nvSpPr>
        <p:spPr bwMode="auto">
          <a:xfrm>
            <a:off x="5638800" y="2290763"/>
            <a:ext cx="1600200" cy="788987"/>
          </a:xfrm>
          <a:prstGeom prst="rect">
            <a:avLst/>
          </a:prstGeom>
          <a:solidFill>
            <a:srgbClr val="FFFF99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5pPr>
            <a:lvl6pPr marL="2514600" indent="-228600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6pPr>
            <a:lvl7pPr marL="2971800" indent="-228600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7pPr>
            <a:lvl8pPr marL="3429000" indent="-228600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8pPr>
            <a:lvl9pPr marL="3886200" indent="-228600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9pPr>
          </a:lstStyle>
          <a:p>
            <a:pPr rtl="1"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smtClean="0">
                <a:solidFill>
                  <a:srgbClr val="000000"/>
                </a:solidFill>
              </a:rPr>
              <a:t>Frequency</a:t>
            </a:r>
          </a:p>
          <a:p>
            <a:pPr rtl="1"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smtClean="0">
                <a:solidFill>
                  <a:srgbClr val="000000"/>
                </a:solidFill>
              </a:rPr>
              <a:t>signals</a:t>
            </a:r>
          </a:p>
        </p:txBody>
      </p:sp>
      <p:sp>
        <p:nvSpPr>
          <p:cNvPr id="7175" name="Line 9"/>
          <p:cNvSpPr>
            <a:spLocks noChangeShapeType="1"/>
          </p:cNvSpPr>
          <p:nvPr/>
        </p:nvSpPr>
        <p:spPr bwMode="auto">
          <a:xfrm>
            <a:off x="2438400" y="2514600"/>
            <a:ext cx="2819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rtl="1" fontAlgn="base">
              <a:spcBef>
                <a:spcPct val="0"/>
              </a:spcBef>
              <a:spcAft>
                <a:spcPct val="0"/>
              </a:spcAft>
            </a:pPr>
            <a:endParaRPr lang="en-GB" smtClean="0">
              <a:solidFill>
                <a:srgbClr val="000000"/>
              </a:solidFill>
            </a:endParaRPr>
          </a:p>
        </p:txBody>
      </p:sp>
      <p:sp>
        <p:nvSpPr>
          <p:cNvPr id="7176" name="Line 10"/>
          <p:cNvSpPr>
            <a:spLocks noChangeShapeType="1"/>
          </p:cNvSpPr>
          <p:nvPr/>
        </p:nvSpPr>
        <p:spPr bwMode="auto">
          <a:xfrm flipH="1">
            <a:off x="2438400" y="2971800"/>
            <a:ext cx="2819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rtl="1" fontAlgn="base">
              <a:spcBef>
                <a:spcPct val="0"/>
              </a:spcBef>
              <a:spcAft>
                <a:spcPct val="0"/>
              </a:spcAft>
            </a:pPr>
            <a:endParaRPr lang="en-GB" smtClean="0">
              <a:solidFill>
                <a:srgbClr val="000000"/>
              </a:solidFill>
            </a:endParaRPr>
          </a:p>
        </p:txBody>
      </p:sp>
      <p:pic>
        <p:nvPicPr>
          <p:cNvPr id="7177" name="Picture 1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3184525"/>
            <a:ext cx="1020763" cy="777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8" name="Picture 1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400" y="3048000"/>
            <a:ext cx="1028700" cy="800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9" name="Text Box 14"/>
          <p:cNvSpPr txBox="1">
            <a:spLocks noChangeArrowheads="1"/>
          </p:cNvSpPr>
          <p:nvPr/>
        </p:nvSpPr>
        <p:spPr bwMode="auto">
          <a:xfrm>
            <a:off x="2971800" y="1828800"/>
            <a:ext cx="18288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5pPr>
            <a:lvl6pPr marL="2514600" indent="-228600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6pPr>
            <a:lvl7pPr marL="2971800" indent="-228600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7pPr>
            <a:lvl8pPr marL="3429000" indent="-228600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8pPr>
            <a:lvl9pPr marL="3886200" indent="-228600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9pPr>
          </a:lstStyle>
          <a:p>
            <a:pPr rtl="1"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dirty="0" smtClean="0">
                <a:solidFill>
                  <a:srgbClr val="FF0000"/>
                </a:solidFill>
              </a:rPr>
              <a:t>Fourier transform</a:t>
            </a:r>
          </a:p>
        </p:txBody>
      </p:sp>
      <p:sp>
        <p:nvSpPr>
          <p:cNvPr id="7180" name="Text Box 15"/>
          <p:cNvSpPr txBox="1">
            <a:spLocks noChangeArrowheads="1"/>
          </p:cNvSpPr>
          <p:nvPr/>
        </p:nvSpPr>
        <p:spPr bwMode="auto">
          <a:xfrm>
            <a:off x="2667000" y="3016250"/>
            <a:ext cx="27432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5pPr>
            <a:lvl6pPr marL="2514600" indent="-228600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6pPr>
            <a:lvl7pPr marL="2971800" indent="-228600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7pPr>
            <a:lvl8pPr marL="3429000" indent="-228600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8pPr>
            <a:lvl9pPr marL="3886200" indent="-228600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9pPr>
          </a:lstStyle>
          <a:p>
            <a:pPr rtl="1"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dirty="0" smtClean="0">
                <a:solidFill>
                  <a:srgbClr val="FF0000"/>
                </a:solidFill>
              </a:rPr>
              <a:t>Inv</a:t>
            </a:r>
            <a:r>
              <a:rPr lang="en-US" dirty="0" smtClean="0">
                <a:solidFill>
                  <a:srgbClr val="000000"/>
                </a:solidFill>
              </a:rPr>
              <a:t>. Fourier transform</a:t>
            </a:r>
          </a:p>
        </p:txBody>
      </p:sp>
      <p:sp>
        <p:nvSpPr>
          <p:cNvPr id="7181" name="Rectangle 13"/>
          <p:cNvSpPr>
            <a:spLocks noChangeArrowheads="1"/>
          </p:cNvSpPr>
          <p:nvPr/>
        </p:nvSpPr>
        <p:spPr bwMode="auto">
          <a:xfrm>
            <a:off x="1066800" y="4191000"/>
            <a:ext cx="7239000" cy="2554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§"/>
            </a:pPr>
            <a:r>
              <a:rPr lang="en-CA" sz="2000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The FT is a transformation from </a:t>
            </a:r>
            <a:r>
              <a:rPr lang="en-CA" sz="2000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time</a:t>
            </a:r>
            <a:r>
              <a:rPr lang="en-CA" sz="2000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 (</a:t>
            </a:r>
            <a:r>
              <a:rPr lang="en-CA" sz="2000" b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temporal</a:t>
            </a:r>
            <a:r>
              <a:rPr lang="en-CA" sz="2000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) or </a:t>
            </a:r>
            <a:r>
              <a:rPr lang="en-CA" sz="2000" b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spatial</a:t>
            </a:r>
            <a:r>
              <a:rPr lang="en-CA" sz="2000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 domain to the </a:t>
            </a:r>
            <a:r>
              <a:rPr lang="en-CA" sz="2000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frequency</a:t>
            </a:r>
            <a:r>
              <a:rPr lang="en-CA" sz="2000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 domain (FD).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§"/>
            </a:pPr>
            <a:r>
              <a:rPr lang="en-CA" sz="2000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Complex exponentials </a:t>
            </a:r>
            <a:r>
              <a:rPr lang="en-CA" sz="2000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have </a:t>
            </a:r>
            <a:r>
              <a:rPr lang="en-CA" sz="2000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sine</a:t>
            </a:r>
            <a:r>
              <a:rPr lang="en-CA" sz="2000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 and </a:t>
            </a:r>
            <a:r>
              <a:rPr lang="en-CA" sz="2000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cosine</a:t>
            </a:r>
            <a:r>
              <a:rPr lang="en-CA" sz="2000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 components.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§"/>
            </a:pPr>
            <a:r>
              <a:rPr lang="en-CA" sz="2000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Therefore </a:t>
            </a:r>
            <a:r>
              <a:rPr lang="en-CA" sz="2000" dirty="0" err="1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sines</a:t>
            </a:r>
            <a:r>
              <a:rPr lang="en-CA" sz="2000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CA" sz="2000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and </a:t>
            </a:r>
            <a:r>
              <a:rPr lang="en-CA" sz="2000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cosines</a:t>
            </a:r>
            <a:r>
              <a:rPr lang="en-CA" sz="2000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 are basic building blocks of (well behaved) </a:t>
            </a:r>
            <a:r>
              <a:rPr lang="en-CA" sz="2000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signals</a:t>
            </a:r>
            <a:r>
              <a:rPr lang="en-CA" sz="2000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.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§"/>
            </a:pPr>
            <a:r>
              <a:rPr lang="en-CA" sz="2000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Hence the </a:t>
            </a:r>
            <a:r>
              <a:rPr lang="en-CA" sz="2000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FT</a:t>
            </a:r>
            <a:r>
              <a:rPr lang="en-CA" sz="2000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 is a </a:t>
            </a:r>
            <a:r>
              <a:rPr lang="en-CA" sz="2000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recipe for construction </a:t>
            </a:r>
            <a:r>
              <a:rPr lang="en-CA" sz="2000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of </a:t>
            </a:r>
            <a:r>
              <a:rPr lang="en-CA" sz="2000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signals</a:t>
            </a:r>
            <a:r>
              <a:rPr lang="en-CA" sz="2000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 using </a:t>
            </a:r>
            <a:r>
              <a:rPr lang="en-CA" sz="2000" dirty="0" err="1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sines</a:t>
            </a:r>
            <a:r>
              <a:rPr lang="en-CA" sz="2000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CA" sz="2000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and </a:t>
            </a:r>
            <a:r>
              <a:rPr lang="en-CA" sz="2000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cosines</a:t>
            </a:r>
            <a:r>
              <a:rPr lang="en-CA" sz="2000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 as basis.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§"/>
            </a:pPr>
            <a:r>
              <a:rPr lang="en-CA" sz="2000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The </a:t>
            </a:r>
            <a:r>
              <a:rPr lang="en-CA" sz="2000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FT</a:t>
            </a:r>
            <a:r>
              <a:rPr lang="en-CA" sz="2000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 gives information about the </a:t>
            </a:r>
            <a:r>
              <a:rPr lang="en-CA" sz="2000" b="1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spectral</a:t>
            </a:r>
            <a:r>
              <a:rPr lang="en-CA" sz="2000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CA" sz="2000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content of signals.</a:t>
            </a:r>
          </a:p>
        </p:txBody>
      </p:sp>
    </p:spTree>
    <p:extLst>
      <p:ext uri="{BB962C8B-B14F-4D97-AF65-F5344CB8AC3E}">
        <p14:creationId xmlns:p14="http://schemas.microsoft.com/office/powerpoint/2010/main" val="26608216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6"/>
          <p:cNvSpPr>
            <a:spLocks noGrp="1" noChangeArrowheads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5pPr>
            <a:lvl6pPr marL="2514600" indent="-228600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6pPr>
            <a:lvl7pPr marL="2971800" indent="-228600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7pPr>
            <a:lvl8pPr marL="3429000" indent="-228600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8pPr>
            <a:lvl9pPr marL="3886200" indent="-228600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9pPr>
          </a:lstStyle>
          <a:p>
            <a:pPr eaLnBrk="1" hangingPunct="1"/>
            <a:fld id="{FE4FD3C5-1E12-4DF7-A0FF-7CA0E70F8D5E}" type="slidenum">
              <a:rPr lang="ar-SA" smtClean="0">
                <a:solidFill>
                  <a:srgbClr val="000000"/>
                </a:solidFill>
              </a:rPr>
              <a:pPr eaLnBrk="1" hangingPunct="1"/>
              <a:t>89</a:t>
            </a:fld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8195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384175"/>
            <a:ext cx="8229600" cy="1139825"/>
          </a:xfrm>
        </p:spPr>
        <p:txBody>
          <a:bodyPr/>
          <a:lstStyle/>
          <a:p>
            <a:r>
              <a:rPr lang="en-US" sz="3600" smtClean="0"/>
              <a:t>Fourier </a:t>
            </a:r>
            <a:r>
              <a:rPr lang="en-US" sz="3600" smtClean="0">
                <a:sym typeface="Wingdings" pitchFamily="2" charset="2"/>
              </a:rPr>
              <a:t> spatial</a:t>
            </a:r>
            <a:br>
              <a:rPr lang="en-US" sz="3600" smtClean="0">
                <a:sym typeface="Wingdings" pitchFamily="2" charset="2"/>
              </a:rPr>
            </a:br>
            <a:r>
              <a:rPr lang="en-US" sz="3600" smtClean="0">
                <a:sym typeface="Wingdings" pitchFamily="2" charset="2"/>
              </a:rPr>
              <a:t>spatial  Fourier</a:t>
            </a:r>
            <a:endParaRPr lang="en-US" sz="3600" smtClean="0"/>
          </a:p>
        </p:txBody>
      </p:sp>
      <p:sp>
        <p:nvSpPr>
          <p:cNvPr id="8196" name="Text Box 4"/>
          <p:cNvSpPr txBox="1">
            <a:spLocks noChangeArrowheads="1"/>
          </p:cNvSpPr>
          <p:nvPr/>
        </p:nvSpPr>
        <p:spPr bwMode="auto">
          <a:xfrm>
            <a:off x="228600" y="0"/>
            <a:ext cx="8915400" cy="376238"/>
          </a:xfrm>
          <a:prstGeom prst="rect">
            <a:avLst/>
          </a:prstGeom>
          <a:solidFill>
            <a:schemeClr val="accent1">
              <a:alpha val="30196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5pPr>
            <a:lvl6pPr marL="2514600" indent="-228600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6pPr>
            <a:lvl7pPr marL="2971800" indent="-228600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7pPr>
            <a:lvl8pPr marL="3429000" indent="-228600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8pPr>
            <a:lvl9pPr marL="3886200" indent="-228600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9pPr>
          </a:lstStyle>
          <a:p>
            <a:pPr algn="ctr" rtl="1"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smtClean="0">
                <a:solidFill>
                  <a:srgbClr val="000000"/>
                </a:solidFill>
              </a:rPr>
              <a:t>Ch4, lesson 1</a:t>
            </a:r>
          </a:p>
        </p:txBody>
      </p:sp>
      <p:sp>
        <p:nvSpPr>
          <p:cNvPr id="8197" name="Text Box 4"/>
          <p:cNvSpPr txBox="1">
            <a:spLocks noChangeArrowheads="1"/>
          </p:cNvSpPr>
          <p:nvPr/>
        </p:nvSpPr>
        <p:spPr bwMode="auto">
          <a:xfrm>
            <a:off x="685800" y="2366963"/>
            <a:ext cx="1524000" cy="788987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5pPr>
            <a:lvl6pPr marL="2514600" indent="-228600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6pPr>
            <a:lvl7pPr marL="2971800" indent="-228600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7pPr>
            <a:lvl8pPr marL="3429000" indent="-228600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8pPr>
            <a:lvl9pPr marL="3886200" indent="-228600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9pPr>
          </a:lstStyle>
          <a:p>
            <a:pPr rtl="1"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smtClean="0">
                <a:solidFill>
                  <a:srgbClr val="000000"/>
                </a:solidFill>
              </a:rPr>
              <a:t>Spatial    </a:t>
            </a:r>
          </a:p>
          <a:p>
            <a:pPr rtl="1"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smtClean="0">
                <a:solidFill>
                  <a:srgbClr val="000000"/>
                </a:solidFill>
              </a:rPr>
              <a:t>signals</a:t>
            </a:r>
          </a:p>
        </p:txBody>
      </p:sp>
      <p:sp>
        <p:nvSpPr>
          <p:cNvPr id="8198" name="Text Box 5"/>
          <p:cNvSpPr txBox="1">
            <a:spLocks noChangeArrowheads="1"/>
          </p:cNvSpPr>
          <p:nvPr/>
        </p:nvSpPr>
        <p:spPr bwMode="auto">
          <a:xfrm>
            <a:off x="5638800" y="2290763"/>
            <a:ext cx="1600200" cy="788987"/>
          </a:xfrm>
          <a:prstGeom prst="rect">
            <a:avLst/>
          </a:prstGeom>
          <a:solidFill>
            <a:srgbClr val="FFFF99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5pPr>
            <a:lvl6pPr marL="2514600" indent="-228600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6pPr>
            <a:lvl7pPr marL="2971800" indent="-228600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7pPr>
            <a:lvl8pPr marL="3429000" indent="-228600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8pPr>
            <a:lvl9pPr marL="3886200" indent="-228600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9pPr>
          </a:lstStyle>
          <a:p>
            <a:pPr rtl="1"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smtClean="0">
                <a:solidFill>
                  <a:srgbClr val="000000"/>
                </a:solidFill>
              </a:rPr>
              <a:t>Frequency</a:t>
            </a:r>
          </a:p>
          <a:p>
            <a:pPr rtl="1"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smtClean="0">
                <a:solidFill>
                  <a:srgbClr val="000000"/>
                </a:solidFill>
              </a:rPr>
              <a:t>signals</a:t>
            </a:r>
          </a:p>
        </p:txBody>
      </p:sp>
      <p:sp>
        <p:nvSpPr>
          <p:cNvPr id="8199" name="Line 6"/>
          <p:cNvSpPr>
            <a:spLocks noChangeShapeType="1"/>
          </p:cNvSpPr>
          <p:nvPr/>
        </p:nvSpPr>
        <p:spPr bwMode="auto">
          <a:xfrm>
            <a:off x="2438400" y="2514600"/>
            <a:ext cx="2819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rtl="1" fontAlgn="base">
              <a:spcBef>
                <a:spcPct val="0"/>
              </a:spcBef>
              <a:spcAft>
                <a:spcPct val="0"/>
              </a:spcAft>
            </a:pPr>
            <a:endParaRPr lang="en-GB" smtClean="0">
              <a:solidFill>
                <a:srgbClr val="000000"/>
              </a:solidFill>
            </a:endParaRPr>
          </a:p>
        </p:txBody>
      </p:sp>
      <p:sp>
        <p:nvSpPr>
          <p:cNvPr id="8200" name="Line 7"/>
          <p:cNvSpPr>
            <a:spLocks noChangeShapeType="1"/>
          </p:cNvSpPr>
          <p:nvPr/>
        </p:nvSpPr>
        <p:spPr bwMode="auto">
          <a:xfrm flipH="1">
            <a:off x="2438400" y="2971800"/>
            <a:ext cx="2819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rtl="1" fontAlgn="base">
              <a:spcBef>
                <a:spcPct val="0"/>
              </a:spcBef>
              <a:spcAft>
                <a:spcPct val="0"/>
              </a:spcAft>
            </a:pPr>
            <a:endParaRPr lang="en-GB" smtClean="0">
              <a:solidFill>
                <a:srgbClr val="000000"/>
              </a:solidFill>
            </a:endParaRPr>
          </a:p>
        </p:txBody>
      </p:sp>
      <p:sp>
        <p:nvSpPr>
          <p:cNvPr id="8201" name="Text Box 10"/>
          <p:cNvSpPr txBox="1">
            <a:spLocks noChangeArrowheads="1"/>
          </p:cNvSpPr>
          <p:nvPr/>
        </p:nvSpPr>
        <p:spPr bwMode="auto">
          <a:xfrm>
            <a:off x="2971800" y="1828800"/>
            <a:ext cx="18288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5pPr>
            <a:lvl6pPr marL="2514600" indent="-228600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6pPr>
            <a:lvl7pPr marL="2971800" indent="-228600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7pPr>
            <a:lvl8pPr marL="3429000" indent="-228600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8pPr>
            <a:lvl9pPr marL="3886200" indent="-228600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9pPr>
          </a:lstStyle>
          <a:p>
            <a:pPr rtl="1"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smtClean="0">
                <a:solidFill>
                  <a:srgbClr val="000000"/>
                </a:solidFill>
              </a:rPr>
              <a:t>Fourier transform</a:t>
            </a:r>
          </a:p>
        </p:txBody>
      </p:sp>
      <p:sp>
        <p:nvSpPr>
          <p:cNvPr id="8202" name="Text Box 11"/>
          <p:cNvSpPr txBox="1">
            <a:spLocks noChangeArrowheads="1"/>
          </p:cNvSpPr>
          <p:nvPr/>
        </p:nvSpPr>
        <p:spPr bwMode="auto">
          <a:xfrm>
            <a:off x="2590800" y="2986088"/>
            <a:ext cx="32004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5pPr>
            <a:lvl6pPr marL="2514600" indent="-228600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6pPr>
            <a:lvl7pPr marL="2971800" indent="-228600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7pPr>
            <a:lvl8pPr marL="3429000" indent="-228600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8pPr>
            <a:lvl9pPr marL="3886200" indent="-228600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9pPr>
          </a:lstStyle>
          <a:p>
            <a:pPr rtl="1"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smtClean="0">
                <a:solidFill>
                  <a:srgbClr val="000000"/>
                </a:solidFill>
              </a:rPr>
              <a:t>Inv. Fourier transform</a:t>
            </a:r>
          </a:p>
        </p:txBody>
      </p:sp>
      <p:sp>
        <p:nvSpPr>
          <p:cNvPr id="8203" name="Text Box 13"/>
          <p:cNvSpPr txBox="1">
            <a:spLocks noChangeArrowheads="1"/>
          </p:cNvSpPr>
          <p:nvPr/>
        </p:nvSpPr>
        <p:spPr bwMode="auto">
          <a:xfrm>
            <a:off x="76200" y="3276600"/>
            <a:ext cx="9144000" cy="3652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5pPr>
            <a:lvl6pPr marL="2514600" indent="-228600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6pPr>
            <a:lvl7pPr marL="2971800" indent="-228600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7pPr>
            <a:lvl8pPr marL="3429000" indent="-228600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8pPr>
            <a:lvl9pPr marL="3886200" indent="-228600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sz="2400" b="1" dirty="0" smtClean="0">
                <a:solidFill>
                  <a:srgbClr val="000000"/>
                </a:solidFill>
              </a:rPr>
              <a:t>There are four cases to study:</a:t>
            </a:r>
          </a:p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sz="2400" dirty="0" smtClean="0">
                <a:solidFill>
                  <a:srgbClr val="000000"/>
                </a:solidFill>
              </a:rPr>
              <a:t>1) 1-D continuous case </a:t>
            </a:r>
            <a:r>
              <a:rPr lang="ar-JO" sz="2400" dirty="0" smtClean="0">
                <a:solidFill>
                  <a:srgbClr val="000000"/>
                </a:solidFill>
              </a:rPr>
              <a:t> </a:t>
            </a:r>
            <a:r>
              <a:rPr lang="en-US" sz="2400" dirty="0" smtClean="0">
                <a:solidFill>
                  <a:srgbClr val="000000"/>
                </a:solidFill>
              </a:rPr>
              <a:t>(FFT/IFFT2)</a:t>
            </a:r>
          </a:p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sz="2400" dirty="0" smtClean="0">
                <a:solidFill>
                  <a:srgbClr val="000000"/>
                </a:solidFill>
              </a:rPr>
              <a:t>2) 1-d discrete case     </a:t>
            </a:r>
            <a:r>
              <a:rPr lang="en-US" sz="2000" dirty="0" smtClean="0">
                <a:solidFill>
                  <a:srgbClr val="000000"/>
                </a:solidFill>
              </a:rPr>
              <a:t>(DFT/IDFT)</a:t>
            </a:r>
          </a:p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sz="2400" dirty="0" smtClean="0">
                <a:solidFill>
                  <a:srgbClr val="000000"/>
                </a:solidFill>
              </a:rPr>
              <a:t>3) 2-d continuous case (FFT2 / IFFT2)</a:t>
            </a:r>
          </a:p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sz="2400" dirty="0" smtClean="0">
                <a:solidFill>
                  <a:srgbClr val="000000"/>
                </a:solidFill>
              </a:rPr>
              <a:t>4) 2-d discrete case   </a:t>
            </a:r>
            <a:r>
              <a:rPr lang="en-US" dirty="0" smtClean="0">
                <a:solidFill>
                  <a:srgbClr val="000000"/>
                </a:solidFill>
              </a:rPr>
              <a:t>(DFT2 / IDFT2)</a:t>
            </a:r>
          </a:p>
          <a:p>
            <a:pPr algn="r"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ar-JO" sz="2400" dirty="0" smtClean="0">
                <a:solidFill>
                  <a:srgbClr val="000000"/>
                </a:solidFill>
              </a:rPr>
              <a:t>سندرس هذه الحالات كلها ولكن في برمجة الماتلاب سنستخدم الثالثة فقط</a:t>
            </a:r>
            <a:endParaRPr lang="en-US" sz="2400" dirty="0" smtClean="0">
              <a:solidFill>
                <a:srgbClr val="000000"/>
              </a:solidFill>
            </a:endParaRPr>
          </a:p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endParaRPr lang="en-US" sz="2000" dirty="0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533000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9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Sampling &amp; Quantization</a:t>
            </a:r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Sampling</a:t>
            </a:r>
          </a:p>
          <a:p>
            <a:pPr lvl="1">
              <a:buFontTx/>
              <a:buNone/>
            </a:pPr>
            <a:r>
              <a:rPr lang="en-US" sz="1800" smtClean="0">
                <a:hlinkClick r:id="rId2"/>
              </a:rPr>
              <a:t>demos/demo1sampling_and_quantization/demo_sampling.m</a:t>
            </a:r>
            <a:endParaRPr lang="en-US" sz="1800" smtClean="0"/>
          </a:p>
          <a:p>
            <a:endParaRPr lang="en-US" sz="2000" smtClean="0"/>
          </a:p>
          <a:p>
            <a:endParaRPr lang="en-US" sz="2000" smtClean="0"/>
          </a:p>
          <a:p>
            <a:endParaRPr lang="en-US" sz="2000" smtClean="0"/>
          </a:p>
          <a:p>
            <a:r>
              <a:rPr lang="en-US" smtClean="0"/>
              <a:t>Quantization</a:t>
            </a:r>
          </a:p>
          <a:p>
            <a:pPr lvl="1">
              <a:buFontTx/>
              <a:buNone/>
            </a:pPr>
            <a:r>
              <a:rPr lang="en-US" sz="1800" smtClean="0">
                <a:hlinkClick r:id="rId3"/>
              </a:rPr>
              <a:t>demos/demo1sampling_and_quantization/demo_quant.m</a:t>
            </a:r>
            <a:endParaRPr lang="en-US" smtClean="0"/>
          </a:p>
        </p:txBody>
      </p:sp>
      <p:sp>
        <p:nvSpPr>
          <p:cNvPr id="25604" name="Rectangle 4"/>
          <p:cNvSpPr>
            <a:spLocks noChangeArrowheads="1"/>
          </p:cNvSpPr>
          <p:nvPr/>
        </p:nvSpPr>
        <p:spPr bwMode="auto">
          <a:xfrm>
            <a:off x="3003550" y="5178425"/>
            <a:ext cx="5805488" cy="1349375"/>
          </a:xfrm>
          <a:prstGeom prst="rect">
            <a:avLst/>
          </a:prstGeom>
          <a:noFill/>
          <a:ln w="9525">
            <a:solidFill>
              <a:srgbClr val="003399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600" b="1" smtClean="0">
                <a:solidFill>
                  <a:srgbClr val="993300"/>
                </a:solidFill>
                <a:latin typeface="Times New Roman" pitchFamily="18" charset="0"/>
              </a:rPr>
              <a:t>Digital Image Processing</a:t>
            </a:r>
            <a:endParaRPr lang="en-US" sz="2600" b="1" smtClean="0">
              <a:solidFill>
                <a:srgbClr val="000000"/>
              </a:solidFill>
              <a:latin typeface="Times New Roman" pitchFamily="18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400" b="1" smtClean="0">
                <a:solidFill>
                  <a:srgbClr val="000000"/>
                </a:solidFill>
                <a:latin typeface="Times New Roman" pitchFamily="18" charset="0"/>
              </a:rPr>
              <a:t>Course Nos. 0909-452-01 (Senior Elective) and 0909-552-01 (Graduate)</a:t>
            </a:r>
            <a:r>
              <a:rPr lang="en-US" sz="1100" smtClean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2400" smtClean="0">
                <a:solidFill>
                  <a:srgbClr val="000000"/>
                </a:solidFill>
                <a:latin typeface="Times New Roman" pitchFamily="18" charset="0"/>
              </a:rPr>
              <a:t/>
            </a:r>
            <a:br>
              <a:rPr lang="en-US" sz="2400" smtClean="0">
                <a:solidFill>
                  <a:srgbClr val="000000"/>
                </a:solidFill>
                <a:latin typeface="Times New Roman" pitchFamily="18" charset="0"/>
              </a:rPr>
            </a:br>
            <a:r>
              <a:rPr lang="en-US" sz="1400" b="1" smtClean="0">
                <a:solidFill>
                  <a:srgbClr val="000000"/>
                </a:solidFill>
                <a:latin typeface="Times New Roman" pitchFamily="18" charset="0"/>
              </a:rPr>
              <a:t>Fall 2003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400" b="1" smtClean="0">
              <a:solidFill>
                <a:srgbClr val="000000"/>
              </a:solidFill>
              <a:latin typeface="Times New Roman" pitchFamily="18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400" b="1" smtClean="0">
                <a:solidFill>
                  <a:srgbClr val="000000"/>
                </a:solidFill>
                <a:latin typeface="Times New Roman" pitchFamily="18" charset="0"/>
              </a:rPr>
              <a:t>Previous Offering: http://engineering.rowan.edu/~shreek/fall01/dip/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2DD35FB-D95D-4533-A678-60A4F20FD413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9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44347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6"/>
          <p:cNvSpPr>
            <a:spLocks noGrp="1" noChangeArrowheads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5pPr>
            <a:lvl6pPr marL="2514600" indent="-228600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6pPr>
            <a:lvl7pPr marL="2971800" indent="-228600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7pPr>
            <a:lvl8pPr marL="3429000" indent="-228600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8pPr>
            <a:lvl9pPr marL="3886200" indent="-228600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9pPr>
          </a:lstStyle>
          <a:p>
            <a:pPr eaLnBrk="1" hangingPunct="1"/>
            <a:fld id="{8E4FA524-711B-4F2B-BB41-5392484C559D}" type="slidenum">
              <a:rPr lang="ar-SA" smtClean="0">
                <a:solidFill>
                  <a:srgbClr val="000000"/>
                </a:solidFill>
              </a:rPr>
              <a:pPr eaLnBrk="1" hangingPunct="1"/>
              <a:t>90</a:t>
            </a:fld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9219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384175"/>
            <a:ext cx="8229600" cy="1139825"/>
          </a:xfrm>
        </p:spPr>
        <p:txBody>
          <a:bodyPr/>
          <a:lstStyle/>
          <a:p>
            <a:r>
              <a:rPr lang="en-US" sz="3600" smtClean="0"/>
              <a:t>Fourier </a:t>
            </a:r>
            <a:r>
              <a:rPr lang="en-US" sz="3600" smtClean="0">
                <a:sym typeface="Wingdings" pitchFamily="2" charset="2"/>
              </a:rPr>
              <a:t> spatial</a:t>
            </a:r>
            <a:br>
              <a:rPr lang="en-US" sz="3600" smtClean="0">
                <a:sym typeface="Wingdings" pitchFamily="2" charset="2"/>
              </a:rPr>
            </a:br>
            <a:r>
              <a:rPr lang="en-US" sz="3600" smtClean="0">
                <a:sym typeface="Wingdings" pitchFamily="2" charset="2"/>
              </a:rPr>
              <a:t>spatial  Fourier</a:t>
            </a:r>
            <a:endParaRPr lang="en-US" sz="3600" smtClean="0"/>
          </a:p>
        </p:txBody>
      </p:sp>
      <p:sp>
        <p:nvSpPr>
          <p:cNvPr id="9220" name="Text Box 4"/>
          <p:cNvSpPr txBox="1">
            <a:spLocks noChangeArrowheads="1"/>
          </p:cNvSpPr>
          <p:nvPr/>
        </p:nvSpPr>
        <p:spPr bwMode="auto">
          <a:xfrm>
            <a:off x="228600" y="0"/>
            <a:ext cx="8915400" cy="376238"/>
          </a:xfrm>
          <a:prstGeom prst="rect">
            <a:avLst/>
          </a:prstGeom>
          <a:solidFill>
            <a:schemeClr val="accent1">
              <a:alpha val="30196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5pPr>
            <a:lvl6pPr marL="2514600" indent="-228600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6pPr>
            <a:lvl7pPr marL="2971800" indent="-228600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7pPr>
            <a:lvl8pPr marL="3429000" indent="-228600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8pPr>
            <a:lvl9pPr marL="3886200" indent="-228600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9pPr>
          </a:lstStyle>
          <a:p>
            <a:pPr algn="ctr" rtl="1"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smtClean="0">
                <a:solidFill>
                  <a:srgbClr val="000000"/>
                </a:solidFill>
              </a:rPr>
              <a:t>Ch4, lesson 1</a:t>
            </a:r>
          </a:p>
        </p:txBody>
      </p:sp>
      <p:sp>
        <p:nvSpPr>
          <p:cNvPr id="9221" name="Text Box 10"/>
          <p:cNvSpPr txBox="1">
            <a:spLocks noChangeArrowheads="1"/>
          </p:cNvSpPr>
          <p:nvPr/>
        </p:nvSpPr>
        <p:spPr bwMode="auto">
          <a:xfrm>
            <a:off x="228600" y="1397000"/>
            <a:ext cx="8763000" cy="5262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5pPr>
            <a:lvl6pPr marL="2514600" indent="-228600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6pPr>
            <a:lvl7pPr marL="2971800" indent="-228600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7pPr>
            <a:lvl8pPr marL="3429000" indent="-228600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8pPr>
            <a:lvl9pPr marL="3886200" indent="-228600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9pPr>
          </a:lstStyle>
          <a:p>
            <a:pPr algn="r" rtl="1"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ar-JO" i="1" dirty="0" smtClean="0">
                <a:solidFill>
                  <a:srgbClr val="000000"/>
                </a:solidFill>
              </a:rPr>
              <a:t>هناك اربع انواع من اشارات ال</a:t>
            </a:r>
            <a:r>
              <a:rPr lang="en-US" i="1" dirty="0" smtClean="0">
                <a:solidFill>
                  <a:srgbClr val="000000"/>
                </a:solidFill>
              </a:rPr>
              <a:t> spatial </a:t>
            </a:r>
            <a:r>
              <a:rPr lang="ar-JO" i="1" dirty="0" smtClean="0">
                <a:solidFill>
                  <a:srgbClr val="000000"/>
                </a:solidFill>
              </a:rPr>
              <a:t> ممكن تحويلها الى اشارات </a:t>
            </a:r>
            <a:r>
              <a:rPr lang="en-US" i="1" dirty="0" smtClean="0">
                <a:solidFill>
                  <a:srgbClr val="000000"/>
                </a:solidFill>
              </a:rPr>
              <a:t>frequency</a:t>
            </a:r>
            <a:endParaRPr lang="en-US" sz="2400" b="1" dirty="0" smtClean="0">
              <a:solidFill>
                <a:srgbClr val="000000"/>
              </a:solidFill>
            </a:endParaRPr>
          </a:p>
          <a:p>
            <a:pPr rtl="1"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sz="2400" b="1" u="sng" dirty="0" smtClean="0">
                <a:solidFill>
                  <a:srgbClr val="000000"/>
                </a:solidFill>
              </a:rPr>
              <a:t>There are four cases to study:</a:t>
            </a:r>
          </a:p>
          <a:p>
            <a:pPr rtl="1"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sz="2000" b="1" dirty="0" smtClean="0">
                <a:solidFill>
                  <a:srgbClr val="000000"/>
                </a:solidFill>
              </a:rPr>
              <a:t>1) 1-D continuous signal case</a:t>
            </a:r>
          </a:p>
          <a:p>
            <a:pPr rtl="1"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ar-JO" sz="2000" dirty="0" smtClean="0">
                <a:solidFill>
                  <a:srgbClr val="000000"/>
                </a:solidFill>
              </a:rPr>
              <a:t>تحويل اشارة مستمرة ذات  بعد واحد من </a:t>
            </a:r>
            <a:r>
              <a:rPr lang="en-US" sz="2000" dirty="0" smtClean="0">
                <a:solidFill>
                  <a:srgbClr val="000000"/>
                </a:solidFill>
              </a:rPr>
              <a:t>spatial </a:t>
            </a:r>
            <a:r>
              <a:rPr lang="ar-JO" sz="2000" dirty="0" smtClean="0">
                <a:solidFill>
                  <a:srgbClr val="000000"/>
                </a:solidFill>
              </a:rPr>
              <a:t> الى </a:t>
            </a:r>
            <a:r>
              <a:rPr lang="en-US" sz="2000" dirty="0" smtClean="0">
                <a:solidFill>
                  <a:srgbClr val="000000"/>
                </a:solidFill>
              </a:rPr>
              <a:t>frequency</a:t>
            </a:r>
            <a:r>
              <a:rPr lang="ar-JO" sz="2000" dirty="0" smtClean="0">
                <a:solidFill>
                  <a:srgbClr val="000000"/>
                </a:solidFill>
              </a:rPr>
              <a:t>  .. مثال: اشارات الصوت </a:t>
            </a:r>
            <a:endParaRPr lang="en-US" sz="2000" dirty="0" smtClean="0">
              <a:solidFill>
                <a:srgbClr val="000000"/>
              </a:solidFill>
            </a:endParaRPr>
          </a:p>
          <a:p>
            <a:pPr rtl="1"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sz="2000" b="1" dirty="0" smtClean="0">
                <a:solidFill>
                  <a:srgbClr val="000000"/>
                </a:solidFill>
              </a:rPr>
              <a:t>2) 1-D discrete case</a:t>
            </a:r>
          </a:p>
          <a:p>
            <a:pPr rtl="1"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ar-JO" dirty="0" smtClean="0">
                <a:solidFill>
                  <a:srgbClr val="000000"/>
                </a:solidFill>
              </a:rPr>
              <a:t>تحويل اشارة متقطعة ذات  بعد واحد من </a:t>
            </a:r>
            <a:r>
              <a:rPr lang="en-US" dirty="0" smtClean="0">
                <a:solidFill>
                  <a:srgbClr val="000000"/>
                </a:solidFill>
              </a:rPr>
              <a:t>spatial </a:t>
            </a:r>
            <a:r>
              <a:rPr lang="ar-JO" dirty="0" smtClean="0">
                <a:solidFill>
                  <a:srgbClr val="000000"/>
                </a:solidFill>
              </a:rPr>
              <a:t> الى </a:t>
            </a:r>
            <a:r>
              <a:rPr lang="en-US" dirty="0" smtClean="0">
                <a:solidFill>
                  <a:srgbClr val="000000"/>
                </a:solidFill>
              </a:rPr>
              <a:t>frequency</a:t>
            </a:r>
            <a:r>
              <a:rPr lang="ar-JO" dirty="0" smtClean="0">
                <a:solidFill>
                  <a:srgbClr val="000000"/>
                </a:solidFill>
              </a:rPr>
              <a:t>  .. مثال: اشارات الصوت المخزنة حاسوبيا (الرقمية ): </a:t>
            </a:r>
            <a:r>
              <a:rPr lang="en-US" dirty="0" smtClean="0">
                <a:solidFill>
                  <a:srgbClr val="000000"/>
                </a:solidFill>
              </a:rPr>
              <a:t>digital sound</a:t>
            </a:r>
            <a:endParaRPr lang="en-US" sz="2000" dirty="0" smtClean="0">
              <a:solidFill>
                <a:srgbClr val="000000"/>
              </a:solidFill>
            </a:endParaRPr>
          </a:p>
          <a:p>
            <a:pPr rtl="1"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sz="2000" b="1" dirty="0" smtClean="0">
                <a:solidFill>
                  <a:srgbClr val="000000"/>
                </a:solidFill>
              </a:rPr>
              <a:t>3) 2-D continuous case</a:t>
            </a:r>
          </a:p>
          <a:p>
            <a:pPr rtl="1"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ar-JO" dirty="0" smtClean="0">
                <a:solidFill>
                  <a:srgbClr val="000000"/>
                </a:solidFill>
              </a:rPr>
              <a:t>تحويل اشارة مستمرة ثنائية الابعاد من </a:t>
            </a:r>
            <a:r>
              <a:rPr lang="en-US" dirty="0" smtClean="0">
                <a:solidFill>
                  <a:srgbClr val="000000"/>
                </a:solidFill>
              </a:rPr>
              <a:t>spatial </a:t>
            </a:r>
            <a:r>
              <a:rPr lang="ar-JO" dirty="0" smtClean="0">
                <a:solidFill>
                  <a:srgbClr val="000000"/>
                </a:solidFill>
              </a:rPr>
              <a:t> الى </a:t>
            </a:r>
            <a:r>
              <a:rPr lang="en-US" dirty="0" smtClean="0">
                <a:solidFill>
                  <a:srgbClr val="000000"/>
                </a:solidFill>
              </a:rPr>
              <a:t>frequency</a:t>
            </a:r>
            <a:r>
              <a:rPr lang="ar-JO" dirty="0" smtClean="0">
                <a:solidFill>
                  <a:srgbClr val="000000"/>
                </a:solidFill>
              </a:rPr>
              <a:t>  .. مثال: الصورة التي لم تخزن بعد في الحاسوب </a:t>
            </a:r>
            <a:endParaRPr lang="en-US" dirty="0" smtClean="0">
              <a:solidFill>
                <a:srgbClr val="000000"/>
              </a:solidFill>
            </a:endParaRPr>
          </a:p>
          <a:p>
            <a:pPr rtl="1"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sz="2000" b="1" dirty="0" smtClean="0">
                <a:solidFill>
                  <a:srgbClr val="000000"/>
                </a:solidFill>
              </a:rPr>
              <a:t>4) 2-D discrete case</a:t>
            </a:r>
          </a:p>
          <a:p>
            <a:pPr rtl="1"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ar-JO" dirty="0" smtClean="0">
                <a:solidFill>
                  <a:srgbClr val="000000"/>
                </a:solidFill>
              </a:rPr>
              <a:t>تحويل اشارة متقطعة ثنائية الابعاد من </a:t>
            </a:r>
            <a:r>
              <a:rPr lang="en-US" dirty="0" smtClean="0">
                <a:solidFill>
                  <a:srgbClr val="000000"/>
                </a:solidFill>
              </a:rPr>
              <a:t>spatial </a:t>
            </a:r>
            <a:r>
              <a:rPr lang="ar-JO" dirty="0" smtClean="0">
                <a:solidFill>
                  <a:srgbClr val="000000"/>
                </a:solidFill>
              </a:rPr>
              <a:t> الى </a:t>
            </a:r>
            <a:r>
              <a:rPr lang="en-US" dirty="0" smtClean="0">
                <a:solidFill>
                  <a:srgbClr val="000000"/>
                </a:solidFill>
              </a:rPr>
              <a:t>frequency</a:t>
            </a:r>
            <a:r>
              <a:rPr lang="ar-JO" dirty="0" smtClean="0">
                <a:solidFill>
                  <a:srgbClr val="000000"/>
                </a:solidFill>
              </a:rPr>
              <a:t>  .. مثال: اشارات الصورة المخزنة حاسوبيا (الرقمية ): </a:t>
            </a:r>
            <a:r>
              <a:rPr lang="en-US" dirty="0" smtClean="0">
                <a:solidFill>
                  <a:srgbClr val="000000"/>
                </a:solidFill>
              </a:rPr>
              <a:t>digital image</a:t>
            </a:r>
          </a:p>
        </p:txBody>
      </p:sp>
    </p:spTree>
    <p:extLst>
      <p:ext uri="{BB962C8B-B14F-4D97-AF65-F5344CB8AC3E}">
        <p14:creationId xmlns:p14="http://schemas.microsoft.com/office/powerpoint/2010/main" val="27195581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6"/>
          <p:cNvSpPr>
            <a:spLocks noGrp="1" noChangeArrowheads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5pPr>
            <a:lvl6pPr marL="2514600" indent="-228600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6pPr>
            <a:lvl7pPr marL="2971800" indent="-228600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7pPr>
            <a:lvl8pPr marL="3429000" indent="-228600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8pPr>
            <a:lvl9pPr marL="3886200" indent="-228600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9pPr>
          </a:lstStyle>
          <a:p>
            <a:pPr eaLnBrk="1" hangingPunct="1"/>
            <a:fld id="{7B7FCDEE-58A4-474B-948C-8D823745F89B}" type="slidenum">
              <a:rPr lang="ar-SA" smtClean="0">
                <a:solidFill>
                  <a:srgbClr val="000000"/>
                </a:solidFill>
              </a:rPr>
              <a:pPr eaLnBrk="1" hangingPunct="1"/>
              <a:t>91</a:t>
            </a:fld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10243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384175"/>
            <a:ext cx="8229600" cy="1139825"/>
          </a:xfrm>
        </p:spPr>
        <p:txBody>
          <a:bodyPr/>
          <a:lstStyle/>
          <a:p>
            <a:r>
              <a:rPr lang="en-US" sz="3600" dirty="0" smtClean="0"/>
              <a:t>1) 1-D </a:t>
            </a:r>
            <a:r>
              <a:rPr lang="en-US" sz="3600" dirty="0" smtClean="0">
                <a:solidFill>
                  <a:srgbClr val="FF0000"/>
                </a:solidFill>
              </a:rPr>
              <a:t>continuous</a:t>
            </a:r>
            <a:r>
              <a:rPr lang="en-US" sz="3600" dirty="0" smtClean="0"/>
              <a:t> signal case</a:t>
            </a:r>
          </a:p>
        </p:txBody>
      </p:sp>
      <p:sp>
        <p:nvSpPr>
          <p:cNvPr id="10244" name="Text Box 4"/>
          <p:cNvSpPr txBox="1">
            <a:spLocks noChangeArrowheads="1"/>
          </p:cNvSpPr>
          <p:nvPr/>
        </p:nvSpPr>
        <p:spPr bwMode="auto">
          <a:xfrm>
            <a:off x="228600" y="0"/>
            <a:ext cx="8915400" cy="376238"/>
          </a:xfrm>
          <a:prstGeom prst="rect">
            <a:avLst/>
          </a:prstGeom>
          <a:solidFill>
            <a:schemeClr val="accent1">
              <a:alpha val="30196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5pPr>
            <a:lvl6pPr marL="2514600" indent="-228600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6pPr>
            <a:lvl7pPr marL="2971800" indent="-228600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7pPr>
            <a:lvl8pPr marL="3429000" indent="-228600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8pPr>
            <a:lvl9pPr marL="3886200" indent="-228600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9pPr>
          </a:lstStyle>
          <a:p>
            <a:pPr algn="ctr" rtl="1"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smtClean="0">
                <a:solidFill>
                  <a:srgbClr val="000000"/>
                </a:solidFill>
              </a:rPr>
              <a:t>Ch4, lesson 2: 1-D</a:t>
            </a:r>
          </a:p>
        </p:txBody>
      </p:sp>
      <p:sp>
        <p:nvSpPr>
          <p:cNvPr id="10245" name="Content Placeholder 1"/>
          <p:cNvSpPr>
            <a:spLocks/>
          </p:cNvSpPr>
          <p:nvPr/>
        </p:nvSpPr>
        <p:spPr bwMode="auto">
          <a:xfrm>
            <a:off x="609600" y="1676400"/>
            <a:ext cx="8534400" cy="4330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65125" indent="-255588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66600"/>
              </a:buClr>
              <a:buSzPct val="75000"/>
              <a:buFont typeface="Wingdings" pitchFamily="2" charset="2"/>
              <a:buNone/>
            </a:pPr>
            <a:endParaRPr lang="en-CA" sz="2000" b="1" smtClean="0">
              <a:solidFill>
                <a:srgbClr val="000000"/>
              </a:solidFill>
            </a:endParaRPr>
          </a:p>
          <a:p>
            <a:pPr marL="365125" indent="-255588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66600"/>
              </a:buClr>
              <a:buSzPct val="75000"/>
              <a:buFont typeface="Wingdings" pitchFamily="2" charset="2"/>
              <a:buNone/>
            </a:pPr>
            <a:r>
              <a:rPr lang="en-CA" sz="2000" smtClean="0">
                <a:solidFill>
                  <a:srgbClr val="000000"/>
                </a:solidFill>
              </a:rPr>
              <a:t>The Fourier Transform (FT) is given by:</a:t>
            </a:r>
          </a:p>
          <a:p>
            <a:pPr marL="365125" indent="-255588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66600"/>
              </a:buClr>
              <a:buSzPct val="75000"/>
              <a:buFont typeface="Wingdings" pitchFamily="2" charset="2"/>
              <a:buNone/>
            </a:pPr>
            <a:endParaRPr lang="en-CA" sz="2000" smtClean="0">
              <a:solidFill>
                <a:srgbClr val="000000"/>
              </a:solidFill>
            </a:endParaRPr>
          </a:p>
          <a:p>
            <a:pPr marL="365125" indent="-255588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66600"/>
              </a:buClr>
              <a:buSzPct val="75000"/>
              <a:buFont typeface="Wingdings" pitchFamily="2" charset="2"/>
              <a:buNone/>
            </a:pPr>
            <a:endParaRPr lang="en-CA" sz="2000" smtClean="0">
              <a:solidFill>
                <a:srgbClr val="000000"/>
              </a:solidFill>
            </a:endParaRPr>
          </a:p>
          <a:p>
            <a:pPr marL="365125" indent="-255588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66600"/>
              </a:buClr>
              <a:buSzPct val="75000"/>
              <a:buFont typeface="Wingdings" pitchFamily="2" charset="2"/>
              <a:buChar char="p"/>
            </a:pPr>
            <a:endParaRPr lang="en-CA" sz="2000" smtClean="0">
              <a:solidFill>
                <a:srgbClr val="000000"/>
              </a:solidFill>
            </a:endParaRPr>
          </a:p>
          <a:p>
            <a:pPr marL="365125" indent="-255588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66600"/>
              </a:buClr>
              <a:buSzPct val="75000"/>
              <a:buFont typeface="Wingdings" pitchFamily="2" charset="2"/>
              <a:buChar char="p"/>
            </a:pPr>
            <a:r>
              <a:rPr lang="en-CA" sz="2000" smtClean="0">
                <a:solidFill>
                  <a:srgbClr val="000000"/>
                </a:solidFill>
              </a:rPr>
              <a:t>The </a:t>
            </a:r>
            <a:r>
              <a:rPr lang="en-CA" sz="2000" b="1" smtClean="0">
                <a:solidFill>
                  <a:srgbClr val="000000"/>
                </a:solidFill>
              </a:rPr>
              <a:t>Inverse</a:t>
            </a:r>
            <a:r>
              <a:rPr lang="en-CA" sz="2000" smtClean="0">
                <a:solidFill>
                  <a:srgbClr val="000000"/>
                </a:solidFill>
              </a:rPr>
              <a:t> Fourier Transform is given by:</a:t>
            </a:r>
          </a:p>
          <a:p>
            <a:pPr marL="365125" indent="-255588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66600"/>
              </a:buClr>
              <a:buSzPct val="75000"/>
              <a:buFont typeface="Wingdings" pitchFamily="2" charset="2"/>
              <a:buChar char="p"/>
            </a:pPr>
            <a:endParaRPr lang="en-CA" sz="2000" smtClean="0">
              <a:solidFill>
                <a:srgbClr val="000000"/>
              </a:solidFill>
            </a:endParaRPr>
          </a:p>
          <a:p>
            <a:pPr marL="365125" indent="-255588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66600"/>
              </a:buClr>
              <a:buSzPct val="75000"/>
              <a:buFont typeface="Wingdings" pitchFamily="2" charset="2"/>
              <a:buChar char="p"/>
            </a:pPr>
            <a:endParaRPr lang="en-CA" sz="2000" smtClean="0">
              <a:solidFill>
                <a:srgbClr val="000000"/>
              </a:solidFill>
            </a:endParaRPr>
          </a:p>
          <a:p>
            <a:pPr marL="365125" indent="-255588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66600"/>
              </a:buClr>
              <a:buSzPct val="75000"/>
              <a:buFont typeface="Wingdings" pitchFamily="2" charset="2"/>
              <a:buNone/>
            </a:pPr>
            <a:endParaRPr lang="en-CA" sz="2000" smtClean="0">
              <a:solidFill>
                <a:srgbClr val="000000"/>
              </a:solidFill>
            </a:endParaRPr>
          </a:p>
        </p:txBody>
      </p:sp>
      <p:pic>
        <p:nvPicPr>
          <p:cNvPr id="10246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800" y="2438400"/>
            <a:ext cx="4389438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7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0" y="4038600"/>
            <a:ext cx="4462463" cy="909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719278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6"/>
          <p:cNvSpPr>
            <a:spLocks noGrp="1" noChangeArrowheads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5pPr>
            <a:lvl6pPr marL="2514600" indent="-228600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6pPr>
            <a:lvl7pPr marL="2971800" indent="-228600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7pPr>
            <a:lvl8pPr marL="3429000" indent="-228600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8pPr>
            <a:lvl9pPr marL="3886200" indent="-228600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9pPr>
          </a:lstStyle>
          <a:p>
            <a:pPr eaLnBrk="1" hangingPunct="1"/>
            <a:fld id="{0DF481BA-DE84-422D-87D7-C3EF0E6324A3}" type="slidenum">
              <a:rPr lang="ar-SA" smtClean="0">
                <a:solidFill>
                  <a:srgbClr val="000000"/>
                </a:solidFill>
              </a:rPr>
              <a:pPr eaLnBrk="1" hangingPunct="1"/>
              <a:t>92</a:t>
            </a:fld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11267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384175"/>
            <a:ext cx="8229600" cy="1139825"/>
          </a:xfrm>
        </p:spPr>
        <p:txBody>
          <a:bodyPr/>
          <a:lstStyle/>
          <a:p>
            <a:r>
              <a:rPr lang="en-US" sz="3600" dirty="0" smtClean="0"/>
              <a:t>2) 1-D </a:t>
            </a:r>
            <a:r>
              <a:rPr lang="en-US" sz="3600" dirty="0" smtClean="0">
                <a:solidFill>
                  <a:srgbClr val="FF0000"/>
                </a:solidFill>
              </a:rPr>
              <a:t>discrete</a:t>
            </a:r>
            <a:r>
              <a:rPr lang="en-US" sz="3600" dirty="0" smtClean="0"/>
              <a:t> signal case</a:t>
            </a:r>
          </a:p>
        </p:txBody>
      </p:sp>
      <p:sp>
        <p:nvSpPr>
          <p:cNvPr id="11268" name="Text Box 4"/>
          <p:cNvSpPr txBox="1">
            <a:spLocks noChangeArrowheads="1"/>
          </p:cNvSpPr>
          <p:nvPr/>
        </p:nvSpPr>
        <p:spPr bwMode="auto">
          <a:xfrm>
            <a:off x="228600" y="0"/>
            <a:ext cx="8915400" cy="376238"/>
          </a:xfrm>
          <a:prstGeom prst="rect">
            <a:avLst/>
          </a:prstGeom>
          <a:solidFill>
            <a:schemeClr val="accent1">
              <a:alpha val="30196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5pPr>
            <a:lvl6pPr marL="2514600" indent="-228600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6pPr>
            <a:lvl7pPr marL="2971800" indent="-228600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7pPr>
            <a:lvl8pPr marL="3429000" indent="-228600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8pPr>
            <a:lvl9pPr marL="3886200" indent="-228600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9pPr>
          </a:lstStyle>
          <a:p>
            <a:pPr algn="ctr" rtl="1"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smtClean="0">
                <a:solidFill>
                  <a:srgbClr val="000000"/>
                </a:solidFill>
              </a:rPr>
              <a:t>Ch4, lesson 2: 1-D</a:t>
            </a:r>
          </a:p>
        </p:txBody>
      </p:sp>
      <p:sp>
        <p:nvSpPr>
          <p:cNvPr id="11269" name="Content Placeholder 1"/>
          <p:cNvSpPr>
            <a:spLocks/>
          </p:cNvSpPr>
          <p:nvPr/>
        </p:nvSpPr>
        <p:spPr bwMode="auto">
          <a:xfrm>
            <a:off x="609600" y="1676400"/>
            <a:ext cx="8534400" cy="4330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65125" indent="-255588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66600"/>
              </a:buClr>
              <a:buSzPct val="75000"/>
              <a:buFont typeface="Wingdings" pitchFamily="2" charset="2"/>
              <a:buNone/>
            </a:pPr>
            <a:endParaRPr lang="en-CA" sz="2000" b="1" smtClean="0">
              <a:solidFill>
                <a:srgbClr val="000000"/>
              </a:solidFill>
            </a:endParaRPr>
          </a:p>
          <a:p>
            <a:pPr marL="365125" indent="-255588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66600"/>
              </a:buClr>
              <a:buSzPct val="75000"/>
              <a:buFont typeface="Wingdings" pitchFamily="2" charset="2"/>
              <a:buNone/>
            </a:pPr>
            <a:r>
              <a:rPr lang="en-CA" sz="2000" smtClean="0">
                <a:solidFill>
                  <a:srgbClr val="000000"/>
                </a:solidFill>
              </a:rPr>
              <a:t>The Fourier Transform (FT) is given by:</a:t>
            </a:r>
          </a:p>
          <a:p>
            <a:pPr marL="365125" indent="-255588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66600"/>
              </a:buClr>
              <a:buSzPct val="75000"/>
              <a:buFont typeface="Wingdings" pitchFamily="2" charset="2"/>
              <a:buNone/>
            </a:pPr>
            <a:endParaRPr lang="en-CA" sz="2000" smtClean="0">
              <a:solidFill>
                <a:srgbClr val="000000"/>
              </a:solidFill>
            </a:endParaRPr>
          </a:p>
          <a:p>
            <a:pPr marL="365125" indent="-255588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66600"/>
              </a:buClr>
              <a:buSzPct val="75000"/>
              <a:buFont typeface="Wingdings" pitchFamily="2" charset="2"/>
              <a:buNone/>
            </a:pPr>
            <a:endParaRPr lang="en-CA" sz="2000" smtClean="0">
              <a:solidFill>
                <a:srgbClr val="000000"/>
              </a:solidFill>
            </a:endParaRPr>
          </a:p>
          <a:p>
            <a:pPr marL="365125" indent="-255588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66600"/>
              </a:buClr>
              <a:buSzPct val="75000"/>
              <a:buFont typeface="Wingdings" pitchFamily="2" charset="2"/>
              <a:buChar char="p"/>
            </a:pPr>
            <a:endParaRPr lang="en-CA" sz="2000" smtClean="0">
              <a:solidFill>
                <a:srgbClr val="000000"/>
              </a:solidFill>
            </a:endParaRPr>
          </a:p>
          <a:p>
            <a:pPr marL="365125" indent="-255588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66600"/>
              </a:buClr>
              <a:buSzPct val="75000"/>
              <a:buFont typeface="Wingdings" pitchFamily="2" charset="2"/>
              <a:buChar char="p"/>
            </a:pPr>
            <a:r>
              <a:rPr lang="en-CA" sz="2000" smtClean="0">
                <a:solidFill>
                  <a:srgbClr val="000000"/>
                </a:solidFill>
              </a:rPr>
              <a:t>The </a:t>
            </a:r>
            <a:r>
              <a:rPr lang="en-CA" sz="2000" b="1" smtClean="0">
                <a:solidFill>
                  <a:srgbClr val="000000"/>
                </a:solidFill>
              </a:rPr>
              <a:t>Inverse</a:t>
            </a:r>
            <a:r>
              <a:rPr lang="en-CA" sz="2000" smtClean="0">
                <a:solidFill>
                  <a:srgbClr val="000000"/>
                </a:solidFill>
              </a:rPr>
              <a:t> Fourier Transform is given by:</a:t>
            </a:r>
          </a:p>
          <a:p>
            <a:pPr marL="365125" indent="-255588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66600"/>
              </a:buClr>
              <a:buSzPct val="75000"/>
              <a:buFont typeface="Wingdings" pitchFamily="2" charset="2"/>
              <a:buChar char="p"/>
            </a:pPr>
            <a:endParaRPr lang="en-CA" sz="2000" smtClean="0">
              <a:solidFill>
                <a:srgbClr val="000000"/>
              </a:solidFill>
            </a:endParaRPr>
          </a:p>
          <a:p>
            <a:pPr marL="365125" indent="-255588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66600"/>
              </a:buClr>
              <a:buSzPct val="75000"/>
              <a:buFont typeface="Wingdings" pitchFamily="2" charset="2"/>
              <a:buChar char="p"/>
            </a:pPr>
            <a:endParaRPr lang="en-CA" sz="2000" smtClean="0">
              <a:solidFill>
                <a:srgbClr val="000000"/>
              </a:solidFill>
            </a:endParaRPr>
          </a:p>
          <a:p>
            <a:pPr marL="365125" indent="-255588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66600"/>
              </a:buClr>
              <a:buSzPct val="75000"/>
              <a:buFont typeface="Wingdings" pitchFamily="2" charset="2"/>
              <a:buChar char="p"/>
            </a:pPr>
            <a:endParaRPr lang="en-CA" sz="2000" smtClean="0">
              <a:solidFill>
                <a:srgbClr val="000000"/>
              </a:solidFill>
            </a:endParaRPr>
          </a:p>
        </p:txBody>
      </p:sp>
      <p:pic>
        <p:nvPicPr>
          <p:cNvPr id="11270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17838" y="2544763"/>
            <a:ext cx="5364162" cy="731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71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6375" y="2689225"/>
            <a:ext cx="936625" cy="49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72" name="Picture 11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4600" y="2590800"/>
            <a:ext cx="419100" cy="639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73" name="Picture 9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413" y="4054475"/>
            <a:ext cx="5356225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74" name="Picture 13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4152900"/>
            <a:ext cx="998538" cy="57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75" name="AutoShape 14"/>
          <p:cNvSpPr>
            <a:spLocks noChangeArrowheads="1"/>
          </p:cNvSpPr>
          <p:nvPr/>
        </p:nvSpPr>
        <p:spPr bwMode="auto">
          <a:xfrm>
            <a:off x="0" y="5410200"/>
            <a:ext cx="5638800" cy="1219200"/>
          </a:xfrm>
          <a:prstGeom prst="foldedCorner">
            <a:avLst>
              <a:gd name="adj" fmla="val 12500"/>
            </a:avLst>
          </a:prstGeom>
          <a:solidFill>
            <a:schemeClr val="accent2">
              <a:alpha val="63921"/>
            </a:scheme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rtl="1" fontAlgn="base">
              <a:spcBef>
                <a:spcPct val="0"/>
              </a:spcBef>
              <a:spcAft>
                <a:spcPct val="0"/>
              </a:spcAft>
            </a:pPr>
            <a:r>
              <a:rPr lang="en-CA" b="1" dirty="0" smtClean="0">
                <a:solidFill>
                  <a:srgbClr val="000000"/>
                </a:solidFill>
              </a:rPr>
              <a:t>Note: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Ø"/>
            </a:pPr>
            <a:r>
              <a:rPr lang="en-CA" dirty="0" smtClean="0">
                <a:solidFill>
                  <a:srgbClr val="000000"/>
                </a:solidFill>
              </a:rPr>
              <a:t>In the </a:t>
            </a:r>
            <a:r>
              <a:rPr lang="en-CA" dirty="0" smtClean="0">
                <a:solidFill>
                  <a:srgbClr val="FF0000"/>
                </a:solidFill>
              </a:rPr>
              <a:t>discrete</a:t>
            </a:r>
            <a:r>
              <a:rPr lang="en-CA" dirty="0" smtClean="0">
                <a:solidFill>
                  <a:srgbClr val="000000"/>
                </a:solidFill>
              </a:rPr>
              <a:t> case … </a:t>
            </a:r>
          </a:p>
          <a:p>
            <a:pPr rtl="1" fontAlgn="base">
              <a:spcBef>
                <a:spcPct val="0"/>
              </a:spcBef>
              <a:spcAft>
                <a:spcPct val="0"/>
              </a:spcAft>
            </a:pPr>
            <a:r>
              <a:rPr lang="en-CA" dirty="0" smtClean="0">
                <a:solidFill>
                  <a:srgbClr val="000000"/>
                </a:solidFill>
              </a:rPr>
              <a:t>              the </a:t>
            </a:r>
            <a:r>
              <a:rPr lang="en-CA" dirty="0" smtClean="0">
                <a:solidFill>
                  <a:srgbClr val="FF0000"/>
                </a:solidFill>
              </a:rPr>
              <a:t>integrals</a:t>
            </a:r>
            <a:r>
              <a:rPr lang="en-CA" dirty="0" smtClean="0">
                <a:solidFill>
                  <a:srgbClr val="000000"/>
                </a:solidFill>
              </a:rPr>
              <a:t> are replaced by </a:t>
            </a:r>
            <a:r>
              <a:rPr lang="en-CA" dirty="0" smtClean="0">
                <a:solidFill>
                  <a:srgbClr val="FF0000"/>
                </a:solidFill>
              </a:rPr>
              <a:t>sums</a:t>
            </a:r>
            <a:r>
              <a:rPr lang="en-CA" dirty="0" smtClean="0">
                <a:solidFill>
                  <a:srgbClr val="000000"/>
                </a:solidFill>
              </a:rPr>
              <a:t>.</a:t>
            </a:r>
            <a:endParaRPr lang="en-CA" b="1" dirty="0" smtClean="0">
              <a:solidFill>
                <a:srgbClr val="000000"/>
              </a:solidFill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Ø"/>
            </a:pPr>
            <a:endParaRPr lang="en-US" dirty="0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19635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5pPr>
            <a:lvl6pPr marL="2514600" indent="-228600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6pPr>
            <a:lvl7pPr marL="2971800" indent="-228600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7pPr>
            <a:lvl8pPr marL="3429000" indent="-228600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8pPr>
            <a:lvl9pPr marL="3886200" indent="-228600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9pPr>
          </a:lstStyle>
          <a:p>
            <a:pPr eaLnBrk="1" hangingPunct="1"/>
            <a:fld id="{62FB8132-279F-4633-AFE7-92DBBE93CCFF}" type="slidenum">
              <a:rPr lang="ar-SA" smtClean="0">
                <a:solidFill>
                  <a:srgbClr val="000000"/>
                </a:solidFill>
              </a:rPr>
              <a:pPr eaLnBrk="1" hangingPunct="1"/>
              <a:t>93</a:t>
            </a:fld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1229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i="1" smtClean="0"/>
              <a:t>2) 1-D discrete signal case –</a:t>
            </a:r>
            <a:br>
              <a:rPr lang="en-US" sz="3600" i="1" smtClean="0"/>
            </a:br>
            <a:r>
              <a:rPr lang="en-US" sz="3600" i="1" smtClean="0"/>
              <a:t> example</a:t>
            </a:r>
          </a:p>
        </p:txBody>
      </p:sp>
      <p:sp>
        <p:nvSpPr>
          <p:cNvPr id="12292" name="Text Box 4"/>
          <p:cNvSpPr txBox="1">
            <a:spLocks noChangeArrowheads="1"/>
          </p:cNvSpPr>
          <p:nvPr/>
        </p:nvSpPr>
        <p:spPr bwMode="auto">
          <a:xfrm>
            <a:off x="228600" y="0"/>
            <a:ext cx="8915400" cy="376238"/>
          </a:xfrm>
          <a:prstGeom prst="rect">
            <a:avLst/>
          </a:prstGeom>
          <a:solidFill>
            <a:schemeClr val="accent1">
              <a:alpha val="30196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5pPr>
            <a:lvl6pPr marL="2514600" indent="-228600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6pPr>
            <a:lvl7pPr marL="2971800" indent="-228600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7pPr>
            <a:lvl8pPr marL="3429000" indent="-228600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8pPr>
            <a:lvl9pPr marL="3886200" indent="-228600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9pPr>
          </a:lstStyle>
          <a:p>
            <a:pPr algn="ctr" rtl="1"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smtClean="0">
                <a:solidFill>
                  <a:srgbClr val="000000"/>
                </a:solidFill>
              </a:rPr>
              <a:t>Ch4, lesson 2: 1-D</a:t>
            </a:r>
          </a:p>
        </p:txBody>
      </p:sp>
      <p:sp>
        <p:nvSpPr>
          <p:cNvPr id="12293" name="Content Placeholder 1"/>
          <p:cNvSpPr>
            <a:spLocks/>
          </p:cNvSpPr>
          <p:nvPr/>
        </p:nvSpPr>
        <p:spPr bwMode="auto">
          <a:xfrm>
            <a:off x="152400" y="3505200"/>
            <a:ext cx="9144000" cy="4330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65125" indent="-255588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66600"/>
              </a:buClr>
              <a:buSzPct val="75000"/>
              <a:buFont typeface="Wingdings" pitchFamily="2" charset="2"/>
              <a:buNone/>
            </a:pPr>
            <a:r>
              <a:rPr lang="en-CA" dirty="0" smtClean="0">
                <a:solidFill>
                  <a:srgbClr val="000000"/>
                </a:solidFill>
                <a:latin typeface="Arial" charset="0"/>
              </a:rPr>
              <a:t>M=4</a:t>
            </a:r>
          </a:p>
          <a:p>
            <a:pPr marL="365125" indent="-255588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66600"/>
              </a:buClr>
              <a:buSzPct val="75000"/>
              <a:buFont typeface="Wingdings" pitchFamily="2" charset="2"/>
              <a:buNone/>
            </a:pPr>
            <a:r>
              <a:rPr lang="en-CA" dirty="0" smtClean="0">
                <a:solidFill>
                  <a:srgbClr val="000000"/>
                </a:solidFill>
                <a:latin typeface="Arial" charset="0"/>
              </a:rPr>
              <a:t>F(0)= ¼ (f(0) * e </a:t>
            </a:r>
            <a:r>
              <a:rPr lang="en-CA" baseline="30000" dirty="0" smtClean="0">
                <a:solidFill>
                  <a:srgbClr val="000000"/>
                </a:solidFill>
                <a:latin typeface="Arial" charset="0"/>
              </a:rPr>
              <a:t>–j*2*∏*0*0/4   </a:t>
            </a:r>
            <a:r>
              <a:rPr lang="en-CA" dirty="0" smtClean="0">
                <a:solidFill>
                  <a:srgbClr val="000000"/>
                </a:solidFill>
                <a:latin typeface="Arial" charset="0"/>
              </a:rPr>
              <a:t>+ f(1) * e </a:t>
            </a:r>
            <a:r>
              <a:rPr lang="en-CA" baseline="30000" dirty="0" smtClean="0">
                <a:solidFill>
                  <a:srgbClr val="000000"/>
                </a:solidFill>
                <a:latin typeface="Arial" charset="0"/>
              </a:rPr>
              <a:t>–j*2*∏*0*1/4  </a:t>
            </a:r>
            <a:r>
              <a:rPr lang="en-CA" dirty="0" smtClean="0">
                <a:solidFill>
                  <a:srgbClr val="000000"/>
                </a:solidFill>
                <a:latin typeface="Arial" charset="0"/>
              </a:rPr>
              <a:t>+ f(2) * e </a:t>
            </a:r>
            <a:r>
              <a:rPr lang="en-CA" baseline="30000" dirty="0" smtClean="0">
                <a:solidFill>
                  <a:srgbClr val="000000"/>
                </a:solidFill>
                <a:latin typeface="Arial" charset="0"/>
              </a:rPr>
              <a:t>–j*2*∏*0*2/4  </a:t>
            </a:r>
            <a:r>
              <a:rPr lang="en-CA" dirty="0" smtClean="0">
                <a:solidFill>
                  <a:srgbClr val="000000"/>
                </a:solidFill>
                <a:latin typeface="Arial" charset="0"/>
              </a:rPr>
              <a:t>+ f(3) * e </a:t>
            </a:r>
            <a:r>
              <a:rPr lang="en-CA" baseline="30000" dirty="0" smtClean="0">
                <a:solidFill>
                  <a:srgbClr val="000000"/>
                </a:solidFill>
                <a:latin typeface="Arial" charset="0"/>
              </a:rPr>
              <a:t>–j*2*∏*0*3/4  </a:t>
            </a:r>
            <a:r>
              <a:rPr lang="en-CA" dirty="0" smtClean="0">
                <a:solidFill>
                  <a:srgbClr val="000000"/>
                </a:solidFill>
                <a:latin typeface="Arial" charset="0"/>
              </a:rPr>
              <a:t>)</a:t>
            </a:r>
          </a:p>
          <a:p>
            <a:pPr marL="365125" indent="-255588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66600"/>
              </a:buClr>
              <a:buSzPct val="75000"/>
              <a:buFont typeface="Wingdings" pitchFamily="2" charset="2"/>
              <a:buNone/>
            </a:pPr>
            <a:endParaRPr lang="en-CA" dirty="0" smtClean="0">
              <a:solidFill>
                <a:srgbClr val="000000"/>
              </a:solidFill>
              <a:latin typeface="Arial" charset="0"/>
            </a:endParaRPr>
          </a:p>
          <a:p>
            <a:pPr marL="365125" indent="-255588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66600"/>
              </a:buClr>
              <a:buSzPct val="75000"/>
              <a:buFont typeface="Wingdings" pitchFamily="2" charset="2"/>
              <a:buNone/>
            </a:pPr>
            <a:r>
              <a:rPr lang="en-CA" dirty="0" smtClean="0">
                <a:solidFill>
                  <a:srgbClr val="000000"/>
                </a:solidFill>
                <a:latin typeface="Arial" charset="0"/>
              </a:rPr>
              <a:t>=¼ (</a:t>
            </a:r>
            <a:r>
              <a:rPr lang="en-CA" dirty="0" smtClean="0">
                <a:solidFill>
                  <a:srgbClr val="FF0000"/>
                </a:solidFill>
                <a:latin typeface="Arial" charset="0"/>
              </a:rPr>
              <a:t>50</a:t>
            </a:r>
            <a:r>
              <a:rPr lang="en-CA" dirty="0" smtClean="0">
                <a:solidFill>
                  <a:srgbClr val="000000"/>
                </a:solidFill>
                <a:latin typeface="Arial" charset="0"/>
              </a:rPr>
              <a:t> * e </a:t>
            </a:r>
            <a:r>
              <a:rPr lang="en-CA" baseline="30000" dirty="0" smtClean="0">
                <a:solidFill>
                  <a:srgbClr val="000000"/>
                </a:solidFill>
                <a:latin typeface="Arial" charset="0"/>
              </a:rPr>
              <a:t>0   </a:t>
            </a:r>
            <a:r>
              <a:rPr lang="en-CA" dirty="0" smtClean="0">
                <a:solidFill>
                  <a:srgbClr val="000000"/>
                </a:solidFill>
                <a:latin typeface="Arial" charset="0"/>
              </a:rPr>
              <a:t>+ </a:t>
            </a:r>
            <a:r>
              <a:rPr lang="en-CA" dirty="0" smtClean="0">
                <a:solidFill>
                  <a:srgbClr val="FF0000"/>
                </a:solidFill>
                <a:latin typeface="Arial" charset="0"/>
              </a:rPr>
              <a:t>10</a:t>
            </a:r>
            <a:r>
              <a:rPr lang="en-CA" dirty="0" smtClean="0">
                <a:solidFill>
                  <a:srgbClr val="000000"/>
                </a:solidFill>
                <a:latin typeface="Arial" charset="0"/>
              </a:rPr>
              <a:t> * e </a:t>
            </a:r>
            <a:r>
              <a:rPr lang="en-CA" baseline="30000" dirty="0" smtClean="0">
                <a:solidFill>
                  <a:srgbClr val="000000"/>
                </a:solidFill>
                <a:latin typeface="Arial" charset="0"/>
              </a:rPr>
              <a:t>0  +</a:t>
            </a:r>
            <a:r>
              <a:rPr lang="en-CA" dirty="0" smtClean="0">
                <a:solidFill>
                  <a:srgbClr val="000000"/>
                </a:solidFill>
                <a:latin typeface="Arial" charset="0"/>
              </a:rPr>
              <a:t> </a:t>
            </a:r>
            <a:r>
              <a:rPr lang="en-CA" dirty="0" smtClean="0">
                <a:solidFill>
                  <a:srgbClr val="FF0000"/>
                </a:solidFill>
                <a:latin typeface="Arial" charset="0"/>
              </a:rPr>
              <a:t>30</a:t>
            </a:r>
            <a:r>
              <a:rPr lang="en-CA" dirty="0" smtClean="0">
                <a:solidFill>
                  <a:srgbClr val="000000"/>
                </a:solidFill>
                <a:latin typeface="Arial" charset="0"/>
              </a:rPr>
              <a:t> * e </a:t>
            </a:r>
            <a:r>
              <a:rPr lang="en-CA" baseline="30000" dirty="0" smtClean="0">
                <a:solidFill>
                  <a:srgbClr val="000000"/>
                </a:solidFill>
                <a:latin typeface="Arial" charset="0"/>
              </a:rPr>
              <a:t>0  </a:t>
            </a:r>
            <a:r>
              <a:rPr lang="en-CA" dirty="0" smtClean="0">
                <a:solidFill>
                  <a:srgbClr val="000000"/>
                </a:solidFill>
                <a:latin typeface="Arial" charset="0"/>
              </a:rPr>
              <a:t>+ </a:t>
            </a:r>
            <a:r>
              <a:rPr lang="en-CA" dirty="0" smtClean="0">
                <a:solidFill>
                  <a:srgbClr val="FF0000"/>
                </a:solidFill>
                <a:latin typeface="Arial" charset="0"/>
              </a:rPr>
              <a:t>10</a:t>
            </a:r>
            <a:r>
              <a:rPr lang="en-CA" dirty="0" smtClean="0">
                <a:solidFill>
                  <a:srgbClr val="000000"/>
                </a:solidFill>
                <a:latin typeface="Arial" charset="0"/>
              </a:rPr>
              <a:t> * e </a:t>
            </a:r>
            <a:r>
              <a:rPr lang="en-CA" baseline="30000" dirty="0" smtClean="0">
                <a:solidFill>
                  <a:srgbClr val="000000"/>
                </a:solidFill>
                <a:latin typeface="Arial" charset="0"/>
              </a:rPr>
              <a:t>0  </a:t>
            </a:r>
            <a:r>
              <a:rPr lang="en-CA" dirty="0" smtClean="0">
                <a:solidFill>
                  <a:srgbClr val="000000"/>
                </a:solidFill>
                <a:latin typeface="Arial" charset="0"/>
              </a:rPr>
              <a:t>)</a:t>
            </a:r>
          </a:p>
          <a:p>
            <a:pPr marL="365125" indent="-255588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66600"/>
              </a:buClr>
              <a:buSzPct val="75000"/>
              <a:buFont typeface="Wingdings" pitchFamily="2" charset="2"/>
              <a:buNone/>
            </a:pPr>
            <a:r>
              <a:rPr lang="en-CA" dirty="0" smtClean="0">
                <a:solidFill>
                  <a:srgbClr val="000000"/>
                </a:solidFill>
                <a:latin typeface="Arial" charset="0"/>
              </a:rPr>
              <a:t>= ¼(50*1 + 10 *1 + 30*1 + 10*1)</a:t>
            </a:r>
          </a:p>
          <a:p>
            <a:pPr marL="365125" indent="-255588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66600"/>
              </a:buClr>
              <a:buSzPct val="75000"/>
              <a:buFont typeface="Wingdings" pitchFamily="2" charset="2"/>
              <a:buNone/>
            </a:pPr>
            <a:r>
              <a:rPr lang="en-CA" dirty="0" smtClean="0">
                <a:solidFill>
                  <a:srgbClr val="000000"/>
                </a:solidFill>
                <a:latin typeface="Arial" charset="0"/>
              </a:rPr>
              <a:t>= 25</a:t>
            </a:r>
          </a:p>
          <a:p>
            <a:pPr marL="365125" indent="-255588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66600"/>
              </a:buClr>
              <a:buSzPct val="75000"/>
              <a:buFont typeface="Wingdings" pitchFamily="2" charset="2"/>
              <a:buNone/>
            </a:pPr>
            <a:r>
              <a:rPr lang="en-CA" b="1" u="sng" dirty="0" smtClean="0">
                <a:solidFill>
                  <a:srgbClr val="000000"/>
                </a:solidFill>
                <a:latin typeface="Arial" charset="0"/>
              </a:rPr>
              <a:t>NOTE that </a:t>
            </a:r>
            <a:r>
              <a:rPr lang="en-CA" b="1" u="sng" dirty="0" smtClean="0">
                <a:solidFill>
                  <a:srgbClr val="FF0000"/>
                </a:solidFill>
                <a:latin typeface="Arial" charset="0"/>
              </a:rPr>
              <a:t>F(0)</a:t>
            </a:r>
            <a:r>
              <a:rPr lang="en-CA" b="1" u="sng" dirty="0" smtClean="0">
                <a:solidFill>
                  <a:srgbClr val="000000"/>
                </a:solidFill>
                <a:latin typeface="Arial" charset="0"/>
              </a:rPr>
              <a:t> = </a:t>
            </a:r>
            <a:r>
              <a:rPr lang="en-CA" b="1" u="sng" dirty="0" smtClean="0">
                <a:solidFill>
                  <a:srgbClr val="FF0000"/>
                </a:solidFill>
                <a:latin typeface="Arial" charset="0"/>
              </a:rPr>
              <a:t>average</a:t>
            </a:r>
            <a:r>
              <a:rPr lang="en-CA" b="1" u="sng" dirty="0" smtClean="0">
                <a:solidFill>
                  <a:srgbClr val="000000"/>
                </a:solidFill>
                <a:latin typeface="Arial" charset="0"/>
              </a:rPr>
              <a:t> of </a:t>
            </a:r>
            <a:r>
              <a:rPr lang="en-CA" b="1" u="sng" dirty="0" smtClean="0">
                <a:solidFill>
                  <a:srgbClr val="FF0000"/>
                </a:solidFill>
                <a:latin typeface="Arial" charset="0"/>
              </a:rPr>
              <a:t>f(x)</a:t>
            </a:r>
          </a:p>
          <a:p>
            <a:pPr marL="365125" indent="-255588" algn="r" rtl="1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66600"/>
              </a:buClr>
              <a:buSzPct val="75000"/>
              <a:buFont typeface="Wingdings" pitchFamily="2" charset="2"/>
              <a:buNone/>
            </a:pPr>
            <a:r>
              <a:rPr lang="ar-JO" u="sng" dirty="0" smtClean="0">
                <a:solidFill>
                  <a:srgbClr val="000000"/>
                </a:solidFill>
                <a:latin typeface="Arial" charset="0"/>
              </a:rPr>
              <a:t> </a:t>
            </a:r>
            <a:endParaRPr lang="en-CA" u="sng" dirty="0" smtClean="0">
              <a:solidFill>
                <a:srgbClr val="000000"/>
              </a:solidFill>
              <a:latin typeface="Arial" charset="0"/>
            </a:endParaRPr>
          </a:p>
        </p:txBody>
      </p:sp>
      <p:pic>
        <p:nvPicPr>
          <p:cNvPr id="12294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800" y="2743200"/>
            <a:ext cx="5364163" cy="731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5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2895600"/>
            <a:ext cx="936625" cy="49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6" name="Picture 11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2819400"/>
            <a:ext cx="419100" cy="639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79909" name="Group 37"/>
          <p:cNvGraphicFramePr>
            <a:graphicFrameLocks noGrp="1"/>
          </p:cNvGraphicFramePr>
          <p:nvPr>
            <p:ph idx="1"/>
          </p:nvPr>
        </p:nvGraphicFramePr>
        <p:xfrm>
          <a:off x="5638800" y="1997075"/>
          <a:ext cx="2743200" cy="365602"/>
        </p:xfrm>
        <a:graphic>
          <a:graphicData uri="http://schemas.openxmlformats.org/drawingml/2006/table">
            <a:tbl>
              <a:tblPr rtl="1"/>
              <a:tblGrid>
                <a:gridCol w="685800"/>
                <a:gridCol w="685800"/>
                <a:gridCol w="685800"/>
                <a:gridCol w="685800"/>
              </a:tblGrid>
              <a:tr h="365125">
                <a:tc>
                  <a:txBody>
                    <a:bodyPr/>
                    <a:lstStyle/>
                    <a:p>
                      <a:pPr marL="0" marR="0" lvl="0" indent="0" algn="r" defTabSz="914400" rtl="1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Arial" pitchFamily="34" charset="0"/>
                        </a:rPr>
                        <a:t>10</a:t>
                      </a:r>
                    </a:p>
                  </a:txBody>
                  <a:tcPr marT="45641" marB="4564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1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Arial" pitchFamily="34" charset="0"/>
                        </a:rPr>
                        <a:t>30</a:t>
                      </a:r>
                    </a:p>
                  </a:txBody>
                  <a:tcPr marT="45641" marB="4564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1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Arial" pitchFamily="34" charset="0"/>
                        </a:rPr>
                        <a:t>10</a:t>
                      </a:r>
                    </a:p>
                  </a:txBody>
                  <a:tcPr marT="45641" marB="4564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1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Arial" pitchFamily="34" charset="0"/>
                        </a:rPr>
                        <a:t>50</a:t>
                      </a:r>
                    </a:p>
                  </a:txBody>
                  <a:tcPr marT="45641" marB="4564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2309" name="Text Box 34"/>
          <p:cNvSpPr txBox="1">
            <a:spLocks noChangeArrowheads="1"/>
          </p:cNvSpPr>
          <p:nvPr/>
        </p:nvSpPr>
        <p:spPr bwMode="auto">
          <a:xfrm>
            <a:off x="381000" y="1447800"/>
            <a:ext cx="66294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5pPr>
            <a:lvl6pPr marL="2514600" indent="-228600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6pPr>
            <a:lvl7pPr marL="2971800" indent="-228600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7pPr>
            <a:lvl8pPr marL="3429000" indent="-228600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8pPr>
            <a:lvl9pPr marL="3886200" indent="-228600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9pPr>
          </a:lstStyle>
          <a:p>
            <a:pPr rtl="1"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smtClean="0">
                <a:solidFill>
                  <a:srgbClr val="000000"/>
                </a:solidFill>
              </a:rPr>
              <a:t>Q: Suppose you have the following discrete signal array, convert  f(0) to  Fourier transform?</a:t>
            </a:r>
          </a:p>
        </p:txBody>
      </p:sp>
      <p:sp>
        <p:nvSpPr>
          <p:cNvPr id="12310" name="Text Box 35"/>
          <p:cNvSpPr txBox="1">
            <a:spLocks noChangeArrowheads="1"/>
          </p:cNvSpPr>
          <p:nvPr/>
        </p:nvSpPr>
        <p:spPr bwMode="auto">
          <a:xfrm>
            <a:off x="5029200" y="1995488"/>
            <a:ext cx="9144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5pPr>
            <a:lvl6pPr marL="2514600" indent="-228600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6pPr>
            <a:lvl7pPr marL="2971800" indent="-228600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7pPr>
            <a:lvl8pPr marL="3429000" indent="-228600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8pPr>
            <a:lvl9pPr marL="3886200" indent="-228600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9pPr>
          </a:lstStyle>
          <a:p>
            <a:pPr rtl="1"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smtClean="0">
                <a:solidFill>
                  <a:srgbClr val="000000"/>
                </a:solidFill>
              </a:rPr>
              <a:t>f(x)</a:t>
            </a:r>
          </a:p>
        </p:txBody>
      </p:sp>
      <p:sp>
        <p:nvSpPr>
          <p:cNvPr id="12311" name="Text Box 36"/>
          <p:cNvSpPr txBox="1">
            <a:spLocks noChangeArrowheads="1"/>
          </p:cNvSpPr>
          <p:nvPr/>
        </p:nvSpPr>
        <p:spPr bwMode="auto">
          <a:xfrm>
            <a:off x="457200" y="2438400"/>
            <a:ext cx="56388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5pPr>
            <a:lvl6pPr marL="2514600" indent="-228600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6pPr>
            <a:lvl7pPr marL="2971800" indent="-228600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7pPr>
            <a:lvl8pPr marL="3429000" indent="-228600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8pPr>
            <a:lvl9pPr marL="3886200" indent="-228600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9pPr>
          </a:lstStyle>
          <a:p>
            <a:pPr rtl="1"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dirty="0" smtClean="0">
                <a:solidFill>
                  <a:srgbClr val="000000"/>
                </a:solidFill>
              </a:rPr>
              <a:t>We use the previous </a:t>
            </a:r>
            <a:r>
              <a:rPr lang="en-US" dirty="0" smtClean="0">
                <a:solidFill>
                  <a:srgbClr val="FF0000"/>
                </a:solidFill>
              </a:rPr>
              <a:t>formula</a:t>
            </a:r>
            <a:r>
              <a:rPr lang="en-US" dirty="0" smtClean="0">
                <a:solidFill>
                  <a:srgbClr val="000000"/>
                </a:solidFill>
              </a:rPr>
              <a:t> to convert:</a:t>
            </a:r>
          </a:p>
        </p:txBody>
      </p:sp>
      <p:graphicFrame>
        <p:nvGraphicFramePr>
          <p:cNvPr id="79970" name="Group 9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47509959"/>
              </p:ext>
            </p:extLst>
          </p:nvPr>
        </p:nvGraphicFramePr>
        <p:xfrm>
          <a:off x="5791200" y="5029200"/>
          <a:ext cx="2743200" cy="365602"/>
        </p:xfrm>
        <a:graphic>
          <a:graphicData uri="http://schemas.openxmlformats.org/drawingml/2006/table">
            <a:tbl>
              <a:tblPr rtl="1"/>
              <a:tblGrid>
                <a:gridCol w="685800"/>
                <a:gridCol w="685800"/>
                <a:gridCol w="685800"/>
                <a:gridCol w="685800"/>
              </a:tblGrid>
              <a:tr h="365125">
                <a:tc>
                  <a:txBody>
                    <a:bodyPr/>
                    <a:lstStyle/>
                    <a:p>
                      <a:pPr marL="0" marR="0" lvl="0" indent="0" algn="r" defTabSz="914400" rtl="1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  <a:cs typeface="Arial" pitchFamily="34" charset="0"/>
                      </a:endParaRPr>
                    </a:p>
                  </a:txBody>
                  <a:tcPr marT="45641" marB="4564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1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  <a:cs typeface="Arial" pitchFamily="34" charset="0"/>
                      </a:endParaRPr>
                    </a:p>
                  </a:txBody>
                  <a:tcPr marT="45641" marB="4564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1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  <a:cs typeface="Arial" pitchFamily="34" charset="0"/>
                      </a:endParaRPr>
                    </a:p>
                  </a:txBody>
                  <a:tcPr marT="45641" marB="4564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1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Arial" pitchFamily="34" charset="0"/>
                        </a:rPr>
                        <a:t>25</a:t>
                      </a:r>
                    </a:p>
                  </a:txBody>
                  <a:tcPr marT="45641" marB="4564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2324" name="Text Box 99"/>
          <p:cNvSpPr txBox="1">
            <a:spLocks noChangeArrowheads="1"/>
          </p:cNvSpPr>
          <p:nvPr/>
        </p:nvSpPr>
        <p:spPr bwMode="auto">
          <a:xfrm>
            <a:off x="5105400" y="5029200"/>
            <a:ext cx="9144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5pPr>
            <a:lvl6pPr marL="2514600" indent="-228600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6pPr>
            <a:lvl7pPr marL="2971800" indent="-228600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7pPr>
            <a:lvl8pPr marL="3429000" indent="-228600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8pPr>
            <a:lvl9pPr marL="3886200" indent="-228600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9pPr>
          </a:lstStyle>
          <a:p>
            <a:pPr rtl="1"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smtClean="0">
                <a:solidFill>
                  <a:srgbClr val="000000"/>
                </a:solidFill>
              </a:rPr>
              <a:t>F(u)</a:t>
            </a:r>
          </a:p>
        </p:txBody>
      </p:sp>
    </p:spTree>
    <p:extLst>
      <p:ext uri="{BB962C8B-B14F-4D97-AF65-F5344CB8AC3E}">
        <p14:creationId xmlns:p14="http://schemas.microsoft.com/office/powerpoint/2010/main" val="32055862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Rectangle 6"/>
          <p:cNvSpPr>
            <a:spLocks noGrp="1" noChangeArrowheads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5pPr>
            <a:lvl6pPr marL="2514600" indent="-228600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6pPr>
            <a:lvl7pPr marL="2971800" indent="-228600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7pPr>
            <a:lvl8pPr marL="3429000" indent="-228600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8pPr>
            <a:lvl9pPr marL="3886200" indent="-228600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9pPr>
          </a:lstStyle>
          <a:p>
            <a:pPr eaLnBrk="1" hangingPunct="1"/>
            <a:fld id="{DAAF03D1-4B8B-4027-852A-1A32B01D8F55}" type="slidenum">
              <a:rPr lang="ar-SA" smtClean="0">
                <a:solidFill>
                  <a:srgbClr val="000000"/>
                </a:solidFill>
              </a:rPr>
              <a:pPr eaLnBrk="1" hangingPunct="1"/>
              <a:t>94</a:t>
            </a:fld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102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i="1" smtClean="0"/>
              <a:t>2) 1-D discrete signal case –</a:t>
            </a:r>
            <a:br>
              <a:rPr lang="en-US" sz="3600" i="1" smtClean="0"/>
            </a:br>
            <a:r>
              <a:rPr lang="en-US" sz="3600" i="1" smtClean="0"/>
              <a:t> example – continued.</a:t>
            </a:r>
          </a:p>
        </p:txBody>
      </p:sp>
      <p:graphicFrame>
        <p:nvGraphicFramePr>
          <p:cNvPr id="1026" name="Object 39"/>
          <p:cNvGraphicFramePr>
            <a:graphicFrameLocks noGrp="1" noChangeAspect="1"/>
          </p:cNvGraphicFramePr>
          <p:nvPr>
            <p:ph sz="half" idx="2"/>
          </p:nvPr>
        </p:nvGraphicFramePr>
        <p:xfrm>
          <a:off x="3886200" y="4267200"/>
          <a:ext cx="457200" cy="298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39" name="Equation" r:id="rId4" imgW="330120" imgH="215640" progId="Equation.3">
                  <p:embed/>
                </p:oleObj>
              </mc:Choice>
              <mc:Fallback>
                <p:oleObj name="Equation" r:id="rId4" imgW="330120" imgH="2156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86200" y="4267200"/>
                        <a:ext cx="457200" cy="2984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29" name="Text Box 4"/>
          <p:cNvSpPr txBox="1">
            <a:spLocks noChangeArrowheads="1"/>
          </p:cNvSpPr>
          <p:nvPr/>
        </p:nvSpPr>
        <p:spPr bwMode="auto">
          <a:xfrm>
            <a:off x="228600" y="0"/>
            <a:ext cx="8915400" cy="376238"/>
          </a:xfrm>
          <a:prstGeom prst="rect">
            <a:avLst/>
          </a:prstGeom>
          <a:solidFill>
            <a:schemeClr val="accent1">
              <a:alpha val="30196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5pPr>
            <a:lvl6pPr marL="2514600" indent="-228600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6pPr>
            <a:lvl7pPr marL="2971800" indent="-228600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7pPr>
            <a:lvl8pPr marL="3429000" indent="-228600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8pPr>
            <a:lvl9pPr marL="3886200" indent="-228600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9pPr>
          </a:lstStyle>
          <a:p>
            <a:pPr algn="ctr" rtl="1"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smtClean="0">
                <a:solidFill>
                  <a:srgbClr val="000000"/>
                </a:solidFill>
              </a:rPr>
              <a:t>Ch4, lesson 2: 1-D</a:t>
            </a:r>
          </a:p>
        </p:txBody>
      </p:sp>
      <p:sp>
        <p:nvSpPr>
          <p:cNvPr id="1030" name="Content Placeholder 1"/>
          <p:cNvSpPr>
            <a:spLocks/>
          </p:cNvSpPr>
          <p:nvPr/>
        </p:nvSpPr>
        <p:spPr bwMode="auto">
          <a:xfrm>
            <a:off x="152400" y="2527300"/>
            <a:ext cx="8763000" cy="4330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65125" indent="-255588" algn="r" rtl="1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66600"/>
              </a:buClr>
              <a:buSzPct val="75000"/>
              <a:buFont typeface="Wingdings" pitchFamily="2" charset="2"/>
              <a:buNone/>
            </a:pPr>
            <a:r>
              <a:rPr lang="ar-JO" u="sng" dirty="0" smtClean="0">
                <a:solidFill>
                  <a:srgbClr val="000000"/>
                </a:solidFill>
                <a:latin typeface="Arial" charset="0"/>
              </a:rPr>
              <a:t>والان نعيد المعادلة لكل </a:t>
            </a:r>
            <a:r>
              <a:rPr lang="en-US" u="sng" dirty="0" smtClean="0">
                <a:solidFill>
                  <a:srgbClr val="000000"/>
                </a:solidFill>
                <a:latin typeface="Arial" charset="0"/>
              </a:rPr>
              <a:t>F(u)</a:t>
            </a:r>
            <a:r>
              <a:rPr lang="ar-JO" u="sng" dirty="0" smtClean="0">
                <a:solidFill>
                  <a:srgbClr val="000000"/>
                </a:solidFill>
                <a:latin typeface="Arial" charset="0"/>
              </a:rPr>
              <a:t> لنحصل على كل القيم,  حاول ان تحول </a:t>
            </a:r>
            <a:r>
              <a:rPr lang="en-US" u="sng" dirty="0" smtClean="0">
                <a:solidFill>
                  <a:srgbClr val="000000"/>
                </a:solidFill>
                <a:latin typeface="Arial" charset="0"/>
              </a:rPr>
              <a:t>f(1)</a:t>
            </a:r>
            <a:r>
              <a:rPr lang="ar-JO" u="sng" dirty="0" smtClean="0">
                <a:solidFill>
                  <a:srgbClr val="000000"/>
                </a:solidFill>
                <a:latin typeface="Arial" charset="0"/>
              </a:rPr>
              <a:t> الى </a:t>
            </a:r>
            <a:r>
              <a:rPr lang="en-US" u="sng" dirty="0" err="1" smtClean="0">
                <a:solidFill>
                  <a:srgbClr val="000000"/>
                </a:solidFill>
                <a:latin typeface="Arial" charset="0"/>
              </a:rPr>
              <a:t>fourior</a:t>
            </a:r>
            <a:r>
              <a:rPr lang="ar-JO" u="sng" dirty="0" smtClean="0">
                <a:solidFill>
                  <a:srgbClr val="000000"/>
                </a:solidFill>
                <a:latin typeface="Arial" charset="0"/>
              </a:rPr>
              <a:t> حسب </a:t>
            </a:r>
            <a:r>
              <a:rPr lang="ar-JO" dirty="0" smtClean="0">
                <a:solidFill>
                  <a:srgbClr val="000000"/>
                </a:solidFill>
                <a:latin typeface="Arial" charset="0"/>
              </a:rPr>
              <a:t>المعادلة</a:t>
            </a:r>
          </a:p>
          <a:p>
            <a:pPr marL="365125" indent="-255588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66600"/>
              </a:buClr>
              <a:buSzPct val="75000"/>
              <a:buFont typeface="Wingdings" pitchFamily="2" charset="2"/>
              <a:buNone/>
            </a:pPr>
            <a:r>
              <a:rPr lang="en-CA" dirty="0" smtClean="0">
                <a:solidFill>
                  <a:srgbClr val="000000"/>
                </a:solidFill>
                <a:latin typeface="Arial" charset="0"/>
              </a:rPr>
              <a:t>F(1)= ¼ (f(0) * e </a:t>
            </a:r>
            <a:r>
              <a:rPr lang="en-CA" baseline="30000" dirty="0" smtClean="0">
                <a:solidFill>
                  <a:srgbClr val="000000"/>
                </a:solidFill>
                <a:latin typeface="Arial" charset="0"/>
              </a:rPr>
              <a:t>–j*2*∏*1*0/4   </a:t>
            </a:r>
            <a:r>
              <a:rPr lang="en-CA" dirty="0" smtClean="0">
                <a:solidFill>
                  <a:srgbClr val="000000"/>
                </a:solidFill>
                <a:latin typeface="Arial" charset="0"/>
              </a:rPr>
              <a:t>+ f(1) * e </a:t>
            </a:r>
            <a:r>
              <a:rPr lang="en-CA" baseline="30000" dirty="0" smtClean="0">
                <a:solidFill>
                  <a:srgbClr val="000000"/>
                </a:solidFill>
                <a:latin typeface="Arial" charset="0"/>
              </a:rPr>
              <a:t>–j*2*∏*1*1/4  </a:t>
            </a:r>
            <a:r>
              <a:rPr lang="en-CA" dirty="0" smtClean="0">
                <a:solidFill>
                  <a:srgbClr val="000000"/>
                </a:solidFill>
                <a:latin typeface="Arial" charset="0"/>
              </a:rPr>
              <a:t>+ f(2) * e </a:t>
            </a:r>
            <a:r>
              <a:rPr lang="en-CA" baseline="30000" dirty="0" smtClean="0">
                <a:solidFill>
                  <a:srgbClr val="000000"/>
                </a:solidFill>
                <a:latin typeface="Arial" charset="0"/>
              </a:rPr>
              <a:t>–j*2*∏*1*2/4  </a:t>
            </a:r>
            <a:r>
              <a:rPr lang="en-CA" dirty="0" smtClean="0">
                <a:solidFill>
                  <a:srgbClr val="000000"/>
                </a:solidFill>
                <a:latin typeface="Arial" charset="0"/>
              </a:rPr>
              <a:t>+ f(3) * e </a:t>
            </a:r>
            <a:r>
              <a:rPr lang="en-CA" baseline="30000" dirty="0" smtClean="0">
                <a:solidFill>
                  <a:srgbClr val="000000"/>
                </a:solidFill>
                <a:latin typeface="Arial" charset="0"/>
              </a:rPr>
              <a:t>–j*2*∏*1*3/4  </a:t>
            </a:r>
            <a:r>
              <a:rPr lang="en-CA" dirty="0" smtClean="0">
                <a:solidFill>
                  <a:srgbClr val="000000"/>
                </a:solidFill>
                <a:latin typeface="Arial" charset="0"/>
              </a:rPr>
              <a:t>)</a:t>
            </a:r>
          </a:p>
          <a:p>
            <a:pPr marL="365125" indent="-255588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66600"/>
              </a:buClr>
              <a:buSzPct val="75000"/>
              <a:buFont typeface="Wingdings" pitchFamily="2" charset="2"/>
              <a:buNone/>
            </a:pPr>
            <a:r>
              <a:rPr lang="en-CA" dirty="0" smtClean="0">
                <a:solidFill>
                  <a:srgbClr val="000000"/>
                </a:solidFill>
                <a:latin typeface="Arial" charset="0"/>
              </a:rPr>
              <a:t> = ¼ ( </a:t>
            </a:r>
            <a:r>
              <a:rPr lang="en-CA" dirty="0" smtClean="0">
                <a:solidFill>
                  <a:srgbClr val="FF0000"/>
                </a:solidFill>
                <a:latin typeface="Arial" charset="0"/>
              </a:rPr>
              <a:t>50</a:t>
            </a:r>
            <a:r>
              <a:rPr lang="en-CA" dirty="0" smtClean="0">
                <a:solidFill>
                  <a:srgbClr val="000000"/>
                </a:solidFill>
                <a:latin typeface="Arial" charset="0"/>
              </a:rPr>
              <a:t> *1 + </a:t>
            </a:r>
            <a:r>
              <a:rPr lang="en-CA" dirty="0" smtClean="0">
                <a:solidFill>
                  <a:srgbClr val="FF0000"/>
                </a:solidFill>
                <a:latin typeface="Arial" charset="0"/>
              </a:rPr>
              <a:t>10</a:t>
            </a:r>
            <a:r>
              <a:rPr lang="en-CA" dirty="0" smtClean="0">
                <a:solidFill>
                  <a:srgbClr val="000000"/>
                </a:solidFill>
                <a:latin typeface="Arial" charset="0"/>
              </a:rPr>
              <a:t> * e </a:t>
            </a:r>
            <a:r>
              <a:rPr lang="en-CA" baseline="30000" dirty="0" smtClean="0">
                <a:solidFill>
                  <a:srgbClr val="000000"/>
                </a:solidFill>
                <a:latin typeface="Arial" charset="0"/>
              </a:rPr>
              <a:t>–j∏/2 </a:t>
            </a:r>
            <a:r>
              <a:rPr lang="en-CA" dirty="0" smtClean="0">
                <a:solidFill>
                  <a:srgbClr val="000000"/>
                </a:solidFill>
                <a:latin typeface="Arial" charset="0"/>
              </a:rPr>
              <a:t>+ </a:t>
            </a:r>
            <a:r>
              <a:rPr lang="en-CA" dirty="0" smtClean="0">
                <a:solidFill>
                  <a:srgbClr val="FF0000"/>
                </a:solidFill>
                <a:latin typeface="Arial" charset="0"/>
              </a:rPr>
              <a:t>30</a:t>
            </a:r>
            <a:r>
              <a:rPr lang="en-CA" dirty="0" smtClean="0">
                <a:solidFill>
                  <a:srgbClr val="000000"/>
                </a:solidFill>
                <a:latin typeface="Arial" charset="0"/>
              </a:rPr>
              <a:t> * e </a:t>
            </a:r>
            <a:r>
              <a:rPr lang="en-CA" baseline="30000" dirty="0" smtClean="0">
                <a:solidFill>
                  <a:srgbClr val="000000"/>
                </a:solidFill>
                <a:latin typeface="Arial" charset="0"/>
              </a:rPr>
              <a:t>–j</a:t>
            </a:r>
            <a:r>
              <a:rPr lang="en-CA" dirty="0" smtClean="0">
                <a:solidFill>
                  <a:srgbClr val="000000"/>
                </a:solidFill>
                <a:latin typeface="Arial" charset="0"/>
              </a:rPr>
              <a:t> * </a:t>
            </a:r>
            <a:r>
              <a:rPr lang="en-CA" baseline="30000" dirty="0" smtClean="0">
                <a:solidFill>
                  <a:srgbClr val="000000"/>
                </a:solidFill>
                <a:latin typeface="Arial" charset="0"/>
              </a:rPr>
              <a:t>∏</a:t>
            </a:r>
            <a:r>
              <a:rPr lang="en-CA" dirty="0" smtClean="0">
                <a:solidFill>
                  <a:srgbClr val="000000"/>
                </a:solidFill>
                <a:latin typeface="Arial" charset="0"/>
              </a:rPr>
              <a:t>  + </a:t>
            </a:r>
            <a:r>
              <a:rPr lang="en-CA" dirty="0" smtClean="0">
                <a:solidFill>
                  <a:srgbClr val="FF0000"/>
                </a:solidFill>
                <a:latin typeface="Arial" charset="0"/>
              </a:rPr>
              <a:t>10</a:t>
            </a:r>
            <a:r>
              <a:rPr lang="en-CA" dirty="0" smtClean="0">
                <a:solidFill>
                  <a:srgbClr val="000000"/>
                </a:solidFill>
                <a:latin typeface="Arial" charset="0"/>
              </a:rPr>
              <a:t> * e </a:t>
            </a:r>
            <a:r>
              <a:rPr lang="en-CA" baseline="30000" dirty="0" smtClean="0">
                <a:solidFill>
                  <a:srgbClr val="000000"/>
                </a:solidFill>
                <a:latin typeface="Arial" charset="0"/>
              </a:rPr>
              <a:t>–j* 3∏/2 </a:t>
            </a:r>
            <a:r>
              <a:rPr lang="en-CA" dirty="0" smtClean="0">
                <a:solidFill>
                  <a:srgbClr val="000000"/>
                </a:solidFill>
                <a:latin typeface="Arial" charset="0"/>
              </a:rPr>
              <a:t>)</a:t>
            </a:r>
          </a:p>
          <a:p>
            <a:pPr marL="365125" indent="-255588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66600"/>
              </a:buClr>
              <a:buSzPct val="75000"/>
              <a:buFont typeface="Wingdings" pitchFamily="2" charset="2"/>
              <a:buNone/>
            </a:pPr>
            <a:endParaRPr lang="en-CA" dirty="0" smtClean="0">
              <a:solidFill>
                <a:srgbClr val="000000"/>
              </a:solidFill>
              <a:latin typeface="Arial" charset="0"/>
            </a:endParaRPr>
          </a:p>
          <a:p>
            <a:pPr marL="365125" indent="-255588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66600"/>
              </a:buClr>
              <a:buSzPct val="75000"/>
              <a:buFont typeface="Wingdings" pitchFamily="2" charset="2"/>
              <a:buNone/>
            </a:pPr>
            <a:r>
              <a:rPr lang="en-CA" sz="2400" dirty="0" smtClean="0">
                <a:solidFill>
                  <a:srgbClr val="000000"/>
                </a:solidFill>
                <a:latin typeface="Arial" charset="0"/>
              </a:rPr>
              <a:t>Note that in the result we will have an </a:t>
            </a:r>
            <a:r>
              <a:rPr lang="en-CA" sz="2400" dirty="0" smtClean="0">
                <a:solidFill>
                  <a:srgbClr val="FF0000"/>
                </a:solidFill>
                <a:latin typeface="Arial" charset="0"/>
              </a:rPr>
              <a:t>imaginary part </a:t>
            </a:r>
            <a:r>
              <a:rPr lang="en-CA" sz="2400" dirty="0" smtClean="0">
                <a:solidFill>
                  <a:srgbClr val="000000"/>
                </a:solidFill>
                <a:latin typeface="Arial" charset="0"/>
              </a:rPr>
              <a:t>since there is </a:t>
            </a:r>
            <a:r>
              <a:rPr lang="en-CA" sz="2400" dirty="0" smtClean="0">
                <a:solidFill>
                  <a:srgbClr val="FF0000"/>
                </a:solidFill>
                <a:latin typeface="Arial" charset="0"/>
              </a:rPr>
              <a:t>j</a:t>
            </a:r>
            <a:r>
              <a:rPr lang="en-CA" sz="2400" dirty="0" smtClean="0">
                <a:solidFill>
                  <a:srgbClr val="000000"/>
                </a:solidFill>
                <a:latin typeface="Arial" charset="0"/>
              </a:rPr>
              <a:t> </a:t>
            </a:r>
            <a:r>
              <a:rPr lang="en-US" sz="2400" dirty="0" smtClean="0">
                <a:solidFill>
                  <a:srgbClr val="000000"/>
                </a:solidFill>
                <a:latin typeface="Arial" charset="0"/>
              </a:rPr>
              <a:t>which means </a:t>
            </a:r>
          </a:p>
          <a:p>
            <a:pPr marL="365125" indent="-255588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66600"/>
              </a:buClr>
              <a:buSzPct val="75000"/>
              <a:buFont typeface="Wingdings" pitchFamily="2" charset="2"/>
              <a:buNone/>
            </a:pPr>
            <a:endParaRPr lang="en-US" sz="2400" dirty="0" smtClean="0">
              <a:solidFill>
                <a:srgbClr val="000000"/>
              </a:solidFill>
              <a:latin typeface="Arial" charset="0"/>
            </a:endParaRPr>
          </a:p>
          <a:p>
            <a:pPr marL="365125" indent="-255588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66600"/>
              </a:buClr>
              <a:buSzPct val="75000"/>
              <a:buFont typeface="Wingdings" pitchFamily="2" charset="2"/>
              <a:buNone/>
            </a:pPr>
            <a:r>
              <a:rPr lang="en-US" sz="2400" dirty="0" smtClean="0">
                <a:solidFill>
                  <a:srgbClr val="000000"/>
                </a:solidFill>
                <a:latin typeface="Arial" charset="0"/>
              </a:rPr>
              <a:t>i.e. </a:t>
            </a:r>
            <a:r>
              <a:rPr lang="en-US" sz="2400" dirty="0" smtClean="0">
                <a:solidFill>
                  <a:srgbClr val="FF0000"/>
                </a:solidFill>
                <a:latin typeface="Arial" charset="0"/>
              </a:rPr>
              <a:t>F(u)</a:t>
            </a:r>
            <a:r>
              <a:rPr lang="en-US" sz="2400" dirty="0" smtClean="0">
                <a:solidFill>
                  <a:srgbClr val="000000"/>
                </a:solidFill>
                <a:latin typeface="Arial" charset="0"/>
              </a:rPr>
              <a:t> consists of two parts: </a:t>
            </a:r>
            <a:r>
              <a:rPr lang="en-US" sz="2400" dirty="0" smtClean="0">
                <a:solidFill>
                  <a:srgbClr val="FF0000"/>
                </a:solidFill>
                <a:latin typeface="Arial" charset="0"/>
              </a:rPr>
              <a:t>real</a:t>
            </a:r>
            <a:r>
              <a:rPr lang="en-US" sz="2400" dirty="0" smtClean="0">
                <a:solidFill>
                  <a:srgbClr val="000000"/>
                </a:solidFill>
                <a:latin typeface="Arial" charset="0"/>
              </a:rPr>
              <a:t>  R(u) and </a:t>
            </a:r>
            <a:r>
              <a:rPr lang="en-US" sz="2400" dirty="0" smtClean="0">
                <a:solidFill>
                  <a:srgbClr val="FF0000"/>
                </a:solidFill>
                <a:latin typeface="Arial" charset="0"/>
              </a:rPr>
              <a:t>imaginary</a:t>
            </a:r>
            <a:r>
              <a:rPr lang="en-US" sz="2400" dirty="0" smtClean="0">
                <a:solidFill>
                  <a:srgbClr val="000000"/>
                </a:solidFill>
                <a:latin typeface="Arial" charset="0"/>
              </a:rPr>
              <a:t>  I(u).</a:t>
            </a:r>
          </a:p>
          <a:p>
            <a:pPr marL="365125" indent="-255588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66600"/>
              </a:buClr>
              <a:buSzPct val="75000"/>
              <a:buFont typeface="Wingdings" pitchFamily="2" charset="2"/>
              <a:buNone/>
            </a:pPr>
            <a:endParaRPr lang="en-US" sz="2400" dirty="0" smtClean="0">
              <a:solidFill>
                <a:srgbClr val="000000"/>
              </a:solidFill>
              <a:latin typeface="Arial" charset="0"/>
            </a:endParaRPr>
          </a:p>
          <a:p>
            <a:pPr marL="365125" indent="-255588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66600"/>
              </a:buClr>
              <a:buSzPct val="75000"/>
              <a:buFont typeface="Wingdings" pitchFamily="2" charset="2"/>
              <a:buNone/>
            </a:pPr>
            <a:r>
              <a:rPr lang="en-US" dirty="0" smtClean="0">
                <a:solidFill>
                  <a:srgbClr val="000000"/>
                </a:solidFill>
                <a:latin typeface="Arial" charset="0"/>
              </a:rPr>
              <a:t>   </a:t>
            </a:r>
          </a:p>
          <a:p>
            <a:pPr marL="365125" indent="-255588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66600"/>
              </a:buClr>
              <a:buSzPct val="75000"/>
              <a:buFont typeface="Wingdings" pitchFamily="2" charset="2"/>
              <a:buNone/>
            </a:pPr>
            <a:endParaRPr lang="en-CA" u="sng" dirty="0" smtClean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031" name="Text Box 21"/>
          <p:cNvSpPr txBox="1">
            <a:spLocks noChangeArrowheads="1"/>
          </p:cNvSpPr>
          <p:nvPr/>
        </p:nvSpPr>
        <p:spPr bwMode="auto">
          <a:xfrm>
            <a:off x="5334000" y="2071688"/>
            <a:ext cx="9144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5pPr>
            <a:lvl6pPr marL="2514600" indent="-228600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6pPr>
            <a:lvl7pPr marL="2971800" indent="-228600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7pPr>
            <a:lvl8pPr marL="3429000" indent="-228600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8pPr>
            <a:lvl9pPr marL="3886200" indent="-228600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9pPr>
          </a:lstStyle>
          <a:p>
            <a:pPr rtl="1"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smtClean="0">
                <a:solidFill>
                  <a:srgbClr val="000000"/>
                </a:solidFill>
              </a:rPr>
              <a:t>f(x)</a:t>
            </a:r>
          </a:p>
        </p:txBody>
      </p:sp>
      <p:graphicFrame>
        <p:nvGraphicFramePr>
          <p:cNvPr id="87095" name="Group 55"/>
          <p:cNvGraphicFramePr>
            <a:graphicFrameLocks noGrp="1"/>
          </p:cNvGraphicFramePr>
          <p:nvPr>
            <p:ph sz="half" idx="1"/>
          </p:nvPr>
        </p:nvGraphicFramePr>
        <p:xfrm>
          <a:off x="5943600" y="2073275"/>
          <a:ext cx="2438400" cy="365602"/>
        </p:xfrm>
        <a:graphic>
          <a:graphicData uri="http://schemas.openxmlformats.org/drawingml/2006/table">
            <a:tbl>
              <a:tblPr rtl="1"/>
              <a:tblGrid>
                <a:gridCol w="609600"/>
                <a:gridCol w="609600"/>
                <a:gridCol w="609600"/>
                <a:gridCol w="609600"/>
              </a:tblGrid>
              <a:tr h="365125">
                <a:tc>
                  <a:txBody>
                    <a:bodyPr/>
                    <a:lstStyle/>
                    <a:p>
                      <a:pPr marL="0" marR="0" lvl="0" indent="0" algn="r" defTabSz="914400" rtl="1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Arial" pitchFamily="34" charset="0"/>
                        </a:rPr>
                        <a:t>10</a:t>
                      </a:r>
                    </a:p>
                  </a:txBody>
                  <a:tcPr marT="45641" marB="4564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1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Arial" pitchFamily="34" charset="0"/>
                        </a:rPr>
                        <a:t>30</a:t>
                      </a:r>
                    </a:p>
                  </a:txBody>
                  <a:tcPr marT="45641" marB="4564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1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Arial" pitchFamily="34" charset="0"/>
                        </a:rPr>
                        <a:t>10</a:t>
                      </a:r>
                    </a:p>
                  </a:txBody>
                  <a:tcPr marT="45641" marB="4564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1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Arial" pitchFamily="34" charset="0"/>
                        </a:rPr>
                        <a:t>50</a:t>
                      </a:r>
                    </a:p>
                  </a:txBody>
                  <a:tcPr marT="45641" marB="4564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394676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6"/>
          <p:cNvSpPr>
            <a:spLocks noGrp="1" noChangeArrowheads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5pPr>
            <a:lvl6pPr marL="2514600" indent="-228600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6pPr>
            <a:lvl7pPr marL="2971800" indent="-228600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7pPr>
            <a:lvl8pPr marL="3429000" indent="-228600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8pPr>
            <a:lvl9pPr marL="3886200" indent="-228600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9pPr>
          </a:lstStyle>
          <a:p>
            <a:pPr eaLnBrk="1" hangingPunct="1"/>
            <a:fld id="{A8908697-2865-45B8-BA47-48E2D7F31959}" type="slidenum">
              <a:rPr lang="ar-SA" smtClean="0">
                <a:solidFill>
                  <a:srgbClr val="000000"/>
                </a:solidFill>
              </a:rPr>
              <a:pPr eaLnBrk="1" hangingPunct="1"/>
              <a:t>95</a:t>
            </a:fld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13315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155575"/>
            <a:ext cx="8229600" cy="1139825"/>
          </a:xfrm>
        </p:spPr>
        <p:txBody>
          <a:bodyPr/>
          <a:lstStyle/>
          <a:p>
            <a:r>
              <a:rPr lang="en-US" sz="3600" smtClean="0"/>
              <a:t>Phase , magnitude, power spectrum in 1-D.</a:t>
            </a:r>
          </a:p>
        </p:txBody>
      </p:sp>
      <p:sp>
        <p:nvSpPr>
          <p:cNvPr id="13316" name="Text Box 4"/>
          <p:cNvSpPr txBox="1">
            <a:spLocks noChangeArrowheads="1"/>
          </p:cNvSpPr>
          <p:nvPr/>
        </p:nvSpPr>
        <p:spPr bwMode="auto">
          <a:xfrm>
            <a:off x="228600" y="0"/>
            <a:ext cx="8915400" cy="376238"/>
          </a:xfrm>
          <a:prstGeom prst="rect">
            <a:avLst/>
          </a:prstGeom>
          <a:solidFill>
            <a:schemeClr val="accent1">
              <a:alpha val="30196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5pPr>
            <a:lvl6pPr marL="2514600" indent="-228600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6pPr>
            <a:lvl7pPr marL="2971800" indent="-228600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7pPr>
            <a:lvl8pPr marL="3429000" indent="-228600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8pPr>
            <a:lvl9pPr marL="3886200" indent="-228600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9pPr>
          </a:lstStyle>
          <a:p>
            <a:pPr algn="ctr" rtl="1"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smtClean="0">
                <a:solidFill>
                  <a:srgbClr val="000000"/>
                </a:solidFill>
              </a:rPr>
              <a:t>Ch4, lesson 2: 1-D</a:t>
            </a:r>
          </a:p>
        </p:txBody>
      </p:sp>
      <p:sp>
        <p:nvSpPr>
          <p:cNvPr id="13317" name="Content Placeholder 1"/>
          <p:cNvSpPr>
            <a:spLocks/>
          </p:cNvSpPr>
          <p:nvPr/>
        </p:nvSpPr>
        <p:spPr bwMode="auto">
          <a:xfrm>
            <a:off x="152400" y="1689100"/>
            <a:ext cx="9144000" cy="387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65125" indent="-255588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66600"/>
              </a:buClr>
              <a:buSzPct val="75000"/>
              <a:buFont typeface="Wingdings" pitchFamily="2" charset="2"/>
              <a:buChar char="§"/>
            </a:pPr>
            <a:endParaRPr lang="en-CA" sz="3200" smtClean="0">
              <a:solidFill>
                <a:srgbClr val="000000"/>
              </a:solidFill>
              <a:latin typeface="Calibri" pitchFamily="34" charset="0"/>
            </a:endParaRPr>
          </a:p>
          <a:p>
            <a:pPr marL="365125" indent="-255588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66600"/>
              </a:buClr>
              <a:buSzPct val="75000"/>
              <a:buFont typeface="Wingdings" pitchFamily="2" charset="2"/>
              <a:buNone/>
            </a:pPr>
            <a:endParaRPr lang="en-CA" sz="3200" smtClean="0">
              <a:solidFill>
                <a:srgbClr val="000000"/>
              </a:solidFill>
              <a:latin typeface="Calibri" pitchFamily="34" charset="0"/>
            </a:endParaRPr>
          </a:p>
          <a:p>
            <a:pPr marL="365125" indent="-255588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66600"/>
              </a:buClr>
              <a:buSzPct val="75000"/>
              <a:buFont typeface="Wingdings" pitchFamily="2" charset="2"/>
              <a:buChar char="§"/>
            </a:pPr>
            <a:endParaRPr lang="en-CA" sz="3200" smtClean="0">
              <a:solidFill>
                <a:srgbClr val="000000"/>
              </a:solidFill>
              <a:latin typeface="Calibri" pitchFamily="34" charset="0"/>
            </a:endParaRPr>
          </a:p>
          <a:p>
            <a:pPr marL="365125" indent="-255588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66600"/>
              </a:buClr>
              <a:buSzPct val="75000"/>
              <a:buFont typeface="Wingdings" pitchFamily="2" charset="2"/>
              <a:buChar char="§"/>
            </a:pPr>
            <a:endParaRPr lang="en-CA" sz="3200" smtClean="0">
              <a:solidFill>
                <a:srgbClr val="000000"/>
              </a:solidFill>
              <a:latin typeface="Calibri" pitchFamily="34" charset="0"/>
            </a:endParaRPr>
          </a:p>
          <a:p>
            <a:pPr marL="365125" indent="-255588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66600"/>
              </a:buClr>
              <a:buSzPct val="75000"/>
              <a:buFont typeface="Wingdings" pitchFamily="2" charset="2"/>
              <a:buNone/>
            </a:pPr>
            <a:endParaRPr lang="en-CA" sz="2800" smtClean="0">
              <a:solidFill>
                <a:srgbClr val="000000"/>
              </a:solidFill>
            </a:endParaRPr>
          </a:p>
        </p:txBody>
      </p:sp>
      <p:pic>
        <p:nvPicPr>
          <p:cNvPr id="13318" name="Picture 1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524000"/>
            <a:ext cx="7924800" cy="4533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627500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6"/>
          <p:cNvSpPr>
            <a:spLocks noGrp="1" noChangeArrowheads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5pPr>
            <a:lvl6pPr marL="2514600" indent="-228600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6pPr>
            <a:lvl7pPr marL="2971800" indent="-228600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7pPr>
            <a:lvl8pPr marL="3429000" indent="-228600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8pPr>
            <a:lvl9pPr marL="3886200" indent="-228600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9pPr>
          </a:lstStyle>
          <a:p>
            <a:pPr eaLnBrk="1" hangingPunct="1"/>
            <a:fld id="{A5C894FF-8D23-475F-AE51-1F95BBAC4A77}" type="slidenum">
              <a:rPr lang="ar-SA" smtClean="0">
                <a:solidFill>
                  <a:srgbClr val="000000"/>
                </a:solidFill>
              </a:rPr>
              <a:pPr eaLnBrk="1" hangingPunct="1"/>
              <a:t>96</a:t>
            </a:fld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14339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384175"/>
            <a:ext cx="8229600" cy="1139825"/>
          </a:xfrm>
        </p:spPr>
        <p:txBody>
          <a:bodyPr/>
          <a:lstStyle/>
          <a:p>
            <a:r>
              <a:rPr lang="en-US" sz="3600" smtClean="0"/>
              <a:t>3) 2-D continuous signal case</a:t>
            </a:r>
          </a:p>
        </p:txBody>
      </p:sp>
      <p:sp>
        <p:nvSpPr>
          <p:cNvPr id="14340" name="Text Box 4"/>
          <p:cNvSpPr txBox="1">
            <a:spLocks noChangeArrowheads="1"/>
          </p:cNvSpPr>
          <p:nvPr/>
        </p:nvSpPr>
        <p:spPr bwMode="auto">
          <a:xfrm>
            <a:off x="228600" y="0"/>
            <a:ext cx="8915400" cy="376238"/>
          </a:xfrm>
          <a:prstGeom prst="rect">
            <a:avLst/>
          </a:prstGeom>
          <a:solidFill>
            <a:schemeClr val="accent1">
              <a:alpha val="30196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5pPr>
            <a:lvl6pPr marL="2514600" indent="-228600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6pPr>
            <a:lvl7pPr marL="2971800" indent="-228600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7pPr>
            <a:lvl8pPr marL="3429000" indent="-228600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8pPr>
            <a:lvl9pPr marL="3886200" indent="-228600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9pPr>
          </a:lstStyle>
          <a:p>
            <a:pPr algn="ctr" rtl="1"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smtClean="0">
                <a:solidFill>
                  <a:srgbClr val="000000"/>
                </a:solidFill>
              </a:rPr>
              <a:t>Ch4, lesson 3: 2-D</a:t>
            </a:r>
          </a:p>
        </p:txBody>
      </p:sp>
      <p:sp>
        <p:nvSpPr>
          <p:cNvPr id="14341" name="Content Placeholder 1"/>
          <p:cNvSpPr>
            <a:spLocks/>
          </p:cNvSpPr>
          <p:nvPr/>
        </p:nvSpPr>
        <p:spPr bwMode="auto">
          <a:xfrm>
            <a:off x="609600" y="1917700"/>
            <a:ext cx="8534400" cy="4330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65125" indent="-255588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66600"/>
              </a:buClr>
              <a:buSzPct val="75000"/>
              <a:buFont typeface="Wingdings" pitchFamily="2" charset="2"/>
              <a:buNone/>
            </a:pPr>
            <a:endParaRPr lang="en-CA" sz="2000" b="1" smtClean="0">
              <a:solidFill>
                <a:srgbClr val="000000"/>
              </a:solidFill>
            </a:endParaRPr>
          </a:p>
          <a:p>
            <a:pPr marL="365125" indent="-255588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66600"/>
              </a:buClr>
              <a:buSzPct val="75000"/>
              <a:buFont typeface="Wingdings" pitchFamily="2" charset="2"/>
              <a:buNone/>
            </a:pPr>
            <a:r>
              <a:rPr lang="en-CA" sz="2000" smtClean="0">
                <a:solidFill>
                  <a:srgbClr val="000000"/>
                </a:solidFill>
              </a:rPr>
              <a:t>The Fourier Transform (FT) is given by:</a:t>
            </a:r>
          </a:p>
          <a:p>
            <a:pPr marL="365125" indent="-255588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66600"/>
              </a:buClr>
              <a:buSzPct val="75000"/>
              <a:buFont typeface="Wingdings" pitchFamily="2" charset="2"/>
              <a:buNone/>
            </a:pPr>
            <a:endParaRPr lang="en-CA" sz="2000" smtClean="0">
              <a:solidFill>
                <a:srgbClr val="000000"/>
              </a:solidFill>
            </a:endParaRPr>
          </a:p>
          <a:p>
            <a:pPr marL="365125" indent="-255588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66600"/>
              </a:buClr>
              <a:buSzPct val="75000"/>
              <a:buFont typeface="Wingdings" pitchFamily="2" charset="2"/>
              <a:buNone/>
            </a:pPr>
            <a:endParaRPr lang="en-CA" sz="2000" smtClean="0">
              <a:solidFill>
                <a:srgbClr val="000000"/>
              </a:solidFill>
            </a:endParaRPr>
          </a:p>
          <a:p>
            <a:pPr marL="365125" indent="-255588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66600"/>
              </a:buClr>
              <a:buSzPct val="75000"/>
              <a:buFont typeface="Wingdings" pitchFamily="2" charset="2"/>
              <a:buChar char="p"/>
            </a:pPr>
            <a:endParaRPr lang="en-CA" sz="2000" smtClean="0">
              <a:solidFill>
                <a:srgbClr val="000000"/>
              </a:solidFill>
            </a:endParaRPr>
          </a:p>
          <a:p>
            <a:pPr marL="365125" indent="-255588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66600"/>
              </a:buClr>
              <a:buSzPct val="75000"/>
              <a:buFont typeface="Wingdings" pitchFamily="2" charset="2"/>
              <a:buChar char="p"/>
            </a:pPr>
            <a:r>
              <a:rPr lang="en-CA" sz="2000" smtClean="0">
                <a:solidFill>
                  <a:srgbClr val="000000"/>
                </a:solidFill>
              </a:rPr>
              <a:t>The </a:t>
            </a:r>
            <a:r>
              <a:rPr lang="en-CA" sz="2000" b="1" smtClean="0">
                <a:solidFill>
                  <a:srgbClr val="000000"/>
                </a:solidFill>
              </a:rPr>
              <a:t>Inverse</a:t>
            </a:r>
            <a:r>
              <a:rPr lang="en-CA" sz="2000" smtClean="0">
                <a:solidFill>
                  <a:srgbClr val="000000"/>
                </a:solidFill>
              </a:rPr>
              <a:t> Fourier Transform is given by:</a:t>
            </a:r>
          </a:p>
          <a:p>
            <a:pPr marL="365125" indent="-255588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66600"/>
              </a:buClr>
              <a:buSzPct val="75000"/>
              <a:buFont typeface="Wingdings" pitchFamily="2" charset="2"/>
              <a:buChar char="p"/>
            </a:pPr>
            <a:endParaRPr lang="en-CA" sz="2000" smtClean="0">
              <a:solidFill>
                <a:srgbClr val="000000"/>
              </a:solidFill>
            </a:endParaRPr>
          </a:p>
          <a:p>
            <a:pPr marL="365125" indent="-255588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66600"/>
              </a:buClr>
              <a:buSzPct val="75000"/>
              <a:buFont typeface="Wingdings" pitchFamily="2" charset="2"/>
              <a:buChar char="p"/>
            </a:pPr>
            <a:endParaRPr lang="en-CA" sz="2000" smtClean="0">
              <a:solidFill>
                <a:srgbClr val="000000"/>
              </a:solidFill>
            </a:endParaRPr>
          </a:p>
          <a:p>
            <a:pPr marL="365125" indent="-255588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66600"/>
              </a:buClr>
              <a:buSzPct val="75000"/>
              <a:buFont typeface="Wingdings" pitchFamily="2" charset="2"/>
              <a:buChar char="p"/>
            </a:pPr>
            <a:endParaRPr lang="en-CA" sz="2000" smtClean="0">
              <a:solidFill>
                <a:srgbClr val="000000"/>
              </a:solidFill>
            </a:endParaRPr>
          </a:p>
        </p:txBody>
      </p:sp>
      <p:pic>
        <p:nvPicPr>
          <p:cNvPr id="14342" name="Picture 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2667000"/>
            <a:ext cx="5791200" cy="1095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3" name="Picture 9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4114800"/>
            <a:ext cx="5334000" cy="1077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44" name="AutoShape 11"/>
          <p:cNvSpPr>
            <a:spLocks noChangeArrowheads="1"/>
          </p:cNvSpPr>
          <p:nvPr/>
        </p:nvSpPr>
        <p:spPr bwMode="auto">
          <a:xfrm>
            <a:off x="0" y="5410200"/>
            <a:ext cx="5638800" cy="1219200"/>
          </a:xfrm>
          <a:prstGeom prst="foldedCorner">
            <a:avLst>
              <a:gd name="adj" fmla="val 12500"/>
            </a:avLst>
          </a:prstGeom>
          <a:solidFill>
            <a:schemeClr val="accent2">
              <a:alpha val="63921"/>
            </a:scheme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rtl="1" fontAlgn="base">
              <a:spcBef>
                <a:spcPct val="0"/>
              </a:spcBef>
              <a:spcAft>
                <a:spcPct val="0"/>
              </a:spcAft>
            </a:pPr>
            <a:r>
              <a:rPr lang="en-CA" b="1" dirty="0" smtClean="0">
                <a:solidFill>
                  <a:srgbClr val="000000"/>
                </a:solidFill>
              </a:rPr>
              <a:t>Note: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Ø"/>
            </a:pPr>
            <a:r>
              <a:rPr lang="en-CA" dirty="0" smtClean="0">
                <a:solidFill>
                  <a:srgbClr val="FF0000"/>
                </a:solidFill>
              </a:rPr>
              <a:t>2-D</a:t>
            </a:r>
            <a:r>
              <a:rPr lang="en-CA" dirty="0" smtClean="0">
                <a:solidFill>
                  <a:srgbClr val="000000"/>
                </a:solidFill>
              </a:rPr>
              <a:t> case is an </a:t>
            </a:r>
            <a:r>
              <a:rPr lang="en-CA" dirty="0" smtClean="0">
                <a:solidFill>
                  <a:srgbClr val="FF0000"/>
                </a:solidFill>
              </a:rPr>
              <a:t>extension of the 1-D</a:t>
            </a:r>
            <a:r>
              <a:rPr lang="en-CA" dirty="0" smtClean="0">
                <a:solidFill>
                  <a:srgbClr val="000000"/>
                </a:solidFill>
              </a:rPr>
              <a:t> concepts.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Ø"/>
            </a:pPr>
            <a:r>
              <a:rPr lang="en-CA" dirty="0" smtClean="0">
                <a:solidFill>
                  <a:srgbClr val="000000"/>
                </a:solidFill>
              </a:rPr>
              <a:t>Mostly applied for </a:t>
            </a:r>
            <a:r>
              <a:rPr lang="en-CA" dirty="0" smtClean="0">
                <a:solidFill>
                  <a:srgbClr val="FF0000"/>
                </a:solidFill>
              </a:rPr>
              <a:t>2-D Image</a:t>
            </a:r>
            <a:r>
              <a:rPr lang="en-CA" dirty="0" smtClean="0">
                <a:solidFill>
                  <a:srgbClr val="000000"/>
                </a:solidFill>
              </a:rPr>
              <a:t> Processing.</a:t>
            </a:r>
          </a:p>
          <a:p>
            <a:pPr rtl="1" fontAlgn="base">
              <a:spcBef>
                <a:spcPct val="0"/>
              </a:spcBef>
              <a:spcAft>
                <a:spcPct val="0"/>
              </a:spcAft>
            </a:pPr>
            <a:endParaRPr lang="en-US" dirty="0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41967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6"/>
          <p:cNvSpPr>
            <a:spLocks noGrp="1" noChangeArrowheads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5pPr>
            <a:lvl6pPr marL="2514600" indent="-228600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6pPr>
            <a:lvl7pPr marL="2971800" indent="-228600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7pPr>
            <a:lvl8pPr marL="3429000" indent="-228600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8pPr>
            <a:lvl9pPr marL="3886200" indent="-228600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9pPr>
          </a:lstStyle>
          <a:p>
            <a:pPr eaLnBrk="1" hangingPunct="1"/>
            <a:fld id="{5BE05DAE-1471-474D-813C-DBA61781C46B}" type="slidenum">
              <a:rPr lang="ar-SA" smtClean="0">
                <a:solidFill>
                  <a:srgbClr val="000000"/>
                </a:solidFill>
              </a:rPr>
              <a:pPr eaLnBrk="1" hangingPunct="1"/>
              <a:t>97</a:t>
            </a:fld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15363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384175"/>
            <a:ext cx="8229600" cy="1139825"/>
          </a:xfrm>
        </p:spPr>
        <p:txBody>
          <a:bodyPr/>
          <a:lstStyle/>
          <a:p>
            <a:r>
              <a:rPr lang="en-US" sz="3600" smtClean="0"/>
              <a:t>4) 2-D discrete signal case</a:t>
            </a:r>
          </a:p>
        </p:txBody>
      </p:sp>
      <p:sp>
        <p:nvSpPr>
          <p:cNvPr id="15364" name="Text Box 4"/>
          <p:cNvSpPr txBox="1">
            <a:spLocks noChangeArrowheads="1"/>
          </p:cNvSpPr>
          <p:nvPr/>
        </p:nvSpPr>
        <p:spPr bwMode="auto">
          <a:xfrm>
            <a:off x="228600" y="0"/>
            <a:ext cx="8915400" cy="376238"/>
          </a:xfrm>
          <a:prstGeom prst="rect">
            <a:avLst/>
          </a:prstGeom>
          <a:solidFill>
            <a:schemeClr val="accent1">
              <a:alpha val="30196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5pPr>
            <a:lvl6pPr marL="2514600" indent="-228600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6pPr>
            <a:lvl7pPr marL="2971800" indent="-228600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7pPr>
            <a:lvl8pPr marL="3429000" indent="-228600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8pPr>
            <a:lvl9pPr marL="3886200" indent="-228600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9pPr>
          </a:lstStyle>
          <a:p>
            <a:pPr algn="ctr" rtl="1"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smtClean="0">
                <a:solidFill>
                  <a:srgbClr val="000000"/>
                </a:solidFill>
              </a:rPr>
              <a:t>Ch4, lesson 3: 2-D</a:t>
            </a:r>
          </a:p>
        </p:txBody>
      </p:sp>
      <p:sp>
        <p:nvSpPr>
          <p:cNvPr id="15365" name="Content Placeholder 1"/>
          <p:cNvSpPr>
            <a:spLocks/>
          </p:cNvSpPr>
          <p:nvPr/>
        </p:nvSpPr>
        <p:spPr bwMode="auto">
          <a:xfrm>
            <a:off x="609600" y="1676400"/>
            <a:ext cx="8534400" cy="4330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65125" indent="-255588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66600"/>
              </a:buClr>
              <a:buSzPct val="75000"/>
              <a:buFont typeface="Wingdings" pitchFamily="2" charset="2"/>
              <a:buNone/>
            </a:pPr>
            <a:endParaRPr lang="en-CA" sz="2000" b="1" smtClean="0">
              <a:solidFill>
                <a:srgbClr val="000000"/>
              </a:solidFill>
            </a:endParaRPr>
          </a:p>
          <a:p>
            <a:pPr marL="365125" indent="-255588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66600"/>
              </a:buClr>
              <a:buSzPct val="75000"/>
              <a:buFont typeface="Wingdings" pitchFamily="2" charset="2"/>
              <a:buNone/>
            </a:pPr>
            <a:r>
              <a:rPr lang="en-CA" sz="2000" smtClean="0">
                <a:solidFill>
                  <a:srgbClr val="000000"/>
                </a:solidFill>
              </a:rPr>
              <a:t>The Fourier Transform (FT) is given by:</a:t>
            </a:r>
          </a:p>
          <a:p>
            <a:pPr marL="365125" indent="-255588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66600"/>
              </a:buClr>
              <a:buSzPct val="75000"/>
              <a:buFont typeface="Wingdings" pitchFamily="2" charset="2"/>
              <a:buNone/>
            </a:pPr>
            <a:endParaRPr lang="en-CA" sz="2000" smtClean="0">
              <a:solidFill>
                <a:srgbClr val="000000"/>
              </a:solidFill>
            </a:endParaRPr>
          </a:p>
          <a:p>
            <a:pPr marL="365125" indent="-255588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66600"/>
              </a:buClr>
              <a:buSzPct val="75000"/>
              <a:buFont typeface="Wingdings" pitchFamily="2" charset="2"/>
              <a:buNone/>
            </a:pPr>
            <a:endParaRPr lang="en-CA" sz="2000" smtClean="0">
              <a:solidFill>
                <a:srgbClr val="000000"/>
              </a:solidFill>
            </a:endParaRPr>
          </a:p>
          <a:p>
            <a:pPr marL="365125" indent="-255588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66600"/>
              </a:buClr>
              <a:buSzPct val="75000"/>
              <a:buFont typeface="Wingdings" pitchFamily="2" charset="2"/>
              <a:buChar char="p"/>
            </a:pPr>
            <a:endParaRPr lang="en-CA" sz="2000" smtClean="0">
              <a:solidFill>
                <a:srgbClr val="000000"/>
              </a:solidFill>
            </a:endParaRPr>
          </a:p>
          <a:p>
            <a:pPr marL="365125" indent="-255588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66600"/>
              </a:buClr>
              <a:buSzPct val="75000"/>
              <a:buFont typeface="Wingdings" pitchFamily="2" charset="2"/>
              <a:buChar char="p"/>
            </a:pPr>
            <a:endParaRPr lang="en-CA" sz="2000" smtClean="0">
              <a:solidFill>
                <a:srgbClr val="000000"/>
              </a:solidFill>
            </a:endParaRPr>
          </a:p>
          <a:p>
            <a:pPr marL="365125" indent="-255588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66600"/>
              </a:buClr>
              <a:buSzPct val="75000"/>
              <a:buFont typeface="Wingdings" pitchFamily="2" charset="2"/>
              <a:buChar char="p"/>
            </a:pPr>
            <a:r>
              <a:rPr lang="en-CA" sz="2000" smtClean="0">
                <a:solidFill>
                  <a:srgbClr val="000000"/>
                </a:solidFill>
              </a:rPr>
              <a:t>The </a:t>
            </a:r>
            <a:r>
              <a:rPr lang="en-CA" sz="2000" b="1" smtClean="0">
                <a:solidFill>
                  <a:srgbClr val="000000"/>
                </a:solidFill>
              </a:rPr>
              <a:t>Inverse</a:t>
            </a:r>
            <a:r>
              <a:rPr lang="en-CA" sz="2000" smtClean="0">
                <a:solidFill>
                  <a:srgbClr val="000000"/>
                </a:solidFill>
              </a:rPr>
              <a:t> Fourier Transform is given by:</a:t>
            </a:r>
          </a:p>
          <a:p>
            <a:pPr marL="365125" indent="-255588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66600"/>
              </a:buClr>
              <a:buSzPct val="75000"/>
              <a:buFont typeface="Wingdings" pitchFamily="2" charset="2"/>
              <a:buChar char="p"/>
            </a:pPr>
            <a:endParaRPr lang="en-CA" sz="2000" smtClean="0">
              <a:solidFill>
                <a:srgbClr val="000000"/>
              </a:solidFill>
            </a:endParaRPr>
          </a:p>
          <a:p>
            <a:pPr marL="365125" indent="-255588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66600"/>
              </a:buClr>
              <a:buSzPct val="75000"/>
              <a:buFont typeface="Wingdings" pitchFamily="2" charset="2"/>
              <a:buChar char="p"/>
            </a:pPr>
            <a:endParaRPr lang="en-CA" sz="2000" smtClean="0">
              <a:solidFill>
                <a:srgbClr val="000000"/>
              </a:solidFill>
            </a:endParaRPr>
          </a:p>
          <a:p>
            <a:pPr marL="365125" indent="-255588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66600"/>
              </a:buClr>
              <a:buSzPct val="75000"/>
              <a:buFont typeface="Wingdings" pitchFamily="2" charset="2"/>
              <a:buChar char="p"/>
            </a:pPr>
            <a:endParaRPr lang="en-CA" sz="2000" smtClean="0">
              <a:solidFill>
                <a:srgbClr val="000000"/>
              </a:solidFill>
            </a:endParaRPr>
          </a:p>
        </p:txBody>
      </p:sp>
      <p:pic>
        <p:nvPicPr>
          <p:cNvPr id="15366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62363" y="2506663"/>
            <a:ext cx="4872037" cy="965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7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2649538"/>
            <a:ext cx="1524000" cy="55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8" name="Picture 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2500" y="4305300"/>
            <a:ext cx="4051300" cy="965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9" name="Picture 9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0" y="2667000"/>
            <a:ext cx="571500" cy="731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70" name="Picture 11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4379913"/>
            <a:ext cx="1482725" cy="877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713102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6"/>
          <p:cNvSpPr>
            <a:spLocks noGrp="1" noChangeArrowheads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5pPr>
            <a:lvl6pPr marL="2514600" indent="-228600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6pPr>
            <a:lvl7pPr marL="2971800" indent="-228600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7pPr>
            <a:lvl8pPr marL="3429000" indent="-228600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8pPr>
            <a:lvl9pPr marL="3886200" indent="-228600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9pPr>
          </a:lstStyle>
          <a:p>
            <a:pPr eaLnBrk="1" hangingPunct="1"/>
            <a:fld id="{31A3C8FF-1C01-4084-BD19-848EA1293455}" type="slidenum">
              <a:rPr lang="ar-SA" smtClean="0">
                <a:solidFill>
                  <a:srgbClr val="000000"/>
                </a:solidFill>
              </a:rPr>
              <a:pPr eaLnBrk="1" hangingPunct="1"/>
              <a:t>98</a:t>
            </a:fld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1638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i="1" smtClean="0"/>
              <a:t> 2-D discrete signal case –</a:t>
            </a:r>
            <a:br>
              <a:rPr lang="en-US" sz="3600" i="1" smtClean="0"/>
            </a:br>
            <a:r>
              <a:rPr lang="en-US" sz="3600" i="1" smtClean="0"/>
              <a:t> example</a:t>
            </a:r>
          </a:p>
        </p:txBody>
      </p:sp>
      <p:graphicFrame>
        <p:nvGraphicFramePr>
          <p:cNvPr id="93268" name="Group 84"/>
          <p:cNvGraphicFramePr>
            <a:graphicFrameLocks noGrp="1"/>
          </p:cNvGraphicFramePr>
          <p:nvPr>
            <p:ph sz="half" idx="1"/>
          </p:nvPr>
        </p:nvGraphicFramePr>
        <p:xfrm>
          <a:off x="6934200" y="5410200"/>
          <a:ext cx="1828800" cy="731838"/>
        </p:xfrm>
        <a:graphic>
          <a:graphicData uri="http://schemas.openxmlformats.org/drawingml/2006/table">
            <a:tbl>
              <a:tblPr rtl="1"/>
              <a:tblGrid>
                <a:gridCol w="609600"/>
                <a:gridCol w="609600"/>
                <a:gridCol w="609600"/>
              </a:tblGrid>
              <a:tr h="365919">
                <a:tc>
                  <a:txBody>
                    <a:bodyPr/>
                    <a:lstStyle/>
                    <a:p>
                      <a:pPr marL="0" marR="0" lvl="0" indent="0" algn="r" defTabSz="914400" rtl="1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  <a:cs typeface="Arial" pitchFamily="34" charset="0"/>
                      </a:endParaRPr>
                    </a:p>
                  </a:txBody>
                  <a:tcPr marT="45740" marB="4574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1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  <a:cs typeface="Arial" pitchFamily="34" charset="0"/>
                      </a:endParaRPr>
                    </a:p>
                  </a:txBody>
                  <a:tcPr marT="45740" marB="4574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1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Arial" pitchFamily="34" charset="0"/>
                        </a:rPr>
                        <a:t>10</a:t>
                      </a:r>
                    </a:p>
                  </a:txBody>
                  <a:tcPr marT="45740" marB="4574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65919">
                <a:tc>
                  <a:txBody>
                    <a:bodyPr/>
                    <a:lstStyle/>
                    <a:p>
                      <a:pPr marL="0" marR="0" lvl="0" indent="0" algn="r" defTabSz="914400" rtl="1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  <a:cs typeface="Arial" pitchFamily="34" charset="0"/>
                      </a:endParaRPr>
                    </a:p>
                  </a:txBody>
                  <a:tcPr marT="45740" marB="4574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1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  <a:cs typeface="Arial" pitchFamily="34" charset="0"/>
                      </a:endParaRPr>
                    </a:p>
                  </a:txBody>
                  <a:tcPr marT="45740" marB="4574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1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  <a:cs typeface="Arial" pitchFamily="34" charset="0"/>
                      </a:endParaRPr>
                    </a:p>
                  </a:txBody>
                  <a:tcPr marT="45740" marB="4574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6402" name="Text Box 4"/>
          <p:cNvSpPr txBox="1">
            <a:spLocks noChangeArrowheads="1"/>
          </p:cNvSpPr>
          <p:nvPr/>
        </p:nvSpPr>
        <p:spPr bwMode="auto">
          <a:xfrm>
            <a:off x="228600" y="0"/>
            <a:ext cx="8915400" cy="376238"/>
          </a:xfrm>
          <a:prstGeom prst="rect">
            <a:avLst/>
          </a:prstGeom>
          <a:solidFill>
            <a:schemeClr val="accent1">
              <a:alpha val="30196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5pPr>
            <a:lvl6pPr marL="2514600" indent="-228600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6pPr>
            <a:lvl7pPr marL="2971800" indent="-228600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7pPr>
            <a:lvl8pPr marL="3429000" indent="-228600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8pPr>
            <a:lvl9pPr marL="3886200" indent="-228600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9pPr>
          </a:lstStyle>
          <a:p>
            <a:pPr algn="ctr" rtl="1"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smtClean="0">
                <a:solidFill>
                  <a:srgbClr val="000000"/>
                </a:solidFill>
              </a:rPr>
              <a:t>Ch4, lesson 3: 2-D</a:t>
            </a:r>
          </a:p>
        </p:txBody>
      </p:sp>
      <p:sp>
        <p:nvSpPr>
          <p:cNvPr id="16403" name="Content Placeholder 1"/>
          <p:cNvSpPr>
            <a:spLocks/>
          </p:cNvSpPr>
          <p:nvPr/>
        </p:nvSpPr>
        <p:spPr bwMode="auto">
          <a:xfrm>
            <a:off x="0" y="3200400"/>
            <a:ext cx="9144000" cy="4330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65125" indent="-255588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66600"/>
              </a:buClr>
              <a:buSzPct val="75000"/>
              <a:buFont typeface="Wingdings" pitchFamily="2" charset="2"/>
              <a:buNone/>
            </a:pPr>
            <a:r>
              <a:rPr lang="en-CA" smtClean="0">
                <a:solidFill>
                  <a:srgbClr val="000000"/>
                </a:solidFill>
                <a:latin typeface="Arial" charset="0"/>
              </a:rPr>
              <a:t>M=3, N=2</a:t>
            </a:r>
          </a:p>
          <a:p>
            <a:pPr marL="365125" indent="-255588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66600"/>
              </a:buClr>
              <a:buSzPct val="75000"/>
              <a:buFont typeface="Wingdings" pitchFamily="2" charset="2"/>
              <a:buNone/>
            </a:pPr>
            <a:r>
              <a:rPr lang="en-CA" smtClean="0">
                <a:solidFill>
                  <a:srgbClr val="000000"/>
                </a:solidFill>
                <a:latin typeface="Arial" charset="0"/>
              </a:rPr>
              <a:t>F(0,0)= </a:t>
            </a:r>
          </a:p>
          <a:p>
            <a:pPr marL="365125" indent="-255588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66600"/>
              </a:buClr>
              <a:buSzPct val="75000"/>
              <a:buFont typeface="Wingdings" pitchFamily="2" charset="2"/>
              <a:buNone/>
            </a:pPr>
            <a:r>
              <a:rPr lang="en-CA" smtClean="0">
                <a:solidFill>
                  <a:srgbClr val="000000"/>
                </a:solidFill>
                <a:latin typeface="Arial" charset="0"/>
              </a:rPr>
              <a:t>1/6 (f(0,0) * e </a:t>
            </a:r>
            <a:r>
              <a:rPr lang="en-CA" baseline="30000" smtClean="0">
                <a:solidFill>
                  <a:srgbClr val="000000"/>
                </a:solidFill>
                <a:latin typeface="Arial" charset="0"/>
              </a:rPr>
              <a:t>–j*2*∏*(0*0/3+ 0*0/2)   </a:t>
            </a:r>
            <a:r>
              <a:rPr lang="en-CA" smtClean="0">
                <a:solidFill>
                  <a:srgbClr val="000000"/>
                </a:solidFill>
                <a:latin typeface="Arial" charset="0"/>
              </a:rPr>
              <a:t>+ f(0,1) * e </a:t>
            </a:r>
            <a:r>
              <a:rPr lang="en-CA" baseline="30000" smtClean="0">
                <a:solidFill>
                  <a:srgbClr val="000000"/>
                </a:solidFill>
                <a:latin typeface="Arial" charset="0"/>
              </a:rPr>
              <a:t>–j*2*∏*(0*0/3+ 0*1/2)  </a:t>
            </a:r>
            <a:r>
              <a:rPr lang="en-CA" smtClean="0">
                <a:solidFill>
                  <a:srgbClr val="000000"/>
                </a:solidFill>
                <a:latin typeface="Arial" charset="0"/>
              </a:rPr>
              <a:t>+ f(0,2) * e </a:t>
            </a:r>
            <a:r>
              <a:rPr lang="en-CA" baseline="30000" smtClean="0">
                <a:solidFill>
                  <a:srgbClr val="000000"/>
                </a:solidFill>
                <a:latin typeface="Arial" charset="0"/>
              </a:rPr>
              <a:t>–j*2*∏*(0*0/3+ 0*2/2) </a:t>
            </a:r>
            <a:r>
              <a:rPr lang="en-CA" smtClean="0">
                <a:solidFill>
                  <a:srgbClr val="000000"/>
                </a:solidFill>
                <a:latin typeface="Arial" charset="0"/>
              </a:rPr>
              <a:t>+ </a:t>
            </a:r>
          </a:p>
          <a:p>
            <a:pPr marL="365125" indent="-255588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66600"/>
              </a:buClr>
              <a:buSzPct val="75000"/>
              <a:buFont typeface="Wingdings" pitchFamily="2" charset="2"/>
              <a:buNone/>
            </a:pPr>
            <a:r>
              <a:rPr lang="en-CA" baseline="30000" smtClean="0">
                <a:solidFill>
                  <a:srgbClr val="000000"/>
                </a:solidFill>
                <a:latin typeface="Arial" charset="0"/>
              </a:rPr>
              <a:t>          </a:t>
            </a:r>
            <a:r>
              <a:rPr lang="en-CA" smtClean="0">
                <a:solidFill>
                  <a:srgbClr val="000000"/>
                </a:solidFill>
                <a:latin typeface="Arial" charset="0"/>
              </a:rPr>
              <a:t>f(1,0) * e </a:t>
            </a:r>
            <a:r>
              <a:rPr lang="en-CA" baseline="30000" smtClean="0">
                <a:solidFill>
                  <a:srgbClr val="000000"/>
                </a:solidFill>
                <a:latin typeface="Arial" charset="0"/>
              </a:rPr>
              <a:t>–j*2*∏*(0*1/3+ 0*0/2)   </a:t>
            </a:r>
            <a:r>
              <a:rPr lang="en-CA" smtClean="0">
                <a:solidFill>
                  <a:srgbClr val="000000"/>
                </a:solidFill>
                <a:latin typeface="Arial" charset="0"/>
              </a:rPr>
              <a:t>+ f(1,1) * e </a:t>
            </a:r>
            <a:r>
              <a:rPr lang="en-CA" baseline="30000" smtClean="0">
                <a:solidFill>
                  <a:srgbClr val="000000"/>
                </a:solidFill>
                <a:latin typeface="Arial" charset="0"/>
              </a:rPr>
              <a:t>–j*2*∏*(0*1/3+ 0*1/2)  </a:t>
            </a:r>
            <a:r>
              <a:rPr lang="en-CA" smtClean="0">
                <a:solidFill>
                  <a:srgbClr val="000000"/>
                </a:solidFill>
                <a:latin typeface="Arial" charset="0"/>
              </a:rPr>
              <a:t>+ f(1,2) * e </a:t>
            </a:r>
            <a:r>
              <a:rPr lang="en-CA" baseline="30000" smtClean="0">
                <a:solidFill>
                  <a:srgbClr val="000000"/>
                </a:solidFill>
                <a:latin typeface="Arial" charset="0"/>
              </a:rPr>
              <a:t>–j*2*∏*(0*1/3+ 0*2/2) </a:t>
            </a:r>
            <a:r>
              <a:rPr lang="en-CA" smtClean="0">
                <a:solidFill>
                  <a:srgbClr val="000000"/>
                </a:solidFill>
                <a:latin typeface="Arial" charset="0"/>
              </a:rPr>
              <a:t>)</a:t>
            </a:r>
          </a:p>
          <a:p>
            <a:pPr marL="365125" indent="-255588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66600"/>
              </a:buClr>
              <a:buSzPct val="75000"/>
              <a:buFont typeface="Wingdings" pitchFamily="2" charset="2"/>
              <a:buNone/>
            </a:pPr>
            <a:endParaRPr lang="en-CA" smtClean="0">
              <a:solidFill>
                <a:srgbClr val="000000"/>
              </a:solidFill>
              <a:latin typeface="Arial" charset="0"/>
            </a:endParaRPr>
          </a:p>
          <a:p>
            <a:pPr marL="365125" indent="-255588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66600"/>
              </a:buClr>
              <a:buSzPct val="75000"/>
              <a:buFont typeface="Wingdings" pitchFamily="2" charset="2"/>
              <a:buNone/>
            </a:pPr>
            <a:r>
              <a:rPr lang="en-CA" smtClean="0">
                <a:solidFill>
                  <a:srgbClr val="000000"/>
                </a:solidFill>
                <a:latin typeface="Arial" charset="0"/>
              </a:rPr>
              <a:t>=1/6 (5 * e </a:t>
            </a:r>
            <a:r>
              <a:rPr lang="en-CA" baseline="30000" smtClean="0">
                <a:solidFill>
                  <a:srgbClr val="000000"/>
                </a:solidFill>
                <a:latin typeface="Arial" charset="0"/>
              </a:rPr>
              <a:t>0   </a:t>
            </a:r>
            <a:r>
              <a:rPr lang="en-CA" smtClean="0">
                <a:solidFill>
                  <a:srgbClr val="000000"/>
                </a:solidFill>
                <a:latin typeface="Arial" charset="0"/>
              </a:rPr>
              <a:t>+ 10 * e </a:t>
            </a:r>
            <a:r>
              <a:rPr lang="en-CA" baseline="30000" smtClean="0">
                <a:solidFill>
                  <a:srgbClr val="000000"/>
                </a:solidFill>
                <a:latin typeface="Arial" charset="0"/>
              </a:rPr>
              <a:t>0  +</a:t>
            </a:r>
            <a:r>
              <a:rPr lang="en-CA" smtClean="0">
                <a:solidFill>
                  <a:srgbClr val="000000"/>
                </a:solidFill>
                <a:latin typeface="Arial" charset="0"/>
              </a:rPr>
              <a:t> 20 * e </a:t>
            </a:r>
            <a:r>
              <a:rPr lang="en-CA" baseline="30000" smtClean="0">
                <a:solidFill>
                  <a:srgbClr val="000000"/>
                </a:solidFill>
                <a:latin typeface="Arial" charset="0"/>
              </a:rPr>
              <a:t>0  </a:t>
            </a:r>
            <a:r>
              <a:rPr lang="en-CA" smtClean="0">
                <a:solidFill>
                  <a:srgbClr val="000000"/>
                </a:solidFill>
                <a:latin typeface="Arial" charset="0"/>
              </a:rPr>
              <a:t>+ 5 * e </a:t>
            </a:r>
            <a:r>
              <a:rPr lang="en-CA" baseline="30000" smtClean="0">
                <a:solidFill>
                  <a:srgbClr val="000000"/>
                </a:solidFill>
                <a:latin typeface="Arial" charset="0"/>
              </a:rPr>
              <a:t>0 </a:t>
            </a:r>
            <a:r>
              <a:rPr lang="en-CA" smtClean="0">
                <a:solidFill>
                  <a:srgbClr val="000000"/>
                </a:solidFill>
                <a:latin typeface="Arial" charset="0"/>
              </a:rPr>
              <a:t>+ 15 * e </a:t>
            </a:r>
            <a:r>
              <a:rPr lang="en-CA" baseline="30000" smtClean="0">
                <a:solidFill>
                  <a:srgbClr val="000000"/>
                </a:solidFill>
                <a:latin typeface="Arial" charset="0"/>
              </a:rPr>
              <a:t>0 </a:t>
            </a:r>
            <a:r>
              <a:rPr lang="en-CA" smtClean="0">
                <a:solidFill>
                  <a:srgbClr val="000000"/>
                </a:solidFill>
                <a:latin typeface="Arial" charset="0"/>
              </a:rPr>
              <a:t>+ 5* e </a:t>
            </a:r>
            <a:r>
              <a:rPr lang="en-CA" baseline="30000" smtClean="0">
                <a:solidFill>
                  <a:srgbClr val="000000"/>
                </a:solidFill>
                <a:latin typeface="Arial" charset="0"/>
              </a:rPr>
              <a:t>0 </a:t>
            </a:r>
            <a:r>
              <a:rPr lang="en-CA" smtClean="0">
                <a:solidFill>
                  <a:srgbClr val="000000"/>
                </a:solidFill>
                <a:latin typeface="Arial" charset="0"/>
              </a:rPr>
              <a:t>)</a:t>
            </a:r>
          </a:p>
          <a:p>
            <a:pPr marL="365125" indent="-255588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66600"/>
              </a:buClr>
              <a:buSzPct val="75000"/>
              <a:buFont typeface="Wingdings" pitchFamily="2" charset="2"/>
              <a:buNone/>
            </a:pPr>
            <a:r>
              <a:rPr lang="en-CA" smtClean="0">
                <a:solidFill>
                  <a:srgbClr val="000000"/>
                </a:solidFill>
                <a:latin typeface="Arial" charset="0"/>
              </a:rPr>
              <a:t>= 1/6(60)     = 10</a:t>
            </a:r>
          </a:p>
          <a:p>
            <a:pPr marL="365125" indent="-255588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66600"/>
              </a:buClr>
              <a:buSzPct val="75000"/>
              <a:buFont typeface="Wingdings" pitchFamily="2" charset="2"/>
              <a:buNone/>
            </a:pPr>
            <a:r>
              <a:rPr lang="en-CA" b="1" u="sng" smtClean="0">
                <a:solidFill>
                  <a:srgbClr val="000000"/>
                </a:solidFill>
                <a:latin typeface="Arial" charset="0"/>
              </a:rPr>
              <a:t>NOTE that F(0,0) = average of f(x,y)</a:t>
            </a:r>
          </a:p>
        </p:txBody>
      </p:sp>
      <p:sp>
        <p:nvSpPr>
          <p:cNvPr id="16404" name="Text Box 20"/>
          <p:cNvSpPr txBox="1">
            <a:spLocks noChangeArrowheads="1"/>
          </p:cNvSpPr>
          <p:nvPr/>
        </p:nvSpPr>
        <p:spPr bwMode="auto">
          <a:xfrm>
            <a:off x="381000" y="1447800"/>
            <a:ext cx="60198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5pPr>
            <a:lvl6pPr marL="2514600" indent="-228600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6pPr>
            <a:lvl7pPr marL="2971800" indent="-228600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7pPr>
            <a:lvl8pPr marL="3429000" indent="-228600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8pPr>
            <a:lvl9pPr marL="3886200" indent="-228600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9pPr>
          </a:lstStyle>
          <a:p>
            <a:pPr rtl="1"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smtClean="0">
                <a:solidFill>
                  <a:srgbClr val="000000"/>
                </a:solidFill>
              </a:rPr>
              <a:t>Q: Suppose you have the following discrete image, convert  f(0,0) to  Fourier transform?</a:t>
            </a:r>
          </a:p>
        </p:txBody>
      </p:sp>
      <p:sp>
        <p:nvSpPr>
          <p:cNvPr id="16405" name="Text Box 21"/>
          <p:cNvSpPr txBox="1">
            <a:spLocks noChangeArrowheads="1"/>
          </p:cNvSpPr>
          <p:nvPr/>
        </p:nvSpPr>
        <p:spPr bwMode="auto">
          <a:xfrm>
            <a:off x="6705600" y="1143000"/>
            <a:ext cx="9144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5pPr>
            <a:lvl6pPr marL="2514600" indent="-228600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6pPr>
            <a:lvl7pPr marL="2971800" indent="-228600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7pPr>
            <a:lvl8pPr marL="3429000" indent="-228600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8pPr>
            <a:lvl9pPr marL="3886200" indent="-228600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9pPr>
          </a:lstStyle>
          <a:p>
            <a:pPr rtl="1"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smtClean="0">
                <a:solidFill>
                  <a:srgbClr val="000000"/>
                </a:solidFill>
              </a:rPr>
              <a:t>f(x,y)</a:t>
            </a:r>
          </a:p>
        </p:txBody>
      </p:sp>
      <p:sp>
        <p:nvSpPr>
          <p:cNvPr id="16406" name="Text Box 22"/>
          <p:cNvSpPr txBox="1">
            <a:spLocks noChangeArrowheads="1"/>
          </p:cNvSpPr>
          <p:nvPr/>
        </p:nvSpPr>
        <p:spPr bwMode="auto">
          <a:xfrm>
            <a:off x="381000" y="2133600"/>
            <a:ext cx="56388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5pPr>
            <a:lvl6pPr marL="2514600" indent="-228600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6pPr>
            <a:lvl7pPr marL="2971800" indent="-228600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7pPr>
            <a:lvl8pPr marL="3429000" indent="-228600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8pPr>
            <a:lvl9pPr marL="3886200" indent="-228600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9pPr>
          </a:lstStyle>
          <a:p>
            <a:pPr rtl="1"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ar-JO" smtClean="0">
                <a:solidFill>
                  <a:srgbClr val="000000"/>
                </a:solidFill>
              </a:rPr>
              <a:t>الحل </a:t>
            </a:r>
            <a:r>
              <a:rPr lang="en-US" smtClean="0">
                <a:solidFill>
                  <a:srgbClr val="000000"/>
                </a:solidFill>
              </a:rPr>
              <a:t>We use the previous formula to convert:</a:t>
            </a:r>
          </a:p>
        </p:txBody>
      </p:sp>
      <p:sp>
        <p:nvSpPr>
          <p:cNvPr id="16407" name="Text Box 35"/>
          <p:cNvSpPr txBox="1">
            <a:spLocks noChangeArrowheads="1"/>
          </p:cNvSpPr>
          <p:nvPr/>
        </p:nvSpPr>
        <p:spPr bwMode="auto">
          <a:xfrm>
            <a:off x="6934200" y="5029200"/>
            <a:ext cx="9144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5pPr>
            <a:lvl6pPr marL="2514600" indent="-228600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6pPr>
            <a:lvl7pPr marL="2971800" indent="-228600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7pPr>
            <a:lvl8pPr marL="3429000" indent="-228600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8pPr>
            <a:lvl9pPr marL="3886200" indent="-228600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9pPr>
          </a:lstStyle>
          <a:p>
            <a:pPr rtl="1"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smtClean="0">
                <a:solidFill>
                  <a:srgbClr val="000000"/>
                </a:solidFill>
              </a:rPr>
              <a:t>F(u,v)</a:t>
            </a:r>
          </a:p>
        </p:txBody>
      </p:sp>
      <p:pic>
        <p:nvPicPr>
          <p:cNvPr id="16408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1400" y="2514600"/>
            <a:ext cx="4872038" cy="965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409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2514600"/>
            <a:ext cx="1524000" cy="55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410" name="Picture 9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5600" y="2590800"/>
            <a:ext cx="571500" cy="731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93263" name="Group 79"/>
          <p:cNvGraphicFramePr>
            <a:graphicFrameLocks noGrp="1"/>
          </p:cNvGraphicFramePr>
          <p:nvPr>
            <p:ph sz="half" idx="2"/>
          </p:nvPr>
        </p:nvGraphicFramePr>
        <p:xfrm>
          <a:off x="6705600" y="1600200"/>
          <a:ext cx="1981200" cy="731838"/>
        </p:xfrm>
        <a:graphic>
          <a:graphicData uri="http://schemas.openxmlformats.org/drawingml/2006/table">
            <a:tbl>
              <a:tblPr rtl="1"/>
              <a:tblGrid>
                <a:gridCol w="660400"/>
                <a:gridCol w="660400"/>
                <a:gridCol w="660400"/>
              </a:tblGrid>
              <a:tr h="365919">
                <a:tc>
                  <a:txBody>
                    <a:bodyPr/>
                    <a:lstStyle/>
                    <a:p>
                      <a:pPr marL="0" marR="0" lvl="0" indent="0" algn="r" defTabSz="914400" rtl="1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Arial" pitchFamily="34" charset="0"/>
                        </a:rPr>
                        <a:t>20</a:t>
                      </a:r>
                    </a:p>
                  </a:txBody>
                  <a:tcPr marT="45740" marB="4574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1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Arial" pitchFamily="34" charset="0"/>
                        </a:rPr>
                        <a:t>10</a:t>
                      </a:r>
                    </a:p>
                  </a:txBody>
                  <a:tcPr marT="45740" marB="4574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1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ar-JO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Arial" pitchFamily="34" charset="0"/>
                        </a:rPr>
                        <a:t>5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  <a:cs typeface="Arial" pitchFamily="34" charset="0"/>
                      </a:endParaRPr>
                    </a:p>
                  </a:txBody>
                  <a:tcPr marT="45740" marB="4574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65919">
                <a:tc>
                  <a:txBody>
                    <a:bodyPr/>
                    <a:lstStyle/>
                    <a:p>
                      <a:pPr marL="0" marR="0" lvl="0" indent="0" algn="r" defTabSz="914400" rtl="1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Arial" pitchFamily="34" charset="0"/>
                        </a:rPr>
                        <a:t>5</a:t>
                      </a:r>
                    </a:p>
                  </a:txBody>
                  <a:tcPr marT="45740" marB="4574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1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Arial" pitchFamily="34" charset="0"/>
                        </a:rPr>
                        <a:t>15</a:t>
                      </a:r>
                    </a:p>
                  </a:txBody>
                  <a:tcPr marT="45740" marB="4574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1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Arial" pitchFamily="34" charset="0"/>
                        </a:rPr>
                        <a:t>5</a:t>
                      </a:r>
                    </a:p>
                  </a:txBody>
                  <a:tcPr marT="45740" marB="4574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6425" name="Text Box 85"/>
          <p:cNvSpPr txBox="1">
            <a:spLocks noChangeArrowheads="1"/>
          </p:cNvSpPr>
          <p:nvPr/>
        </p:nvSpPr>
        <p:spPr bwMode="auto">
          <a:xfrm>
            <a:off x="533400" y="6056313"/>
            <a:ext cx="60198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5pPr>
            <a:lvl6pPr marL="2514600" indent="-228600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6pPr>
            <a:lvl7pPr marL="2971800" indent="-228600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7pPr>
            <a:lvl8pPr marL="3429000" indent="-228600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8pPr>
            <a:lvl9pPr marL="3886200" indent="-228600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9pPr>
          </a:lstStyle>
          <a:p>
            <a:pPr algn="r" rtl="1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ar-JO" smtClean="0">
                <a:solidFill>
                  <a:srgbClr val="000000"/>
                </a:solidFill>
              </a:rPr>
              <a:t>نعيد المعادلة لكل بكسلات الصورة لنحول من </a:t>
            </a:r>
            <a:r>
              <a:rPr lang="en-US" smtClean="0">
                <a:solidFill>
                  <a:srgbClr val="000000"/>
                </a:solidFill>
              </a:rPr>
              <a:t>spatial </a:t>
            </a:r>
            <a:r>
              <a:rPr lang="ar-JO" smtClean="0">
                <a:solidFill>
                  <a:srgbClr val="000000"/>
                </a:solidFill>
              </a:rPr>
              <a:t> الى </a:t>
            </a:r>
            <a:r>
              <a:rPr lang="en-US" smtClean="0">
                <a:solidFill>
                  <a:srgbClr val="000000"/>
                </a:solidFill>
              </a:rPr>
              <a:t>flourier </a:t>
            </a:r>
            <a:r>
              <a:rPr lang="ar-JO" smtClean="0">
                <a:solidFill>
                  <a:srgbClr val="000000"/>
                </a:solidFill>
              </a:rPr>
              <a:t> وسنرى ان هناك كما تعلمنا سابقا رقم صحيح ورقم تخيلي لكل بكسل تقريبا.</a:t>
            </a:r>
            <a:endParaRPr lang="en-US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26645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6"/>
          <p:cNvSpPr>
            <a:spLocks noGrp="1" noChangeArrowheads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5pPr>
            <a:lvl6pPr marL="2514600" indent="-228600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6pPr>
            <a:lvl7pPr marL="2971800" indent="-228600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7pPr>
            <a:lvl8pPr marL="3429000" indent="-228600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8pPr>
            <a:lvl9pPr marL="3886200" indent="-228600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9pPr>
          </a:lstStyle>
          <a:p>
            <a:pPr eaLnBrk="1" hangingPunct="1"/>
            <a:fld id="{0F8431C0-7B86-469A-BC8E-47C1EA4A53F5}" type="slidenum">
              <a:rPr lang="ar-SA" smtClean="0">
                <a:solidFill>
                  <a:srgbClr val="000000"/>
                </a:solidFill>
              </a:rPr>
              <a:pPr eaLnBrk="1" hangingPunct="1"/>
              <a:t>99</a:t>
            </a:fld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17411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155575"/>
            <a:ext cx="8229600" cy="1139825"/>
          </a:xfrm>
        </p:spPr>
        <p:txBody>
          <a:bodyPr/>
          <a:lstStyle/>
          <a:p>
            <a:r>
              <a:rPr lang="en-US" sz="3600" smtClean="0"/>
              <a:t>Phase , magnitude, power spectrum in 2-D.</a:t>
            </a:r>
          </a:p>
        </p:txBody>
      </p:sp>
      <p:sp>
        <p:nvSpPr>
          <p:cNvPr id="17412" name="Text Box 4"/>
          <p:cNvSpPr txBox="1">
            <a:spLocks noChangeArrowheads="1"/>
          </p:cNvSpPr>
          <p:nvPr/>
        </p:nvSpPr>
        <p:spPr bwMode="auto">
          <a:xfrm>
            <a:off x="228600" y="0"/>
            <a:ext cx="8915400" cy="376238"/>
          </a:xfrm>
          <a:prstGeom prst="rect">
            <a:avLst/>
          </a:prstGeom>
          <a:solidFill>
            <a:schemeClr val="accent1">
              <a:alpha val="30196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5pPr>
            <a:lvl6pPr marL="2514600" indent="-228600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6pPr>
            <a:lvl7pPr marL="2971800" indent="-228600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7pPr>
            <a:lvl8pPr marL="3429000" indent="-228600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8pPr>
            <a:lvl9pPr marL="3886200" indent="-228600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9pPr>
          </a:lstStyle>
          <a:p>
            <a:pPr algn="ctr" rtl="1"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smtClean="0">
                <a:solidFill>
                  <a:srgbClr val="000000"/>
                </a:solidFill>
              </a:rPr>
              <a:t>Ch4, lesson 3: 2-D</a:t>
            </a:r>
          </a:p>
        </p:txBody>
      </p:sp>
      <p:sp>
        <p:nvSpPr>
          <p:cNvPr id="17413" name="Content Placeholder 1"/>
          <p:cNvSpPr>
            <a:spLocks/>
          </p:cNvSpPr>
          <p:nvPr/>
        </p:nvSpPr>
        <p:spPr bwMode="auto">
          <a:xfrm>
            <a:off x="152400" y="1689100"/>
            <a:ext cx="9144000" cy="387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65125" indent="-255588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66600"/>
              </a:buClr>
              <a:buSzPct val="75000"/>
              <a:buFont typeface="Wingdings" pitchFamily="2" charset="2"/>
              <a:buChar char="§"/>
            </a:pPr>
            <a:endParaRPr lang="en-CA" sz="3200" smtClean="0">
              <a:solidFill>
                <a:srgbClr val="000000"/>
              </a:solidFill>
              <a:latin typeface="Calibri" pitchFamily="34" charset="0"/>
            </a:endParaRPr>
          </a:p>
          <a:p>
            <a:pPr marL="365125" indent="-255588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66600"/>
              </a:buClr>
              <a:buSzPct val="75000"/>
              <a:buFont typeface="Wingdings" pitchFamily="2" charset="2"/>
              <a:buNone/>
            </a:pPr>
            <a:endParaRPr lang="en-CA" sz="3200" smtClean="0">
              <a:solidFill>
                <a:srgbClr val="000000"/>
              </a:solidFill>
              <a:latin typeface="Calibri" pitchFamily="34" charset="0"/>
            </a:endParaRPr>
          </a:p>
          <a:p>
            <a:pPr marL="365125" indent="-255588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66600"/>
              </a:buClr>
              <a:buSzPct val="75000"/>
              <a:buFont typeface="Wingdings" pitchFamily="2" charset="2"/>
              <a:buChar char="§"/>
            </a:pPr>
            <a:endParaRPr lang="en-CA" sz="3200" smtClean="0">
              <a:solidFill>
                <a:srgbClr val="000000"/>
              </a:solidFill>
              <a:latin typeface="Calibri" pitchFamily="34" charset="0"/>
            </a:endParaRPr>
          </a:p>
          <a:p>
            <a:pPr marL="365125" indent="-255588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66600"/>
              </a:buClr>
              <a:buSzPct val="75000"/>
              <a:buFont typeface="Wingdings" pitchFamily="2" charset="2"/>
              <a:buChar char="§"/>
            </a:pPr>
            <a:endParaRPr lang="en-CA" sz="3200" smtClean="0">
              <a:solidFill>
                <a:srgbClr val="000000"/>
              </a:solidFill>
              <a:latin typeface="Calibri" pitchFamily="34" charset="0"/>
            </a:endParaRPr>
          </a:p>
          <a:p>
            <a:pPr marL="365125" indent="-255588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66600"/>
              </a:buClr>
              <a:buSzPct val="75000"/>
              <a:buFont typeface="Wingdings" pitchFamily="2" charset="2"/>
              <a:buNone/>
            </a:pPr>
            <a:endParaRPr lang="en-CA" sz="2800" smtClean="0">
              <a:solidFill>
                <a:srgbClr val="000000"/>
              </a:solidFill>
            </a:endParaRPr>
          </a:p>
        </p:txBody>
      </p:sp>
      <p:pic>
        <p:nvPicPr>
          <p:cNvPr id="17414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2362200"/>
            <a:ext cx="8686800" cy="274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5" name="Text Box 8"/>
          <p:cNvSpPr txBox="1">
            <a:spLocks noChangeArrowheads="1"/>
          </p:cNvSpPr>
          <p:nvPr/>
        </p:nvSpPr>
        <p:spPr bwMode="auto">
          <a:xfrm>
            <a:off x="2514600" y="1828800"/>
            <a:ext cx="17526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5pPr>
            <a:lvl6pPr marL="2514600" indent="-228600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6pPr>
            <a:lvl7pPr marL="2971800" indent="-228600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7pPr>
            <a:lvl8pPr marL="3429000" indent="-228600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8pPr>
            <a:lvl9pPr marL="3886200" indent="-228600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9pPr>
          </a:lstStyle>
          <a:p>
            <a:pPr rtl="1"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smtClean="0">
                <a:solidFill>
                  <a:srgbClr val="CC9900"/>
                </a:solidFill>
              </a:rPr>
              <a:t>magnitude</a:t>
            </a:r>
          </a:p>
        </p:txBody>
      </p:sp>
      <p:sp>
        <p:nvSpPr>
          <p:cNvPr id="17416" name="Text Box 9"/>
          <p:cNvSpPr txBox="1">
            <a:spLocks noChangeArrowheads="1"/>
          </p:cNvSpPr>
          <p:nvPr/>
        </p:nvSpPr>
        <p:spPr bwMode="auto">
          <a:xfrm>
            <a:off x="6400800" y="1752600"/>
            <a:ext cx="17526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5pPr>
            <a:lvl6pPr marL="2514600" indent="-228600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6pPr>
            <a:lvl7pPr marL="2971800" indent="-228600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7pPr>
            <a:lvl8pPr marL="3429000" indent="-228600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8pPr>
            <a:lvl9pPr marL="3886200" indent="-228600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9pPr>
          </a:lstStyle>
          <a:p>
            <a:pPr rtl="1"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smtClean="0">
                <a:solidFill>
                  <a:srgbClr val="CC9900"/>
                </a:solidFill>
              </a:rPr>
              <a:t>phase</a:t>
            </a:r>
          </a:p>
        </p:txBody>
      </p:sp>
      <p:sp>
        <p:nvSpPr>
          <p:cNvPr id="17417" name="Line 10"/>
          <p:cNvSpPr>
            <a:spLocks noChangeShapeType="1"/>
          </p:cNvSpPr>
          <p:nvPr/>
        </p:nvSpPr>
        <p:spPr bwMode="auto">
          <a:xfrm>
            <a:off x="3048000" y="2209800"/>
            <a:ext cx="0" cy="381000"/>
          </a:xfrm>
          <a:prstGeom prst="line">
            <a:avLst/>
          </a:prstGeom>
          <a:noFill/>
          <a:ln w="9525">
            <a:solidFill>
              <a:srgbClr val="0066CC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rtl="1" fontAlgn="base">
              <a:spcBef>
                <a:spcPct val="0"/>
              </a:spcBef>
              <a:spcAft>
                <a:spcPct val="0"/>
              </a:spcAft>
            </a:pPr>
            <a:endParaRPr lang="en-GB" smtClean="0">
              <a:solidFill>
                <a:srgbClr val="000000"/>
              </a:solidFill>
            </a:endParaRPr>
          </a:p>
        </p:txBody>
      </p:sp>
      <p:sp>
        <p:nvSpPr>
          <p:cNvPr id="17418" name="Line 11"/>
          <p:cNvSpPr>
            <a:spLocks noChangeShapeType="1"/>
          </p:cNvSpPr>
          <p:nvPr/>
        </p:nvSpPr>
        <p:spPr bwMode="auto">
          <a:xfrm>
            <a:off x="6553200" y="2133600"/>
            <a:ext cx="0" cy="381000"/>
          </a:xfrm>
          <a:prstGeom prst="line">
            <a:avLst/>
          </a:prstGeom>
          <a:noFill/>
          <a:ln w="9525">
            <a:solidFill>
              <a:srgbClr val="0066CC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rtl="1" fontAlgn="base">
              <a:spcBef>
                <a:spcPct val="0"/>
              </a:spcBef>
              <a:spcAft>
                <a:spcPct val="0"/>
              </a:spcAft>
            </a:pPr>
            <a:endParaRPr lang="en-GB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554508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Level">
  <a:themeElements>
    <a:clrScheme name="Level 8">
      <a:dk1>
        <a:srgbClr val="000000"/>
      </a:dk1>
      <a:lt1>
        <a:srgbClr val="FFFFFF"/>
      </a:lt1>
      <a:dk2>
        <a:srgbClr val="999900"/>
      </a:dk2>
      <a:lt2>
        <a:srgbClr val="666600"/>
      </a:lt2>
      <a:accent1>
        <a:srgbClr val="99CC00"/>
      </a:accent1>
      <a:accent2>
        <a:srgbClr val="CCCC66"/>
      </a:accent2>
      <a:accent3>
        <a:srgbClr val="FFFFFF"/>
      </a:accent3>
      <a:accent4>
        <a:srgbClr val="000000"/>
      </a:accent4>
      <a:accent5>
        <a:srgbClr val="CAE2AA"/>
      </a:accent5>
      <a:accent6>
        <a:srgbClr val="B9B95C"/>
      </a:accent6>
      <a:hlink>
        <a:srgbClr val="FFCC00"/>
      </a:hlink>
      <a:folHlink>
        <a:srgbClr val="CC9900"/>
      </a:folHlink>
    </a:clrScheme>
    <a:fontScheme name="Level">
      <a:majorFont>
        <a:latin typeface="Garamond"/>
        <a:ea typeface=""/>
        <a:cs typeface="Arial"/>
      </a:majorFont>
      <a:minorFont>
        <a:latin typeface="Verdana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1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ar-SA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  <a:cs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1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ar-SA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  <a:cs typeface="Arial" pitchFamily="34" charset="0"/>
          </a:defRPr>
        </a:defPPr>
      </a:lstStyle>
    </a:lnDef>
  </a:objectDefaults>
  <a:extraClrSchemeLst>
    <a:extraClrScheme>
      <a:clrScheme name="Level 1">
        <a:dk1>
          <a:srgbClr val="006699"/>
        </a:dk1>
        <a:lt1>
          <a:srgbClr val="FFFFFF"/>
        </a:lt1>
        <a:dk2>
          <a:srgbClr val="000000"/>
        </a:dk2>
        <a:lt2>
          <a:srgbClr val="99FF99"/>
        </a:lt2>
        <a:accent1>
          <a:srgbClr val="00CC99"/>
        </a:accent1>
        <a:accent2>
          <a:srgbClr val="009999"/>
        </a:accent2>
        <a:accent3>
          <a:srgbClr val="AAAAAA"/>
        </a:accent3>
        <a:accent4>
          <a:srgbClr val="DADADA"/>
        </a:accent4>
        <a:accent5>
          <a:srgbClr val="AAE2CA"/>
        </a:accent5>
        <a:accent6>
          <a:srgbClr val="008A8A"/>
        </a:accent6>
        <a:hlink>
          <a:srgbClr val="0066FF"/>
        </a:hlink>
        <a:folHlink>
          <a:srgbClr val="989CBA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vel 2">
        <a:dk1>
          <a:srgbClr val="808000"/>
        </a:dk1>
        <a:lt1>
          <a:srgbClr val="FFFFFF"/>
        </a:lt1>
        <a:dk2>
          <a:srgbClr val="5C271E"/>
        </a:dk2>
        <a:lt2>
          <a:srgbClr val="FFDD89"/>
        </a:lt2>
        <a:accent1>
          <a:srgbClr val="CC6600"/>
        </a:accent1>
        <a:accent2>
          <a:srgbClr val="CC9900"/>
        </a:accent2>
        <a:accent3>
          <a:srgbClr val="B5ACAB"/>
        </a:accent3>
        <a:accent4>
          <a:srgbClr val="DADADA"/>
        </a:accent4>
        <a:accent5>
          <a:srgbClr val="E2B8AA"/>
        </a:accent5>
        <a:accent6>
          <a:srgbClr val="B98A00"/>
        </a:accent6>
        <a:hlink>
          <a:srgbClr val="669900"/>
        </a:hlink>
        <a:folHlink>
          <a:srgbClr val="A3A27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vel 3">
        <a:dk1>
          <a:srgbClr val="763B00"/>
        </a:dk1>
        <a:lt1>
          <a:srgbClr val="FFFFFF"/>
        </a:lt1>
        <a:dk2>
          <a:srgbClr val="330000"/>
        </a:dk2>
        <a:lt2>
          <a:srgbClr val="CC9900"/>
        </a:lt2>
        <a:accent1>
          <a:srgbClr val="FFCC00"/>
        </a:accent1>
        <a:accent2>
          <a:srgbClr val="CC3300"/>
        </a:accent2>
        <a:accent3>
          <a:srgbClr val="ADAAAA"/>
        </a:accent3>
        <a:accent4>
          <a:srgbClr val="DADADA"/>
        </a:accent4>
        <a:accent5>
          <a:srgbClr val="FFE2AA"/>
        </a:accent5>
        <a:accent6>
          <a:srgbClr val="B92D00"/>
        </a:accent6>
        <a:hlink>
          <a:srgbClr val="666699"/>
        </a:hlink>
        <a:folHlink>
          <a:srgbClr val="99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vel 4">
        <a:dk1>
          <a:srgbClr val="6D3696"/>
        </a:dk1>
        <a:lt1>
          <a:srgbClr val="FFFFFF"/>
        </a:lt1>
        <a:dk2>
          <a:srgbClr val="51255D"/>
        </a:dk2>
        <a:lt2>
          <a:srgbClr val="FFFFCC"/>
        </a:lt2>
        <a:accent1>
          <a:srgbClr val="666699"/>
        </a:accent1>
        <a:accent2>
          <a:srgbClr val="800080"/>
        </a:accent2>
        <a:accent3>
          <a:srgbClr val="B3ACB6"/>
        </a:accent3>
        <a:accent4>
          <a:srgbClr val="DADADA"/>
        </a:accent4>
        <a:accent5>
          <a:srgbClr val="B8B8CA"/>
        </a:accent5>
        <a:accent6>
          <a:srgbClr val="730073"/>
        </a:accent6>
        <a:hlink>
          <a:srgbClr val="CCCC00"/>
        </a:hlink>
        <a:folHlink>
          <a:srgbClr val="A3A27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vel 5">
        <a:dk1>
          <a:srgbClr val="CC6600"/>
        </a:dk1>
        <a:lt1>
          <a:srgbClr val="FFFFFF"/>
        </a:lt1>
        <a:dk2>
          <a:srgbClr val="4A553B"/>
        </a:dk2>
        <a:lt2>
          <a:srgbClr val="FFBF1F"/>
        </a:lt2>
        <a:accent1>
          <a:srgbClr val="FFCC00"/>
        </a:accent1>
        <a:accent2>
          <a:srgbClr val="CC9900"/>
        </a:accent2>
        <a:accent3>
          <a:srgbClr val="B1B4AF"/>
        </a:accent3>
        <a:accent4>
          <a:srgbClr val="DADADA"/>
        </a:accent4>
        <a:accent5>
          <a:srgbClr val="FFE2AA"/>
        </a:accent5>
        <a:accent6>
          <a:srgbClr val="B98A00"/>
        </a:accent6>
        <a:hlink>
          <a:srgbClr val="669900"/>
        </a:hlink>
        <a:folHlink>
          <a:srgbClr val="A3A27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vel 6">
        <a:dk1>
          <a:srgbClr val="000000"/>
        </a:dk1>
        <a:lt1>
          <a:srgbClr val="FFFFFF"/>
        </a:lt1>
        <a:dk2>
          <a:srgbClr val="666699"/>
        </a:dk2>
        <a:lt2>
          <a:srgbClr val="FFCC00"/>
        </a:lt2>
        <a:accent1>
          <a:srgbClr val="FF9900"/>
        </a:accent1>
        <a:accent2>
          <a:srgbClr val="FF0000"/>
        </a:accent2>
        <a:accent3>
          <a:srgbClr val="FFFFFF"/>
        </a:accent3>
        <a:accent4>
          <a:srgbClr val="000000"/>
        </a:accent4>
        <a:accent5>
          <a:srgbClr val="FFCAAA"/>
        </a:accent5>
        <a:accent6>
          <a:srgbClr val="E70000"/>
        </a:accent6>
        <a:hlink>
          <a:srgbClr val="666699"/>
        </a:hlink>
        <a:folHlink>
          <a:srgbClr val="9999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evel 7">
        <a:dk1>
          <a:srgbClr val="000000"/>
        </a:dk1>
        <a:lt1>
          <a:srgbClr val="FFFFFF"/>
        </a:lt1>
        <a:dk2>
          <a:srgbClr val="CC3300"/>
        </a:dk2>
        <a:lt2>
          <a:srgbClr val="663300"/>
        </a:lt2>
        <a:accent1>
          <a:srgbClr val="FFCC00"/>
        </a:accent1>
        <a:accent2>
          <a:srgbClr val="CC6600"/>
        </a:accent2>
        <a:accent3>
          <a:srgbClr val="FFFFFF"/>
        </a:accent3>
        <a:accent4>
          <a:srgbClr val="000000"/>
        </a:accent4>
        <a:accent5>
          <a:srgbClr val="FFE2AA"/>
        </a:accent5>
        <a:accent6>
          <a:srgbClr val="B95C00"/>
        </a:accent6>
        <a:hlink>
          <a:srgbClr val="CC9900"/>
        </a:hlink>
        <a:folHlink>
          <a:srgbClr val="99663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evel 8">
        <a:dk1>
          <a:srgbClr val="000000"/>
        </a:dk1>
        <a:lt1>
          <a:srgbClr val="FFFFFF"/>
        </a:lt1>
        <a:dk2>
          <a:srgbClr val="999900"/>
        </a:dk2>
        <a:lt2>
          <a:srgbClr val="666600"/>
        </a:lt2>
        <a:accent1>
          <a:srgbClr val="99CC00"/>
        </a:accent1>
        <a:accent2>
          <a:srgbClr val="CCCC66"/>
        </a:accent2>
        <a:accent3>
          <a:srgbClr val="FFFFFF"/>
        </a:accent3>
        <a:accent4>
          <a:srgbClr val="000000"/>
        </a:accent4>
        <a:accent5>
          <a:srgbClr val="CAE2AA"/>
        </a:accent5>
        <a:accent6>
          <a:srgbClr val="B9B95C"/>
        </a:accent6>
        <a:hlink>
          <a:srgbClr val="FFCC00"/>
        </a:hlink>
        <a:folHlink>
          <a:srgbClr val="CC99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1_Level">
  <a:themeElements>
    <a:clrScheme name="Level 8">
      <a:dk1>
        <a:srgbClr val="000000"/>
      </a:dk1>
      <a:lt1>
        <a:srgbClr val="FFFFFF"/>
      </a:lt1>
      <a:dk2>
        <a:srgbClr val="999900"/>
      </a:dk2>
      <a:lt2>
        <a:srgbClr val="666600"/>
      </a:lt2>
      <a:accent1>
        <a:srgbClr val="99CC00"/>
      </a:accent1>
      <a:accent2>
        <a:srgbClr val="CCCC66"/>
      </a:accent2>
      <a:accent3>
        <a:srgbClr val="FFFFFF"/>
      </a:accent3>
      <a:accent4>
        <a:srgbClr val="000000"/>
      </a:accent4>
      <a:accent5>
        <a:srgbClr val="CAE2AA"/>
      </a:accent5>
      <a:accent6>
        <a:srgbClr val="B9B95C"/>
      </a:accent6>
      <a:hlink>
        <a:srgbClr val="FFCC00"/>
      </a:hlink>
      <a:folHlink>
        <a:srgbClr val="CC9900"/>
      </a:folHlink>
    </a:clrScheme>
    <a:fontScheme name="Level">
      <a:majorFont>
        <a:latin typeface="Garamond"/>
        <a:ea typeface=""/>
        <a:cs typeface="Arial"/>
      </a:majorFont>
      <a:minorFont>
        <a:latin typeface="Verdana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1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ar-SA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  <a:cs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1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ar-SA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  <a:cs typeface="Arial" pitchFamily="34" charset="0"/>
          </a:defRPr>
        </a:defPPr>
      </a:lstStyle>
    </a:lnDef>
  </a:objectDefaults>
  <a:extraClrSchemeLst>
    <a:extraClrScheme>
      <a:clrScheme name="Level 1">
        <a:dk1>
          <a:srgbClr val="006699"/>
        </a:dk1>
        <a:lt1>
          <a:srgbClr val="FFFFFF"/>
        </a:lt1>
        <a:dk2>
          <a:srgbClr val="000000"/>
        </a:dk2>
        <a:lt2>
          <a:srgbClr val="99FF99"/>
        </a:lt2>
        <a:accent1>
          <a:srgbClr val="00CC99"/>
        </a:accent1>
        <a:accent2>
          <a:srgbClr val="009999"/>
        </a:accent2>
        <a:accent3>
          <a:srgbClr val="AAAAAA"/>
        </a:accent3>
        <a:accent4>
          <a:srgbClr val="DADADA"/>
        </a:accent4>
        <a:accent5>
          <a:srgbClr val="AAE2CA"/>
        </a:accent5>
        <a:accent6>
          <a:srgbClr val="008A8A"/>
        </a:accent6>
        <a:hlink>
          <a:srgbClr val="0066FF"/>
        </a:hlink>
        <a:folHlink>
          <a:srgbClr val="989CBA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vel 2">
        <a:dk1>
          <a:srgbClr val="808000"/>
        </a:dk1>
        <a:lt1>
          <a:srgbClr val="FFFFFF"/>
        </a:lt1>
        <a:dk2>
          <a:srgbClr val="5C271E"/>
        </a:dk2>
        <a:lt2>
          <a:srgbClr val="FFDD89"/>
        </a:lt2>
        <a:accent1>
          <a:srgbClr val="CC6600"/>
        </a:accent1>
        <a:accent2>
          <a:srgbClr val="CC9900"/>
        </a:accent2>
        <a:accent3>
          <a:srgbClr val="B5ACAB"/>
        </a:accent3>
        <a:accent4>
          <a:srgbClr val="DADADA"/>
        </a:accent4>
        <a:accent5>
          <a:srgbClr val="E2B8AA"/>
        </a:accent5>
        <a:accent6>
          <a:srgbClr val="B98A00"/>
        </a:accent6>
        <a:hlink>
          <a:srgbClr val="669900"/>
        </a:hlink>
        <a:folHlink>
          <a:srgbClr val="A3A27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vel 3">
        <a:dk1>
          <a:srgbClr val="763B00"/>
        </a:dk1>
        <a:lt1>
          <a:srgbClr val="FFFFFF"/>
        </a:lt1>
        <a:dk2>
          <a:srgbClr val="330000"/>
        </a:dk2>
        <a:lt2>
          <a:srgbClr val="CC9900"/>
        </a:lt2>
        <a:accent1>
          <a:srgbClr val="FFCC00"/>
        </a:accent1>
        <a:accent2>
          <a:srgbClr val="CC3300"/>
        </a:accent2>
        <a:accent3>
          <a:srgbClr val="ADAAAA"/>
        </a:accent3>
        <a:accent4>
          <a:srgbClr val="DADADA"/>
        </a:accent4>
        <a:accent5>
          <a:srgbClr val="FFE2AA"/>
        </a:accent5>
        <a:accent6>
          <a:srgbClr val="B92D00"/>
        </a:accent6>
        <a:hlink>
          <a:srgbClr val="666699"/>
        </a:hlink>
        <a:folHlink>
          <a:srgbClr val="99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vel 4">
        <a:dk1>
          <a:srgbClr val="6D3696"/>
        </a:dk1>
        <a:lt1>
          <a:srgbClr val="FFFFFF"/>
        </a:lt1>
        <a:dk2>
          <a:srgbClr val="51255D"/>
        </a:dk2>
        <a:lt2>
          <a:srgbClr val="FFFFCC"/>
        </a:lt2>
        <a:accent1>
          <a:srgbClr val="666699"/>
        </a:accent1>
        <a:accent2>
          <a:srgbClr val="800080"/>
        </a:accent2>
        <a:accent3>
          <a:srgbClr val="B3ACB6"/>
        </a:accent3>
        <a:accent4>
          <a:srgbClr val="DADADA"/>
        </a:accent4>
        <a:accent5>
          <a:srgbClr val="B8B8CA"/>
        </a:accent5>
        <a:accent6>
          <a:srgbClr val="730073"/>
        </a:accent6>
        <a:hlink>
          <a:srgbClr val="CCCC00"/>
        </a:hlink>
        <a:folHlink>
          <a:srgbClr val="A3A27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vel 5">
        <a:dk1>
          <a:srgbClr val="CC6600"/>
        </a:dk1>
        <a:lt1>
          <a:srgbClr val="FFFFFF"/>
        </a:lt1>
        <a:dk2>
          <a:srgbClr val="4A553B"/>
        </a:dk2>
        <a:lt2>
          <a:srgbClr val="FFBF1F"/>
        </a:lt2>
        <a:accent1>
          <a:srgbClr val="FFCC00"/>
        </a:accent1>
        <a:accent2>
          <a:srgbClr val="CC9900"/>
        </a:accent2>
        <a:accent3>
          <a:srgbClr val="B1B4AF"/>
        </a:accent3>
        <a:accent4>
          <a:srgbClr val="DADADA"/>
        </a:accent4>
        <a:accent5>
          <a:srgbClr val="FFE2AA"/>
        </a:accent5>
        <a:accent6>
          <a:srgbClr val="B98A00"/>
        </a:accent6>
        <a:hlink>
          <a:srgbClr val="669900"/>
        </a:hlink>
        <a:folHlink>
          <a:srgbClr val="A3A27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vel 6">
        <a:dk1>
          <a:srgbClr val="000000"/>
        </a:dk1>
        <a:lt1>
          <a:srgbClr val="FFFFFF"/>
        </a:lt1>
        <a:dk2>
          <a:srgbClr val="666699"/>
        </a:dk2>
        <a:lt2>
          <a:srgbClr val="FFCC00"/>
        </a:lt2>
        <a:accent1>
          <a:srgbClr val="FF9900"/>
        </a:accent1>
        <a:accent2>
          <a:srgbClr val="FF0000"/>
        </a:accent2>
        <a:accent3>
          <a:srgbClr val="FFFFFF"/>
        </a:accent3>
        <a:accent4>
          <a:srgbClr val="000000"/>
        </a:accent4>
        <a:accent5>
          <a:srgbClr val="FFCAAA"/>
        </a:accent5>
        <a:accent6>
          <a:srgbClr val="E70000"/>
        </a:accent6>
        <a:hlink>
          <a:srgbClr val="666699"/>
        </a:hlink>
        <a:folHlink>
          <a:srgbClr val="9999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evel 7">
        <a:dk1>
          <a:srgbClr val="000000"/>
        </a:dk1>
        <a:lt1>
          <a:srgbClr val="FFFFFF"/>
        </a:lt1>
        <a:dk2>
          <a:srgbClr val="CC3300"/>
        </a:dk2>
        <a:lt2>
          <a:srgbClr val="663300"/>
        </a:lt2>
        <a:accent1>
          <a:srgbClr val="FFCC00"/>
        </a:accent1>
        <a:accent2>
          <a:srgbClr val="CC6600"/>
        </a:accent2>
        <a:accent3>
          <a:srgbClr val="FFFFFF"/>
        </a:accent3>
        <a:accent4>
          <a:srgbClr val="000000"/>
        </a:accent4>
        <a:accent5>
          <a:srgbClr val="FFE2AA"/>
        </a:accent5>
        <a:accent6>
          <a:srgbClr val="B95C00"/>
        </a:accent6>
        <a:hlink>
          <a:srgbClr val="CC9900"/>
        </a:hlink>
        <a:folHlink>
          <a:srgbClr val="99663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evel 8">
        <a:dk1>
          <a:srgbClr val="000000"/>
        </a:dk1>
        <a:lt1>
          <a:srgbClr val="FFFFFF"/>
        </a:lt1>
        <a:dk2>
          <a:srgbClr val="999900"/>
        </a:dk2>
        <a:lt2>
          <a:srgbClr val="666600"/>
        </a:lt2>
        <a:accent1>
          <a:srgbClr val="99CC00"/>
        </a:accent1>
        <a:accent2>
          <a:srgbClr val="CCCC66"/>
        </a:accent2>
        <a:accent3>
          <a:srgbClr val="FFFFFF"/>
        </a:accent3>
        <a:accent4>
          <a:srgbClr val="000000"/>
        </a:accent4>
        <a:accent5>
          <a:srgbClr val="CAE2AA"/>
        </a:accent5>
        <a:accent6>
          <a:srgbClr val="B9B95C"/>
        </a:accent6>
        <a:hlink>
          <a:srgbClr val="FFCC00"/>
        </a:hlink>
        <a:folHlink>
          <a:srgbClr val="CC99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2_Level">
  <a:themeElements>
    <a:clrScheme name="Level 8">
      <a:dk1>
        <a:srgbClr val="000000"/>
      </a:dk1>
      <a:lt1>
        <a:srgbClr val="FFFFFF"/>
      </a:lt1>
      <a:dk2>
        <a:srgbClr val="999900"/>
      </a:dk2>
      <a:lt2>
        <a:srgbClr val="666600"/>
      </a:lt2>
      <a:accent1>
        <a:srgbClr val="99CC00"/>
      </a:accent1>
      <a:accent2>
        <a:srgbClr val="CCCC66"/>
      </a:accent2>
      <a:accent3>
        <a:srgbClr val="FFFFFF"/>
      </a:accent3>
      <a:accent4>
        <a:srgbClr val="000000"/>
      </a:accent4>
      <a:accent5>
        <a:srgbClr val="CAE2AA"/>
      </a:accent5>
      <a:accent6>
        <a:srgbClr val="B9B95C"/>
      </a:accent6>
      <a:hlink>
        <a:srgbClr val="FFCC00"/>
      </a:hlink>
      <a:folHlink>
        <a:srgbClr val="CC9900"/>
      </a:folHlink>
    </a:clrScheme>
    <a:fontScheme name="Level">
      <a:majorFont>
        <a:latin typeface="Garamond"/>
        <a:ea typeface=""/>
        <a:cs typeface="Arial"/>
      </a:majorFont>
      <a:minorFont>
        <a:latin typeface="Verdana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1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ar-SA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  <a:cs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1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ar-SA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  <a:cs typeface="Arial" pitchFamily="34" charset="0"/>
          </a:defRPr>
        </a:defPPr>
      </a:lstStyle>
    </a:lnDef>
  </a:objectDefaults>
  <a:extraClrSchemeLst>
    <a:extraClrScheme>
      <a:clrScheme name="Level 1">
        <a:dk1>
          <a:srgbClr val="006699"/>
        </a:dk1>
        <a:lt1>
          <a:srgbClr val="FFFFFF"/>
        </a:lt1>
        <a:dk2>
          <a:srgbClr val="000000"/>
        </a:dk2>
        <a:lt2>
          <a:srgbClr val="99FF99"/>
        </a:lt2>
        <a:accent1>
          <a:srgbClr val="00CC99"/>
        </a:accent1>
        <a:accent2>
          <a:srgbClr val="009999"/>
        </a:accent2>
        <a:accent3>
          <a:srgbClr val="AAAAAA"/>
        </a:accent3>
        <a:accent4>
          <a:srgbClr val="DADADA"/>
        </a:accent4>
        <a:accent5>
          <a:srgbClr val="AAE2CA"/>
        </a:accent5>
        <a:accent6>
          <a:srgbClr val="008A8A"/>
        </a:accent6>
        <a:hlink>
          <a:srgbClr val="0066FF"/>
        </a:hlink>
        <a:folHlink>
          <a:srgbClr val="989CBA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vel 2">
        <a:dk1>
          <a:srgbClr val="808000"/>
        </a:dk1>
        <a:lt1>
          <a:srgbClr val="FFFFFF"/>
        </a:lt1>
        <a:dk2>
          <a:srgbClr val="5C271E"/>
        </a:dk2>
        <a:lt2>
          <a:srgbClr val="FFDD89"/>
        </a:lt2>
        <a:accent1>
          <a:srgbClr val="CC6600"/>
        </a:accent1>
        <a:accent2>
          <a:srgbClr val="CC9900"/>
        </a:accent2>
        <a:accent3>
          <a:srgbClr val="B5ACAB"/>
        </a:accent3>
        <a:accent4>
          <a:srgbClr val="DADADA"/>
        </a:accent4>
        <a:accent5>
          <a:srgbClr val="E2B8AA"/>
        </a:accent5>
        <a:accent6>
          <a:srgbClr val="B98A00"/>
        </a:accent6>
        <a:hlink>
          <a:srgbClr val="669900"/>
        </a:hlink>
        <a:folHlink>
          <a:srgbClr val="A3A27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vel 3">
        <a:dk1>
          <a:srgbClr val="763B00"/>
        </a:dk1>
        <a:lt1>
          <a:srgbClr val="FFFFFF"/>
        </a:lt1>
        <a:dk2>
          <a:srgbClr val="330000"/>
        </a:dk2>
        <a:lt2>
          <a:srgbClr val="CC9900"/>
        </a:lt2>
        <a:accent1>
          <a:srgbClr val="FFCC00"/>
        </a:accent1>
        <a:accent2>
          <a:srgbClr val="CC3300"/>
        </a:accent2>
        <a:accent3>
          <a:srgbClr val="ADAAAA"/>
        </a:accent3>
        <a:accent4>
          <a:srgbClr val="DADADA"/>
        </a:accent4>
        <a:accent5>
          <a:srgbClr val="FFE2AA"/>
        </a:accent5>
        <a:accent6>
          <a:srgbClr val="B92D00"/>
        </a:accent6>
        <a:hlink>
          <a:srgbClr val="666699"/>
        </a:hlink>
        <a:folHlink>
          <a:srgbClr val="99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vel 4">
        <a:dk1>
          <a:srgbClr val="6D3696"/>
        </a:dk1>
        <a:lt1>
          <a:srgbClr val="FFFFFF"/>
        </a:lt1>
        <a:dk2>
          <a:srgbClr val="51255D"/>
        </a:dk2>
        <a:lt2>
          <a:srgbClr val="FFFFCC"/>
        </a:lt2>
        <a:accent1>
          <a:srgbClr val="666699"/>
        </a:accent1>
        <a:accent2>
          <a:srgbClr val="800080"/>
        </a:accent2>
        <a:accent3>
          <a:srgbClr val="B3ACB6"/>
        </a:accent3>
        <a:accent4>
          <a:srgbClr val="DADADA"/>
        </a:accent4>
        <a:accent5>
          <a:srgbClr val="B8B8CA"/>
        </a:accent5>
        <a:accent6>
          <a:srgbClr val="730073"/>
        </a:accent6>
        <a:hlink>
          <a:srgbClr val="CCCC00"/>
        </a:hlink>
        <a:folHlink>
          <a:srgbClr val="A3A27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vel 5">
        <a:dk1>
          <a:srgbClr val="CC6600"/>
        </a:dk1>
        <a:lt1>
          <a:srgbClr val="FFFFFF"/>
        </a:lt1>
        <a:dk2>
          <a:srgbClr val="4A553B"/>
        </a:dk2>
        <a:lt2>
          <a:srgbClr val="FFBF1F"/>
        </a:lt2>
        <a:accent1>
          <a:srgbClr val="FFCC00"/>
        </a:accent1>
        <a:accent2>
          <a:srgbClr val="CC9900"/>
        </a:accent2>
        <a:accent3>
          <a:srgbClr val="B1B4AF"/>
        </a:accent3>
        <a:accent4>
          <a:srgbClr val="DADADA"/>
        </a:accent4>
        <a:accent5>
          <a:srgbClr val="FFE2AA"/>
        </a:accent5>
        <a:accent6>
          <a:srgbClr val="B98A00"/>
        </a:accent6>
        <a:hlink>
          <a:srgbClr val="669900"/>
        </a:hlink>
        <a:folHlink>
          <a:srgbClr val="A3A27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vel 6">
        <a:dk1>
          <a:srgbClr val="000000"/>
        </a:dk1>
        <a:lt1>
          <a:srgbClr val="FFFFFF"/>
        </a:lt1>
        <a:dk2>
          <a:srgbClr val="666699"/>
        </a:dk2>
        <a:lt2>
          <a:srgbClr val="FFCC00"/>
        </a:lt2>
        <a:accent1>
          <a:srgbClr val="FF9900"/>
        </a:accent1>
        <a:accent2>
          <a:srgbClr val="FF0000"/>
        </a:accent2>
        <a:accent3>
          <a:srgbClr val="FFFFFF"/>
        </a:accent3>
        <a:accent4>
          <a:srgbClr val="000000"/>
        </a:accent4>
        <a:accent5>
          <a:srgbClr val="FFCAAA"/>
        </a:accent5>
        <a:accent6>
          <a:srgbClr val="E70000"/>
        </a:accent6>
        <a:hlink>
          <a:srgbClr val="666699"/>
        </a:hlink>
        <a:folHlink>
          <a:srgbClr val="9999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evel 7">
        <a:dk1>
          <a:srgbClr val="000000"/>
        </a:dk1>
        <a:lt1>
          <a:srgbClr val="FFFFFF"/>
        </a:lt1>
        <a:dk2>
          <a:srgbClr val="CC3300"/>
        </a:dk2>
        <a:lt2>
          <a:srgbClr val="663300"/>
        </a:lt2>
        <a:accent1>
          <a:srgbClr val="FFCC00"/>
        </a:accent1>
        <a:accent2>
          <a:srgbClr val="CC6600"/>
        </a:accent2>
        <a:accent3>
          <a:srgbClr val="FFFFFF"/>
        </a:accent3>
        <a:accent4>
          <a:srgbClr val="000000"/>
        </a:accent4>
        <a:accent5>
          <a:srgbClr val="FFE2AA"/>
        </a:accent5>
        <a:accent6>
          <a:srgbClr val="B95C00"/>
        </a:accent6>
        <a:hlink>
          <a:srgbClr val="CC9900"/>
        </a:hlink>
        <a:folHlink>
          <a:srgbClr val="99663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evel 8">
        <a:dk1>
          <a:srgbClr val="000000"/>
        </a:dk1>
        <a:lt1>
          <a:srgbClr val="FFFFFF"/>
        </a:lt1>
        <a:dk2>
          <a:srgbClr val="999900"/>
        </a:dk2>
        <a:lt2>
          <a:srgbClr val="666600"/>
        </a:lt2>
        <a:accent1>
          <a:srgbClr val="99CC00"/>
        </a:accent1>
        <a:accent2>
          <a:srgbClr val="CCCC66"/>
        </a:accent2>
        <a:accent3>
          <a:srgbClr val="FFFFFF"/>
        </a:accent3>
        <a:accent4>
          <a:srgbClr val="000000"/>
        </a:accent4>
        <a:accent5>
          <a:srgbClr val="CAE2AA"/>
        </a:accent5>
        <a:accent6>
          <a:srgbClr val="B9B95C"/>
        </a:accent6>
        <a:hlink>
          <a:srgbClr val="FFCC00"/>
        </a:hlink>
        <a:folHlink>
          <a:srgbClr val="CC99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3_Level">
  <a:themeElements>
    <a:clrScheme name="Level 8">
      <a:dk1>
        <a:srgbClr val="000000"/>
      </a:dk1>
      <a:lt1>
        <a:srgbClr val="FFFFFF"/>
      </a:lt1>
      <a:dk2>
        <a:srgbClr val="999900"/>
      </a:dk2>
      <a:lt2>
        <a:srgbClr val="666600"/>
      </a:lt2>
      <a:accent1>
        <a:srgbClr val="99CC00"/>
      </a:accent1>
      <a:accent2>
        <a:srgbClr val="CCCC66"/>
      </a:accent2>
      <a:accent3>
        <a:srgbClr val="FFFFFF"/>
      </a:accent3>
      <a:accent4>
        <a:srgbClr val="000000"/>
      </a:accent4>
      <a:accent5>
        <a:srgbClr val="CAE2AA"/>
      </a:accent5>
      <a:accent6>
        <a:srgbClr val="B9B95C"/>
      </a:accent6>
      <a:hlink>
        <a:srgbClr val="FFCC00"/>
      </a:hlink>
      <a:folHlink>
        <a:srgbClr val="CC9900"/>
      </a:folHlink>
    </a:clrScheme>
    <a:fontScheme name="Level">
      <a:majorFont>
        <a:latin typeface="Garamond"/>
        <a:ea typeface=""/>
        <a:cs typeface="Arial"/>
      </a:majorFont>
      <a:minorFont>
        <a:latin typeface="Verdana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1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ar-SA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  <a:cs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1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ar-SA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  <a:cs typeface="Arial" pitchFamily="34" charset="0"/>
          </a:defRPr>
        </a:defPPr>
      </a:lstStyle>
    </a:lnDef>
  </a:objectDefaults>
  <a:extraClrSchemeLst>
    <a:extraClrScheme>
      <a:clrScheme name="Level 1">
        <a:dk1>
          <a:srgbClr val="006699"/>
        </a:dk1>
        <a:lt1>
          <a:srgbClr val="FFFFFF"/>
        </a:lt1>
        <a:dk2>
          <a:srgbClr val="000000"/>
        </a:dk2>
        <a:lt2>
          <a:srgbClr val="99FF99"/>
        </a:lt2>
        <a:accent1>
          <a:srgbClr val="00CC99"/>
        </a:accent1>
        <a:accent2>
          <a:srgbClr val="009999"/>
        </a:accent2>
        <a:accent3>
          <a:srgbClr val="AAAAAA"/>
        </a:accent3>
        <a:accent4>
          <a:srgbClr val="DADADA"/>
        </a:accent4>
        <a:accent5>
          <a:srgbClr val="AAE2CA"/>
        </a:accent5>
        <a:accent6>
          <a:srgbClr val="008A8A"/>
        </a:accent6>
        <a:hlink>
          <a:srgbClr val="0066FF"/>
        </a:hlink>
        <a:folHlink>
          <a:srgbClr val="989CBA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vel 2">
        <a:dk1>
          <a:srgbClr val="808000"/>
        </a:dk1>
        <a:lt1>
          <a:srgbClr val="FFFFFF"/>
        </a:lt1>
        <a:dk2>
          <a:srgbClr val="5C271E"/>
        </a:dk2>
        <a:lt2>
          <a:srgbClr val="FFDD89"/>
        </a:lt2>
        <a:accent1>
          <a:srgbClr val="CC6600"/>
        </a:accent1>
        <a:accent2>
          <a:srgbClr val="CC9900"/>
        </a:accent2>
        <a:accent3>
          <a:srgbClr val="B5ACAB"/>
        </a:accent3>
        <a:accent4>
          <a:srgbClr val="DADADA"/>
        </a:accent4>
        <a:accent5>
          <a:srgbClr val="E2B8AA"/>
        </a:accent5>
        <a:accent6>
          <a:srgbClr val="B98A00"/>
        </a:accent6>
        <a:hlink>
          <a:srgbClr val="669900"/>
        </a:hlink>
        <a:folHlink>
          <a:srgbClr val="A3A27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vel 3">
        <a:dk1>
          <a:srgbClr val="763B00"/>
        </a:dk1>
        <a:lt1>
          <a:srgbClr val="FFFFFF"/>
        </a:lt1>
        <a:dk2>
          <a:srgbClr val="330000"/>
        </a:dk2>
        <a:lt2>
          <a:srgbClr val="CC9900"/>
        </a:lt2>
        <a:accent1>
          <a:srgbClr val="FFCC00"/>
        </a:accent1>
        <a:accent2>
          <a:srgbClr val="CC3300"/>
        </a:accent2>
        <a:accent3>
          <a:srgbClr val="ADAAAA"/>
        </a:accent3>
        <a:accent4>
          <a:srgbClr val="DADADA"/>
        </a:accent4>
        <a:accent5>
          <a:srgbClr val="FFE2AA"/>
        </a:accent5>
        <a:accent6>
          <a:srgbClr val="B92D00"/>
        </a:accent6>
        <a:hlink>
          <a:srgbClr val="666699"/>
        </a:hlink>
        <a:folHlink>
          <a:srgbClr val="99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vel 4">
        <a:dk1>
          <a:srgbClr val="6D3696"/>
        </a:dk1>
        <a:lt1>
          <a:srgbClr val="FFFFFF"/>
        </a:lt1>
        <a:dk2>
          <a:srgbClr val="51255D"/>
        </a:dk2>
        <a:lt2>
          <a:srgbClr val="FFFFCC"/>
        </a:lt2>
        <a:accent1>
          <a:srgbClr val="666699"/>
        </a:accent1>
        <a:accent2>
          <a:srgbClr val="800080"/>
        </a:accent2>
        <a:accent3>
          <a:srgbClr val="B3ACB6"/>
        </a:accent3>
        <a:accent4>
          <a:srgbClr val="DADADA"/>
        </a:accent4>
        <a:accent5>
          <a:srgbClr val="B8B8CA"/>
        </a:accent5>
        <a:accent6>
          <a:srgbClr val="730073"/>
        </a:accent6>
        <a:hlink>
          <a:srgbClr val="CCCC00"/>
        </a:hlink>
        <a:folHlink>
          <a:srgbClr val="A3A27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vel 5">
        <a:dk1>
          <a:srgbClr val="CC6600"/>
        </a:dk1>
        <a:lt1>
          <a:srgbClr val="FFFFFF"/>
        </a:lt1>
        <a:dk2>
          <a:srgbClr val="4A553B"/>
        </a:dk2>
        <a:lt2>
          <a:srgbClr val="FFBF1F"/>
        </a:lt2>
        <a:accent1>
          <a:srgbClr val="FFCC00"/>
        </a:accent1>
        <a:accent2>
          <a:srgbClr val="CC9900"/>
        </a:accent2>
        <a:accent3>
          <a:srgbClr val="B1B4AF"/>
        </a:accent3>
        <a:accent4>
          <a:srgbClr val="DADADA"/>
        </a:accent4>
        <a:accent5>
          <a:srgbClr val="FFE2AA"/>
        </a:accent5>
        <a:accent6>
          <a:srgbClr val="B98A00"/>
        </a:accent6>
        <a:hlink>
          <a:srgbClr val="669900"/>
        </a:hlink>
        <a:folHlink>
          <a:srgbClr val="A3A27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vel 6">
        <a:dk1>
          <a:srgbClr val="000000"/>
        </a:dk1>
        <a:lt1>
          <a:srgbClr val="FFFFFF"/>
        </a:lt1>
        <a:dk2>
          <a:srgbClr val="666699"/>
        </a:dk2>
        <a:lt2>
          <a:srgbClr val="FFCC00"/>
        </a:lt2>
        <a:accent1>
          <a:srgbClr val="FF9900"/>
        </a:accent1>
        <a:accent2>
          <a:srgbClr val="FF0000"/>
        </a:accent2>
        <a:accent3>
          <a:srgbClr val="FFFFFF"/>
        </a:accent3>
        <a:accent4>
          <a:srgbClr val="000000"/>
        </a:accent4>
        <a:accent5>
          <a:srgbClr val="FFCAAA"/>
        </a:accent5>
        <a:accent6>
          <a:srgbClr val="E70000"/>
        </a:accent6>
        <a:hlink>
          <a:srgbClr val="666699"/>
        </a:hlink>
        <a:folHlink>
          <a:srgbClr val="9999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evel 7">
        <a:dk1>
          <a:srgbClr val="000000"/>
        </a:dk1>
        <a:lt1>
          <a:srgbClr val="FFFFFF"/>
        </a:lt1>
        <a:dk2>
          <a:srgbClr val="CC3300"/>
        </a:dk2>
        <a:lt2>
          <a:srgbClr val="663300"/>
        </a:lt2>
        <a:accent1>
          <a:srgbClr val="FFCC00"/>
        </a:accent1>
        <a:accent2>
          <a:srgbClr val="CC6600"/>
        </a:accent2>
        <a:accent3>
          <a:srgbClr val="FFFFFF"/>
        </a:accent3>
        <a:accent4>
          <a:srgbClr val="000000"/>
        </a:accent4>
        <a:accent5>
          <a:srgbClr val="FFE2AA"/>
        </a:accent5>
        <a:accent6>
          <a:srgbClr val="B95C00"/>
        </a:accent6>
        <a:hlink>
          <a:srgbClr val="CC9900"/>
        </a:hlink>
        <a:folHlink>
          <a:srgbClr val="99663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evel 8">
        <a:dk1>
          <a:srgbClr val="000000"/>
        </a:dk1>
        <a:lt1>
          <a:srgbClr val="FFFFFF"/>
        </a:lt1>
        <a:dk2>
          <a:srgbClr val="999900"/>
        </a:dk2>
        <a:lt2>
          <a:srgbClr val="666600"/>
        </a:lt2>
        <a:accent1>
          <a:srgbClr val="99CC00"/>
        </a:accent1>
        <a:accent2>
          <a:srgbClr val="CCCC66"/>
        </a:accent2>
        <a:accent3>
          <a:srgbClr val="FFFFFF"/>
        </a:accent3>
        <a:accent4>
          <a:srgbClr val="000000"/>
        </a:accent4>
        <a:accent5>
          <a:srgbClr val="CAE2AA"/>
        </a:accent5>
        <a:accent6>
          <a:srgbClr val="B9B95C"/>
        </a:accent6>
        <a:hlink>
          <a:srgbClr val="FFCC00"/>
        </a:hlink>
        <a:folHlink>
          <a:srgbClr val="CC99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Default Design">
  <a:themeElements>
    <a:clrScheme name="">
      <a:dk1>
        <a:srgbClr val="000000"/>
      </a:dk1>
      <a:lt1>
        <a:srgbClr val="FFFFFF"/>
      </a:lt1>
      <a:dk2>
        <a:srgbClr val="FFFFCC"/>
      </a:dk2>
      <a:lt2>
        <a:srgbClr val="000000"/>
      </a:lt2>
      <a:accent1>
        <a:srgbClr val="FF9900"/>
      </a:accent1>
      <a:accent2>
        <a:srgbClr val="00FFFF"/>
      </a:accent2>
      <a:accent3>
        <a:srgbClr val="FFFFFF"/>
      </a:accent3>
      <a:accent4>
        <a:srgbClr val="000000"/>
      </a:accent4>
      <a:accent5>
        <a:srgbClr val="FFCAAA"/>
      </a:accent5>
      <a:accent6>
        <a:srgbClr val="00E7E7"/>
      </a:accent6>
      <a:hlink>
        <a:srgbClr val="003366"/>
      </a:hlink>
      <a:folHlink>
        <a:srgbClr val="006666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8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9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19255</TotalTime>
  <Words>8127</Words>
  <Application>Microsoft Office PowerPoint</Application>
  <PresentationFormat>On-screen Show (4:3)</PresentationFormat>
  <Paragraphs>1423</Paragraphs>
  <Slides>154</Slides>
  <Notes>105</Notes>
  <HiddenSlides>0</HiddenSlides>
  <MMClips>0</MMClips>
  <ScaleCrop>false</ScaleCrop>
  <HeadingPairs>
    <vt:vector size="8" baseType="variant">
      <vt:variant>
        <vt:lpstr>Fonts Used</vt:lpstr>
      </vt:variant>
      <vt:variant>
        <vt:i4>12</vt:i4>
      </vt:variant>
      <vt:variant>
        <vt:lpstr>Theme</vt:lpstr>
      </vt:variant>
      <vt:variant>
        <vt:i4>8</vt:i4>
      </vt:variant>
      <vt:variant>
        <vt:lpstr>Embedded OLE Servers</vt:lpstr>
      </vt:variant>
      <vt:variant>
        <vt:i4>3</vt:i4>
      </vt:variant>
      <vt:variant>
        <vt:lpstr>Slide Titles</vt:lpstr>
      </vt:variant>
      <vt:variant>
        <vt:i4>154</vt:i4>
      </vt:variant>
    </vt:vector>
  </HeadingPairs>
  <TitlesOfParts>
    <vt:vector size="177" baseType="lpstr">
      <vt:lpstr>ＭＳ Ｐゴシック</vt:lpstr>
      <vt:lpstr>Arial</vt:lpstr>
      <vt:lpstr>Calibri</vt:lpstr>
      <vt:lpstr>Cambria Math</vt:lpstr>
      <vt:lpstr>Comic Sans MS</vt:lpstr>
      <vt:lpstr>Garamond</vt:lpstr>
      <vt:lpstr>Lucida Sans Unicode</vt:lpstr>
      <vt:lpstr>Tahoma</vt:lpstr>
      <vt:lpstr>Times New Roman</vt:lpstr>
      <vt:lpstr>Verdana</vt:lpstr>
      <vt:lpstr>Wingdings</vt:lpstr>
      <vt:lpstr>Wingdings 3</vt:lpstr>
      <vt:lpstr>Office Theme</vt:lpstr>
      <vt:lpstr>2_Office Theme</vt:lpstr>
      <vt:lpstr>Level</vt:lpstr>
      <vt:lpstr>1_Level</vt:lpstr>
      <vt:lpstr>2_Level</vt:lpstr>
      <vt:lpstr>3_Level</vt:lpstr>
      <vt:lpstr>Default Design</vt:lpstr>
      <vt:lpstr>1_Office Theme</vt:lpstr>
      <vt:lpstr>Microsoft Equation 3.0</vt:lpstr>
      <vt:lpstr>MS Org Chart</vt:lpstr>
      <vt:lpstr>Equation</vt:lpstr>
      <vt:lpstr>Filters and Histogram</vt:lpstr>
      <vt:lpstr>Images</vt:lpstr>
      <vt:lpstr>Monochromatic Digital Image</vt:lpstr>
      <vt:lpstr>Color Images</vt:lpstr>
      <vt:lpstr>PowerPoint Presentation</vt:lpstr>
      <vt:lpstr>RGB Color Space</vt:lpstr>
      <vt:lpstr>Fundamental Steps*</vt:lpstr>
      <vt:lpstr>DIP: Details</vt:lpstr>
      <vt:lpstr>Sampling &amp; Quantization</vt:lpstr>
      <vt:lpstr>DIP: Topics</vt:lpstr>
      <vt:lpstr>Image Preprocessing</vt:lpstr>
      <vt:lpstr>Zooming (over sampling) images</vt:lpstr>
      <vt:lpstr>Nearest neighbor interpolation</vt:lpstr>
      <vt:lpstr>shrinking</vt:lpstr>
      <vt:lpstr>Neighbors of a pixel</vt:lpstr>
      <vt:lpstr>Adjacency</vt:lpstr>
      <vt:lpstr>connectivity</vt:lpstr>
      <vt:lpstr>PowerPoint Presentation</vt:lpstr>
      <vt:lpstr>Regions and boundaries</vt:lpstr>
      <vt:lpstr>Foreground and background</vt:lpstr>
      <vt:lpstr>Distance measures</vt:lpstr>
      <vt:lpstr>PowerPoint Presentation</vt:lpstr>
      <vt:lpstr>PowerPoint Presentation</vt:lpstr>
      <vt:lpstr>Example </vt:lpstr>
      <vt:lpstr>PowerPoint Presentation</vt:lpstr>
      <vt:lpstr>Edge Detection</vt:lpstr>
      <vt:lpstr>Edge Detection  Cont.</vt:lpstr>
      <vt:lpstr>EXAMPLE  Sobel Filter</vt:lpstr>
      <vt:lpstr>Edge Detection  Cont.</vt:lpstr>
      <vt:lpstr>Laplacian Operators</vt:lpstr>
      <vt:lpstr>Laplacian Operators  Cont.</vt:lpstr>
      <vt:lpstr>Spatial filters</vt:lpstr>
      <vt:lpstr>Spatial filters</vt:lpstr>
      <vt:lpstr>Spatial filters : Smoothing ( low pass)</vt:lpstr>
      <vt:lpstr>Spatial filters : Smoothing linear smoothing : averaging kernels</vt:lpstr>
      <vt:lpstr>Spatial filters : Smoothing Standard and weighted Average- example</vt:lpstr>
      <vt:lpstr>What happens when the Values of the Kernel Fall Outside the Image??!</vt:lpstr>
      <vt:lpstr>First solution :Zero padding, </vt:lpstr>
      <vt:lpstr>border padding</vt:lpstr>
      <vt:lpstr>Spatial filters : Smoothing  Averaging effects:  blurring + reducing noise</vt:lpstr>
      <vt:lpstr>Spatial filters : Smoothing order statistics: Median filter</vt:lpstr>
      <vt:lpstr>Spatial filters : Smoothing order statistics: Median filter  use : blurring + reduce salt and pepper noise</vt:lpstr>
      <vt:lpstr>Spatial filters : Sharpening ( high pass)</vt:lpstr>
      <vt:lpstr>PowerPoint Presentation</vt:lpstr>
      <vt:lpstr>PowerPoint Presentation</vt:lpstr>
      <vt:lpstr>Spatial filters : Sharpening  1) LAPLACE</vt:lpstr>
      <vt:lpstr>PowerPoint Presentation</vt:lpstr>
      <vt:lpstr>PowerPoint Presentation</vt:lpstr>
      <vt:lpstr>PowerPoint Presentation</vt:lpstr>
      <vt:lpstr>PowerPoint Presentation</vt:lpstr>
      <vt:lpstr>1st and 2nd  derivative</vt:lpstr>
      <vt:lpstr>Zero crossing of 2nd derivative</vt:lpstr>
      <vt:lpstr>PowerPoint Presentation</vt:lpstr>
      <vt:lpstr>PowerPoint Presentation</vt:lpstr>
      <vt:lpstr>PowerPoint Presentation</vt:lpstr>
      <vt:lpstr>PowerPoint Presentation</vt:lpstr>
      <vt:lpstr>MATLAB </vt:lpstr>
      <vt:lpstr>MATLAB – cont.</vt:lpstr>
      <vt:lpstr>PowerPoint Presentation</vt:lpstr>
      <vt:lpstr>  Histogram  </vt:lpstr>
      <vt:lpstr>PowerPoint Presentation</vt:lpstr>
      <vt:lpstr>Histogram Modifications</vt:lpstr>
      <vt:lpstr>PowerPoint Presentation</vt:lpstr>
      <vt:lpstr>mapping function</vt:lpstr>
      <vt:lpstr>PowerPoint Presentation</vt:lpstr>
      <vt:lpstr>Mapping Function  Cont. </vt:lpstr>
      <vt:lpstr>PowerPoint Presentation</vt:lpstr>
      <vt:lpstr>PowerPoint Presentation</vt:lpstr>
      <vt:lpstr>PowerPoint Presentation</vt:lpstr>
      <vt:lpstr>Histogram Shrink</vt:lpstr>
      <vt:lpstr>PowerPoint Presentation</vt:lpstr>
      <vt:lpstr>Histogram Slide Techniques</vt:lpstr>
      <vt:lpstr>PowerPoint Presentation</vt:lpstr>
      <vt:lpstr>Histogram Equalization</vt:lpstr>
      <vt:lpstr>Histogram Equalization Cont.</vt:lpstr>
      <vt:lpstr>Example</vt:lpstr>
      <vt:lpstr>Histogram Equalization Cont.</vt:lpstr>
      <vt:lpstr>PowerPoint Presentation</vt:lpstr>
      <vt:lpstr>Histogram features</vt:lpstr>
      <vt:lpstr>   Histogram features Cont.</vt:lpstr>
      <vt:lpstr>Histogram features Cont.</vt:lpstr>
      <vt:lpstr>Histogram features Cont.</vt:lpstr>
      <vt:lpstr>   Histogram features Cont.</vt:lpstr>
      <vt:lpstr>PowerPoint Presentation</vt:lpstr>
      <vt:lpstr>Image Processing</vt:lpstr>
      <vt:lpstr>PowerPoint Presentation</vt:lpstr>
      <vt:lpstr>Fourier transform .. review </vt:lpstr>
      <vt:lpstr>Fourier  spatial spatial  Fourier</vt:lpstr>
      <vt:lpstr>Fourier  spatial spatial  Fourier</vt:lpstr>
      <vt:lpstr>Fourier  spatial spatial  Fourier</vt:lpstr>
      <vt:lpstr>1) 1-D continuous signal case</vt:lpstr>
      <vt:lpstr>2) 1-D discrete signal case</vt:lpstr>
      <vt:lpstr>2) 1-D discrete signal case –  example</vt:lpstr>
      <vt:lpstr>2) 1-D discrete signal case –  example – continued.</vt:lpstr>
      <vt:lpstr>Phase , magnitude, power spectrum in 1-D.</vt:lpstr>
      <vt:lpstr>3) 2-D continuous signal case</vt:lpstr>
      <vt:lpstr>4) 2-D discrete signal case</vt:lpstr>
      <vt:lpstr> 2-D discrete signal case –  example</vt:lpstr>
      <vt:lpstr>Phase , magnitude, power spectrum in 2-D.</vt:lpstr>
      <vt:lpstr>How to convert from spatial to frequency in Matlab. (fft2 /ifft2)</vt:lpstr>
      <vt:lpstr>How to get the magnitude and phase from the fouriour (abs /angle)</vt:lpstr>
      <vt:lpstr>Example </vt:lpstr>
      <vt:lpstr>Shifting the origin</vt:lpstr>
      <vt:lpstr>Shifting the origin</vt:lpstr>
      <vt:lpstr>Fourier VS spatial characteristics</vt:lpstr>
      <vt:lpstr>Some properties of the 2-D DFT:  Rotation</vt:lpstr>
      <vt:lpstr>Some properties of the 2-D DFT:  translation</vt:lpstr>
      <vt:lpstr>Some properties of the 2-D DFT:  periodicity + symmetry</vt:lpstr>
      <vt:lpstr>Some properties of the 2-D DFT:  convolution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Image Processing</vt:lpstr>
      <vt:lpstr>Part 2 </vt:lpstr>
      <vt:lpstr>Frequency Domain Filtering &amp; Spatial Domain Filtering</vt:lpstr>
      <vt:lpstr>introduction</vt:lpstr>
      <vt:lpstr>Steps of frequency domain filter</vt:lpstr>
      <vt:lpstr>Steps of frequency domain filter</vt:lpstr>
      <vt:lpstr>Correspondence between FD and SD filtering: </vt:lpstr>
      <vt:lpstr>SD VS FD filters</vt:lpstr>
      <vt:lpstr>Low pass &amp; High pass filters in FD</vt:lpstr>
      <vt:lpstr>Low pass &amp; High pass filters in FD</vt:lpstr>
      <vt:lpstr>1)  Low pass – image smoothing</vt:lpstr>
      <vt:lpstr>PowerPoint Presentation</vt:lpstr>
      <vt:lpstr>1.1) 2-D Ideal low pass filter ILPF</vt:lpstr>
      <vt:lpstr>How does ILPF function works?</vt:lpstr>
      <vt:lpstr>PowerPoint Presentation</vt:lpstr>
      <vt:lpstr>Ideal Low Pass Filter results</vt:lpstr>
      <vt:lpstr>Blurring and ringing feature of ILPFs:</vt:lpstr>
      <vt:lpstr>1.2) Butterworth low pass filter - BLPF:</vt:lpstr>
      <vt:lpstr>Butterworth low pass filter - BLPF:</vt:lpstr>
      <vt:lpstr>Butterworth Lowpass Filter (cont…)</vt:lpstr>
      <vt:lpstr>PowerPoint Presentation</vt:lpstr>
      <vt:lpstr>PowerPoint Presentation</vt:lpstr>
      <vt:lpstr>Gaussian low pass filter - GLPF:</vt:lpstr>
      <vt:lpstr>Gaussian Lowpass Filters (cont…)</vt:lpstr>
      <vt:lpstr>Lowpass Filters Compared </vt:lpstr>
      <vt:lpstr>Lowpass Filtering Examples</vt:lpstr>
      <vt:lpstr>Lowpass Filtering Examples (cont…)</vt:lpstr>
      <vt:lpstr>2)High pass - image Sharpening</vt:lpstr>
      <vt:lpstr>PowerPoint Presentation</vt:lpstr>
      <vt:lpstr>2.1) Ideal High Pass Filters</vt:lpstr>
      <vt:lpstr>Ideal High Pass Filters (cont…)</vt:lpstr>
      <vt:lpstr>Butterworth High Pass Filters</vt:lpstr>
      <vt:lpstr>Butterworth High Pass Filters (cont…)</vt:lpstr>
      <vt:lpstr>Gaussian High Pass Filters</vt:lpstr>
      <vt:lpstr>Gaussian High Pass Filters (cont…)</vt:lpstr>
      <vt:lpstr>Highpass Filter Comparison</vt:lpstr>
      <vt:lpstr>Highpass Filter Comparison</vt:lpstr>
      <vt:lpstr>The 3 HPF SD representation 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Filters and Image Compression</dc:title>
  <dc:creator>dr kareem</dc:creator>
  <cp:lastModifiedBy>Windows User</cp:lastModifiedBy>
  <cp:revision>108</cp:revision>
  <dcterms:created xsi:type="dcterms:W3CDTF">2015-10-25T02:22:58Z</dcterms:created>
  <dcterms:modified xsi:type="dcterms:W3CDTF">2021-06-13T20:19:08Z</dcterms:modified>
</cp:coreProperties>
</file>