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3" r:id="rId2"/>
    <p:sldId id="265" r:id="rId3"/>
    <p:sldId id="327" r:id="rId4"/>
    <p:sldId id="329" r:id="rId5"/>
    <p:sldId id="335" r:id="rId6"/>
    <p:sldId id="330" r:id="rId7"/>
    <p:sldId id="336" r:id="rId8"/>
    <p:sldId id="348" r:id="rId9"/>
    <p:sldId id="349" r:id="rId10"/>
    <p:sldId id="344" r:id="rId11"/>
    <p:sldId id="345" r:id="rId12"/>
    <p:sldId id="346" r:id="rId13"/>
    <p:sldId id="337" r:id="rId14"/>
    <p:sldId id="338" r:id="rId15"/>
    <p:sldId id="342" r:id="rId16"/>
    <p:sldId id="340" r:id="rId17"/>
    <p:sldId id="339" r:id="rId18"/>
    <p:sldId id="343" r:id="rId19"/>
    <p:sldId id="347" r:id="rId20"/>
    <p:sldId id="350" r:id="rId21"/>
    <p:sldId id="351" r:id="rId22"/>
    <p:sldId id="352" r:id="rId23"/>
    <p:sldId id="353" r:id="rId24"/>
    <p:sldId id="354" r:id="rId25"/>
    <p:sldId id="355" r:id="rId26"/>
    <p:sldId id="356" r:id="rId27"/>
    <p:sldId id="35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0409" autoAdjust="0"/>
  </p:normalViewPr>
  <p:slideViewPr>
    <p:cSldViewPr>
      <p:cViewPr>
        <p:scale>
          <a:sx n="50" d="100"/>
          <a:sy n="50" d="100"/>
        </p:scale>
        <p:origin x="-141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5349D-B4CB-491F-96A7-C6EB6675BA53}" type="datetimeFigureOut">
              <a:rPr lang="en-GB" smtClean="0"/>
              <a:t>13/06/2021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483DBF-C64A-42F8-8C11-FB435BE15CF9}" type="slidenum">
              <a:rPr lang="en-GB" smtClean="0"/>
              <a:t>‹#›</a:t>
            </a:fld>
            <a:endParaRPr lang="en-GB"/>
          </a:p>
        </p:txBody>
      </p:sp>
    </p:spTree>
    <p:extLst>
      <p:ext uri="{BB962C8B-B14F-4D97-AF65-F5344CB8AC3E}">
        <p14:creationId xmlns:p14="http://schemas.microsoft.com/office/powerpoint/2010/main" val="979453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483DBF-C64A-42F8-8C11-FB435BE15CF9}" type="slidenum">
              <a:rPr lang="en-GB" smtClean="0"/>
              <a:t>18</a:t>
            </a:fld>
            <a:endParaRPr lang="en-GB"/>
          </a:p>
        </p:txBody>
      </p:sp>
    </p:spTree>
    <p:extLst>
      <p:ext uri="{BB962C8B-B14F-4D97-AF65-F5344CB8AC3E}">
        <p14:creationId xmlns:p14="http://schemas.microsoft.com/office/powerpoint/2010/main" val="4217652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35223" indent="-282778">
              <a:spcBef>
                <a:spcPct val="30000"/>
              </a:spcBef>
              <a:defRPr sz="1200">
                <a:solidFill>
                  <a:schemeClr val="tx1"/>
                </a:solidFill>
                <a:latin typeface="Times New Roman" pitchFamily="18" charset="0"/>
                <a:ea typeface="ＭＳ Ｐゴシック" pitchFamily="34" charset="-128"/>
              </a:defRPr>
            </a:lvl2pPr>
            <a:lvl3pPr marL="1131113" indent="-226223">
              <a:spcBef>
                <a:spcPct val="30000"/>
              </a:spcBef>
              <a:defRPr sz="1200">
                <a:solidFill>
                  <a:schemeClr val="tx1"/>
                </a:solidFill>
                <a:latin typeface="Times New Roman" pitchFamily="18" charset="0"/>
                <a:ea typeface="ＭＳ Ｐゴシック" pitchFamily="34" charset="-128"/>
              </a:defRPr>
            </a:lvl3pPr>
            <a:lvl4pPr marL="1583558" indent="-226223">
              <a:spcBef>
                <a:spcPct val="30000"/>
              </a:spcBef>
              <a:defRPr sz="1200">
                <a:solidFill>
                  <a:schemeClr val="tx1"/>
                </a:solidFill>
                <a:latin typeface="Times New Roman" pitchFamily="18" charset="0"/>
                <a:ea typeface="ＭＳ Ｐゴシック" pitchFamily="34" charset="-128"/>
              </a:defRPr>
            </a:lvl4pPr>
            <a:lvl5pPr marL="2036003" indent="-226223">
              <a:spcBef>
                <a:spcPct val="30000"/>
              </a:spcBef>
              <a:defRPr sz="1200">
                <a:solidFill>
                  <a:schemeClr val="tx1"/>
                </a:solidFill>
                <a:latin typeface="Times New Roman" pitchFamily="18" charset="0"/>
                <a:ea typeface="ＭＳ Ｐゴシック" pitchFamily="34" charset="-128"/>
              </a:defRPr>
            </a:lvl5pPr>
            <a:lvl6pPr marL="2488448" indent="-226223"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40893" indent="-226223"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393338" indent="-226223"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45784" indent="-226223"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A92E28DA-E0F8-4C44-89A7-F13AE1B79B42}" type="slidenum">
              <a:rPr lang="en-US" altLang="en-US"/>
              <a:pPr>
                <a:spcBef>
                  <a:spcPct val="0"/>
                </a:spcBef>
              </a:pPr>
              <a:t>19</a:t>
            </a:fld>
            <a:endParaRPr lang="en-US" alt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25EA24-CD2A-40A3-B838-C77E4337A0EA}" type="slidenum">
              <a:rPr lang="en-GB" altLang="en-US"/>
              <a:pPr/>
              <a:t>26</a:t>
            </a:fld>
            <a:endParaRPr lang="en-GB" altLang="en-US"/>
          </a:p>
        </p:txBody>
      </p:sp>
      <p:sp>
        <p:nvSpPr>
          <p:cNvPr id="70658" name="Rectangle 2"/>
          <p:cNvSpPr>
            <a:spLocks noGrp="1" noRot="1" noChangeAspect="1" noChangeArrowheads="1" noTextEdit="1"/>
          </p:cNvSpPr>
          <p:nvPr>
            <p:ph type="sldImg"/>
          </p:nvPr>
        </p:nvSpPr>
        <p:spPr>
          <a:xfrm>
            <a:off x="1143000" y="685800"/>
            <a:ext cx="4572000" cy="3429000"/>
          </a:xfrm>
          <a:ln/>
        </p:spPr>
      </p:sp>
      <p:sp>
        <p:nvSpPr>
          <p:cNvPr id="70659" name="Rectangle 3"/>
          <p:cNvSpPr>
            <a:spLocks noGrp="1" noChangeArrowheads="1"/>
          </p:cNvSpPr>
          <p:nvPr>
            <p:ph type="body" idx="1"/>
          </p:nvPr>
        </p:nvSpPr>
        <p:spPr>
          <a:xfrm>
            <a:off x="912458" y="4342939"/>
            <a:ext cx="5033085" cy="4114587"/>
          </a:xfrm>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25EA24-CD2A-40A3-B838-C77E4337A0EA}" type="slidenum">
              <a:rPr lang="en-GB" altLang="en-US"/>
              <a:pPr/>
              <a:t>27</a:t>
            </a:fld>
            <a:endParaRPr lang="en-GB" altLang="en-US"/>
          </a:p>
        </p:txBody>
      </p:sp>
      <p:sp>
        <p:nvSpPr>
          <p:cNvPr id="70658" name="Rectangle 2"/>
          <p:cNvSpPr>
            <a:spLocks noGrp="1" noRot="1" noChangeAspect="1" noChangeArrowheads="1" noTextEdit="1"/>
          </p:cNvSpPr>
          <p:nvPr>
            <p:ph type="sldImg"/>
          </p:nvPr>
        </p:nvSpPr>
        <p:spPr>
          <a:xfrm>
            <a:off x="1143000" y="685800"/>
            <a:ext cx="4572000" cy="3429000"/>
          </a:xfrm>
          <a:ln/>
        </p:spPr>
      </p:sp>
      <p:sp>
        <p:nvSpPr>
          <p:cNvPr id="70659" name="Rectangle 3"/>
          <p:cNvSpPr>
            <a:spLocks noGrp="1" noChangeArrowheads="1"/>
          </p:cNvSpPr>
          <p:nvPr>
            <p:ph type="body" idx="1"/>
          </p:nvPr>
        </p:nvSpPr>
        <p:spPr>
          <a:xfrm>
            <a:off x="912458" y="4342939"/>
            <a:ext cx="5033085" cy="4114587"/>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484424-E9E7-44EF-9948-A6D5BCE2C5B3}"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203586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84424-E9E7-44EF-9948-A6D5BCE2C5B3}"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20799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84424-E9E7-44EF-9948-A6D5BCE2C5B3}"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3585664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2ECE85F-B5D1-42BD-B072-2660E73350DB}" type="slidenum">
              <a:rPr lang="en-US" altLang="en-US"/>
              <a:pPr/>
              <a:t>‹#›</a:t>
            </a:fld>
            <a:endParaRPr lang="en-US" altLang="en-US"/>
          </a:p>
        </p:txBody>
      </p:sp>
    </p:spTree>
    <p:extLst>
      <p:ext uri="{BB962C8B-B14F-4D97-AF65-F5344CB8AC3E}">
        <p14:creationId xmlns:p14="http://schemas.microsoft.com/office/powerpoint/2010/main" val="174169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84424-E9E7-44EF-9948-A6D5BCE2C5B3}"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5523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84424-E9E7-44EF-9948-A6D5BCE2C5B3}"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86283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484424-E9E7-44EF-9948-A6D5BCE2C5B3}"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3382817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484424-E9E7-44EF-9948-A6D5BCE2C5B3}" type="datetimeFigureOut">
              <a:rPr lang="en-US" smtClean="0"/>
              <a:t>6/13/2021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325575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484424-E9E7-44EF-9948-A6D5BCE2C5B3}" type="datetimeFigureOut">
              <a:rPr lang="en-US" smtClean="0"/>
              <a:t>6/13/2021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126262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84424-E9E7-44EF-9948-A6D5BCE2C5B3}" type="datetimeFigureOut">
              <a:rPr lang="en-US" smtClean="0"/>
              <a:t>6/13/2021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386651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84424-E9E7-44EF-9948-A6D5BCE2C5B3}"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85002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84424-E9E7-44EF-9948-A6D5BCE2C5B3}"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196467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84424-E9E7-44EF-9948-A6D5BCE2C5B3}" type="datetimeFigureOut">
              <a:rPr lang="en-US" smtClean="0"/>
              <a:t>6/13/2021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14191-0198-4DAF-A171-7985C9BC1F41}" type="slidenum">
              <a:rPr lang="en-US" smtClean="0"/>
              <a:t>‹#›</a:t>
            </a:fld>
            <a:endParaRPr lang="en-US"/>
          </a:p>
        </p:txBody>
      </p:sp>
    </p:spTree>
    <p:extLst>
      <p:ext uri="{BB962C8B-B14F-4D97-AF65-F5344CB8AC3E}">
        <p14:creationId xmlns:p14="http://schemas.microsoft.com/office/powerpoint/2010/main" val="399209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2.wmf"/></Relationships>
</file>

<file path=ppt/slides/_rels/slide2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weather.gov/jetstream/skewt"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758493" y="238780"/>
            <a:ext cx="7179531" cy="523220"/>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cs typeface="Times New Roman" panose="02020603050405020304" pitchFamily="18" charset="0"/>
              </a:rPr>
              <a:t>The Course of </a:t>
            </a:r>
            <a:r>
              <a:rPr lang="en-US" sz="2800" b="1" dirty="0" smtClean="0">
                <a:latin typeface="Times New Roman" panose="02020603050405020304" pitchFamily="18" charset="0"/>
                <a:cs typeface="Times New Roman" panose="02020603050405020304" pitchFamily="18" charset="0"/>
              </a:rPr>
              <a:t>Atmospheric Thermodynamics</a:t>
            </a:r>
            <a:endParaRPr lang="en-US" altLang="en-US" sz="2800" b="1" dirty="0">
              <a:latin typeface="Times New Roman" pitchFamily="18" charset="0"/>
              <a:cs typeface="Times New Roman" panose="02020603050405020304" pitchFamily="18" charset="0"/>
            </a:endParaRP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2020-2021</a:t>
            </a:r>
            <a:r>
              <a:rPr lang="en-US" sz="8000" b="1" dirty="0" smtClean="0">
                <a:latin typeface="Times New Roman" panose="02020603050405020304" pitchFamily="18" charset="0"/>
                <a:cs typeface="Times New Roman" panose="02020603050405020304" pitchFamily="18" charset="0"/>
              </a:rPr>
              <a:t>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t>
            </a:r>
            <a:r>
              <a:rPr lang="en-US" sz="8000" dirty="0" err="1" smtClean="0">
                <a:latin typeface="Times New Roman" panose="02020603050405020304" pitchFamily="18" charset="0"/>
                <a:cs typeface="Times New Roman" panose="02020603050405020304" pitchFamily="18" charset="0"/>
              </a:rPr>
              <a:t>Sama</a:t>
            </a:r>
            <a:r>
              <a:rPr lang="en-US" sz="8000" dirty="0" smtClean="0">
                <a:latin typeface="Times New Roman" panose="02020603050405020304" pitchFamily="18" charset="0"/>
                <a:cs typeface="Times New Roman" panose="02020603050405020304" pitchFamily="18" charset="0"/>
              </a:rPr>
              <a:t> Khalid Mohammed</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cap="small" dirty="0" smtClean="0">
                <a:latin typeface="Times New Roman" panose="02020603050405020304" pitchFamily="18" charset="0"/>
                <a:cs typeface="Times New Roman" panose="02020603050405020304" pitchFamily="18" charset="0"/>
              </a:rPr>
              <a:t>SECOND STAGE </a:t>
            </a:r>
          </a:p>
          <a:p>
            <a:pPr marL="0" indent="0" algn="ctr">
              <a:buNone/>
            </a:pPr>
            <a:r>
              <a:rPr lang="en-US" sz="8000" b="1" cap="small" dirty="0" smtClean="0">
                <a:latin typeface="Times New Roman" panose="02020603050405020304" pitchFamily="18" charset="0"/>
                <a:cs typeface="Times New Roman" panose="02020603050405020304" pitchFamily="18" charset="0"/>
              </a:rPr>
              <a:t>Lecture 5</a:t>
            </a:r>
          </a:p>
          <a:p>
            <a:pPr marL="0" indent="0" algn="ctr">
              <a:buNone/>
            </a:pP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3" name="Picture 2"/>
          <p:cNvPicPr>
            <a:picLocks/>
          </p:cNvPicPr>
          <p:nvPr/>
        </p:nvPicPr>
        <p:blipFill rotWithShape="1">
          <a:blip r:embed="rId2">
            <a:extLst>
              <a:ext uri="{28A0092B-C50C-407E-A947-70E740481C1C}">
                <a14:useLocalDpi xmlns:a14="http://schemas.microsoft.com/office/drawing/2010/main" val="0"/>
              </a:ext>
            </a:extLst>
          </a:blip>
          <a:srcRect b="8890"/>
          <a:stretch/>
        </p:blipFill>
        <p:spPr>
          <a:xfrm>
            <a:off x="1554480" y="1295399"/>
            <a:ext cx="5760720" cy="3182112"/>
          </a:xfrm>
          <a:prstGeom prst="rect">
            <a:avLst/>
          </a:prstGeom>
        </p:spPr>
      </p:pic>
    </p:spTree>
    <p:extLst>
      <p:ext uri="{BB962C8B-B14F-4D97-AF65-F5344CB8AC3E}">
        <p14:creationId xmlns:p14="http://schemas.microsoft.com/office/powerpoint/2010/main" val="1503107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375" y="1478340"/>
            <a:ext cx="8226425"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altLang="en-US" sz="2400" dirty="0">
                <a:latin typeface="Times New Roman" pitchFamily="18" charset="0"/>
                <a:ea typeface="ＭＳ Ｐゴシック" pitchFamily="34" charset="-128"/>
              </a:rPr>
              <a:t>The pressure and temperature uniquely define the thermodynamic state of a dry air parcel </a:t>
            </a:r>
            <a:r>
              <a:rPr lang="en-US" altLang="en-US" sz="2400" dirty="0" smtClean="0">
                <a:latin typeface="Times New Roman" pitchFamily="18" charset="0"/>
                <a:ea typeface="ＭＳ Ｐゴシック" pitchFamily="34" charset="-128"/>
              </a:rPr>
              <a:t>of </a:t>
            </a:r>
            <a:r>
              <a:rPr lang="en-US" altLang="en-US" sz="2400" dirty="0">
                <a:latin typeface="Times New Roman" pitchFamily="18" charset="0"/>
                <a:ea typeface="ＭＳ Ｐゴシック" pitchFamily="34" charset="-128"/>
              </a:rPr>
              <a:t>unit mass at any time. The horizontal lines represent isobars and the vertical lines describe isotherms. </a:t>
            </a:r>
            <a:endParaRPr lang="en-US" altLang="en-US" sz="2400" dirty="0" smtClean="0">
              <a:latin typeface="Times New Roman" pitchFamily="18" charset="0"/>
              <a:ea typeface="ＭＳ Ｐゴシック" pitchFamily="34" charset="-128"/>
            </a:endParaRPr>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3000" dirty="0" smtClean="0">
                <a:latin typeface="Times New Roman" panose="02020603050405020304" pitchFamily="18" charset="0"/>
                <a:cs typeface="Times New Roman" panose="02020603050405020304" pitchFamily="18" charset="0"/>
              </a:rPr>
              <a:t>Isobars and Isotherms in a Thermodynamic Diagrams</a:t>
            </a:r>
            <a:endParaRPr lang="en-US" sz="3000" baseline="-250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963226" y="3244334"/>
            <a:ext cx="184731" cy="369332"/>
          </a:xfrm>
          <a:prstGeom prst="rect">
            <a:avLst/>
          </a:prstGeom>
        </p:spPr>
        <p:txBody>
          <a:bodyPr wrap="none">
            <a:spAutoFit/>
          </a:bodyPr>
          <a:lstStyle/>
          <a:p>
            <a:endParaRPr lang="en-US" dirty="0"/>
          </a:p>
        </p:txBody>
      </p:sp>
      <p:pic>
        <p:nvPicPr>
          <p:cNvPr id="13" name="Picture 1" descr="Stuv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14318" y="2819400"/>
            <a:ext cx="4491282" cy="3817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3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375" y="1478340"/>
            <a:ext cx="5635625" cy="489364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400" dirty="0" smtClean="0">
                <a:latin typeface="Times New Roman" pitchFamily="18" charset="0"/>
                <a:ea typeface="ＭＳ Ｐゴシック" pitchFamily="34" charset="-128"/>
                <a:cs typeface="Times New Roman" panose="02020603050405020304" pitchFamily="18" charset="0"/>
              </a:rPr>
              <a:t>Dry </a:t>
            </a:r>
            <a:r>
              <a:rPr lang="en-US" sz="2400" dirty="0" err="1" smtClean="0">
                <a:latin typeface="Times New Roman" pitchFamily="18" charset="0"/>
                <a:ea typeface="ＭＳ Ｐゴシック" pitchFamily="34" charset="-128"/>
                <a:cs typeface="Times New Roman" panose="02020603050405020304" pitchFamily="18" charset="0"/>
              </a:rPr>
              <a:t>Adiabats</a:t>
            </a:r>
            <a:r>
              <a:rPr lang="en-US" sz="2400" dirty="0" smtClean="0">
                <a:latin typeface="Times New Roman" pitchFamily="18" charset="0"/>
                <a:ea typeface="ＭＳ Ｐゴシック" pitchFamily="34" charset="-128"/>
                <a:cs typeface="Times New Roman" panose="02020603050405020304" pitchFamily="18" charset="0"/>
              </a:rPr>
              <a:t> lines</a:t>
            </a:r>
            <a:r>
              <a:rPr lang="en-US" altLang="en-US" sz="2400" dirty="0" smtClean="0">
                <a:latin typeface="Times New Roman" pitchFamily="18" charset="0"/>
                <a:ea typeface="ＭＳ Ｐゴシック" pitchFamily="34" charset="-128"/>
              </a:rPr>
              <a:t> </a:t>
            </a:r>
            <a:r>
              <a:rPr lang="en-US" altLang="en-US" sz="2400" dirty="0">
                <a:latin typeface="Times New Roman" pitchFamily="18" charset="0"/>
                <a:ea typeface="ＭＳ Ｐゴシック" pitchFamily="34" charset="-128"/>
              </a:rPr>
              <a:t>represent the change in temperature that an unsaturated air parcel would undergo if moved up and down in the </a:t>
            </a:r>
            <a:r>
              <a:rPr lang="en-US" altLang="en-US" sz="2400" dirty="0" smtClean="0">
                <a:latin typeface="Times New Roman" pitchFamily="18" charset="0"/>
                <a:ea typeface="ＭＳ Ｐゴシック" pitchFamily="34" charset="-128"/>
              </a:rPr>
              <a:t>atmosphere.</a:t>
            </a:r>
          </a:p>
          <a:p>
            <a:pPr algn="just"/>
            <a:r>
              <a:rPr lang="en-US" sz="2400" dirty="0" smtClean="0">
                <a:latin typeface="Times New Roman" panose="02020603050405020304" pitchFamily="18" charset="0"/>
                <a:cs typeface="Times New Roman" panose="02020603050405020304" pitchFamily="18" charset="0"/>
              </a:rPr>
              <a:t>Pseudo </a:t>
            </a:r>
            <a:r>
              <a:rPr lang="en-US" sz="2400" dirty="0">
                <a:latin typeface="Times New Roman" panose="02020603050405020304" pitchFamily="18" charset="0"/>
                <a:cs typeface="Times New Roman" panose="02020603050405020304" pitchFamily="18" charset="0"/>
              </a:rPr>
              <a:t>or </a:t>
            </a:r>
            <a:r>
              <a:rPr lang="en-US" sz="2400" dirty="0" smtClean="0">
                <a:latin typeface="Times New Roman" panose="02020603050405020304" pitchFamily="18" charset="0"/>
                <a:cs typeface="Times New Roman" panose="02020603050405020304" pitchFamily="18" charset="0"/>
              </a:rPr>
              <a:t>moist Adiabatic Lines usually curves </a:t>
            </a:r>
            <a:r>
              <a:rPr lang="en-US" sz="2400" dirty="0">
                <a:latin typeface="Times New Roman" panose="02020603050405020304" pitchFamily="18" charset="0"/>
                <a:cs typeface="Times New Roman" panose="02020603050405020304" pitchFamily="18" charset="0"/>
              </a:rPr>
              <a:t>portray the temperature changes that occur upon a saturated air parcel when vertically displaced. Saturation </a:t>
            </a:r>
            <a:r>
              <a:rPr lang="en-US" sz="2400" dirty="0" err="1">
                <a:latin typeface="Times New Roman" panose="02020603050405020304" pitchFamily="18" charset="0"/>
                <a:cs typeface="Times New Roman" panose="02020603050405020304" pitchFamily="18" charset="0"/>
              </a:rPr>
              <a:t>adiabats</a:t>
            </a:r>
            <a:r>
              <a:rPr lang="en-US" sz="2400" dirty="0">
                <a:latin typeface="Times New Roman" panose="02020603050405020304" pitchFamily="18" charset="0"/>
                <a:cs typeface="Times New Roman" panose="02020603050405020304" pitchFamily="18" charset="0"/>
              </a:rPr>
              <a:t> appear on the thermodynamic diagram as a set of curves with slopes ranging from 0.2C°/100 m in warm air near the surface to that approaching the dry </a:t>
            </a:r>
            <a:r>
              <a:rPr lang="en-US" sz="2400" dirty="0" err="1">
                <a:latin typeface="Times New Roman" panose="02020603050405020304" pitchFamily="18" charset="0"/>
                <a:cs typeface="Times New Roman" panose="02020603050405020304" pitchFamily="18" charset="0"/>
              </a:rPr>
              <a:t>adiabats</a:t>
            </a:r>
            <a:r>
              <a:rPr lang="en-US" sz="2400" dirty="0">
                <a:latin typeface="Times New Roman" panose="02020603050405020304" pitchFamily="18" charset="0"/>
                <a:cs typeface="Times New Roman" panose="02020603050405020304" pitchFamily="18" charset="0"/>
              </a:rPr>
              <a:t> (1C°/100 m) in cold air </a:t>
            </a:r>
            <a:r>
              <a:rPr lang="en-US" sz="2400" dirty="0" smtClean="0">
                <a:latin typeface="Times New Roman" panose="02020603050405020304" pitchFamily="18" charset="0"/>
                <a:cs typeface="Times New Roman" panose="02020603050405020304" pitchFamily="18" charset="0"/>
              </a:rPr>
              <a:t>aloft, why?</a:t>
            </a:r>
            <a:endParaRPr lang="en-US" sz="24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963226" y="3244334"/>
            <a:ext cx="184731" cy="369332"/>
          </a:xfrm>
          <a:prstGeom prst="rect">
            <a:avLst/>
          </a:prstGeom>
        </p:spPr>
        <p:txBody>
          <a:bodyPr wrap="none">
            <a:spAutoFit/>
          </a:bodyPr>
          <a:lstStyle/>
          <a:p>
            <a:endParaRPr lang="en-US" dirty="0"/>
          </a:p>
        </p:txBody>
      </p:sp>
      <p:sp>
        <p:nvSpPr>
          <p:cNvPr id="8" name="Title 2"/>
          <p:cNvSpPr>
            <a:spLocks noGrp="1"/>
          </p:cNvSpPr>
          <p:nvPr>
            <p:ph type="title"/>
          </p:nvPr>
        </p:nvSpPr>
        <p:spPr>
          <a:xfrm>
            <a:off x="457200" y="274638"/>
            <a:ext cx="8229600" cy="1143000"/>
          </a:xfrm>
        </p:spPr>
        <p:style>
          <a:lnRef idx="2">
            <a:schemeClr val="dk1"/>
          </a:lnRef>
          <a:fillRef idx="1">
            <a:schemeClr val="lt1"/>
          </a:fillRef>
          <a:effectRef idx="0">
            <a:schemeClr val="dk1"/>
          </a:effectRef>
          <a:fontRef idx="minor">
            <a:schemeClr val="dk1"/>
          </a:fontRef>
        </p:style>
        <p:txBody>
          <a:bodyPr>
            <a:normAutofit/>
          </a:bodyPr>
          <a:lstStyle/>
          <a:p>
            <a:r>
              <a:rPr lang="en-US" sz="3000" dirty="0" smtClean="0">
                <a:latin typeface="Times New Roman" panose="02020603050405020304" pitchFamily="18" charset="0"/>
                <a:cs typeface="Times New Roman" panose="02020603050405020304" pitchFamily="18" charset="0"/>
              </a:rPr>
              <a:t>Dry </a:t>
            </a:r>
            <a:r>
              <a:rPr lang="en-US" sz="3000" dirty="0" err="1" smtClean="0">
                <a:latin typeface="Times New Roman" panose="02020603050405020304" pitchFamily="18" charset="0"/>
                <a:cs typeface="Times New Roman" panose="02020603050405020304" pitchFamily="18" charset="0"/>
              </a:rPr>
              <a:t>Adiabats</a:t>
            </a:r>
            <a:r>
              <a:rPr lang="en-US" sz="3000" dirty="0" smtClean="0">
                <a:latin typeface="Times New Roman" panose="02020603050405020304" pitchFamily="18" charset="0"/>
                <a:cs typeface="Times New Roman" panose="02020603050405020304" pitchFamily="18" charset="0"/>
              </a:rPr>
              <a:t> and Moist or </a:t>
            </a:r>
            <a:r>
              <a:rPr lang="en-US" sz="3200" dirty="0">
                <a:latin typeface="Times New Roman" panose="02020603050405020304" pitchFamily="18" charset="0"/>
                <a:cs typeface="Times New Roman" panose="02020603050405020304" pitchFamily="18" charset="0"/>
              </a:rPr>
              <a:t>Pseudo </a:t>
            </a:r>
            <a:r>
              <a:rPr lang="en-US" sz="3000" dirty="0" err="1" smtClean="0">
                <a:latin typeface="Times New Roman" panose="02020603050405020304" pitchFamily="18" charset="0"/>
                <a:cs typeface="Times New Roman" panose="02020603050405020304" pitchFamily="18" charset="0"/>
              </a:rPr>
              <a:t>Adiabats</a:t>
            </a:r>
            <a:endParaRPr lang="en-US" sz="3000" baseline="-25000" dirty="0">
              <a:latin typeface="Times New Roman" panose="02020603050405020304" pitchFamily="18" charset="0"/>
              <a:cs typeface="Times New Roman" panose="02020603050405020304" pitchFamily="18" charset="0"/>
            </a:endParaRPr>
          </a:p>
        </p:txBody>
      </p:sp>
      <p:pic>
        <p:nvPicPr>
          <p:cNvPr id="7170" name="Picture 2" descr="https://www.weather.gov/images/jetstream/upperair/moist_d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057400"/>
            <a:ext cx="3048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860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375" y="1478340"/>
            <a:ext cx="4858357" cy="34163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400" dirty="0">
                <a:latin typeface="Times New Roman" pitchFamily="18" charset="0"/>
                <a:ea typeface="ＭＳ Ｐゴシック" pitchFamily="34" charset="-128"/>
                <a:cs typeface="Times New Roman" panose="02020603050405020304" pitchFamily="18" charset="0"/>
              </a:rPr>
              <a:t>These lines (also called saturation mixing ratio lines or isopleths) uniquely define the maximum amount of water vapor that could be held in the atmosphere (saturation mixing ratio) for each combination of temperature and pressure. These lines can be used to determine whether the parcel were saturated or not. </a:t>
            </a: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963226" y="3244334"/>
            <a:ext cx="184731" cy="369332"/>
          </a:xfrm>
          <a:prstGeom prst="rect">
            <a:avLst/>
          </a:prstGeom>
        </p:spPr>
        <p:txBody>
          <a:bodyPr wrap="none">
            <a:spAutoFit/>
          </a:bodyPr>
          <a:lstStyle/>
          <a:p>
            <a:endParaRPr lang="en-US" dirty="0"/>
          </a:p>
        </p:txBody>
      </p:sp>
      <p:sp>
        <p:nvSpPr>
          <p:cNvPr id="8" name="Title 2"/>
          <p:cNvSpPr>
            <a:spLocks noGrp="1"/>
          </p:cNvSpPr>
          <p:nvPr>
            <p:ph type="title"/>
          </p:nvPr>
        </p:nvSpPr>
        <p:spPr>
          <a:xfrm>
            <a:off x="457200" y="274638"/>
            <a:ext cx="8229600" cy="1143000"/>
          </a:xfrm>
        </p:spPr>
        <p:style>
          <a:lnRef idx="2">
            <a:schemeClr val="dk1"/>
          </a:lnRef>
          <a:fillRef idx="1">
            <a:schemeClr val="lt1"/>
          </a:fillRef>
          <a:effectRef idx="0">
            <a:schemeClr val="dk1"/>
          </a:effectRef>
          <a:fontRef idx="minor">
            <a:schemeClr val="dk1"/>
          </a:fontRef>
        </p:style>
        <p:txBody>
          <a:bodyPr>
            <a:normAutofit/>
          </a:bodyPr>
          <a:lstStyle/>
          <a:p>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Isohume</a:t>
            </a:r>
            <a:r>
              <a:rPr lang="en-US" sz="3000" dirty="0">
                <a:latin typeface="Times New Roman" panose="02020603050405020304" pitchFamily="18" charset="0"/>
                <a:cs typeface="Times New Roman" panose="02020603050405020304" pitchFamily="18" charset="0"/>
              </a:rPr>
              <a:t> – Mixing Ratio Lines </a:t>
            </a:r>
            <a:endParaRPr lang="en-US" sz="3000" baseline="-25000" dirty="0">
              <a:latin typeface="Times New Roman" panose="02020603050405020304" pitchFamily="18" charset="0"/>
              <a:cs typeface="Times New Roman" panose="02020603050405020304" pitchFamily="18" charset="0"/>
            </a:endParaRPr>
          </a:p>
        </p:txBody>
      </p:sp>
      <p:pic>
        <p:nvPicPr>
          <p:cNvPr id="9" name="Picture 4" descr="stu-w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932" y="1524000"/>
            <a:ext cx="3291868" cy="337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3459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374" y="1665744"/>
            <a:ext cx="8226425" cy="34163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400" dirty="0">
                <a:latin typeface="Times New Roman" panose="02020603050405020304" pitchFamily="18" charset="0"/>
                <a:cs typeface="Times New Roman" panose="02020603050405020304" pitchFamily="18" charset="0"/>
              </a:rPr>
              <a:t>The diagrams are such that equal area represents equal energy on any point on the </a:t>
            </a:r>
            <a:r>
              <a:rPr lang="en-US" sz="2400" dirty="0" smtClean="0">
                <a:latin typeface="Times New Roman" panose="02020603050405020304" pitchFamily="18" charset="0"/>
                <a:cs typeface="Times New Roman" panose="02020603050405020304" pitchFamily="18" charset="0"/>
              </a:rPr>
              <a:t>diagram.</a:t>
            </a:r>
          </a:p>
          <a:p>
            <a:pPr algn="just"/>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useful thermodynamic diagram should have the following general </a:t>
            </a:r>
            <a:r>
              <a:rPr lang="en-US" sz="2400" dirty="0" smtClean="0">
                <a:latin typeface="Times New Roman" panose="02020603050405020304" pitchFamily="18" charset="0"/>
                <a:cs typeface="Times New Roman" panose="02020603050405020304" pitchFamily="18" charset="0"/>
              </a:rPr>
              <a:t>properties</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area enclosed by a cyclic process </a:t>
            </a:r>
            <a:r>
              <a:rPr lang="en-US" sz="2400" dirty="0">
                <a:latin typeface="Times New Roman" panose="02020603050405020304" pitchFamily="18" charset="0"/>
                <a:cs typeface="Times New Roman" panose="02020603050405020304" pitchFamily="18" charset="0"/>
              </a:rPr>
              <a:t>should be </a:t>
            </a:r>
            <a:r>
              <a:rPr lang="en-US" sz="2400" b="1" u="sng" dirty="0">
                <a:latin typeface="Times New Roman" panose="02020603050405020304" pitchFamily="18" charset="0"/>
                <a:cs typeface="Times New Roman" panose="02020603050405020304" pitchFamily="18" charset="0"/>
              </a:rPr>
              <a:t>proportional to the work done</a:t>
            </a:r>
            <a:r>
              <a:rPr lang="en-US" sz="2400" dirty="0">
                <a:latin typeface="Times New Roman" panose="02020603050405020304" pitchFamily="18" charset="0"/>
                <a:cs typeface="Times New Roman" panose="02020603050405020304" pitchFamily="18" charset="0"/>
              </a:rPr>
              <a:t> during the process.</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As </a:t>
            </a:r>
            <a:r>
              <a:rPr lang="en-US" sz="2400" dirty="0">
                <a:latin typeface="Times New Roman" panose="02020603050405020304" pitchFamily="18" charset="0"/>
                <a:cs typeface="Times New Roman" panose="02020603050405020304" pitchFamily="18" charset="0"/>
              </a:rPr>
              <a:t>many of the </a:t>
            </a:r>
            <a:r>
              <a:rPr lang="en-US" sz="2400" b="1" u="sng" dirty="0">
                <a:latin typeface="Times New Roman" panose="02020603050405020304" pitchFamily="18" charset="0"/>
                <a:cs typeface="Times New Roman" panose="02020603050405020304" pitchFamily="18" charset="0"/>
              </a:rPr>
              <a:t>process lines </a:t>
            </a:r>
            <a:r>
              <a:rPr lang="en-US" sz="2400" dirty="0">
                <a:latin typeface="Times New Roman" panose="02020603050405020304" pitchFamily="18" charset="0"/>
                <a:cs typeface="Times New Roman" panose="02020603050405020304" pitchFamily="18" charset="0"/>
              </a:rPr>
              <a:t>as possible should be </a:t>
            </a:r>
            <a:r>
              <a:rPr lang="en-US" sz="2400" b="1" u="sng" dirty="0">
                <a:latin typeface="Times New Roman" panose="02020603050405020304" pitchFamily="18" charset="0"/>
                <a:cs typeface="Times New Roman" panose="02020603050405020304" pitchFamily="18" charset="0"/>
              </a:rPr>
              <a:t>straight</a:t>
            </a:r>
            <a:r>
              <a:rPr lang="en-US" sz="24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angle</a:t>
            </a:r>
            <a:r>
              <a:rPr lang="en-US" sz="2400" dirty="0">
                <a:latin typeface="Times New Roman" panose="02020603050405020304" pitchFamily="18" charset="0"/>
                <a:cs typeface="Times New Roman" panose="02020603050405020304" pitchFamily="18" charset="0"/>
              </a:rPr>
              <a:t> between the isotherms and </a:t>
            </a:r>
            <a:r>
              <a:rPr lang="en-US" sz="2400" dirty="0" err="1">
                <a:latin typeface="Times New Roman" panose="02020603050405020304" pitchFamily="18" charset="0"/>
                <a:cs typeface="Times New Roman" panose="02020603050405020304" pitchFamily="18" charset="0"/>
              </a:rPr>
              <a:t>adiabats</a:t>
            </a:r>
            <a:r>
              <a:rPr lang="en-US" sz="2400" dirty="0">
                <a:latin typeface="Times New Roman" panose="02020603050405020304" pitchFamily="18" charset="0"/>
                <a:cs typeface="Times New Roman" panose="02020603050405020304" pitchFamily="18" charset="0"/>
              </a:rPr>
              <a:t> should be as </a:t>
            </a:r>
            <a:r>
              <a:rPr lang="en-US" sz="2400" b="1" u="sng" dirty="0">
                <a:latin typeface="Times New Roman" panose="02020603050405020304" pitchFamily="18" charset="0"/>
                <a:cs typeface="Times New Roman" panose="02020603050405020304" pitchFamily="18" charset="0"/>
              </a:rPr>
              <a:t>close to 90 </a:t>
            </a:r>
            <a:r>
              <a:rPr lang="en-US" sz="2400" dirty="0">
                <a:latin typeface="Times New Roman" panose="02020603050405020304" pitchFamily="18" charset="0"/>
                <a:cs typeface="Times New Roman" panose="02020603050405020304" pitchFamily="18" charset="0"/>
              </a:rPr>
              <a:t>as possible.</a:t>
            </a:r>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3000" dirty="0" smtClean="0">
                <a:latin typeface="Times New Roman" panose="02020603050405020304" pitchFamily="18" charset="0"/>
                <a:cs typeface="Times New Roman" panose="02020603050405020304" pitchFamily="18" charset="0"/>
              </a:rPr>
              <a:t>What are the properties of  a Useful Thermodynamic Diagrams?</a:t>
            </a:r>
            <a:endParaRPr lang="en-US" sz="3000" baseline="-250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98447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374" y="1665744"/>
            <a:ext cx="8226425" cy="415498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We can create a diagram </a:t>
            </a:r>
            <a:r>
              <a:rPr lang="en-US" sz="2400" b="1" dirty="0" smtClean="0">
                <a:latin typeface="Times New Roman" panose="02020603050405020304" pitchFamily="18" charset="0"/>
                <a:cs typeface="Times New Roman" panose="02020603050405020304" pitchFamily="18" charset="0"/>
              </a:rPr>
              <a:t>with area proportional to work </a:t>
            </a:r>
            <a:r>
              <a:rPr lang="en-US" sz="2400" dirty="0" smtClean="0">
                <a:latin typeface="Times New Roman" panose="02020603050405020304" pitchFamily="18" charset="0"/>
                <a:cs typeface="Times New Roman" panose="02020603050405020304" pitchFamily="18" charset="0"/>
              </a:rPr>
              <a:t>using</a:t>
            </a:r>
            <a:r>
              <a:rPr lang="en-US" sz="2400" b="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p-</a:t>
            </a:r>
            <a:r>
              <a:rPr lang="el-GR" sz="2400" dirty="0" smtClean="0">
                <a:latin typeface="Times New Roman" panose="02020603050405020304" pitchFamily="18" charset="0"/>
                <a:cs typeface="Times New Roman" panose="02020603050405020304" pitchFamily="18" charset="0"/>
              </a:rPr>
              <a:t>α</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diagram.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Since </a:t>
            </a:r>
            <a:r>
              <a:rPr lang="en-US" sz="2400" dirty="0">
                <a:latin typeface="Times New Roman" panose="02020603050405020304" pitchFamily="18" charset="0"/>
                <a:cs typeface="Times New Roman" panose="02020603050405020304" pitchFamily="18" charset="0"/>
              </a:rPr>
              <a:t>work per unit mass is defined </a:t>
            </a:r>
            <a:r>
              <a:rPr lang="en-US" sz="2400" dirty="0" smtClean="0">
                <a:latin typeface="Times New Roman" panose="02020603050405020304" pitchFamily="18" charset="0"/>
                <a:cs typeface="Times New Roman" panose="02020603050405020304" pitchFamily="18" charset="0"/>
              </a:rPr>
              <a:t>as </a:t>
            </a:r>
            <a:r>
              <a:rPr lang="en-US" sz="2400" dirty="0" err="1" smtClean="0">
                <a:latin typeface="Times New Roman" panose="02020603050405020304" pitchFamily="18" charset="0"/>
                <a:cs typeface="Times New Roman" panose="02020603050405020304" pitchFamily="18" charset="0"/>
              </a:rPr>
              <a:t>dw</a:t>
            </a:r>
            <a:r>
              <a:rPr lang="en-US" sz="2400" dirty="0" smtClean="0">
                <a:latin typeface="Times New Roman" panose="02020603050405020304" pitchFamily="18" charset="0"/>
                <a:cs typeface="Times New Roman" panose="02020603050405020304" pitchFamily="18" charset="0"/>
              </a:rPr>
              <a:t> = - p d</a:t>
            </a:r>
            <a:r>
              <a:rPr lang="el-GR" sz="2400" dirty="0" smtClean="0">
                <a:latin typeface="Times New Roman" panose="02020603050405020304" pitchFamily="18" charset="0"/>
                <a:cs typeface="Times New Roman" panose="02020603050405020304" pitchFamily="18" charset="0"/>
              </a:rPr>
              <a:t>α</a:t>
            </a:r>
            <a:r>
              <a:rPr lang="en-US" sz="2400" dirty="0" smtClean="0">
                <a:latin typeface="Times New Roman" panose="02020603050405020304" pitchFamily="18" charset="0"/>
                <a:cs typeface="Times New Roman" panose="02020603050405020304" pitchFamily="18" charset="0"/>
              </a:rPr>
              <a:t> , the </a:t>
            </a:r>
            <a:r>
              <a:rPr lang="en-US" sz="2400" dirty="0">
                <a:latin typeface="Times New Roman" panose="02020603050405020304" pitchFamily="18" charset="0"/>
                <a:cs typeface="Times New Roman" panose="02020603050405020304" pitchFamily="18" charset="0"/>
              </a:rPr>
              <a:t>area on a </a:t>
            </a:r>
            <a:r>
              <a:rPr lang="en-US" sz="2400" dirty="0" smtClean="0">
                <a:latin typeface="Times New Roman" panose="02020603050405020304" pitchFamily="18" charset="0"/>
                <a:cs typeface="Times New Roman" panose="02020603050405020304" pitchFamily="18" charset="0"/>
              </a:rPr>
              <a:t>p-</a:t>
            </a:r>
            <a:r>
              <a:rPr lang="el-GR" sz="2400" dirty="0">
                <a:latin typeface="Times New Roman" panose="02020603050405020304" pitchFamily="18" charset="0"/>
                <a:cs typeface="Times New Roman" panose="02020603050405020304" pitchFamily="18" charset="0"/>
              </a:rPr>
              <a:t> α</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diagram is proportional to work</a:t>
            </a:r>
            <a:r>
              <a:rPr lang="en-US" sz="2400" dirty="0" smtClean="0">
                <a:latin typeface="Times New Roman" panose="02020603050405020304" pitchFamily="18" charset="0"/>
                <a:cs typeface="Times New Roman" panose="02020603050405020304" pitchFamily="18" charset="0"/>
              </a:rPr>
              <a:t>. </a:t>
            </a:r>
          </a:p>
          <a:p>
            <a:pPr algn="just"/>
            <a:endParaRPr lang="en-US" sz="2400" dirty="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But this diagram is </a:t>
            </a:r>
            <a:r>
              <a:rPr lang="en-US" sz="2400" b="1" dirty="0">
                <a:latin typeface="Times New Roman" panose="02020603050405020304" pitchFamily="18" charset="0"/>
                <a:cs typeface="Times New Roman" panose="02020603050405020304" pitchFamily="18" charset="0"/>
              </a:rPr>
              <a:t>not very useful for meteorologists because</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angle between isotherms and </a:t>
            </a:r>
            <a:r>
              <a:rPr lang="en-US" sz="2400" dirty="0" err="1">
                <a:latin typeface="Times New Roman" panose="02020603050405020304" pitchFamily="18" charset="0"/>
                <a:cs typeface="Times New Roman" panose="02020603050405020304" pitchFamily="18" charset="0"/>
              </a:rPr>
              <a:t>adiabats</a:t>
            </a:r>
            <a:r>
              <a:rPr lang="en-US" sz="2400" dirty="0">
                <a:latin typeface="Times New Roman" panose="02020603050405020304" pitchFamily="18" charset="0"/>
                <a:cs typeface="Times New Roman" panose="02020603050405020304" pitchFamily="18" charset="0"/>
              </a:rPr>
              <a:t> is very small</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Process </a:t>
            </a:r>
            <a:r>
              <a:rPr lang="en-US" sz="2400" dirty="0">
                <a:latin typeface="Times New Roman" panose="02020603050405020304" pitchFamily="18" charset="0"/>
                <a:cs typeface="Times New Roman" panose="02020603050405020304" pitchFamily="18" charset="0"/>
              </a:rPr>
              <a:t>lines aren’t very straight</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Volume </a:t>
            </a:r>
            <a:r>
              <a:rPr lang="en-US" sz="2400" dirty="0">
                <a:latin typeface="Times New Roman" panose="02020603050405020304" pitchFamily="18" charset="0"/>
                <a:cs typeface="Times New Roman" panose="02020603050405020304" pitchFamily="18" charset="0"/>
              </a:rPr>
              <a:t>is not a convenient thermodynamic variable for </a:t>
            </a:r>
            <a:r>
              <a:rPr lang="en-US" sz="2400" dirty="0" smtClean="0">
                <a:latin typeface="Times New Roman" panose="02020603050405020304" pitchFamily="18" charset="0"/>
                <a:cs typeface="Times New Roman" panose="02020603050405020304" pitchFamily="18" charset="0"/>
              </a:rPr>
              <a:t>meteorology. </a:t>
            </a:r>
          </a:p>
          <a:p>
            <a:pPr algn="just"/>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sz="3000" dirty="0" smtClean="0">
                <a:latin typeface="Times New Roman" panose="02020603050405020304" pitchFamily="18" charset="0"/>
                <a:cs typeface="Times New Roman" panose="02020603050405020304" pitchFamily="18" charset="0"/>
              </a:rPr>
              <a:t>FYI: How to create a diagram?</a:t>
            </a:r>
            <a:endParaRPr lang="en-US" sz="30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04652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374" y="1771471"/>
            <a:ext cx="8226425"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By using (T </a:t>
            </a:r>
            <a:r>
              <a:rPr lang="en-US" sz="2400" dirty="0">
                <a:latin typeface="Times New Roman" panose="02020603050405020304" pitchFamily="18" charset="0"/>
                <a:cs typeface="Times New Roman" panose="02020603050405020304" pitchFamily="18" charset="0"/>
              </a:rPr>
              <a:t>and p </a:t>
            </a:r>
            <a:r>
              <a:rPr lang="en-US" sz="2400" dirty="0" smtClean="0">
                <a:latin typeface="Times New Roman" panose="02020603050405020304" pitchFamily="18" charset="0"/>
                <a:cs typeface="Times New Roman" panose="02020603050405020304" pitchFamily="18" charset="0"/>
              </a:rPr>
              <a:t>) as </a:t>
            </a:r>
            <a:r>
              <a:rPr lang="en-US" sz="2400" dirty="0">
                <a:latin typeface="Times New Roman" panose="02020603050405020304" pitchFamily="18" charset="0"/>
                <a:cs typeface="Times New Roman" panose="02020603050405020304" pitchFamily="18" charset="0"/>
              </a:rPr>
              <a:t>the thermodynamic </a:t>
            </a:r>
            <a:r>
              <a:rPr lang="en-US" sz="2400" dirty="0" smtClean="0">
                <a:latin typeface="Times New Roman" panose="02020603050405020304" pitchFamily="18" charset="0"/>
                <a:cs typeface="Times New Roman" panose="02020603050405020304" pitchFamily="18" charset="0"/>
              </a:rPr>
              <a:t>variables, but we </a:t>
            </a:r>
            <a:r>
              <a:rPr lang="en-US" sz="2400" dirty="0">
                <a:latin typeface="Times New Roman" panose="02020603050405020304" pitchFamily="18" charset="0"/>
                <a:cs typeface="Times New Roman" panose="02020603050405020304" pitchFamily="18" charset="0"/>
              </a:rPr>
              <a:t>have to find a way of setting up the axes of our diagram so that area will be proportional to work</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3000" dirty="0" smtClean="0">
                <a:latin typeface="Times New Roman" panose="02020603050405020304" pitchFamily="18" charset="0"/>
                <a:cs typeface="Times New Roman" panose="02020603050405020304" pitchFamily="18" charset="0"/>
              </a:rPr>
              <a:t>How to create a Useful diagram for Meteorologist? </a:t>
            </a:r>
            <a:endParaRPr lang="en-US" sz="30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460374" y="5188803"/>
            <a:ext cx="8226425"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Because equal </a:t>
            </a:r>
            <a:r>
              <a:rPr lang="en-US" sz="2400" dirty="0">
                <a:latin typeface="Times New Roman" panose="02020603050405020304" pitchFamily="18" charset="0"/>
                <a:cs typeface="Times New Roman" panose="02020603050405020304" pitchFamily="18" charset="0"/>
              </a:rPr>
              <a:t>area represents equal energy on any point on the </a:t>
            </a:r>
            <a:r>
              <a:rPr lang="en-US" sz="2400" dirty="0" smtClean="0">
                <a:latin typeface="Times New Roman" panose="02020603050405020304" pitchFamily="18" charset="0"/>
                <a:cs typeface="Times New Roman" panose="02020603050405020304" pitchFamily="18" charset="0"/>
              </a:rPr>
              <a:t>diagram, a </a:t>
            </a:r>
            <a:r>
              <a:rPr lang="en-US" sz="2400" dirty="0">
                <a:latin typeface="Times New Roman" panose="02020603050405020304" pitchFamily="18" charset="0"/>
                <a:cs typeface="Times New Roman" panose="02020603050405020304" pitchFamily="18" charset="0"/>
              </a:rPr>
              <a:t>true thermodynamic diagram has </a:t>
            </a:r>
            <a:r>
              <a:rPr lang="en-US" sz="2400" dirty="0" smtClean="0">
                <a:latin typeface="Times New Roman" panose="02020603050405020304" pitchFamily="18" charset="0"/>
                <a:cs typeface="Times New Roman" panose="02020603050405020304" pitchFamily="18" charset="0"/>
              </a:rPr>
              <a:t>an </a:t>
            </a:r>
            <a:r>
              <a:rPr lang="en-US" sz="2400" u="sng" dirty="0" smtClean="0">
                <a:latin typeface="Times New Roman" panose="02020603050405020304" pitchFamily="18" charset="0"/>
                <a:cs typeface="Times New Roman" panose="02020603050405020304" pitchFamily="18" charset="0"/>
              </a:rPr>
              <a:t>Area and Energy</a:t>
            </a:r>
            <a:endParaRPr lang="en-US" sz="2400" u="sng" dirty="0">
              <a:latin typeface="Times New Roman" panose="02020603050405020304" pitchFamily="18" charset="0"/>
              <a:cs typeface="Times New Roman" panose="02020603050405020304" pitchFamily="18" charset="0"/>
            </a:endParaRPr>
          </a:p>
        </p:txBody>
      </p:sp>
      <p:sp>
        <p:nvSpPr>
          <p:cNvPr id="7" name="Title 2"/>
          <p:cNvSpPr txBox="1">
            <a:spLocks/>
          </p:cNvSpPr>
          <p:nvPr/>
        </p:nvSpPr>
        <p:spPr>
          <a:xfrm>
            <a:off x="457200" y="3691970"/>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smtClean="0">
                <a:latin typeface="Times New Roman" panose="02020603050405020304" pitchFamily="18" charset="0"/>
                <a:cs typeface="Times New Roman" panose="02020603050405020304" pitchFamily="18" charset="0"/>
              </a:rPr>
              <a:t>What are the </a:t>
            </a:r>
            <a:r>
              <a:rPr lang="en-US" altLang="en-US" sz="3200" smtClean="0">
                <a:latin typeface="Times New Roman" pitchFamily="18" charset="0"/>
              </a:rPr>
              <a:t>True thermodynamic diagram?</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2687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sz="3200" dirty="0">
                <a:latin typeface="Times New Roman" panose="02020603050405020304" pitchFamily="18" charset="0"/>
                <a:cs typeface="Times New Roman" panose="02020603050405020304" pitchFamily="18" charset="0"/>
              </a:rPr>
              <a:t>FYI: </a:t>
            </a:r>
            <a:r>
              <a:rPr lang="en-US" sz="3000" dirty="0" smtClean="0">
                <a:latin typeface="Times New Roman" panose="02020603050405020304" pitchFamily="18" charset="0"/>
                <a:cs typeface="Times New Roman" panose="02020603050405020304" pitchFamily="18" charset="0"/>
              </a:rPr>
              <a:t>How to create a Useful diagram for Meteorologist?</a:t>
            </a:r>
            <a:endParaRPr lang="en-US" sz="30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600200"/>
            <a:ext cx="8226424" cy="525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7315200" y="5181600"/>
            <a:ext cx="15240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197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374" y="1771471"/>
            <a:ext cx="8226425"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Some of the types of the Thermodynamic Diagrams are:</a:t>
            </a:r>
          </a:p>
          <a:p>
            <a:pPr marL="342900" indent="-342900" algn="just">
              <a:buFont typeface="Arial" panose="020B0604020202020204" pitchFamily="34" charset="0"/>
              <a:buChar char="•"/>
            </a:pPr>
            <a:r>
              <a:rPr lang="en-US" sz="2400" dirty="0" err="1" smtClean="0">
                <a:latin typeface="Times New Roman" panose="02020603050405020304" pitchFamily="18" charset="0"/>
                <a:cs typeface="Times New Roman" panose="02020603050405020304" pitchFamily="18" charset="0"/>
              </a:rPr>
              <a:t>Emagram</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err="1" smtClean="0">
                <a:latin typeface="Times New Roman" panose="02020603050405020304" pitchFamily="18" charset="0"/>
                <a:cs typeface="Times New Roman" panose="02020603050405020304" pitchFamily="18" charset="0"/>
              </a:rPr>
              <a:t>Tephigram</a:t>
            </a: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err="1" smtClean="0">
                <a:latin typeface="Times New Roman" panose="02020603050405020304" pitchFamily="18" charset="0"/>
                <a:cs typeface="Times New Roman" panose="02020603050405020304" pitchFamily="18" charset="0"/>
              </a:rPr>
              <a:t>SkewT</a:t>
            </a:r>
            <a:r>
              <a:rPr lang="en-US" sz="2400" dirty="0" smtClean="0">
                <a:latin typeface="Times New Roman" panose="02020603050405020304" pitchFamily="18" charset="0"/>
                <a:cs typeface="Times New Roman" panose="02020603050405020304" pitchFamily="18" charset="0"/>
              </a:rPr>
              <a:t>/Log </a:t>
            </a:r>
            <a:r>
              <a:rPr lang="en-US" sz="2400" dirty="0">
                <a:latin typeface="Times New Roman" panose="02020603050405020304" pitchFamily="18" charset="0"/>
                <a:cs typeface="Times New Roman" panose="02020603050405020304" pitchFamily="18" charset="0"/>
              </a:rPr>
              <a:t>P diagram (modified </a:t>
            </a:r>
            <a:r>
              <a:rPr lang="en-US" sz="2400" dirty="0" err="1">
                <a:latin typeface="Times New Roman" panose="02020603050405020304" pitchFamily="18" charset="0"/>
                <a:cs typeface="Times New Roman" panose="02020603050405020304" pitchFamily="18" charset="0"/>
              </a:rPr>
              <a:t>emagram</a:t>
            </a:r>
            <a:r>
              <a:rPr lang="en-US" sz="2400"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US" sz="2400" dirty="0" err="1" smtClean="0">
                <a:latin typeface="Times New Roman" panose="02020603050405020304" pitchFamily="18" charset="0"/>
                <a:cs typeface="Times New Roman" panose="02020603050405020304" pitchFamily="18" charset="0"/>
              </a:rPr>
              <a:t>Psuedoadiabatic</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(or </a:t>
            </a:r>
            <a:r>
              <a:rPr lang="en-US" sz="2400" dirty="0" err="1">
                <a:latin typeface="Times New Roman" panose="02020603050405020304" pitchFamily="18" charset="0"/>
                <a:cs typeface="Times New Roman" panose="02020603050405020304" pitchFamily="18" charset="0"/>
              </a:rPr>
              <a:t>Stüve</a:t>
            </a:r>
            <a:r>
              <a:rPr lang="en-US" sz="2400" dirty="0">
                <a:latin typeface="Times New Roman" panose="02020603050405020304" pitchFamily="18" charset="0"/>
                <a:cs typeface="Times New Roman" panose="02020603050405020304" pitchFamily="18" charset="0"/>
              </a:rPr>
              <a:t>) diagram </a:t>
            </a:r>
          </a:p>
          <a:p>
            <a:pPr algn="just"/>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3000" dirty="0" smtClean="0">
                <a:latin typeface="Times New Roman" panose="02020603050405020304" pitchFamily="18" charset="0"/>
                <a:cs typeface="Times New Roman" panose="02020603050405020304" pitchFamily="18" charset="0"/>
              </a:rPr>
              <a:t>What are the Types of Diagrams?</a:t>
            </a:r>
            <a:endParaRPr lang="en-US" sz="30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6128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3200" dirty="0" smtClean="0">
                <a:latin typeface="Times New Roman" panose="02020603050405020304" pitchFamily="18" charset="0"/>
                <a:cs typeface="Times New Roman" panose="02020603050405020304" pitchFamily="18" charset="0"/>
              </a:rPr>
              <a:t>What is The EMAGRAM? What are the Properties of its Lines?</a:t>
            </a:r>
            <a:endParaRPr lang="en-US" sz="30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460374" y="1518821"/>
            <a:ext cx="5635626" cy="526297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The </a:t>
            </a:r>
            <a:r>
              <a:rPr lang="en-US" sz="2400" dirty="0" err="1" smtClean="0">
                <a:latin typeface="Times New Roman" panose="02020603050405020304" pitchFamily="18" charset="0"/>
                <a:cs typeface="Times New Roman" panose="02020603050405020304" pitchFamily="18" charset="0"/>
              </a:rPr>
              <a:t>emagram</a:t>
            </a:r>
            <a:r>
              <a:rPr lang="en-US" sz="2400" dirty="0" smtClean="0">
                <a:latin typeface="Times New Roman" panose="02020603050405020304" pitchFamily="18" charset="0"/>
                <a:cs typeface="Times New Roman" panose="02020603050405020304" pitchFamily="18" charset="0"/>
              </a:rPr>
              <a:t> (</a:t>
            </a:r>
            <a:r>
              <a:rPr lang="en-US" sz="2400" u="sng" dirty="0" smtClean="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nergy-per-unit-</a:t>
            </a:r>
            <a:r>
              <a:rPr lang="en-US" sz="2400" u="sng" dirty="0" smtClean="0">
                <a:latin typeface="Times New Roman" panose="02020603050405020304" pitchFamily="18" charset="0"/>
                <a:cs typeface="Times New Roman" panose="02020603050405020304" pitchFamily="18" charset="0"/>
              </a:rPr>
              <a:t>ma</a:t>
            </a:r>
            <a:r>
              <a:rPr lang="en-US" sz="2400" dirty="0" smtClean="0">
                <a:latin typeface="Times New Roman" panose="02020603050405020304" pitchFamily="18" charset="0"/>
                <a:cs typeface="Times New Roman" panose="02020603050405020304" pitchFamily="18" charset="0"/>
              </a:rPr>
              <a:t>ss dia</a:t>
            </a:r>
            <a:r>
              <a:rPr lang="en-US" sz="2400" u="sng" dirty="0" smtClean="0">
                <a:latin typeface="Times New Roman" panose="02020603050405020304" pitchFamily="18" charset="0"/>
                <a:cs typeface="Times New Roman" panose="02020603050405020304" pitchFamily="18" charset="0"/>
              </a:rPr>
              <a:t>gram</a:t>
            </a:r>
            <a:r>
              <a:rPr lang="en-US" sz="2400" dirty="0" smtClean="0">
                <a:latin typeface="Times New Roman" panose="02020603050405020304" pitchFamily="18" charset="0"/>
                <a:cs typeface="Times New Roman" panose="02020603050405020304" pitchFamily="18" charset="0"/>
              </a:rPr>
              <a:t>) is created by letting X = T</a:t>
            </a:r>
            <a:r>
              <a:rPr lang="en-US" sz="2400" dirty="0">
                <a:latin typeface="Times New Roman" panose="02020603050405020304" pitchFamily="18" charset="0"/>
                <a:cs typeface="Times New Roman" panose="02020603050405020304" pitchFamily="18" charset="0"/>
              </a:rPr>
              <a:t>, and by </a:t>
            </a:r>
            <a:r>
              <a:rPr lang="en-US" sz="2400" dirty="0" smtClean="0">
                <a:latin typeface="Times New Roman" panose="02020603050405020304" pitchFamily="18" charset="0"/>
                <a:cs typeface="Times New Roman" panose="02020603050405020304" pitchFamily="18" charset="0"/>
              </a:rPr>
              <a:t>using </a:t>
            </a:r>
            <a:r>
              <a:rPr lang="en-US" sz="2400" dirty="0">
                <a:latin typeface="Times New Roman" panose="02020603050405020304" pitchFamily="18" charset="0"/>
                <a:cs typeface="Times New Roman" panose="02020603050405020304" pitchFamily="18" charset="0"/>
              </a:rPr>
              <a:t>the equation of state for dry air </a:t>
            </a:r>
            <a:r>
              <a:rPr lang="en-US" sz="2400" dirty="0" smtClean="0">
                <a:latin typeface="Times New Roman" panose="02020603050405020304" pitchFamily="18" charset="0"/>
                <a:cs typeface="Times New Roman" panose="02020603050405020304" pitchFamily="18" charset="0"/>
              </a:rPr>
              <a:t>with some mathematical processes we get the diagram axes:  X=T , Y= - R</a:t>
            </a:r>
            <a:r>
              <a:rPr lang="en-US" sz="2400" baseline="-25000" dirty="0" smtClean="0">
                <a:latin typeface="Times New Roman" panose="02020603050405020304" pitchFamily="18" charset="0"/>
                <a:cs typeface="Times New Roman" panose="02020603050405020304" pitchFamily="18" charset="0"/>
              </a:rPr>
              <a:t>d</a:t>
            </a:r>
            <a:r>
              <a:rPr lang="en-US" sz="2400" dirty="0" smtClean="0">
                <a:latin typeface="Times New Roman" panose="02020603050405020304" pitchFamily="18" charset="0"/>
                <a:cs typeface="Times New Roman" panose="02020603050405020304" pitchFamily="18" charset="0"/>
              </a:rPr>
              <a:t> ln P</a:t>
            </a:r>
          </a:p>
          <a:p>
            <a:pPr algn="just"/>
            <a:r>
              <a:rPr lang="en-US" sz="2400" dirty="0" smtClean="0">
                <a:latin typeface="Times New Roman" panose="02020603050405020304" pitchFamily="18" charset="0"/>
                <a:cs typeface="Times New Roman" panose="02020603050405020304" pitchFamily="18" charset="0"/>
              </a:rPr>
              <a:t>The properties of the lines in </a:t>
            </a:r>
            <a:r>
              <a:rPr lang="en-US" sz="2400" dirty="0" err="1">
                <a:latin typeface="Times New Roman" panose="02020603050405020304" pitchFamily="18" charset="0"/>
                <a:cs typeface="Times New Roman" panose="02020603050405020304" pitchFamily="18" charset="0"/>
              </a:rPr>
              <a:t>E</a:t>
            </a:r>
            <a:r>
              <a:rPr lang="en-US" sz="2400" dirty="0" err="1" smtClean="0">
                <a:latin typeface="Times New Roman" panose="02020603050405020304" pitchFamily="18" charset="0"/>
                <a:cs typeface="Times New Roman" panose="02020603050405020304" pitchFamily="18" charset="0"/>
              </a:rPr>
              <a:t>magram</a:t>
            </a:r>
            <a:r>
              <a:rPr lang="en-US" sz="2400" dirty="0" smtClean="0">
                <a:latin typeface="Times New Roman" panose="02020603050405020304" pitchFamily="18" charset="0"/>
                <a:cs typeface="Times New Roman" panose="02020603050405020304" pitchFamily="18" charset="0"/>
              </a:rPr>
              <a:t> are:</a:t>
            </a: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Dry </a:t>
            </a:r>
            <a:r>
              <a:rPr lang="en-US" sz="2400" dirty="0" err="1" smtClean="0">
                <a:latin typeface="Times New Roman" panose="02020603050405020304" pitchFamily="18" charset="0"/>
                <a:cs typeface="Times New Roman" panose="02020603050405020304" pitchFamily="18" charset="0"/>
              </a:rPr>
              <a:t>Adiabats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are slightly curved, concave </a:t>
            </a:r>
            <a:r>
              <a:rPr lang="en-US" sz="2400" dirty="0" smtClean="0">
                <a:latin typeface="Times New Roman" panose="02020603050405020304" pitchFamily="18" charset="0"/>
                <a:cs typeface="Times New Roman" panose="02020603050405020304" pitchFamily="18" charset="0"/>
              </a:rPr>
              <a:t>upward, </a:t>
            </a:r>
            <a:r>
              <a:rPr lang="en-US" sz="2400" dirty="0" err="1" smtClean="0">
                <a:latin typeface="Times New Roman" panose="02020603050405020304" pitchFamily="18" charset="0"/>
                <a:cs typeface="Times New Roman" panose="02020603050405020304" pitchFamily="18" charset="0"/>
              </a:rPr>
              <a:t>Pseudoadiabats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are curved convex </a:t>
            </a:r>
            <a:r>
              <a:rPr lang="en-US" sz="2400" dirty="0" smtClean="0">
                <a:latin typeface="Times New Roman" panose="02020603050405020304" pitchFamily="18" charset="0"/>
                <a:cs typeface="Times New Roman" panose="02020603050405020304" pitchFamily="18" charset="0"/>
              </a:rPr>
              <a:t>upward, Isotherm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adiabat</a:t>
            </a:r>
            <a:r>
              <a:rPr lang="en-US" sz="2400" dirty="0">
                <a:latin typeface="Times New Roman" panose="02020603050405020304" pitchFamily="18" charset="0"/>
                <a:cs typeface="Times New Roman" panose="02020603050405020304" pitchFamily="18" charset="0"/>
              </a:rPr>
              <a:t> angle varies with axis scale, but is usually about </a:t>
            </a:r>
            <a:r>
              <a:rPr lang="en-US" sz="2400" dirty="0" smtClean="0">
                <a:latin typeface="Times New Roman" panose="02020603050405020304" pitchFamily="18" charset="0"/>
                <a:cs typeface="Times New Roman" panose="02020603050405020304" pitchFamily="18" charset="0"/>
              </a:rPr>
              <a:t>45°.</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Area </a:t>
            </a:r>
            <a:r>
              <a:rPr lang="en-US" sz="2400" dirty="0" smtClean="0">
                <a:latin typeface="Times New Roman" panose="02020603050405020304" pitchFamily="18" charset="0"/>
                <a:cs typeface="Times New Roman" panose="02020603050405020304" pitchFamily="18" charset="0"/>
              </a:rPr>
              <a:t>denotes </a:t>
            </a:r>
            <a:r>
              <a:rPr lang="en-US" sz="2400" dirty="0">
                <a:latin typeface="Times New Roman" panose="02020603050405020304" pitchFamily="18" charset="0"/>
                <a:cs typeface="Times New Roman" panose="02020603050405020304" pitchFamily="18" charset="0"/>
              </a:rPr>
              <a:t>total work done in a cyclic </a:t>
            </a:r>
            <a:r>
              <a:rPr lang="en-US" sz="2400" dirty="0" smtClean="0">
                <a:latin typeface="Times New Roman" panose="02020603050405020304" pitchFamily="18" charset="0"/>
                <a:cs typeface="Times New Roman" panose="02020603050405020304" pitchFamily="18" charset="0"/>
              </a:rPr>
              <a:t>process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 = -R</a:t>
            </a:r>
            <a:r>
              <a:rPr lang="en-US" sz="2400" baseline="-25000"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T </a:t>
            </a:r>
            <a:r>
              <a:rPr lang="en-US" sz="2400" dirty="0" err="1" smtClean="0">
                <a:latin typeface="Times New Roman" panose="02020603050405020304" pitchFamily="18" charset="0"/>
                <a:cs typeface="Times New Roman" panose="02020603050405020304" pitchFamily="18" charset="0"/>
              </a:rPr>
              <a:t>dlnP</a:t>
            </a:r>
            <a:r>
              <a:rPr lang="en-US" sz="2400" dirty="0" smtClean="0">
                <a:latin typeface="Times New Roman" panose="02020603050405020304" pitchFamily="18" charset="0"/>
                <a:cs typeface="Times New Roman" panose="02020603050405020304" pitchFamily="18" charset="0"/>
              </a:rPr>
              <a:t>, and this it represent a true thermodynamic diagram.</a:t>
            </a:r>
            <a:endParaRPr lang="en-US" sz="2400" dirty="0">
              <a:latin typeface="Times New Roman" panose="02020603050405020304" pitchFamily="18" charset="0"/>
              <a:cs typeface="Times New Roman" panose="02020603050405020304" pitchFamily="18" charset="0"/>
            </a:endParaRPr>
          </a:p>
        </p:txBody>
      </p:sp>
      <p:pic>
        <p:nvPicPr>
          <p:cNvPr id="13" name="Picture 27" descr="figure1"/>
          <p:cNvPicPr>
            <a:picLocks noChangeAspect="1" noChangeArrowheads="1"/>
          </p:cNvPicPr>
          <p:nvPr/>
        </p:nvPicPr>
        <p:blipFill rotWithShape="1">
          <a:blip r:embed="rId3">
            <a:extLst>
              <a:ext uri="{28A0092B-C50C-407E-A947-70E740481C1C}">
                <a14:useLocalDpi xmlns:a14="http://schemas.microsoft.com/office/drawing/2010/main" val="0"/>
              </a:ext>
            </a:extLst>
          </a:blip>
          <a:srcRect b="13811"/>
          <a:stretch/>
        </p:blipFill>
        <p:spPr bwMode="auto">
          <a:xfrm>
            <a:off x="6172200" y="1518821"/>
            <a:ext cx="2895600" cy="263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6125694" y="4082122"/>
            <a:ext cx="2799746" cy="2699678"/>
            <a:chOff x="6125694" y="4082122"/>
            <a:chExt cx="2799746" cy="2699678"/>
          </a:xfrm>
        </p:grpSpPr>
        <p:sp>
          <p:nvSpPr>
            <p:cNvPr id="14" name="Text Box 3"/>
            <p:cNvSpPr txBox="1">
              <a:spLocks noChangeArrowheads="1"/>
            </p:cNvSpPr>
            <p:nvPr/>
          </p:nvSpPr>
          <p:spPr bwMode="auto">
            <a:xfrm>
              <a:off x="7354357" y="6326051"/>
              <a:ext cx="302531" cy="45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a:latin typeface="Times New Roman" pitchFamily="18" charset="0"/>
                </a:rPr>
                <a:t>T</a:t>
              </a:r>
            </a:p>
          </p:txBody>
        </p:sp>
        <p:sp>
          <p:nvSpPr>
            <p:cNvPr id="15" name="Text Box 4"/>
            <p:cNvSpPr txBox="1">
              <a:spLocks noChangeArrowheads="1"/>
            </p:cNvSpPr>
            <p:nvPr/>
          </p:nvSpPr>
          <p:spPr bwMode="auto">
            <a:xfrm>
              <a:off x="6125694" y="5186680"/>
              <a:ext cx="9541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None/>
              </a:pPr>
              <a:r>
                <a:rPr lang="en-US" sz="2400" dirty="0">
                  <a:solidFill>
                    <a:prstClr val="black"/>
                  </a:solidFill>
                  <a:latin typeface="Times New Roman" panose="02020603050405020304" pitchFamily="18" charset="0"/>
                  <a:ea typeface="+mn-ea"/>
                  <a:cs typeface="Times New Roman" panose="02020603050405020304" pitchFamily="18" charset="0"/>
                </a:rPr>
                <a:t>R</a:t>
              </a:r>
              <a:r>
                <a:rPr lang="en-US" sz="2400" baseline="-25000" dirty="0">
                  <a:solidFill>
                    <a:prstClr val="black"/>
                  </a:solidFill>
                  <a:latin typeface="Times New Roman" panose="02020603050405020304" pitchFamily="18" charset="0"/>
                  <a:ea typeface="+mn-ea"/>
                  <a:cs typeface="Times New Roman" panose="02020603050405020304" pitchFamily="18" charset="0"/>
                </a:rPr>
                <a:t>d </a:t>
              </a:r>
              <a:r>
                <a:rPr lang="en-US" altLang="ja-JP" sz="2400" dirty="0" err="1" smtClean="0">
                  <a:latin typeface="Times New Roman" pitchFamily="18" charset="0"/>
                </a:rPr>
                <a:t>lnP</a:t>
              </a:r>
              <a:endParaRPr lang="en-US" altLang="en-US" sz="2400" dirty="0">
                <a:latin typeface="Times New Roman" pitchFamily="18" charset="0"/>
              </a:endParaRPr>
            </a:p>
          </p:txBody>
        </p:sp>
        <p:grpSp>
          <p:nvGrpSpPr>
            <p:cNvPr id="16" name="Group 5"/>
            <p:cNvGrpSpPr>
              <a:grpSpLocks/>
            </p:cNvGrpSpPr>
            <p:nvPr/>
          </p:nvGrpSpPr>
          <p:grpSpPr bwMode="auto">
            <a:xfrm>
              <a:off x="6980413" y="4082122"/>
              <a:ext cx="1945027" cy="2202785"/>
              <a:chOff x="710" y="2184"/>
              <a:chExt cx="1297" cy="1224"/>
            </a:xfrm>
          </p:grpSpPr>
          <p:sp>
            <p:nvSpPr>
              <p:cNvPr id="17" name="Rectangle 6"/>
              <p:cNvSpPr>
                <a:spLocks noChangeArrowheads="1"/>
              </p:cNvSpPr>
              <p:nvPr/>
            </p:nvSpPr>
            <p:spPr bwMode="auto">
              <a:xfrm>
                <a:off x="720" y="2448"/>
                <a:ext cx="960" cy="960"/>
              </a:xfrm>
              <a:prstGeom prst="rect">
                <a:avLst/>
              </a:prstGeom>
              <a:solidFill>
                <a:srgbClr val="99FF66"/>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2400">
                  <a:latin typeface="Times New Roman" pitchFamily="18" charset="0"/>
                </a:endParaRPr>
              </a:p>
            </p:txBody>
          </p:sp>
          <p:sp>
            <p:nvSpPr>
              <p:cNvPr id="18" name="Line 7"/>
              <p:cNvSpPr>
                <a:spLocks noChangeShapeType="1"/>
              </p:cNvSpPr>
              <p:nvPr/>
            </p:nvSpPr>
            <p:spPr bwMode="auto">
              <a:xfrm>
                <a:off x="720" y="2448"/>
                <a:ext cx="0" cy="9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8"/>
              <p:cNvSpPr>
                <a:spLocks noChangeShapeType="1"/>
              </p:cNvSpPr>
              <p:nvPr/>
            </p:nvSpPr>
            <p:spPr bwMode="auto">
              <a:xfrm>
                <a:off x="864" y="2448"/>
                <a:ext cx="0"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9"/>
              <p:cNvSpPr>
                <a:spLocks noChangeShapeType="1"/>
              </p:cNvSpPr>
              <p:nvPr/>
            </p:nvSpPr>
            <p:spPr bwMode="auto">
              <a:xfrm>
                <a:off x="1008" y="2448"/>
                <a:ext cx="0"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0"/>
              <p:cNvSpPr>
                <a:spLocks noChangeShapeType="1"/>
              </p:cNvSpPr>
              <p:nvPr/>
            </p:nvSpPr>
            <p:spPr bwMode="auto">
              <a:xfrm>
                <a:off x="1152" y="2448"/>
                <a:ext cx="0"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1"/>
              <p:cNvSpPr>
                <a:spLocks noChangeShapeType="1"/>
              </p:cNvSpPr>
              <p:nvPr/>
            </p:nvSpPr>
            <p:spPr bwMode="auto">
              <a:xfrm>
                <a:off x="1296" y="2448"/>
                <a:ext cx="0"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2"/>
              <p:cNvSpPr>
                <a:spLocks noChangeShapeType="1"/>
              </p:cNvSpPr>
              <p:nvPr/>
            </p:nvSpPr>
            <p:spPr bwMode="auto">
              <a:xfrm>
                <a:off x="1440" y="2448"/>
                <a:ext cx="0"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3"/>
              <p:cNvSpPr>
                <a:spLocks noChangeShapeType="1"/>
              </p:cNvSpPr>
              <p:nvPr/>
            </p:nvSpPr>
            <p:spPr bwMode="auto">
              <a:xfrm>
                <a:off x="1584" y="2448"/>
                <a:ext cx="0"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4"/>
              <p:cNvSpPr>
                <a:spLocks noChangeShapeType="1"/>
              </p:cNvSpPr>
              <p:nvPr/>
            </p:nvSpPr>
            <p:spPr bwMode="auto">
              <a:xfrm>
                <a:off x="720" y="3408"/>
                <a:ext cx="9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5"/>
              <p:cNvSpPr>
                <a:spLocks noChangeShapeType="1"/>
              </p:cNvSpPr>
              <p:nvPr/>
            </p:nvSpPr>
            <p:spPr bwMode="auto">
              <a:xfrm>
                <a:off x="720" y="2688"/>
                <a:ext cx="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6"/>
              <p:cNvSpPr>
                <a:spLocks noChangeShapeType="1"/>
              </p:cNvSpPr>
              <p:nvPr/>
            </p:nvSpPr>
            <p:spPr bwMode="auto">
              <a:xfrm>
                <a:off x="720" y="2832"/>
                <a:ext cx="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7"/>
              <p:cNvSpPr>
                <a:spLocks noChangeShapeType="1"/>
              </p:cNvSpPr>
              <p:nvPr/>
            </p:nvSpPr>
            <p:spPr bwMode="auto">
              <a:xfrm>
                <a:off x="720" y="2976"/>
                <a:ext cx="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8"/>
              <p:cNvSpPr>
                <a:spLocks noChangeShapeType="1"/>
              </p:cNvSpPr>
              <p:nvPr/>
            </p:nvSpPr>
            <p:spPr bwMode="auto">
              <a:xfrm>
                <a:off x="720" y="3120"/>
                <a:ext cx="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19"/>
              <p:cNvSpPr>
                <a:spLocks noChangeShapeType="1"/>
              </p:cNvSpPr>
              <p:nvPr/>
            </p:nvSpPr>
            <p:spPr bwMode="auto">
              <a:xfrm>
                <a:off x="720" y="3264"/>
                <a:ext cx="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0"/>
              <p:cNvSpPr>
                <a:spLocks noChangeShapeType="1"/>
              </p:cNvSpPr>
              <p:nvPr/>
            </p:nvSpPr>
            <p:spPr bwMode="auto">
              <a:xfrm>
                <a:off x="720" y="2544"/>
                <a:ext cx="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Text Box 21"/>
              <p:cNvSpPr txBox="1">
                <a:spLocks noChangeArrowheads="1"/>
              </p:cNvSpPr>
              <p:nvPr/>
            </p:nvSpPr>
            <p:spPr bwMode="auto">
              <a:xfrm>
                <a:off x="710" y="2184"/>
                <a:ext cx="585"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a:latin typeface="Times New Roman" pitchFamily="18" charset="0"/>
                  </a:rPr>
                  <a:t>isotherms</a:t>
                </a:r>
              </a:p>
            </p:txBody>
          </p:sp>
          <p:sp>
            <p:nvSpPr>
              <p:cNvPr id="33" name="Text Box 22"/>
              <p:cNvSpPr txBox="1">
                <a:spLocks noChangeArrowheads="1"/>
              </p:cNvSpPr>
              <p:nvPr/>
            </p:nvSpPr>
            <p:spPr bwMode="auto">
              <a:xfrm rot="5351049">
                <a:off x="1676" y="2825"/>
                <a:ext cx="46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a:latin typeface="Times New Roman" pitchFamily="18" charset="0"/>
                  </a:rPr>
                  <a:t>isobars</a:t>
                </a:r>
              </a:p>
            </p:txBody>
          </p:sp>
        </p:grpSp>
      </p:grpSp>
    </p:spTree>
    <p:extLst>
      <p:ext uri="{BB962C8B-B14F-4D97-AF65-F5344CB8AC3E}">
        <p14:creationId xmlns:p14="http://schemas.microsoft.com/office/powerpoint/2010/main" val="3399936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81075"/>
            <a:ext cx="7648575"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Line 4"/>
          <p:cNvSpPr>
            <a:spLocks noChangeShapeType="1"/>
          </p:cNvSpPr>
          <p:nvPr/>
        </p:nvSpPr>
        <p:spPr bwMode="auto">
          <a:xfrm flipV="1">
            <a:off x="6172200" y="60198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0" name="Freeform 5"/>
          <p:cNvSpPr>
            <a:spLocks/>
          </p:cNvSpPr>
          <p:nvPr/>
        </p:nvSpPr>
        <p:spPr bwMode="auto">
          <a:xfrm>
            <a:off x="4038600" y="1600200"/>
            <a:ext cx="4114800" cy="4419600"/>
          </a:xfrm>
          <a:custGeom>
            <a:avLst/>
            <a:gdLst>
              <a:gd name="T0" fmla="*/ 2147483646 w 2404"/>
              <a:gd name="T1" fmla="*/ 2147483646 h 2811"/>
              <a:gd name="T2" fmla="*/ 2147483646 w 2404"/>
              <a:gd name="T3" fmla="*/ 2147483646 h 2811"/>
              <a:gd name="T4" fmla="*/ 2147483646 w 2404"/>
              <a:gd name="T5" fmla="*/ 2147483646 h 2811"/>
              <a:gd name="T6" fmla="*/ 2147483646 w 2404"/>
              <a:gd name="T7" fmla="*/ 2147483646 h 2811"/>
              <a:gd name="T8" fmla="*/ 2147483646 w 2404"/>
              <a:gd name="T9" fmla="*/ 2147483646 h 2811"/>
              <a:gd name="T10" fmla="*/ 2147483646 w 2404"/>
              <a:gd name="T11" fmla="*/ 2147483646 h 2811"/>
              <a:gd name="T12" fmla="*/ 2147483646 w 2404"/>
              <a:gd name="T13" fmla="*/ 2147483646 h 2811"/>
              <a:gd name="T14" fmla="*/ 2147483646 w 2404"/>
              <a:gd name="T15" fmla="*/ 2147483646 h 2811"/>
              <a:gd name="T16" fmla="*/ 2147483646 w 2404"/>
              <a:gd name="T17" fmla="*/ 2147483646 h 2811"/>
              <a:gd name="T18" fmla="*/ 2147483646 w 2404"/>
              <a:gd name="T19" fmla="*/ 2147483646 h 2811"/>
              <a:gd name="T20" fmla="*/ 2147483646 w 2404"/>
              <a:gd name="T21" fmla="*/ 2147483646 h 2811"/>
              <a:gd name="T22" fmla="*/ 2147483646 w 2404"/>
              <a:gd name="T23" fmla="*/ 2147483646 h 2811"/>
              <a:gd name="T24" fmla="*/ 2147483646 w 2404"/>
              <a:gd name="T25" fmla="*/ 2147483646 h 2811"/>
              <a:gd name="T26" fmla="*/ 2147483646 w 2404"/>
              <a:gd name="T27" fmla="*/ 2147483646 h 2811"/>
              <a:gd name="T28" fmla="*/ 2147483646 w 2404"/>
              <a:gd name="T29" fmla="*/ 2147483646 h 2811"/>
              <a:gd name="T30" fmla="*/ 2147483646 w 2404"/>
              <a:gd name="T31" fmla="*/ 2147483646 h 2811"/>
              <a:gd name="T32" fmla="*/ 2147483646 w 2404"/>
              <a:gd name="T33" fmla="*/ 2147483646 h 2811"/>
              <a:gd name="T34" fmla="*/ 2147483646 w 2404"/>
              <a:gd name="T35" fmla="*/ 2147483646 h 2811"/>
              <a:gd name="T36" fmla="*/ 2147483646 w 2404"/>
              <a:gd name="T37" fmla="*/ 2147483646 h 2811"/>
              <a:gd name="T38" fmla="*/ 2147483646 w 2404"/>
              <a:gd name="T39" fmla="*/ 2147483646 h 2811"/>
              <a:gd name="T40" fmla="*/ 2147483646 w 2404"/>
              <a:gd name="T41" fmla="*/ 2147483646 h 2811"/>
              <a:gd name="T42" fmla="*/ 2147483646 w 2404"/>
              <a:gd name="T43" fmla="*/ 2147483646 h 2811"/>
              <a:gd name="T44" fmla="*/ 2147483646 w 2404"/>
              <a:gd name="T45" fmla="*/ 2147483646 h 2811"/>
              <a:gd name="T46" fmla="*/ 2147483646 w 2404"/>
              <a:gd name="T47" fmla="*/ 2147483646 h 2811"/>
              <a:gd name="T48" fmla="*/ 2147483646 w 2404"/>
              <a:gd name="T49" fmla="*/ 2147483646 h 2811"/>
              <a:gd name="T50" fmla="*/ 2147483646 w 2404"/>
              <a:gd name="T51" fmla="*/ 2147483646 h 2811"/>
              <a:gd name="T52" fmla="*/ 2147483646 w 2404"/>
              <a:gd name="T53" fmla="*/ 2147483646 h 2811"/>
              <a:gd name="T54" fmla="*/ 2147483646 w 2404"/>
              <a:gd name="T55" fmla="*/ 2147483646 h 2811"/>
              <a:gd name="T56" fmla="*/ 2147483646 w 2404"/>
              <a:gd name="T57" fmla="*/ 2147483646 h 2811"/>
              <a:gd name="T58" fmla="*/ 2147483646 w 2404"/>
              <a:gd name="T59" fmla="*/ 2147483646 h 2811"/>
              <a:gd name="T60" fmla="*/ 2147483646 w 2404"/>
              <a:gd name="T61" fmla="*/ 2147483646 h 2811"/>
              <a:gd name="T62" fmla="*/ 2147483646 w 2404"/>
              <a:gd name="T63" fmla="*/ 2147483646 h 2811"/>
              <a:gd name="T64" fmla="*/ 2147483646 w 2404"/>
              <a:gd name="T65" fmla="*/ 2147483646 h 2811"/>
              <a:gd name="T66" fmla="*/ 2147483646 w 2404"/>
              <a:gd name="T67" fmla="*/ 2147483646 h 2811"/>
              <a:gd name="T68" fmla="*/ 2147483646 w 2404"/>
              <a:gd name="T69" fmla="*/ 2147483646 h 2811"/>
              <a:gd name="T70" fmla="*/ 2147483646 w 2404"/>
              <a:gd name="T71" fmla="*/ 2147483646 h 2811"/>
              <a:gd name="T72" fmla="*/ 2147483646 w 2404"/>
              <a:gd name="T73" fmla="*/ 2147483646 h 2811"/>
              <a:gd name="T74" fmla="*/ 2147483646 w 2404"/>
              <a:gd name="T75" fmla="*/ 2147483646 h 2811"/>
              <a:gd name="T76" fmla="*/ 2147483646 w 2404"/>
              <a:gd name="T77" fmla="*/ 2147483646 h 2811"/>
              <a:gd name="T78" fmla="*/ 2147483646 w 2404"/>
              <a:gd name="T79" fmla="*/ 2147483646 h 2811"/>
              <a:gd name="T80" fmla="*/ 2147483646 w 2404"/>
              <a:gd name="T81" fmla="*/ 2147483646 h 2811"/>
              <a:gd name="T82" fmla="*/ 2147483646 w 2404"/>
              <a:gd name="T83" fmla="*/ 2147483646 h 2811"/>
              <a:gd name="T84" fmla="*/ 2147483646 w 2404"/>
              <a:gd name="T85" fmla="*/ 2147483646 h 2811"/>
              <a:gd name="T86" fmla="*/ 2147483646 w 2404"/>
              <a:gd name="T87" fmla="*/ 2147483646 h 2811"/>
              <a:gd name="T88" fmla="*/ 2147483646 w 2404"/>
              <a:gd name="T89" fmla="*/ 2147483646 h 2811"/>
              <a:gd name="T90" fmla="*/ 2147483646 w 2404"/>
              <a:gd name="T91" fmla="*/ 2147483646 h 2811"/>
              <a:gd name="T92" fmla="*/ 2147483646 w 2404"/>
              <a:gd name="T93" fmla="*/ 2147483646 h 2811"/>
              <a:gd name="T94" fmla="*/ 2147483646 w 2404"/>
              <a:gd name="T95" fmla="*/ 2147483646 h 2811"/>
              <a:gd name="T96" fmla="*/ 2147483646 w 2404"/>
              <a:gd name="T97" fmla="*/ 2147483646 h 2811"/>
              <a:gd name="T98" fmla="*/ 2147483646 w 2404"/>
              <a:gd name="T99" fmla="*/ 2147483646 h 2811"/>
              <a:gd name="T100" fmla="*/ 2147483646 w 2404"/>
              <a:gd name="T101" fmla="*/ 2147483646 h 2811"/>
              <a:gd name="T102" fmla="*/ 2147483646 w 2404"/>
              <a:gd name="T103" fmla="*/ 2147483646 h 2811"/>
              <a:gd name="T104" fmla="*/ 2147483646 w 2404"/>
              <a:gd name="T105" fmla="*/ 2147483646 h 2811"/>
              <a:gd name="T106" fmla="*/ 2147483646 w 2404"/>
              <a:gd name="T107" fmla="*/ 2147483646 h 2811"/>
              <a:gd name="T108" fmla="*/ 2147483646 w 2404"/>
              <a:gd name="T109" fmla="*/ 2147483646 h 2811"/>
              <a:gd name="T110" fmla="*/ 2147483646 w 2404"/>
              <a:gd name="T111" fmla="*/ 2147483646 h 2811"/>
              <a:gd name="T112" fmla="*/ 2147483646 w 2404"/>
              <a:gd name="T113" fmla="*/ 2147483646 h 2811"/>
              <a:gd name="T114" fmla="*/ 2147483646 w 2404"/>
              <a:gd name="T115" fmla="*/ 0 h 28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04"/>
              <a:gd name="T175" fmla="*/ 0 h 2811"/>
              <a:gd name="T176" fmla="*/ 2404 w 2404"/>
              <a:gd name="T177" fmla="*/ 2811 h 28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04" h="2811">
                <a:moveTo>
                  <a:pt x="2401" y="2811"/>
                </a:moveTo>
                <a:cubicBezTo>
                  <a:pt x="2399" y="2795"/>
                  <a:pt x="2404" y="2777"/>
                  <a:pt x="2396" y="2763"/>
                </a:cubicBezTo>
                <a:cubicBezTo>
                  <a:pt x="2391" y="2755"/>
                  <a:pt x="2376" y="2764"/>
                  <a:pt x="2369" y="2758"/>
                </a:cubicBezTo>
                <a:cubicBezTo>
                  <a:pt x="2363" y="2752"/>
                  <a:pt x="2369" y="2739"/>
                  <a:pt x="2364" y="2732"/>
                </a:cubicBezTo>
                <a:cubicBezTo>
                  <a:pt x="2362" y="2728"/>
                  <a:pt x="2328" y="2721"/>
                  <a:pt x="2327" y="2721"/>
                </a:cubicBezTo>
                <a:cubicBezTo>
                  <a:pt x="2320" y="2710"/>
                  <a:pt x="2308" y="2702"/>
                  <a:pt x="2306" y="2689"/>
                </a:cubicBezTo>
                <a:cubicBezTo>
                  <a:pt x="2304" y="2677"/>
                  <a:pt x="2312" y="2657"/>
                  <a:pt x="2301" y="2652"/>
                </a:cubicBezTo>
                <a:cubicBezTo>
                  <a:pt x="2274" y="2640"/>
                  <a:pt x="2241" y="2649"/>
                  <a:pt x="2211" y="2647"/>
                </a:cubicBezTo>
                <a:cubicBezTo>
                  <a:pt x="2188" y="2569"/>
                  <a:pt x="2217" y="2590"/>
                  <a:pt x="2100" y="2584"/>
                </a:cubicBezTo>
                <a:cubicBezTo>
                  <a:pt x="2039" y="2571"/>
                  <a:pt x="2096" y="2592"/>
                  <a:pt x="2068" y="2557"/>
                </a:cubicBezTo>
                <a:cubicBezTo>
                  <a:pt x="2061" y="2548"/>
                  <a:pt x="2021" y="2544"/>
                  <a:pt x="2010" y="2541"/>
                </a:cubicBezTo>
                <a:cubicBezTo>
                  <a:pt x="2008" y="2529"/>
                  <a:pt x="2015" y="2511"/>
                  <a:pt x="2005" y="2504"/>
                </a:cubicBezTo>
                <a:cubicBezTo>
                  <a:pt x="2002" y="2502"/>
                  <a:pt x="1920" y="2491"/>
                  <a:pt x="1904" y="2489"/>
                </a:cubicBezTo>
                <a:cubicBezTo>
                  <a:pt x="1902" y="2473"/>
                  <a:pt x="1907" y="2455"/>
                  <a:pt x="1899" y="2441"/>
                </a:cubicBezTo>
                <a:cubicBezTo>
                  <a:pt x="1886" y="2416"/>
                  <a:pt x="1846" y="2418"/>
                  <a:pt x="1825" y="2415"/>
                </a:cubicBezTo>
                <a:cubicBezTo>
                  <a:pt x="1801" y="2406"/>
                  <a:pt x="1776" y="2404"/>
                  <a:pt x="1751" y="2399"/>
                </a:cubicBezTo>
                <a:cubicBezTo>
                  <a:pt x="1732" y="2395"/>
                  <a:pt x="1693" y="2388"/>
                  <a:pt x="1693" y="2388"/>
                </a:cubicBezTo>
                <a:cubicBezTo>
                  <a:pt x="1673" y="2375"/>
                  <a:pt x="1652" y="2374"/>
                  <a:pt x="1629" y="2367"/>
                </a:cubicBezTo>
                <a:cubicBezTo>
                  <a:pt x="1585" y="2335"/>
                  <a:pt x="1524" y="2326"/>
                  <a:pt x="1471" y="2319"/>
                </a:cubicBezTo>
                <a:cubicBezTo>
                  <a:pt x="1464" y="2241"/>
                  <a:pt x="1469" y="2278"/>
                  <a:pt x="1439" y="2235"/>
                </a:cubicBezTo>
                <a:cubicBezTo>
                  <a:pt x="1425" y="2189"/>
                  <a:pt x="1381" y="2191"/>
                  <a:pt x="1339" y="2182"/>
                </a:cubicBezTo>
                <a:cubicBezTo>
                  <a:pt x="1320" y="2178"/>
                  <a:pt x="1281" y="2171"/>
                  <a:pt x="1281" y="2171"/>
                </a:cubicBezTo>
                <a:cubicBezTo>
                  <a:pt x="1279" y="2141"/>
                  <a:pt x="1287" y="2109"/>
                  <a:pt x="1275" y="2082"/>
                </a:cubicBezTo>
                <a:cubicBezTo>
                  <a:pt x="1270" y="2071"/>
                  <a:pt x="1249" y="2083"/>
                  <a:pt x="1238" y="2076"/>
                </a:cubicBezTo>
                <a:cubicBezTo>
                  <a:pt x="1232" y="2072"/>
                  <a:pt x="1239" y="2059"/>
                  <a:pt x="1233" y="2055"/>
                </a:cubicBezTo>
                <a:cubicBezTo>
                  <a:pt x="1199" y="2028"/>
                  <a:pt x="1132" y="2021"/>
                  <a:pt x="1090" y="2008"/>
                </a:cubicBezTo>
                <a:cubicBezTo>
                  <a:pt x="1087" y="2003"/>
                  <a:pt x="1081" y="1998"/>
                  <a:pt x="1080" y="1992"/>
                </a:cubicBezTo>
                <a:cubicBezTo>
                  <a:pt x="1062" y="1903"/>
                  <a:pt x="1110" y="1936"/>
                  <a:pt x="985" y="1928"/>
                </a:cubicBezTo>
                <a:cubicBezTo>
                  <a:pt x="983" y="1919"/>
                  <a:pt x="984" y="1910"/>
                  <a:pt x="980" y="1902"/>
                </a:cubicBezTo>
                <a:cubicBezTo>
                  <a:pt x="972" y="1889"/>
                  <a:pt x="948" y="1875"/>
                  <a:pt x="937" y="1865"/>
                </a:cubicBezTo>
                <a:cubicBezTo>
                  <a:pt x="890" y="1822"/>
                  <a:pt x="919" y="1834"/>
                  <a:pt x="884" y="1823"/>
                </a:cubicBezTo>
                <a:cubicBezTo>
                  <a:pt x="875" y="1794"/>
                  <a:pt x="854" y="1779"/>
                  <a:pt x="837" y="1754"/>
                </a:cubicBezTo>
                <a:cubicBezTo>
                  <a:pt x="830" y="1744"/>
                  <a:pt x="828" y="1726"/>
                  <a:pt x="816" y="1722"/>
                </a:cubicBezTo>
                <a:cubicBezTo>
                  <a:pt x="805" y="1719"/>
                  <a:pt x="784" y="1712"/>
                  <a:pt x="784" y="1712"/>
                </a:cubicBezTo>
                <a:cubicBezTo>
                  <a:pt x="776" y="1687"/>
                  <a:pt x="755" y="1677"/>
                  <a:pt x="742" y="1654"/>
                </a:cubicBezTo>
                <a:cubicBezTo>
                  <a:pt x="730" y="1633"/>
                  <a:pt x="727" y="1607"/>
                  <a:pt x="710" y="1590"/>
                </a:cubicBezTo>
                <a:cubicBezTo>
                  <a:pt x="690" y="1570"/>
                  <a:pt x="698" y="1580"/>
                  <a:pt x="684" y="1559"/>
                </a:cubicBezTo>
                <a:cubicBezTo>
                  <a:pt x="670" y="1498"/>
                  <a:pt x="581" y="1434"/>
                  <a:pt x="541" y="1374"/>
                </a:cubicBezTo>
                <a:cubicBezTo>
                  <a:pt x="539" y="1342"/>
                  <a:pt x="548" y="1308"/>
                  <a:pt x="536" y="1278"/>
                </a:cubicBezTo>
                <a:cubicBezTo>
                  <a:pt x="531" y="1267"/>
                  <a:pt x="511" y="1275"/>
                  <a:pt x="499" y="1273"/>
                </a:cubicBezTo>
                <a:cubicBezTo>
                  <a:pt x="464" y="1266"/>
                  <a:pt x="433" y="1257"/>
                  <a:pt x="398" y="1252"/>
                </a:cubicBezTo>
                <a:cubicBezTo>
                  <a:pt x="386" y="1188"/>
                  <a:pt x="281" y="1126"/>
                  <a:pt x="224" y="1099"/>
                </a:cubicBezTo>
                <a:cubicBezTo>
                  <a:pt x="138" y="1013"/>
                  <a:pt x="302" y="806"/>
                  <a:pt x="171" y="776"/>
                </a:cubicBezTo>
                <a:cubicBezTo>
                  <a:pt x="168" y="760"/>
                  <a:pt x="162" y="711"/>
                  <a:pt x="155" y="697"/>
                </a:cubicBezTo>
                <a:cubicBezTo>
                  <a:pt x="145" y="678"/>
                  <a:pt x="115" y="677"/>
                  <a:pt x="97" y="671"/>
                </a:cubicBezTo>
                <a:cubicBezTo>
                  <a:pt x="99" y="655"/>
                  <a:pt x="96" y="638"/>
                  <a:pt x="102" y="623"/>
                </a:cubicBezTo>
                <a:cubicBezTo>
                  <a:pt x="104" y="618"/>
                  <a:pt x="114" y="621"/>
                  <a:pt x="118" y="618"/>
                </a:cubicBezTo>
                <a:cubicBezTo>
                  <a:pt x="123" y="614"/>
                  <a:pt x="124" y="606"/>
                  <a:pt x="129" y="602"/>
                </a:cubicBezTo>
                <a:cubicBezTo>
                  <a:pt x="138" y="594"/>
                  <a:pt x="160" y="581"/>
                  <a:pt x="160" y="581"/>
                </a:cubicBezTo>
                <a:cubicBezTo>
                  <a:pt x="178" y="555"/>
                  <a:pt x="157" y="512"/>
                  <a:pt x="176" y="486"/>
                </a:cubicBezTo>
                <a:cubicBezTo>
                  <a:pt x="188" y="470"/>
                  <a:pt x="215" y="482"/>
                  <a:pt x="234" y="480"/>
                </a:cubicBezTo>
                <a:cubicBezTo>
                  <a:pt x="250" y="459"/>
                  <a:pt x="249" y="437"/>
                  <a:pt x="277" y="428"/>
                </a:cubicBezTo>
                <a:cubicBezTo>
                  <a:pt x="297" y="364"/>
                  <a:pt x="311" y="331"/>
                  <a:pt x="282" y="243"/>
                </a:cubicBezTo>
                <a:cubicBezTo>
                  <a:pt x="274" y="219"/>
                  <a:pt x="232" y="237"/>
                  <a:pt x="208" y="232"/>
                </a:cubicBezTo>
                <a:cubicBezTo>
                  <a:pt x="190" y="224"/>
                  <a:pt x="174" y="217"/>
                  <a:pt x="155" y="211"/>
                </a:cubicBezTo>
                <a:cubicBezTo>
                  <a:pt x="153" y="190"/>
                  <a:pt x="162" y="165"/>
                  <a:pt x="150" y="148"/>
                </a:cubicBezTo>
                <a:cubicBezTo>
                  <a:pt x="150" y="148"/>
                  <a:pt x="74" y="134"/>
                  <a:pt x="65" y="132"/>
                </a:cubicBezTo>
                <a:cubicBezTo>
                  <a:pt x="0" y="108"/>
                  <a:pt x="34" y="133"/>
                  <a:pt x="34" y="0"/>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Title 2"/>
          <p:cNvSpPr txBox="1">
            <a:spLocks/>
          </p:cNvSpPr>
          <p:nvPr/>
        </p:nvSpPr>
        <p:spPr>
          <a:xfrm>
            <a:off x="457200" y="76200"/>
            <a:ext cx="8229600" cy="904875"/>
          </a:xfrm>
          <a:prstGeom prst="rect">
            <a:avLst/>
          </a:prstGeom>
        </p:spPr>
        <p:style>
          <a:lnRef idx="2">
            <a:schemeClr val="dk1"/>
          </a:lnRef>
          <a:fillRef idx="1">
            <a:schemeClr val="lt1"/>
          </a:fillRef>
          <a:effectRef idx="0">
            <a:schemeClr val="dk1"/>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dirty="0" smtClean="0">
                <a:latin typeface="Times New Roman" panose="02020603050405020304" pitchFamily="18" charset="0"/>
                <a:cs typeface="Times New Roman" panose="02020603050405020304" pitchFamily="18" charset="0"/>
              </a:rPr>
              <a:t>EMAGRAM</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7667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752600"/>
            <a:ext cx="6400800" cy="1938992"/>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CONDENSATION </a:t>
            </a:r>
            <a:r>
              <a:rPr lang="en-US" sz="2400" dirty="0" smtClean="0">
                <a:latin typeface="Times New Roman" panose="02020603050405020304" pitchFamily="18" charset="0"/>
                <a:cs typeface="Times New Roman" panose="02020603050405020304" pitchFamily="18" charset="0"/>
              </a:rPr>
              <a:t>LEVEL.</a:t>
            </a:r>
          </a:p>
          <a:p>
            <a:pPr marL="342900" indent="-342900" algn="just">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FREE CONVECTION </a:t>
            </a:r>
            <a:r>
              <a:rPr lang="en-US" sz="2400" dirty="0" smtClean="0">
                <a:latin typeface="Times New Roman" panose="02020603050405020304" pitchFamily="18" charset="0"/>
                <a:cs typeface="Times New Roman" panose="02020603050405020304" pitchFamily="18" charset="0"/>
              </a:rPr>
              <a:t>LEVEL.</a:t>
            </a:r>
          </a:p>
          <a:p>
            <a:pPr marL="342900" indent="-342900" algn="just">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THERMODYNAMIC DIAGRAMS.</a:t>
            </a:r>
            <a:endParaRPr lang="en-US" sz="2400"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2600" dirty="0" smtClean="0">
                <a:latin typeface="Times New Roman" panose="02020603050405020304" pitchFamily="18" charset="0"/>
                <a:cs typeface="Times New Roman" panose="02020603050405020304" pitchFamily="18" charset="0"/>
              </a:rPr>
              <a:t>THIS LECTURE INCLUDING THE FOLLOWING ITEMS</a:t>
            </a:r>
            <a:endParaRPr lang="en-US" sz="2600" dirty="0">
              <a:latin typeface="Times New Roman" panose="02020603050405020304" pitchFamily="18" charset="0"/>
              <a:cs typeface="Times New Roman" panose="02020603050405020304" pitchFamily="18" charset="0"/>
            </a:endParaRPr>
          </a:p>
        </p:txBody>
      </p:sp>
      <p:pic>
        <p:nvPicPr>
          <p:cNvPr id="16387" name="Picture 3" descr="C:\Users\sama\AppData\Local\Microsoft\Windows\Temporary Internet Files\Content.IE5\8H9U7NI9\supermemoria-478x6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566863"/>
            <a:ext cx="1850823" cy="231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65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3000" dirty="0">
                <a:latin typeface="Times New Roman" panose="02020603050405020304" pitchFamily="18" charset="0"/>
                <a:cs typeface="Times New Roman" panose="02020603050405020304" pitchFamily="18" charset="0"/>
              </a:rPr>
              <a:t>‘Pseudo-adiabatic’ chart</a:t>
            </a:r>
            <a:endParaRPr lang="en-US" sz="3000" dirty="0">
              <a:latin typeface="Times New Roman" panose="02020603050405020304" pitchFamily="18" charset="0"/>
              <a:cs typeface="Times New Roman" panose="02020603050405020304" pitchFamily="18" charset="0"/>
            </a:endParaRPr>
          </a:p>
        </p:txBody>
      </p:sp>
      <p:sp>
        <p:nvSpPr>
          <p:cNvPr id="7" name="Rectangle 2"/>
          <p:cNvSpPr txBox="1">
            <a:spLocks noChangeArrowheads="1"/>
          </p:cNvSpPr>
          <p:nvPr/>
        </p:nvSpPr>
        <p:spPr>
          <a:xfrm>
            <a:off x="0" y="167640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2400" b="1" dirty="0" smtClean="0">
                <a:latin typeface="Times New Roman" panose="02020603050405020304" pitchFamily="18" charset="0"/>
                <a:cs typeface="Times New Roman" panose="02020603050405020304" pitchFamily="18" charset="0"/>
              </a:rPr>
              <a:t> we can look at the following equation of potential temperature graphically, then we will get e.g., the ‘Pseudo-adiabatic’ chart</a:t>
            </a:r>
            <a:endParaRPr lang="en-GB" altLang="en-US" sz="2400" b="1" dirty="0">
              <a:latin typeface="Times New Roman" panose="02020603050405020304" pitchFamily="18" charset="0"/>
              <a:cs typeface="Times New Roman" panose="02020603050405020304" pitchFamily="18" charset="0"/>
            </a:endParaRPr>
          </a:p>
        </p:txBody>
      </p:sp>
      <p:sp>
        <p:nvSpPr>
          <p:cNvPr id="8" name="Rectangle 3"/>
          <p:cNvSpPr txBox="1">
            <a:spLocks noChangeArrowheads="1"/>
          </p:cNvSpPr>
          <p:nvPr/>
        </p:nvSpPr>
        <p:spPr>
          <a:xfrm>
            <a:off x="457200" y="4987925"/>
            <a:ext cx="8229600" cy="18700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400" dirty="0" smtClean="0">
                <a:latin typeface="Times New Roman" panose="02020603050405020304" pitchFamily="18" charset="0"/>
                <a:cs typeface="Times New Roman" panose="02020603050405020304" pitchFamily="18" charset="0"/>
              </a:rPr>
              <a:t>So if you plot: </a:t>
            </a:r>
            <a:r>
              <a:rPr lang="en-GB" altLang="en-US" sz="2400" i="1" dirty="0" smtClean="0">
                <a:latin typeface="Times New Roman" panose="02020603050405020304" pitchFamily="18" charset="0"/>
                <a:cs typeface="Times New Roman" panose="02020603050405020304" pitchFamily="18" charset="0"/>
              </a:rPr>
              <a:t>p</a:t>
            </a:r>
            <a:r>
              <a:rPr lang="en-GB" altLang="en-US" sz="2400" i="1" baseline="30000" dirty="0" smtClean="0">
                <a:latin typeface="Times New Roman" panose="02020603050405020304" pitchFamily="18" charset="0"/>
                <a:cs typeface="Times New Roman" panose="02020603050405020304" pitchFamily="18" charset="0"/>
              </a:rPr>
              <a:t>0.286</a:t>
            </a:r>
            <a:r>
              <a:rPr lang="en-GB" altLang="en-US" sz="2400" dirty="0" smtClean="0">
                <a:latin typeface="Times New Roman" panose="02020603050405020304" pitchFamily="18" charset="0"/>
                <a:cs typeface="Times New Roman" panose="02020603050405020304" pitchFamily="18" charset="0"/>
              </a:rPr>
              <a:t> on y-axis, </a:t>
            </a:r>
            <a:r>
              <a:rPr lang="en-GB" altLang="en-US" sz="2400" i="1" dirty="0" smtClean="0">
                <a:latin typeface="Times New Roman" panose="02020603050405020304" pitchFamily="18" charset="0"/>
                <a:cs typeface="Times New Roman" panose="02020603050405020304" pitchFamily="18" charset="0"/>
              </a:rPr>
              <a:t>T</a:t>
            </a:r>
            <a:r>
              <a:rPr lang="en-GB" altLang="en-US" sz="2400" dirty="0" smtClean="0">
                <a:latin typeface="Times New Roman" panose="02020603050405020304" pitchFamily="18" charset="0"/>
                <a:cs typeface="Times New Roman" panose="02020603050405020304" pitchFamily="18" charset="0"/>
              </a:rPr>
              <a:t> on x-axis</a:t>
            </a:r>
          </a:p>
          <a:p>
            <a:r>
              <a:rPr lang="en-GB" altLang="en-US" sz="2400" dirty="0" smtClean="0">
                <a:latin typeface="Times New Roman" panose="02020603050405020304" pitchFamily="18" charset="0"/>
                <a:cs typeface="Times New Roman" panose="02020603050405020304" pitchFamily="18" charset="0"/>
              </a:rPr>
              <a:t>For a constant </a:t>
            </a:r>
            <a:r>
              <a:rPr lang="el-GR" altLang="en-US" sz="2400" i="1" dirty="0" smtClean="0">
                <a:latin typeface="Times New Roman" panose="02020603050405020304" pitchFamily="18" charset="0"/>
                <a:cs typeface="Times New Roman" panose="02020603050405020304" pitchFamily="18" charset="0"/>
              </a:rPr>
              <a:t>θ</a:t>
            </a:r>
            <a:r>
              <a:rPr lang="en-GB" altLang="en-US" sz="2400" i="1" dirty="0" smtClean="0">
                <a:latin typeface="Times New Roman" panose="02020603050405020304" pitchFamily="18" charset="0"/>
                <a:cs typeface="Times New Roman" panose="02020603050405020304" pitchFamily="18" charset="0"/>
              </a:rPr>
              <a:t>,</a:t>
            </a:r>
            <a:r>
              <a:rPr lang="en-GB" altLang="en-US" sz="2400" dirty="0" smtClean="0">
                <a:latin typeface="Times New Roman" panose="02020603050405020304" pitchFamily="18" charset="0"/>
                <a:cs typeface="Times New Roman" panose="02020603050405020304" pitchFamily="18" charset="0"/>
              </a:rPr>
              <a:t> (</a:t>
            </a:r>
            <a:r>
              <a:rPr lang="en-GB" altLang="en-US" sz="2400" i="1" dirty="0" smtClean="0">
                <a:latin typeface="Times New Roman" panose="02020603050405020304" pitchFamily="18" charset="0"/>
                <a:cs typeface="Times New Roman" panose="02020603050405020304" pitchFamily="18" charset="0"/>
              </a:rPr>
              <a:t>p</a:t>
            </a:r>
            <a:r>
              <a:rPr lang="en-GB" altLang="en-US" sz="2400" i="1" baseline="-25000" dirty="0" smtClean="0">
                <a:latin typeface="Times New Roman" panose="02020603050405020304" pitchFamily="18" charset="0"/>
                <a:cs typeface="Times New Roman" panose="02020603050405020304" pitchFamily="18" charset="0"/>
              </a:rPr>
              <a:t>0</a:t>
            </a:r>
            <a:r>
              <a:rPr lang="en-GB" altLang="en-US" sz="2400" i="1" baseline="30000" dirty="0" smtClean="0">
                <a:latin typeface="Times New Roman" panose="02020603050405020304" pitchFamily="18" charset="0"/>
                <a:cs typeface="Times New Roman" panose="02020603050405020304" pitchFamily="18" charset="0"/>
              </a:rPr>
              <a:t>0.286</a:t>
            </a:r>
            <a:r>
              <a:rPr lang="en-GB" altLang="en-US" sz="2400" i="1" dirty="0" smtClean="0">
                <a:latin typeface="Times New Roman" panose="02020603050405020304" pitchFamily="18" charset="0"/>
                <a:cs typeface="Times New Roman" panose="02020603050405020304" pitchFamily="18" charset="0"/>
              </a:rPr>
              <a:t>/</a:t>
            </a:r>
            <a:r>
              <a:rPr lang="el-GR" altLang="en-US" sz="2400" i="1" dirty="0" smtClean="0">
                <a:latin typeface="Times New Roman" panose="02020603050405020304" pitchFamily="18" charset="0"/>
                <a:cs typeface="Times New Roman" panose="02020603050405020304" pitchFamily="18" charset="0"/>
              </a:rPr>
              <a:t>θ</a:t>
            </a:r>
            <a:r>
              <a:rPr lang="en-GB" altLang="en-US" sz="2400" i="1" dirty="0" smtClean="0">
                <a:latin typeface="Times New Roman" panose="02020603050405020304" pitchFamily="18" charset="0"/>
                <a:cs typeface="Times New Roman" panose="02020603050405020304" pitchFamily="18" charset="0"/>
              </a:rPr>
              <a:t>)</a:t>
            </a:r>
            <a:r>
              <a:rPr lang="en-GB" altLang="en-US" sz="2400" dirty="0" smtClean="0">
                <a:latin typeface="Times New Roman" panose="02020603050405020304" pitchFamily="18" charset="0"/>
                <a:cs typeface="Times New Roman" panose="02020603050405020304" pitchFamily="18" charset="0"/>
              </a:rPr>
              <a:t> is also a constant, so the graph yields a straight line with gradient given by (</a:t>
            </a:r>
            <a:r>
              <a:rPr lang="en-GB" altLang="en-US" sz="2400" i="1" dirty="0" smtClean="0">
                <a:latin typeface="Times New Roman" panose="02020603050405020304" pitchFamily="18" charset="0"/>
                <a:cs typeface="Times New Roman" panose="02020603050405020304" pitchFamily="18" charset="0"/>
              </a:rPr>
              <a:t>p</a:t>
            </a:r>
            <a:r>
              <a:rPr lang="en-GB" altLang="en-US" sz="2400" i="1" baseline="-25000" dirty="0" smtClean="0">
                <a:latin typeface="Times New Roman" panose="02020603050405020304" pitchFamily="18" charset="0"/>
                <a:cs typeface="Times New Roman" panose="02020603050405020304" pitchFamily="18" charset="0"/>
              </a:rPr>
              <a:t>0</a:t>
            </a:r>
            <a:r>
              <a:rPr lang="en-GB" altLang="en-US" sz="2400" i="1" baseline="30000" dirty="0" smtClean="0">
                <a:latin typeface="Times New Roman" panose="02020603050405020304" pitchFamily="18" charset="0"/>
                <a:cs typeface="Times New Roman" panose="02020603050405020304" pitchFamily="18" charset="0"/>
              </a:rPr>
              <a:t>0.286</a:t>
            </a:r>
            <a:r>
              <a:rPr lang="en-GB" altLang="en-US" sz="2400" i="1" dirty="0" smtClean="0">
                <a:latin typeface="Times New Roman" panose="02020603050405020304" pitchFamily="18" charset="0"/>
                <a:cs typeface="Times New Roman" panose="02020603050405020304" pitchFamily="18" charset="0"/>
              </a:rPr>
              <a:t>/</a:t>
            </a:r>
            <a:r>
              <a:rPr lang="el-GR" altLang="en-US" sz="2400" i="1" dirty="0" smtClean="0">
                <a:latin typeface="Times New Roman" panose="02020603050405020304" pitchFamily="18" charset="0"/>
                <a:cs typeface="Times New Roman" panose="02020603050405020304" pitchFamily="18" charset="0"/>
              </a:rPr>
              <a:t>θ</a:t>
            </a:r>
            <a:r>
              <a:rPr lang="en-GB" altLang="en-US" sz="2400" i="1" dirty="0" smtClean="0">
                <a:latin typeface="Times New Roman" panose="02020603050405020304" pitchFamily="18" charset="0"/>
                <a:cs typeface="Times New Roman" panose="02020603050405020304" pitchFamily="18" charset="0"/>
              </a:rPr>
              <a:t>)</a:t>
            </a:r>
            <a:r>
              <a:rPr lang="en-GB" altLang="en-US" sz="2400" dirty="0" smtClean="0">
                <a:latin typeface="Times New Roman" panose="02020603050405020304" pitchFamily="18" charset="0"/>
                <a:cs typeface="Times New Roman" panose="02020603050405020304" pitchFamily="18" charset="0"/>
              </a:rPr>
              <a:t>, and passing through </a:t>
            </a:r>
            <a:r>
              <a:rPr lang="en-GB" altLang="en-US" sz="2400" i="1" dirty="0" smtClean="0">
                <a:latin typeface="Times New Roman" panose="02020603050405020304" pitchFamily="18" charset="0"/>
                <a:cs typeface="Times New Roman" panose="02020603050405020304" pitchFamily="18" charset="0"/>
              </a:rPr>
              <a:t>T</a:t>
            </a:r>
            <a:r>
              <a:rPr lang="en-GB" altLang="en-US" sz="2400" dirty="0" smtClean="0">
                <a:latin typeface="Times New Roman" panose="02020603050405020304" pitchFamily="18" charset="0"/>
                <a:cs typeface="Times New Roman" panose="02020603050405020304" pitchFamily="18" charset="0"/>
              </a:rPr>
              <a:t>=0 and </a:t>
            </a:r>
            <a:r>
              <a:rPr lang="en-GB" altLang="en-US" sz="2400" i="1" dirty="0" smtClean="0">
                <a:latin typeface="Times New Roman" panose="02020603050405020304" pitchFamily="18" charset="0"/>
                <a:cs typeface="Times New Roman" panose="02020603050405020304" pitchFamily="18" charset="0"/>
              </a:rPr>
              <a:t>p</a:t>
            </a:r>
            <a:r>
              <a:rPr lang="en-GB" altLang="en-US" sz="2400" dirty="0" smtClean="0">
                <a:latin typeface="Times New Roman" panose="02020603050405020304" pitchFamily="18" charset="0"/>
                <a:cs typeface="Times New Roman" panose="02020603050405020304" pitchFamily="18" charset="0"/>
              </a:rPr>
              <a:t>=0</a:t>
            </a:r>
            <a:endParaRPr lang="el-GR" altLang="en-US" sz="2400" dirty="0">
              <a:latin typeface="Times New Roman" panose="02020603050405020304" pitchFamily="18" charset="0"/>
              <a:cs typeface="Times New Roman" panose="02020603050405020304" pitchFamily="18" charset="0"/>
            </a:endParaRPr>
          </a:p>
        </p:txBody>
      </p:sp>
      <p:graphicFrame>
        <p:nvGraphicFramePr>
          <p:cNvPr id="9" name="Object 6"/>
          <p:cNvGraphicFramePr>
            <a:graphicFrameLocks noChangeAspect="1"/>
          </p:cNvGraphicFramePr>
          <p:nvPr>
            <p:extLst>
              <p:ext uri="{D42A27DB-BD31-4B8C-83A1-F6EECF244321}">
                <p14:modId xmlns:p14="http://schemas.microsoft.com/office/powerpoint/2010/main" val="2491473229"/>
              </p:ext>
            </p:extLst>
          </p:nvPr>
        </p:nvGraphicFramePr>
        <p:xfrm>
          <a:off x="1035050" y="3276600"/>
          <a:ext cx="2216150" cy="1371600"/>
        </p:xfrm>
        <a:graphic>
          <a:graphicData uri="http://schemas.openxmlformats.org/presentationml/2006/ole">
            <mc:AlternateContent xmlns:mc="http://schemas.openxmlformats.org/markup-compatibility/2006">
              <mc:Choice xmlns:v="urn:schemas-microsoft-com:vml" Requires="v">
                <p:oleObj spid="_x0000_s2062" name="Equation" r:id="rId3" imgW="914400" imgH="495000" progId="Equation.3">
                  <p:embed/>
                </p:oleObj>
              </mc:Choice>
              <mc:Fallback>
                <p:oleObj name="Equation" r:id="rId3" imgW="914400" imgH="495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050" y="3276600"/>
                        <a:ext cx="2216150" cy="1371600"/>
                      </a:xfrm>
                      <a:prstGeom prst="rect">
                        <a:avLst/>
                      </a:prstGeom>
                      <a:solidFill>
                        <a:schemeClr val="accent5">
                          <a:lumMod val="20000"/>
                          <a:lumOff val="80000"/>
                        </a:schemeClr>
                      </a:solidFill>
                      <a:ln w="12700">
                        <a:solidFill>
                          <a:srgbClr val="FFC000"/>
                        </a:solidFill>
                        <a:miter lim="800000"/>
                        <a:headEnd/>
                        <a:tailEnd/>
                      </a:ln>
                      <a:effec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41164227"/>
              </p:ext>
            </p:extLst>
          </p:nvPr>
        </p:nvGraphicFramePr>
        <p:xfrm>
          <a:off x="5246688" y="3352800"/>
          <a:ext cx="2493962" cy="1258887"/>
        </p:xfrm>
        <a:graphic>
          <a:graphicData uri="http://schemas.openxmlformats.org/presentationml/2006/ole">
            <mc:AlternateContent xmlns:mc="http://schemas.openxmlformats.org/markup-compatibility/2006">
              <mc:Choice xmlns:v="urn:schemas-microsoft-com:vml" Requires="v">
                <p:oleObj spid="_x0000_s2063" name="Equation" r:id="rId5" imgW="1028520" imgH="431640" progId="Equation.3">
                  <p:embed/>
                </p:oleObj>
              </mc:Choice>
              <mc:Fallback>
                <p:oleObj name="Equation" r:id="rId5" imgW="102852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6688" y="3352800"/>
                        <a:ext cx="2493962" cy="1258887"/>
                      </a:xfrm>
                      <a:prstGeom prst="rect">
                        <a:avLst/>
                      </a:prstGeom>
                      <a:solidFill>
                        <a:schemeClr val="accent5">
                          <a:lumMod val="60000"/>
                          <a:lumOff val="40000"/>
                        </a:schemeClr>
                      </a:solidFill>
                      <a:ln w="12700">
                        <a:solidFill>
                          <a:schemeClr val="tx1"/>
                        </a:solidFill>
                        <a:miter lim="800000"/>
                        <a:headEnd/>
                        <a:tailEnd/>
                      </a:ln>
                      <a:effectLst/>
                    </p:spPr>
                  </p:pic>
                </p:oleObj>
              </mc:Fallback>
            </mc:AlternateContent>
          </a:graphicData>
        </a:graphic>
      </p:graphicFrame>
      <p:sp>
        <p:nvSpPr>
          <p:cNvPr id="11" name="Text Box 10"/>
          <p:cNvSpPr txBox="1">
            <a:spLocks noChangeArrowheads="1"/>
          </p:cNvSpPr>
          <p:nvPr/>
        </p:nvSpPr>
        <p:spPr bwMode="auto">
          <a:xfrm>
            <a:off x="3505200" y="3962400"/>
            <a:ext cx="16371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dirty="0">
                <a:latin typeface="Times New Roman" panose="02020603050405020304" pitchFamily="18" charset="0"/>
                <a:cs typeface="Times New Roman" panose="02020603050405020304" pitchFamily="18" charset="0"/>
              </a:rPr>
              <a:t>Re-arrange:</a:t>
            </a:r>
          </a:p>
        </p:txBody>
      </p:sp>
    </p:spTree>
    <p:extLst>
      <p:ext uri="{BB962C8B-B14F-4D97-AF65-F5344CB8AC3E}">
        <p14:creationId xmlns:p14="http://schemas.microsoft.com/office/powerpoint/2010/main" val="45042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91408"/>
            <a:ext cx="4351338" cy="5066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4" name="Line 6"/>
          <p:cNvSpPr>
            <a:spLocks noChangeShapeType="1"/>
          </p:cNvSpPr>
          <p:nvPr/>
        </p:nvSpPr>
        <p:spPr bwMode="auto">
          <a:xfrm>
            <a:off x="3733801" y="2362201"/>
            <a:ext cx="762000" cy="15240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3499" name="Group 11"/>
          <p:cNvGrpSpPr>
            <a:grpSpLocks/>
          </p:cNvGrpSpPr>
          <p:nvPr/>
        </p:nvGrpSpPr>
        <p:grpSpPr bwMode="auto">
          <a:xfrm>
            <a:off x="6199188" y="1422401"/>
            <a:ext cx="2333625" cy="1320995"/>
            <a:chOff x="3905" y="677"/>
            <a:chExt cx="1470" cy="1097"/>
          </a:xfrm>
        </p:grpSpPr>
        <p:sp>
          <p:nvSpPr>
            <p:cNvPr id="63495" name="Text Box 7"/>
            <p:cNvSpPr txBox="1">
              <a:spLocks noChangeArrowheads="1"/>
            </p:cNvSpPr>
            <p:nvPr/>
          </p:nvSpPr>
          <p:spPr bwMode="auto">
            <a:xfrm>
              <a:off x="3905" y="677"/>
              <a:ext cx="1470" cy="523"/>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eaLnBrk="0" hangingPunct="0">
                <a:spcBef>
                  <a:spcPct val="50000"/>
                </a:spcBef>
              </a:pPr>
              <a:r>
                <a:rPr lang="en-GB" altLang="en-US" sz="2400" dirty="0">
                  <a:latin typeface="Times New Roman" panose="02020603050405020304" pitchFamily="18" charset="0"/>
                  <a:ea typeface="ＭＳ Ｐゴシック" pitchFamily="34" charset="-128"/>
                  <a:cs typeface="Times New Roman" panose="02020603050405020304" pitchFamily="18" charset="0"/>
                </a:rPr>
                <a:t>Earth’s</a:t>
              </a:r>
              <a:br>
                <a:rPr lang="en-GB" altLang="en-US" sz="2400" dirty="0">
                  <a:latin typeface="Times New Roman" panose="02020603050405020304" pitchFamily="18" charset="0"/>
                  <a:ea typeface="ＭＳ Ｐゴシック" pitchFamily="34" charset="-128"/>
                  <a:cs typeface="Times New Roman" panose="02020603050405020304" pitchFamily="18" charset="0"/>
                </a:rPr>
              </a:br>
              <a:r>
                <a:rPr lang="en-GB" altLang="en-US" sz="2400" dirty="0">
                  <a:latin typeface="Times New Roman" panose="02020603050405020304" pitchFamily="18" charset="0"/>
                  <a:ea typeface="ＭＳ Ｐゴシック" pitchFamily="34" charset="-128"/>
                  <a:cs typeface="Times New Roman" panose="02020603050405020304" pitchFamily="18" charset="0"/>
                </a:rPr>
                <a:t>atmosphere</a:t>
              </a:r>
            </a:p>
          </p:txBody>
        </p:sp>
        <p:sp>
          <p:nvSpPr>
            <p:cNvPr id="63496" name="Line 8"/>
            <p:cNvSpPr>
              <a:spLocks noChangeShapeType="1"/>
            </p:cNvSpPr>
            <p:nvPr/>
          </p:nvSpPr>
          <p:spPr bwMode="auto">
            <a:xfrm>
              <a:off x="4632" y="1336"/>
              <a:ext cx="120" cy="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3498" name="Text Box 10"/>
          <p:cNvSpPr txBox="1">
            <a:spLocks noChangeArrowheads="1"/>
          </p:cNvSpPr>
          <p:nvPr/>
        </p:nvSpPr>
        <p:spPr bwMode="auto">
          <a:xfrm>
            <a:off x="762000" y="1828800"/>
            <a:ext cx="3122971" cy="830997"/>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p>
            <a:r>
              <a:rPr lang="en-GB" altLang="en-US" sz="2400" dirty="0">
                <a:latin typeface="Times New Roman" panose="02020603050405020304" pitchFamily="18" charset="0"/>
                <a:cs typeface="Times New Roman" panose="02020603050405020304" pitchFamily="18" charset="0"/>
              </a:rPr>
              <a:t>y-axis is linear for </a:t>
            </a:r>
            <a:r>
              <a:rPr lang="en-GB" altLang="en-US" sz="2400" i="1" dirty="0">
                <a:latin typeface="Times New Roman" panose="02020603050405020304" pitchFamily="18" charset="0"/>
                <a:cs typeface="Times New Roman" panose="02020603050405020304" pitchFamily="18" charset="0"/>
              </a:rPr>
              <a:t>p</a:t>
            </a:r>
            <a:r>
              <a:rPr lang="en-GB" altLang="en-US" sz="2400" i="1" baseline="30000" dirty="0">
                <a:latin typeface="Times New Roman" panose="02020603050405020304" pitchFamily="18" charset="0"/>
                <a:cs typeface="Times New Roman" panose="02020603050405020304" pitchFamily="18" charset="0"/>
              </a:rPr>
              <a:t>0.286</a:t>
            </a:r>
            <a:endParaRPr lang="en-GB" altLang="en-US" sz="2400" dirty="0">
              <a:latin typeface="Times New Roman" panose="02020603050405020304" pitchFamily="18" charset="0"/>
              <a:cs typeface="Times New Roman" panose="02020603050405020304" pitchFamily="18" charset="0"/>
            </a:endParaRPr>
          </a:p>
          <a:p>
            <a:r>
              <a:rPr lang="en-GB" altLang="en-US" sz="2400" dirty="0">
                <a:latin typeface="Times New Roman" panose="02020603050405020304" pitchFamily="18" charset="0"/>
                <a:cs typeface="Times New Roman" panose="02020603050405020304" pitchFamily="18" charset="0"/>
              </a:rPr>
              <a:t>also linear for ln(</a:t>
            </a:r>
            <a:r>
              <a:rPr lang="en-GB" altLang="en-US" sz="2400" i="1" dirty="0">
                <a:latin typeface="Times New Roman" panose="02020603050405020304" pitchFamily="18" charset="0"/>
                <a:cs typeface="Times New Roman" panose="02020603050405020304" pitchFamily="18" charset="0"/>
              </a:rPr>
              <a:t>p)</a:t>
            </a:r>
            <a:endParaRPr lang="en-GB" altLang="en-US" sz="2400" dirty="0">
              <a:latin typeface="Times New Roman" panose="02020603050405020304" pitchFamily="18" charset="0"/>
              <a:cs typeface="Times New Roman" panose="02020603050405020304" pitchFamily="18" charset="0"/>
            </a:endParaRPr>
          </a:p>
        </p:txBody>
      </p:sp>
      <p:sp>
        <p:nvSpPr>
          <p:cNvPr id="13" name="Title 2"/>
          <p:cNvSpPr>
            <a:spLocks noGrp="1"/>
          </p:cNvSpPr>
          <p:nvPr>
            <p:ph type="title"/>
          </p:nvPr>
        </p:nvSpPr>
        <p:spPr>
          <a:xfrm>
            <a:off x="457200" y="274638"/>
            <a:ext cx="8229600" cy="1143000"/>
          </a:xfrm>
        </p:spPr>
        <p:style>
          <a:lnRef idx="2">
            <a:schemeClr val="accent1"/>
          </a:lnRef>
          <a:fillRef idx="1">
            <a:schemeClr val="lt1"/>
          </a:fillRef>
          <a:effectRef idx="0">
            <a:schemeClr val="accent1"/>
          </a:effectRef>
          <a:fontRef idx="minor">
            <a:schemeClr val="dk1"/>
          </a:fontRef>
        </p:style>
        <p:txBody>
          <a:bodyPr>
            <a:normAutofit/>
          </a:bodyPr>
          <a:lstStyle/>
          <a:p>
            <a:r>
              <a:rPr lang="en-US" sz="3000" dirty="0" smtClean="0">
                <a:latin typeface="Times New Roman" panose="02020603050405020304" pitchFamily="18" charset="0"/>
                <a:cs typeface="Times New Roman" panose="02020603050405020304" pitchFamily="18" charset="0"/>
              </a:rPr>
              <a:t>‘Pseudo-adiabatic</a:t>
            </a:r>
            <a:r>
              <a:rPr lang="en-US" sz="3000" dirty="0">
                <a:latin typeface="Times New Roman" panose="02020603050405020304" pitchFamily="18" charset="0"/>
                <a:cs typeface="Times New Roman" panose="02020603050405020304" pitchFamily="18" charset="0"/>
              </a:rPr>
              <a:t>’ chart</a:t>
            </a:r>
          </a:p>
        </p:txBody>
      </p:sp>
    </p:spTree>
    <p:extLst>
      <p:ext uri="{BB962C8B-B14F-4D97-AF65-F5344CB8AC3E}">
        <p14:creationId xmlns:p14="http://schemas.microsoft.com/office/powerpoint/2010/main" val="335033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3000" b="1" dirty="0">
                <a:latin typeface="Times New Roman" panose="02020603050405020304" pitchFamily="18" charset="0"/>
                <a:cs typeface="Times New Roman" panose="02020603050405020304" pitchFamily="18" charset="0"/>
              </a:rPr>
              <a:t>‘Pseudo-adiabatic’ chart</a:t>
            </a:r>
          </a:p>
        </p:txBody>
      </p:sp>
      <p:sp>
        <p:nvSpPr>
          <p:cNvPr id="5" name="Rectangle 4"/>
          <p:cNvSpPr/>
          <p:nvPr/>
        </p:nvSpPr>
        <p:spPr>
          <a:xfrm>
            <a:off x="457199" y="1454289"/>
            <a:ext cx="6406881" cy="2677656"/>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isotherms </a:t>
            </a:r>
            <a:r>
              <a:rPr lang="en-US" sz="2400" dirty="0">
                <a:latin typeface="Times New Roman" panose="02020603050405020304" pitchFamily="18" charset="0"/>
                <a:cs typeface="Times New Roman" panose="02020603050405020304" pitchFamily="18" charset="0"/>
              </a:rPr>
              <a:t>are </a:t>
            </a:r>
            <a:r>
              <a:rPr lang="en-US" sz="2400" dirty="0" smtClean="0">
                <a:latin typeface="Times New Roman" panose="02020603050405020304" pitchFamily="18" charset="0"/>
                <a:cs typeface="Times New Roman" panose="02020603050405020304" pitchFamily="18" charset="0"/>
              </a:rPr>
              <a:t>vertical and </a:t>
            </a:r>
            <a:r>
              <a:rPr lang="en-US" sz="2400" dirty="0">
                <a:latin typeface="Times New Roman" panose="02020603050405020304" pitchFamily="18" charset="0"/>
                <a:cs typeface="Times New Roman" panose="02020603050405020304" pitchFamily="18" charset="0"/>
              </a:rPr>
              <a:t>dry </a:t>
            </a:r>
            <a:r>
              <a:rPr lang="en-US" sz="2400" dirty="0" err="1">
                <a:latin typeface="Times New Roman" panose="02020603050405020304" pitchFamily="18" charset="0"/>
                <a:cs typeface="Times New Roman" panose="02020603050405020304" pitchFamily="18" charset="0"/>
              </a:rPr>
              <a:t>adiabats</a:t>
            </a:r>
            <a:r>
              <a:rPr lang="en-US" sz="2400" dirty="0">
                <a:latin typeface="Times New Roman" panose="02020603050405020304" pitchFamily="18" charset="0"/>
                <a:cs typeface="Times New Roman" panose="02020603050405020304" pitchFamily="18" charset="0"/>
              </a:rPr>
              <a:t> (constant </a:t>
            </a:r>
            <a:r>
              <a:rPr lang="el-GR" sz="2400" dirty="0" smtClean="0">
                <a:latin typeface="Times New Roman" panose="02020603050405020304" pitchFamily="18" charset="0"/>
                <a:cs typeface="Times New Roman" panose="02020603050405020304" pitchFamily="18" charset="0"/>
              </a:rPr>
              <a:t>θ</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are oriented at </a:t>
            </a:r>
            <a:r>
              <a:rPr lang="en-US" sz="2400" dirty="0" smtClean="0">
                <a:latin typeface="Times New Roman" panose="02020603050405020304" pitchFamily="18" charset="0"/>
                <a:cs typeface="Times New Roman" panose="02020603050405020304" pitchFamily="18" charset="0"/>
              </a:rPr>
              <a:t>an acute </a:t>
            </a:r>
            <a:r>
              <a:rPr lang="en-US" sz="2400" dirty="0">
                <a:latin typeface="Times New Roman" panose="02020603050405020304" pitchFamily="18" charset="0"/>
                <a:cs typeface="Times New Roman" panose="02020603050405020304" pitchFamily="18" charset="0"/>
              </a:rPr>
              <a:t>angle relative to </a:t>
            </a:r>
            <a:r>
              <a:rPr lang="en-US" sz="2400" dirty="0" smtClean="0">
                <a:latin typeface="Times New Roman" panose="02020603050405020304" pitchFamily="18" charset="0"/>
                <a:cs typeface="Times New Roman" panose="02020603050405020304" pitchFamily="18" charset="0"/>
              </a:rPr>
              <a:t>isotherms. </a:t>
            </a:r>
          </a:p>
          <a:p>
            <a:pPr algn="just"/>
            <a:r>
              <a:rPr lang="en-US" sz="2400" dirty="0" smtClean="0">
                <a:latin typeface="Times New Roman" panose="02020603050405020304" pitchFamily="18" charset="0"/>
                <a:cs typeface="Times New Roman" panose="02020603050405020304" pitchFamily="18" charset="0"/>
              </a:rPr>
              <a:t>Because changes </a:t>
            </a:r>
            <a:r>
              <a:rPr lang="en-US" sz="2400" dirty="0">
                <a:latin typeface="Times New Roman" panose="02020603050405020304" pitchFamily="18" charset="0"/>
                <a:cs typeface="Times New Roman" panose="02020603050405020304" pitchFamily="18" charset="0"/>
              </a:rPr>
              <a:t>in temperature with height in the </a:t>
            </a:r>
            <a:r>
              <a:rPr lang="en-US" sz="2400" dirty="0" smtClean="0">
                <a:latin typeface="Times New Roman" panose="02020603050405020304" pitchFamily="18" charset="0"/>
                <a:cs typeface="Times New Roman" panose="02020603050405020304" pitchFamily="18" charset="0"/>
              </a:rPr>
              <a:t>atmosphere generally </a:t>
            </a:r>
            <a:r>
              <a:rPr lang="en-US" sz="2400" dirty="0">
                <a:latin typeface="Times New Roman" panose="02020603050405020304" pitchFamily="18" charset="0"/>
                <a:cs typeface="Times New Roman" panose="02020603050405020304" pitchFamily="18" charset="0"/>
              </a:rPr>
              <a:t>lie between isothermal and dry adiabatic</a:t>
            </a:r>
            <a:r>
              <a:rPr lang="en-US" sz="2400" dirty="0" smtClean="0">
                <a:latin typeface="Times New Roman" panose="02020603050405020304" pitchFamily="18" charset="0"/>
                <a:cs typeface="Times New Roman" panose="02020603050405020304" pitchFamily="18" charset="0"/>
              </a:rPr>
              <a:t>, most </a:t>
            </a:r>
            <a:r>
              <a:rPr lang="en-US" sz="2400" dirty="0">
                <a:latin typeface="Times New Roman" panose="02020603050405020304" pitchFamily="18" charset="0"/>
                <a:cs typeface="Times New Roman" panose="02020603050405020304" pitchFamily="18" charset="0"/>
              </a:rPr>
              <a:t>temperature soundings lie within </a:t>
            </a:r>
            <a:r>
              <a:rPr lang="en-US" sz="2400" dirty="0" smtClean="0">
                <a:latin typeface="Times New Roman" panose="02020603050405020304" pitchFamily="18" charset="0"/>
                <a:cs typeface="Times New Roman" panose="02020603050405020304" pitchFamily="18" charset="0"/>
              </a:rPr>
              <a:t>a narrow </a:t>
            </a:r>
            <a:r>
              <a:rPr lang="en-US" sz="2400" dirty="0">
                <a:latin typeface="Times New Roman" panose="02020603050405020304" pitchFamily="18" charset="0"/>
                <a:cs typeface="Times New Roman" panose="02020603050405020304" pitchFamily="18" charset="0"/>
              </a:rPr>
              <a:t>range of angles when plotted on a </a:t>
            </a:r>
            <a:r>
              <a:rPr lang="en-US" sz="2400" dirty="0" smtClean="0">
                <a:latin typeface="Times New Roman" panose="02020603050405020304" pitchFamily="18" charset="0"/>
                <a:cs typeface="Times New Roman" panose="02020603050405020304" pitchFamily="18" charset="0"/>
              </a:rPr>
              <a:t>pseudo-adiabatic chart</a:t>
            </a:r>
            <a:r>
              <a:rPr lang="en-US" sz="2400" dirty="0">
                <a:latin typeface="Times New Roman" panose="02020603050405020304" pitchFamily="18" charset="0"/>
                <a:cs typeface="Times New Roman" panose="02020603050405020304" pitchFamily="18" charset="0"/>
              </a:rPr>
              <a:t>. </a:t>
            </a:r>
            <a:endParaRPr lang="en-US" sz="2400" i="1" dirty="0">
              <a:latin typeface="Times New Roman" panose="02020603050405020304" pitchFamily="18" charset="0"/>
              <a:cs typeface="Times New Roman" panose="02020603050405020304" pitchFamily="18" charset="0"/>
            </a:endParaRPr>
          </a:p>
        </p:txBody>
      </p:sp>
      <p:pic>
        <p:nvPicPr>
          <p:cNvPr id="1433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505"/>
          <a:stretch/>
        </p:blipFill>
        <p:spPr bwMode="auto">
          <a:xfrm>
            <a:off x="6864081" y="2438400"/>
            <a:ext cx="2356119"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p:cNvSpPr txBox="1">
            <a:spLocks noChangeArrowheads="1"/>
          </p:cNvSpPr>
          <p:nvPr/>
        </p:nvSpPr>
        <p:spPr>
          <a:xfrm>
            <a:off x="454819" y="4049110"/>
            <a:ext cx="6326981" cy="280889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Tx/>
              <a:buNone/>
            </a:pPr>
            <a:r>
              <a:rPr lang="en-GB" altLang="en-US" sz="2600" b="1" u="sng" dirty="0" smtClean="0">
                <a:latin typeface="Times New Roman" panose="02020603050405020304" pitchFamily="18" charset="0"/>
                <a:cs typeface="Times New Roman" panose="02020603050405020304" pitchFamily="18" charset="0"/>
              </a:rPr>
              <a:t>Advantage:</a:t>
            </a:r>
          </a:p>
          <a:p>
            <a:pPr marL="0" indent="0">
              <a:lnSpc>
                <a:spcPct val="90000"/>
              </a:lnSpc>
              <a:buFontTx/>
              <a:buNone/>
            </a:pPr>
            <a:r>
              <a:rPr lang="en-GB" altLang="en-US" sz="2600" dirty="0" smtClean="0">
                <a:latin typeface="Times New Roman" panose="02020603050405020304" pitchFamily="18" charset="0"/>
                <a:cs typeface="Times New Roman" panose="02020603050405020304" pitchFamily="18" charset="0"/>
              </a:rPr>
              <a:t>we can follow each line and determine graphically temperature at any pressure, assuming adiabatic expansion / compression.</a:t>
            </a:r>
          </a:p>
          <a:p>
            <a:pPr marL="0" indent="0">
              <a:lnSpc>
                <a:spcPct val="90000"/>
              </a:lnSpc>
              <a:buFontTx/>
              <a:buNone/>
            </a:pPr>
            <a:r>
              <a:rPr lang="en-US" altLang="en-US" sz="2600" b="1" u="sng" dirty="0" smtClean="0">
                <a:latin typeface="Times New Roman" panose="02020603050405020304" pitchFamily="18" charset="0"/>
                <a:cs typeface="Times New Roman" panose="02020603050405020304" pitchFamily="18" charset="0"/>
              </a:rPr>
              <a:t>Disadvantage:</a:t>
            </a:r>
          </a:p>
          <a:p>
            <a:pPr marL="0" indent="0">
              <a:lnSpc>
                <a:spcPct val="90000"/>
              </a:lnSpc>
              <a:buFontTx/>
              <a:buNone/>
            </a:pPr>
            <a:r>
              <a:rPr lang="en-US" altLang="en-US" sz="2600" dirty="0" smtClean="0">
                <a:latin typeface="Times New Roman" panose="02020603050405020304" pitchFamily="18" charset="0"/>
                <a:cs typeface="Times New Roman" panose="02020603050405020304" pitchFamily="18" charset="0"/>
              </a:rPr>
              <a:t>Everything happens in small region of the chart.</a:t>
            </a:r>
            <a:endParaRPr lang="en-GB"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495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3000" b="1" dirty="0" smtClean="0">
                <a:latin typeface="Times New Roman" panose="02020603050405020304" pitchFamily="18" charset="0"/>
                <a:cs typeface="Times New Roman" panose="02020603050405020304" pitchFamily="18" charset="0"/>
              </a:rPr>
              <a:t>‘Skew T – ln P ’ </a:t>
            </a:r>
            <a:r>
              <a:rPr lang="en-US" sz="3000" b="1" dirty="0">
                <a:latin typeface="Times New Roman" panose="02020603050405020304" pitchFamily="18" charset="0"/>
                <a:cs typeface="Times New Roman" panose="02020603050405020304" pitchFamily="18" charset="0"/>
              </a:rPr>
              <a:t>chart</a:t>
            </a:r>
          </a:p>
        </p:txBody>
      </p:sp>
      <p:sp>
        <p:nvSpPr>
          <p:cNvPr id="5" name="Rectangle 4"/>
          <p:cNvSpPr/>
          <p:nvPr/>
        </p:nvSpPr>
        <p:spPr>
          <a:xfrm>
            <a:off x="457199" y="1454289"/>
            <a:ext cx="8229601" cy="2308324"/>
          </a:xfrm>
          <a:prstGeom prst="rect">
            <a:avLst/>
          </a:prstGeom>
        </p:spPr>
        <p:txBody>
          <a:bodyPr wrap="square">
            <a:spAutoFit/>
          </a:bodyPr>
          <a:lstStyle/>
          <a:p>
            <a:pPr algn="just"/>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restriction is overcome in </a:t>
            </a:r>
            <a:r>
              <a:rPr lang="en-US" sz="2400" dirty="0" smtClean="0">
                <a:latin typeface="Times New Roman" panose="02020603050405020304" pitchFamily="18" charset="0"/>
                <a:cs typeface="Times New Roman" panose="02020603050405020304" pitchFamily="18" charset="0"/>
              </a:rPr>
              <a:t>the so-called </a:t>
            </a:r>
            <a:r>
              <a:rPr lang="en-US" sz="2400" dirty="0">
                <a:latin typeface="Times New Roman" panose="02020603050405020304" pitchFamily="18" charset="0"/>
                <a:cs typeface="Times New Roman" panose="02020603050405020304" pitchFamily="18" charset="0"/>
              </a:rPr>
              <a:t>skew T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ln p chart, in which the </a:t>
            </a:r>
            <a:r>
              <a:rPr lang="en-US" sz="2400" dirty="0" smtClean="0">
                <a:latin typeface="Times New Roman" panose="02020603050405020304" pitchFamily="18" charset="0"/>
                <a:cs typeface="Times New Roman" panose="02020603050405020304" pitchFamily="18" charset="0"/>
              </a:rPr>
              <a:t>ordinate (</a:t>
            </a:r>
            <a:r>
              <a:rPr lang="en-US" sz="2400" dirty="0">
                <a:latin typeface="Times New Roman" panose="02020603050405020304" pitchFamily="18" charset="0"/>
                <a:cs typeface="Times New Roman" panose="02020603050405020304" pitchFamily="18" charset="0"/>
              </a:rPr>
              <a:t>y) is ln p </a:t>
            </a:r>
            <a:r>
              <a:rPr lang="en-US" sz="2400" dirty="0" smtClean="0">
                <a:latin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cs typeface="Times New Roman" panose="02020603050405020304" pitchFamily="18" charset="0"/>
              </a:rPr>
              <a:t>the abscissa (x) </a:t>
            </a:r>
            <a:r>
              <a:rPr lang="en-US" sz="2400" dirty="0" smtClean="0">
                <a:latin typeface="Times New Roman" panose="02020603050405020304" pitchFamily="18" charset="0"/>
                <a:cs typeface="Times New Roman" panose="02020603050405020304" pitchFamily="18" charset="0"/>
              </a:rPr>
              <a:t>is </a:t>
            </a:r>
            <a:r>
              <a:rPr lang="en-US" sz="2400" i="1" dirty="0" smtClean="0">
                <a:latin typeface="Times New Roman" panose="02020603050405020304" pitchFamily="18" charset="0"/>
                <a:cs typeface="Times New Roman" panose="02020603050405020304" pitchFamily="18" charset="0"/>
              </a:rPr>
              <a:t>x=T+(constant)y = T-(constant)ln p</a:t>
            </a:r>
          </a:p>
          <a:p>
            <a:pPr algn="just"/>
            <a:r>
              <a:rPr lang="en-US" sz="2400" i="1" dirty="0" smtClean="0">
                <a:latin typeface="Times New Roman" panose="02020603050405020304" pitchFamily="18" charset="0"/>
                <a:cs typeface="Times New Roman" panose="02020603050405020304" pitchFamily="18" charset="0"/>
              </a:rPr>
              <a:t>            So </a:t>
            </a:r>
            <a:r>
              <a:rPr lang="en-US" sz="2400" i="1" dirty="0">
                <a:latin typeface="Times New Roman" panose="02020603050405020304" pitchFamily="18" charset="0"/>
                <a:cs typeface="Times New Roman" panose="02020603050405020304" pitchFamily="18" charset="0"/>
              </a:rPr>
              <a:t>y=(x−T</a:t>
            </a:r>
            <a:r>
              <a:rPr lang="en-US" sz="2400" i="1" dirty="0" smtClean="0">
                <a:latin typeface="Times New Roman" panose="02020603050405020304" pitchFamily="18" charset="0"/>
                <a:cs typeface="Times New Roman" panose="02020603050405020304" pitchFamily="18" charset="0"/>
              </a:rPr>
              <a:t>)/(constant)</a:t>
            </a:r>
            <a:endParaRPr lang="en-US" sz="2400" i="1" dirty="0">
              <a:latin typeface="Times New Roman" panose="02020603050405020304" pitchFamily="18" charset="0"/>
              <a:cs typeface="Times New Roman" panose="02020603050405020304" pitchFamily="18" charset="0"/>
            </a:endParaRPr>
          </a:p>
          <a:p>
            <a:pPr algn="just"/>
            <a:endParaRPr lang="en-US" sz="2400" i="1" dirty="0">
              <a:latin typeface="Times New Roman" panose="02020603050405020304" pitchFamily="18" charset="0"/>
              <a:cs typeface="Times New Roman" panose="02020603050405020304" pitchFamily="18"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667000"/>
            <a:ext cx="3733800" cy="3433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 y="3365480"/>
            <a:ext cx="4876800" cy="3416320"/>
          </a:xfrm>
          <a:prstGeom prst="rect">
            <a:avLst/>
          </a:prstGeom>
        </p:spPr>
        <p:txBody>
          <a:bodyPr wrap="square">
            <a:spAutoFit/>
          </a:bodyPr>
          <a:lstStyle/>
          <a:p>
            <a:pPr lvl="0" algn="just"/>
            <a:r>
              <a:rPr lang="en-US" sz="2400" dirty="0">
                <a:solidFill>
                  <a:prstClr val="black"/>
                </a:solidFill>
                <a:latin typeface="Times New Roman" panose="02020603050405020304" pitchFamily="18" charset="0"/>
                <a:cs typeface="Times New Roman" panose="02020603050405020304" pitchFamily="18" charset="0"/>
              </a:rPr>
              <a:t>and for an isotherm T is constant, the </a:t>
            </a:r>
            <a:r>
              <a:rPr lang="en-US" sz="2400" dirty="0" smtClean="0">
                <a:solidFill>
                  <a:prstClr val="black"/>
                </a:solidFill>
                <a:latin typeface="Times New Roman" panose="02020603050405020304" pitchFamily="18" charset="0"/>
                <a:cs typeface="Times New Roman" panose="02020603050405020304" pitchFamily="18" charset="0"/>
              </a:rPr>
              <a:t>relationship between </a:t>
            </a:r>
            <a:r>
              <a:rPr lang="en-US" sz="2400" dirty="0">
                <a:solidFill>
                  <a:prstClr val="black"/>
                </a:solidFill>
                <a:latin typeface="Times New Roman" panose="02020603050405020304" pitchFamily="18" charset="0"/>
                <a:cs typeface="Times New Roman" panose="02020603050405020304" pitchFamily="18" charset="0"/>
              </a:rPr>
              <a:t>y and x for an isotherm is of the form y </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mx + c, where m is the same for all isotherms</a:t>
            </a:r>
          </a:p>
          <a:p>
            <a:pPr lvl="0" algn="just"/>
            <a:r>
              <a:rPr lang="en-US" sz="2400" dirty="0">
                <a:solidFill>
                  <a:prstClr val="black"/>
                </a:solidFill>
                <a:latin typeface="Times New Roman" panose="02020603050405020304" pitchFamily="18" charset="0"/>
                <a:cs typeface="Times New Roman" panose="02020603050405020304" pitchFamily="18" charset="0"/>
              </a:rPr>
              <a:t>and c is a different constant for each isotherm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b="1" u="sng" dirty="0" smtClean="0">
                <a:solidFill>
                  <a:prstClr val="black"/>
                </a:solidFill>
                <a:latin typeface="Times New Roman" panose="02020603050405020304" pitchFamily="18" charset="0"/>
                <a:cs typeface="Times New Roman" panose="02020603050405020304" pitchFamily="18" charset="0"/>
              </a:rPr>
              <a:t>Therefore</a:t>
            </a:r>
            <a:r>
              <a:rPr lang="en-US" sz="2400" b="1" u="sng" dirty="0">
                <a:solidFill>
                  <a:prstClr val="black"/>
                </a:solidFill>
                <a:latin typeface="Times New Roman" panose="02020603050405020304" pitchFamily="18" charset="0"/>
                <a:cs typeface="Times New Roman" panose="02020603050405020304" pitchFamily="18" charset="0"/>
              </a:rPr>
              <a:t>, on the skew T - ln p chart, isotherms are straight parallel lines that slope upward from left to right.</a:t>
            </a:r>
            <a:endParaRPr lang="en-US" b="1" u="sng" dirty="0"/>
          </a:p>
        </p:txBody>
      </p:sp>
      <p:sp>
        <p:nvSpPr>
          <p:cNvPr id="2" name="Rectangle 1"/>
          <p:cNvSpPr/>
          <p:nvPr/>
        </p:nvSpPr>
        <p:spPr>
          <a:xfrm>
            <a:off x="5791200" y="6100823"/>
            <a:ext cx="2514600" cy="646331"/>
          </a:xfrm>
          <a:prstGeom prst="rect">
            <a:avLst/>
          </a:prstGeom>
        </p:spPr>
        <p:txBody>
          <a:bodyPr wrap="square">
            <a:spAutoFit/>
          </a:bodyPr>
          <a:lstStyle/>
          <a:p>
            <a:pPr>
              <a:spcBef>
                <a:spcPct val="0"/>
              </a:spcBef>
            </a:pPr>
            <a:r>
              <a:rPr lang="en-US" altLang="en-US" dirty="0">
                <a:latin typeface="Times New Roman" pitchFamily="18" charset="0"/>
              </a:rPr>
              <a:t>y = -</a:t>
            </a:r>
            <a:r>
              <a:rPr lang="en-US" altLang="en-US" dirty="0" err="1">
                <a:latin typeface="Times New Roman" pitchFamily="18" charset="0"/>
              </a:rPr>
              <a:t>RlnP</a:t>
            </a:r>
            <a:endParaRPr lang="en-US" altLang="en-US" dirty="0">
              <a:latin typeface="Times New Roman" pitchFamily="18" charset="0"/>
            </a:endParaRPr>
          </a:p>
          <a:p>
            <a:pPr>
              <a:spcBef>
                <a:spcPct val="0"/>
              </a:spcBef>
            </a:pPr>
            <a:r>
              <a:rPr lang="en-US" altLang="en-US" dirty="0">
                <a:latin typeface="Times New Roman" pitchFamily="18" charset="0"/>
              </a:rPr>
              <a:t>x = T + </a:t>
            </a:r>
            <a:r>
              <a:rPr lang="en-US" altLang="en-US" dirty="0" err="1">
                <a:latin typeface="Times New Roman" pitchFamily="18" charset="0"/>
              </a:rPr>
              <a:t>klnP</a:t>
            </a:r>
            <a:endParaRPr lang="en-US" altLang="en-US" dirty="0">
              <a:latin typeface="Times New Roman" pitchFamily="18" charset="0"/>
            </a:endParaRPr>
          </a:p>
        </p:txBody>
      </p:sp>
    </p:spTree>
    <p:extLst>
      <p:ext uri="{BB962C8B-B14F-4D97-AF65-F5344CB8AC3E}">
        <p14:creationId xmlns:p14="http://schemas.microsoft.com/office/powerpoint/2010/main" val="3969368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3000" b="1" dirty="0">
                <a:latin typeface="Times New Roman" panose="02020603050405020304" pitchFamily="18" charset="0"/>
                <a:cs typeface="Times New Roman" panose="02020603050405020304" pitchFamily="18" charset="0"/>
              </a:rPr>
              <a:t>‘Skew T – ln P ’ chart</a:t>
            </a:r>
            <a:endParaRPr lang="en-US" sz="3000" dirty="0">
              <a:latin typeface="Times New Roman" panose="02020603050405020304" pitchFamily="18" charset="0"/>
              <a:cs typeface="Times New Roman" panose="02020603050405020304" pitchFamily="18" charset="0"/>
            </a:endParaRPr>
          </a:p>
        </p:txBody>
      </p:sp>
      <p:sp>
        <p:nvSpPr>
          <p:cNvPr id="5" name="Rectangle 4"/>
          <p:cNvSpPr/>
          <p:nvPr/>
        </p:nvSpPr>
        <p:spPr>
          <a:xfrm>
            <a:off x="457200" y="1454289"/>
            <a:ext cx="8229600" cy="2308324"/>
          </a:xfrm>
          <a:prstGeom prst="rect">
            <a:avLst/>
          </a:prstGeom>
        </p:spPr>
        <p:txBody>
          <a:bodyPr wrap="square">
            <a:spAutoFit/>
          </a:bodyPr>
          <a:lstStyle/>
          <a:p>
            <a:pPr algn="just"/>
            <a:r>
              <a:rPr lang="en-US" sz="2400" u="sng" dirty="0" smtClean="0">
                <a:latin typeface="Times New Roman" panose="02020603050405020304" pitchFamily="18" charset="0"/>
                <a:cs typeface="Times New Roman" panose="02020603050405020304" pitchFamily="18" charset="0"/>
              </a:rPr>
              <a:t>The scale for the x axis is generally chosen to make the angle between the isotherms and the isobars about 45°, </a:t>
            </a:r>
            <a:r>
              <a:rPr lang="en-US" sz="2400" dirty="0" smtClean="0">
                <a:latin typeface="Times New Roman" panose="02020603050405020304" pitchFamily="18" charset="0"/>
                <a:cs typeface="Times New Roman" panose="02020603050405020304" pitchFamily="18" charset="0"/>
              </a:rPr>
              <a:t>as depicted schematically in Fig. </a:t>
            </a:r>
            <a:r>
              <a:rPr lang="en-US" sz="2400" u="sng" dirty="0" smtClean="0">
                <a:latin typeface="Times New Roman" panose="02020603050405020304" pitchFamily="18" charset="0"/>
                <a:cs typeface="Times New Roman" panose="02020603050405020304" pitchFamily="18" charset="0"/>
              </a:rPr>
              <a:t>Note that the isotherms on a skew T - ln p chart are intentionally “skewed” by about 45° from their vertical orientation in the </a:t>
            </a:r>
            <a:r>
              <a:rPr lang="en-US" sz="2400" u="sng" dirty="0" err="1" smtClean="0">
                <a:latin typeface="Times New Roman" panose="02020603050405020304" pitchFamily="18" charset="0"/>
                <a:cs typeface="Times New Roman" panose="02020603050405020304" pitchFamily="18" charset="0"/>
              </a:rPr>
              <a:t>pseudoadiabatic</a:t>
            </a:r>
            <a:r>
              <a:rPr lang="en-US" sz="2400" u="sng" dirty="0" smtClean="0">
                <a:latin typeface="Times New Roman" panose="02020603050405020304" pitchFamily="18" charset="0"/>
                <a:cs typeface="Times New Roman" panose="02020603050405020304" pitchFamily="18" charset="0"/>
              </a:rPr>
              <a:t> chart (hence the name skew T  ln p chart). </a:t>
            </a:r>
            <a:endParaRPr lang="en-US" sz="2400" u="sng" dirty="0">
              <a:latin typeface="Times New Roman" panose="02020603050405020304" pitchFamily="18" charset="0"/>
              <a:cs typeface="Times New Roman" panose="02020603050405020304" pitchFamily="18" charset="0"/>
            </a:endParaRP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581400"/>
            <a:ext cx="4256976"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5176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3000" b="1" dirty="0">
                <a:latin typeface="Times New Roman" panose="02020603050405020304" pitchFamily="18" charset="0"/>
                <a:cs typeface="Times New Roman" panose="02020603050405020304" pitchFamily="18" charset="0"/>
              </a:rPr>
              <a:t>‘Skew T – ln P ’ chart</a:t>
            </a:r>
            <a:endParaRPr lang="en-US" sz="3000" dirty="0">
              <a:latin typeface="Times New Roman" panose="02020603050405020304" pitchFamily="18" charset="0"/>
              <a:cs typeface="Times New Roman" panose="02020603050405020304" pitchFamily="18" charset="0"/>
            </a:endParaRPr>
          </a:p>
        </p:txBody>
      </p:sp>
      <p:sp>
        <p:nvSpPr>
          <p:cNvPr id="5" name="Rectangle 4"/>
          <p:cNvSpPr/>
          <p:nvPr/>
        </p:nvSpPr>
        <p:spPr>
          <a:xfrm>
            <a:off x="457200" y="1454289"/>
            <a:ext cx="6248400" cy="5262979"/>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From (</a:t>
            </a:r>
            <a:r>
              <a:rPr lang="en-US" sz="2400" dirty="0" err="1" smtClean="0">
                <a:latin typeface="Times New Roman" panose="02020603050405020304" pitchFamily="18" charset="0"/>
                <a:cs typeface="Times New Roman" panose="02020603050405020304" pitchFamily="18" charset="0"/>
              </a:rPr>
              <a:t>eq</a:t>
            </a:r>
            <a:r>
              <a:rPr lang="en-US" sz="2400" dirty="0" smtClean="0">
                <a:latin typeface="Times New Roman" panose="02020603050405020304" pitchFamily="18" charset="0"/>
                <a:cs typeface="Times New Roman" panose="02020603050405020304" pitchFamily="18" charset="0"/>
              </a:rPr>
              <a:t> 1), </a:t>
            </a:r>
            <a:r>
              <a:rPr lang="en-US" sz="2400" dirty="0">
                <a:latin typeface="Times New Roman" panose="02020603050405020304" pitchFamily="18" charset="0"/>
                <a:cs typeface="Times New Roman" panose="02020603050405020304" pitchFamily="18" charset="0"/>
              </a:rPr>
              <a:t>the equation for a dry </a:t>
            </a:r>
            <a:r>
              <a:rPr lang="en-US" sz="2400" dirty="0" err="1">
                <a:latin typeface="Times New Roman" panose="02020603050405020304" pitchFamily="18" charset="0"/>
                <a:cs typeface="Times New Roman" panose="02020603050405020304" pitchFamily="18" charset="0"/>
              </a:rPr>
              <a:t>adiabat</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l-GR" sz="2400" dirty="0" smtClean="0">
                <a:latin typeface="Times New Roman" panose="02020603050405020304" pitchFamily="18" charset="0"/>
                <a:cs typeface="Times New Roman" panose="02020603050405020304" pitchFamily="18" charset="0"/>
              </a:rPr>
              <a:t>θ</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constant) </a:t>
            </a:r>
            <a:r>
              <a:rPr lang="en-US" sz="2400" dirty="0" smtClean="0">
                <a:latin typeface="Times New Roman" panose="02020603050405020304" pitchFamily="18" charset="0"/>
                <a:cs typeface="Times New Roman" panose="02020603050405020304" pitchFamily="18" charset="0"/>
              </a:rPr>
              <a:t>is –ln P = (constant) ln T + constant</a:t>
            </a:r>
          </a:p>
          <a:p>
            <a:pPr algn="just"/>
            <a:r>
              <a:rPr lang="en-US" sz="2400" dirty="0" smtClean="0">
                <a:latin typeface="Times New Roman" panose="02020603050405020304" pitchFamily="18" charset="0"/>
                <a:cs typeface="Times New Roman" panose="02020603050405020304" pitchFamily="18" charset="0"/>
              </a:rPr>
              <a:t>Hence, on </a:t>
            </a:r>
            <a:r>
              <a:rPr lang="en-US" sz="2400" dirty="0">
                <a:latin typeface="Times New Roman" panose="02020603050405020304" pitchFamily="18" charset="0"/>
                <a:cs typeface="Times New Roman" panose="02020603050405020304" pitchFamily="18" charset="0"/>
              </a:rPr>
              <a:t>a  ln p versus ln T chart, dry </a:t>
            </a:r>
            <a:r>
              <a:rPr lang="en-US" sz="2400" dirty="0" err="1" smtClean="0">
                <a:latin typeface="Times New Roman" panose="02020603050405020304" pitchFamily="18" charset="0"/>
                <a:cs typeface="Times New Roman" panose="02020603050405020304" pitchFamily="18" charset="0"/>
              </a:rPr>
              <a:t>adiabats</a:t>
            </a:r>
            <a:r>
              <a:rPr lang="en-US" sz="2400" dirty="0" smtClean="0">
                <a:latin typeface="Times New Roman" panose="02020603050405020304" pitchFamily="18" charset="0"/>
                <a:cs typeface="Times New Roman" panose="02020603050405020304" pitchFamily="18" charset="0"/>
              </a:rPr>
              <a:t> would </a:t>
            </a:r>
            <a:r>
              <a:rPr lang="en-US" sz="2400" dirty="0">
                <a:latin typeface="Times New Roman" panose="02020603050405020304" pitchFamily="18" charset="0"/>
                <a:cs typeface="Times New Roman" panose="02020603050405020304" pitchFamily="18" charset="0"/>
              </a:rPr>
              <a:t>be straight lines. Since ln p is the ordinate </a:t>
            </a:r>
            <a:r>
              <a:rPr lang="en-US" sz="2400" dirty="0" smtClean="0">
                <a:latin typeface="Times New Roman" panose="02020603050405020304" pitchFamily="18" charset="0"/>
                <a:cs typeface="Times New Roman" panose="02020603050405020304" pitchFamily="18" charset="0"/>
              </a:rPr>
              <a:t>on the </a:t>
            </a:r>
            <a:r>
              <a:rPr lang="en-US" sz="2400" dirty="0">
                <a:latin typeface="Times New Roman" panose="02020603050405020304" pitchFamily="18" charset="0"/>
                <a:cs typeface="Times New Roman" panose="02020603050405020304" pitchFamily="18" charset="0"/>
              </a:rPr>
              <a:t>skew 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ln p chart, but the abscissa is not ln T</a:t>
            </a:r>
            <a:r>
              <a:rPr lang="en-US" sz="2400" dirty="0" smtClean="0">
                <a:latin typeface="Times New Roman" panose="02020603050405020304" pitchFamily="18" charset="0"/>
                <a:cs typeface="Times New Roman" panose="02020603050405020304" pitchFamily="18" charset="0"/>
              </a:rPr>
              <a:t>, </a:t>
            </a:r>
            <a:r>
              <a:rPr lang="en-US" sz="2400" u="sng" dirty="0" smtClean="0">
                <a:latin typeface="Times New Roman" panose="02020603050405020304" pitchFamily="18" charset="0"/>
                <a:cs typeface="Times New Roman" panose="02020603050405020304" pitchFamily="18" charset="0"/>
              </a:rPr>
              <a:t>dry </a:t>
            </a:r>
            <a:r>
              <a:rPr lang="en-US" sz="2400" u="sng" dirty="0" err="1">
                <a:latin typeface="Times New Roman" panose="02020603050405020304" pitchFamily="18" charset="0"/>
                <a:cs typeface="Times New Roman" panose="02020603050405020304" pitchFamily="18" charset="0"/>
              </a:rPr>
              <a:t>adiabats</a:t>
            </a:r>
            <a:r>
              <a:rPr lang="en-US" sz="2400" u="sng" dirty="0">
                <a:latin typeface="Times New Roman" panose="02020603050405020304" pitchFamily="18" charset="0"/>
                <a:cs typeface="Times New Roman" panose="02020603050405020304" pitchFamily="18" charset="0"/>
              </a:rPr>
              <a:t> on this chart are slightly curved </a:t>
            </a:r>
            <a:r>
              <a:rPr lang="en-US" sz="2400" u="sng" dirty="0" smtClean="0">
                <a:latin typeface="Times New Roman" panose="02020603050405020304" pitchFamily="18" charset="0"/>
                <a:cs typeface="Times New Roman" panose="02020603050405020304" pitchFamily="18" charset="0"/>
              </a:rPr>
              <a:t>lines that </a:t>
            </a:r>
            <a:r>
              <a:rPr lang="en-US" sz="2400" u="sng" dirty="0">
                <a:latin typeface="Times New Roman" panose="02020603050405020304" pitchFamily="18" charset="0"/>
                <a:cs typeface="Times New Roman" panose="02020603050405020304" pitchFamily="18" charset="0"/>
              </a:rPr>
              <a:t>run from the lower right to the upper left. </a:t>
            </a:r>
            <a:r>
              <a:rPr lang="en-US" sz="2400" u="sng" dirty="0" smtClean="0">
                <a:latin typeface="Times New Roman" panose="02020603050405020304" pitchFamily="18" charset="0"/>
                <a:cs typeface="Times New Roman" panose="02020603050405020304" pitchFamily="18" charset="0"/>
              </a:rPr>
              <a:t>The angle </a:t>
            </a:r>
            <a:r>
              <a:rPr lang="en-US" sz="2400" u="sng" dirty="0">
                <a:latin typeface="Times New Roman" panose="02020603050405020304" pitchFamily="18" charset="0"/>
                <a:cs typeface="Times New Roman" panose="02020603050405020304" pitchFamily="18" charset="0"/>
              </a:rPr>
              <a:t>between the isotherms and the dry </a:t>
            </a:r>
            <a:r>
              <a:rPr lang="en-US" sz="2400" u="sng" dirty="0" err="1">
                <a:latin typeface="Times New Roman" panose="02020603050405020304" pitchFamily="18" charset="0"/>
                <a:cs typeface="Times New Roman" panose="02020603050405020304" pitchFamily="18" charset="0"/>
              </a:rPr>
              <a:t>adiabats</a:t>
            </a:r>
            <a:r>
              <a:rPr lang="en-US" sz="2400" u="sng" dirty="0">
                <a:latin typeface="Times New Roman" panose="02020603050405020304" pitchFamily="18" charset="0"/>
                <a:cs typeface="Times New Roman" panose="02020603050405020304" pitchFamily="18" charset="0"/>
              </a:rPr>
              <a:t> </a:t>
            </a:r>
            <a:r>
              <a:rPr lang="en-US" sz="2400" u="sng" dirty="0" smtClean="0">
                <a:latin typeface="Times New Roman" panose="02020603050405020304" pitchFamily="18" charset="0"/>
                <a:cs typeface="Times New Roman" panose="02020603050405020304" pitchFamily="18" charset="0"/>
              </a:rPr>
              <a:t>on a </a:t>
            </a:r>
            <a:r>
              <a:rPr lang="en-US" sz="2400" u="sng" dirty="0">
                <a:latin typeface="Times New Roman" panose="02020603050405020304" pitchFamily="18" charset="0"/>
                <a:cs typeface="Times New Roman" panose="02020603050405020304" pitchFamily="18" charset="0"/>
              </a:rPr>
              <a:t>skew T  ln p chart is approximately 90° .</a:t>
            </a:r>
          </a:p>
          <a:p>
            <a:pPr algn="just"/>
            <a:r>
              <a:rPr lang="en-US" sz="2400" dirty="0">
                <a:latin typeface="Times New Roman" panose="02020603050405020304" pitchFamily="18" charset="0"/>
                <a:cs typeface="Times New Roman" panose="02020603050405020304" pitchFamily="18" charset="0"/>
              </a:rPr>
              <a:t>Therefore, </a:t>
            </a:r>
            <a:r>
              <a:rPr lang="en-US" sz="2400" u="sng" dirty="0">
                <a:latin typeface="Times New Roman" panose="02020603050405020304" pitchFamily="18" charset="0"/>
                <a:cs typeface="Times New Roman" panose="02020603050405020304" pitchFamily="18" charset="0"/>
              </a:rPr>
              <a:t>when atmospheric temperature </a:t>
            </a:r>
            <a:r>
              <a:rPr lang="en-US" sz="2400" u="sng" dirty="0" smtClean="0">
                <a:latin typeface="Times New Roman" panose="02020603050405020304" pitchFamily="18" charset="0"/>
                <a:cs typeface="Times New Roman" panose="02020603050405020304" pitchFamily="18" charset="0"/>
              </a:rPr>
              <a:t>soundings are </a:t>
            </a:r>
            <a:r>
              <a:rPr lang="en-US" sz="2400" u="sng" dirty="0">
                <a:latin typeface="Times New Roman" panose="02020603050405020304" pitchFamily="18" charset="0"/>
                <a:cs typeface="Times New Roman" panose="02020603050405020304" pitchFamily="18" charset="0"/>
              </a:rPr>
              <a:t>plotted on this chart, small differences in </a:t>
            </a:r>
            <a:r>
              <a:rPr lang="en-US" sz="2400" u="sng" dirty="0" smtClean="0">
                <a:latin typeface="Times New Roman" panose="02020603050405020304" pitchFamily="18" charset="0"/>
                <a:cs typeface="Times New Roman" panose="02020603050405020304" pitchFamily="18" charset="0"/>
              </a:rPr>
              <a:t>slope are </a:t>
            </a:r>
            <a:r>
              <a:rPr lang="en-US" sz="2400" u="sng" dirty="0">
                <a:latin typeface="Times New Roman" panose="02020603050405020304" pitchFamily="18" charset="0"/>
                <a:cs typeface="Times New Roman" panose="02020603050405020304" pitchFamily="18" charset="0"/>
              </a:rPr>
              <a:t>more apparent than they are on the </a:t>
            </a:r>
            <a:r>
              <a:rPr lang="en-US" sz="2400" u="sng" dirty="0" err="1" smtClean="0">
                <a:latin typeface="Times New Roman" panose="02020603050405020304" pitchFamily="18" charset="0"/>
                <a:cs typeface="Times New Roman" panose="02020603050405020304" pitchFamily="18" charset="0"/>
              </a:rPr>
              <a:t>pseudoadiabatic</a:t>
            </a:r>
            <a:r>
              <a:rPr lang="en-US" sz="2400" u="sng" dirty="0" smtClean="0">
                <a:latin typeface="Times New Roman" panose="02020603050405020304" pitchFamily="18" charset="0"/>
                <a:cs typeface="Times New Roman" panose="02020603050405020304" pitchFamily="18" charset="0"/>
              </a:rPr>
              <a:t> chart</a:t>
            </a:r>
            <a:r>
              <a:rPr lang="en-US" sz="2400" u="sng" dirty="0">
                <a:latin typeface="Times New Roman" panose="02020603050405020304" pitchFamily="18" charset="0"/>
                <a:cs typeface="Times New Roman" panose="02020603050405020304" pitchFamily="18" charset="0"/>
              </a:rPr>
              <a:t>.</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895599"/>
            <a:ext cx="2419117"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000758" y="4867274"/>
            <a:ext cx="1828800" cy="646331"/>
          </a:xfrm>
          <a:prstGeom prst="rect">
            <a:avLst/>
          </a:prstGeom>
        </p:spPr>
        <p:txBody>
          <a:bodyPr wrap="square">
            <a:spAutoFit/>
          </a:bodyPr>
          <a:lstStyle/>
          <a:p>
            <a:pPr>
              <a:spcBef>
                <a:spcPct val="0"/>
              </a:spcBef>
            </a:pPr>
            <a:r>
              <a:rPr lang="en-US" altLang="en-US" dirty="0">
                <a:latin typeface="Times New Roman" pitchFamily="18" charset="0"/>
              </a:rPr>
              <a:t>y = -</a:t>
            </a:r>
            <a:r>
              <a:rPr lang="en-US" altLang="en-US" dirty="0" err="1">
                <a:latin typeface="Times New Roman" pitchFamily="18" charset="0"/>
              </a:rPr>
              <a:t>RlnP</a:t>
            </a:r>
            <a:endParaRPr lang="en-US" altLang="en-US" dirty="0">
              <a:latin typeface="Times New Roman" pitchFamily="18" charset="0"/>
            </a:endParaRPr>
          </a:p>
          <a:p>
            <a:pPr>
              <a:spcBef>
                <a:spcPct val="0"/>
              </a:spcBef>
            </a:pPr>
            <a:r>
              <a:rPr lang="en-US" altLang="en-US" dirty="0">
                <a:latin typeface="Times New Roman" pitchFamily="18" charset="0"/>
              </a:rPr>
              <a:t>x = T + </a:t>
            </a:r>
            <a:r>
              <a:rPr lang="en-US" altLang="en-US" dirty="0" err="1">
                <a:latin typeface="Times New Roman" pitchFamily="18" charset="0"/>
              </a:rPr>
              <a:t>klnP</a:t>
            </a:r>
            <a:endParaRPr lang="en-US" altLang="en-US" dirty="0">
              <a:latin typeface="Times New Roman" pitchFamily="18" charset="0"/>
            </a:endParaRPr>
          </a:p>
        </p:txBody>
      </p:sp>
    </p:spTree>
    <p:extLst>
      <p:ext uri="{BB962C8B-B14F-4D97-AF65-F5344CB8AC3E}">
        <p14:creationId xmlns:p14="http://schemas.microsoft.com/office/powerpoint/2010/main" val="3511744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5393" b="4791"/>
          <a:stretch/>
        </p:blipFill>
        <p:spPr bwMode="auto">
          <a:xfrm>
            <a:off x="761087" y="838200"/>
            <a:ext cx="6619201" cy="5909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9" name="Line 7"/>
          <p:cNvSpPr>
            <a:spLocks noChangeShapeType="1"/>
          </p:cNvSpPr>
          <p:nvPr/>
        </p:nvSpPr>
        <p:spPr bwMode="auto">
          <a:xfrm>
            <a:off x="7454900" y="2420938"/>
            <a:ext cx="466725"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0" name="Text Box 8"/>
          <p:cNvSpPr txBox="1">
            <a:spLocks noChangeArrowheads="1"/>
          </p:cNvSpPr>
          <p:nvPr/>
        </p:nvSpPr>
        <p:spPr bwMode="auto">
          <a:xfrm>
            <a:off x="7921625" y="2276475"/>
            <a:ext cx="8064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altLang="en-US">
                <a:ea typeface="ＭＳ Ｐゴシック" pitchFamily="34" charset="-128"/>
              </a:rPr>
              <a:t>isobar</a:t>
            </a:r>
          </a:p>
        </p:txBody>
      </p:sp>
      <p:sp>
        <p:nvSpPr>
          <p:cNvPr id="69642" name="Line 10"/>
          <p:cNvSpPr>
            <a:spLocks noChangeShapeType="1"/>
          </p:cNvSpPr>
          <p:nvPr/>
        </p:nvSpPr>
        <p:spPr bwMode="auto">
          <a:xfrm flipV="1">
            <a:off x="7616825" y="3113088"/>
            <a:ext cx="304800" cy="304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3" name="Text Box 11"/>
          <p:cNvSpPr txBox="1">
            <a:spLocks noChangeArrowheads="1"/>
          </p:cNvSpPr>
          <p:nvPr/>
        </p:nvSpPr>
        <p:spPr bwMode="auto">
          <a:xfrm>
            <a:off x="7921625" y="2938463"/>
            <a:ext cx="1060450"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altLang="en-US">
                <a:ea typeface="ＭＳ Ｐゴシック" pitchFamily="34" charset="-128"/>
              </a:rPr>
              <a:t>isotherm</a:t>
            </a:r>
          </a:p>
        </p:txBody>
      </p:sp>
      <p:sp>
        <p:nvSpPr>
          <p:cNvPr id="69644" name="Text Box 12"/>
          <p:cNvSpPr txBox="1">
            <a:spLocks noChangeArrowheads="1"/>
          </p:cNvSpPr>
          <p:nvPr/>
        </p:nvSpPr>
        <p:spPr bwMode="auto">
          <a:xfrm>
            <a:off x="7893050" y="3611563"/>
            <a:ext cx="9334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altLang="en-US">
                <a:ea typeface="ＭＳ Ｐゴシック" pitchFamily="34" charset="-128"/>
              </a:rPr>
              <a:t>dry</a:t>
            </a:r>
            <a:br>
              <a:rPr lang="en-US" altLang="en-US">
                <a:ea typeface="ＭＳ Ｐゴシック" pitchFamily="34" charset="-128"/>
              </a:rPr>
            </a:br>
            <a:r>
              <a:rPr lang="en-US" altLang="en-US">
                <a:ea typeface="ＭＳ Ｐゴシック" pitchFamily="34" charset="-128"/>
              </a:rPr>
              <a:t>adiabat</a:t>
            </a:r>
          </a:p>
        </p:txBody>
      </p:sp>
      <p:sp>
        <p:nvSpPr>
          <p:cNvPr id="69645" name="Text Box 13"/>
          <p:cNvSpPr txBox="1">
            <a:spLocks noChangeArrowheads="1"/>
          </p:cNvSpPr>
          <p:nvPr/>
        </p:nvSpPr>
        <p:spPr bwMode="auto">
          <a:xfrm>
            <a:off x="7878763" y="4464050"/>
            <a:ext cx="12001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altLang="en-US">
                <a:ea typeface="ＭＳ Ｐゴシック" pitchFamily="34" charset="-128"/>
              </a:rPr>
              <a:t>saturated </a:t>
            </a:r>
            <a:br>
              <a:rPr lang="en-US" altLang="en-US">
                <a:ea typeface="ＭＳ Ｐゴシック" pitchFamily="34" charset="-128"/>
              </a:rPr>
            </a:br>
            <a:r>
              <a:rPr lang="en-US" altLang="en-US">
                <a:ea typeface="ＭＳ Ｐゴシック" pitchFamily="34" charset="-128"/>
              </a:rPr>
              <a:t>adiabat</a:t>
            </a:r>
          </a:p>
        </p:txBody>
      </p:sp>
      <p:sp>
        <p:nvSpPr>
          <p:cNvPr id="69646" name="Freeform 14"/>
          <p:cNvSpPr>
            <a:spLocks/>
          </p:cNvSpPr>
          <p:nvPr/>
        </p:nvSpPr>
        <p:spPr bwMode="auto">
          <a:xfrm>
            <a:off x="7426325" y="4678363"/>
            <a:ext cx="495300" cy="422275"/>
          </a:xfrm>
          <a:custGeom>
            <a:avLst/>
            <a:gdLst>
              <a:gd name="T0" fmla="*/ 0 w 336"/>
              <a:gd name="T1" fmla="*/ 8 h 152"/>
              <a:gd name="T2" fmla="*/ 48 w 336"/>
              <a:gd name="T3" fmla="*/ 8 h 152"/>
              <a:gd name="T4" fmla="*/ 240 w 336"/>
              <a:gd name="T5" fmla="*/ 56 h 152"/>
              <a:gd name="T6" fmla="*/ 336 w 336"/>
              <a:gd name="T7" fmla="*/ 152 h 152"/>
            </a:gdLst>
            <a:ahLst/>
            <a:cxnLst>
              <a:cxn ang="0">
                <a:pos x="T0" y="T1"/>
              </a:cxn>
              <a:cxn ang="0">
                <a:pos x="T2" y="T3"/>
              </a:cxn>
              <a:cxn ang="0">
                <a:pos x="T4" y="T5"/>
              </a:cxn>
              <a:cxn ang="0">
                <a:pos x="T6" y="T7"/>
              </a:cxn>
            </a:cxnLst>
            <a:rect l="0" t="0" r="r" b="b"/>
            <a:pathLst>
              <a:path w="336" h="152">
                <a:moveTo>
                  <a:pt x="0" y="8"/>
                </a:moveTo>
                <a:cubicBezTo>
                  <a:pt x="4" y="4"/>
                  <a:pt x="8" y="0"/>
                  <a:pt x="48" y="8"/>
                </a:cubicBezTo>
                <a:cubicBezTo>
                  <a:pt x="88" y="16"/>
                  <a:pt x="192" y="32"/>
                  <a:pt x="240" y="56"/>
                </a:cubicBezTo>
                <a:cubicBezTo>
                  <a:pt x="288" y="80"/>
                  <a:pt x="312" y="116"/>
                  <a:pt x="336" y="152"/>
                </a:cubicBezTo>
              </a:path>
            </a:pathLst>
          </a:custGeom>
          <a:noFill/>
          <a:ln w="9525">
            <a:solidFill>
              <a:srgbClr val="008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grpSp>
        <p:nvGrpSpPr>
          <p:cNvPr id="69647" name="Group 15"/>
          <p:cNvGrpSpPr>
            <a:grpSpLocks/>
          </p:cNvGrpSpPr>
          <p:nvPr/>
        </p:nvGrpSpPr>
        <p:grpSpPr bwMode="auto">
          <a:xfrm>
            <a:off x="7464425" y="5478463"/>
            <a:ext cx="1644650" cy="915987"/>
            <a:chOff x="4320" y="3648"/>
            <a:chExt cx="1036" cy="577"/>
          </a:xfrm>
        </p:grpSpPr>
        <p:sp>
          <p:nvSpPr>
            <p:cNvPr id="69648" name="Text Box 16"/>
            <p:cNvSpPr txBox="1">
              <a:spLocks noChangeArrowheads="1"/>
            </p:cNvSpPr>
            <p:nvPr/>
          </p:nvSpPr>
          <p:spPr bwMode="auto">
            <a:xfrm>
              <a:off x="4608" y="3648"/>
              <a:ext cx="748" cy="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altLang="en-US">
                  <a:ea typeface="ＭＳ Ｐゴシック" pitchFamily="34" charset="-128"/>
                </a:rPr>
                <a:t>saturation</a:t>
              </a:r>
              <a:br>
                <a:rPr lang="en-US" altLang="en-US">
                  <a:ea typeface="ＭＳ Ｐゴシック" pitchFamily="34" charset="-128"/>
                </a:rPr>
              </a:br>
              <a:r>
                <a:rPr lang="en-US" altLang="en-US">
                  <a:ea typeface="ＭＳ Ｐゴシック" pitchFamily="34" charset="-128"/>
                </a:rPr>
                <a:t>mixing</a:t>
              </a:r>
              <a:br>
                <a:rPr lang="en-US" altLang="en-US">
                  <a:ea typeface="ＭＳ Ｐゴシック" pitchFamily="34" charset="-128"/>
                </a:rPr>
              </a:br>
              <a:r>
                <a:rPr lang="en-US" altLang="en-US">
                  <a:ea typeface="ＭＳ Ｐゴシック" pitchFamily="34" charset="-128"/>
                </a:rPr>
                <a:t>ratio</a:t>
              </a:r>
            </a:p>
          </p:txBody>
        </p:sp>
        <p:sp>
          <p:nvSpPr>
            <p:cNvPr id="69649" name="Line 17"/>
            <p:cNvSpPr>
              <a:spLocks noChangeShapeType="1"/>
            </p:cNvSpPr>
            <p:nvPr/>
          </p:nvSpPr>
          <p:spPr bwMode="auto">
            <a:xfrm flipV="1">
              <a:off x="4320" y="3792"/>
              <a:ext cx="288" cy="24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9650" name="Freeform 18"/>
          <p:cNvSpPr>
            <a:spLocks/>
          </p:cNvSpPr>
          <p:nvPr/>
        </p:nvSpPr>
        <p:spPr bwMode="auto">
          <a:xfrm>
            <a:off x="7378700" y="3944938"/>
            <a:ext cx="381000" cy="209550"/>
          </a:xfrm>
          <a:custGeom>
            <a:avLst/>
            <a:gdLst>
              <a:gd name="T0" fmla="*/ 240 w 240"/>
              <a:gd name="T1" fmla="*/ 132 h 132"/>
              <a:gd name="T2" fmla="*/ 60 w 240"/>
              <a:gd name="T3" fmla="*/ 78 h 132"/>
              <a:gd name="T4" fmla="*/ 0 w 240"/>
              <a:gd name="T5" fmla="*/ 0 h 132"/>
            </a:gdLst>
            <a:ahLst/>
            <a:cxnLst>
              <a:cxn ang="0">
                <a:pos x="T0" y="T1"/>
              </a:cxn>
              <a:cxn ang="0">
                <a:pos x="T2" y="T3"/>
              </a:cxn>
              <a:cxn ang="0">
                <a:pos x="T4" y="T5"/>
              </a:cxn>
            </a:cxnLst>
            <a:rect l="0" t="0" r="r" b="b"/>
            <a:pathLst>
              <a:path w="240" h="132">
                <a:moveTo>
                  <a:pt x="240" y="132"/>
                </a:moveTo>
                <a:cubicBezTo>
                  <a:pt x="170" y="116"/>
                  <a:pt x="100" y="100"/>
                  <a:pt x="60" y="78"/>
                </a:cubicBezTo>
                <a:cubicBezTo>
                  <a:pt x="20" y="56"/>
                  <a:pt x="9" y="13"/>
                  <a:pt x="0" y="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le 2"/>
          <p:cNvSpPr txBox="1">
            <a:spLocks/>
          </p:cNvSpPr>
          <p:nvPr/>
        </p:nvSpPr>
        <p:spPr>
          <a:xfrm>
            <a:off x="457200" y="274638"/>
            <a:ext cx="8229600"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b="1" dirty="0">
                <a:latin typeface="Times New Roman" panose="02020603050405020304" pitchFamily="18" charset="0"/>
                <a:cs typeface="Times New Roman" panose="02020603050405020304" pitchFamily="18" charset="0"/>
              </a:rPr>
              <a:t>What are all the </a:t>
            </a:r>
            <a:br>
              <a:rPr lang="en-US" sz="3000" b="1" dirty="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lines on the </a:t>
            </a:r>
            <a:r>
              <a:rPr lang="en-US" sz="3000" b="1" dirty="0" smtClean="0">
                <a:latin typeface="Times New Roman" panose="02020603050405020304" pitchFamily="18" charset="0"/>
                <a:cs typeface="Times New Roman" panose="02020603050405020304" pitchFamily="18" charset="0"/>
              </a:rPr>
              <a:t>skew </a:t>
            </a:r>
            <a:r>
              <a:rPr lang="en-US" sz="3000" b="1" dirty="0">
                <a:latin typeface="Times New Roman" panose="02020603050405020304" pitchFamily="18" charset="0"/>
                <a:cs typeface="Times New Roman" panose="02020603050405020304" pitchFamily="18" charset="0"/>
              </a:rPr>
              <a:t>T-ln p chart</a:t>
            </a:r>
            <a:r>
              <a:rPr lang="en-US" sz="3000" b="1"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3657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p:cNvSpPr txBox="1">
            <a:spLocks/>
          </p:cNvSpPr>
          <p:nvPr/>
        </p:nvSpPr>
        <p:spPr>
          <a:xfrm>
            <a:off x="457200" y="274638"/>
            <a:ext cx="8229600"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b="1" dirty="0" smtClean="0">
                <a:latin typeface="Times New Roman" panose="02020603050405020304" pitchFamily="18" charset="0"/>
                <a:cs typeface="Times New Roman" panose="02020603050405020304" pitchFamily="18" charset="0"/>
              </a:rPr>
              <a:t>CHECK OUT THIS SITE FOR </a:t>
            </a:r>
          </a:p>
          <a:p>
            <a:r>
              <a:rPr lang="en-US" sz="3000" b="1" smtClean="0">
                <a:latin typeface="Times New Roman" panose="02020603050405020304" pitchFamily="18" charset="0"/>
                <a:cs typeface="Times New Roman" panose="02020603050405020304" pitchFamily="18" charset="0"/>
              </a:rPr>
              <a:t>SKEW T- ln </a:t>
            </a:r>
            <a:r>
              <a:rPr lang="en-US" sz="3000" b="1" dirty="0" smtClean="0">
                <a:latin typeface="Times New Roman" panose="02020603050405020304" pitchFamily="18" charset="0"/>
                <a:cs typeface="Times New Roman" panose="02020603050405020304" pitchFamily="18" charset="0"/>
              </a:rPr>
              <a:t>P CHART </a:t>
            </a:r>
            <a:endParaRPr lang="en-US" sz="3000" dirty="0">
              <a:latin typeface="Times New Roman" panose="02020603050405020304" pitchFamily="18" charset="0"/>
              <a:cs typeface="Times New Roman" panose="02020603050405020304" pitchFamily="18" charset="0"/>
            </a:endParaRPr>
          </a:p>
        </p:txBody>
      </p:sp>
      <p:sp>
        <p:nvSpPr>
          <p:cNvPr id="2" name="Rectangle 1"/>
          <p:cNvSpPr/>
          <p:nvPr/>
        </p:nvSpPr>
        <p:spPr>
          <a:xfrm>
            <a:off x="234466" y="2890391"/>
            <a:ext cx="8675067" cy="1323439"/>
          </a:xfrm>
          <a:prstGeom prst="rect">
            <a:avLst/>
          </a:prstGeom>
        </p:spPr>
        <p:txBody>
          <a:bodyPr wrap="none">
            <a:spAutoFit/>
          </a:bodyPr>
          <a:lstStyle/>
          <a:p>
            <a:r>
              <a:rPr lang="en-US" sz="4000" dirty="0">
                <a:latin typeface="Times New Roman" panose="02020603050405020304" pitchFamily="18" charset="0"/>
                <a:cs typeface="Times New Roman" panose="02020603050405020304" pitchFamily="18" charset="0"/>
                <a:hlinkClick r:id="rId3"/>
              </a:rPr>
              <a:t>https://</a:t>
            </a:r>
            <a:r>
              <a:rPr lang="en-US" sz="4000" dirty="0" smtClean="0">
                <a:latin typeface="Times New Roman" panose="02020603050405020304" pitchFamily="18" charset="0"/>
                <a:cs typeface="Times New Roman" panose="02020603050405020304" pitchFamily="18" charset="0"/>
                <a:hlinkClick r:id="rId3"/>
              </a:rPr>
              <a:t>www.weather.gov/jetstream/skewt</a:t>
            </a:r>
            <a:endParaRPr lang="en-US" sz="4000" dirty="0" smtClean="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03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447800"/>
            <a:ext cx="3999186" cy="4524315"/>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Suppose an unsaturated (but humid) air parcel is somehow forced to rise from the </a:t>
            </a:r>
            <a:r>
              <a:rPr lang="en-US" sz="2400" dirty="0" smtClean="0">
                <a:latin typeface="Times New Roman" panose="02020603050405020304" pitchFamily="18" charset="0"/>
                <a:cs typeface="Times New Roman" panose="02020603050405020304" pitchFamily="18" charset="0"/>
              </a:rPr>
              <a:t>surface, as </a:t>
            </a:r>
            <a:r>
              <a:rPr lang="en-US" sz="2400" dirty="0">
                <a:latin typeface="Times New Roman" panose="02020603050405020304" pitchFamily="18" charset="0"/>
                <a:cs typeface="Times New Roman" panose="02020603050405020304" pitchFamily="18" charset="0"/>
              </a:rPr>
              <a:t>the parcel rises, it expands, and cools at the dry adiabatic rate until its air temperature cools to its dew point. </a:t>
            </a:r>
            <a:r>
              <a:rPr lang="en-US" sz="2400" dirty="0" smtClean="0">
                <a:latin typeface="Times New Roman" panose="02020603050405020304" pitchFamily="18" charset="0"/>
                <a:cs typeface="Times New Roman" panose="02020603050405020304" pitchFamily="18" charset="0"/>
              </a:rPr>
              <a:t>At </a:t>
            </a:r>
            <a:r>
              <a:rPr lang="en-US" sz="2400" dirty="0">
                <a:latin typeface="Times New Roman" panose="02020603050405020304" pitchFamily="18" charset="0"/>
                <a:cs typeface="Times New Roman" panose="02020603050405020304" pitchFamily="18" charset="0"/>
              </a:rPr>
              <a:t>this level, the air is saturated; the relative humidity is 100 percent, and furthers lifting results in condensation and the formation of a cloud</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3000" dirty="0" smtClean="0">
                <a:latin typeface="Times New Roman" panose="02020603050405020304" pitchFamily="18" charset="0"/>
                <a:cs typeface="Times New Roman" panose="02020603050405020304" pitchFamily="18" charset="0"/>
              </a:rPr>
              <a:t>CONDENSATION LEVEL </a:t>
            </a:r>
            <a:endParaRPr lang="en-US" sz="3000" baseline="-250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57" t="3136" r="2718" b="4523"/>
          <a:stretch/>
        </p:blipFill>
        <p:spPr bwMode="auto">
          <a:xfrm>
            <a:off x="4343400" y="1600200"/>
            <a:ext cx="4800600" cy="417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4763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447800"/>
            <a:ext cx="4114800" cy="4893647"/>
          </a:xfrm>
          <a:prstGeom prst="rect">
            <a:avLst/>
          </a:prstGeom>
        </p:spPr>
        <p:txBody>
          <a:bodyPr wrap="square">
            <a:spAutoFit/>
          </a:bodyPr>
          <a:lstStyle/>
          <a:p>
            <a:pPr algn="just"/>
            <a:r>
              <a:rPr lang="en-US" sz="2400" b="1" u="sng" dirty="0" smtClean="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elevation above the surface where the cloud first forms is called the condensation level </a:t>
            </a:r>
            <a:r>
              <a:rPr lang="en-US" sz="2400" dirty="0">
                <a:latin typeface="Times New Roman" panose="02020603050405020304" pitchFamily="18" charset="0"/>
                <a:cs typeface="Times New Roman" panose="02020603050405020304" pitchFamily="18" charset="0"/>
              </a:rPr>
              <a:t>(for example 1 km) , notice that above the condensation level, the rising saturated air cools at the moist adiabatic rate. </a:t>
            </a:r>
            <a:r>
              <a:rPr lang="en-US" sz="2400" dirty="0" smtClean="0">
                <a:latin typeface="Times New Roman" panose="02020603050405020304" pitchFamily="18" charset="0"/>
                <a:cs typeface="Times New Roman" panose="02020603050405020304" pitchFamily="18" charset="0"/>
              </a:rPr>
              <a:t>Notice </a:t>
            </a:r>
            <a:r>
              <a:rPr lang="en-US" sz="2400" dirty="0">
                <a:latin typeface="Times New Roman" panose="02020603050405020304" pitchFamily="18" charset="0"/>
                <a:cs typeface="Times New Roman" panose="02020603050405020304" pitchFamily="18" charset="0"/>
              </a:rPr>
              <a:t>also that from the surface up to a level near 2 </a:t>
            </a:r>
            <a:r>
              <a:rPr lang="en-US" sz="2400" dirty="0" smtClean="0">
                <a:latin typeface="Times New Roman" panose="02020603050405020304" pitchFamily="18" charset="0"/>
                <a:cs typeface="Times New Roman" panose="02020603050405020304" pitchFamily="18" charset="0"/>
              </a:rPr>
              <a:t>km, </a:t>
            </a:r>
            <a:r>
              <a:rPr lang="en-US" sz="2400" dirty="0">
                <a:latin typeface="Times New Roman" panose="02020603050405020304" pitchFamily="18" charset="0"/>
                <a:cs typeface="Times New Roman" panose="02020603050405020304" pitchFamily="18" charset="0"/>
              </a:rPr>
              <a:t>the rising; lifted air is colder than the air surrounding it. The atmosphere up to this level is stable. </a:t>
            </a:r>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3000" dirty="0">
                <a:latin typeface="Times New Roman" panose="02020603050405020304" pitchFamily="18" charset="0"/>
                <a:cs typeface="Times New Roman" panose="02020603050405020304" pitchFamily="18" charset="0"/>
              </a:rPr>
              <a:t>CONDENSATION LEVEL </a:t>
            </a:r>
            <a:endParaRPr lang="en-US" sz="3000" baseline="-250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57" t="3136" r="2718" b="4523"/>
          <a:stretch/>
        </p:blipFill>
        <p:spPr bwMode="auto">
          <a:xfrm>
            <a:off x="4419600" y="1600200"/>
            <a:ext cx="4724400" cy="417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7848600" y="4572000"/>
            <a:ext cx="838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848600" y="2971800"/>
            <a:ext cx="838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515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3000" dirty="0">
                <a:latin typeface="Times New Roman" panose="02020603050405020304" pitchFamily="18" charset="0"/>
                <a:cs typeface="Times New Roman" panose="02020603050405020304" pitchFamily="18" charset="0"/>
              </a:rPr>
              <a:t>CONDENSATION LEVEL </a:t>
            </a:r>
            <a:endParaRPr lang="en-US" sz="3000" baseline="-250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752600"/>
            <a:ext cx="3733800" cy="42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3400" y="1752600"/>
            <a:ext cx="4572000" cy="4524315"/>
          </a:xfrm>
          <a:prstGeom prst="rect">
            <a:avLst/>
          </a:prstGeom>
        </p:spPr>
        <p:txBody>
          <a:bodyPr>
            <a:spAutoFit/>
          </a:bodyPr>
          <a:lstStyle/>
          <a:p>
            <a:pPr algn="just"/>
            <a:r>
              <a:rPr lang="en-US" sz="2400" dirty="0">
                <a:latin typeface="Times New Roman" panose="02020603050405020304" pitchFamily="18" charset="0"/>
                <a:cs typeface="Times New Roman" panose="02020603050405020304" pitchFamily="18" charset="0"/>
              </a:rPr>
              <a:t>During lifting the mixing ratio </a:t>
            </a:r>
            <a:r>
              <a:rPr lang="en-US" sz="2400" i="1" dirty="0">
                <a:latin typeface="Times New Roman" panose="02020603050405020304" pitchFamily="18" charset="0"/>
                <a:cs typeface="Times New Roman" panose="02020603050405020304" pitchFamily="18" charset="0"/>
              </a:rPr>
              <a:t>w </a:t>
            </a:r>
            <a:r>
              <a:rPr lang="en-US" sz="2400" dirty="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potential temperature of </a:t>
            </a:r>
            <a:r>
              <a:rPr lang="en-US" sz="2400" dirty="0">
                <a:latin typeface="Times New Roman" panose="02020603050405020304" pitchFamily="18" charset="0"/>
                <a:cs typeface="Times New Roman" panose="02020603050405020304" pitchFamily="18" charset="0"/>
              </a:rPr>
              <a:t>the air parcel remain constant, but </a:t>
            </a:r>
            <a:r>
              <a:rPr lang="en-US" sz="2400" dirty="0" smtClean="0">
                <a:latin typeface="Times New Roman" panose="02020603050405020304" pitchFamily="18" charset="0"/>
                <a:cs typeface="Times New Roman" panose="02020603050405020304" pitchFamily="18" charset="0"/>
              </a:rPr>
              <a:t>the saturation </a:t>
            </a:r>
            <a:r>
              <a:rPr lang="en-US" sz="2400" dirty="0">
                <a:latin typeface="Times New Roman" panose="02020603050405020304" pitchFamily="18" charset="0"/>
                <a:cs typeface="Times New Roman" panose="02020603050405020304" pitchFamily="18" charset="0"/>
              </a:rPr>
              <a:t>mixing ratio </a:t>
            </a:r>
            <a:r>
              <a:rPr lang="en-US" sz="2400" i="1" dirty="0" err="1">
                <a:latin typeface="Times New Roman" panose="02020603050405020304" pitchFamily="18" charset="0"/>
                <a:cs typeface="Times New Roman" panose="02020603050405020304" pitchFamily="18" charset="0"/>
              </a:rPr>
              <a:t>w</a:t>
            </a:r>
            <a:r>
              <a:rPr lang="en-US" sz="2400" i="1" baseline="-25000" dirty="0" err="1">
                <a:latin typeface="Times New Roman" panose="02020603050405020304" pitchFamily="18" charset="0"/>
                <a:cs typeface="Times New Roman" panose="02020603050405020304" pitchFamily="18" charset="0"/>
              </a:rPr>
              <a:t>s</a:t>
            </a:r>
            <a:r>
              <a:rPr lang="en-US" sz="2400" i="1"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d</a:t>
            </a:r>
            <a:r>
              <a:rPr lang="en-US" sz="2400" dirty="0" smtClean="0">
                <a:latin typeface="Times New Roman" panose="02020603050405020304" pitchFamily="18" charset="0"/>
                <a:cs typeface="Times New Roman" panose="02020603050405020304" pitchFamily="18" charset="0"/>
              </a:rPr>
              <a:t>ecreases </a:t>
            </a:r>
            <a:r>
              <a:rPr lang="en-US" sz="2400" dirty="0">
                <a:latin typeface="Times New Roman" panose="02020603050405020304" pitchFamily="18" charset="0"/>
                <a:cs typeface="Times New Roman" panose="02020603050405020304" pitchFamily="18" charset="0"/>
              </a:rPr>
              <a:t>until it </a:t>
            </a:r>
            <a:r>
              <a:rPr lang="en-US" sz="2400" dirty="0" smtClean="0">
                <a:latin typeface="Times New Roman" panose="02020603050405020304" pitchFamily="18" charset="0"/>
                <a:cs typeface="Times New Roman" panose="02020603050405020304" pitchFamily="18" charset="0"/>
              </a:rPr>
              <a:t>becomes equal </a:t>
            </a:r>
            <a:r>
              <a:rPr lang="en-US" sz="2400" dirty="0">
                <a:latin typeface="Times New Roman" panose="02020603050405020304" pitchFamily="18" charset="0"/>
                <a:cs typeface="Times New Roman" panose="02020603050405020304" pitchFamily="18" charset="0"/>
              </a:rPr>
              <a:t>to </a:t>
            </a:r>
            <a:r>
              <a:rPr lang="en-US" sz="2400" i="1" dirty="0">
                <a:latin typeface="Times New Roman" panose="02020603050405020304" pitchFamily="18" charset="0"/>
                <a:cs typeface="Times New Roman" panose="02020603050405020304" pitchFamily="18" charset="0"/>
              </a:rPr>
              <a:t>w </a:t>
            </a:r>
            <a:r>
              <a:rPr lang="en-US" sz="2400" dirty="0">
                <a:latin typeface="Times New Roman" panose="02020603050405020304" pitchFamily="18" charset="0"/>
                <a:cs typeface="Times New Roman" panose="02020603050405020304" pitchFamily="18" charset="0"/>
              </a:rPr>
              <a:t>at the LCL. Therefore, the LCL is </a:t>
            </a:r>
            <a:r>
              <a:rPr lang="en-US" sz="2400" dirty="0" smtClean="0">
                <a:latin typeface="Times New Roman" panose="02020603050405020304" pitchFamily="18" charset="0"/>
                <a:cs typeface="Times New Roman" panose="02020603050405020304" pitchFamily="18" charset="0"/>
              </a:rPr>
              <a:t>located </a:t>
            </a:r>
            <a:r>
              <a:rPr lang="en-US" sz="2400" dirty="0">
                <a:latin typeface="Times New Roman" panose="02020603050405020304" pitchFamily="18" charset="0"/>
                <a:cs typeface="Times New Roman" panose="02020603050405020304" pitchFamily="18" charset="0"/>
              </a:rPr>
              <a:t>at the intersection of the potential temperature </a:t>
            </a:r>
            <a:r>
              <a:rPr lang="en-US" sz="2400" dirty="0" smtClean="0">
                <a:latin typeface="Times New Roman" panose="02020603050405020304" pitchFamily="18" charset="0"/>
                <a:cs typeface="Times New Roman" panose="02020603050405020304" pitchFamily="18" charset="0"/>
              </a:rPr>
              <a:t>line passing </a:t>
            </a:r>
            <a:r>
              <a:rPr lang="en-US" sz="2400" dirty="0">
                <a:latin typeface="Times New Roman" panose="02020603050405020304" pitchFamily="18" charset="0"/>
                <a:cs typeface="Times New Roman" panose="02020603050405020304" pitchFamily="18" charset="0"/>
              </a:rPr>
              <a:t>through the temperature </a:t>
            </a:r>
            <a:r>
              <a:rPr lang="en-US" sz="2400" i="1" dirty="0">
                <a:latin typeface="Times New Roman" panose="02020603050405020304" pitchFamily="18" charset="0"/>
                <a:cs typeface="Times New Roman" panose="02020603050405020304" pitchFamily="18" charset="0"/>
              </a:rPr>
              <a:t>T </a:t>
            </a:r>
            <a:r>
              <a:rPr lang="en-US" sz="2400" dirty="0">
                <a:latin typeface="Times New Roman" panose="02020603050405020304" pitchFamily="18" charset="0"/>
                <a:cs typeface="Times New Roman" panose="02020603050405020304" pitchFamily="18" charset="0"/>
              </a:rPr>
              <a:t>and pressure </a:t>
            </a:r>
            <a:r>
              <a:rPr lang="en-US" sz="2400" i="1" dirty="0">
                <a:latin typeface="Times New Roman" panose="02020603050405020304" pitchFamily="18" charset="0"/>
                <a:cs typeface="Times New Roman" panose="02020603050405020304" pitchFamily="18" charset="0"/>
              </a:rPr>
              <a:t>p </a:t>
            </a:r>
            <a:r>
              <a:rPr lang="en-US" sz="2400" dirty="0" smtClean="0">
                <a:latin typeface="Times New Roman" panose="02020603050405020304" pitchFamily="18" charset="0"/>
                <a:cs typeface="Times New Roman" panose="02020603050405020304" pitchFamily="18" charset="0"/>
              </a:rPr>
              <a:t>of the </a:t>
            </a:r>
            <a:r>
              <a:rPr lang="en-US" sz="2400" dirty="0">
                <a:latin typeface="Times New Roman" panose="02020603050405020304" pitchFamily="18" charset="0"/>
                <a:cs typeface="Times New Roman" panose="02020603050405020304" pitchFamily="18" charset="0"/>
              </a:rPr>
              <a:t>air parcel, and the </a:t>
            </a:r>
            <a:r>
              <a:rPr lang="en-US" sz="2400" i="1" dirty="0" err="1">
                <a:latin typeface="Times New Roman" panose="02020603050405020304" pitchFamily="18" charset="0"/>
                <a:cs typeface="Times New Roman" panose="02020603050405020304" pitchFamily="18" charset="0"/>
              </a:rPr>
              <a:t>w</a:t>
            </a:r>
            <a:r>
              <a:rPr lang="en-US" sz="2400" i="1" baseline="-25000" dirty="0" err="1">
                <a:latin typeface="Times New Roman" panose="02020603050405020304" pitchFamily="18" charset="0"/>
                <a:cs typeface="Times New Roman" panose="02020603050405020304" pitchFamily="18" charset="0"/>
              </a:rPr>
              <a:t>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line that passes through </a:t>
            </a:r>
            <a:r>
              <a:rPr lang="en-US" sz="2400" dirty="0" smtClean="0">
                <a:latin typeface="Times New Roman" panose="02020603050405020304" pitchFamily="18" charset="0"/>
                <a:cs typeface="Times New Roman" panose="02020603050405020304" pitchFamily="18" charset="0"/>
              </a:rPr>
              <a:t>the pressure </a:t>
            </a:r>
            <a:r>
              <a:rPr lang="en-US" sz="2400" i="1" dirty="0">
                <a:latin typeface="Times New Roman" panose="02020603050405020304" pitchFamily="18" charset="0"/>
                <a:cs typeface="Times New Roman" panose="02020603050405020304" pitchFamily="18" charset="0"/>
              </a:rPr>
              <a:t>p </a:t>
            </a:r>
            <a:r>
              <a:rPr lang="en-US" sz="2400" dirty="0">
                <a:latin typeface="Times New Roman" panose="02020603050405020304" pitchFamily="18" charset="0"/>
                <a:cs typeface="Times New Roman" panose="02020603050405020304" pitchFamily="18" charset="0"/>
              </a:rPr>
              <a:t>and dew point </a:t>
            </a:r>
            <a:r>
              <a:rPr lang="en-US" sz="2400" i="1" dirty="0">
                <a:latin typeface="Times New Roman" panose="02020603050405020304" pitchFamily="18" charset="0"/>
                <a:cs typeface="Times New Roman" panose="02020603050405020304" pitchFamily="18" charset="0"/>
              </a:rPr>
              <a:t>T</a:t>
            </a:r>
            <a:r>
              <a:rPr lang="en-US" sz="2400" i="1" baseline="-25000" dirty="0">
                <a:latin typeface="Times New Roman" panose="02020603050405020304" pitchFamily="18" charset="0"/>
                <a:cs typeface="Times New Roman" panose="02020603050405020304" pitchFamily="18" charset="0"/>
              </a:rPr>
              <a:t>d</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of the </a:t>
            </a:r>
            <a:r>
              <a:rPr lang="en-US" sz="2400" dirty="0" smtClean="0">
                <a:latin typeface="Times New Roman" panose="02020603050405020304" pitchFamily="18" charset="0"/>
                <a:cs typeface="Times New Roman" panose="02020603050405020304" pitchFamily="18" charset="0"/>
              </a:rPr>
              <a:t>parcel</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9610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447800"/>
            <a:ext cx="3733800" cy="4524315"/>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Due to </a:t>
            </a:r>
            <a:r>
              <a:rPr lang="en-US" sz="2400" dirty="0">
                <a:latin typeface="Times New Roman" panose="02020603050405020304" pitchFamily="18" charset="0"/>
                <a:cs typeface="Times New Roman" panose="02020603050405020304" pitchFamily="18" charset="0"/>
              </a:rPr>
              <a:t>the release of latent heat, the rising air near </a:t>
            </a:r>
            <a:r>
              <a:rPr lang="en-US" sz="2400" dirty="0" smtClean="0">
                <a:latin typeface="Times New Roman" panose="02020603050405020304" pitchFamily="18" charset="0"/>
                <a:cs typeface="Times New Roman" panose="02020603050405020304" pitchFamily="18" charset="0"/>
              </a:rPr>
              <a:t>2 km has </a:t>
            </a:r>
            <a:r>
              <a:rPr lang="en-US" sz="2400" dirty="0">
                <a:latin typeface="Times New Roman" panose="02020603050405020304" pitchFamily="18" charset="0"/>
                <a:cs typeface="Times New Roman" panose="02020603050405020304" pitchFamily="18" charset="0"/>
              </a:rPr>
              <a:t>actually become warmer than the air around it. Since the lifted air can rise on its own accord, the atmosphere is now unstable. The level in the atmosphere where the air parcel, after being lifted, becomes warmer than the air surrounding it, is called the </a:t>
            </a:r>
            <a:r>
              <a:rPr lang="en-US" sz="2400" b="1" u="sng" dirty="0">
                <a:latin typeface="Times New Roman" panose="02020603050405020304" pitchFamily="18" charset="0"/>
                <a:cs typeface="Times New Roman" panose="02020603050405020304" pitchFamily="18" charset="0"/>
              </a:rPr>
              <a:t>level of free convection</a:t>
            </a:r>
            <a:r>
              <a:rPr lang="en-US" sz="2400" dirty="0">
                <a:latin typeface="Times New Roman" panose="02020603050405020304" pitchFamily="18" charset="0"/>
                <a:cs typeface="Times New Roman" panose="02020603050405020304" pitchFamily="18" charset="0"/>
              </a:rPr>
              <a:t>.</a:t>
            </a:r>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3000" dirty="0" smtClean="0">
                <a:latin typeface="Times New Roman" panose="02020603050405020304" pitchFamily="18" charset="0"/>
                <a:cs typeface="Times New Roman" panose="02020603050405020304" pitchFamily="18" charset="0"/>
              </a:rPr>
              <a:t>FREE CONVECTION LEVEL </a:t>
            </a:r>
            <a:endParaRPr lang="en-US" sz="3000" baseline="-250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57" t="3136" r="2718" b="4523"/>
          <a:stretch/>
        </p:blipFill>
        <p:spPr bwMode="auto">
          <a:xfrm>
            <a:off x="4191000" y="1600200"/>
            <a:ext cx="4953000" cy="417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6731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794808"/>
            <a:ext cx="8226425" cy="415498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They are </a:t>
            </a:r>
            <a:r>
              <a:rPr lang="en-US" sz="2400" dirty="0">
                <a:latin typeface="Times New Roman" panose="02020603050405020304" pitchFamily="18" charset="0"/>
                <a:cs typeface="Times New Roman" panose="02020603050405020304" pitchFamily="18" charset="0"/>
              </a:rPr>
              <a:t>used to graphically display the relation between two of the thermodynamic variables T, V, and </a:t>
            </a:r>
            <a:r>
              <a:rPr lang="en-US" sz="2400" dirty="0" smtClean="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Process lines represent </a:t>
            </a:r>
            <a:r>
              <a:rPr lang="en-US" sz="2400" dirty="0" smtClean="0">
                <a:latin typeface="Times New Roman" panose="02020603050405020304" pitchFamily="18" charset="0"/>
                <a:cs typeface="Times New Roman" panose="02020603050405020304" pitchFamily="18" charset="0"/>
              </a:rPr>
              <a:t>on </a:t>
            </a:r>
            <a:r>
              <a:rPr lang="en-US" sz="2400" dirty="0">
                <a:latin typeface="Times New Roman" panose="02020603050405020304" pitchFamily="18" charset="0"/>
                <a:cs typeface="Times New Roman" panose="02020603050405020304" pitchFamily="18" charset="0"/>
              </a:rPr>
              <a:t>the diagram</a:t>
            </a:r>
            <a:r>
              <a:rPr lang="en-US" sz="2400" dirty="0" smtClean="0">
                <a:latin typeface="Times New Roman" panose="02020603050405020304" pitchFamily="18" charset="0"/>
                <a:cs typeface="Times New Roman" panose="02020603050405020304" pitchFamily="18" charset="0"/>
              </a:rPr>
              <a:t>. This is done through </a:t>
            </a:r>
            <a:r>
              <a:rPr lang="en-US" sz="2400" dirty="0">
                <a:latin typeface="Times New Roman" panose="02020603050405020304" pitchFamily="18" charset="0"/>
                <a:cs typeface="Times New Roman" panose="02020603050405020304" pitchFamily="18" charset="0"/>
              </a:rPr>
              <a:t>processes </a:t>
            </a:r>
            <a:r>
              <a:rPr lang="en-US" sz="2400" dirty="0" smtClean="0">
                <a:latin typeface="Times New Roman" panose="02020603050405020304" pitchFamily="18" charset="0"/>
                <a:cs typeface="Times New Roman" panose="02020603050405020304" pitchFamily="18" charset="0"/>
              </a:rPr>
              <a:t>lines which represent specific </a:t>
            </a:r>
            <a:r>
              <a:rPr lang="en-US" sz="2400" dirty="0">
                <a:latin typeface="Times New Roman" panose="02020603050405020304" pitchFamily="18" charset="0"/>
                <a:cs typeface="Times New Roman" panose="02020603050405020304" pitchFamily="18" charset="0"/>
              </a:rPr>
              <a:t>thermodynamic processes, and </a:t>
            </a:r>
            <a:r>
              <a:rPr lang="en-US" sz="2400" dirty="0" smtClean="0">
                <a:latin typeface="Times New Roman" panose="02020603050405020304" pitchFamily="18" charset="0"/>
                <a:cs typeface="Times New Roman" panose="02020603050405020304" pitchFamily="18" charset="0"/>
              </a:rPr>
              <a:t>each </a:t>
            </a:r>
            <a:r>
              <a:rPr lang="en-US" sz="2400" dirty="0">
                <a:latin typeface="Times New Roman" panose="02020603050405020304" pitchFamily="18" charset="0"/>
                <a:cs typeface="Times New Roman" panose="02020603050405020304" pitchFamily="18" charset="0"/>
              </a:rPr>
              <a:t>chart contains five sets of lines </a:t>
            </a:r>
            <a:r>
              <a:rPr lang="en-US" sz="2400" dirty="0" smtClean="0">
                <a:latin typeface="Times New Roman" panose="02020603050405020304" pitchFamily="18" charset="0"/>
                <a:cs typeface="Times New Roman" panose="02020603050405020304" pitchFamily="18" charset="0"/>
              </a:rPr>
              <a:t>including:  Isotherms ,  Isobars , </a:t>
            </a:r>
            <a:r>
              <a:rPr lang="en-US" sz="2400" dirty="0" err="1" smtClean="0">
                <a:latin typeface="Times New Roman" panose="02020603050405020304" pitchFamily="18" charset="0"/>
                <a:cs typeface="Times New Roman" panose="02020603050405020304" pitchFamily="18" charset="0"/>
              </a:rPr>
              <a:t>Adiabats</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Pseudoadiabats</a:t>
            </a:r>
            <a:r>
              <a:rPr lang="en-US" sz="2400" dirty="0" smtClean="0">
                <a:latin typeface="Times New Roman" panose="02020603050405020304" pitchFamily="18" charset="0"/>
                <a:cs typeface="Times New Roman" panose="02020603050405020304" pitchFamily="18" charset="0"/>
              </a:rPr>
              <a:t>(moist </a:t>
            </a:r>
            <a:r>
              <a:rPr lang="en-US" sz="2400" dirty="0" err="1" smtClean="0">
                <a:latin typeface="Times New Roman" panose="02020603050405020304" pitchFamily="18" charset="0"/>
                <a:cs typeface="Times New Roman" panose="02020603050405020304" pitchFamily="18" charset="0"/>
              </a:rPr>
              <a:t>adabats</a:t>
            </a:r>
            <a:r>
              <a:rPr lang="en-US" sz="2400" dirty="0" smtClean="0">
                <a:latin typeface="Times New Roman" panose="02020603050405020304" pitchFamily="18" charset="0"/>
                <a:cs typeface="Times New Roman" panose="02020603050405020304" pitchFamily="18" charset="0"/>
              </a:rPr>
              <a:t>), Saturation </a:t>
            </a:r>
            <a:r>
              <a:rPr lang="en-US" sz="2400" dirty="0">
                <a:latin typeface="Times New Roman" panose="02020603050405020304" pitchFamily="18" charset="0"/>
                <a:cs typeface="Times New Roman" panose="02020603050405020304" pitchFamily="18" charset="0"/>
              </a:rPr>
              <a:t>moisture lines.</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We used them for basic </a:t>
            </a:r>
            <a:r>
              <a:rPr lang="en-US" sz="2400" dirty="0">
                <a:latin typeface="Times New Roman" panose="02020603050405020304" pitchFamily="18" charset="0"/>
                <a:cs typeface="Times New Roman" panose="02020603050405020304" pitchFamily="18" charset="0"/>
              </a:rPr>
              <a:t>calculation such as condensation level, temperature of free </a:t>
            </a:r>
            <a:r>
              <a:rPr lang="en-US" sz="2400" dirty="0" smtClean="0">
                <a:latin typeface="Times New Roman" panose="02020603050405020304" pitchFamily="18" charset="0"/>
                <a:cs typeface="Times New Roman" panose="02020603050405020304" pitchFamily="18" charset="0"/>
              </a:rPr>
              <a:t>convection.</a:t>
            </a:r>
          </a:p>
          <a:p>
            <a:pPr marL="342900" indent="-3429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3000" dirty="0" smtClean="0">
                <a:latin typeface="Times New Roman" panose="02020603050405020304" pitchFamily="18" charset="0"/>
                <a:cs typeface="Times New Roman" panose="02020603050405020304" pitchFamily="18" charset="0"/>
              </a:rPr>
              <a:t>Why We Use Thermodynamic Diagrams?</a:t>
            </a:r>
            <a:endParaRPr lang="en-US" sz="3000" baseline="-250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27178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794808"/>
            <a:ext cx="8226425"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an air parcel undergoes a </a:t>
            </a:r>
            <a:r>
              <a:rPr lang="en-US" sz="2400" b="1" u="sng" dirty="0">
                <a:latin typeface="Times New Roman" panose="02020603050405020304" pitchFamily="18" charset="0"/>
                <a:cs typeface="Times New Roman" panose="02020603050405020304" pitchFamily="18" charset="0"/>
              </a:rPr>
              <a:t>reversible process</a:t>
            </a:r>
            <a:r>
              <a:rPr lang="en-US" sz="2400" dirty="0">
                <a:latin typeface="Times New Roman" panose="02020603050405020304" pitchFamily="18" charset="0"/>
                <a:cs typeface="Times New Roman" panose="02020603050405020304" pitchFamily="18" charset="0"/>
              </a:rPr>
              <a:t>, the succession of states is represented on the thermodynamic diagram by a </a:t>
            </a:r>
            <a:r>
              <a:rPr lang="en-US" sz="2400" b="1" u="sng" dirty="0">
                <a:latin typeface="Times New Roman" panose="02020603050405020304" pitchFamily="18" charset="0"/>
                <a:cs typeface="Times New Roman" panose="02020603050405020304" pitchFamily="18" charset="0"/>
              </a:rPr>
              <a:t>curve</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 </a:t>
            </a:r>
            <a:r>
              <a:rPr lang="en-US" sz="2400" b="1" u="sng" dirty="0">
                <a:latin typeface="Times New Roman" panose="02020603050405020304" pitchFamily="18" charset="0"/>
                <a:cs typeface="Times New Roman" panose="02020603050405020304" pitchFamily="18" charset="0"/>
              </a:rPr>
              <a:t>cyclic process </a:t>
            </a:r>
            <a:r>
              <a:rPr lang="en-US" sz="2400" dirty="0">
                <a:latin typeface="Times New Roman" panose="02020603050405020304" pitchFamily="18" charset="0"/>
                <a:cs typeface="Times New Roman" panose="02020603050405020304" pitchFamily="18" charset="0"/>
              </a:rPr>
              <a:t>is represented by a </a:t>
            </a:r>
            <a:r>
              <a:rPr lang="en-US" sz="2400" b="1" u="sng" dirty="0">
                <a:latin typeface="Times New Roman" panose="02020603050405020304" pitchFamily="18" charset="0"/>
                <a:cs typeface="Times New Roman" panose="02020603050405020304" pitchFamily="18" charset="0"/>
              </a:rPr>
              <a:t>closed curve</a:t>
            </a:r>
            <a:r>
              <a:rPr lang="en-US" sz="24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On </a:t>
            </a:r>
            <a:r>
              <a:rPr lang="en-US" sz="2400" dirty="0">
                <a:latin typeface="Times New Roman" panose="02020603050405020304" pitchFamily="18" charset="0"/>
                <a:cs typeface="Times New Roman" panose="02020603050405020304" pitchFamily="18" charset="0"/>
              </a:rPr>
              <a:t>some charts the area so enclosed is directly proportional to the work done in the </a:t>
            </a:r>
            <a:r>
              <a:rPr lang="en-US" sz="2400" dirty="0" smtClean="0">
                <a:latin typeface="Times New Roman" panose="02020603050405020304" pitchFamily="18" charset="0"/>
                <a:cs typeface="Times New Roman" panose="02020603050405020304" pitchFamily="18" charset="0"/>
              </a:rPr>
              <a:t>process.</a:t>
            </a: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3000" dirty="0" smtClean="0">
                <a:latin typeface="Times New Roman" panose="02020603050405020304" pitchFamily="18" charset="0"/>
                <a:cs typeface="Times New Roman" panose="02020603050405020304" pitchFamily="18" charset="0"/>
              </a:rPr>
              <a:t>Why We Use Thermodynamic Diagrams?</a:t>
            </a:r>
            <a:endParaRPr lang="en-US" sz="3000" baseline="-250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4943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descr="http://glossary.ametsoc.org/w/images/thumb/e/ef/Thermodynamic_diagram_chart.png/1024px-Thermodynamic_diagram_ch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70547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2"/>
          <p:cNvSpPr txBox="1">
            <a:spLocks/>
          </p:cNvSpPr>
          <p:nvPr/>
        </p:nvSpPr>
        <p:spPr>
          <a:xfrm>
            <a:off x="457200" y="152400"/>
            <a:ext cx="8229600" cy="762000"/>
          </a:xfrm>
          <a:prstGeom prst="rect">
            <a:avLst/>
          </a:prstGeom>
        </p:spPr>
        <p:style>
          <a:lnRef idx="1">
            <a:schemeClr val="accent2"/>
          </a:lnRef>
          <a:fillRef idx="2">
            <a:schemeClr val="accent2"/>
          </a:fillRef>
          <a:effectRef idx="1">
            <a:schemeClr val="accent2"/>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smtClean="0">
                <a:latin typeface="Times New Roman" panose="02020603050405020304" pitchFamily="18" charset="0"/>
                <a:cs typeface="Times New Roman" panose="02020603050405020304" pitchFamily="18" charset="0"/>
              </a:rPr>
              <a:t>FYI: Thermodynamic </a:t>
            </a:r>
            <a:r>
              <a:rPr lang="en-US" sz="3000" smtClean="0">
                <a:latin typeface="Times New Roman" panose="02020603050405020304" pitchFamily="18" charset="0"/>
                <a:cs typeface="Times New Roman" panose="02020603050405020304" pitchFamily="18" charset="0"/>
              </a:rPr>
              <a:t>Diagrams Info.</a:t>
            </a:r>
            <a:endParaRPr lang="en-US" sz="3000"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4970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8546</TotalTime>
  <Words>1665</Words>
  <Application>Microsoft Office PowerPoint</Application>
  <PresentationFormat>On-screen Show (4:3)</PresentationFormat>
  <Paragraphs>117</Paragraphs>
  <Slides>27</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Equation</vt:lpstr>
      <vt:lpstr>PowerPoint Presentation</vt:lpstr>
      <vt:lpstr>THIS LECTURE INCLUDING THE FOLLOWING ITEMS</vt:lpstr>
      <vt:lpstr>CONDENSATION LEVEL </vt:lpstr>
      <vt:lpstr>CONDENSATION LEVEL </vt:lpstr>
      <vt:lpstr>CONDENSATION LEVEL </vt:lpstr>
      <vt:lpstr>FREE CONVECTION LEVEL </vt:lpstr>
      <vt:lpstr>Why We Use Thermodynamic Diagrams?</vt:lpstr>
      <vt:lpstr>Why We Use Thermodynamic Diagrams?</vt:lpstr>
      <vt:lpstr>PowerPoint Presentation</vt:lpstr>
      <vt:lpstr>Isobars and Isotherms in a Thermodynamic Diagrams</vt:lpstr>
      <vt:lpstr>Dry Adiabats and Moist or Pseudo Adiabats</vt:lpstr>
      <vt:lpstr> Isohume – Mixing Ratio Lines </vt:lpstr>
      <vt:lpstr>What are the properties of  a Useful Thermodynamic Diagrams?</vt:lpstr>
      <vt:lpstr>FYI: How to create a diagram?</vt:lpstr>
      <vt:lpstr>How to create a Useful diagram for Meteorologist? </vt:lpstr>
      <vt:lpstr>FYI: How to create a Useful diagram for Meteorologist?</vt:lpstr>
      <vt:lpstr>What are the Types of Diagrams?</vt:lpstr>
      <vt:lpstr>What is The EMAGRAM? What are the Properties of its Lines?</vt:lpstr>
      <vt:lpstr>PowerPoint Presentation</vt:lpstr>
      <vt:lpstr>‘Pseudo-adiabatic’ chart</vt:lpstr>
      <vt:lpstr>‘Pseudo-adiabatic’ chart</vt:lpstr>
      <vt:lpstr>‘Pseudo-adiabatic’ chart</vt:lpstr>
      <vt:lpstr>‘Skew T – ln P ’ chart</vt:lpstr>
      <vt:lpstr>‘Skew T – ln P ’ chart</vt:lpstr>
      <vt:lpstr>‘Skew T – ln P ’ chart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dc:creator>
  <cp:lastModifiedBy>L</cp:lastModifiedBy>
  <cp:revision>82</cp:revision>
  <dcterms:created xsi:type="dcterms:W3CDTF">2020-02-11T20:05:07Z</dcterms:created>
  <dcterms:modified xsi:type="dcterms:W3CDTF">2021-06-13T11:06:50Z</dcterms:modified>
</cp:coreProperties>
</file>