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76" d="100"/>
          <a:sy n="76" d="100"/>
        </p:scale>
        <p:origin x="1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3E6311-ADE1-4DF3-B9F6-5DCA6EC1ED7F}"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191946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3E6311-ADE1-4DF3-B9F6-5DCA6EC1ED7F}"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134182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3E6311-ADE1-4DF3-B9F6-5DCA6EC1ED7F}"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106785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3E6311-ADE1-4DF3-B9F6-5DCA6EC1ED7F}"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1729678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3E6311-ADE1-4DF3-B9F6-5DCA6EC1ED7F}"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292347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3E6311-ADE1-4DF3-B9F6-5DCA6EC1ED7F}"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4165325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3E6311-ADE1-4DF3-B9F6-5DCA6EC1ED7F}" type="datetimeFigureOut">
              <a:rPr lang="en-US" smtClean="0"/>
              <a:t>6/7/2021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171757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3E6311-ADE1-4DF3-B9F6-5DCA6EC1ED7F}" type="datetimeFigureOut">
              <a:rPr lang="en-US" smtClean="0"/>
              <a:t>6/7/2021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3239501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E6311-ADE1-4DF3-B9F6-5DCA6EC1ED7F}" type="datetimeFigureOut">
              <a:rPr lang="en-US" smtClean="0"/>
              <a:t>6/7/2021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252278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E6311-ADE1-4DF3-B9F6-5DCA6EC1ED7F}"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90665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E6311-ADE1-4DF3-B9F6-5DCA6EC1ED7F}"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4398B-F7D4-475B-BF4B-671642917C66}" type="slidenum">
              <a:rPr lang="en-US" smtClean="0"/>
              <a:t>‹#›</a:t>
            </a:fld>
            <a:endParaRPr lang="en-US"/>
          </a:p>
        </p:txBody>
      </p:sp>
    </p:spTree>
    <p:extLst>
      <p:ext uri="{BB962C8B-B14F-4D97-AF65-F5344CB8AC3E}">
        <p14:creationId xmlns:p14="http://schemas.microsoft.com/office/powerpoint/2010/main" val="310834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E6311-ADE1-4DF3-B9F6-5DCA6EC1ED7F}" type="datetimeFigureOut">
              <a:rPr lang="en-US" smtClean="0"/>
              <a:t>6/7/2021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4398B-F7D4-475B-BF4B-671642917C66}" type="slidenum">
              <a:rPr lang="en-US" smtClean="0"/>
              <a:t>‹#›</a:t>
            </a:fld>
            <a:endParaRPr lang="en-US"/>
          </a:p>
        </p:txBody>
      </p:sp>
    </p:spTree>
    <p:extLst>
      <p:ext uri="{BB962C8B-B14F-4D97-AF65-F5344CB8AC3E}">
        <p14:creationId xmlns:p14="http://schemas.microsoft.com/office/powerpoint/2010/main" val="38226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3035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4500"/>
            <a:ext cx="10515600" cy="317500"/>
          </a:xfrm>
        </p:spPr>
        <p:txBody>
          <a:bodyPr>
            <a:normAutofit fontScale="90000"/>
          </a:bodyPr>
          <a:lstStyle/>
          <a:p>
            <a:pPr algn="ctr"/>
            <a:r>
              <a:rPr lang="en-US" b="1" dirty="0"/>
              <a:t/>
            </a:r>
            <a:br>
              <a:rPr lang="en-US" b="1" dirty="0"/>
            </a:br>
            <a:r>
              <a:rPr lang="en-US" b="1" dirty="0" smtClean="0"/>
              <a:t>HEAT TRANSFER IN SOIL</a:t>
            </a:r>
            <a:br>
              <a:rPr lang="en-US" b="1" dirty="0" smtClean="0"/>
            </a:br>
            <a:r>
              <a:rPr lang="en-US" b="1" dirty="0"/>
              <a:t> </a:t>
            </a:r>
            <a:r>
              <a:rPr lang="en-US" dirty="0"/>
              <a:t/>
            </a:r>
            <a:br>
              <a:rPr lang="en-US" dirty="0"/>
            </a:br>
            <a:endParaRPr lang="en-US" dirty="0"/>
          </a:p>
        </p:txBody>
      </p:sp>
      <p:sp>
        <p:nvSpPr>
          <p:cNvPr id="3" name="Content Placeholder 2"/>
          <p:cNvSpPr>
            <a:spLocks noGrp="1"/>
          </p:cNvSpPr>
          <p:nvPr>
            <p:ph idx="1"/>
          </p:nvPr>
        </p:nvSpPr>
        <p:spPr>
          <a:xfrm>
            <a:off x="838200" y="762000"/>
            <a:ext cx="10515600" cy="5414963"/>
          </a:xfrm>
        </p:spPr>
        <p:txBody>
          <a:bodyPr/>
          <a:lstStyle/>
          <a:p>
            <a:pPr marL="0" indent="0">
              <a:buNone/>
            </a:pPr>
            <a:r>
              <a:rPr lang="en-US" b="1" i="1" dirty="0">
                <a:solidFill>
                  <a:srgbClr val="FF0000"/>
                </a:solidFill>
              </a:rPr>
              <a:t>Definition of soil</a:t>
            </a:r>
          </a:p>
          <a:p>
            <a:pPr marL="0" indent="0">
              <a:buNone/>
            </a:pPr>
            <a:r>
              <a:rPr lang="en-US" dirty="0"/>
              <a:t>Soil is a mixture of organic matter, minerals, gases, liquids, and organisms that together support life. The Earth's body of soil is the pedosphere, which has four important functions</a:t>
            </a:r>
            <a:r>
              <a:rPr lang="en-US" dirty="0" smtClean="0"/>
              <a:t>:</a:t>
            </a:r>
            <a:endParaRPr lang="ar-IQ" dirty="0" smtClean="0"/>
          </a:p>
          <a:p>
            <a:pPr marL="0" indent="0">
              <a:buNone/>
            </a:pPr>
            <a:r>
              <a:rPr lang="ar-IQ" dirty="0" smtClean="0"/>
              <a:t>-1</a:t>
            </a:r>
            <a:r>
              <a:rPr lang="en-US" dirty="0" smtClean="0"/>
              <a:t>it </a:t>
            </a:r>
            <a:r>
              <a:rPr lang="en-US" dirty="0"/>
              <a:t>is a medium for plant </a:t>
            </a:r>
            <a:r>
              <a:rPr lang="en-US" dirty="0" smtClean="0"/>
              <a:t>growth</a:t>
            </a:r>
            <a:endParaRPr lang="ar-IQ" dirty="0" smtClean="0"/>
          </a:p>
          <a:p>
            <a:pPr marL="0" indent="0">
              <a:buNone/>
            </a:pPr>
            <a:r>
              <a:rPr lang="ar-IQ" dirty="0" smtClean="0"/>
              <a:t>-2</a:t>
            </a:r>
            <a:r>
              <a:rPr lang="en-US" dirty="0" smtClean="0"/>
              <a:t> </a:t>
            </a:r>
            <a:r>
              <a:rPr lang="en-US" dirty="0"/>
              <a:t>it is a mean of water storage, supply and </a:t>
            </a:r>
            <a:r>
              <a:rPr lang="en-US" dirty="0" smtClean="0"/>
              <a:t>purification</a:t>
            </a:r>
            <a:endParaRPr lang="ar-IQ" dirty="0" smtClean="0"/>
          </a:p>
          <a:p>
            <a:pPr marL="0" indent="0">
              <a:buNone/>
            </a:pPr>
            <a:r>
              <a:rPr lang="ar-IQ" dirty="0" smtClean="0"/>
              <a:t>-3</a:t>
            </a:r>
            <a:r>
              <a:rPr lang="en-US" dirty="0" smtClean="0"/>
              <a:t> </a:t>
            </a:r>
            <a:r>
              <a:rPr lang="en-US" dirty="0"/>
              <a:t>it is a modifier of Earth's </a:t>
            </a:r>
            <a:r>
              <a:rPr lang="en-US" dirty="0" smtClean="0"/>
              <a:t>atmosphere</a:t>
            </a:r>
            <a:endParaRPr lang="ar-IQ" dirty="0" smtClean="0"/>
          </a:p>
          <a:p>
            <a:pPr marL="0" indent="0">
              <a:buNone/>
            </a:pPr>
            <a:r>
              <a:rPr lang="ar-IQ" dirty="0" smtClean="0"/>
              <a:t>-4</a:t>
            </a:r>
            <a:r>
              <a:rPr lang="en-US" dirty="0" smtClean="0"/>
              <a:t> </a:t>
            </a:r>
            <a:r>
              <a:rPr lang="en-US" dirty="0"/>
              <a:t>it is a habitat for </a:t>
            </a:r>
            <a:r>
              <a:rPr lang="en-US" dirty="0" smtClean="0"/>
              <a:t>organisms</a:t>
            </a:r>
            <a:endParaRPr lang="ar-IQ" dirty="0" smtClean="0"/>
          </a:p>
          <a:p>
            <a:pPr marL="0" indent="0">
              <a:buNone/>
            </a:pPr>
            <a:r>
              <a:rPr lang="en-US" dirty="0" smtClean="0"/>
              <a:t> </a:t>
            </a:r>
            <a:endParaRPr lang="ar-IQ" dirty="0" smtClean="0"/>
          </a:p>
          <a:p>
            <a:pPr marL="0" indent="0">
              <a:buNone/>
            </a:pPr>
            <a:r>
              <a:rPr lang="en-US" dirty="0"/>
              <a:t>all of which, in turn, modify the soil</a:t>
            </a:r>
          </a:p>
        </p:txBody>
      </p:sp>
    </p:spTree>
    <p:extLst>
      <p:ext uri="{BB962C8B-B14F-4D97-AF65-F5344CB8AC3E}">
        <p14:creationId xmlns:p14="http://schemas.microsoft.com/office/powerpoint/2010/main" val="232656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4656"/>
            <a:ext cx="10515600" cy="5652307"/>
          </a:xfrm>
        </p:spPr>
        <p:txBody>
          <a:bodyPr/>
          <a:lstStyle/>
          <a:p>
            <a:pPr marL="0" indent="0">
              <a:buNone/>
            </a:pPr>
            <a:r>
              <a:rPr lang="en-US" dirty="0"/>
              <a:t>Soil interfaces with the lithosphere, the hydrosphere, the atmosphere, and the biosphere</a:t>
            </a:r>
            <a:r>
              <a:rPr lang="en-US" dirty="0" smtClean="0"/>
              <a:t>.</a:t>
            </a:r>
            <a:endParaRPr lang="ar-IQ" dirty="0" smtClean="0"/>
          </a:p>
          <a:p>
            <a:pPr marL="0" indent="0">
              <a:buNone/>
            </a:pPr>
            <a:r>
              <a:rPr lang="en-US" dirty="0" smtClean="0">
                <a:solidFill>
                  <a:srgbClr val="FF0000"/>
                </a:solidFill>
              </a:rPr>
              <a:t>Soil </a:t>
            </a:r>
            <a:r>
              <a:rPr lang="en-US" dirty="0">
                <a:solidFill>
                  <a:srgbClr val="FF0000"/>
                </a:solidFill>
              </a:rPr>
              <a:t>consists of </a:t>
            </a:r>
            <a:endParaRPr lang="ar-IQ" dirty="0" smtClean="0">
              <a:solidFill>
                <a:srgbClr val="FF0000"/>
              </a:solidFill>
            </a:endParaRPr>
          </a:p>
          <a:p>
            <a:pPr marL="0" indent="0">
              <a:buNone/>
            </a:pPr>
            <a:r>
              <a:rPr lang="ar-IQ" dirty="0" smtClean="0"/>
              <a:t>-</a:t>
            </a:r>
            <a:r>
              <a:rPr lang="ar-IQ" dirty="0" smtClean="0">
                <a:solidFill>
                  <a:schemeClr val="accent1"/>
                </a:solidFill>
              </a:rPr>
              <a:t>1</a:t>
            </a:r>
            <a:r>
              <a:rPr lang="en-US" dirty="0" smtClean="0">
                <a:solidFill>
                  <a:schemeClr val="accent1"/>
                </a:solidFill>
              </a:rPr>
              <a:t>a </a:t>
            </a:r>
            <a:r>
              <a:rPr lang="en-US" dirty="0">
                <a:solidFill>
                  <a:schemeClr val="accent1"/>
                </a:solidFill>
              </a:rPr>
              <a:t>solid phase of minerals and organic matter (the soil matrix</a:t>
            </a:r>
            <a:r>
              <a:rPr lang="en-US" dirty="0" smtClean="0">
                <a:solidFill>
                  <a:schemeClr val="accent1"/>
                </a:solidFill>
              </a:rPr>
              <a:t>),</a:t>
            </a:r>
            <a:endParaRPr lang="ar-IQ" dirty="0" smtClean="0">
              <a:solidFill>
                <a:schemeClr val="accent1"/>
              </a:solidFill>
            </a:endParaRPr>
          </a:p>
          <a:p>
            <a:pPr marL="0" indent="0">
              <a:buNone/>
            </a:pPr>
            <a:r>
              <a:rPr lang="en-US" dirty="0" smtClean="0">
                <a:solidFill>
                  <a:schemeClr val="accent1"/>
                </a:solidFill>
              </a:rPr>
              <a:t> </a:t>
            </a:r>
            <a:r>
              <a:rPr lang="ar-IQ" dirty="0" smtClean="0">
                <a:solidFill>
                  <a:schemeClr val="accent1"/>
                </a:solidFill>
              </a:rPr>
              <a:t>-2</a:t>
            </a:r>
            <a:r>
              <a:rPr lang="en-US" dirty="0" smtClean="0">
                <a:solidFill>
                  <a:schemeClr val="accent1"/>
                </a:solidFill>
              </a:rPr>
              <a:t>a </a:t>
            </a:r>
            <a:r>
              <a:rPr lang="en-US" dirty="0">
                <a:solidFill>
                  <a:schemeClr val="accent1"/>
                </a:solidFill>
              </a:rPr>
              <a:t>porous phase that holds gases (the soil </a:t>
            </a:r>
            <a:r>
              <a:rPr lang="en-US" dirty="0" smtClean="0">
                <a:solidFill>
                  <a:schemeClr val="accent1"/>
                </a:solidFill>
              </a:rPr>
              <a:t>atmosphere</a:t>
            </a:r>
            <a:r>
              <a:rPr lang="en-US" dirty="0">
                <a:solidFill>
                  <a:schemeClr val="accent1"/>
                </a:solidFill>
              </a:rPr>
              <a:t>) and water (the soil solution</a:t>
            </a:r>
            <a:r>
              <a:rPr lang="en-US" dirty="0" smtClean="0">
                <a:solidFill>
                  <a:schemeClr val="accent1"/>
                </a:solidFill>
              </a:rPr>
              <a:t>)</a:t>
            </a:r>
            <a:endParaRPr lang="ar-IQ" dirty="0" smtClean="0">
              <a:solidFill>
                <a:schemeClr val="accent1"/>
              </a:solidFill>
            </a:endParaRPr>
          </a:p>
          <a:p>
            <a:pPr marL="0" indent="0">
              <a:buNone/>
            </a:pPr>
            <a:r>
              <a:rPr lang="en-US" dirty="0"/>
              <a:t>Accordingly, soils are often treated as a </a:t>
            </a:r>
            <a:r>
              <a:rPr lang="en-US" dirty="0">
                <a:solidFill>
                  <a:srgbClr val="FF0000"/>
                </a:solidFill>
              </a:rPr>
              <a:t>three-state system </a:t>
            </a:r>
            <a:r>
              <a:rPr lang="en-US" dirty="0"/>
              <a:t>of solids, liquids, and gases. </a:t>
            </a:r>
            <a:endParaRPr lang="ar-IQ" dirty="0" smtClean="0"/>
          </a:p>
          <a:p>
            <a:pPr marL="0" indent="0">
              <a:buNone/>
            </a:pPr>
            <a:r>
              <a:rPr lang="en-US" dirty="0" smtClean="0"/>
              <a:t>Soil </a:t>
            </a:r>
            <a:r>
              <a:rPr lang="en-US" dirty="0"/>
              <a:t>is a product of the influence </a:t>
            </a:r>
            <a:r>
              <a:rPr lang="en-US" dirty="0" smtClean="0"/>
              <a:t>of</a:t>
            </a:r>
            <a:endParaRPr lang="ar-IQ" dirty="0" smtClean="0"/>
          </a:p>
          <a:p>
            <a:pPr marL="0" indent="0">
              <a:buNone/>
            </a:pPr>
            <a:r>
              <a:rPr lang="ar-IQ" dirty="0" smtClean="0"/>
              <a:t>-1</a:t>
            </a:r>
            <a:r>
              <a:rPr lang="en-US" dirty="0" smtClean="0"/>
              <a:t> </a:t>
            </a:r>
            <a:r>
              <a:rPr lang="en-US" dirty="0"/>
              <a:t>climate, relief (elevation, orientation, and slope of terrain), </a:t>
            </a:r>
            <a:r>
              <a:rPr lang="en-US" dirty="0" smtClean="0"/>
              <a:t>organisms</a:t>
            </a:r>
            <a:endParaRPr lang="ar-IQ" dirty="0" smtClean="0"/>
          </a:p>
          <a:p>
            <a:pPr marL="0" indent="0">
              <a:buNone/>
            </a:pPr>
            <a:r>
              <a:rPr lang="ar-IQ" dirty="0" smtClean="0"/>
              <a:t>-2</a:t>
            </a:r>
            <a:r>
              <a:rPr lang="en-US" dirty="0" smtClean="0"/>
              <a:t>parent </a:t>
            </a:r>
            <a:r>
              <a:rPr lang="en-US" dirty="0"/>
              <a:t>materials (original minerals) interacting over time</a:t>
            </a:r>
            <a:endParaRPr lang="en-US" b="1" dirty="0">
              <a:solidFill>
                <a:schemeClr val="accent1"/>
              </a:solidFill>
            </a:endParaRPr>
          </a:p>
        </p:txBody>
      </p:sp>
    </p:spTree>
    <p:extLst>
      <p:ext uri="{BB962C8B-B14F-4D97-AF65-F5344CB8AC3E}">
        <p14:creationId xmlns:p14="http://schemas.microsoft.com/office/powerpoint/2010/main" val="122691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9744"/>
            <a:ext cx="10515600" cy="5787219"/>
          </a:xfrm>
        </p:spPr>
        <p:txBody>
          <a:bodyPr/>
          <a:lstStyle/>
          <a:p>
            <a:pPr marL="0" indent="0">
              <a:buNone/>
            </a:pPr>
            <a:r>
              <a:rPr lang="en-US" dirty="0"/>
              <a:t>It continually undergoes development by way of numerous physical, chemical and biological processes, which include weathering with associated erosion. Given its complexity and strong internal connectedness, it is considered an ecosystem by soil ecologists. </a:t>
            </a:r>
            <a:endParaRPr lang="ar-IQ" dirty="0" smtClean="0"/>
          </a:p>
          <a:p>
            <a:pPr marL="0" indent="0">
              <a:buNone/>
            </a:pPr>
            <a:r>
              <a:rPr lang="en-US" dirty="0" smtClean="0">
                <a:solidFill>
                  <a:srgbClr val="FF0000"/>
                </a:solidFill>
              </a:rPr>
              <a:t>Soil science </a:t>
            </a:r>
            <a:r>
              <a:rPr lang="en-US" dirty="0" smtClean="0"/>
              <a:t>has two main branches of the study:</a:t>
            </a:r>
            <a:endParaRPr lang="ar-IQ" dirty="0" smtClean="0"/>
          </a:p>
          <a:p>
            <a:pPr marL="0" indent="0">
              <a:buNone/>
            </a:pPr>
            <a:r>
              <a:rPr lang="ar-IQ" dirty="0" smtClean="0"/>
              <a:t>-1</a:t>
            </a:r>
            <a:r>
              <a:rPr lang="en-US" dirty="0" smtClean="0"/>
              <a:t>Pathology</a:t>
            </a:r>
            <a:endParaRPr lang="ar-IQ" dirty="0" smtClean="0"/>
          </a:p>
          <a:p>
            <a:pPr marL="0" indent="0">
              <a:buNone/>
            </a:pPr>
            <a:r>
              <a:rPr lang="en-US" dirty="0" smtClean="0"/>
              <a:t> 2- Pathology. </a:t>
            </a:r>
            <a:endParaRPr lang="ar-IQ" dirty="0" smtClean="0"/>
          </a:p>
          <a:p>
            <a:pPr marL="0" indent="0">
              <a:buNone/>
            </a:pPr>
            <a:r>
              <a:rPr lang="en-US" dirty="0" smtClean="0"/>
              <a:t> Pathology is concerned with the impact of soil on organisms. Pathology focuses on the composition, description and classification of soil in its natural environment.</a:t>
            </a:r>
            <a:endParaRPr lang="en-US" dirty="0"/>
          </a:p>
        </p:txBody>
      </p:sp>
    </p:spTree>
    <p:extLst>
      <p:ext uri="{BB962C8B-B14F-4D97-AF65-F5344CB8AC3E}">
        <p14:creationId xmlns:p14="http://schemas.microsoft.com/office/powerpoint/2010/main" val="178343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a:normAutofit fontScale="90000"/>
          </a:bodyPr>
          <a:lstStyle/>
          <a:p>
            <a:pPr algn="ctr"/>
            <a:r>
              <a:rPr lang="en-US" b="1" i="1" dirty="0">
                <a:solidFill>
                  <a:srgbClr val="FF0000"/>
                </a:solidFill>
              </a:rPr>
              <a:t>Functions of soils</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838200" y="825500"/>
            <a:ext cx="10515600" cy="5351463"/>
          </a:xfrm>
        </p:spPr>
        <p:txBody>
          <a:bodyPr>
            <a:normAutofit/>
          </a:bodyPr>
          <a:lstStyle/>
          <a:p>
            <a:pPr marL="0" indent="0">
              <a:buNone/>
            </a:pPr>
            <a:r>
              <a:rPr lang="en-US" sz="2400" dirty="0"/>
              <a:t>Soil is a major component of the Earth's ecosystem. The world's ecosystems are impacted in far-reaching ways </a:t>
            </a:r>
            <a:r>
              <a:rPr lang="en-US" sz="2400" dirty="0" smtClean="0"/>
              <a:t>by</a:t>
            </a:r>
            <a:r>
              <a:rPr lang="ar-IQ" sz="2400" dirty="0" smtClean="0"/>
              <a:t> </a:t>
            </a:r>
            <a:r>
              <a:rPr lang="en-US" sz="2400" dirty="0" smtClean="0"/>
              <a:t>the </a:t>
            </a:r>
            <a:r>
              <a:rPr lang="en-US" sz="2400" dirty="0"/>
              <a:t>processes carried out in the soil</a:t>
            </a:r>
            <a:endParaRPr lang="ar-IQ" sz="2400" dirty="0" smtClean="0"/>
          </a:p>
          <a:p>
            <a:pPr marL="0" indent="0">
              <a:buNone/>
            </a:pPr>
            <a:r>
              <a:rPr lang="ar-IQ" sz="2400" dirty="0" smtClean="0"/>
              <a:t>-</a:t>
            </a:r>
            <a:r>
              <a:rPr lang="ar-IQ" sz="2400" dirty="0" smtClean="0">
                <a:solidFill>
                  <a:srgbClr val="92D050"/>
                </a:solidFill>
              </a:rPr>
              <a:t>1</a:t>
            </a:r>
            <a:r>
              <a:rPr lang="en-US" sz="2400" dirty="0" smtClean="0">
                <a:solidFill>
                  <a:srgbClr val="92D050"/>
                </a:solidFill>
              </a:rPr>
              <a:t> </a:t>
            </a:r>
            <a:r>
              <a:rPr lang="en-US" sz="2400" dirty="0">
                <a:solidFill>
                  <a:srgbClr val="92D050"/>
                </a:solidFill>
              </a:rPr>
              <a:t>from ozone depletion and global warming, to rainforest destruction and water </a:t>
            </a:r>
            <a:r>
              <a:rPr lang="en-US" sz="2400" dirty="0" smtClean="0">
                <a:solidFill>
                  <a:srgbClr val="92D050"/>
                </a:solidFill>
              </a:rPr>
              <a:t>pollution</a:t>
            </a:r>
            <a:endParaRPr lang="ar-IQ" sz="2400" dirty="0" smtClean="0">
              <a:solidFill>
                <a:srgbClr val="92D050"/>
              </a:solidFill>
            </a:endParaRPr>
          </a:p>
          <a:p>
            <a:pPr marL="0" indent="0">
              <a:buNone/>
            </a:pPr>
            <a:r>
              <a:rPr lang="ar-IQ" sz="2400" dirty="0" smtClean="0">
                <a:solidFill>
                  <a:srgbClr val="92D050"/>
                </a:solidFill>
              </a:rPr>
              <a:t>-2</a:t>
            </a:r>
            <a:r>
              <a:rPr lang="en-US" sz="2400" dirty="0" smtClean="0">
                <a:solidFill>
                  <a:srgbClr val="92D050"/>
                </a:solidFill>
              </a:rPr>
              <a:t>With </a:t>
            </a:r>
            <a:r>
              <a:rPr lang="en-US" sz="2400" dirty="0">
                <a:solidFill>
                  <a:srgbClr val="92D050"/>
                </a:solidFill>
              </a:rPr>
              <a:t>respect to Earth's carbon cycle, soil is an important carbon reservoir, and it is potentially one of the most reactive to human disturbance and climate change</a:t>
            </a:r>
            <a:r>
              <a:rPr lang="en-US" dirty="0">
                <a:solidFill>
                  <a:srgbClr val="92D050"/>
                </a:solidFill>
              </a:rPr>
              <a:t>. </a:t>
            </a:r>
            <a:endParaRPr lang="ar-IQ" dirty="0" smtClean="0">
              <a:solidFill>
                <a:srgbClr val="92D050"/>
              </a:solidFill>
            </a:endParaRPr>
          </a:p>
          <a:p>
            <a:pPr marL="0" indent="0">
              <a:buNone/>
            </a:pPr>
            <a:endParaRPr lang="ar-IQ" sz="2400" dirty="0"/>
          </a:p>
          <a:p>
            <a:pPr marL="0" indent="0">
              <a:buNone/>
            </a:pPr>
            <a:r>
              <a:rPr lang="en-US" sz="2400" dirty="0"/>
              <a:t>As the planet warms, it has been predicted that soils will add carbon dioxide to the atmosphere due to increased biological activity at higher temperatures, a positive feedback (amplification).</a:t>
            </a:r>
          </a:p>
        </p:txBody>
      </p:sp>
    </p:spTree>
    <p:extLst>
      <p:ext uri="{BB962C8B-B14F-4D97-AF65-F5344CB8AC3E}">
        <p14:creationId xmlns:p14="http://schemas.microsoft.com/office/powerpoint/2010/main" val="90815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2100"/>
            <a:ext cx="10515600" cy="5884863"/>
          </a:xfrm>
        </p:spPr>
        <p:txBody>
          <a:bodyPr/>
          <a:lstStyle/>
          <a:p>
            <a:pPr marL="0" indent="0">
              <a:buNone/>
            </a:pPr>
            <a:r>
              <a:rPr lang="en-US" sz="2400" dirty="0"/>
              <a:t>Since soil has a tremendous range of available niches and habitats, it contains most of the Earth's genetic diversity. A gram of soil can contain billions of organisms, belonging to thousands of species, mostly microbial and in the main still</a:t>
            </a:r>
          </a:p>
          <a:p>
            <a:pPr marL="0" indent="0">
              <a:buNone/>
            </a:pPr>
            <a:r>
              <a:rPr lang="en-US" sz="2400" dirty="0">
                <a:solidFill>
                  <a:srgbClr val="FF0000"/>
                </a:solidFill>
              </a:rPr>
              <a:t>Soil </a:t>
            </a:r>
            <a:r>
              <a:rPr lang="en-US" sz="2400" dirty="0"/>
              <a:t>has a mean prokaryotic density of roughly 108 organisms per gram, whereas the </a:t>
            </a:r>
            <a:r>
              <a:rPr lang="en-US" sz="2400" dirty="0">
                <a:solidFill>
                  <a:srgbClr val="FF0000"/>
                </a:solidFill>
              </a:rPr>
              <a:t>ocean</a:t>
            </a:r>
            <a:r>
              <a:rPr lang="en-US" sz="2400" dirty="0"/>
              <a:t> has no more than 107 </a:t>
            </a:r>
            <a:r>
              <a:rPr lang="en-US" sz="2400" dirty="0" err="1"/>
              <a:t>procaryotic</a:t>
            </a:r>
            <a:r>
              <a:rPr lang="en-US" sz="2400" dirty="0"/>
              <a:t> organisms per milliliter (gram) of </a:t>
            </a:r>
            <a:r>
              <a:rPr lang="en-US" sz="2400" dirty="0" smtClean="0"/>
              <a:t>seawater</a:t>
            </a:r>
            <a:endParaRPr lang="ar-IQ" sz="2400" dirty="0" smtClean="0"/>
          </a:p>
          <a:p>
            <a:pPr marL="0" indent="0">
              <a:buNone/>
            </a:pPr>
            <a:r>
              <a:rPr lang="en-US" sz="2400" dirty="0"/>
              <a:t>Organic carbon held in soil is eventually returned to the atmosphere through the process of respiration carried out by heterotrophic organisms, but a substantial part is retained in the soil in the form of soil organic matter; tillage usually increases the rate of soil respiration, leading to the depletion of soil organic </a:t>
            </a:r>
            <a:r>
              <a:rPr lang="en-US" sz="2400" dirty="0" smtClean="0"/>
              <a:t>matter</a:t>
            </a:r>
            <a:endParaRPr lang="ar-IQ" sz="2400" dirty="0" smtClean="0"/>
          </a:p>
          <a:p>
            <a:pPr marL="0" indent="0">
              <a:buNone/>
            </a:pPr>
            <a:r>
              <a:rPr lang="en-US" sz="2400" dirty="0"/>
              <a:t>Since plant roots need oxygen, ventilation is an important characteristic of soil. This ventilation can be accomplished via networks of interconnected soil pores, which also absorb and hold rainwater making it readily available for plant uptake</a:t>
            </a:r>
          </a:p>
        </p:txBody>
      </p:sp>
    </p:spTree>
    <p:extLst>
      <p:ext uri="{BB962C8B-B14F-4D97-AF65-F5344CB8AC3E}">
        <p14:creationId xmlns:p14="http://schemas.microsoft.com/office/powerpoint/2010/main" val="2765046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1800"/>
            <a:ext cx="10515600" cy="5745163"/>
          </a:xfrm>
        </p:spPr>
        <p:txBody>
          <a:bodyPr/>
          <a:lstStyle/>
          <a:p>
            <a:pPr marL="0" indent="0">
              <a:buNone/>
            </a:pPr>
            <a:r>
              <a:rPr lang="en-US" dirty="0"/>
              <a:t>Since plants need an almost constant supply of many elements and these elements are as follows</a:t>
            </a:r>
            <a:r>
              <a:rPr lang="en-US" dirty="0" smtClean="0"/>
              <a:t>:</a:t>
            </a:r>
            <a:endParaRPr lang="ar-IQ" dirty="0" smtClean="0"/>
          </a:p>
          <a:p>
            <a:pPr marL="0" indent="0">
              <a:buNone/>
            </a:pPr>
            <a:r>
              <a:rPr lang="ar-IQ" dirty="0" smtClean="0"/>
              <a:t>-</a:t>
            </a:r>
            <a:r>
              <a:rPr lang="ar-IQ" dirty="0" smtClean="0">
                <a:solidFill>
                  <a:srgbClr val="92D050"/>
                </a:solidFill>
              </a:rPr>
              <a:t>1</a:t>
            </a:r>
            <a:r>
              <a:rPr lang="en-US" dirty="0" smtClean="0">
                <a:solidFill>
                  <a:srgbClr val="92D050"/>
                </a:solidFill>
              </a:rPr>
              <a:t>Water</a:t>
            </a:r>
            <a:r>
              <a:rPr lang="en-US" dirty="0">
                <a:solidFill>
                  <a:srgbClr val="92D050"/>
                </a:solidFill>
              </a:rPr>
              <a:t>, but most areas receive scattered rain, the ability of the soil to retain water is vital for the survival of plants.  </a:t>
            </a:r>
            <a:endParaRPr lang="ar-IQ" dirty="0" smtClean="0">
              <a:solidFill>
                <a:srgbClr val="92D050"/>
              </a:solidFill>
            </a:endParaRPr>
          </a:p>
          <a:p>
            <a:pPr marL="0" indent="0">
              <a:buNone/>
            </a:pPr>
            <a:r>
              <a:rPr lang="en-US" dirty="0" smtClean="0">
                <a:solidFill>
                  <a:srgbClr val="92D050"/>
                </a:solidFill>
              </a:rPr>
              <a:t>2</a:t>
            </a:r>
            <a:r>
              <a:rPr lang="en-US" dirty="0">
                <a:solidFill>
                  <a:srgbClr val="92D050"/>
                </a:solidFill>
              </a:rPr>
              <a:t>. Effectively remove impurities, kill disease factors, and </a:t>
            </a:r>
            <a:r>
              <a:rPr lang="en-US" dirty="0">
                <a:solidFill>
                  <a:srgbClr val="00B0F0"/>
                </a:solidFill>
              </a:rPr>
              <a:t>degradation of pollutants</a:t>
            </a:r>
            <a:r>
              <a:rPr lang="en-US" dirty="0">
                <a:solidFill>
                  <a:srgbClr val="92D050"/>
                </a:solidFill>
              </a:rPr>
              <a:t>, the latter factor is called </a:t>
            </a:r>
            <a:r>
              <a:rPr lang="en-US" dirty="0">
                <a:solidFill>
                  <a:srgbClr val="FF0000"/>
                </a:solidFill>
              </a:rPr>
              <a:t>natural deflation</a:t>
            </a:r>
            <a:r>
              <a:rPr lang="en-US" dirty="0" smtClean="0">
                <a:solidFill>
                  <a:srgbClr val="FF0000"/>
                </a:solidFill>
              </a:rPr>
              <a:t>.</a:t>
            </a:r>
            <a:endParaRPr lang="ar-IQ" dirty="0" smtClean="0">
              <a:solidFill>
                <a:srgbClr val="FF0000"/>
              </a:solidFill>
            </a:endParaRPr>
          </a:p>
          <a:p>
            <a:pPr marL="0" indent="0">
              <a:buNone/>
            </a:pPr>
            <a:r>
              <a:rPr lang="en-US" dirty="0" smtClean="0">
                <a:solidFill>
                  <a:srgbClr val="92D050"/>
                </a:solidFill>
              </a:rPr>
              <a:t> </a:t>
            </a:r>
            <a:r>
              <a:rPr lang="en-US" dirty="0">
                <a:solidFill>
                  <a:srgbClr val="92D050"/>
                </a:solidFill>
              </a:rPr>
              <a:t>3. The soil usually maintains a net absorption of oxygen and methane, </a:t>
            </a:r>
            <a:r>
              <a:rPr lang="en-US" dirty="0" smtClean="0">
                <a:solidFill>
                  <a:srgbClr val="92D050"/>
                </a:solidFill>
              </a:rPr>
              <a:t>4. </a:t>
            </a:r>
            <a:r>
              <a:rPr lang="en-US" dirty="0">
                <a:solidFill>
                  <a:srgbClr val="92D050"/>
                </a:solidFill>
              </a:rPr>
              <a:t>It is subject to a net release of carbon dioxide and nitrous oxide</a:t>
            </a:r>
            <a:r>
              <a:rPr lang="en-US" dirty="0" smtClean="0">
                <a:solidFill>
                  <a:srgbClr val="92D050"/>
                </a:solidFill>
              </a:rPr>
              <a:t>.</a:t>
            </a:r>
            <a:endParaRPr lang="ar-IQ" dirty="0" smtClean="0">
              <a:solidFill>
                <a:srgbClr val="92D050"/>
              </a:solidFill>
            </a:endParaRPr>
          </a:p>
          <a:p>
            <a:pPr marL="0" indent="0">
              <a:buNone/>
            </a:pPr>
            <a:endParaRPr lang="ar-IQ" dirty="0">
              <a:solidFill>
                <a:srgbClr val="92D050"/>
              </a:solidFill>
            </a:endParaRPr>
          </a:p>
          <a:p>
            <a:pPr marL="0" indent="0">
              <a:buNone/>
            </a:pPr>
            <a:r>
              <a:rPr lang="en-US" dirty="0"/>
              <a:t>The soil provides plants with </a:t>
            </a:r>
            <a:r>
              <a:rPr lang="en-US" dirty="0" smtClean="0"/>
              <a:t>both</a:t>
            </a:r>
            <a:endParaRPr lang="ar-IQ" dirty="0" smtClean="0"/>
          </a:p>
          <a:p>
            <a:pPr marL="0" indent="0">
              <a:buNone/>
            </a:pPr>
            <a:endParaRPr lang="en-US" dirty="0"/>
          </a:p>
        </p:txBody>
      </p:sp>
    </p:spTree>
    <p:extLst>
      <p:ext uri="{BB962C8B-B14F-4D97-AF65-F5344CB8AC3E}">
        <p14:creationId xmlns:p14="http://schemas.microsoft.com/office/powerpoint/2010/main" val="696225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4500"/>
            <a:ext cx="10515600" cy="5732463"/>
          </a:xfrm>
        </p:spPr>
        <p:txBody>
          <a:bodyPr/>
          <a:lstStyle/>
          <a:p>
            <a:pPr marL="0" indent="0">
              <a:buNone/>
            </a:pPr>
            <a:r>
              <a:rPr lang="ar-IQ" dirty="0" smtClean="0"/>
              <a:t>-1</a:t>
            </a:r>
            <a:r>
              <a:rPr lang="en-US" dirty="0" smtClean="0"/>
              <a:t> </a:t>
            </a:r>
            <a:r>
              <a:rPr lang="en-US" dirty="0"/>
              <a:t>Physical support, air and water</a:t>
            </a:r>
            <a:r>
              <a:rPr lang="en-US" dirty="0" smtClean="0"/>
              <a:t>,</a:t>
            </a:r>
            <a:endParaRPr lang="ar-IQ" dirty="0" smtClean="0"/>
          </a:p>
          <a:p>
            <a:pPr marL="0" indent="0">
              <a:buNone/>
            </a:pPr>
            <a:r>
              <a:rPr lang="en-US" dirty="0" smtClean="0"/>
              <a:t> </a:t>
            </a:r>
            <a:r>
              <a:rPr lang="en-US" dirty="0"/>
              <a:t>2-moderate temperature, nutrients, detoxification protection</a:t>
            </a:r>
            <a:r>
              <a:rPr lang="en-US" dirty="0" smtClean="0"/>
              <a:t>.</a:t>
            </a:r>
            <a:endParaRPr lang="ar-IQ" dirty="0" smtClean="0"/>
          </a:p>
          <a:p>
            <a:pPr marL="0" indent="0">
              <a:buNone/>
            </a:pPr>
            <a:r>
              <a:rPr lang="ar-IQ" dirty="0" smtClean="0"/>
              <a:t>-3</a:t>
            </a:r>
            <a:r>
              <a:rPr lang="en-US" dirty="0" smtClean="0"/>
              <a:t>  </a:t>
            </a:r>
            <a:r>
              <a:rPr lang="en-US" dirty="0"/>
              <a:t>Soil provides food readily available to plants and animals by converting dead organic matter into different forms of </a:t>
            </a:r>
            <a:r>
              <a:rPr lang="en-US" dirty="0" smtClean="0"/>
              <a:t>nutrients</a:t>
            </a:r>
            <a:endParaRPr lang="ar-IQ" dirty="0" smtClean="0"/>
          </a:p>
          <a:p>
            <a:pPr marL="0" indent="0" algn="ctr">
              <a:buNone/>
            </a:pPr>
            <a:endParaRPr lang="ar-IQ" dirty="0"/>
          </a:p>
          <a:p>
            <a:pPr marL="0" indent="0" algn="ctr">
              <a:buNone/>
            </a:pPr>
            <a:endParaRPr lang="en-US" dirty="0"/>
          </a:p>
        </p:txBody>
      </p:sp>
      <p:pic>
        <p:nvPicPr>
          <p:cNvPr id="4" name="image4.jpeg"/>
          <p:cNvPicPr/>
          <p:nvPr/>
        </p:nvPicPr>
        <p:blipFill>
          <a:blip r:embed="rId2" cstate="print"/>
          <a:stretch>
            <a:fillRect/>
          </a:stretch>
        </p:blipFill>
        <p:spPr>
          <a:xfrm>
            <a:off x="4577397" y="2869247"/>
            <a:ext cx="2097405" cy="2541905"/>
          </a:xfrm>
          <a:prstGeom prst="rect">
            <a:avLst/>
          </a:prstGeom>
        </p:spPr>
      </p:pic>
      <p:sp>
        <p:nvSpPr>
          <p:cNvPr id="5" name="Rectangle 4"/>
          <p:cNvSpPr/>
          <p:nvPr/>
        </p:nvSpPr>
        <p:spPr>
          <a:xfrm>
            <a:off x="2781300" y="5578061"/>
            <a:ext cx="6096000" cy="981807"/>
          </a:xfrm>
          <a:prstGeom prst="rect">
            <a:avLst/>
          </a:prstGeom>
        </p:spPr>
        <p:txBody>
          <a:bodyPr>
            <a:spAutoFit/>
          </a:bodyPr>
          <a:lstStyle/>
          <a:p>
            <a:pPr marL="2553970" marR="0" indent="-2379345">
              <a:lnSpc>
                <a:spcPct val="105000"/>
              </a:lnSpc>
              <a:spcBef>
                <a:spcPts val="195"/>
              </a:spcBef>
              <a:spcAft>
                <a:spcPts val="0"/>
              </a:spcAft>
            </a:pPr>
            <a:r>
              <a:rPr lang="en-US" b="1" i="1" dirty="0">
                <a:latin typeface="Times New Roman" panose="02020603050405020304" pitchFamily="18" charset="0"/>
                <a:ea typeface="Times New Roman" panose="02020603050405020304" pitchFamily="18" charset="0"/>
              </a:rPr>
              <a:t>Soil</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Profile:</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Darkened</a:t>
            </a:r>
            <a:r>
              <a:rPr lang="en-US" b="1" i="1" spc="-125"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topsoil</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and</a:t>
            </a:r>
            <a:r>
              <a:rPr lang="en-US" b="1" i="1" spc="-125"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reddish</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subsoil</a:t>
            </a:r>
            <a:r>
              <a:rPr lang="en-US" b="1" i="1" spc="-125"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layers</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are</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typical</a:t>
            </a:r>
            <a:r>
              <a:rPr lang="en-US" b="1" i="1" spc="-125"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in</a:t>
            </a:r>
            <a:r>
              <a:rPr lang="en-US" b="1" i="1" spc="-120" dirty="0">
                <a:latin typeface="Times New Roman" panose="02020603050405020304" pitchFamily="18" charset="0"/>
                <a:ea typeface="Times New Roman" panose="02020603050405020304" pitchFamily="18" charset="0"/>
              </a:rPr>
              <a:t> </a:t>
            </a:r>
            <a:r>
              <a:rPr lang="en-US" b="1" i="1" dirty="0">
                <a:latin typeface="Times New Roman" panose="02020603050405020304" pitchFamily="18" charset="0"/>
                <a:ea typeface="Times New Roman" panose="02020603050405020304" pitchFamily="18" charset="0"/>
              </a:rPr>
              <a:t>some regions.</a:t>
            </a:r>
          </a:p>
          <a:p>
            <a:pPr>
              <a:spcBef>
                <a:spcPts val="15"/>
              </a:spcBef>
            </a:pPr>
            <a:r>
              <a:rPr lang="en-US" sz="2000" b="1" i="1" dirty="0">
                <a:latin typeface="Times New Roman" panose="02020603050405020304" pitchFamily="18" charset="0"/>
                <a:ea typeface="DejaVu Serif"/>
                <a:cs typeface="DejaVu Serif"/>
              </a:rPr>
              <a:t> </a:t>
            </a:r>
            <a:endParaRPr lang="en-US" dirty="0">
              <a:latin typeface="DejaVu Serif"/>
              <a:ea typeface="DejaVu Serif"/>
              <a:cs typeface="DejaVu Serif"/>
            </a:endParaRPr>
          </a:p>
        </p:txBody>
      </p:sp>
    </p:spTree>
    <p:extLst>
      <p:ext uri="{BB962C8B-B14F-4D97-AF65-F5344CB8AC3E}">
        <p14:creationId xmlns:p14="http://schemas.microsoft.com/office/powerpoint/2010/main" val="2396411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717</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DejaVu Serif</vt:lpstr>
      <vt:lpstr>Times New Roman</vt:lpstr>
      <vt:lpstr>Office Theme</vt:lpstr>
      <vt:lpstr>PowerPoint Presentation</vt:lpstr>
      <vt:lpstr> HEAT TRANSFER IN SOIL   </vt:lpstr>
      <vt:lpstr>PowerPoint Presentation</vt:lpstr>
      <vt:lpstr>PowerPoint Presentation</vt:lpstr>
      <vt:lpstr>Functions of soils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13</cp:revision>
  <dcterms:created xsi:type="dcterms:W3CDTF">2021-05-22T17:49:21Z</dcterms:created>
  <dcterms:modified xsi:type="dcterms:W3CDTF">2021-06-07T08:47:16Z</dcterms:modified>
</cp:coreProperties>
</file>