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76" d="100"/>
          <a:sy n="76" d="100"/>
        </p:scale>
        <p:origin x="1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F678B6-E15C-42AA-9F17-D4CC33D5D331}"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1611207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F678B6-E15C-42AA-9F17-D4CC33D5D331}"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1693381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F678B6-E15C-42AA-9F17-D4CC33D5D331}"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66227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F678B6-E15C-42AA-9F17-D4CC33D5D331}"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104311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F678B6-E15C-42AA-9F17-D4CC33D5D331}"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215104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F678B6-E15C-42AA-9F17-D4CC33D5D331}"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65809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F678B6-E15C-42AA-9F17-D4CC33D5D331}" type="datetimeFigureOut">
              <a:rPr lang="en-US" smtClean="0"/>
              <a:t>5/20/2021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4161421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F678B6-E15C-42AA-9F17-D4CC33D5D331}" type="datetimeFigureOut">
              <a:rPr lang="en-US" smtClean="0"/>
              <a:t>5/20/2021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125437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F678B6-E15C-42AA-9F17-D4CC33D5D331}" type="datetimeFigureOut">
              <a:rPr lang="en-US" smtClean="0"/>
              <a:t>5/20/2021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142816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F678B6-E15C-42AA-9F17-D4CC33D5D331}"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323023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F678B6-E15C-42AA-9F17-D4CC33D5D331}"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E7726D-14CC-4F6C-83CC-040DA1538E01}" type="slidenum">
              <a:rPr lang="en-US" smtClean="0"/>
              <a:t>‹#›</a:t>
            </a:fld>
            <a:endParaRPr lang="en-US"/>
          </a:p>
        </p:txBody>
      </p:sp>
    </p:spTree>
    <p:extLst>
      <p:ext uri="{BB962C8B-B14F-4D97-AF65-F5344CB8AC3E}">
        <p14:creationId xmlns:p14="http://schemas.microsoft.com/office/powerpoint/2010/main" val="1387224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678B6-E15C-42AA-9F17-D4CC33D5D331}" type="datetimeFigureOut">
              <a:rPr lang="en-US" smtClean="0"/>
              <a:t>5/20/2021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7726D-14CC-4F6C-83CC-040DA1538E01}" type="slidenum">
              <a:rPr lang="en-US" smtClean="0"/>
              <a:t>‹#›</a:t>
            </a:fld>
            <a:endParaRPr lang="en-US"/>
          </a:p>
        </p:txBody>
      </p:sp>
    </p:spTree>
    <p:extLst>
      <p:ext uri="{BB962C8B-B14F-4D97-AF65-F5344CB8AC3E}">
        <p14:creationId xmlns:p14="http://schemas.microsoft.com/office/powerpoint/2010/main" val="639319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عنصر نائب للمحتوى 1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pic>
        <p:nvPicPr>
          <p:cNvPr id="15" name="عنصر نائب للمحتوى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344400" cy="7092043"/>
          </a:xfrm>
          <a:prstGeom prst="rect">
            <a:avLst/>
          </a:prstGeom>
        </p:spPr>
      </p:pic>
      <p:sp>
        <p:nvSpPr>
          <p:cNvPr id="16" name="مستطيل 15"/>
          <p:cNvSpPr/>
          <p:nvPr/>
        </p:nvSpPr>
        <p:spPr>
          <a:xfrm>
            <a:off x="3750818" y="3586168"/>
            <a:ext cx="5767935" cy="1077218"/>
          </a:xfrm>
          <a:prstGeom prst="rect">
            <a:avLst/>
          </a:prstGeom>
        </p:spPr>
        <p:txBody>
          <a:bodyPr wrap="square">
            <a:spAutoFit/>
          </a:bodyPr>
          <a:lstStyle/>
          <a:p>
            <a:r>
              <a:rPr lang="en-US" sz="2000" b="1" dirty="0" smtClean="0"/>
              <a:t>PHYSICAL CLIMATOLOGY AND AGROMETEOROLOGY</a:t>
            </a:r>
            <a:br>
              <a:rPr lang="en-US" sz="2000" b="1" dirty="0" smtClean="0"/>
            </a:br>
            <a:endParaRPr lang="en-US" sz="2800" b="1" dirty="0"/>
          </a:p>
          <a:p>
            <a:pPr algn="l"/>
            <a:endParaRPr lang="ar-IQ" sz="1600" dirty="0">
              <a:solidFill>
                <a:schemeClr val="bg1"/>
              </a:solidFill>
            </a:endParaRPr>
          </a:p>
        </p:txBody>
      </p:sp>
      <p:sp>
        <p:nvSpPr>
          <p:cNvPr id="17" name="مستطيل 16"/>
          <p:cNvSpPr/>
          <p:nvPr/>
        </p:nvSpPr>
        <p:spPr>
          <a:xfrm>
            <a:off x="5176632" y="4877191"/>
            <a:ext cx="2257349" cy="369332"/>
          </a:xfrm>
          <a:prstGeom prst="rect">
            <a:avLst/>
          </a:prstGeom>
        </p:spPr>
        <p:txBody>
          <a:bodyPr wrap="none">
            <a:spAutoFit/>
          </a:bodyPr>
          <a:lstStyle/>
          <a:p>
            <a:r>
              <a:rPr lang="en-US" b="1" cap="all" dirty="0" smtClean="0">
                <a:ln w="3175" cmpd="sng">
                  <a:noFill/>
                </a:ln>
                <a:solidFill>
                  <a:prstClr val="black"/>
                </a:solidFill>
              </a:rPr>
              <a:t>DR.IQBAL KHALAF </a:t>
            </a:r>
            <a:r>
              <a:rPr lang="ar-IQ" b="1" cap="all" dirty="0" smtClean="0">
                <a:ln w="3175" cmpd="sng">
                  <a:noFill/>
                </a:ln>
                <a:solidFill>
                  <a:prstClr val="black"/>
                </a:solidFill>
              </a:rPr>
              <a:t> </a:t>
            </a:r>
            <a:endParaRPr lang="ar-IQ" b="1" dirty="0"/>
          </a:p>
        </p:txBody>
      </p:sp>
    </p:spTree>
    <p:extLst>
      <p:ext uri="{BB962C8B-B14F-4D97-AF65-F5344CB8AC3E}">
        <p14:creationId xmlns:p14="http://schemas.microsoft.com/office/powerpoint/2010/main" val="1133861989"/>
      </p:ext>
    </p:extLst>
  </p:cSld>
  <p:clrMapOvr>
    <a:masterClrMapping/>
  </p:clrMapOvr>
  <mc:AlternateContent xmlns:mc="http://schemas.openxmlformats.org/markup-compatibility/2006" xmlns:p14="http://schemas.microsoft.com/office/powerpoint/2010/main">
    <mc:Choice Requires="p14">
      <p:transition spd="slow" p14:dur="2000" advTm="8867"/>
    </mc:Choice>
    <mc:Fallback xmlns="">
      <p:transition spd="slow" advTm="886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7675"/>
          </a:xfrm>
        </p:spPr>
        <p:txBody>
          <a:bodyPr>
            <a:normAutofit fontScale="90000"/>
          </a:bodyPr>
          <a:lstStyle/>
          <a:p>
            <a:pPr algn="ctr"/>
            <a:r>
              <a:rPr lang="en-US" sz="2800" b="1" dirty="0"/>
              <a:t>PHYSICAL CLIMATOLOGY AND AGROMETEOROLOGY</a:t>
            </a:r>
            <a:br>
              <a:rPr lang="en-US" sz="2800" b="1" dirty="0"/>
            </a:br>
            <a:endParaRPr lang="en-US" sz="2800" dirty="0"/>
          </a:p>
        </p:txBody>
      </p:sp>
      <p:sp>
        <p:nvSpPr>
          <p:cNvPr id="3" name="Content Placeholder 2"/>
          <p:cNvSpPr>
            <a:spLocks noGrp="1"/>
          </p:cNvSpPr>
          <p:nvPr>
            <p:ph idx="1"/>
          </p:nvPr>
        </p:nvSpPr>
        <p:spPr>
          <a:xfrm>
            <a:off x="838200" y="812800"/>
            <a:ext cx="10515600" cy="5364163"/>
          </a:xfrm>
        </p:spPr>
        <p:txBody>
          <a:bodyPr/>
          <a:lstStyle/>
          <a:p>
            <a:pPr marL="0" indent="0">
              <a:buNone/>
            </a:pPr>
            <a:r>
              <a:rPr lang="ar-IQ" sz="2000" b="1" i="1" dirty="0" smtClean="0">
                <a:solidFill>
                  <a:srgbClr val="FF0000"/>
                </a:solidFill>
              </a:rPr>
              <a:t>-1</a:t>
            </a:r>
            <a:r>
              <a:rPr lang="en-US" sz="2000" b="1" i="1" dirty="0" smtClean="0">
                <a:solidFill>
                  <a:srgbClr val="FF0000"/>
                </a:solidFill>
              </a:rPr>
              <a:t>The </a:t>
            </a:r>
            <a:r>
              <a:rPr lang="en-US" sz="2000" b="1" i="1" dirty="0">
                <a:solidFill>
                  <a:srgbClr val="FF0000"/>
                </a:solidFill>
              </a:rPr>
              <a:t>relation between physical climatology and </a:t>
            </a:r>
            <a:r>
              <a:rPr lang="en-US" sz="2000" b="1" i="1" dirty="0" err="1">
                <a:solidFill>
                  <a:srgbClr val="FF0000"/>
                </a:solidFill>
              </a:rPr>
              <a:t>Agrometeorology</a:t>
            </a:r>
            <a:r>
              <a:rPr lang="en-US" sz="2000" b="1" i="1" dirty="0">
                <a:solidFill>
                  <a:srgbClr val="FF0000"/>
                </a:solidFill>
              </a:rPr>
              <a:t> and their </a:t>
            </a:r>
            <a:r>
              <a:rPr lang="en-US" sz="2000" b="1" i="1" dirty="0" smtClean="0">
                <a:solidFill>
                  <a:srgbClr val="FF0000"/>
                </a:solidFill>
              </a:rPr>
              <a:t>effects</a:t>
            </a:r>
            <a:endParaRPr lang="ar-IQ" sz="2000" b="1" i="1" dirty="0" smtClean="0">
              <a:solidFill>
                <a:srgbClr val="FF0000"/>
              </a:solidFill>
            </a:endParaRPr>
          </a:p>
          <a:p>
            <a:pPr marL="0" indent="0">
              <a:buNone/>
            </a:pPr>
            <a:r>
              <a:rPr lang="en-US" sz="2400" dirty="0"/>
              <a:t>A branch of meteorology that examines the effects and impacts of weather and climate on crops, rangeland, livestock, and various agricultural </a:t>
            </a:r>
            <a:r>
              <a:rPr lang="en-US" sz="2400" dirty="0" smtClean="0"/>
              <a:t>operations</a:t>
            </a:r>
            <a:r>
              <a:rPr lang="ar-IQ" sz="2400" dirty="0" smtClean="0"/>
              <a:t>.</a:t>
            </a:r>
          </a:p>
          <a:p>
            <a:pPr marL="0" indent="0">
              <a:buNone/>
            </a:pPr>
            <a:r>
              <a:rPr lang="en-US" sz="2400" dirty="0"/>
              <a:t>The branch of agricultural meteorology dealing with atmospheric-biosphere processes occurring at small spatial scales and over relatively short time periods is known as </a:t>
            </a:r>
            <a:r>
              <a:rPr lang="en-US" sz="2400" dirty="0" smtClean="0">
                <a:solidFill>
                  <a:schemeClr val="accent6"/>
                </a:solidFill>
              </a:rPr>
              <a:t>micrometeorology</a:t>
            </a:r>
            <a:endParaRPr lang="ar-IQ" sz="2400" dirty="0" smtClean="0">
              <a:solidFill>
                <a:schemeClr val="accent6"/>
              </a:solidFill>
            </a:endParaRPr>
          </a:p>
          <a:p>
            <a:pPr marL="0" indent="0">
              <a:buNone/>
            </a:pPr>
            <a:r>
              <a:rPr lang="en-US" sz="2400" dirty="0"/>
              <a:t>sometimes called </a:t>
            </a:r>
            <a:r>
              <a:rPr lang="en-US" sz="2400" dirty="0">
                <a:solidFill>
                  <a:srgbClr val="FF0000"/>
                </a:solidFill>
              </a:rPr>
              <a:t>crop micrometeorology </a:t>
            </a:r>
            <a:r>
              <a:rPr lang="en-US" sz="2400" dirty="0"/>
              <a:t>for managed vegetative ecosystems and animal biometeorology for livestock </a:t>
            </a:r>
            <a:r>
              <a:rPr lang="en-US" sz="2400" dirty="0" smtClean="0"/>
              <a:t>operations</a:t>
            </a:r>
            <a:endParaRPr lang="ar-IQ" sz="2400" dirty="0" smtClean="0"/>
          </a:p>
          <a:p>
            <a:pPr marL="0" indent="0">
              <a:buNone/>
            </a:pPr>
            <a:r>
              <a:rPr lang="en-US" sz="2400" dirty="0" smtClean="0">
                <a:solidFill>
                  <a:schemeClr val="accent6"/>
                </a:solidFill>
              </a:rPr>
              <a:t>Agricultural climate science </a:t>
            </a:r>
            <a:r>
              <a:rPr lang="en-US" sz="2400" dirty="0" smtClean="0"/>
              <a:t>is the branch that studies the processes and effects of climate factors on a larger time and spatial scale</a:t>
            </a:r>
            <a:endParaRPr lang="ar-IQ" sz="2400" dirty="0" smtClean="0"/>
          </a:p>
          <a:p>
            <a:pPr marL="0" indent="0">
              <a:buNone/>
            </a:pPr>
            <a:r>
              <a:rPr lang="en-US" sz="2400" dirty="0"/>
              <a:t>Agricultural meteorology, or </a:t>
            </a:r>
            <a:r>
              <a:rPr lang="en-US" sz="2400" dirty="0" err="1"/>
              <a:t>agrometeorology</a:t>
            </a:r>
            <a:r>
              <a:rPr lang="en-US" sz="2400" dirty="0"/>
              <a:t>, addresses topics that often require an understanding of </a:t>
            </a:r>
            <a:r>
              <a:rPr lang="en-US" sz="2400" dirty="0">
                <a:solidFill>
                  <a:srgbClr val="FF0000"/>
                </a:solidFill>
              </a:rPr>
              <a:t>biological, physical, and social sciences</a:t>
            </a:r>
            <a:r>
              <a:rPr lang="en-US" dirty="0">
                <a:solidFill>
                  <a:srgbClr val="FF0000"/>
                </a:solidFill>
              </a:rPr>
              <a:t>.</a:t>
            </a:r>
          </a:p>
        </p:txBody>
      </p:sp>
    </p:spTree>
    <p:extLst>
      <p:ext uri="{BB962C8B-B14F-4D97-AF65-F5344CB8AC3E}">
        <p14:creationId xmlns:p14="http://schemas.microsoft.com/office/powerpoint/2010/main" val="2198223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44774"/>
            <a:ext cx="10749197" cy="5832189"/>
          </a:xfrm>
        </p:spPr>
        <p:txBody>
          <a:bodyPr/>
          <a:lstStyle/>
          <a:p>
            <a:pPr marL="0" indent="0">
              <a:buNone/>
            </a:pPr>
            <a:r>
              <a:rPr lang="en-US" sz="2400" dirty="0"/>
              <a:t>It studies processes that occur from the </a:t>
            </a:r>
            <a:r>
              <a:rPr lang="en-US" sz="2400" dirty="0">
                <a:solidFill>
                  <a:srgbClr val="FF0000"/>
                </a:solidFill>
              </a:rPr>
              <a:t>soil depths </a:t>
            </a:r>
            <a:r>
              <a:rPr lang="en-US" sz="2400" dirty="0"/>
              <a:t>where the </a:t>
            </a:r>
            <a:r>
              <a:rPr lang="en-US" sz="2400" dirty="0">
                <a:solidFill>
                  <a:srgbClr val="FF0000"/>
                </a:solidFill>
              </a:rPr>
              <a:t>deepest plant roots </a:t>
            </a:r>
            <a:r>
              <a:rPr lang="en-US" sz="2400" dirty="0"/>
              <a:t>grow to the </a:t>
            </a:r>
            <a:r>
              <a:rPr lang="en-US" sz="2400" dirty="0">
                <a:solidFill>
                  <a:srgbClr val="FF0000"/>
                </a:solidFill>
              </a:rPr>
              <a:t>atmospheric levels </a:t>
            </a:r>
            <a:r>
              <a:rPr lang="en-US" sz="2400" dirty="0"/>
              <a:t>where </a:t>
            </a:r>
            <a:r>
              <a:rPr lang="en-US" sz="2400" dirty="0">
                <a:solidFill>
                  <a:srgbClr val="FF0000"/>
                </a:solidFill>
              </a:rPr>
              <a:t>seeds, spores, pollen, and insects </a:t>
            </a:r>
            <a:r>
              <a:rPr lang="en-US" sz="2400" dirty="0"/>
              <a:t>may be found</a:t>
            </a:r>
            <a:r>
              <a:rPr lang="en-US" dirty="0" smtClean="0"/>
              <a:t>.</a:t>
            </a:r>
            <a:endParaRPr lang="ar-IQ" dirty="0" smtClean="0"/>
          </a:p>
          <a:p>
            <a:pPr marL="0" indent="0">
              <a:buNone/>
            </a:pPr>
            <a:r>
              <a:rPr lang="en-US" sz="2400" dirty="0"/>
              <a:t>Agricultural meteorologists characteristically interact with scientists from many disciplines. Agricultural meteorologists </a:t>
            </a:r>
            <a:r>
              <a:rPr lang="en-US" sz="2400" dirty="0">
                <a:solidFill>
                  <a:srgbClr val="FF0000"/>
                </a:solidFill>
              </a:rPr>
              <a:t>collect and interpret weather and climate data</a:t>
            </a:r>
            <a:r>
              <a:rPr lang="en-US" sz="2400" dirty="0"/>
              <a:t> needed to understand the interactions between </a:t>
            </a:r>
            <a:r>
              <a:rPr lang="en-US" sz="2400" dirty="0">
                <a:solidFill>
                  <a:srgbClr val="FF0000"/>
                </a:solidFill>
              </a:rPr>
              <a:t>vegetation and animals and their atmospheric </a:t>
            </a:r>
            <a:r>
              <a:rPr lang="en-US" sz="2400" dirty="0" smtClean="0">
                <a:solidFill>
                  <a:srgbClr val="FF0000"/>
                </a:solidFill>
              </a:rPr>
              <a:t>environments</a:t>
            </a:r>
            <a:endParaRPr lang="ar-IQ" sz="2400" dirty="0" smtClean="0">
              <a:solidFill>
                <a:srgbClr val="FF0000"/>
              </a:solidFill>
            </a:endParaRPr>
          </a:p>
          <a:p>
            <a:pPr marL="0" indent="0">
              <a:buNone/>
            </a:pPr>
            <a:r>
              <a:rPr lang="en-US" sz="2400" dirty="0" smtClean="0"/>
              <a:t>Climate information developed by agricultural meteorologists is valuable in making sound decisions, including: </a:t>
            </a:r>
            <a:endParaRPr lang="ar-IQ" sz="2400" dirty="0" smtClean="0"/>
          </a:p>
          <a:p>
            <a:pPr marL="0" indent="0">
              <a:buNone/>
            </a:pPr>
            <a:r>
              <a:rPr lang="en-US" sz="2400" dirty="0" smtClean="0">
                <a:solidFill>
                  <a:srgbClr val="FF0000"/>
                </a:solidFill>
              </a:rPr>
              <a:t>1- Management of resources consumed by agriculture</a:t>
            </a:r>
            <a:r>
              <a:rPr lang="ar-IQ" sz="2400" dirty="0" smtClean="0">
                <a:solidFill>
                  <a:srgbClr val="FF0000"/>
                </a:solidFill>
              </a:rPr>
              <a:t>.</a:t>
            </a:r>
          </a:p>
          <a:p>
            <a:pPr marL="0" indent="0">
              <a:buNone/>
            </a:pPr>
            <a:r>
              <a:rPr lang="en-US" sz="2400" dirty="0" smtClean="0">
                <a:solidFill>
                  <a:srgbClr val="FF0000"/>
                </a:solidFill>
              </a:rPr>
              <a:t> 2- improving agricultural production</a:t>
            </a:r>
            <a:r>
              <a:rPr lang="ar-IQ" sz="2400" dirty="0" smtClean="0">
                <a:solidFill>
                  <a:srgbClr val="FF0000"/>
                </a:solidFill>
              </a:rPr>
              <a:t>.</a:t>
            </a:r>
            <a:r>
              <a:rPr lang="en-US" sz="2400" dirty="0" smtClean="0">
                <a:solidFill>
                  <a:srgbClr val="FF0000"/>
                </a:solidFill>
              </a:rPr>
              <a:t> </a:t>
            </a:r>
            <a:endParaRPr lang="ar-IQ" sz="2400" dirty="0" smtClean="0">
              <a:solidFill>
                <a:srgbClr val="FF0000"/>
              </a:solidFill>
            </a:endParaRPr>
          </a:p>
          <a:p>
            <a:pPr marL="0" indent="0">
              <a:buNone/>
            </a:pPr>
            <a:r>
              <a:rPr lang="en-US" sz="2400" dirty="0" smtClean="0">
                <a:solidFill>
                  <a:srgbClr val="FF0000"/>
                </a:solidFill>
              </a:rPr>
              <a:t>3- adopting agricultural practices to reduce any harmful effects of agriculture on the environment</a:t>
            </a:r>
            <a:endParaRPr lang="en-US" sz="2400" dirty="0">
              <a:solidFill>
                <a:srgbClr val="FF0000"/>
              </a:solidFill>
            </a:endParaRPr>
          </a:p>
        </p:txBody>
      </p:sp>
    </p:spTree>
    <p:extLst>
      <p:ext uri="{BB962C8B-B14F-4D97-AF65-F5344CB8AC3E}">
        <p14:creationId xmlns:p14="http://schemas.microsoft.com/office/powerpoint/2010/main" val="3651967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9725"/>
            <a:ext cx="10515600" cy="5757238"/>
          </a:xfrm>
        </p:spPr>
        <p:txBody>
          <a:bodyPr>
            <a:normAutofit/>
          </a:bodyPr>
          <a:lstStyle/>
          <a:p>
            <a:pPr marL="0" indent="0">
              <a:buNone/>
            </a:pPr>
            <a:r>
              <a:rPr lang="en-US" sz="2400" dirty="0"/>
              <a:t>Such information is vital to ensure the </a:t>
            </a:r>
            <a:r>
              <a:rPr lang="en-US" sz="2400" dirty="0">
                <a:solidFill>
                  <a:srgbClr val="FF0000"/>
                </a:solidFill>
              </a:rPr>
              <a:t>economic and environmental </a:t>
            </a:r>
            <a:r>
              <a:rPr lang="en-US" sz="2400" dirty="0"/>
              <a:t>sustainability of agriculture now and in the future. Agricultural meteorologists also quantify, evaluate, and provide information on the impact and consequences of climate variability and change on </a:t>
            </a:r>
            <a:r>
              <a:rPr lang="en-US" sz="2400" dirty="0" smtClean="0"/>
              <a:t>agriculture</a:t>
            </a:r>
            <a:r>
              <a:rPr lang="ar-IQ" sz="2400" dirty="0" smtClean="0"/>
              <a:t>.</a:t>
            </a:r>
          </a:p>
          <a:p>
            <a:pPr marL="0" indent="0">
              <a:buNone/>
            </a:pPr>
            <a:r>
              <a:rPr lang="en-US" sz="2400" dirty="0"/>
              <a:t>Increasingly, agricultural meteorologists assist policy makers in developing strategies to deal with </a:t>
            </a:r>
            <a:r>
              <a:rPr lang="ar-IQ" sz="2400" dirty="0" smtClean="0"/>
              <a:t>-:</a:t>
            </a:r>
          </a:p>
          <a:p>
            <a:pPr marL="0" indent="0">
              <a:buNone/>
            </a:pPr>
            <a:r>
              <a:rPr lang="ar-IQ" sz="2400" dirty="0" smtClean="0"/>
              <a:t>-</a:t>
            </a:r>
            <a:r>
              <a:rPr lang="ar-IQ" sz="2400" dirty="0" smtClean="0">
                <a:solidFill>
                  <a:srgbClr val="FF0000"/>
                </a:solidFill>
              </a:rPr>
              <a:t>1</a:t>
            </a:r>
            <a:r>
              <a:rPr lang="en-US" sz="2400" dirty="0" smtClean="0">
                <a:solidFill>
                  <a:srgbClr val="FF0000"/>
                </a:solidFill>
              </a:rPr>
              <a:t>climatic </a:t>
            </a:r>
            <a:r>
              <a:rPr lang="en-US" sz="2400" dirty="0">
                <a:solidFill>
                  <a:srgbClr val="FF0000"/>
                </a:solidFill>
              </a:rPr>
              <a:t>events such as floods, hail, or droughts </a:t>
            </a:r>
            <a:endParaRPr lang="ar-IQ" sz="2400" dirty="0" smtClean="0">
              <a:solidFill>
                <a:srgbClr val="FF0000"/>
              </a:solidFill>
            </a:endParaRPr>
          </a:p>
          <a:p>
            <a:pPr marL="0" indent="0">
              <a:buNone/>
            </a:pPr>
            <a:r>
              <a:rPr lang="ar-IQ" sz="2400" dirty="0" smtClean="0">
                <a:solidFill>
                  <a:srgbClr val="FF0000"/>
                </a:solidFill>
              </a:rPr>
              <a:t>-2</a:t>
            </a:r>
            <a:r>
              <a:rPr lang="en-US" sz="2400" dirty="0" smtClean="0">
                <a:solidFill>
                  <a:srgbClr val="FF0000"/>
                </a:solidFill>
              </a:rPr>
              <a:t> </a:t>
            </a:r>
            <a:r>
              <a:rPr lang="en-US" sz="2400" dirty="0">
                <a:solidFill>
                  <a:srgbClr val="FF0000"/>
                </a:solidFill>
              </a:rPr>
              <a:t>climatic changes such as global warming and climate variability. </a:t>
            </a:r>
            <a:endParaRPr lang="ar-IQ" sz="2400" dirty="0" smtClean="0">
              <a:solidFill>
                <a:srgbClr val="FF0000"/>
              </a:solidFill>
            </a:endParaRPr>
          </a:p>
          <a:p>
            <a:pPr marL="0" indent="0">
              <a:buNone/>
            </a:pPr>
            <a:r>
              <a:rPr lang="en-US" sz="2400" dirty="0"/>
              <a:t>Agricultural meteorologists are involved in many aspects of agriculture, ranging from the </a:t>
            </a:r>
            <a:r>
              <a:rPr lang="en-US" sz="2400" dirty="0">
                <a:solidFill>
                  <a:srgbClr val="FF0000"/>
                </a:solidFill>
              </a:rPr>
              <a:t>production of agronomic and horticultural crops, trees, and livestock </a:t>
            </a:r>
            <a:r>
              <a:rPr lang="en-US" sz="2400" dirty="0"/>
              <a:t>to the final delivery of agricultural products to market</a:t>
            </a:r>
            <a:endParaRPr lang="en-US" sz="2400" dirty="0">
              <a:solidFill>
                <a:srgbClr val="FF0000"/>
              </a:solidFill>
            </a:endParaRPr>
          </a:p>
        </p:txBody>
      </p:sp>
    </p:spTree>
    <p:extLst>
      <p:ext uri="{BB962C8B-B14F-4D97-AF65-F5344CB8AC3E}">
        <p14:creationId xmlns:p14="http://schemas.microsoft.com/office/powerpoint/2010/main" val="697351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4833"/>
            <a:ext cx="10515600" cy="5922130"/>
          </a:xfrm>
        </p:spPr>
        <p:txBody>
          <a:bodyPr/>
          <a:lstStyle/>
          <a:p>
            <a:pPr marL="0" indent="0">
              <a:buNone/>
            </a:pPr>
            <a:r>
              <a:rPr lang="en-US" dirty="0"/>
              <a:t>They study the </a:t>
            </a:r>
            <a:r>
              <a:rPr lang="en-US" dirty="0">
                <a:solidFill>
                  <a:srgbClr val="FF0000"/>
                </a:solidFill>
              </a:rPr>
              <a:t>energy and mass exchange processes of heat</a:t>
            </a:r>
            <a:r>
              <a:rPr lang="en-US" dirty="0"/>
              <a:t>, </a:t>
            </a:r>
            <a:r>
              <a:rPr lang="en-US" dirty="0">
                <a:solidFill>
                  <a:srgbClr val="FFC000"/>
                </a:solidFill>
              </a:rPr>
              <a:t>carbon dioxide, water vapor</a:t>
            </a:r>
            <a:r>
              <a:rPr lang="en-US" dirty="0"/>
              <a:t>, and trace gases such as </a:t>
            </a:r>
            <a:r>
              <a:rPr lang="en-US" dirty="0">
                <a:solidFill>
                  <a:srgbClr val="FFC000"/>
                </a:solidFill>
              </a:rPr>
              <a:t>methane, nitrous oxide, and ammonia</a:t>
            </a:r>
            <a:r>
              <a:rPr lang="en-US" dirty="0"/>
              <a:t>, within the biosphere on spatial scales ranging from a leaf to a watershed and even to a continent. They study, for example, the </a:t>
            </a:r>
            <a:r>
              <a:rPr lang="en-US" dirty="0">
                <a:solidFill>
                  <a:srgbClr val="FFC000"/>
                </a:solidFill>
              </a:rPr>
              <a:t>photosynthesis</a:t>
            </a:r>
            <a:r>
              <a:rPr lang="en-US" dirty="0"/>
              <a:t>, </a:t>
            </a:r>
            <a:r>
              <a:rPr lang="en-US" dirty="0">
                <a:solidFill>
                  <a:srgbClr val="FFC000"/>
                </a:solidFill>
              </a:rPr>
              <a:t>productivity</a:t>
            </a:r>
            <a:r>
              <a:rPr lang="en-US" dirty="0"/>
              <a:t>, and </a:t>
            </a:r>
            <a:r>
              <a:rPr lang="en-US" dirty="0">
                <a:solidFill>
                  <a:srgbClr val="FFC000"/>
                </a:solidFill>
              </a:rPr>
              <a:t>water use of individual leaves</a:t>
            </a:r>
            <a:r>
              <a:rPr lang="en-US" dirty="0"/>
              <a:t>, whole plants, and fields. They also examine climatic processes at </a:t>
            </a:r>
            <a:r>
              <a:rPr lang="en-US" dirty="0">
                <a:solidFill>
                  <a:srgbClr val="FF0000"/>
                </a:solidFill>
              </a:rPr>
              <a:t>time scales ranging from less than a second to more than a decade.</a:t>
            </a:r>
          </a:p>
          <a:p>
            <a:pPr marL="0" indent="0">
              <a:buNone/>
            </a:pPr>
            <a:endParaRPr lang="en-US" dirty="0"/>
          </a:p>
        </p:txBody>
      </p:sp>
    </p:spTree>
    <p:extLst>
      <p:ext uri="{BB962C8B-B14F-4D97-AF65-F5344CB8AC3E}">
        <p14:creationId xmlns:p14="http://schemas.microsoft.com/office/powerpoint/2010/main" val="2593410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9177"/>
          </a:xfrm>
        </p:spPr>
        <p:txBody>
          <a:bodyPr>
            <a:normAutofit/>
          </a:bodyPr>
          <a:lstStyle/>
          <a:p>
            <a:pPr algn="ctr"/>
            <a:r>
              <a:rPr lang="en-US" sz="3200" dirty="0" smtClean="0">
                <a:solidFill>
                  <a:schemeClr val="accent1">
                    <a:lumMod val="75000"/>
                  </a:schemeClr>
                </a:solidFill>
              </a:rPr>
              <a:t>Some important terms</a:t>
            </a:r>
            <a:endParaRPr lang="en-US" sz="3200" dirty="0">
              <a:solidFill>
                <a:schemeClr val="accent1">
                  <a:lumMod val="75000"/>
                </a:schemeClr>
              </a:solidFill>
            </a:endParaRPr>
          </a:p>
        </p:txBody>
      </p:sp>
      <p:sp>
        <p:nvSpPr>
          <p:cNvPr id="3" name="Content Placeholder 2"/>
          <p:cNvSpPr>
            <a:spLocks noGrp="1"/>
          </p:cNvSpPr>
          <p:nvPr>
            <p:ph idx="1"/>
          </p:nvPr>
        </p:nvSpPr>
        <p:spPr>
          <a:xfrm>
            <a:off x="838200" y="1064302"/>
            <a:ext cx="10515600" cy="5112661"/>
          </a:xfrm>
        </p:spPr>
        <p:txBody>
          <a:bodyPr>
            <a:normAutofit lnSpcReduction="10000"/>
          </a:bodyPr>
          <a:lstStyle/>
          <a:p>
            <a:pPr marL="0" indent="0">
              <a:buNone/>
            </a:pPr>
            <a:r>
              <a:rPr lang="en-US" b="1" dirty="0"/>
              <a:t>Agricultural </a:t>
            </a:r>
            <a:r>
              <a:rPr lang="en-US" b="1" dirty="0" smtClean="0"/>
              <a:t>Climatology</a:t>
            </a:r>
            <a:endParaRPr lang="ar-IQ" b="1" dirty="0" smtClean="0"/>
          </a:p>
          <a:p>
            <a:pPr marL="0" indent="0">
              <a:buNone/>
            </a:pPr>
            <a:r>
              <a:rPr lang="en-US" sz="2400" dirty="0"/>
              <a:t>In general, the study of climate as to its effect on crops; it includes, for example, the relation of growth rate and crop yields to the various climatic factors and hence the optimum and limiting climates for any given crop. Also known as </a:t>
            </a:r>
            <a:r>
              <a:rPr lang="en-US" sz="2400" dirty="0" err="1"/>
              <a:t>agroclimatology</a:t>
            </a:r>
            <a:r>
              <a:rPr lang="en-US" sz="2400" dirty="0" smtClean="0"/>
              <a:t>.</a:t>
            </a:r>
            <a:endParaRPr lang="ar-IQ" sz="2400" dirty="0" smtClean="0"/>
          </a:p>
          <a:p>
            <a:pPr marL="0" indent="0">
              <a:buNone/>
            </a:pPr>
            <a:endParaRPr lang="ar-IQ" sz="2400" dirty="0"/>
          </a:p>
          <a:p>
            <a:pPr marL="0" indent="0">
              <a:buNone/>
            </a:pPr>
            <a:r>
              <a:rPr lang="en-US" b="1" dirty="0" smtClean="0"/>
              <a:t>Biometeorology</a:t>
            </a:r>
            <a:endParaRPr lang="ar-IQ" b="1" dirty="0" smtClean="0"/>
          </a:p>
          <a:p>
            <a:pPr marL="0" indent="0">
              <a:buNone/>
            </a:pPr>
            <a:r>
              <a:rPr lang="en-US" sz="2600" dirty="0"/>
              <a:t>A branch of meteorology and ecology that deals with the effects of weather and climate on plants, animals, and humans. The principal problem for living organisms is maintaining an acceptable thermal equilibrium with their environment. Organisms have natural techniques for adapting to adverse conditions. These techniques include </a:t>
            </a:r>
            <a:r>
              <a:rPr lang="en-US" sz="2600" dirty="0">
                <a:solidFill>
                  <a:srgbClr val="FF0000"/>
                </a:solidFill>
              </a:rPr>
              <a:t>acclimatization, dormancy, and hibernation</a:t>
            </a:r>
            <a:r>
              <a:rPr lang="en-US" sz="2600" dirty="0"/>
              <a:t>, or in some cases an organism can move to a more favorable environment or microenvironment. Humans often establish a favorable environment through the use of technology.</a:t>
            </a:r>
          </a:p>
          <a:p>
            <a:pPr marL="0" indent="0">
              <a:buNone/>
            </a:pPr>
            <a:endParaRPr lang="en-US" b="1"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111460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4754"/>
            <a:ext cx="10515600" cy="6100997"/>
          </a:xfrm>
        </p:spPr>
        <p:txBody>
          <a:bodyPr>
            <a:normAutofit lnSpcReduction="10000"/>
          </a:bodyPr>
          <a:lstStyle/>
          <a:p>
            <a:pPr lvl="2"/>
            <a:r>
              <a:rPr lang="en-US" sz="2800" b="1" dirty="0"/>
              <a:t>Climatology</a:t>
            </a:r>
          </a:p>
          <a:p>
            <a:pPr marL="0" indent="0">
              <a:buNone/>
            </a:pPr>
            <a:r>
              <a:rPr lang="en-US" dirty="0"/>
              <a:t>The scientific study of climate. </a:t>
            </a:r>
            <a:endParaRPr lang="ar-IQ" dirty="0" smtClean="0"/>
          </a:p>
          <a:p>
            <a:pPr marL="0" indent="0">
              <a:buNone/>
            </a:pPr>
            <a:r>
              <a:rPr lang="en-US" dirty="0" smtClean="0">
                <a:solidFill>
                  <a:srgbClr val="FF0000"/>
                </a:solidFill>
              </a:rPr>
              <a:t>Climate </a:t>
            </a:r>
            <a:r>
              <a:rPr lang="en-US" dirty="0"/>
              <a:t>is the expected mean and variability of the weather conditions for a particular location, season, and time of day</a:t>
            </a:r>
            <a:r>
              <a:rPr lang="en-US" dirty="0" smtClean="0"/>
              <a:t>.</a:t>
            </a:r>
            <a:endParaRPr lang="ar-IQ" dirty="0" smtClean="0"/>
          </a:p>
          <a:p>
            <a:pPr marL="0" indent="0">
              <a:buNone/>
            </a:pPr>
            <a:r>
              <a:rPr lang="en-US" dirty="0" smtClean="0"/>
              <a:t> </a:t>
            </a:r>
            <a:r>
              <a:rPr lang="en-US" dirty="0"/>
              <a:t>The </a:t>
            </a:r>
            <a:r>
              <a:rPr lang="en-US" dirty="0">
                <a:solidFill>
                  <a:srgbClr val="FF0000"/>
                </a:solidFill>
              </a:rPr>
              <a:t>climate</a:t>
            </a:r>
            <a:r>
              <a:rPr lang="en-US" dirty="0"/>
              <a:t> is often described in terms of the mean values of meteorological variables such as temperature, precipitation, wind, humidity, and cloud cover. A complete description also includes the variability of these quantities, and their extreme values. The climate of a region often has regular seasonal and diurnal variations, with the climate for January being very different from that for July at most locations. </a:t>
            </a:r>
            <a:endParaRPr lang="ar-IQ" dirty="0" smtClean="0"/>
          </a:p>
          <a:p>
            <a:pPr marL="0" indent="0">
              <a:buNone/>
            </a:pPr>
            <a:r>
              <a:rPr lang="en-US" dirty="0" smtClean="0"/>
              <a:t>Climate </a:t>
            </a:r>
            <a:r>
              <a:rPr lang="en-US" dirty="0"/>
              <a:t>also exhibits significant year-to-year variability and longer-term changes on both a regional and global basis</a:t>
            </a:r>
            <a:r>
              <a:rPr lang="en-US" dirty="0" smtClean="0"/>
              <a:t>.</a:t>
            </a:r>
            <a:endParaRPr lang="ar-IQ" dirty="0" smtClean="0"/>
          </a:p>
          <a:p>
            <a:pPr marL="0" indent="0">
              <a:buNone/>
            </a:pPr>
            <a:r>
              <a:rPr lang="en-US" dirty="0" smtClean="0"/>
              <a:t> </a:t>
            </a:r>
            <a:endParaRPr lang="en-US" dirty="0"/>
          </a:p>
        </p:txBody>
      </p:sp>
    </p:spTree>
    <p:extLst>
      <p:ext uri="{BB962C8B-B14F-4D97-AF65-F5344CB8AC3E}">
        <p14:creationId xmlns:p14="http://schemas.microsoft.com/office/powerpoint/2010/main" val="2641016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9548"/>
            <a:ext cx="10515600" cy="5487415"/>
          </a:xfrm>
        </p:spPr>
        <p:txBody>
          <a:bodyPr/>
          <a:lstStyle/>
          <a:p>
            <a:pPr marL="0" indent="0">
              <a:buNone/>
            </a:pPr>
            <a:r>
              <a:rPr lang="en-US" dirty="0">
                <a:solidFill>
                  <a:srgbClr val="FF0000"/>
                </a:solidFill>
              </a:rPr>
              <a:t>The goals of climatology are </a:t>
            </a:r>
            <a:r>
              <a:rPr lang="en-US" dirty="0" smtClean="0">
                <a:solidFill>
                  <a:srgbClr val="FF0000"/>
                </a:solidFill>
              </a:rPr>
              <a:t>to</a:t>
            </a:r>
            <a:endParaRPr lang="ar-IQ" dirty="0" smtClean="0">
              <a:solidFill>
                <a:srgbClr val="FF0000"/>
              </a:solidFill>
            </a:endParaRPr>
          </a:p>
          <a:p>
            <a:pPr marL="0" indent="0">
              <a:buNone/>
            </a:pPr>
            <a:r>
              <a:rPr lang="ar-IQ" dirty="0" smtClean="0"/>
              <a:t>-1</a:t>
            </a:r>
            <a:r>
              <a:rPr lang="en-US" dirty="0" smtClean="0"/>
              <a:t> </a:t>
            </a:r>
            <a:r>
              <a:rPr lang="en-US" dirty="0"/>
              <a:t>provide a comprehensive description of the Earth’s climate over the range of geographic scales, </a:t>
            </a:r>
            <a:endParaRPr lang="ar-IQ" dirty="0" smtClean="0"/>
          </a:p>
          <a:p>
            <a:pPr marL="0" indent="0">
              <a:buNone/>
            </a:pPr>
            <a:r>
              <a:rPr lang="ar-IQ" dirty="0" smtClean="0"/>
              <a:t>-2</a:t>
            </a:r>
            <a:r>
              <a:rPr lang="en-US" dirty="0" smtClean="0"/>
              <a:t> </a:t>
            </a:r>
            <a:r>
              <a:rPr lang="en-US" dirty="0"/>
              <a:t>understand its features in terms of fundamental physical </a:t>
            </a:r>
            <a:r>
              <a:rPr lang="en-US" dirty="0" smtClean="0"/>
              <a:t>principles</a:t>
            </a:r>
            <a:endParaRPr lang="ar-IQ" dirty="0" smtClean="0"/>
          </a:p>
          <a:p>
            <a:pPr marL="0" indent="0">
              <a:buNone/>
            </a:pPr>
            <a:r>
              <a:rPr lang="ar-IQ" dirty="0" smtClean="0"/>
              <a:t>-3 </a:t>
            </a:r>
            <a:r>
              <a:rPr lang="en-US" dirty="0" smtClean="0"/>
              <a:t>develop </a:t>
            </a:r>
            <a:r>
              <a:rPr lang="en-US" dirty="0"/>
              <a:t>models of the Earth’s climate for sensitivity studies and for the prediction of future changes that may result from natural and human causes.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53456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769</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PHYSICAL CLIMATOLOGY AND AGROMETEOROLOGY </vt:lpstr>
      <vt:lpstr>PowerPoint Presentation</vt:lpstr>
      <vt:lpstr>PowerPoint Presentation</vt:lpstr>
      <vt:lpstr>PowerPoint Presentation</vt:lpstr>
      <vt:lpstr>Some important terms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14</cp:revision>
  <dcterms:created xsi:type="dcterms:W3CDTF">2021-05-06T21:59:53Z</dcterms:created>
  <dcterms:modified xsi:type="dcterms:W3CDTF">2021-05-20T07:19:21Z</dcterms:modified>
</cp:coreProperties>
</file>