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68" d="100"/>
          <a:sy n="68" d="100"/>
        </p:scale>
        <p:origin x="90"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D0E9D8-0B0A-4EFB-869B-3C928B034753}"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3344562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E9D8-0B0A-4EFB-869B-3C928B034753}"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409151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E9D8-0B0A-4EFB-869B-3C928B034753}"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379251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0E9D8-0B0A-4EFB-869B-3C928B034753}"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648314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D0E9D8-0B0A-4EFB-869B-3C928B034753}"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2850645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D0E9D8-0B0A-4EFB-869B-3C928B034753}"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24094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D0E9D8-0B0A-4EFB-869B-3C928B034753}"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116829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D0E9D8-0B0A-4EFB-869B-3C928B034753}"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2401974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0E9D8-0B0A-4EFB-869B-3C928B034753}"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3261318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D0E9D8-0B0A-4EFB-869B-3C928B034753}"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244316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D0E9D8-0B0A-4EFB-869B-3C928B034753}"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BDF661-9754-4380-A02F-7A59F3B84184}" type="slidenum">
              <a:rPr lang="en-US" smtClean="0"/>
              <a:t>‹#›</a:t>
            </a:fld>
            <a:endParaRPr lang="en-US"/>
          </a:p>
        </p:txBody>
      </p:sp>
    </p:spTree>
    <p:extLst>
      <p:ext uri="{BB962C8B-B14F-4D97-AF65-F5344CB8AC3E}">
        <p14:creationId xmlns:p14="http://schemas.microsoft.com/office/powerpoint/2010/main" val="403574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0E9D8-0B0A-4EFB-869B-3C928B034753}" type="datetimeFigureOut">
              <a:rPr lang="en-US" smtClean="0"/>
              <a:t>4/25/2021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DF661-9754-4380-A02F-7A59F3B84184}" type="slidenum">
              <a:rPr lang="en-US" smtClean="0"/>
              <a:t>‹#›</a:t>
            </a:fld>
            <a:endParaRPr lang="en-US"/>
          </a:p>
        </p:txBody>
      </p:sp>
    </p:spTree>
    <p:extLst>
      <p:ext uri="{BB962C8B-B14F-4D97-AF65-F5344CB8AC3E}">
        <p14:creationId xmlns:p14="http://schemas.microsoft.com/office/powerpoint/2010/main" val="3040894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80969"/>
          </a:xfrm>
        </p:spPr>
        <p:txBody>
          <a:bodyPr>
            <a:normAutofit fontScale="90000"/>
          </a:bodyPr>
          <a:lstStyle/>
          <a:p>
            <a:r>
              <a:rPr lang="en-US" sz="3200" dirty="0"/>
              <a:t>Definition of </a:t>
            </a:r>
            <a:r>
              <a:rPr lang="en-US" sz="3200" dirty="0" err="1"/>
              <a:t>Agrometeorology</a:t>
            </a:r>
            <a:endParaRPr lang="en-US" sz="3200" dirty="0"/>
          </a:p>
        </p:txBody>
      </p:sp>
      <p:sp>
        <p:nvSpPr>
          <p:cNvPr id="3" name="Subtitle 2"/>
          <p:cNvSpPr>
            <a:spLocks noGrp="1"/>
          </p:cNvSpPr>
          <p:nvPr>
            <p:ph type="subTitle" idx="1"/>
          </p:nvPr>
        </p:nvSpPr>
        <p:spPr>
          <a:xfrm>
            <a:off x="1524000" y="1753644"/>
            <a:ext cx="9144000" cy="3504156"/>
          </a:xfrm>
        </p:spPr>
        <p:txBody>
          <a:bodyPr/>
          <a:lstStyle/>
          <a:p>
            <a:pPr algn="just"/>
            <a:r>
              <a:rPr lang="en-US" dirty="0" smtClean="0"/>
              <a:t>It is known as meteorology that serves agriculture, in all its various forms and aspects, to help with the reasonable use of land, to accelerate food production, and to avoid the misuse of land resources incorrectly.</a:t>
            </a:r>
            <a:endParaRPr lang="ar-IQ" dirty="0" smtClean="0"/>
          </a:p>
          <a:p>
            <a:pPr algn="just"/>
            <a:endParaRPr lang="en-US" dirty="0"/>
          </a:p>
        </p:txBody>
      </p:sp>
    </p:spTree>
    <p:extLst>
      <p:ext uri="{BB962C8B-B14F-4D97-AF65-F5344CB8AC3E}">
        <p14:creationId xmlns:p14="http://schemas.microsoft.com/office/powerpoint/2010/main" val="42240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099"/>
            <a:ext cx="10515600" cy="739035"/>
          </a:xfrm>
        </p:spPr>
        <p:txBody>
          <a:bodyPr>
            <a:normAutofit fontScale="90000"/>
          </a:bodyPr>
          <a:lstStyle/>
          <a:p>
            <a:pPr lvl="1" algn="ctr"/>
            <a:r>
              <a:rPr lang="en-US" sz="1800" b="1" i="1" dirty="0"/>
              <a:t>Importance and applications of </a:t>
            </a:r>
            <a:r>
              <a:rPr lang="en-US" sz="1800" b="1" i="1" dirty="0" err="1"/>
              <a:t>Agrometeorology</a:t>
            </a:r>
            <a:r>
              <a:rPr lang="en-US" sz="1800" b="1" i="1" dirty="0"/>
              <a:t/>
            </a:r>
            <a:br>
              <a:rPr lang="en-US" sz="1800" b="1" i="1" dirty="0"/>
            </a:br>
            <a:r>
              <a:rPr lang="en-US" sz="2000" b="1" i="1" dirty="0"/>
              <a:t> </a:t>
            </a:r>
            <a:r>
              <a:rPr lang="en-US" sz="1800" dirty="0"/>
              <a:t/>
            </a:r>
            <a:br>
              <a:rPr lang="en-US" sz="1800" dirty="0"/>
            </a:br>
            <a:endParaRPr lang="en-US" dirty="0"/>
          </a:p>
        </p:txBody>
      </p:sp>
      <p:sp>
        <p:nvSpPr>
          <p:cNvPr id="3" name="Content Placeholder 2"/>
          <p:cNvSpPr>
            <a:spLocks noGrp="1"/>
          </p:cNvSpPr>
          <p:nvPr>
            <p:ph idx="1"/>
          </p:nvPr>
        </p:nvSpPr>
        <p:spPr>
          <a:xfrm>
            <a:off x="838200" y="751562"/>
            <a:ext cx="10515600" cy="5425401"/>
          </a:xfrm>
        </p:spPr>
        <p:txBody>
          <a:bodyPr/>
          <a:lstStyle/>
          <a:p>
            <a:pPr marL="0" indent="0">
              <a:buNone/>
            </a:pPr>
            <a:r>
              <a:rPr lang="en-US" sz="2000" dirty="0"/>
              <a:t>No branch of human activities depends on the weather such as agriculture. Agricultural production continues to depend largely on weather and climate despite tremendous advances in agricultural technology over half a </a:t>
            </a:r>
            <a:r>
              <a:rPr lang="en-US" sz="2000" dirty="0" smtClean="0"/>
              <a:t>century.</a:t>
            </a:r>
          </a:p>
          <a:p>
            <a:pPr marL="0" indent="0">
              <a:buNone/>
            </a:pPr>
            <a:r>
              <a:rPr lang="en-US" sz="2000" dirty="0" smtClean="0"/>
              <a:t>Agrometeorological </a:t>
            </a:r>
            <a:r>
              <a:rPr lang="en-US" sz="2000" dirty="0"/>
              <a:t>services have become essential because of the challenges provided to many forms of agricultural production by increasing climate variability and associated extreme events as well as climate change, all of which affecting the socio-economic conditions, especially of developing </a:t>
            </a:r>
            <a:r>
              <a:rPr lang="en-US" sz="2000" dirty="0" smtClean="0"/>
              <a:t>countries.</a:t>
            </a:r>
          </a:p>
          <a:p>
            <a:pPr marL="0" indent="0">
              <a:buNone/>
            </a:pPr>
            <a:r>
              <a:rPr lang="en-US" sz="2000" dirty="0"/>
              <a:t>Full knowledge of the time and place of available environmental resources and the general conditions of soil and subsoil by knowing the soil and air in the boundary layer of the atmosphere, whether favorable or </a:t>
            </a:r>
            <a:r>
              <a:rPr lang="en-US" sz="2000" dirty="0" smtClean="0"/>
              <a:t>unfavorable </a:t>
            </a:r>
            <a:r>
              <a:rPr lang="en-US" sz="2000" dirty="0"/>
              <a:t>conditions, provide guidance for strategic agricultural meteorological decisions in the long-term planning of agricultural </a:t>
            </a:r>
            <a:r>
              <a:rPr lang="en-US" sz="2000" dirty="0" smtClean="0"/>
              <a:t>systems</a:t>
            </a:r>
            <a:endParaRPr lang="ar-IQ" sz="2000" dirty="0" smtClean="0"/>
          </a:p>
          <a:p>
            <a:pPr marL="0" indent="0">
              <a:buNone/>
            </a:pPr>
            <a:r>
              <a:rPr lang="en-US" sz="2000" dirty="0"/>
              <a:t>Examples include irrigation and drainage scheme designs, land use and farming patterns, and crop and animal choices, varieties and breeds, and agricultural machinery.</a:t>
            </a:r>
            <a:endParaRPr lang="ar-IQ" sz="2000" dirty="0" smtClean="0"/>
          </a:p>
          <a:p>
            <a:pPr marL="0" indent="0">
              <a:buNone/>
            </a:pPr>
            <a:endParaRPr lang="en-US" sz="2000" dirty="0"/>
          </a:p>
        </p:txBody>
      </p:sp>
    </p:spTree>
    <p:extLst>
      <p:ext uri="{BB962C8B-B14F-4D97-AF65-F5344CB8AC3E}">
        <p14:creationId xmlns:p14="http://schemas.microsoft.com/office/powerpoint/2010/main" val="149483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5989"/>
            <a:ext cx="10515600" cy="538619"/>
          </a:xfrm>
        </p:spPr>
        <p:txBody>
          <a:bodyPr>
            <a:normAutofit fontScale="90000"/>
          </a:bodyPr>
          <a:lstStyle/>
          <a:p>
            <a:pPr algn="ctr"/>
            <a:r>
              <a:rPr lang="en-US" b="1" i="1" dirty="0"/>
              <a:t>Applications</a:t>
            </a:r>
            <a:br>
              <a:rPr lang="en-US" b="1" i="1" dirty="0"/>
            </a:br>
            <a:endParaRPr lang="en-US" dirty="0"/>
          </a:p>
        </p:txBody>
      </p:sp>
      <p:sp>
        <p:nvSpPr>
          <p:cNvPr id="3" name="Content Placeholder 2"/>
          <p:cNvSpPr>
            <a:spLocks noGrp="1"/>
          </p:cNvSpPr>
          <p:nvPr>
            <p:ph idx="1"/>
          </p:nvPr>
        </p:nvSpPr>
        <p:spPr>
          <a:xfrm>
            <a:off x="838200" y="914400"/>
            <a:ext cx="10515600" cy="5262563"/>
          </a:xfrm>
        </p:spPr>
        <p:txBody>
          <a:bodyPr>
            <a:normAutofit/>
          </a:bodyPr>
          <a:lstStyle/>
          <a:p>
            <a:pPr marL="0" indent="0">
              <a:buNone/>
            </a:pPr>
            <a:r>
              <a:rPr lang="en-US" sz="2400" dirty="0"/>
              <a:t>The practical application of this knowledge is linked to the availability and accuracy of weather and climate forecasts or expected weather and climate patterns, depending on the time scale. The requirements range from accurate details of short-range weather forecasts (less than two days), medium range forecasts (less than ten days) at certain critical times to seasonal predictions of climate patterns. </a:t>
            </a:r>
            <a:endParaRPr lang="ar-IQ" sz="2400" dirty="0" smtClean="0"/>
          </a:p>
          <a:p>
            <a:pPr marL="0" indent="0">
              <a:buNone/>
            </a:pPr>
            <a:r>
              <a:rPr lang="en-US" sz="2400" dirty="0"/>
              <a:t>To ensure that development plans are not rendered meaningless by a significant change in weather and climate behavior, indications of possible climatic variability, and of increasingly frequent and serious extreme events in the context of global climate change, are necessary as agrometeorological services in addition to the application of other agrometeorological information. Although reliable long-term weather forecasts relevant to the agricultural community are not yet available on a routine basis all over the world, significant services may be provided by means of agrometeorological forecasts such as on the dates of phonological events, the quantity and quality of crop yields, and the occurrence of animal and crop epidemics. </a:t>
            </a:r>
          </a:p>
        </p:txBody>
      </p:sp>
    </p:spTree>
    <p:extLst>
      <p:ext uri="{BB962C8B-B14F-4D97-AF65-F5344CB8AC3E}">
        <p14:creationId xmlns:p14="http://schemas.microsoft.com/office/powerpoint/2010/main" val="262018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8099"/>
            <a:ext cx="10515600" cy="5888864"/>
          </a:xfrm>
        </p:spPr>
        <p:txBody>
          <a:bodyPr>
            <a:normAutofit fontScale="92500"/>
          </a:bodyPr>
          <a:lstStyle/>
          <a:p>
            <a:pPr marL="0" indent="0">
              <a:buNone/>
            </a:pPr>
            <a:r>
              <a:rPr lang="en-US" sz="2400" dirty="0"/>
              <a:t>and the occurrence of animal and crop epidemics. These forecasts make use of established relationships between weather effects at an early stage of development and the final event expected sometime after the date of issue of the </a:t>
            </a:r>
            <a:r>
              <a:rPr lang="en-US" sz="2400" dirty="0" smtClean="0"/>
              <a:t>forecast</a:t>
            </a:r>
            <a:r>
              <a:rPr lang="ar-IQ" sz="2400" dirty="0" smtClean="0"/>
              <a:t>.</a:t>
            </a:r>
          </a:p>
          <a:p>
            <a:pPr marL="0" indent="0">
              <a:buNone/>
            </a:pPr>
            <a:r>
              <a:rPr lang="en-US" sz="2400" dirty="0"/>
              <a:t>The global climate is influenced by a lot of </a:t>
            </a:r>
            <a:r>
              <a:rPr lang="en-US" sz="2400" dirty="0" smtClean="0"/>
              <a:t>factors Two </a:t>
            </a:r>
            <a:r>
              <a:rPr lang="en-US" sz="2400" dirty="0"/>
              <a:t>of the most </a:t>
            </a:r>
            <a:r>
              <a:rPr lang="en-US" sz="2400" dirty="0" smtClean="0"/>
              <a:t>important</a:t>
            </a:r>
            <a:r>
              <a:rPr lang="ar-IQ" sz="2400" dirty="0"/>
              <a:t>-:</a:t>
            </a:r>
            <a:r>
              <a:rPr lang="en-US" sz="2400" dirty="0"/>
              <a:t> </a:t>
            </a:r>
            <a:r>
              <a:rPr lang="en-US" sz="2400" dirty="0" smtClean="0"/>
              <a:t> </a:t>
            </a:r>
            <a:endParaRPr lang="ar-IQ" sz="2400" dirty="0" smtClean="0"/>
          </a:p>
          <a:p>
            <a:pPr marL="0" indent="0">
              <a:buNone/>
            </a:pPr>
            <a:r>
              <a:rPr lang="ar-IQ" sz="2400" dirty="0" smtClean="0"/>
              <a:t>-1</a:t>
            </a:r>
            <a:r>
              <a:rPr lang="en-US" sz="2400" dirty="0" smtClean="0"/>
              <a:t>components </a:t>
            </a:r>
            <a:r>
              <a:rPr lang="en-US" sz="2400" dirty="0"/>
              <a:t>are CO2 </a:t>
            </a:r>
            <a:endParaRPr lang="ar-IQ" sz="2400" dirty="0" smtClean="0"/>
          </a:p>
          <a:p>
            <a:pPr marL="0" indent="0">
              <a:buNone/>
            </a:pPr>
            <a:r>
              <a:rPr lang="ar-IQ" sz="2400" dirty="0" smtClean="0"/>
              <a:t>-2</a:t>
            </a:r>
            <a:r>
              <a:rPr lang="en-US" sz="2400" dirty="0" smtClean="0"/>
              <a:t> </a:t>
            </a:r>
            <a:r>
              <a:rPr lang="en-US" sz="2400" dirty="0"/>
              <a:t>water vapor in the atmosphere</a:t>
            </a:r>
            <a:r>
              <a:rPr lang="en-US" sz="2400" dirty="0" smtClean="0"/>
              <a:t>.</a:t>
            </a:r>
            <a:endParaRPr lang="ar-IQ" sz="2400" dirty="0" smtClean="0"/>
          </a:p>
          <a:p>
            <a:pPr marL="0" indent="0">
              <a:buNone/>
            </a:pPr>
            <a:r>
              <a:rPr lang="en-US" sz="2400" dirty="0" smtClean="0"/>
              <a:t> </a:t>
            </a:r>
            <a:r>
              <a:rPr lang="en-US" sz="2400" dirty="0"/>
              <a:t>Beside the oceans, forests absorb CO2 and release water vapor. Burning forests produce considerable masses of CO2</a:t>
            </a:r>
          </a:p>
          <a:p>
            <a:pPr marL="0" indent="0">
              <a:buNone/>
            </a:pPr>
            <a:r>
              <a:rPr lang="en-US" sz="2400" dirty="0"/>
              <a:t>So it is necessary to promote reforestation and protect forests against fire and human beings as well as against other destruction, such as by insects, diseases and pollutants</a:t>
            </a:r>
            <a:r>
              <a:rPr lang="en-US" sz="2400" dirty="0" smtClean="0"/>
              <a:t>.</a:t>
            </a:r>
            <a:endParaRPr lang="ar-IQ" sz="2400" dirty="0" smtClean="0"/>
          </a:p>
          <a:p>
            <a:pPr marL="0" indent="0">
              <a:buNone/>
            </a:pPr>
            <a:r>
              <a:rPr lang="en-US" sz="2600" dirty="0"/>
              <a:t>Forest meteorology as a component of </a:t>
            </a:r>
            <a:r>
              <a:rPr lang="en-US" sz="2600" dirty="0" err="1"/>
              <a:t>agrometeorology</a:t>
            </a:r>
            <a:r>
              <a:rPr lang="en-US" sz="2600" dirty="0"/>
              <a:t> provides useful information and services for application to the forest authorities, the foresters and in case of forest fires to the fire-brigades. Agrometeorological services in developing countries have to shoulder greater responsibilities due to greater population pressure and changing modes of agricultural practices.</a:t>
            </a:r>
          </a:p>
        </p:txBody>
      </p:sp>
    </p:spTree>
    <p:extLst>
      <p:ext uri="{BB962C8B-B14F-4D97-AF65-F5344CB8AC3E}">
        <p14:creationId xmlns:p14="http://schemas.microsoft.com/office/powerpoint/2010/main" val="22398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5573"/>
            <a:ext cx="10515600" cy="5901390"/>
          </a:xfrm>
        </p:spPr>
        <p:txBody>
          <a:bodyPr>
            <a:normAutofit lnSpcReduction="10000"/>
          </a:bodyPr>
          <a:lstStyle/>
          <a:p>
            <a:pPr marL="0" indent="0">
              <a:buNone/>
            </a:pPr>
            <a:r>
              <a:rPr lang="en-US" sz="2400" dirty="0"/>
              <a:t>More and more demands pertaining to agrometeorological information and services are expected from the farming communities in the future </a:t>
            </a:r>
            <a:r>
              <a:rPr lang="en-US" sz="2400" dirty="0" smtClean="0"/>
              <a:t>on technologies, </a:t>
            </a:r>
            <a:r>
              <a:rPr lang="en-US" sz="2400" dirty="0"/>
              <a:t>farming systems patterns, water management, weather based pest and disease control etc., preferably with local innovations as starting points</a:t>
            </a:r>
            <a:r>
              <a:rPr lang="en-US" sz="2400" dirty="0" smtClean="0"/>
              <a:t>.</a:t>
            </a:r>
          </a:p>
          <a:p>
            <a:pPr marL="0" indent="0">
              <a:buNone/>
            </a:pPr>
            <a:r>
              <a:rPr lang="en-US" sz="2400" dirty="0"/>
              <a:t>Thus the future challenges include the necessity to emphasize a bottom up approach so that forecasts, specific advisories and contingency planning reach even the small farmers for applications in their planning and day-to-day agricultural operations. </a:t>
            </a:r>
            <a:endParaRPr lang="ar-IQ" sz="2400" dirty="0" smtClean="0"/>
          </a:p>
          <a:p>
            <a:pPr marL="0" indent="0">
              <a:buNone/>
            </a:pPr>
            <a:r>
              <a:rPr lang="en-US" sz="2400" dirty="0"/>
              <a:t>Agrometeorological services in developed countries focus on the provision of environmental data and information to national policy and decision makers in support of sustained food production, sustainable development, carbon sequestration in agro-ecosystems and land management practices that affect exchange processes of greenhouse gasses. Because developed countries may have or develop technology to initially adapt more readily to climate change and climate variability, technology transfer may play a certain role but local innovations remain most important for application under the very different conditions in developing countries</a:t>
            </a:r>
            <a:endParaRPr lang="en-US" sz="2400" dirty="0"/>
          </a:p>
          <a:p>
            <a:pPr marL="0" indent="0">
              <a:buNone/>
            </a:pPr>
            <a:r>
              <a:rPr lang="en-US" sz="2400" dirty="0" smtClean="0"/>
              <a:t> </a:t>
            </a:r>
            <a:endParaRPr lang="en-US" sz="2400" dirty="0"/>
          </a:p>
          <a:p>
            <a:pPr marL="0" indent="0">
              <a:buNone/>
            </a:pPr>
            <a:endParaRPr lang="en-US" dirty="0"/>
          </a:p>
        </p:txBody>
      </p:sp>
    </p:spTree>
    <p:extLst>
      <p:ext uri="{BB962C8B-B14F-4D97-AF65-F5344CB8AC3E}">
        <p14:creationId xmlns:p14="http://schemas.microsoft.com/office/powerpoint/2010/main" val="95353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7964"/>
            <a:ext cx="10515600" cy="5769000"/>
          </a:xfrm>
        </p:spPr>
        <p:txBody>
          <a:bodyPr/>
          <a:lstStyle/>
          <a:p>
            <a:pPr marL="0" indent="0">
              <a:buNone/>
            </a:pPr>
            <a:r>
              <a:rPr lang="en-US" dirty="0" smtClean="0"/>
              <a:t>Organizations </a:t>
            </a:r>
            <a:r>
              <a:rPr lang="en-US" dirty="0"/>
              <a:t>such as WMO, FAO and INSAM are playing a role, and will have to play an increasing role, in stimulating development and establishment of agrometeorological services and dissemination of agrometeorological information. Advisories include among others </a:t>
            </a:r>
            <a:endParaRPr lang="ar-IQ" dirty="0" smtClean="0"/>
          </a:p>
          <a:p>
            <a:pPr marL="571500" indent="-571500">
              <a:buAutoNum type="romanLcParenBoth"/>
            </a:pPr>
            <a:r>
              <a:rPr lang="en-US" dirty="0" smtClean="0"/>
              <a:t>in </a:t>
            </a:r>
            <a:r>
              <a:rPr lang="en-US" dirty="0"/>
              <a:t>drier climates information on average sowing date as well as expected sowing dates for the ongoing season, at various temporal and spatial scales, as well as on operational crop protection of all kinds </a:t>
            </a:r>
            <a:endParaRPr lang="ar-IQ" dirty="0" smtClean="0"/>
          </a:p>
          <a:p>
            <a:pPr marL="571500" indent="-571500">
              <a:buAutoNum type="romanLcParenBoth"/>
            </a:pPr>
            <a:r>
              <a:rPr lang="en-US" dirty="0" smtClean="0"/>
              <a:t>in </a:t>
            </a:r>
            <a:r>
              <a:rPr lang="en-US" dirty="0"/>
              <a:t>more humid climates information on pest and diseases attacks, all based on weather information and agrometeorological services in location specific and user-friendly format. Other important advisory fields that require attention are:</a:t>
            </a:r>
          </a:p>
          <a:p>
            <a:pPr marL="0" indent="0">
              <a:buNone/>
            </a:pPr>
            <a:endParaRPr lang="en-US" dirty="0"/>
          </a:p>
        </p:txBody>
      </p:sp>
    </p:spTree>
    <p:extLst>
      <p:ext uri="{BB962C8B-B14F-4D97-AF65-F5344CB8AC3E}">
        <p14:creationId xmlns:p14="http://schemas.microsoft.com/office/powerpoint/2010/main" val="4271022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489"/>
            <a:ext cx="10515600" cy="5867474"/>
          </a:xfrm>
        </p:spPr>
        <p:txBody>
          <a:bodyPr>
            <a:normAutofit/>
          </a:bodyPr>
          <a:lstStyle/>
          <a:p>
            <a:pPr lvl="2"/>
            <a:r>
              <a:rPr lang="en-US" dirty="0"/>
              <a:t>Management and modification of microclimate.</a:t>
            </a:r>
          </a:p>
          <a:p>
            <a:pPr lvl="2"/>
            <a:r>
              <a:rPr lang="en-US" dirty="0"/>
              <a:t>Meteorological information for guiding irrigation and drainage.</a:t>
            </a:r>
          </a:p>
          <a:p>
            <a:pPr lvl="2"/>
            <a:r>
              <a:rPr lang="en-US" dirty="0"/>
              <a:t>Environmental risks and disaster mitigation.</a:t>
            </a:r>
          </a:p>
          <a:p>
            <a:pPr lvl="2"/>
            <a:r>
              <a:rPr lang="en-US" dirty="0"/>
              <a:t>Highland and mountain agriculture.</a:t>
            </a:r>
          </a:p>
          <a:p>
            <a:pPr lvl="2"/>
            <a:r>
              <a:rPr lang="en-US" dirty="0"/>
              <a:t>Prediction of El-Nino and rainfall variability for agricultural planning.</a:t>
            </a:r>
          </a:p>
          <a:p>
            <a:pPr lvl="2"/>
            <a:r>
              <a:rPr lang="en-US" dirty="0"/>
              <a:t>Information on weather based pesticides/insecticides applications.</a:t>
            </a:r>
          </a:p>
          <a:p>
            <a:pPr lvl="2"/>
            <a:r>
              <a:rPr lang="en-US" dirty="0"/>
              <a:t>Arial transport of pollutants and knowledge regarding low level winds for operational activities.</a:t>
            </a:r>
          </a:p>
          <a:p>
            <a:pPr lvl="2"/>
            <a:r>
              <a:rPr lang="en-US" dirty="0"/>
              <a:t>Workday probabilities (e.g. in marine and lake fishing).</a:t>
            </a:r>
          </a:p>
          <a:p>
            <a:pPr lvl="2"/>
            <a:r>
              <a:rPr lang="en-US" dirty="0"/>
              <a:t>Agro advisory services for farmers on a regional level to strengthen and provide accurate forecasts and advisories for the farming community.</a:t>
            </a:r>
          </a:p>
          <a:p>
            <a:pPr lvl="2"/>
            <a:r>
              <a:rPr lang="en-US" dirty="0"/>
              <a:t>Communication of information in a format/language understandable to users.</a:t>
            </a:r>
          </a:p>
          <a:p>
            <a:r>
              <a:rPr lang="en-US" dirty="0"/>
              <a:t> </a:t>
            </a:r>
            <a:endParaRPr lang="en-US" sz="2400" dirty="0"/>
          </a:p>
          <a:p>
            <a:pPr marL="0" indent="0">
              <a:buNone/>
            </a:pPr>
            <a:endParaRPr lang="en-US" dirty="0"/>
          </a:p>
        </p:txBody>
      </p:sp>
    </p:spTree>
    <p:extLst>
      <p:ext uri="{BB962C8B-B14F-4D97-AF65-F5344CB8AC3E}">
        <p14:creationId xmlns:p14="http://schemas.microsoft.com/office/powerpoint/2010/main" val="4090616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2031"/>
            <a:ext cx="10515600" cy="5754932"/>
          </a:xfrm>
        </p:spPr>
        <p:txBody>
          <a:bodyPr/>
          <a:lstStyle/>
          <a:p>
            <a:r>
              <a:rPr lang="en-US" dirty="0"/>
              <a:t>In more advanced agricultural production, with potential for technology transfer where the absorption capacity exists, we may add:</a:t>
            </a:r>
          </a:p>
          <a:p>
            <a:r>
              <a:rPr lang="en-US" dirty="0"/>
              <a:t> </a:t>
            </a:r>
          </a:p>
          <a:p>
            <a:pPr lvl="2"/>
            <a:r>
              <a:rPr lang="en-US" dirty="0"/>
              <a:t>Crop weather modelling with special emphasis on crop growth simulation models.</a:t>
            </a:r>
          </a:p>
          <a:p>
            <a:pPr lvl="2"/>
            <a:r>
              <a:rPr lang="en-US" dirty="0"/>
              <a:t>Development of complex data collection systems and speedy processing and interpretation of large spatial data collections.</a:t>
            </a:r>
          </a:p>
          <a:p>
            <a:pPr lvl="2"/>
            <a:r>
              <a:rPr lang="en-US" dirty="0"/>
              <a:t>Geographical information systems and their use for crop planning at smaller than present scales.</a:t>
            </a:r>
          </a:p>
          <a:p>
            <a:pPr lvl="2"/>
            <a:r>
              <a:rPr lang="en-US" dirty="0"/>
              <a:t>The use of remote sensing technologies to generate information/ advisories for large areas.</a:t>
            </a:r>
          </a:p>
          <a:p>
            <a:pPr lvl="2"/>
            <a:r>
              <a:rPr lang="en-US" dirty="0"/>
              <a:t>Quantifying Carbon sequestration.</a:t>
            </a:r>
          </a:p>
          <a:p>
            <a:pPr marL="0" indent="0">
              <a:buNone/>
            </a:pPr>
            <a:endParaRPr lang="en-US" dirty="0"/>
          </a:p>
        </p:txBody>
      </p:sp>
    </p:spTree>
    <p:extLst>
      <p:ext uri="{BB962C8B-B14F-4D97-AF65-F5344CB8AC3E}">
        <p14:creationId xmlns:p14="http://schemas.microsoft.com/office/powerpoint/2010/main" val="2514476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TotalTime>
  <Words>967</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Definition of Agrometeorology</vt:lpstr>
      <vt:lpstr>Importance and applications of Agrometeorology   </vt:lpstr>
      <vt:lpstr>Applications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Agrometeorology</dc:title>
  <dc:creator>hp</dc:creator>
  <cp:lastModifiedBy>hp</cp:lastModifiedBy>
  <cp:revision>14</cp:revision>
  <dcterms:created xsi:type="dcterms:W3CDTF">2021-04-02T17:34:33Z</dcterms:created>
  <dcterms:modified xsi:type="dcterms:W3CDTF">2021-04-25T19:20:33Z</dcterms:modified>
</cp:coreProperties>
</file>