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7" d="100"/>
          <a:sy n="77" d="100"/>
        </p:scale>
        <p:origin x="24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10F370-2C67-40E3-B63F-40CEBF3F8A8A}"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9A688-F9D0-4678-A5AD-23DEB85B0A8E}" type="slidenum">
              <a:rPr lang="en-US" smtClean="0"/>
              <a:t>‹#›</a:t>
            </a:fld>
            <a:endParaRPr lang="en-US"/>
          </a:p>
        </p:txBody>
      </p:sp>
    </p:spTree>
    <p:extLst>
      <p:ext uri="{BB962C8B-B14F-4D97-AF65-F5344CB8AC3E}">
        <p14:creationId xmlns:p14="http://schemas.microsoft.com/office/powerpoint/2010/main" val="515295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0F370-2C67-40E3-B63F-40CEBF3F8A8A}"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9A688-F9D0-4678-A5AD-23DEB85B0A8E}" type="slidenum">
              <a:rPr lang="en-US" smtClean="0"/>
              <a:t>‹#›</a:t>
            </a:fld>
            <a:endParaRPr lang="en-US"/>
          </a:p>
        </p:txBody>
      </p:sp>
    </p:spTree>
    <p:extLst>
      <p:ext uri="{BB962C8B-B14F-4D97-AF65-F5344CB8AC3E}">
        <p14:creationId xmlns:p14="http://schemas.microsoft.com/office/powerpoint/2010/main" val="2556899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0F370-2C67-40E3-B63F-40CEBF3F8A8A}"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9A688-F9D0-4678-A5AD-23DEB85B0A8E}" type="slidenum">
              <a:rPr lang="en-US" smtClean="0"/>
              <a:t>‹#›</a:t>
            </a:fld>
            <a:endParaRPr lang="en-US"/>
          </a:p>
        </p:txBody>
      </p:sp>
    </p:spTree>
    <p:extLst>
      <p:ext uri="{BB962C8B-B14F-4D97-AF65-F5344CB8AC3E}">
        <p14:creationId xmlns:p14="http://schemas.microsoft.com/office/powerpoint/2010/main" val="31821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0F370-2C67-40E3-B63F-40CEBF3F8A8A}"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9A688-F9D0-4678-A5AD-23DEB85B0A8E}" type="slidenum">
              <a:rPr lang="en-US" smtClean="0"/>
              <a:t>‹#›</a:t>
            </a:fld>
            <a:endParaRPr lang="en-US"/>
          </a:p>
        </p:txBody>
      </p:sp>
    </p:spTree>
    <p:extLst>
      <p:ext uri="{BB962C8B-B14F-4D97-AF65-F5344CB8AC3E}">
        <p14:creationId xmlns:p14="http://schemas.microsoft.com/office/powerpoint/2010/main" val="23095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910F370-2C67-40E3-B63F-40CEBF3F8A8A}"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9A688-F9D0-4678-A5AD-23DEB85B0A8E}" type="slidenum">
              <a:rPr lang="en-US" smtClean="0"/>
              <a:t>‹#›</a:t>
            </a:fld>
            <a:endParaRPr lang="en-US"/>
          </a:p>
        </p:txBody>
      </p:sp>
    </p:spTree>
    <p:extLst>
      <p:ext uri="{BB962C8B-B14F-4D97-AF65-F5344CB8AC3E}">
        <p14:creationId xmlns:p14="http://schemas.microsoft.com/office/powerpoint/2010/main" val="3366497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10F370-2C67-40E3-B63F-40CEBF3F8A8A}"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99A688-F9D0-4678-A5AD-23DEB85B0A8E}" type="slidenum">
              <a:rPr lang="en-US" smtClean="0"/>
              <a:t>‹#›</a:t>
            </a:fld>
            <a:endParaRPr lang="en-US"/>
          </a:p>
        </p:txBody>
      </p:sp>
    </p:spTree>
    <p:extLst>
      <p:ext uri="{BB962C8B-B14F-4D97-AF65-F5344CB8AC3E}">
        <p14:creationId xmlns:p14="http://schemas.microsoft.com/office/powerpoint/2010/main" val="4101168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10F370-2C67-40E3-B63F-40CEBF3F8A8A}" type="datetimeFigureOut">
              <a:rPr lang="en-US" smtClean="0"/>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99A688-F9D0-4678-A5AD-23DEB85B0A8E}" type="slidenum">
              <a:rPr lang="en-US" smtClean="0"/>
              <a:t>‹#›</a:t>
            </a:fld>
            <a:endParaRPr lang="en-US"/>
          </a:p>
        </p:txBody>
      </p:sp>
    </p:spTree>
    <p:extLst>
      <p:ext uri="{BB962C8B-B14F-4D97-AF65-F5344CB8AC3E}">
        <p14:creationId xmlns:p14="http://schemas.microsoft.com/office/powerpoint/2010/main" val="2900058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10F370-2C67-40E3-B63F-40CEBF3F8A8A}" type="datetimeFigureOut">
              <a:rPr lang="en-US" smtClean="0"/>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99A688-F9D0-4678-A5AD-23DEB85B0A8E}" type="slidenum">
              <a:rPr lang="en-US" smtClean="0"/>
              <a:t>‹#›</a:t>
            </a:fld>
            <a:endParaRPr lang="en-US"/>
          </a:p>
        </p:txBody>
      </p:sp>
    </p:spTree>
    <p:extLst>
      <p:ext uri="{BB962C8B-B14F-4D97-AF65-F5344CB8AC3E}">
        <p14:creationId xmlns:p14="http://schemas.microsoft.com/office/powerpoint/2010/main" val="100697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10F370-2C67-40E3-B63F-40CEBF3F8A8A}" type="datetimeFigureOut">
              <a:rPr lang="en-US" smtClean="0"/>
              <a:t>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99A688-F9D0-4678-A5AD-23DEB85B0A8E}" type="slidenum">
              <a:rPr lang="en-US" smtClean="0"/>
              <a:t>‹#›</a:t>
            </a:fld>
            <a:endParaRPr lang="en-US"/>
          </a:p>
        </p:txBody>
      </p:sp>
    </p:spTree>
    <p:extLst>
      <p:ext uri="{BB962C8B-B14F-4D97-AF65-F5344CB8AC3E}">
        <p14:creationId xmlns:p14="http://schemas.microsoft.com/office/powerpoint/2010/main" val="3649407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10F370-2C67-40E3-B63F-40CEBF3F8A8A}"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99A688-F9D0-4678-A5AD-23DEB85B0A8E}" type="slidenum">
              <a:rPr lang="en-US" smtClean="0"/>
              <a:t>‹#›</a:t>
            </a:fld>
            <a:endParaRPr lang="en-US"/>
          </a:p>
        </p:txBody>
      </p:sp>
    </p:spTree>
    <p:extLst>
      <p:ext uri="{BB962C8B-B14F-4D97-AF65-F5344CB8AC3E}">
        <p14:creationId xmlns:p14="http://schemas.microsoft.com/office/powerpoint/2010/main" val="807792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10F370-2C67-40E3-B63F-40CEBF3F8A8A}"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99A688-F9D0-4678-A5AD-23DEB85B0A8E}" type="slidenum">
              <a:rPr lang="en-US" smtClean="0"/>
              <a:t>‹#›</a:t>
            </a:fld>
            <a:endParaRPr lang="en-US"/>
          </a:p>
        </p:txBody>
      </p:sp>
    </p:spTree>
    <p:extLst>
      <p:ext uri="{BB962C8B-B14F-4D97-AF65-F5344CB8AC3E}">
        <p14:creationId xmlns:p14="http://schemas.microsoft.com/office/powerpoint/2010/main" val="1781586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10F370-2C67-40E3-B63F-40CEBF3F8A8A}" type="datetimeFigureOut">
              <a:rPr lang="en-US" smtClean="0"/>
              <a:t>1/12/2021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99A688-F9D0-4678-A5AD-23DEB85B0A8E}" type="slidenum">
              <a:rPr lang="en-US" smtClean="0"/>
              <a:t>‹#›</a:t>
            </a:fld>
            <a:endParaRPr lang="en-US"/>
          </a:p>
        </p:txBody>
      </p:sp>
    </p:spTree>
    <p:extLst>
      <p:ext uri="{BB962C8B-B14F-4D97-AF65-F5344CB8AC3E}">
        <p14:creationId xmlns:p14="http://schemas.microsoft.com/office/powerpoint/2010/main" val="418905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عنصر نائب للمحتوى 1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17" name="مستطيل 16"/>
          <p:cNvSpPr/>
          <p:nvPr/>
        </p:nvSpPr>
        <p:spPr>
          <a:xfrm>
            <a:off x="5176632" y="4877191"/>
            <a:ext cx="2257349" cy="369332"/>
          </a:xfrm>
          <a:prstGeom prst="rect">
            <a:avLst/>
          </a:prstGeom>
        </p:spPr>
        <p:txBody>
          <a:bodyPr wrap="none">
            <a:spAutoFit/>
          </a:bodyPr>
          <a:lstStyle/>
          <a:p>
            <a:r>
              <a:rPr lang="en-US" b="1" cap="all" dirty="0" smtClean="0">
                <a:ln w="3175" cmpd="sng">
                  <a:noFill/>
                </a:ln>
                <a:solidFill>
                  <a:prstClr val="black"/>
                </a:solidFill>
              </a:rPr>
              <a:t>DR.IQBAL KHALAF </a:t>
            </a:r>
            <a:r>
              <a:rPr lang="ar-IQ" b="1" cap="all" dirty="0" smtClean="0">
                <a:ln w="3175" cmpd="sng">
                  <a:noFill/>
                </a:ln>
                <a:solidFill>
                  <a:prstClr val="black"/>
                </a:solidFill>
              </a:rPr>
              <a:t> </a:t>
            </a:r>
            <a:endParaRPr lang="ar-IQ" b="1" dirty="0"/>
          </a:p>
        </p:txBody>
      </p:sp>
      <p:sp>
        <p:nvSpPr>
          <p:cNvPr id="2" name="Rectangle 1"/>
          <p:cNvSpPr/>
          <p:nvPr/>
        </p:nvSpPr>
        <p:spPr>
          <a:xfrm>
            <a:off x="3920647" y="3298195"/>
            <a:ext cx="5010411" cy="707886"/>
          </a:xfrm>
          <a:prstGeom prst="rect">
            <a:avLst/>
          </a:prstGeom>
        </p:spPr>
        <p:txBody>
          <a:bodyPr wrap="square">
            <a:spAutoFit/>
          </a:bodyPr>
          <a:lstStyle/>
          <a:p>
            <a:pPr lvl="1">
              <a:spcBef>
                <a:spcPts val="5"/>
              </a:spcBef>
              <a:buSzPts val="1100"/>
              <a:tabLst>
                <a:tab pos="292100" algn="l"/>
              </a:tabLst>
            </a:pPr>
            <a:r>
              <a:rPr lang="en-US" sz="2000" b="1" i="1" dirty="0" smtClean="0"/>
              <a:t>Types </a:t>
            </a:r>
            <a:r>
              <a:rPr lang="en-US" sz="2000" b="1" i="1" dirty="0"/>
              <a:t>of measuring precipitation</a:t>
            </a:r>
          </a:p>
          <a:p>
            <a:pPr lvl="1">
              <a:spcBef>
                <a:spcPts val="5"/>
              </a:spcBef>
              <a:buSzPts val="1100"/>
              <a:tabLst>
                <a:tab pos="292100" algn="l"/>
              </a:tabLst>
            </a:pPr>
            <a:endParaRPr lang="en-US" sz="2000" b="1"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06332870"/>
      </p:ext>
    </p:extLst>
  </p:cSld>
  <p:clrMapOvr>
    <a:masterClrMapping/>
  </p:clrMapOvr>
  <mc:AlternateContent xmlns:mc="http://schemas.openxmlformats.org/markup-compatibility/2006" xmlns:p14="http://schemas.microsoft.com/office/powerpoint/2010/main">
    <mc:Choice Requires="p14">
      <p:transition spd="slow" p14:dur="2000" advTm="8867"/>
    </mc:Choice>
    <mc:Fallback xmlns="">
      <p:transition spd="slow" advTm="8867"/>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0728"/>
            <a:ext cx="10515600" cy="474119"/>
          </a:xfrm>
        </p:spPr>
        <p:txBody>
          <a:bodyPr>
            <a:normAutofit fontScale="90000"/>
          </a:bodyPr>
          <a:lstStyle/>
          <a:p>
            <a:pPr algn="ctr"/>
            <a:r>
              <a:rPr lang="en-US" b="1" i="1" dirty="0" smtClean="0"/>
              <a:t>Types </a:t>
            </a:r>
            <a:r>
              <a:rPr lang="en-US" b="1" i="1" dirty="0"/>
              <a:t>of measuring precipitation</a:t>
            </a:r>
            <a:br>
              <a:rPr lang="en-US" b="1" i="1" dirty="0"/>
            </a:br>
            <a:r>
              <a:rPr lang="en-US" dirty="0" smtClean="0"/>
              <a:t> </a:t>
            </a:r>
            <a:endParaRPr lang="en-US" dirty="0"/>
          </a:p>
        </p:txBody>
      </p:sp>
      <p:sp>
        <p:nvSpPr>
          <p:cNvPr id="3" name="Content Placeholder 2"/>
          <p:cNvSpPr>
            <a:spLocks noGrp="1"/>
          </p:cNvSpPr>
          <p:nvPr>
            <p:ph idx="1"/>
          </p:nvPr>
        </p:nvSpPr>
        <p:spPr>
          <a:xfrm>
            <a:off x="726510" y="914400"/>
            <a:ext cx="10627290" cy="5262563"/>
          </a:xfrm>
        </p:spPr>
        <p:txBody>
          <a:bodyPr>
            <a:normAutofit fontScale="92500" lnSpcReduction="10000"/>
          </a:bodyPr>
          <a:lstStyle/>
          <a:p>
            <a:pPr marL="0" indent="0">
              <a:buNone/>
            </a:pPr>
            <a:r>
              <a:rPr lang="en-US" dirty="0" smtClean="0"/>
              <a:t>There are many types of measuring precipitation :-</a:t>
            </a:r>
          </a:p>
          <a:p>
            <a:pPr lvl="2"/>
            <a:r>
              <a:rPr lang="en-US" dirty="0"/>
              <a:t>Cylindrical Rain Gauges</a:t>
            </a:r>
          </a:p>
          <a:p>
            <a:pPr lvl="2"/>
            <a:r>
              <a:rPr lang="en-US" dirty="0"/>
              <a:t>Ordinary Rain Gauges</a:t>
            </a:r>
          </a:p>
          <a:p>
            <a:pPr lvl="2"/>
            <a:r>
              <a:rPr lang="en-US" dirty="0"/>
              <a:t>Siphon Rain Gauges</a:t>
            </a:r>
          </a:p>
          <a:p>
            <a:pPr lvl="2"/>
            <a:r>
              <a:rPr lang="en-US" dirty="0"/>
              <a:t>Tipping Bucket Rain Gauges</a:t>
            </a:r>
          </a:p>
          <a:p>
            <a:pPr lvl="2"/>
            <a:r>
              <a:rPr lang="en-US" dirty="0"/>
              <a:t>Tipping Bucket Rain Gauge Recorder</a:t>
            </a:r>
          </a:p>
          <a:p>
            <a:pPr lvl="2"/>
            <a:r>
              <a:rPr lang="en-US" dirty="0" smtClean="0"/>
              <a:t>Exposure </a:t>
            </a:r>
          </a:p>
          <a:p>
            <a:pPr lvl="2"/>
            <a:r>
              <a:rPr lang="en-US" dirty="0" smtClean="0"/>
              <a:t>Windshields </a:t>
            </a:r>
          </a:p>
          <a:p>
            <a:pPr lvl="2"/>
            <a:endParaRPr lang="en-US" b="1" i="1" dirty="0"/>
          </a:p>
          <a:p>
            <a:pPr marL="914400" lvl="2" indent="0">
              <a:buNone/>
            </a:pPr>
            <a:r>
              <a:rPr lang="en-US" b="1" i="1" dirty="0" smtClean="0"/>
              <a:t>Precipitation calculations:-</a:t>
            </a:r>
          </a:p>
          <a:p>
            <a:pPr marL="0" indent="0">
              <a:buNone/>
            </a:pPr>
            <a:r>
              <a:rPr lang="en-US" sz="1800" dirty="0"/>
              <a:t>There are different ways to calculate the amount of precipitation for a certain area</a:t>
            </a:r>
            <a:r>
              <a:rPr lang="en-US" sz="1800" dirty="0" smtClean="0"/>
              <a:t>:-</a:t>
            </a:r>
          </a:p>
          <a:p>
            <a:pPr lvl="2"/>
            <a:r>
              <a:rPr lang="en-US" dirty="0"/>
              <a:t>Arithmetic  Mean Method</a:t>
            </a:r>
          </a:p>
          <a:p>
            <a:pPr lvl="2"/>
            <a:r>
              <a:rPr lang="en-US" dirty="0"/>
              <a:t>Thiessen Average Method</a:t>
            </a:r>
          </a:p>
          <a:p>
            <a:pPr lvl="2"/>
            <a:r>
              <a:rPr lang="en-US" dirty="0" err="1"/>
              <a:t>Isohyetal</a:t>
            </a:r>
            <a:r>
              <a:rPr lang="en-US" dirty="0"/>
              <a:t> Line Method</a:t>
            </a:r>
          </a:p>
          <a:p>
            <a:pPr lvl="2"/>
            <a:r>
              <a:rPr lang="en-US" dirty="0"/>
              <a:t>Triangulation </a:t>
            </a:r>
            <a:r>
              <a:rPr lang="en-US" dirty="0" smtClean="0"/>
              <a:t>method </a:t>
            </a:r>
          </a:p>
          <a:p>
            <a:pPr lvl="2"/>
            <a:r>
              <a:rPr lang="en-US" dirty="0" smtClean="0"/>
              <a:t>Balance </a:t>
            </a:r>
            <a:r>
              <a:rPr lang="en-US" dirty="0"/>
              <a:t>method</a:t>
            </a:r>
            <a:endParaRPr lang="en-US" sz="4400" dirty="0"/>
          </a:p>
          <a:p>
            <a:pPr marL="0" indent="0">
              <a:buNone/>
            </a:pPr>
            <a:r>
              <a:rPr lang="en-US" sz="1800" dirty="0"/>
              <a:t> </a:t>
            </a:r>
          </a:p>
          <a:p>
            <a:pPr marL="914400" lvl="2" indent="0">
              <a:buNone/>
            </a:pPr>
            <a:endParaRPr lang="en-US" b="1" i="1" dirty="0"/>
          </a:p>
          <a:p>
            <a:pPr marL="914400" lvl="2" indent="0">
              <a:buNone/>
            </a:pPr>
            <a:endParaRPr lang="en-US" b="1" i="1" dirty="0"/>
          </a:p>
          <a:p>
            <a:pPr marL="914400" lvl="2" indent="0">
              <a:buNone/>
            </a:pPr>
            <a:endParaRPr lang="en-US" dirty="0"/>
          </a:p>
        </p:txBody>
      </p:sp>
    </p:spTree>
    <p:extLst>
      <p:ext uri="{BB962C8B-B14F-4D97-AF65-F5344CB8AC3E}">
        <p14:creationId xmlns:p14="http://schemas.microsoft.com/office/powerpoint/2010/main" val="4083532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5885"/>
            <a:ext cx="10515600" cy="450937"/>
          </a:xfrm>
        </p:spPr>
        <p:txBody>
          <a:bodyPr>
            <a:normAutofit fontScale="90000"/>
          </a:bodyPr>
          <a:lstStyle/>
          <a:p>
            <a:pPr algn="ctr"/>
            <a:r>
              <a:rPr lang="en-US" sz="3200" b="1" dirty="0"/>
              <a:t>ICE MELTING</a:t>
            </a:r>
            <a:r>
              <a:rPr lang="en-US" b="1" dirty="0"/>
              <a:t/>
            </a:r>
            <a:br>
              <a:rPr lang="en-US" b="1" dirty="0"/>
            </a:br>
            <a:endParaRPr lang="en-US" dirty="0"/>
          </a:p>
        </p:txBody>
      </p:sp>
      <p:sp>
        <p:nvSpPr>
          <p:cNvPr id="3" name="Content Placeholder 2"/>
          <p:cNvSpPr>
            <a:spLocks noGrp="1"/>
          </p:cNvSpPr>
          <p:nvPr>
            <p:ph idx="1"/>
          </p:nvPr>
        </p:nvSpPr>
        <p:spPr>
          <a:xfrm>
            <a:off x="838200" y="876822"/>
            <a:ext cx="10515600" cy="5300141"/>
          </a:xfrm>
        </p:spPr>
        <p:txBody>
          <a:bodyPr/>
          <a:lstStyle/>
          <a:p>
            <a:pPr marL="0" indent="0">
              <a:buNone/>
            </a:pPr>
            <a:r>
              <a:rPr lang="en-US" sz="2400" dirty="0" smtClean="0"/>
              <a:t>Ice and snow melting</a:t>
            </a:r>
          </a:p>
          <a:p>
            <a:pPr marL="0" indent="0">
              <a:buNone/>
            </a:pPr>
            <a:r>
              <a:rPr lang="en-US" sz="2000" dirty="0"/>
              <a:t>A Snowmelt system prevents the build-up of snow and ice on walkways, patios and roadways, or more economically, only a portion of the area such as a pair of 2-foot (0.61 m)- wide tire tracks on a driveway or a 3-foot (0.91 m) center portion of a sidewalk, </a:t>
            </a:r>
            <a:r>
              <a:rPr lang="en-US" sz="2000" dirty="0" smtClean="0"/>
              <a:t>etc.</a:t>
            </a:r>
            <a:endParaRPr lang="ar-IQ" sz="2000" dirty="0" smtClean="0"/>
          </a:p>
          <a:p>
            <a:pPr marL="0" indent="0">
              <a:buNone/>
            </a:pPr>
            <a:r>
              <a:rPr lang="en-US" sz="2000" dirty="0"/>
              <a:t>They function even during a storm thus improve safety and eliminate winter maintenance labor including </a:t>
            </a:r>
            <a:r>
              <a:rPr lang="ar-IQ" sz="2000" dirty="0" smtClean="0"/>
              <a:t> </a:t>
            </a:r>
          </a:p>
          <a:p>
            <a:pPr marL="0" indent="0">
              <a:buNone/>
            </a:pPr>
            <a:r>
              <a:rPr lang="ar-IQ" sz="2000" dirty="0" smtClean="0"/>
              <a:t>-1</a:t>
            </a:r>
            <a:r>
              <a:rPr lang="en-US" sz="2000" dirty="0" smtClean="0"/>
              <a:t>shoveling </a:t>
            </a:r>
            <a:r>
              <a:rPr lang="en-US" sz="2000" dirty="0"/>
              <a:t>or plowing </a:t>
            </a:r>
            <a:r>
              <a:rPr lang="en-US" sz="2000" dirty="0" smtClean="0"/>
              <a:t>snow</a:t>
            </a:r>
            <a:endParaRPr lang="ar-IQ" sz="2000" dirty="0" smtClean="0"/>
          </a:p>
          <a:p>
            <a:pPr marL="0" indent="0">
              <a:buNone/>
            </a:pPr>
            <a:r>
              <a:rPr lang="ar-IQ" sz="2000" dirty="0" smtClean="0"/>
              <a:t>2</a:t>
            </a:r>
            <a:r>
              <a:rPr lang="en-US" sz="2000" dirty="0" smtClean="0"/>
              <a:t> </a:t>
            </a:r>
            <a:r>
              <a:rPr lang="ar-IQ" sz="2000" dirty="0" smtClean="0"/>
              <a:t>-</a:t>
            </a:r>
            <a:r>
              <a:rPr lang="en-US" sz="2000" dirty="0" smtClean="0"/>
              <a:t> </a:t>
            </a:r>
            <a:r>
              <a:rPr lang="en-US" sz="2000" dirty="0"/>
              <a:t>spreading de-icing </a:t>
            </a:r>
            <a:r>
              <a:rPr lang="en-US" sz="2000" dirty="0" smtClean="0"/>
              <a:t>salt</a:t>
            </a:r>
            <a:endParaRPr lang="ar-IQ" sz="2000" dirty="0" smtClean="0"/>
          </a:p>
          <a:p>
            <a:pPr marL="0" indent="0">
              <a:buNone/>
            </a:pPr>
            <a:r>
              <a:rPr lang="ar-IQ" sz="2000" dirty="0" smtClean="0"/>
              <a:t>3</a:t>
            </a:r>
            <a:r>
              <a:rPr lang="en-US" sz="2000" dirty="0" smtClean="0"/>
              <a:t> </a:t>
            </a:r>
            <a:r>
              <a:rPr lang="ar-IQ" sz="2000" dirty="0" smtClean="0"/>
              <a:t>-</a:t>
            </a:r>
            <a:r>
              <a:rPr lang="en-US" sz="2000" dirty="0" smtClean="0"/>
              <a:t> </a:t>
            </a:r>
            <a:r>
              <a:rPr lang="en-US" sz="2000" dirty="0"/>
              <a:t>traction grit (sand). </a:t>
            </a:r>
            <a:endParaRPr lang="ar-IQ" sz="2000" dirty="0" smtClean="0"/>
          </a:p>
          <a:p>
            <a:pPr marL="0" indent="0">
              <a:buNone/>
            </a:pPr>
            <a:r>
              <a:rPr lang="en-US" sz="2400" dirty="0"/>
              <a:t>A snowmelt system may extend the life of the concrete, asphalt or under pavers by eliminating the use salts or other de-icing chemicals, and physical damage from winter service vehicles. </a:t>
            </a:r>
            <a:r>
              <a:rPr lang="en-US" sz="2400" dirty="0" smtClean="0"/>
              <a:t> </a:t>
            </a:r>
          </a:p>
          <a:p>
            <a:pPr marL="0" indent="0">
              <a:buNone/>
            </a:pPr>
            <a:r>
              <a:rPr lang="en-US" sz="2400" dirty="0" smtClean="0"/>
              <a:t> </a:t>
            </a:r>
            <a:endParaRPr lang="en-US" sz="2400" dirty="0"/>
          </a:p>
          <a:p>
            <a:pPr marL="0" indent="0">
              <a:buNone/>
            </a:pPr>
            <a:endParaRPr lang="en-US" dirty="0"/>
          </a:p>
        </p:txBody>
      </p:sp>
    </p:spTree>
    <p:extLst>
      <p:ext uri="{BB962C8B-B14F-4D97-AF65-F5344CB8AC3E}">
        <p14:creationId xmlns:p14="http://schemas.microsoft.com/office/powerpoint/2010/main" val="1811795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8663"/>
            <a:ext cx="10515600" cy="5448300"/>
          </a:xfrm>
        </p:spPr>
        <p:txBody>
          <a:bodyPr>
            <a:normAutofit/>
          </a:bodyPr>
          <a:lstStyle/>
          <a:p>
            <a:pPr marL="0" indent="0">
              <a:buNone/>
            </a:pPr>
            <a:r>
              <a:rPr lang="en-US" sz="2000" dirty="0"/>
              <a:t>Systems are available in two broad types based on </a:t>
            </a:r>
            <a:r>
              <a:rPr lang="en-US" sz="2000" dirty="0">
                <a:solidFill>
                  <a:srgbClr val="FF0000"/>
                </a:solidFill>
              </a:rPr>
              <a:t>heat source</a:t>
            </a:r>
            <a:r>
              <a:rPr lang="en-US" sz="2000" dirty="0" smtClean="0"/>
              <a:t>:</a:t>
            </a:r>
            <a:endParaRPr lang="ar-IQ" sz="2000" dirty="0" smtClean="0"/>
          </a:p>
          <a:p>
            <a:pPr marL="0" indent="0">
              <a:buNone/>
            </a:pPr>
            <a:r>
              <a:rPr lang="ar-IQ" sz="2000" dirty="0" smtClean="0"/>
              <a:t>-1</a:t>
            </a:r>
            <a:r>
              <a:rPr lang="en-US" sz="2000" dirty="0" smtClean="0"/>
              <a:t> </a:t>
            </a:r>
            <a:r>
              <a:rPr lang="en-US" sz="2000" dirty="0"/>
              <a:t>electric resistance </a:t>
            </a:r>
            <a:r>
              <a:rPr lang="en-US" sz="2000" dirty="0" smtClean="0"/>
              <a:t>heat</a:t>
            </a:r>
            <a:endParaRPr lang="ar-IQ" sz="2000" dirty="0" smtClean="0"/>
          </a:p>
          <a:p>
            <a:pPr marL="0" indent="0">
              <a:buNone/>
            </a:pPr>
            <a:r>
              <a:rPr lang="ar-IQ" sz="2000" dirty="0" smtClean="0"/>
              <a:t>-2</a:t>
            </a:r>
            <a:r>
              <a:rPr lang="en-US" sz="2000" dirty="0" smtClean="0"/>
              <a:t> </a:t>
            </a:r>
            <a:r>
              <a:rPr lang="en-US" sz="2000" dirty="0"/>
              <a:t>heat from a combustion or geothermal source delivered hedonically (in a fluid). </a:t>
            </a:r>
            <a:endParaRPr lang="ar-IQ" sz="2000" dirty="0" smtClean="0"/>
          </a:p>
          <a:p>
            <a:pPr marL="0" indent="0">
              <a:buNone/>
            </a:pPr>
            <a:r>
              <a:rPr lang="en-US" sz="2000" dirty="0" smtClean="0"/>
              <a:t>Arguably</a:t>
            </a:r>
            <a:r>
              <a:rPr lang="en-US" sz="2000" dirty="0"/>
              <a:t>, </a:t>
            </a:r>
            <a:r>
              <a:rPr lang="en-US" sz="2000" dirty="0">
                <a:solidFill>
                  <a:srgbClr val="FF0000"/>
                </a:solidFill>
              </a:rPr>
              <a:t>electric snowmelt systems </a:t>
            </a:r>
            <a:r>
              <a:rPr lang="en-US" sz="2000" dirty="0"/>
              <a:t>requires less maintenance than </a:t>
            </a:r>
            <a:r>
              <a:rPr lang="en-US" sz="2000" dirty="0">
                <a:solidFill>
                  <a:srgbClr val="FF0000"/>
                </a:solidFill>
              </a:rPr>
              <a:t>hydro snowmelt systems </a:t>
            </a:r>
            <a:r>
              <a:rPr lang="en-US" sz="2000" dirty="0"/>
              <a:t>because there </a:t>
            </a:r>
            <a:r>
              <a:rPr lang="en-US" sz="2000" dirty="0" smtClean="0"/>
              <a:t>are</a:t>
            </a:r>
            <a:endParaRPr lang="ar-IQ" sz="2000" dirty="0" smtClean="0"/>
          </a:p>
          <a:p>
            <a:pPr marL="0" indent="0">
              <a:buNone/>
            </a:pPr>
            <a:r>
              <a:rPr lang="ar-IQ" sz="2000" dirty="0" smtClean="0"/>
              <a:t>-1</a:t>
            </a:r>
            <a:r>
              <a:rPr lang="en-US" sz="2000" dirty="0" smtClean="0"/>
              <a:t> </a:t>
            </a:r>
            <a:r>
              <a:rPr lang="en-US" sz="2000" dirty="0"/>
              <a:t>minimal moving </a:t>
            </a:r>
            <a:r>
              <a:rPr lang="en-US" sz="2000" dirty="0" smtClean="0"/>
              <a:t>parts</a:t>
            </a:r>
            <a:endParaRPr lang="ar-IQ" sz="2000" dirty="0" smtClean="0"/>
          </a:p>
          <a:p>
            <a:pPr marL="0" indent="0">
              <a:buNone/>
            </a:pPr>
            <a:r>
              <a:rPr lang="ar-IQ" sz="2000" dirty="0" smtClean="0"/>
              <a:t>-2</a:t>
            </a:r>
            <a:r>
              <a:rPr lang="en-US" sz="2000" dirty="0" smtClean="0"/>
              <a:t> </a:t>
            </a:r>
            <a:r>
              <a:rPr lang="en-US" sz="2000" dirty="0"/>
              <a:t>no corroding agents</a:t>
            </a:r>
            <a:r>
              <a:rPr lang="en-US" sz="2000" dirty="0" smtClean="0"/>
              <a:t>.</a:t>
            </a:r>
            <a:endParaRPr lang="ar-IQ" sz="2000" dirty="0" smtClean="0"/>
          </a:p>
          <a:p>
            <a:pPr marL="0" indent="0">
              <a:buNone/>
            </a:pPr>
            <a:r>
              <a:rPr lang="ar-IQ" sz="2000" dirty="0" smtClean="0"/>
              <a:t>-3</a:t>
            </a:r>
            <a:r>
              <a:rPr lang="en-US" sz="2000" dirty="0" smtClean="0"/>
              <a:t>However </a:t>
            </a:r>
            <a:r>
              <a:rPr lang="en-US" sz="2000" dirty="0"/>
              <a:t>electric snowmelt systems tend to be much more expensive to operate</a:t>
            </a:r>
            <a:r>
              <a:rPr lang="en-US" sz="2000" dirty="0" smtClean="0"/>
              <a:t>.</a:t>
            </a:r>
            <a:endParaRPr lang="ar-IQ" sz="2000" dirty="0" smtClean="0"/>
          </a:p>
          <a:p>
            <a:pPr marL="0" indent="0">
              <a:buNone/>
            </a:pPr>
            <a:r>
              <a:rPr lang="en-US" sz="2000" dirty="0" smtClean="0"/>
              <a:t> </a:t>
            </a:r>
            <a:r>
              <a:rPr lang="en-US" sz="2000" dirty="0"/>
              <a:t>Most new snowmelt systems operate in conjunction with an automatic activation device that will turn on the system on when it senses precipitation and freezing temperatures and turn off the system when temperatures are above freezing</a:t>
            </a:r>
            <a:r>
              <a:rPr lang="en-US" sz="2000" dirty="0" smtClean="0"/>
              <a:t>.</a:t>
            </a:r>
            <a:endParaRPr lang="ar-IQ" sz="2000" dirty="0" smtClean="0"/>
          </a:p>
          <a:p>
            <a:pPr marL="0" indent="0">
              <a:buNone/>
            </a:pPr>
            <a:endParaRPr lang="ar-IQ" sz="2000" dirty="0" smtClean="0"/>
          </a:p>
          <a:p>
            <a:pPr marL="0" indent="0">
              <a:buNone/>
            </a:pPr>
            <a:endParaRPr lang="en-US" sz="2000" dirty="0"/>
          </a:p>
        </p:txBody>
      </p:sp>
    </p:spTree>
    <p:extLst>
      <p:ext uri="{BB962C8B-B14F-4D97-AF65-F5344CB8AC3E}">
        <p14:creationId xmlns:p14="http://schemas.microsoft.com/office/powerpoint/2010/main" val="1554468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4350"/>
            <a:ext cx="10515600" cy="5662613"/>
          </a:xfrm>
        </p:spPr>
        <p:txBody>
          <a:bodyPr>
            <a:normAutofit/>
          </a:bodyPr>
          <a:lstStyle/>
          <a:p>
            <a:pPr marL="0" indent="0" algn="just">
              <a:buNone/>
            </a:pPr>
            <a:r>
              <a:rPr lang="en-US" sz="2000" dirty="0"/>
              <a:t>These types of devices ensure the system is only </a:t>
            </a:r>
            <a:endParaRPr lang="ar-IQ" sz="2000" dirty="0" smtClean="0"/>
          </a:p>
          <a:p>
            <a:pPr marL="0" indent="0" algn="just">
              <a:buNone/>
            </a:pPr>
            <a:r>
              <a:rPr lang="ar-IQ" sz="2000" dirty="0" smtClean="0"/>
              <a:t>-1</a:t>
            </a:r>
            <a:r>
              <a:rPr lang="en-US" sz="2000" dirty="0" smtClean="0"/>
              <a:t>active </a:t>
            </a:r>
            <a:r>
              <a:rPr lang="en-US" sz="2000" dirty="0"/>
              <a:t>during useful </a:t>
            </a:r>
            <a:r>
              <a:rPr lang="en-US" sz="2000" dirty="0" smtClean="0"/>
              <a:t>periods</a:t>
            </a:r>
            <a:endParaRPr lang="ar-IQ" sz="2000" dirty="0" smtClean="0"/>
          </a:p>
          <a:p>
            <a:pPr marL="0" indent="0" algn="just">
              <a:buNone/>
            </a:pPr>
            <a:r>
              <a:rPr lang="en-US" sz="2000" dirty="0" smtClean="0"/>
              <a:t> </a:t>
            </a:r>
            <a:r>
              <a:rPr lang="ar-IQ" sz="2000" dirty="0" smtClean="0"/>
              <a:t>-2</a:t>
            </a:r>
            <a:r>
              <a:rPr lang="en-US" sz="2000" dirty="0" smtClean="0"/>
              <a:t> </a:t>
            </a:r>
            <a:r>
              <a:rPr lang="en-US" sz="2000" dirty="0"/>
              <a:t>reduces wasteful energy consumption. </a:t>
            </a:r>
            <a:endParaRPr lang="ar-IQ" sz="2000" dirty="0" smtClean="0"/>
          </a:p>
          <a:p>
            <a:pPr marL="0" indent="0" algn="just">
              <a:buNone/>
            </a:pPr>
            <a:r>
              <a:rPr lang="en-US" sz="2400" dirty="0" smtClean="0">
                <a:solidFill>
                  <a:srgbClr val="FF0000"/>
                </a:solidFill>
              </a:rPr>
              <a:t>A </a:t>
            </a:r>
            <a:r>
              <a:rPr lang="en-US" sz="2400" dirty="0">
                <a:solidFill>
                  <a:srgbClr val="FF0000"/>
                </a:solidFill>
              </a:rPr>
              <a:t>high limit thermostat further increases efficiency when installed in conjunction with the automatic snow melt controller to temporarily disable the system once the slab has reached a sufficient snow melting temperature. Some building codes require the high limit thermostat to prevent energy waste. Though their total environmental impact depends on their energy source. Current systems are more cost effective in the long run than continual salt dumping and removal, and reduce waste by extending the life of the concrete</a:t>
            </a:r>
          </a:p>
        </p:txBody>
      </p:sp>
    </p:spTree>
    <p:extLst>
      <p:ext uri="{BB962C8B-B14F-4D97-AF65-F5344CB8AC3E}">
        <p14:creationId xmlns:p14="http://schemas.microsoft.com/office/powerpoint/2010/main" val="354135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20700"/>
          </a:xfrm>
        </p:spPr>
        <p:txBody>
          <a:bodyPr>
            <a:noAutofit/>
          </a:bodyPr>
          <a:lstStyle/>
          <a:p>
            <a:pPr algn="ctr"/>
            <a:r>
              <a:rPr lang="en-US" sz="2800" b="1" i="1" dirty="0"/>
              <a:t>Snow conversion</a:t>
            </a:r>
            <a:br>
              <a:rPr lang="en-US" sz="2800" b="1" i="1" dirty="0"/>
            </a:br>
            <a:endParaRPr lang="en-US" sz="2800" dirty="0"/>
          </a:p>
        </p:txBody>
      </p:sp>
      <p:sp>
        <p:nvSpPr>
          <p:cNvPr id="3" name="Content Placeholder 2"/>
          <p:cNvSpPr>
            <a:spLocks noGrp="1"/>
          </p:cNvSpPr>
          <p:nvPr>
            <p:ph idx="1"/>
          </p:nvPr>
        </p:nvSpPr>
        <p:spPr>
          <a:xfrm>
            <a:off x="323850" y="742950"/>
            <a:ext cx="10515600" cy="5405438"/>
          </a:xfrm>
        </p:spPr>
        <p:txBody>
          <a:bodyPr>
            <a:normAutofit/>
          </a:bodyPr>
          <a:lstStyle/>
          <a:p>
            <a:pPr marL="0" indent="0">
              <a:buNone/>
            </a:pPr>
            <a:r>
              <a:rPr lang="en-US" sz="2400" dirty="0"/>
              <a:t>When the temperature is around 30 degrees, one inch of liquid precipitation would fall as 10 inches of snow assuming the storm is all snow. But, the amount of moisture in each snowflake differs depending on the temperature changing the snow to rain </a:t>
            </a:r>
            <a:r>
              <a:rPr lang="en-US" sz="2400" dirty="0" smtClean="0"/>
              <a:t>ratio</a:t>
            </a:r>
            <a:endParaRPr lang="ar-IQ" sz="2400" dirty="0" smtClean="0"/>
          </a:p>
          <a:p>
            <a:pPr marL="0" indent="0">
              <a:buNone/>
            </a:pPr>
            <a:r>
              <a:rPr lang="en-US" sz="2400" dirty="0"/>
              <a:t>For example, our big December snowstorm occurred with temperatures closer to 25 degrees. During that storm the snow ratio was closer to 15 inches of snow to one inch of rain. We had 1.75 inches of "liquid equivalent," yet ended up with 23.2 inches of snow, </a:t>
            </a:r>
            <a:r>
              <a:rPr lang="en-US" sz="2400" dirty="0" smtClean="0"/>
              <a:t>not</a:t>
            </a:r>
            <a:r>
              <a:rPr lang="ar-IQ" sz="2400" dirty="0" smtClean="0"/>
              <a:t> </a:t>
            </a:r>
            <a:r>
              <a:rPr lang="en-US" sz="2400" dirty="0" smtClean="0"/>
              <a:t>17.5 </a:t>
            </a:r>
            <a:r>
              <a:rPr lang="en-US" sz="2400" dirty="0"/>
              <a:t>inches of accumulation. </a:t>
            </a:r>
          </a:p>
        </p:txBody>
      </p:sp>
    </p:spTree>
    <p:extLst>
      <p:ext uri="{BB962C8B-B14F-4D97-AF65-F5344CB8AC3E}">
        <p14:creationId xmlns:p14="http://schemas.microsoft.com/office/powerpoint/2010/main" val="4102787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7838"/>
          </a:xfrm>
        </p:spPr>
        <p:txBody>
          <a:bodyPr>
            <a:normAutofit fontScale="90000"/>
          </a:bodyPr>
          <a:lstStyle/>
          <a:p>
            <a:pPr algn="ctr"/>
            <a:r>
              <a:rPr lang="en-US" sz="2800" b="1" i="1" dirty="0"/>
              <a:t>Melting processes</a:t>
            </a:r>
            <a:br>
              <a:rPr lang="en-US" sz="2800" b="1" i="1" dirty="0"/>
            </a:br>
            <a:endParaRPr lang="en-US" sz="2800" dirty="0"/>
          </a:p>
        </p:txBody>
      </p:sp>
      <p:sp>
        <p:nvSpPr>
          <p:cNvPr id="3" name="Content Placeholder 2"/>
          <p:cNvSpPr>
            <a:spLocks noGrp="1"/>
          </p:cNvSpPr>
          <p:nvPr>
            <p:ph idx="1"/>
          </p:nvPr>
        </p:nvSpPr>
        <p:spPr>
          <a:xfrm>
            <a:off x="838200" y="842964"/>
            <a:ext cx="10515600" cy="5333999"/>
          </a:xfrm>
        </p:spPr>
        <p:txBody>
          <a:bodyPr>
            <a:normAutofit/>
          </a:bodyPr>
          <a:lstStyle/>
          <a:p>
            <a:pPr marL="0" indent="0">
              <a:buNone/>
            </a:pPr>
            <a:r>
              <a:rPr lang="en-US" sz="2400" dirty="0">
                <a:solidFill>
                  <a:srgbClr val="FF0000"/>
                </a:solidFill>
              </a:rPr>
              <a:t>It happens every year, with the beginning of the warmer spring the snow in the mountains starts to melt. To understand the physics during the snow melt you just have to look at your lawn after a rain. The water source is different but the result is the same. Forced by gravity the water is pulled to the ground. At first, the dry ground is able to absorb the water, holding it in its upper layers. After a while the ground gets saturated and unable to bind the water. At this point you would recognize the building of puddles in your lawn. For the mountain region this means that the water starts to flow towards the deepest point. This happens at about 10 to 15 cm below the surface, just below the roots of the low vegetation. I don't get further into the physics of that but you may easily see this by pulling up a square of grass including its roots and surrounding ground. The flow of water is slow but steady facing a high resistance. Only if the supply of water is larger than the subsurface flow can carry, the water will flow on the surface. The water eventually will end up in a creek or stream and gets carried it away. The following stages apply for the </a:t>
            </a:r>
          </a:p>
        </p:txBody>
      </p:sp>
    </p:spTree>
    <p:extLst>
      <p:ext uri="{BB962C8B-B14F-4D97-AF65-F5344CB8AC3E}">
        <p14:creationId xmlns:p14="http://schemas.microsoft.com/office/powerpoint/2010/main" val="204178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6.jpeg"/>
          <p:cNvPicPr>
            <a:picLocks noGrp="1"/>
          </p:cNvPicPr>
          <p:nvPr>
            <p:ph idx="1"/>
          </p:nvPr>
        </p:nvPicPr>
        <p:blipFill>
          <a:blip r:embed="rId2" cstate="print"/>
          <a:stretch>
            <a:fillRect/>
          </a:stretch>
        </p:blipFill>
        <p:spPr>
          <a:xfrm>
            <a:off x="857250" y="557212"/>
            <a:ext cx="10987087" cy="6029325"/>
          </a:xfrm>
          <a:prstGeom prst="rect">
            <a:avLst/>
          </a:prstGeom>
        </p:spPr>
      </p:pic>
    </p:spTree>
    <p:extLst>
      <p:ext uri="{BB962C8B-B14F-4D97-AF65-F5344CB8AC3E}">
        <p14:creationId xmlns:p14="http://schemas.microsoft.com/office/powerpoint/2010/main" val="4000908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TotalTime>
  <Words>766</Words>
  <Application>Microsoft Office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Types of measuring precipitation  </vt:lpstr>
      <vt:lpstr>ICE MELTING </vt:lpstr>
      <vt:lpstr>PowerPoint Presentation</vt:lpstr>
      <vt:lpstr>PowerPoint Presentation</vt:lpstr>
      <vt:lpstr>Snow conversion </vt:lpstr>
      <vt:lpstr>Melting processes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17</cp:revision>
  <dcterms:created xsi:type="dcterms:W3CDTF">2021-01-09T16:03:27Z</dcterms:created>
  <dcterms:modified xsi:type="dcterms:W3CDTF">2021-01-12T11:18:59Z</dcterms:modified>
</cp:coreProperties>
</file>