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6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8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6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0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3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5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0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5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1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F1FB0-B531-463C-B62F-85A6EBD8AFDC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C7BF3-1F35-43EC-A3F1-8C92E1A40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3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عنصر نائب للمحتوى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7" name="مستطيل 16"/>
          <p:cNvSpPr/>
          <p:nvPr/>
        </p:nvSpPr>
        <p:spPr>
          <a:xfrm>
            <a:off x="5176632" y="4877191"/>
            <a:ext cx="2257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cap="all" dirty="0" smtClean="0">
                <a:ln w="3175" cmpd="sng">
                  <a:noFill/>
                </a:ln>
                <a:solidFill>
                  <a:prstClr val="black"/>
                </a:solidFill>
              </a:rPr>
              <a:t>DR.IQBAL KHALAF </a:t>
            </a:r>
            <a:r>
              <a:rPr lang="ar-IQ" b="1" cap="all" dirty="0" smtClean="0">
                <a:ln w="3175" cmpd="sng">
                  <a:noFill/>
                </a:ln>
                <a:solidFill>
                  <a:prstClr val="black"/>
                </a:solidFill>
              </a:rPr>
              <a:t> </a:t>
            </a:r>
            <a:endParaRPr lang="ar-IQ" b="1" dirty="0"/>
          </a:p>
        </p:txBody>
      </p:sp>
      <p:sp>
        <p:nvSpPr>
          <p:cNvPr id="2" name="Rectangle 1"/>
          <p:cNvSpPr/>
          <p:nvPr/>
        </p:nvSpPr>
        <p:spPr>
          <a:xfrm>
            <a:off x="3920647" y="3298195"/>
            <a:ext cx="50104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"/>
              </a:spcBef>
              <a:buSzPts val="1100"/>
              <a:tabLst>
                <a:tab pos="292100" algn="l"/>
              </a:tabLst>
            </a:pPr>
            <a:r>
              <a:rPr lang="en-US" sz="2000" b="1" i="1" dirty="0"/>
              <a:t>Methods of measuring precipitation</a:t>
            </a:r>
          </a:p>
          <a:p>
            <a:pPr lvl="1">
              <a:spcBef>
                <a:spcPts val="5"/>
              </a:spcBef>
              <a:buSzPts val="1100"/>
              <a:tabLst>
                <a:tab pos="292100" algn="l"/>
              </a:tabLst>
            </a:pPr>
            <a:endParaRPr lang="en-US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3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67"/>
    </mc:Choice>
    <mc:Fallback xmlns="">
      <p:transition spd="slow" advTm="88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379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Precipitation can be divided into three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4816"/>
            <a:ext cx="10515600" cy="506214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/>
              <a:t>based on whether it falls as liquid water, liquid water that freezes on contact with the surface, or </a:t>
            </a:r>
            <a:r>
              <a:rPr lang="en-US" sz="2400" dirty="0" smtClean="0"/>
              <a:t>ice</a:t>
            </a:r>
            <a:endParaRPr lang="ar-IQ" sz="2400" dirty="0" smtClean="0"/>
          </a:p>
          <a:p>
            <a:pPr marL="0" indent="0">
              <a:buNone/>
            </a:pPr>
            <a:r>
              <a:rPr lang="en-US" sz="2400" dirty="0"/>
              <a:t>Mixtures of different types of precipitation, including types in different categories, can fall simultaneously. </a:t>
            </a:r>
            <a:endParaRPr lang="ar-IQ" sz="2400" dirty="0" smtClean="0"/>
          </a:p>
          <a:p>
            <a:pPr marL="0" indent="0">
              <a:buNone/>
            </a:pPr>
            <a:r>
              <a:rPr lang="ar-IQ" sz="2400" dirty="0" smtClean="0"/>
              <a:t>-1</a:t>
            </a:r>
            <a:r>
              <a:rPr lang="en-US" sz="2400" dirty="0" smtClean="0"/>
              <a:t>Liquid </a:t>
            </a:r>
            <a:r>
              <a:rPr lang="en-US" sz="2400" dirty="0"/>
              <a:t>forms of precipitation </a:t>
            </a:r>
            <a:r>
              <a:rPr lang="en-US" sz="2400" dirty="0" smtClean="0"/>
              <a:t>include</a:t>
            </a:r>
            <a:r>
              <a:rPr lang="ar-IQ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/>
              <a:t>rain and drizzle. Rain or drizzle that freezes on contact within a subfreezing air mass is called "freezing rain" or "freezing drizzle". </a:t>
            </a:r>
            <a:endParaRPr lang="ar-IQ" sz="2400" dirty="0" smtClean="0"/>
          </a:p>
          <a:p>
            <a:pPr marL="0" indent="0">
              <a:buNone/>
            </a:pPr>
            <a:r>
              <a:rPr lang="ar-IQ" sz="2400" dirty="0" smtClean="0"/>
              <a:t>-2</a:t>
            </a:r>
            <a:r>
              <a:rPr lang="en-US" sz="2400" dirty="0" smtClean="0"/>
              <a:t>Frozen </a:t>
            </a:r>
            <a:r>
              <a:rPr lang="en-US" sz="2400" dirty="0"/>
              <a:t>forms of precipitation include snow, ice needles, </a:t>
            </a:r>
            <a:r>
              <a:rPr lang="en-US" sz="2400" dirty="0">
                <a:solidFill>
                  <a:srgbClr val="FF0000"/>
                </a:solidFill>
              </a:rPr>
              <a:t>ice pellets</a:t>
            </a:r>
            <a:r>
              <a:rPr lang="en-US" sz="2400" dirty="0"/>
              <a:t>, hail, and grapple</a:t>
            </a:r>
            <a:r>
              <a:rPr lang="en-US" sz="2400" dirty="0" smtClean="0"/>
              <a:t>.</a:t>
            </a:r>
            <a:endParaRPr lang="ar-IQ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033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0050"/>
            <a:ext cx="10515600" cy="300038"/>
          </a:xfrm>
        </p:spPr>
        <p:txBody>
          <a:bodyPr>
            <a:normAutofit fontScale="90000"/>
          </a:bodyPr>
          <a:lstStyle/>
          <a:p>
            <a:pPr lvl="1" algn="ctr" rtl="0"/>
            <a:r>
              <a:rPr lang="en-US" sz="2700" b="1" i="1" dirty="0">
                <a:solidFill>
                  <a:srgbClr val="FF0000"/>
                </a:solidFill>
              </a:rPr>
              <a:t>Precipitation intensity</a:t>
            </a:r>
            <a:br>
              <a:rPr lang="en-US" sz="2700" b="1" i="1" dirty="0">
                <a:solidFill>
                  <a:srgbClr val="FF0000"/>
                </a:solidFill>
              </a:rPr>
            </a:br>
            <a:r>
              <a:rPr lang="en-US" sz="1600" b="1" i="1" dirty="0"/>
              <a:t> </a:t>
            </a:r>
            <a:r>
              <a:rPr lang="en-US" sz="1800" dirty="0"/>
              <a:t/>
            </a:r>
            <a:br>
              <a:rPr lang="en-US" sz="1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0088"/>
            <a:ext cx="10515600" cy="5476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Precipitation is measured using a rain gauge. 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classified according to the </a:t>
            </a:r>
            <a:r>
              <a:rPr lang="en-US" dirty="0">
                <a:solidFill>
                  <a:srgbClr val="FF0000"/>
                </a:solidFill>
              </a:rPr>
              <a:t>rate of </a:t>
            </a:r>
            <a:r>
              <a:rPr lang="en-US" dirty="0" smtClean="0">
                <a:solidFill>
                  <a:srgbClr val="FF0000"/>
                </a:solidFill>
              </a:rPr>
              <a:t>precipitation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ain </a:t>
            </a:r>
            <a:r>
              <a:rPr lang="en-US" dirty="0"/>
              <a:t>can be divided into </a:t>
            </a:r>
            <a:r>
              <a:rPr lang="en-US" dirty="0" smtClean="0"/>
              <a:t>categories:-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1- </a:t>
            </a:r>
            <a:r>
              <a:rPr lang="en-US" dirty="0">
                <a:solidFill>
                  <a:srgbClr val="FF0000"/>
                </a:solidFill>
              </a:rPr>
              <a:t>Light </a:t>
            </a:r>
            <a:r>
              <a:rPr lang="en-US" dirty="0" smtClean="0">
                <a:solidFill>
                  <a:srgbClr val="FF0000"/>
                </a:solidFill>
              </a:rPr>
              <a:t>rain:- </a:t>
            </a:r>
            <a:r>
              <a:rPr lang="en-US" dirty="0"/>
              <a:t>describes rainfall which falls at a rate of between a trace and 2.5 millimeters (0.098 in) per hour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Moderate </a:t>
            </a:r>
            <a:r>
              <a:rPr lang="en-US" dirty="0" smtClean="0">
                <a:solidFill>
                  <a:srgbClr val="FF0000"/>
                </a:solidFill>
              </a:rPr>
              <a:t>rain:- </a:t>
            </a:r>
            <a:r>
              <a:rPr lang="en-US" dirty="0"/>
              <a:t>describes rainfall with a precipitation rate of between 2.6 millimeters (0.10 in) and 7.6 millimeters (0.30 in) per hour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3-Heavy rain:- </a:t>
            </a:r>
            <a:r>
              <a:rPr lang="en-US" dirty="0"/>
              <a:t>describes rainfall with a precipitation rate above 7.6 millimeters (0.30 in) per hour. </a:t>
            </a:r>
          </a:p>
        </p:txBody>
      </p:sp>
    </p:spTree>
    <p:extLst>
      <p:ext uri="{BB962C8B-B14F-4D97-AF65-F5344CB8AC3E}">
        <p14:creationId xmlns:p14="http://schemas.microsoft.com/office/powerpoint/2010/main" val="821020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لا يتوفر وصف للصورة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926306"/>
            <a:ext cx="3605212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لا يتوفر وصف للصورة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987" y="926306"/>
            <a:ext cx="3109913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لا يتوفر وصف للصورة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2" y="3326606"/>
            <a:ext cx="3590925" cy="245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03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1475"/>
            <a:ext cx="10515600" cy="580548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Snowfall intensity </a:t>
            </a:r>
            <a:r>
              <a:rPr lang="en-US" sz="2400" dirty="0" smtClean="0"/>
              <a:t>is classified in terms of visibility.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1- Light snow:- </a:t>
            </a:r>
            <a:r>
              <a:rPr lang="en-US" sz="2400" dirty="0" smtClean="0"/>
              <a:t>is determined to be when the visibility is over 1 kilometer (0.62 mi),.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2-Moderate snow:- </a:t>
            </a:r>
            <a:r>
              <a:rPr lang="en-US" sz="2400" dirty="0" smtClean="0"/>
              <a:t>describes snowfall with visibility restrictions between 0.5 kilometers (0.31 mi) and 1 kilometer (0.62 mi).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3- Heavy snowfall:- </a:t>
            </a:r>
            <a:r>
              <a:rPr lang="en-US" sz="2400" dirty="0" smtClean="0"/>
              <a:t>describes conditions when visibility is restricted </a:t>
            </a:r>
            <a:r>
              <a:rPr lang="en-US" sz="2400" dirty="0" smtClean="0"/>
              <a:t>below. 5 kilometers(.31mi).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7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ثلوج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42950"/>
            <a:ext cx="3948113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صور الشتاء والثلوج (1)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3443288"/>
            <a:ext cx="428625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خلفيات ثلج (1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742950"/>
            <a:ext cx="3787775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765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4999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Methods of measuring precipitation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0125"/>
            <a:ext cx="10515600" cy="51768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Observation Instruments for measuring precipitation include rain gauges and snow gauges, and various types are manufactured according to the purpose at hand. </a:t>
            </a:r>
            <a:endParaRPr lang="ar-IQ" dirty="0" smtClean="0"/>
          </a:p>
          <a:p>
            <a:pPr marL="0" indent="0" algn="just">
              <a:buNone/>
            </a:pPr>
            <a:r>
              <a:rPr lang="en-US" dirty="0" smtClean="0"/>
              <a:t>Rain </a:t>
            </a:r>
            <a:r>
              <a:rPr lang="en-US" dirty="0"/>
              <a:t>gauges </a:t>
            </a:r>
            <a:r>
              <a:rPr lang="ar-IQ" dirty="0" smtClean="0"/>
              <a:t>-:</a:t>
            </a:r>
            <a:r>
              <a:rPr lang="en-US" dirty="0" smtClean="0"/>
              <a:t>are </a:t>
            </a:r>
            <a:r>
              <a:rPr lang="en-US" dirty="0"/>
              <a:t>classified </a:t>
            </a:r>
            <a:r>
              <a:rPr lang="en-US" dirty="0" smtClean="0"/>
              <a:t>into</a:t>
            </a:r>
            <a:endParaRPr lang="ar-IQ" dirty="0" smtClean="0"/>
          </a:p>
          <a:p>
            <a:pPr marL="0" indent="0" algn="just">
              <a:buNone/>
            </a:pPr>
            <a:r>
              <a:rPr lang="ar-IQ" dirty="0" smtClean="0"/>
              <a:t>-</a:t>
            </a:r>
            <a:r>
              <a:rPr lang="ar-IQ" dirty="0"/>
              <a:t>1</a:t>
            </a:r>
            <a:r>
              <a:rPr lang="en-US" dirty="0" smtClean="0"/>
              <a:t> recording</a:t>
            </a:r>
            <a:r>
              <a:rPr lang="ar-IQ" dirty="0" smtClean="0"/>
              <a:t> </a:t>
            </a:r>
            <a:r>
              <a:rPr lang="en-US" dirty="0"/>
              <a:t>types</a:t>
            </a:r>
            <a:endParaRPr lang="ar-IQ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ar-IQ" dirty="0" smtClean="0"/>
              <a:t>-2</a:t>
            </a:r>
            <a:r>
              <a:rPr lang="en-US" dirty="0" smtClean="0"/>
              <a:t>non-recording </a:t>
            </a:r>
            <a:r>
              <a:rPr lang="en-US" dirty="0"/>
              <a:t>types. </a:t>
            </a:r>
            <a:endParaRPr lang="ar-IQ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latter include </a:t>
            </a:r>
            <a:r>
              <a:rPr lang="en-US" dirty="0">
                <a:solidFill>
                  <a:srgbClr val="FF0000"/>
                </a:solidFill>
              </a:rPr>
              <a:t>cylindrical and ordinary </a:t>
            </a:r>
            <a:r>
              <a:rPr lang="en-US" dirty="0"/>
              <a:t>rain gauges, and measurement of precipitation with these types is performed manually by the observer. Some recording types such as siphon rain gauges have a built-in recorder, and the observer must physically visit the observation site to obtain data. Other types such as tipping bucket rain gauges have a recorder attached to them, and remote readings can be taken by setting a recorder at a site distant from the gauge itself to enable automatic observation</a:t>
            </a:r>
          </a:p>
        </p:txBody>
      </p:sp>
    </p:spTree>
    <p:extLst>
      <p:ext uri="{BB962C8B-B14F-4D97-AF65-F5344CB8AC3E}">
        <p14:creationId xmlns:p14="http://schemas.microsoft.com/office/powerpoint/2010/main" val="265316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037"/>
            <a:ext cx="10515600" cy="543792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As rain gauges measure the volume or weight of precipitation collected in a vessel with a fixed orifice diameter, the size of the orifice needs to be standardized. CIMO provides that its area should be 200 cm</a:t>
            </a:r>
            <a:r>
              <a:rPr lang="en-US" baseline="30000" dirty="0"/>
              <a:t>2</a:t>
            </a:r>
            <a:r>
              <a:rPr lang="en-US" dirty="0"/>
              <a:t> or more, and types with an oriﬁce area of 200 to 500 cm2 are widely used. In Japan, the rain gauge oriﬁce diameter is set as 20 cm (314 cm</a:t>
            </a:r>
            <a:r>
              <a:rPr lang="en-US" baseline="30000" dirty="0"/>
              <a:t>2</a:t>
            </a:r>
            <a:r>
              <a:rPr lang="en-US" dirty="0"/>
              <a:t>).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receptacle has a </a:t>
            </a:r>
            <a:r>
              <a:rPr lang="en-US" dirty="0">
                <a:solidFill>
                  <a:srgbClr val="FF0000"/>
                </a:solidFill>
              </a:rPr>
              <a:t>rim at the top </a:t>
            </a:r>
            <a:r>
              <a:rPr lang="en-US" dirty="0"/>
              <a:t>to keep the receiving area constant and a </a:t>
            </a:r>
            <a:r>
              <a:rPr lang="en-US" dirty="0">
                <a:solidFill>
                  <a:srgbClr val="FF0000"/>
                </a:solidFill>
              </a:rPr>
              <a:t>funnel</a:t>
            </a:r>
            <a:r>
              <a:rPr lang="en-US" dirty="0"/>
              <a:t> to collect rainwater. The inside of the </a:t>
            </a:r>
            <a:r>
              <a:rPr lang="en-US" dirty="0">
                <a:solidFill>
                  <a:srgbClr val="FF0000"/>
                </a:solidFill>
              </a:rPr>
              <a:t>rim is vertical, </a:t>
            </a:r>
            <a:r>
              <a:rPr lang="en-US" dirty="0"/>
              <a:t>and its outside has a </a:t>
            </a:r>
            <a:r>
              <a:rPr lang="en-US" dirty="0">
                <a:solidFill>
                  <a:srgbClr val="FF0000"/>
                </a:solidFill>
              </a:rPr>
              <a:t>sharp angle </a:t>
            </a:r>
            <a:r>
              <a:rPr lang="en-US" dirty="0"/>
              <a:t>at the top to prevent external rainwater from splashing into the vessel.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3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62" y="1529198"/>
            <a:ext cx="2172353" cy="2892490"/>
          </a:xfrm>
          <a:prstGeom prst="rect">
            <a:avLst/>
          </a:prstGeom>
        </p:spPr>
      </p:pic>
      <p:pic>
        <p:nvPicPr>
          <p:cNvPr id="7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027" y="1433259"/>
            <a:ext cx="3457184" cy="3439365"/>
          </a:xfrm>
          <a:prstGeom prst="rect">
            <a:avLst/>
          </a:prstGeom>
        </p:spPr>
      </p:pic>
      <p:pic>
        <p:nvPicPr>
          <p:cNvPr id="8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480" y="1529198"/>
            <a:ext cx="3563799" cy="289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68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528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Precipitation can be divided into three categories</vt:lpstr>
      <vt:lpstr>Precipitation intensity   </vt:lpstr>
      <vt:lpstr>PowerPoint Presentation</vt:lpstr>
      <vt:lpstr>PowerPoint Presentation</vt:lpstr>
      <vt:lpstr>PowerPoint Presentation</vt:lpstr>
      <vt:lpstr>Methods of measuring precipitation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16</cp:revision>
  <dcterms:created xsi:type="dcterms:W3CDTF">2020-12-21T10:19:13Z</dcterms:created>
  <dcterms:modified xsi:type="dcterms:W3CDTF">2021-01-05T10:56:27Z</dcterms:modified>
</cp:coreProperties>
</file>