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4" r:id="rId7"/>
    <p:sldId id="262" r:id="rId8"/>
    <p:sldId id="265" r:id="rId9"/>
    <p:sldId id="263" r:id="rId10"/>
    <p:sldId id="267" r:id="rId11"/>
    <p:sldId id="268" r:id="rId1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87" autoAdjust="0"/>
    <p:restoredTop sz="94660"/>
  </p:normalViewPr>
  <p:slideViewPr>
    <p:cSldViewPr snapToGrid="0">
      <p:cViewPr varScale="1">
        <p:scale>
          <a:sx n="77" d="100"/>
          <a:sy n="77" d="100"/>
        </p:scale>
        <p:origin x="2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D366EF8-B6E3-461A-A467-6A30641FDCAE}" type="datetimeFigureOut">
              <a:rPr lang="ar-IQ" smtClean="0"/>
              <a:t>15/05/1442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572032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D366EF8-B6E3-461A-A467-6A30641FDCAE}" type="datetimeFigureOut">
              <a:rPr lang="ar-IQ" smtClean="0"/>
              <a:t>15/05/1442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260171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D366EF8-B6E3-461A-A467-6A30641FDCAE}" type="datetimeFigureOut">
              <a:rPr lang="ar-IQ" smtClean="0"/>
              <a:t>15/05/1442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406729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D366EF8-B6E3-461A-A467-6A30641FDCAE}" type="datetimeFigureOut">
              <a:rPr lang="ar-IQ" smtClean="0"/>
              <a:t>15/05/1442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97458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DD366EF8-B6E3-461A-A467-6A30641FDCAE}" type="datetimeFigureOut">
              <a:rPr lang="ar-IQ" smtClean="0"/>
              <a:t>15/05/1442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666369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D366EF8-B6E3-461A-A467-6A30641FDCAE}" type="datetimeFigureOut">
              <a:rPr lang="ar-IQ" smtClean="0"/>
              <a:t>15/05/1442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227937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D366EF8-B6E3-461A-A467-6A30641FDCAE}" type="datetimeFigureOut">
              <a:rPr lang="ar-IQ" smtClean="0"/>
              <a:t>15/05/1442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111389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D366EF8-B6E3-461A-A467-6A30641FDCAE}" type="datetimeFigureOut">
              <a:rPr lang="ar-IQ" smtClean="0"/>
              <a:t>15/05/1442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173878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D366EF8-B6E3-461A-A467-6A30641FDCAE}" type="datetimeFigureOut">
              <a:rPr lang="ar-IQ" smtClean="0"/>
              <a:t>15/05/1442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105879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DD366EF8-B6E3-461A-A467-6A30641FDCAE}" type="datetimeFigureOut">
              <a:rPr lang="ar-IQ" smtClean="0"/>
              <a:t>15/05/1442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65244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DD366EF8-B6E3-461A-A467-6A30641FDCAE}" type="datetimeFigureOut">
              <a:rPr lang="ar-IQ" smtClean="0"/>
              <a:t>15/05/1442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D3BDACE-3921-4FA5-BAEC-7F90D4C0B678}" type="slidenum">
              <a:rPr lang="ar-IQ" smtClean="0"/>
              <a:t>‹#›</a:t>
            </a:fld>
            <a:endParaRPr lang="ar-IQ"/>
          </a:p>
        </p:txBody>
      </p:sp>
    </p:spTree>
    <p:extLst>
      <p:ext uri="{BB962C8B-B14F-4D97-AF65-F5344CB8AC3E}">
        <p14:creationId xmlns:p14="http://schemas.microsoft.com/office/powerpoint/2010/main" val="327186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D366EF8-B6E3-461A-A467-6A30641FDCAE}" type="datetimeFigureOut">
              <a:rPr lang="ar-IQ" smtClean="0"/>
              <a:t>15/05/1442</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D3BDACE-3921-4FA5-BAEC-7F90D4C0B678}" type="slidenum">
              <a:rPr lang="ar-IQ" smtClean="0"/>
              <a:t>‹#›</a:t>
            </a:fld>
            <a:endParaRPr lang="ar-IQ"/>
          </a:p>
        </p:txBody>
      </p:sp>
    </p:spTree>
    <p:extLst>
      <p:ext uri="{BB962C8B-B14F-4D97-AF65-F5344CB8AC3E}">
        <p14:creationId xmlns:p14="http://schemas.microsoft.com/office/powerpoint/2010/main" val="1197435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عنصر نائب للمحتوى 1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pic>
        <p:nvPicPr>
          <p:cNvPr id="15" name="عنصر نائب للمحتوى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344400" cy="7092043"/>
          </a:xfrm>
          <a:prstGeom prst="rect">
            <a:avLst/>
          </a:prstGeom>
        </p:spPr>
      </p:pic>
      <p:sp>
        <p:nvSpPr>
          <p:cNvPr id="16" name="مستطيل 15"/>
          <p:cNvSpPr/>
          <p:nvPr/>
        </p:nvSpPr>
        <p:spPr>
          <a:xfrm>
            <a:off x="5563673" y="3259723"/>
            <a:ext cx="5017242" cy="615553"/>
          </a:xfrm>
          <a:prstGeom prst="rect">
            <a:avLst/>
          </a:prstGeom>
        </p:spPr>
        <p:txBody>
          <a:bodyPr wrap="square">
            <a:spAutoFit/>
          </a:bodyPr>
          <a:lstStyle/>
          <a:p>
            <a:pPr algn="l"/>
            <a:r>
              <a:rPr lang="en-US" b="1" i="1" dirty="0" smtClean="0"/>
              <a:t>Nature of water cycle</a:t>
            </a:r>
            <a:br>
              <a:rPr lang="en-US" b="1" i="1" dirty="0" smtClean="0"/>
            </a:br>
            <a:endParaRPr lang="ar-IQ" sz="1600" dirty="0"/>
          </a:p>
        </p:txBody>
      </p:sp>
      <p:sp>
        <p:nvSpPr>
          <p:cNvPr id="17" name="مستطيل 16"/>
          <p:cNvSpPr/>
          <p:nvPr/>
        </p:nvSpPr>
        <p:spPr>
          <a:xfrm>
            <a:off x="5176632" y="4877191"/>
            <a:ext cx="2257349" cy="369332"/>
          </a:xfrm>
          <a:prstGeom prst="rect">
            <a:avLst/>
          </a:prstGeom>
        </p:spPr>
        <p:txBody>
          <a:bodyPr wrap="none">
            <a:spAutoFit/>
          </a:bodyPr>
          <a:lstStyle/>
          <a:p>
            <a:r>
              <a:rPr lang="en-US" b="1" cap="all" dirty="0" smtClean="0">
                <a:ln w="3175" cmpd="sng">
                  <a:noFill/>
                </a:ln>
                <a:solidFill>
                  <a:prstClr val="black"/>
                </a:solidFill>
              </a:rPr>
              <a:t>DR.IQBAL KHALAF </a:t>
            </a:r>
            <a:r>
              <a:rPr lang="ar-IQ" b="1" cap="all" dirty="0" smtClean="0">
                <a:ln w="3175" cmpd="sng">
                  <a:noFill/>
                </a:ln>
                <a:solidFill>
                  <a:prstClr val="black"/>
                </a:solidFill>
              </a:rPr>
              <a:t> </a:t>
            </a:r>
            <a:endParaRPr lang="ar-IQ" b="1" dirty="0"/>
          </a:p>
        </p:txBody>
      </p:sp>
    </p:spTree>
    <p:extLst>
      <p:ext uri="{BB962C8B-B14F-4D97-AF65-F5344CB8AC3E}">
        <p14:creationId xmlns:p14="http://schemas.microsoft.com/office/powerpoint/2010/main" val="2698230449"/>
      </p:ext>
    </p:extLst>
  </p:cSld>
  <p:clrMapOvr>
    <a:masterClrMapping/>
  </p:clrMapOvr>
  <mc:AlternateContent xmlns:mc="http://schemas.openxmlformats.org/markup-compatibility/2006" xmlns:p14="http://schemas.microsoft.com/office/powerpoint/2010/main">
    <mc:Choice Requires="p14">
      <p:transition spd="slow" p14:dur="2000" advTm="8867"/>
    </mc:Choice>
    <mc:Fallback xmlns="">
      <p:transition spd="slow" advTm="886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7061"/>
          </a:xfrm>
        </p:spPr>
        <p:txBody>
          <a:bodyPr>
            <a:normAutofit fontScale="90000"/>
          </a:bodyPr>
          <a:lstStyle/>
          <a:p>
            <a:pPr algn="ctr"/>
            <a:r>
              <a:rPr lang="en-US" sz="3200" b="1" i="1" dirty="0">
                <a:solidFill>
                  <a:srgbClr val="FF0000"/>
                </a:solidFill>
              </a:rPr>
              <a:t>Types of precipitation</a:t>
            </a:r>
            <a:br>
              <a:rPr lang="en-US" sz="3200" b="1" i="1" dirty="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838200" y="1052186"/>
            <a:ext cx="10515600" cy="5124777"/>
          </a:xfrm>
        </p:spPr>
        <p:txBody>
          <a:bodyPr/>
          <a:lstStyle/>
          <a:p>
            <a:pPr marL="0" indent="0" algn="l">
              <a:buNone/>
            </a:pPr>
            <a:r>
              <a:rPr lang="en-US" sz="2400" dirty="0"/>
              <a:t>Rainfall </a:t>
            </a:r>
            <a:endParaRPr lang="ar-IQ" sz="2400" dirty="0" smtClean="0"/>
          </a:p>
          <a:p>
            <a:pPr marL="0" indent="0" algn="l">
              <a:buNone/>
            </a:pPr>
            <a:r>
              <a:rPr lang="en-US" sz="2400" dirty="0" smtClean="0"/>
              <a:t>is </a:t>
            </a:r>
            <a:r>
              <a:rPr lang="en-US" sz="2400" dirty="0"/>
              <a:t>important component of the water cycle and is responsible for depositing fresh water on the planet, where approximately 505,000 cubic kilometers fall each year and are divided into</a:t>
            </a:r>
            <a:endParaRPr lang="ar-IQ" sz="2400" dirty="0"/>
          </a:p>
          <a:p>
            <a:pPr marL="0" indent="0" algn="l">
              <a:buNone/>
            </a:pPr>
            <a:r>
              <a:rPr lang="en-US" sz="2400" dirty="0">
                <a:solidFill>
                  <a:srgbClr val="FF0000"/>
                </a:solidFill>
              </a:rPr>
              <a:t>1-398,000 cubic kilometers </a:t>
            </a:r>
            <a:r>
              <a:rPr lang="en-US" sz="2400" dirty="0" smtClean="0">
                <a:solidFill>
                  <a:srgbClr val="FF0000"/>
                </a:solidFill>
              </a:rPr>
              <a:t>of </a:t>
            </a:r>
            <a:r>
              <a:rPr lang="en-US" sz="2400" dirty="0">
                <a:solidFill>
                  <a:srgbClr val="FF0000"/>
                </a:solidFill>
              </a:rPr>
              <a:t>which over the oceans</a:t>
            </a:r>
          </a:p>
          <a:p>
            <a:pPr marL="0" indent="0" algn="l">
              <a:buNone/>
            </a:pPr>
            <a:r>
              <a:rPr lang="en-US" sz="2400" dirty="0">
                <a:solidFill>
                  <a:srgbClr val="FF0000"/>
                </a:solidFill>
              </a:rPr>
              <a:t>2- 107,000 cubic kilometers above the earth. Due to the surface area of the </a:t>
            </a:r>
            <a:r>
              <a:rPr lang="en-US" sz="2400" dirty="0" smtClean="0">
                <a:solidFill>
                  <a:srgbClr val="FF0000"/>
                </a:solidFill>
              </a:rPr>
              <a:t>earth</a:t>
            </a:r>
          </a:p>
          <a:p>
            <a:pPr marL="0" indent="0" algn="l">
              <a:buNone/>
            </a:pPr>
            <a:endParaRPr lang="en-US" sz="2400" dirty="0">
              <a:solidFill>
                <a:srgbClr val="FF0000"/>
              </a:solidFill>
            </a:endParaRPr>
          </a:p>
          <a:p>
            <a:pPr marL="0" indent="0" algn="l">
              <a:buNone/>
            </a:pPr>
            <a:endParaRPr lang="en-US" sz="2400" dirty="0"/>
          </a:p>
        </p:txBody>
      </p:sp>
    </p:spTree>
    <p:extLst>
      <p:ext uri="{BB962C8B-B14F-4D97-AF65-F5344CB8AC3E}">
        <p14:creationId xmlns:p14="http://schemas.microsoft.com/office/powerpoint/2010/main" val="3447840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5013"/>
          </a:xfrm>
        </p:spPr>
        <p:txBody>
          <a:bodyPr>
            <a:normAutofit/>
          </a:bodyPr>
          <a:lstStyle/>
          <a:p>
            <a:pPr algn="ctr"/>
            <a:r>
              <a:rPr lang="en-US" sz="3200" dirty="0">
                <a:solidFill>
                  <a:srgbClr val="FF0000"/>
                </a:solidFill>
              </a:rPr>
              <a:t>Mechanisms of producing precipitation</a:t>
            </a:r>
          </a:p>
        </p:txBody>
      </p:sp>
      <p:sp>
        <p:nvSpPr>
          <p:cNvPr id="3" name="Content Placeholder 2"/>
          <p:cNvSpPr>
            <a:spLocks noGrp="1"/>
          </p:cNvSpPr>
          <p:nvPr>
            <p:ph idx="1"/>
          </p:nvPr>
        </p:nvSpPr>
        <p:spPr>
          <a:xfrm>
            <a:off x="838200" y="1100138"/>
            <a:ext cx="10515600" cy="5076825"/>
          </a:xfrm>
        </p:spPr>
        <p:txBody>
          <a:bodyPr/>
          <a:lstStyle/>
          <a:p>
            <a:pPr marL="0" indent="0" algn="l">
              <a:buNone/>
            </a:pPr>
            <a:r>
              <a:rPr lang="en-US" dirty="0" smtClean="0"/>
              <a:t> 1-convective</a:t>
            </a:r>
          </a:p>
          <a:p>
            <a:pPr marL="0" indent="0" algn="l">
              <a:buNone/>
            </a:pPr>
            <a:r>
              <a:rPr lang="en-US" dirty="0" smtClean="0"/>
              <a:t>2-strati form</a:t>
            </a:r>
          </a:p>
          <a:p>
            <a:pPr marL="0" indent="0" algn="l">
              <a:buNone/>
            </a:pPr>
            <a:r>
              <a:rPr lang="en-US" dirty="0" smtClean="0"/>
              <a:t>3-orographic </a:t>
            </a:r>
            <a:r>
              <a:rPr lang="en-US" dirty="0"/>
              <a:t>rainfall</a:t>
            </a:r>
            <a:r>
              <a:rPr lang="en-US" dirty="0" smtClean="0"/>
              <a:t>.</a:t>
            </a:r>
          </a:p>
          <a:p>
            <a:pPr marL="0" indent="0" algn="l">
              <a:buNone/>
            </a:pPr>
            <a:r>
              <a:rPr lang="en-US" dirty="0">
                <a:solidFill>
                  <a:srgbClr val="FF0000"/>
                </a:solidFill>
              </a:rPr>
              <a:t>Convective </a:t>
            </a:r>
            <a:r>
              <a:rPr lang="en-US" dirty="0" smtClean="0">
                <a:solidFill>
                  <a:srgbClr val="FF0000"/>
                </a:solidFill>
              </a:rPr>
              <a:t>processes</a:t>
            </a:r>
            <a:r>
              <a:rPr lang="en-US" dirty="0" smtClean="0"/>
              <a:t>:- </a:t>
            </a:r>
            <a:r>
              <a:rPr lang="en-US" dirty="0"/>
              <a:t>involve strong vertical motions that can cause the overturning of the atmosphere in that location within an hour and cause heavy </a:t>
            </a:r>
            <a:r>
              <a:rPr lang="en-US" dirty="0" smtClean="0"/>
              <a:t>precipitation</a:t>
            </a:r>
            <a:r>
              <a:rPr lang="ar-IQ" dirty="0" smtClean="0"/>
              <a:t>  </a:t>
            </a:r>
          </a:p>
          <a:p>
            <a:pPr marL="0" indent="0" algn="l">
              <a:buNone/>
            </a:pPr>
            <a:r>
              <a:rPr lang="en-US" dirty="0" smtClean="0"/>
              <a:t>while </a:t>
            </a:r>
            <a:r>
              <a:rPr lang="en-US" dirty="0"/>
              <a:t>strati form processes involve weaker upward motions and less intense precipitation</a:t>
            </a:r>
            <a:r>
              <a:rPr lang="en-US" dirty="0" smtClean="0"/>
              <a:t>.                                            </a:t>
            </a:r>
          </a:p>
          <a:p>
            <a:pPr marL="0" indent="0" algn="l">
              <a:buNone/>
            </a:pPr>
            <a:endParaRPr lang="en-US" dirty="0" smtClean="0"/>
          </a:p>
          <a:p>
            <a:pPr marL="0" indent="0" algn="l">
              <a:buNone/>
            </a:pPr>
            <a:endParaRPr lang="ar-IQ" dirty="0">
              <a:solidFill>
                <a:srgbClr val="FF0000"/>
              </a:solidFill>
            </a:endParaRPr>
          </a:p>
          <a:p>
            <a:pPr marL="0" indent="0" algn="just">
              <a:buNone/>
            </a:pPr>
            <a:endParaRPr lang="en-US" dirty="0"/>
          </a:p>
        </p:txBody>
      </p:sp>
    </p:spTree>
    <p:extLst>
      <p:ext uri="{BB962C8B-B14F-4D97-AF65-F5344CB8AC3E}">
        <p14:creationId xmlns:p14="http://schemas.microsoft.com/office/powerpoint/2010/main" val="20408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838200" y="541338"/>
            <a:ext cx="10515600" cy="5635625"/>
          </a:xfrm>
        </p:spPr>
        <p:txBody>
          <a:bodyPr>
            <a:normAutofit fontScale="97500"/>
          </a:bodyPr>
          <a:lstStyle/>
          <a:p>
            <a:pPr marL="0" indent="0" algn="l">
              <a:buNone/>
            </a:pPr>
            <a:r>
              <a:rPr lang="en-US" sz="2100" dirty="0" smtClean="0">
                <a:solidFill>
                  <a:srgbClr val="00B050"/>
                </a:solidFill>
              </a:rPr>
              <a:t>7-</a:t>
            </a:r>
            <a:r>
              <a:rPr lang="en-US" sz="2100" b="1" dirty="0" smtClean="0">
                <a:solidFill>
                  <a:srgbClr val="00B050"/>
                </a:solidFill>
              </a:rPr>
              <a:t>Evaporation</a:t>
            </a:r>
            <a:endParaRPr lang="ar-IQ" sz="2100" b="1" dirty="0" smtClean="0">
              <a:solidFill>
                <a:srgbClr val="00B050"/>
              </a:solidFill>
            </a:endParaRPr>
          </a:p>
          <a:p>
            <a:pPr marL="0" indent="0" algn="l">
              <a:buNone/>
            </a:pPr>
            <a:r>
              <a:rPr lang="en-US" sz="2100" dirty="0" smtClean="0"/>
              <a:t>It is the process of converting water from liquid to gas and is also the process of transferring water vapor from the Earth or water bodies to the atmosphere where the sun is the source of evaporation energy. Evaporation often involves the erosion of plants, although together they are specifically referred to as evaporation.</a:t>
            </a:r>
            <a:endParaRPr lang="ar-IQ" sz="2100" dirty="0" smtClean="0"/>
          </a:p>
          <a:p>
            <a:pPr marL="0" indent="0" algn="l">
              <a:buNone/>
            </a:pPr>
            <a:r>
              <a:rPr lang="en-US" sz="2100" dirty="0"/>
              <a:t>Total annual </a:t>
            </a:r>
            <a:r>
              <a:rPr lang="en-US" sz="2100" dirty="0">
                <a:solidFill>
                  <a:srgbClr val="FF0000"/>
                </a:solidFill>
              </a:rPr>
              <a:t>evapotranspiration</a:t>
            </a:r>
            <a:r>
              <a:rPr lang="en-US" sz="2100" dirty="0"/>
              <a:t> amounts to approximately 505,000 km</a:t>
            </a:r>
            <a:r>
              <a:rPr lang="en-US" sz="2100" baseline="30000" dirty="0"/>
              <a:t>3</a:t>
            </a:r>
            <a:r>
              <a:rPr lang="en-US" sz="2100" dirty="0"/>
              <a:t> (121,000 cu mi) of water, 434,000 km</a:t>
            </a:r>
            <a:r>
              <a:rPr lang="en-US" sz="2100" baseline="30000" dirty="0"/>
              <a:t>3</a:t>
            </a:r>
            <a:r>
              <a:rPr lang="en-US" sz="2100" dirty="0"/>
              <a:t> (104,000 cu mi) of which evaporates from the oceans</a:t>
            </a:r>
            <a:r>
              <a:rPr lang="en-US" sz="2100" dirty="0" smtClean="0"/>
              <a:t>. </a:t>
            </a:r>
            <a:r>
              <a:rPr lang="en-US" sz="2100" dirty="0"/>
              <a:t>86% of global evaporation occurs over the </a:t>
            </a:r>
            <a:r>
              <a:rPr lang="en-US" sz="2100" dirty="0" smtClean="0"/>
              <a:t>ocean.</a:t>
            </a:r>
          </a:p>
          <a:p>
            <a:pPr marL="0" indent="0" algn="l">
              <a:buNone/>
            </a:pPr>
            <a:endParaRPr lang="ar-IQ" sz="2100" dirty="0" smtClean="0"/>
          </a:p>
          <a:p>
            <a:pPr marL="0" indent="0" algn="l">
              <a:buNone/>
            </a:pPr>
            <a:r>
              <a:rPr lang="en-GB" sz="2100" dirty="0" smtClean="0">
                <a:solidFill>
                  <a:srgbClr val="00B050"/>
                </a:solidFill>
              </a:rPr>
              <a:t>8-</a:t>
            </a:r>
            <a:r>
              <a:rPr lang="en-US" sz="2100" b="1" dirty="0">
                <a:solidFill>
                  <a:srgbClr val="00B050"/>
                </a:solidFill>
              </a:rPr>
              <a:t>Sublimation</a:t>
            </a:r>
          </a:p>
          <a:p>
            <a:pPr marL="0" indent="0" algn="l">
              <a:buNone/>
            </a:pPr>
            <a:r>
              <a:rPr lang="en-US" sz="2100" dirty="0" smtClean="0"/>
              <a:t>Is the process of converting water in solid state into vapor</a:t>
            </a:r>
            <a:endParaRPr lang="ar-IQ" sz="2100" dirty="0" smtClean="0"/>
          </a:p>
          <a:p>
            <a:pPr marL="0" indent="0" algn="l">
              <a:buNone/>
            </a:pPr>
            <a:endParaRPr lang="ar-IQ" sz="2100" dirty="0"/>
          </a:p>
          <a:p>
            <a:pPr marL="0" indent="0" algn="l">
              <a:buNone/>
            </a:pPr>
            <a:r>
              <a:rPr lang="en-GB" sz="2100" dirty="0" smtClean="0">
                <a:solidFill>
                  <a:srgbClr val="00B050"/>
                </a:solidFill>
              </a:rPr>
              <a:t>9-</a:t>
            </a:r>
            <a:r>
              <a:rPr lang="en-US" sz="2100" b="1" dirty="0" smtClean="0">
                <a:solidFill>
                  <a:srgbClr val="00B050"/>
                </a:solidFill>
              </a:rPr>
              <a:t>Deposition</a:t>
            </a:r>
            <a:endParaRPr lang="ar-IQ" sz="2100" b="1" dirty="0" smtClean="0">
              <a:solidFill>
                <a:srgbClr val="00B050"/>
              </a:solidFill>
            </a:endParaRPr>
          </a:p>
          <a:p>
            <a:pPr marL="0" indent="0" algn="l">
              <a:buNone/>
            </a:pPr>
            <a:r>
              <a:rPr lang="en-US" sz="2100" dirty="0"/>
              <a:t>This refers to changing of water vapor directly to ice.</a:t>
            </a:r>
          </a:p>
          <a:p>
            <a:pPr marL="0" indent="0" algn="l">
              <a:buNone/>
            </a:pPr>
            <a:endParaRPr lang="en-US" sz="2100" b="1" dirty="0">
              <a:solidFill>
                <a:srgbClr val="00B050"/>
              </a:solidFill>
            </a:endParaRPr>
          </a:p>
          <a:p>
            <a:pPr marL="0" indent="0" algn="l">
              <a:buNone/>
            </a:pPr>
            <a:endParaRPr lang="en-US" sz="2100" dirty="0"/>
          </a:p>
          <a:p>
            <a:pPr marL="0" indent="0" algn="l">
              <a:buNone/>
            </a:pPr>
            <a:endParaRPr lang="en-US" sz="2100" dirty="0"/>
          </a:p>
          <a:p>
            <a:pPr marL="0" indent="0" algn="l">
              <a:buNone/>
            </a:pPr>
            <a:endParaRPr lang="ar-IQ" sz="2000" dirty="0">
              <a:solidFill>
                <a:srgbClr val="00B050"/>
              </a:solidFill>
            </a:endParaRPr>
          </a:p>
        </p:txBody>
      </p:sp>
    </p:spTree>
    <p:extLst>
      <p:ext uri="{BB962C8B-B14F-4D97-AF65-F5344CB8AC3E}">
        <p14:creationId xmlns:p14="http://schemas.microsoft.com/office/powerpoint/2010/main" val="1768150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515155"/>
            <a:ext cx="10515600" cy="5661808"/>
          </a:xfrm>
        </p:spPr>
        <p:txBody>
          <a:bodyPr>
            <a:normAutofit lnSpcReduction="10000"/>
          </a:bodyPr>
          <a:lstStyle/>
          <a:p>
            <a:pPr marL="0" indent="0" algn="l">
              <a:buNone/>
            </a:pPr>
            <a:r>
              <a:rPr lang="en-US" sz="2000" dirty="0" smtClean="0">
                <a:solidFill>
                  <a:srgbClr val="00B050"/>
                </a:solidFill>
              </a:rPr>
              <a:t>10-Advection</a:t>
            </a:r>
          </a:p>
          <a:p>
            <a:pPr marL="0" indent="0" algn="l">
              <a:buNone/>
            </a:pPr>
            <a:r>
              <a:rPr lang="en-US" sz="2000" dirty="0"/>
              <a:t>The movement of water — in solid, liquid, or vapor states — through the atmosphere. Without advection, water that evaporated over the oceans could not precipitate over </a:t>
            </a:r>
            <a:r>
              <a:rPr lang="en-US" sz="2000" dirty="0" smtClean="0"/>
              <a:t>land.</a:t>
            </a:r>
            <a:endParaRPr lang="ar-IQ" sz="2000" dirty="0" smtClean="0"/>
          </a:p>
          <a:p>
            <a:pPr marL="0" indent="0" algn="l">
              <a:buNone/>
            </a:pPr>
            <a:endParaRPr lang="ar-IQ" sz="2000" dirty="0"/>
          </a:p>
          <a:p>
            <a:pPr marL="0" indent="0" algn="l">
              <a:buNone/>
            </a:pPr>
            <a:r>
              <a:rPr lang="en-US" sz="2000" dirty="0" smtClean="0">
                <a:solidFill>
                  <a:srgbClr val="00B050"/>
                </a:solidFill>
              </a:rPr>
              <a:t>11-Condensation</a:t>
            </a:r>
            <a:endParaRPr lang="ar-IQ" sz="2000" dirty="0" smtClean="0">
              <a:solidFill>
                <a:srgbClr val="00B050"/>
              </a:solidFill>
            </a:endParaRPr>
          </a:p>
          <a:p>
            <a:pPr marL="0" indent="0" algn="l">
              <a:buNone/>
            </a:pPr>
            <a:r>
              <a:rPr lang="en-US" sz="2400" dirty="0" smtClean="0"/>
              <a:t>The </a:t>
            </a:r>
            <a:r>
              <a:rPr lang="en-US" sz="2400" dirty="0"/>
              <a:t>transformation of water vapor to liquid water droplets in the air, creating clouds and </a:t>
            </a:r>
            <a:r>
              <a:rPr lang="en-US" sz="2400" dirty="0" smtClean="0"/>
              <a:t>fog</a:t>
            </a:r>
          </a:p>
          <a:p>
            <a:pPr marL="0" indent="0" algn="l">
              <a:buNone/>
            </a:pPr>
            <a:r>
              <a:rPr lang="en-US" sz="2000" dirty="0" smtClean="0">
                <a:solidFill>
                  <a:srgbClr val="00B050"/>
                </a:solidFill>
              </a:rPr>
              <a:t>12-Transpiration</a:t>
            </a:r>
            <a:endParaRPr lang="ar-IQ" sz="2000" dirty="0" smtClean="0">
              <a:solidFill>
                <a:srgbClr val="00B050"/>
              </a:solidFill>
            </a:endParaRPr>
          </a:p>
          <a:p>
            <a:pPr marL="0" indent="0" algn="l">
              <a:buNone/>
            </a:pPr>
            <a:r>
              <a:rPr lang="en-US" sz="2400" dirty="0" smtClean="0"/>
              <a:t>The </a:t>
            </a:r>
            <a:r>
              <a:rPr lang="en-US" sz="2400" dirty="0"/>
              <a:t>release of water vapor from plants and soil into the air. Water vapor is a gas that cannot be </a:t>
            </a:r>
            <a:r>
              <a:rPr lang="en-US" sz="2400" dirty="0" smtClean="0"/>
              <a:t>seen.</a:t>
            </a:r>
            <a:endParaRPr lang="en-US" sz="2400" dirty="0"/>
          </a:p>
          <a:p>
            <a:pPr marL="0" indent="0" algn="l">
              <a:buNone/>
            </a:pPr>
            <a:r>
              <a:rPr lang="en-US" sz="2000" dirty="0" smtClean="0">
                <a:solidFill>
                  <a:srgbClr val="00B050"/>
                </a:solidFill>
              </a:rPr>
              <a:t>13-Percolation</a:t>
            </a:r>
            <a:endParaRPr lang="ar-IQ" sz="2000" dirty="0" smtClean="0">
              <a:solidFill>
                <a:srgbClr val="00B050"/>
              </a:solidFill>
            </a:endParaRPr>
          </a:p>
          <a:p>
            <a:pPr marL="0" indent="0" algn="l">
              <a:buNone/>
            </a:pPr>
            <a:r>
              <a:rPr lang="en-US" sz="2400" dirty="0" smtClean="0"/>
              <a:t>Water </a:t>
            </a:r>
            <a:r>
              <a:rPr lang="en-US" sz="2400" dirty="0"/>
              <a:t>flows vertically through the soil and rocks under the influence of </a:t>
            </a:r>
            <a:r>
              <a:rPr lang="en-US" sz="2400" dirty="0" smtClean="0"/>
              <a:t>gravity</a:t>
            </a:r>
          </a:p>
          <a:p>
            <a:pPr marL="0" indent="0" algn="l">
              <a:buNone/>
            </a:pPr>
            <a:r>
              <a:rPr lang="en-US" sz="2000" dirty="0" smtClean="0">
                <a:solidFill>
                  <a:srgbClr val="00B050"/>
                </a:solidFill>
              </a:rPr>
              <a:t>14-Plate tectonics</a:t>
            </a:r>
            <a:endParaRPr lang="ar-IQ" sz="2000" dirty="0" smtClean="0">
              <a:solidFill>
                <a:srgbClr val="00B050"/>
              </a:solidFill>
            </a:endParaRPr>
          </a:p>
          <a:p>
            <a:pPr marL="0" indent="0" algn="l">
              <a:buNone/>
            </a:pPr>
            <a:r>
              <a:rPr lang="en-US" sz="2200" dirty="0" smtClean="0"/>
              <a:t>Water </a:t>
            </a:r>
            <a:r>
              <a:rPr lang="en-US" sz="2200" dirty="0"/>
              <a:t>enters the mantle via seduction of oceanic crust. Water returns to the surface via volcanism.</a:t>
            </a:r>
          </a:p>
          <a:p>
            <a:pPr marL="0" indent="0" algn="l">
              <a:buNone/>
            </a:pPr>
            <a:endParaRPr lang="en-US" sz="2000" dirty="0"/>
          </a:p>
          <a:p>
            <a:pPr marL="0" indent="0" algn="l">
              <a:buNone/>
            </a:pPr>
            <a:endParaRPr lang="en-US" sz="2000" b="1" dirty="0"/>
          </a:p>
          <a:p>
            <a:pPr marL="0" indent="0" algn="l">
              <a:buNone/>
            </a:pPr>
            <a:endParaRPr lang="ar-IQ" dirty="0"/>
          </a:p>
        </p:txBody>
      </p:sp>
    </p:spTree>
    <p:extLst>
      <p:ext uri="{BB962C8B-B14F-4D97-AF65-F5344CB8AC3E}">
        <p14:creationId xmlns:p14="http://schemas.microsoft.com/office/powerpoint/2010/main" val="3986016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 y="0"/>
            <a:ext cx="12191999" cy="1133342"/>
          </a:xfrm>
        </p:spPr>
        <p:txBody>
          <a:bodyPr>
            <a:normAutofit/>
          </a:bodyPr>
          <a:lstStyle/>
          <a:p>
            <a:pPr algn="ctr"/>
            <a:r>
              <a:rPr lang="en-US" dirty="0">
                <a:solidFill>
                  <a:srgbClr val="FF0000"/>
                </a:solidFill>
              </a:rPr>
              <a:t>Elements of water cycle</a:t>
            </a:r>
            <a:endParaRPr lang="ar-IQ" dirty="0">
              <a:solidFill>
                <a:srgbClr val="FF0000"/>
              </a:solidFill>
            </a:endParaRPr>
          </a:p>
        </p:txBody>
      </p:sp>
      <p:pic>
        <p:nvPicPr>
          <p:cNvPr id="4" name="image5.jpeg"/>
          <p:cNvPicPr>
            <a:picLocks noGrp="1"/>
          </p:cNvPicPr>
          <p:nvPr>
            <p:ph idx="1"/>
          </p:nvPr>
        </p:nvPicPr>
        <p:blipFill>
          <a:blip r:embed="rId2" cstate="print"/>
          <a:stretch>
            <a:fillRect/>
          </a:stretch>
        </p:blipFill>
        <p:spPr>
          <a:xfrm>
            <a:off x="0" y="1133342"/>
            <a:ext cx="12191999" cy="5724658"/>
          </a:xfrm>
          <a:prstGeom prst="rect">
            <a:avLst/>
          </a:prstGeom>
        </p:spPr>
      </p:pic>
    </p:spTree>
    <p:extLst>
      <p:ext uri="{BB962C8B-B14F-4D97-AF65-F5344CB8AC3E}">
        <p14:creationId xmlns:p14="http://schemas.microsoft.com/office/powerpoint/2010/main" val="19355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742458"/>
          </a:xfrm>
        </p:spPr>
        <p:txBody>
          <a:bodyPr>
            <a:normAutofit fontScale="90000"/>
          </a:bodyPr>
          <a:lstStyle/>
          <a:p>
            <a:pPr algn="ctr"/>
            <a:r>
              <a:rPr lang="en-US" sz="2400" b="1" i="1" dirty="0">
                <a:solidFill>
                  <a:srgbClr val="FF0000"/>
                </a:solidFill>
              </a:rPr>
              <a:t>PRECIPITATION</a:t>
            </a:r>
            <a:r>
              <a:rPr lang="en-US" sz="2400" i="1" dirty="0">
                <a:solidFill>
                  <a:srgbClr val="FF0000"/>
                </a:solidFill>
              </a:rPr>
              <a:t/>
            </a:r>
            <a:br>
              <a:rPr lang="en-US" sz="2400" i="1" dirty="0">
                <a:solidFill>
                  <a:srgbClr val="FF0000"/>
                </a:solidFill>
              </a:rPr>
            </a:br>
            <a:endParaRPr lang="ar-IQ" sz="2400" i="1" dirty="0">
              <a:solidFill>
                <a:srgbClr val="FF0000"/>
              </a:solidFill>
            </a:endParaRPr>
          </a:p>
        </p:txBody>
      </p:sp>
      <p:sp>
        <p:nvSpPr>
          <p:cNvPr id="3" name="عنصر نائب للمحتوى 2"/>
          <p:cNvSpPr>
            <a:spLocks noGrp="1"/>
          </p:cNvSpPr>
          <p:nvPr>
            <p:ph idx="1"/>
          </p:nvPr>
        </p:nvSpPr>
        <p:spPr>
          <a:xfrm>
            <a:off x="838200" y="1481072"/>
            <a:ext cx="10515600" cy="5069379"/>
          </a:xfrm>
        </p:spPr>
        <p:txBody>
          <a:bodyPr/>
          <a:lstStyle/>
          <a:p>
            <a:pPr marL="0" indent="0" algn="l">
              <a:buNone/>
            </a:pPr>
            <a:r>
              <a:rPr lang="en-US" sz="2000" dirty="0"/>
              <a:t>In  meteorology,  precipitation  is   any   product   of   the   condensation of atmospheric water vapor that falls under gravity</a:t>
            </a:r>
            <a:r>
              <a:rPr lang="en-US" sz="2000" dirty="0" smtClean="0"/>
              <a:t>.</a:t>
            </a:r>
            <a:endParaRPr lang="ar-IQ" sz="2000" dirty="0" smtClean="0"/>
          </a:p>
          <a:p>
            <a:pPr marL="0" indent="0" algn="l">
              <a:buNone/>
            </a:pPr>
            <a:r>
              <a:rPr lang="en-US" sz="2000" dirty="0"/>
              <a:t>Precipitation occurs when a portion of the atmosphere becomes saturated with water </a:t>
            </a:r>
            <a:r>
              <a:rPr lang="en-US" sz="2000" dirty="0" smtClean="0"/>
              <a:t>vapor,</a:t>
            </a:r>
            <a:r>
              <a:rPr lang="en-US" dirty="0"/>
              <a:t> </a:t>
            </a:r>
            <a:r>
              <a:rPr lang="en-US" sz="2000" dirty="0"/>
              <a:t>so that the water condenses and "precipitates". Thus, fog and mist are not precipitation but suspensions, because the water vapor does not condense sufficiently to precipitate.</a:t>
            </a:r>
            <a:endParaRPr lang="ar-IQ" sz="2000" dirty="0" smtClean="0"/>
          </a:p>
          <a:p>
            <a:pPr marL="0" indent="0" algn="l">
              <a:buNone/>
            </a:pPr>
            <a:r>
              <a:rPr lang="en-US" sz="2000" dirty="0" smtClean="0">
                <a:solidFill>
                  <a:srgbClr val="FF0000"/>
                </a:solidFill>
              </a:rPr>
              <a:t>The main forms of precipitation include all of which comes</a:t>
            </a:r>
            <a:endParaRPr lang="en-US" sz="2000" dirty="0">
              <a:solidFill>
                <a:srgbClr val="FF0000"/>
              </a:solidFill>
            </a:endParaRPr>
          </a:p>
          <a:p>
            <a:pPr marL="0" indent="0" algn="l">
              <a:buNone/>
            </a:pPr>
            <a:r>
              <a:rPr lang="en-US" sz="2000" dirty="0" smtClean="0"/>
              <a:t>1-drizzle</a:t>
            </a:r>
          </a:p>
          <a:p>
            <a:pPr marL="0" indent="0" algn="l">
              <a:buNone/>
            </a:pPr>
            <a:r>
              <a:rPr lang="en-US" sz="2000" dirty="0" smtClean="0"/>
              <a:t>2- rain</a:t>
            </a:r>
          </a:p>
          <a:p>
            <a:pPr marL="0" indent="0" algn="l">
              <a:buNone/>
            </a:pPr>
            <a:r>
              <a:rPr lang="en-US" sz="2000" dirty="0" smtClean="0"/>
              <a:t>3- sleet</a:t>
            </a:r>
          </a:p>
          <a:p>
            <a:pPr marL="0" indent="0" algn="l">
              <a:buNone/>
            </a:pPr>
            <a:r>
              <a:rPr lang="en-US" sz="2000" dirty="0" smtClean="0"/>
              <a:t>4-snow</a:t>
            </a:r>
          </a:p>
          <a:p>
            <a:pPr marL="0" indent="0" algn="l">
              <a:buNone/>
            </a:pPr>
            <a:r>
              <a:rPr lang="en-US" sz="2000" dirty="0" smtClean="0"/>
              <a:t>5- hail</a:t>
            </a:r>
            <a:endParaRPr lang="ar-IQ" sz="2000" dirty="0" smtClean="0"/>
          </a:p>
          <a:p>
            <a:pPr marL="0" indent="0" algn="l">
              <a:buNone/>
            </a:pPr>
            <a:endParaRPr lang="en-US" sz="2000" dirty="0"/>
          </a:p>
          <a:p>
            <a:pPr marL="0" indent="0" algn="l">
              <a:buNone/>
            </a:pPr>
            <a:endParaRPr lang="ar-IQ" sz="2000" dirty="0"/>
          </a:p>
        </p:txBody>
      </p:sp>
    </p:spTree>
    <p:extLst>
      <p:ext uri="{BB962C8B-B14F-4D97-AF65-F5344CB8AC3E}">
        <p14:creationId xmlns:p14="http://schemas.microsoft.com/office/powerpoint/2010/main" val="3201326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6976" y="605307"/>
            <a:ext cx="10483402" cy="5460642"/>
          </a:xfrm>
        </p:spPr>
      </p:pic>
    </p:spTree>
    <p:extLst>
      <p:ext uri="{BB962C8B-B14F-4D97-AF65-F5344CB8AC3E}">
        <p14:creationId xmlns:p14="http://schemas.microsoft.com/office/powerpoint/2010/main" val="2021263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25003"/>
            <a:ext cx="10515600" cy="5751960"/>
          </a:xfrm>
        </p:spPr>
        <p:txBody>
          <a:bodyPr>
            <a:normAutofit/>
          </a:bodyPr>
          <a:lstStyle/>
          <a:p>
            <a:pPr marL="0" indent="0" algn="l">
              <a:buNone/>
            </a:pPr>
            <a:r>
              <a:rPr lang="en-US" sz="2400" dirty="0">
                <a:solidFill>
                  <a:srgbClr val="FF0000"/>
                </a:solidFill>
              </a:rPr>
              <a:t>There are two main processes that work together on precipitation</a:t>
            </a:r>
            <a:r>
              <a:rPr lang="en-US" sz="2400" dirty="0" smtClean="0">
                <a:solidFill>
                  <a:srgbClr val="FF0000"/>
                </a:solidFill>
              </a:rPr>
              <a:t>:</a:t>
            </a:r>
            <a:endParaRPr lang="ar-IQ" sz="2400" dirty="0" smtClean="0">
              <a:solidFill>
                <a:srgbClr val="FF0000"/>
              </a:solidFill>
            </a:endParaRPr>
          </a:p>
          <a:p>
            <a:pPr marL="0" indent="0" algn="l">
              <a:buNone/>
            </a:pPr>
            <a:r>
              <a:rPr lang="en-US" sz="2000" dirty="0" smtClean="0"/>
              <a:t>1-Saturate air</a:t>
            </a:r>
          </a:p>
          <a:p>
            <a:pPr marL="0" indent="0" algn="l">
              <a:buNone/>
            </a:pPr>
            <a:r>
              <a:rPr lang="en-US" sz="2000" dirty="0" smtClean="0"/>
              <a:t>2- </a:t>
            </a:r>
            <a:r>
              <a:rPr lang="en-US" sz="2000" dirty="0"/>
              <a:t>cooling air or adding water vapor to the air</a:t>
            </a:r>
            <a:r>
              <a:rPr lang="en-US" sz="2000" dirty="0" smtClean="0"/>
              <a:t>.</a:t>
            </a:r>
          </a:p>
          <a:p>
            <a:pPr marL="0" indent="0" algn="l">
              <a:buNone/>
            </a:pPr>
            <a:r>
              <a:rPr lang="en-US" sz="2000" dirty="0" smtClean="0"/>
              <a:t>Rainfall </a:t>
            </a:r>
            <a:r>
              <a:rPr lang="en-US" sz="2000" dirty="0"/>
              <a:t>is formed like smaller droplets by colliding with other raindrops or ice crystals within a cloud</a:t>
            </a:r>
            <a:r>
              <a:rPr lang="en-US" sz="2000" dirty="0" smtClean="0"/>
              <a:t>.</a:t>
            </a:r>
            <a:endParaRPr lang="ar-IQ" sz="2000" dirty="0" smtClean="0"/>
          </a:p>
          <a:p>
            <a:pPr marL="0" indent="0" algn="l">
              <a:buNone/>
            </a:pPr>
            <a:r>
              <a:rPr lang="en-US" sz="2000" dirty="0">
                <a:solidFill>
                  <a:srgbClr val="FF0000"/>
                </a:solidFill>
              </a:rPr>
              <a:t>Humidity</a:t>
            </a:r>
            <a:r>
              <a:rPr lang="en-US" sz="2000" dirty="0"/>
              <a:t> is one of the most important factors associated with rainfall production</a:t>
            </a:r>
            <a:r>
              <a:rPr lang="en-US" sz="2000" dirty="0" smtClean="0"/>
              <a:t>.</a:t>
            </a:r>
            <a:endParaRPr lang="ar-IQ" sz="2000" dirty="0" smtClean="0"/>
          </a:p>
          <a:p>
            <a:pPr marL="0" indent="0" algn="l">
              <a:buNone/>
            </a:pPr>
            <a:r>
              <a:rPr lang="en-US" sz="2000" dirty="0"/>
              <a:t>If enough moisture and upward movement is present, precipitation falls from the </a:t>
            </a:r>
            <a:r>
              <a:rPr lang="en-US" sz="2000" dirty="0">
                <a:solidFill>
                  <a:srgbClr val="FF0000"/>
                </a:solidFill>
              </a:rPr>
              <a:t>debris clouds </a:t>
            </a:r>
            <a:r>
              <a:rPr lang="en-US" sz="2000" dirty="0"/>
              <a:t>and is in the form of precipitation from narrow rain ranges</a:t>
            </a:r>
            <a:r>
              <a:rPr lang="en-US" sz="2000" dirty="0" smtClean="0"/>
              <a:t>.</a:t>
            </a:r>
            <a:endParaRPr lang="ar-IQ" sz="2000" dirty="0" smtClean="0"/>
          </a:p>
          <a:p>
            <a:pPr marL="0" indent="0" algn="l">
              <a:buNone/>
            </a:pPr>
            <a:r>
              <a:rPr lang="en-US" sz="2000" dirty="0"/>
              <a:t>The presence of moisture in relatively </a:t>
            </a:r>
            <a:r>
              <a:rPr lang="en-US" sz="2000" dirty="0">
                <a:solidFill>
                  <a:srgbClr val="FF0000"/>
                </a:solidFill>
              </a:rPr>
              <a:t>warm water bodies</a:t>
            </a:r>
            <a:r>
              <a:rPr lang="en-US" sz="2000" dirty="0"/>
              <a:t>, which cause steaming water from lakes especially warm and which lead to snowfall from the effect of that warm lake within the cold cyclone flow around the end of tropical cyclones</a:t>
            </a:r>
            <a:r>
              <a:rPr lang="en-US" sz="2000" dirty="0" smtClean="0"/>
              <a:t>.</a:t>
            </a:r>
            <a:endParaRPr lang="ar-IQ" sz="2000" dirty="0" smtClean="0"/>
          </a:p>
          <a:p>
            <a:pPr marL="0" indent="0" algn="l">
              <a:buNone/>
            </a:pPr>
            <a:r>
              <a:rPr lang="en-US" sz="2000" dirty="0"/>
              <a:t>The </a:t>
            </a:r>
            <a:r>
              <a:rPr lang="en-US" sz="2000" dirty="0">
                <a:solidFill>
                  <a:srgbClr val="FF0000"/>
                </a:solidFill>
              </a:rPr>
              <a:t>thunder</a:t>
            </a:r>
            <a:r>
              <a:rPr lang="en-US" sz="2000" dirty="0"/>
              <a:t> enters into the head of the hurricane comma and leads to the lake's impact causing rain</a:t>
            </a:r>
            <a:r>
              <a:rPr lang="en-US" sz="2000" dirty="0" smtClean="0"/>
              <a:t>.</a:t>
            </a:r>
            <a:endParaRPr lang="ar-IQ" sz="2000" dirty="0" smtClean="0"/>
          </a:p>
          <a:p>
            <a:pPr marL="0" indent="0" algn="l">
              <a:buNone/>
            </a:pPr>
            <a:r>
              <a:rPr lang="en-US" sz="2000" dirty="0" smtClean="0"/>
              <a:t> </a:t>
            </a:r>
            <a:r>
              <a:rPr lang="en-US" sz="2000" dirty="0">
                <a:solidFill>
                  <a:srgbClr val="FF0000"/>
                </a:solidFill>
              </a:rPr>
              <a:t>In mountainous areas</a:t>
            </a:r>
            <a:r>
              <a:rPr lang="en-US" sz="2000" dirty="0"/>
              <a:t>, heavy rainfall is possible as in this case an increase in the flow of slopes within the wind sides of the terrain at altitude.</a:t>
            </a:r>
            <a:endParaRPr lang="ar-IQ" sz="2000" dirty="0"/>
          </a:p>
        </p:txBody>
      </p:sp>
    </p:spTree>
    <p:extLst>
      <p:ext uri="{BB962C8B-B14F-4D97-AF65-F5344CB8AC3E}">
        <p14:creationId xmlns:p14="http://schemas.microsoft.com/office/powerpoint/2010/main" val="205760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عنصر نائب للمحتوى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1977" y="437882"/>
            <a:ext cx="9994006" cy="6181859"/>
          </a:xfrm>
        </p:spPr>
      </p:pic>
    </p:spTree>
    <p:extLst>
      <p:ext uri="{BB962C8B-B14F-4D97-AF65-F5344CB8AC3E}">
        <p14:creationId xmlns:p14="http://schemas.microsoft.com/office/powerpoint/2010/main" val="4219858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25003"/>
            <a:ext cx="10515600" cy="5751960"/>
          </a:xfrm>
        </p:spPr>
        <p:txBody>
          <a:bodyPr>
            <a:normAutofit/>
          </a:bodyPr>
          <a:lstStyle/>
          <a:p>
            <a:pPr marL="0" indent="0" algn="l">
              <a:buNone/>
            </a:pPr>
            <a:r>
              <a:rPr lang="en-US" sz="2000" dirty="0"/>
              <a:t>On the wind-facing side of the mountains</a:t>
            </a:r>
            <a:r>
              <a:rPr lang="en-US" sz="2000" dirty="0" smtClean="0"/>
              <a:t>,</a:t>
            </a:r>
            <a:endParaRPr lang="ar-IQ" sz="2000" dirty="0" smtClean="0"/>
          </a:p>
          <a:p>
            <a:pPr marL="0" indent="0" algn="l">
              <a:buNone/>
            </a:pPr>
            <a:r>
              <a:rPr lang="en-US" sz="2000" dirty="0" smtClean="0"/>
              <a:t> </a:t>
            </a:r>
            <a:r>
              <a:rPr lang="en-US" sz="2000" dirty="0">
                <a:solidFill>
                  <a:srgbClr val="FF0000"/>
                </a:solidFill>
              </a:rPr>
              <a:t>desert climates </a:t>
            </a:r>
            <a:r>
              <a:rPr lang="en-US" sz="2000" dirty="0"/>
              <a:t>can be found due to dry air caused by pressure heating. Monsoon basin movement, or tropical convergence zone, brings rainy seasons to </a:t>
            </a:r>
            <a:r>
              <a:rPr lang="en-US" sz="2000" dirty="0">
                <a:solidFill>
                  <a:srgbClr val="FF0000"/>
                </a:solidFill>
              </a:rPr>
              <a:t>savannah </a:t>
            </a:r>
            <a:r>
              <a:rPr lang="en-US" sz="2000" dirty="0" smtClean="0">
                <a:solidFill>
                  <a:srgbClr val="FF0000"/>
                </a:solidFill>
              </a:rPr>
              <a:t>climate</a:t>
            </a:r>
            <a:r>
              <a:rPr lang="en-US" sz="2000" dirty="0" smtClean="0"/>
              <a:t>.</a:t>
            </a:r>
          </a:p>
          <a:p>
            <a:pPr marL="0" indent="0" algn="l">
              <a:buNone/>
            </a:pPr>
            <a:endParaRPr lang="en-US" sz="2000" dirty="0"/>
          </a:p>
          <a:p>
            <a:pPr marL="0" indent="0" algn="l">
              <a:buNone/>
            </a:pPr>
            <a:endParaRPr lang="en-US" sz="2000" dirty="0" smtClean="0"/>
          </a:p>
          <a:p>
            <a:pPr marL="0" indent="0" algn="l">
              <a:buNone/>
            </a:pPr>
            <a:endParaRPr lang="en-US" sz="2000" dirty="0"/>
          </a:p>
          <a:p>
            <a:pPr marL="0" indent="0" algn="l">
              <a:buNone/>
            </a:pPr>
            <a:endParaRPr lang="en-US" sz="2000" dirty="0" smtClean="0"/>
          </a:p>
          <a:p>
            <a:pPr marL="0" indent="0" algn="l">
              <a:buNone/>
            </a:pPr>
            <a:endParaRPr lang="en-US" sz="2000" dirty="0"/>
          </a:p>
          <a:p>
            <a:pPr marL="0" indent="0" algn="l">
              <a:buNone/>
            </a:pPr>
            <a:endParaRPr lang="en-US" sz="2000" dirty="0" smtClean="0"/>
          </a:p>
          <a:p>
            <a:pPr marL="0" indent="0" algn="l">
              <a:buNone/>
            </a:pPr>
            <a:endParaRPr lang="en-US" sz="2000" dirty="0"/>
          </a:p>
          <a:p>
            <a:pPr marL="0" indent="0" algn="l">
              <a:buNone/>
            </a:pPr>
            <a:endParaRPr lang="en-US" sz="2000" dirty="0" smtClean="0"/>
          </a:p>
          <a:p>
            <a:pPr marL="0" indent="0" algn="l">
              <a:buNone/>
            </a:pPr>
            <a:endParaRPr lang="en-US" sz="2000" dirty="0"/>
          </a:p>
          <a:p>
            <a:pPr marL="0" indent="0" algn="l">
              <a:buNone/>
            </a:pPr>
            <a:endParaRPr lang="en-US" sz="2000" dirty="0" smtClean="0"/>
          </a:p>
          <a:p>
            <a:pPr marL="0" indent="0" algn="l">
              <a:buNone/>
            </a:pPr>
            <a:endParaRPr lang="en-US" sz="2000" dirty="0" smtClean="0"/>
          </a:p>
        </p:txBody>
      </p:sp>
      <p:pic>
        <p:nvPicPr>
          <p:cNvPr id="4" name="عنصر نائب للمحتوى 3"/>
          <p:cNvPicPr>
            <a:picLocks noChangeAspect="1"/>
          </p:cNvPicPr>
          <p:nvPr/>
        </p:nvPicPr>
        <p:blipFill rotWithShape="1">
          <a:blip r:embed="rId2">
            <a:extLst>
              <a:ext uri="{28A0092B-C50C-407E-A947-70E740481C1C}">
                <a14:useLocalDpi xmlns:a14="http://schemas.microsoft.com/office/drawing/2010/main" val="0"/>
              </a:ext>
            </a:extLst>
          </a:blip>
          <a:srcRect l="57040" t="28923" r="212" b="-1244"/>
          <a:stretch/>
        </p:blipFill>
        <p:spPr>
          <a:xfrm>
            <a:off x="1635618" y="1471612"/>
            <a:ext cx="9955368" cy="4903429"/>
          </a:xfrm>
          <a:prstGeom prst="rect">
            <a:avLst/>
          </a:prstGeom>
        </p:spPr>
      </p:pic>
    </p:spTree>
    <p:extLst>
      <p:ext uri="{BB962C8B-B14F-4D97-AF65-F5344CB8AC3E}">
        <p14:creationId xmlns:p14="http://schemas.microsoft.com/office/powerpoint/2010/main" val="191206110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TotalTime>
  <Words>646</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نسق Office</vt:lpstr>
      <vt:lpstr>PowerPoint Presentation</vt:lpstr>
      <vt:lpstr>PowerPoint Presentation</vt:lpstr>
      <vt:lpstr>PowerPoint Presentation</vt:lpstr>
      <vt:lpstr>Elements of water cycle</vt:lpstr>
      <vt:lpstr>PRECIPITATION </vt:lpstr>
      <vt:lpstr>PowerPoint Presentation</vt:lpstr>
      <vt:lpstr>PowerPoint Presentation</vt:lpstr>
      <vt:lpstr>PowerPoint Presentation</vt:lpstr>
      <vt:lpstr>PowerPoint Presentation</vt:lpstr>
      <vt:lpstr>Types of precipitation </vt:lpstr>
      <vt:lpstr>Mechanisms of producing precipitation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24</cp:revision>
  <dcterms:created xsi:type="dcterms:W3CDTF">2020-10-21T15:25:37Z</dcterms:created>
  <dcterms:modified xsi:type="dcterms:W3CDTF">2020-12-29T10:52:16Z</dcterms:modified>
</cp:coreProperties>
</file>