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57" r:id="rId3"/>
    <p:sldId id="258" r:id="rId4"/>
    <p:sldId id="259" r:id="rId5"/>
    <p:sldId id="260" r:id="rId6"/>
    <p:sldId id="261" r:id="rId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87" autoAdjust="0"/>
    <p:restoredTop sz="94660"/>
  </p:normalViewPr>
  <p:slideViewPr>
    <p:cSldViewPr snapToGrid="0">
      <p:cViewPr varScale="1">
        <p:scale>
          <a:sx n="74" d="100"/>
          <a:sy n="74" d="100"/>
        </p:scale>
        <p:origin x="2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F8F1FB8-7625-4D7D-AB37-FC0E3C35BC29}" type="datetimeFigureOut">
              <a:rPr lang="ar-IQ" smtClean="0"/>
              <a:t>23/04/1442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2565825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F8F1FB8-7625-4D7D-AB37-FC0E3C35BC29}" type="datetimeFigureOut">
              <a:rPr lang="ar-IQ" smtClean="0"/>
              <a:t>23/04/1442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351416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F8F1FB8-7625-4D7D-AB37-FC0E3C35BC29}" type="datetimeFigureOut">
              <a:rPr lang="ar-IQ" smtClean="0"/>
              <a:t>23/04/1442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18234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F8F1FB8-7625-4D7D-AB37-FC0E3C35BC29}" type="datetimeFigureOut">
              <a:rPr lang="ar-IQ" smtClean="0"/>
              <a:t>23/04/1442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2658602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EF8F1FB8-7625-4D7D-AB37-FC0E3C35BC29}" type="datetimeFigureOut">
              <a:rPr lang="ar-IQ" smtClean="0"/>
              <a:t>23/04/1442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195293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F8F1FB8-7625-4D7D-AB37-FC0E3C35BC29}" type="datetimeFigureOut">
              <a:rPr lang="ar-IQ" smtClean="0"/>
              <a:t>23/04/1442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1427527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F8F1FB8-7625-4D7D-AB37-FC0E3C35BC29}" type="datetimeFigureOut">
              <a:rPr lang="ar-IQ" smtClean="0"/>
              <a:t>23/04/1442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2787765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F8F1FB8-7625-4D7D-AB37-FC0E3C35BC29}" type="datetimeFigureOut">
              <a:rPr lang="ar-IQ" smtClean="0"/>
              <a:t>23/04/1442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3844273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F8F1FB8-7625-4D7D-AB37-FC0E3C35BC29}" type="datetimeFigureOut">
              <a:rPr lang="ar-IQ" smtClean="0"/>
              <a:t>23/04/1442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83000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EF8F1FB8-7625-4D7D-AB37-FC0E3C35BC29}" type="datetimeFigureOut">
              <a:rPr lang="ar-IQ" smtClean="0"/>
              <a:t>23/04/1442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180090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EF8F1FB8-7625-4D7D-AB37-FC0E3C35BC29}" type="datetimeFigureOut">
              <a:rPr lang="ar-IQ" smtClean="0"/>
              <a:t>23/04/1442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34A6A5-7385-4DFC-992D-AFE9A8960535}" type="slidenum">
              <a:rPr lang="ar-IQ" smtClean="0"/>
              <a:t>‹#›</a:t>
            </a:fld>
            <a:endParaRPr lang="ar-IQ"/>
          </a:p>
        </p:txBody>
      </p:sp>
    </p:spTree>
    <p:extLst>
      <p:ext uri="{BB962C8B-B14F-4D97-AF65-F5344CB8AC3E}">
        <p14:creationId xmlns:p14="http://schemas.microsoft.com/office/powerpoint/2010/main" val="77480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8F1FB8-7625-4D7D-AB37-FC0E3C35BC29}" type="datetimeFigureOut">
              <a:rPr lang="ar-IQ" smtClean="0"/>
              <a:t>23/04/1442</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34A6A5-7385-4DFC-992D-AFE9A8960535}" type="slidenum">
              <a:rPr lang="ar-IQ" smtClean="0"/>
              <a:t>‹#›</a:t>
            </a:fld>
            <a:endParaRPr lang="ar-IQ"/>
          </a:p>
        </p:txBody>
      </p:sp>
    </p:spTree>
    <p:extLst>
      <p:ext uri="{BB962C8B-B14F-4D97-AF65-F5344CB8AC3E}">
        <p14:creationId xmlns:p14="http://schemas.microsoft.com/office/powerpoint/2010/main" val="3149592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عنصر نائب للمحتوى 1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pic>
        <p:nvPicPr>
          <p:cNvPr id="15" name="عنصر نائب للمحتوى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344400" cy="7092043"/>
          </a:xfrm>
          <a:prstGeom prst="rect">
            <a:avLst/>
          </a:prstGeom>
        </p:spPr>
      </p:pic>
      <p:sp>
        <p:nvSpPr>
          <p:cNvPr id="16" name="مستطيل 15"/>
          <p:cNvSpPr/>
          <p:nvPr/>
        </p:nvSpPr>
        <p:spPr>
          <a:xfrm>
            <a:off x="3750819" y="3586168"/>
            <a:ext cx="4762116" cy="1077218"/>
          </a:xfrm>
          <a:prstGeom prst="rect">
            <a:avLst/>
          </a:prstGeom>
        </p:spPr>
        <p:txBody>
          <a:bodyPr wrap="square">
            <a:spAutoFit/>
          </a:bodyPr>
          <a:lstStyle/>
          <a:p>
            <a:pPr algn="l"/>
            <a:r>
              <a:rPr lang="en-US" sz="2000" b="1" dirty="0" smtClean="0"/>
              <a:t>Introduction of the </a:t>
            </a:r>
            <a:r>
              <a:rPr lang="en-US" sz="2000" b="1" dirty="0"/>
              <a:t>HYDROMETEOROLOGY</a:t>
            </a:r>
          </a:p>
          <a:p>
            <a:pPr algn="l"/>
            <a:endParaRPr lang="en-US" sz="2800" b="1" dirty="0"/>
          </a:p>
          <a:p>
            <a:pPr algn="l"/>
            <a:endParaRPr lang="ar-IQ" sz="1600" dirty="0">
              <a:solidFill>
                <a:schemeClr val="bg1"/>
              </a:solidFill>
            </a:endParaRPr>
          </a:p>
        </p:txBody>
      </p:sp>
      <p:sp>
        <p:nvSpPr>
          <p:cNvPr id="17" name="مستطيل 16"/>
          <p:cNvSpPr/>
          <p:nvPr/>
        </p:nvSpPr>
        <p:spPr>
          <a:xfrm>
            <a:off x="5176632" y="4877191"/>
            <a:ext cx="2257349" cy="369332"/>
          </a:xfrm>
          <a:prstGeom prst="rect">
            <a:avLst/>
          </a:prstGeom>
        </p:spPr>
        <p:txBody>
          <a:bodyPr wrap="none">
            <a:spAutoFit/>
          </a:bodyPr>
          <a:lstStyle/>
          <a:p>
            <a:r>
              <a:rPr lang="en-US" b="1" cap="all" dirty="0" smtClean="0">
                <a:ln w="3175" cmpd="sng">
                  <a:noFill/>
                </a:ln>
                <a:solidFill>
                  <a:prstClr val="black"/>
                </a:solidFill>
              </a:rPr>
              <a:t>DR.IQBAL KHALAF </a:t>
            </a:r>
            <a:r>
              <a:rPr lang="ar-IQ" b="1" cap="all" dirty="0" smtClean="0">
                <a:ln w="3175" cmpd="sng">
                  <a:noFill/>
                </a:ln>
                <a:solidFill>
                  <a:prstClr val="black"/>
                </a:solidFill>
              </a:rPr>
              <a:t> </a:t>
            </a:r>
            <a:endParaRPr lang="ar-IQ" b="1" dirty="0"/>
          </a:p>
        </p:txBody>
      </p:sp>
    </p:spTree>
    <p:extLst>
      <p:ext uri="{BB962C8B-B14F-4D97-AF65-F5344CB8AC3E}">
        <p14:creationId xmlns:p14="http://schemas.microsoft.com/office/powerpoint/2010/main" val="314741063"/>
      </p:ext>
    </p:extLst>
  </p:cSld>
  <p:clrMapOvr>
    <a:masterClrMapping/>
  </p:clrMapOvr>
  <mc:AlternateContent xmlns:mc="http://schemas.openxmlformats.org/markup-compatibility/2006" xmlns:p14="http://schemas.microsoft.com/office/powerpoint/2010/main">
    <mc:Choice Requires="p14">
      <p:transition spd="slow" p14:dur="2000" advTm="8867"/>
    </mc:Choice>
    <mc:Fallback xmlns="">
      <p:transition spd="slow" advTm="886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29579"/>
          </a:xfrm>
        </p:spPr>
        <p:txBody>
          <a:bodyPr>
            <a:normAutofit/>
          </a:bodyPr>
          <a:lstStyle/>
          <a:p>
            <a:pPr algn="ctr"/>
            <a:r>
              <a:rPr lang="en-US" sz="2000" b="1" dirty="0">
                <a:solidFill>
                  <a:srgbClr val="FF0000"/>
                </a:solidFill>
              </a:rPr>
              <a:t>Definition of hydrometeorology</a:t>
            </a:r>
            <a:endParaRPr lang="ar-IQ" sz="2000" b="1" dirty="0">
              <a:solidFill>
                <a:srgbClr val="FF0000"/>
              </a:solidFill>
            </a:endParaRPr>
          </a:p>
        </p:txBody>
      </p:sp>
      <p:sp>
        <p:nvSpPr>
          <p:cNvPr id="3" name="عنصر نائب للمحتوى 2"/>
          <p:cNvSpPr>
            <a:spLocks noGrp="1"/>
          </p:cNvSpPr>
          <p:nvPr>
            <p:ph idx="1"/>
          </p:nvPr>
        </p:nvSpPr>
        <p:spPr>
          <a:xfrm>
            <a:off x="838200" y="1197735"/>
            <a:ext cx="10515600" cy="4979228"/>
          </a:xfrm>
        </p:spPr>
        <p:txBody>
          <a:bodyPr>
            <a:normAutofit/>
          </a:bodyPr>
          <a:lstStyle/>
          <a:p>
            <a:pPr marL="0" indent="0" algn="l">
              <a:buNone/>
            </a:pPr>
            <a:r>
              <a:rPr lang="en-US" sz="1800" dirty="0">
                <a:solidFill>
                  <a:srgbClr val="FF0000"/>
                </a:solidFill>
                <a:cs typeface="+mj-cs"/>
              </a:rPr>
              <a:t>Hydrometeorology</a:t>
            </a:r>
            <a:r>
              <a:rPr lang="en-US" sz="1800" dirty="0">
                <a:cs typeface="+mj-cs"/>
              </a:rPr>
              <a:t> is a branch of meteorology and hydrology that studies the transfer of water and energy between the land surface and the lower atmosphere. </a:t>
            </a:r>
            <a:endParaRPr lang="ar-IQ" sz="1800" dirty="0" smtClean="0">
              <a:cs typeface="+mj-cs"/>
            </a:endParaRPr>
          </a:p>
          <a:p>
            <a:pPr marL="0" indent="0" algn="l">
              <a:buNone/>
            </a:pPr>
            <a:r>
              <a:rPr lang="en-US" sz="1800" dirty="0">
                <a:solidFill>
                  <a:srgbClr val="FF0000"/>
                </a:solidFill>
                <a:cs typeface="+mj-cs"/>
              </a:rPr>
              <a:t>UNESCO</a:t>
            </a:r>
            <a:r>
              <a:rPr lang="en-US" sz="1800" dirty="0">
                <a:cs typeface="+mj-cs"/>
              </a:rPr>
              <a:t> has several programmers and activities in place that deal with the study of natural hazards of hydro meteorological origin and the mitigation of their effects. Among these hazards are the results of natural processes or phenomena of atmospheric, Hydrological </a:t>
            </a:r>
            <a:r>
              <a:rPr lang="en-US" sz="1800" dirty="0" smtClean="0">
                <a:cs typeface="+mj-cs"/>
              </a:rPr>
              <a:t>or </a:t>
            </a:r>
            <a:r>
              <a:rPr lang="en-US" sz="1800" dirty="0">
                <a:cs typeface="+mj-cs"/>
              </a:rPr>
              <a:t>oceanographic nature such as floods, tropical cyclones, drought and </a:t>
            </a:r>
            <a:r>
              <a:rPr lang="en-US" sz="1800" dirty="0" smtClean="0">
                <a:cs typeface="+mj-cs"/>
              </a:rPr>
              <a:t>desertification</a:t>
            </a:r>
            <a:endParaRPr lang="en-GB" sz="1800" dirty="0" smtClean="0">
              <a:cs typeface="+mj-cs"/>
            </a:endParaRPr>
          </a:p>
          <a:p>
            <a:pPr marL="0" indent="0" algn="l">
              <a:buNone/>
            </a:pPr>
            <a:endParaRPr lang="en-GB" sz="1800" dirty="0" smtClean="0">
              <a:cs typeface="+mj-cs"/>
            </a:endParaRPr>
          </a:p>
          <a:p>
            <a:pPr marL="0" indent="0" algn="l">
              <a:buNone/>
            </a:pPr>
            <a:r>
              <a:rPr lang="en-US" sz="2000" i="1" dirty="0">
                <a:solidFill>
                  <a:srgbClr val="FF0000"/>
                </a:solidFill>
              </a:rPr>
              <a:t>Importance and applications of </a:t>
            </a:r>
            <a:r>
              <a:rPr lang="en-US" sz="2000" i="1" dirty="0" smtClean="0">
                <a:solidFill>
                  <a:srgbClr val="FF0000"/>
                </a:solidFill>
              </a:rPr>
              <a:t>hydrometeorology</a:t>
            </a:r>
            <a:endParaRPr lang="ar-IQ" sz="2000" i="1" dirty="0" smtClean="0">
              <a:solidFill>
                <a:srgbClr val="FF0000"/>
              </a:solidFill>
            </a:endParaRPr>
          </a:p>
          <a:p>
            <a:pPr marL="0" indent="0" algn="l">
              <a:buNone/>
            </a:pPr>
            <a:r>
              <a:rPr lang="en-US" sz="2000" dirty="0">
                <a:cs typeface="+mj-cs"/>
              </a:rPr>
              <a:t>This book describes recent developments in hydro meteorological forecasting, with a focus on water-related applications of meteorological observation and forecasting techniques. The topic includes a wide range of disciplines, such as rain gauge, weather radar, satellite, and river and other monitoring techniques, rainfall-runoff, flow routing and hydraulic models, and now casting and Numerical Weather Prediction. </a:t>
            </a:r>
            <a:endParaRPr lang="en-US" sz="2000" i="1" dirty="0">
              <a:solidFill>
                <a:srgbClr val="FF0000"/>
              </a:solidFill>
              <a:cs typeface="+mj-cs"/>
            </a:endParaRPr>
          </a:p>
          <a:p>
            <a:pPr marL="0" indent="0" algn="l">
              <a:buNone/>
            </a:pPr>
            <a:endParaRPr lang="ar-IQ" sz="2000" i="1" dirty="0">
              <a:cs typeface="+mj-cs"/>
            </a:endParaRPr>
          </a:p>
        </p:txBody>
      </p:sp>
    </p:spTree>
    <p:extLst>
      <p:ext uri="{BB962C8B-B14F-4D97-AF65-F5344CB8AC3E}">
        <p14:creationId xmlns:p14="http://schemas.microsoft.com/office/powerpoint/2010/main" val="1675226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12124"/>
            <a:ext cx="10515600" cy="5764839"/>
          </a:xfrm>
        </p:spPr>
        <p:txBody>
          <a:bodyPr>
            <a:normAutofit/>
          </a:bodyPr>
          <a:lstStyle/>
          <a:p>
            <a:pPr marL="0" indent="0" algn="l">
              <a:buNone/>
            </a:pPr>
            <a:r>
              <a:rPr lang="en-US" sz="2000" dirty="0">
                <a:solidFill>
                  <a:srgbClr val="FF0000"/>
                </a:solidFill>
                <a:cs typeface="+mj-cs"/>
              </a:rPr>
              <a:t>Applications </a:t>
            </a:r>
            <a:r>
              <a:rPr lang="en-US" sz="2000" dirty="0" smtClean="0">
                <a:solidFill>
                  <a:srgbClr val="FF0000"/>
                </a:solidFill>
                <a:cs typeface="+mj-cs"/>
              </a:rPr>
              <a:t>include :-</a:t>
            </a:r>
          </a:p>
          <a:p>
            <a:pPr marL="0" indent="0" algn="l">
              <a:buNone/>
            </a:pPr>
            <a:r>
              <a:rPr lang="en-US" sz="2000" dirty="0" smtClean="0">
                <a:cs typeface="+mj-cs"/>
              </a:rPr>
              <a:t>1- </a:t>
            </a:r>
            <a:r>
              <a:rPr lang="en-US" sz="2000" dirty="0">
                <a:cs typeface="+mj-cs"/>
              </a:rPr>
              <a:t>flood </a:t>
            </a:r>
            <a:r>
              <a:rPr lang="en-US" sz="2000" dirty="0" smtClean="0">
                <a:cs typeface="+mj-cs"/>
              </a:rPr>
              <a:t>forecasting</a:t>
            </a:r>
          </a:p>
          <a:p>
            <a:pPr marL="0" indent="0" algn="l">
              <a:buNone/>
            </a:pPr>
            <a:r>
              <a:rPr lang="en-US" sz="2000" dirty="0" smtClean="0">
                <a:cs typeface="+mj-cs"/>
              </a:rPr>
              <a:t>2- </a:t>
            </a:r>
            <a:r>
              <a:rPr lang="en-US" sz="2000" dirty="0">
                <a:cs typeface="+mj-cs"/>
              </a:rPr>
              <a:t>drought </a:t>
            </a:r>
            <a:r>
              <a:rPr lang="en-US" sz="2000" dirty="0" smtClean="0">
                <a:cs typeface="+mj-cs"/>
              </a:rPr>
              <a:t>forecasting</a:t>
            </a:r>
          </a:p>
          <a:p>
            <a:pPr marL="0" indent="0" algn="l">
              <a:buNone/>
            </a:pPr>
            <a:r>
              <a:rPr lang="en-US" sz="2000" dirty="0" smtClean="0">
                <a:cs typeface="+mj-cs"/>
              </a:rPr>
              <a:t>3- </a:t>
            </a:r>
            <a:r>
              <a:rPr lang="en-US" sz="2000" dirty="0">
                <a:cs typeface="+mj-cs"/>
              </a:rPr>
              <a:t>climate change impact </a:t>
            </a:r>
            <a:r>
              <a:rPr lang="en-US" sz="2000" dirty="0" smtClean="0">
                <a:cs typeface="+mj-cs"/>
              </a:rPr>
              <a:t>assessments</a:t>
            </a:r>
          </a:p>
          <a:p>
            <a:pPr marL="0" indent="0" algn="l">
              <a:buNone/>
            </a:pPr>
            <a:r>
              <a:rPr lang="en-US" sz="2000" dirty="0" smtClean="0">
                <a:cs typeface="+mj-cs"/>
              </a:rPr>
              <a:t>4- </a:t>
            </a:r>
            <a:r>
              <a:rPr lang="en-US" sz="2000" dirty="0">
                <a:cs typeface="+mj-cs"/>
              </a:rPr>
              <a:t>reservoir </a:t>
            </a:r>
            <a:r>
              <a:rPr lang="en-US" sz="2000" dirty="0" smtClean="0">
                <a:cs typeface="+mj-cs"/>
              </a:rPr>
              <a:t>management</a:t>
            </a:r>
          </a:p>
          <a:p>
            <a:pPr marL="0" indent="0" algn="l">
              <a:buNone/>
            </a:pPr>
            <a:r>
              <a:rPr lang="en-US" sz="2000" dirty="0" smtClean="0">
                <a:cs typeface="+mj-cs"/>
              </a:rPr>
              <a:t>5- water </a:t>
            </a:r>
            <a:r>
              <a:rPr lang="en-US" sz="2000" dirty="0">
                <a:cs typeface="+mj-cs"/>
              </a:rPr>
              <a:t>resources </a:t>
            </a:r>
            <a:endParaRPr lang="en-US" sz="2000" dirty="0" smtClean="0">
              <a:cs typeface="+mj-cs"/>
            </a:endParaRPr>
          </a:p>
          <a:p>
            <a:pPr marL="0" indent="0" algn="l">
              <a:buNone/>
            </a:pPr>
            <a:r>
              <a:rPr lang="en-US" sz="2000" dirty="0" smtClean="0">
                <a:cs typeface="+mj-cs"/>
              </a:rPr>
              <a:t>6- </a:t>
            </a:r>
            <a:r>
              <a:rPr lang="en-US" sz="2000" dirty="0">
                <a:cs typeface="+mj-cs"/>
              </a:rPr>
              <a:t>water quality studies. </a:t>
            </a:r>
            <a:r>
              <a:rPr lang="en-US" sz="2000" dirty="0" smtClean="0">
                <a:cs typeface="+mj-cs"/>
              </a:rPr>
              <a:t> </a:t>
            </a:r>
            <a:endParaRPr lang="ar-IQ" sz="2000" dirty="0">
              <a:cs typeface="+mj-cs"/>
            </a:endParaRPr>
          </a:p>
        </p:txBody>
      </p:sp>
    </p:spTree>
    <p:extLst>
      <p:ext uri="{BB962C8B-B14F-4D97-AF65-F5344CB8AC3E}">
        <p14:creationId xmlns:p14="http://schemas.microsoft.com/office/powerpoint/2010/main" val="1486969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en-US" sz="2000" b="1" dirty="0">
                <a:solidFill>
                  <a:srgbClr val="FF0000"/>
                </a:solidFill>
              </a:rPr>
              <a:t>WATER CYCLE</a:t>
            </a:r>
            <a:br>
              <a:rPr lang="en-US" sz="2000" b="1" dirty="0">
                <a:solidFill>
                  <a:srgbClr val="FF0000"/>
                </a:solidFill>
              </a:rPr>
            </a:br>
            <a:endParaRPr lang="ar-IQ" sz="2000" dirty="0">
              <a:solidFill>
                <a:srgbClr val="FF0000"/>
              </a:solidFill>
            </a:endParaRPr>
          </a:p>
        </p:txBody>
      </p:sp>
      <p:sp>
        <p:nvSpPr>
          <p:cNvPr id="3" name="عنصر نائب للمحتوى 2"/>
          <p:cNvSpPr>
            <a:spLocks noGrp="1"/>
          </p:cNvSpPr>
          <p:nvPr>
            <p:ph idx="1"/>
          </p:nvPr>
        </p:nvSpPr>
        <p:spPr>
          <a:xfrm>
            <a:off x="838200" y="1197735"/>
            <a:ext cx="10515600" cy="4979228"/>
          </a:xfrm>
        </p:spPr>
        <p:txBody>
          <a:bodyPr>
            <a:noAutofit/>
          </a:bodyPr>
          <a:lstStyle/>
          <a:p>
            <a:pPr marL="0" indent="0" algn="l">
              <a:buNone/>
            </a:pPr>
            <a:r>
              <a:rPr lang="en-US" sz="2000" dirty="0"/>
              <a:t>The </a:t>
            </a:r>
            <a:r>
              <a:rPr lang="en-US" sz="2000" b="1" dirty="0">
                <a:solidFill>
                  <a:srgbClr val="FF0000"/>
                </a:solidFill>
              </a:rPr>
              <a:t>water cycle</a:t>
            </a:r>
            <a:r>
              <a:rPr lang="en-US" sz="2000" dirty="0"/>
              <a:t>, also known as the </a:t>
            </a:r>
            <a:r>
              <a:rPr lang="en-US" sz="2000" b="1" dirty="0">
                <a:solidFill>
                  <a:srgbClr val="FF0000"/>
                </a:solidFill>
              </a:rPr>
              <a:t>hydrological cycle</a:t>
            </a:r>
            <a:r>
              <a:rPr lang="en-US" sz="2000" dirty="0"/>
              <a:t>, describes the continuous movement of water on, above and below the surface of the Earth</a:t>
            </a:r>
            <a:r>
              <a:rPr lang="en-US" sz="2000" dirty="0" smtClean="0"/>
              <a:t>.</a:t>
            </a:r>
          </a:p>
          <a:p>
            <a:pPr marL="0" indent="0" algn="l">
              <a:buNone/>
            </a:pPr>
            <a:r>
              <a:rPr lang="en-US" sz="2000" dirty="0"/>
              <a:t>The division of water varies depending on the wide range of climatic variables where Tim divides it into: </a:t>
            </a:r>
            <a:r>
              <a:rPr lang="en-US" sz="2000" dirty="0" smtClean="0"/>
              <a:t>-</a:t>
            </a:r>
            <a:endParaRPr lang="ar-IQ" sz="2000" dirty="0" smtClean="0"/>
          </a:p>
          <a:p>
            <a:pPr marL="0" indent="0" algn="l">
              <a:buNone/>
            </a:pPr>
            <a:r>
              <a:rPr lang="en-GB" sz="2000" dirty="0" smtClean="0"/>
              <a:t>1-</a:t>
            </a:r>
            <a:r>
              <a:rPr lang="en-US" sz="2000" dirty="0" smtClean="0"/>
              <a:t>ice</a:t>
            </a:r>
          </a:p>
          <a:p>
            <a:pPr marL="0" indent="0" algn="l">
              <a:buNone/>
            </a:pPr>
            <a:r>
              <a:rPr lang="en-US" sz="2000" dirty="0" smtClean="0"/>
              <a:t>2- </a:t>
            </a:r>
            <a:r>
              <a:rPr lang="en-US" sz="2000" dirty="0"/>
              <a:t>fresh </a:t>
            </a:r>
            <a:r>
              <a:rPr lang="en-US" sz="2000" dirty="0" smtClean="0"/>
              <a:t>water</a:t>
            </a:r>
          </a:p>
          <a:p>
            <a:pPr marL="0" indent="0" algn="l">
              <a:buNone/>
            </a:pPr>
            <a:r>
              <a:rPr lang="en-US" sz="2000" dirty="0" smtClean="0"/>
              <a:t>3- </a:t>
            </a:r>
            <a:r>
              <a:rPr lang="en-US" sz="2000" dirty="0"/>
              <a:t>saline water </a:t>
            </a:r>
            <a:endParaRPr lang="en-US" sz="2000" dirty="0" smtClean="0"/>
          </a:p>
          <a:p>
            <a:pPr marL="0" indent="0" algn="l">
              <a:buNone/>
            </a:pPr>
            <a:r>
              <a:rPr lang="en-US" sz="2000" dirty="0" smtClean="0"/>
              <a:t>4- </a:t>
            </a:r>
            <a:r>
              <a:rPr lang="en-US" sz="2000" dirty="0"/>
              <a:t>atmospheric </a:t>
            </a:r>
            <a:r>
              <a:rPr lang="en-US" sz="2000" dirty="0" smtClean="0"/>
              <a:t>water</a:t>
            </a:r>
          </a:p>
          <a:p>
            <a:pPr marL="0" indent="0" algn="l">
              <a:buNone/>
            </a:pPr>
            <a:r>
              <a:rPr lang="en-US" sz="2000" dirty="0" smtClean="0"/>
              <a:t>Water </a:t>
            </a:r>
            <a:r>
              <a:rPr lang="en-US" sz="2000" dirty="0"/>
              <a:t>travels from one reservoir to another, such as from a river to the ocean, or from the ocean to the atmosphere through physical processes that include all of the </a:t>
            </a:r>
            <a:r>
              <a:rPr lang="en-US" sz="2000" dirty="0" smtClean="0"/>
              <a:t>following</a:t>
            </a:r>
            <a:endParaRPr lang="ar-IQ" sz="2000" dirty="0" smtClean="0"/>
          </a:p>
          <a:p>
            <a:pPr marL="0" indent="0" algn="l">
              <a:buNone/>
            </a:pPr>
            <a:r>
              <a:rPr lang="en-GB" sz="2000" dirty="0" smtClean="0"/>
              <a:t>1-</a:t>
            </a:r>
            <a:r>
              <a:rPr lang="en-US" sz="2000" dirty="0" smtClean="0"/>
              <a:t> evaporation</a:t>
            </a:r>
          </a:p>
          <a:p>
            <a:pPr marL="0" indent="0" algn="l">
              <a:buNone/>
            </a:pPr>
            <a:r>
              <a:rPr lang="en-US" sz="2000" dirty="0" smtClean="0"/>
              <a:t>2- condensation</a:t>
            </a:r>
          </a:p>
          <a:p>
            <a:pPr marL="0" indent="0" algn="l">
              <a:buNone/>
            </a:pPr>
            <a:r>
              <a:rPr lang="en-US" sz="2000" dirty="0" smtClean="0"/>
              <a:t>3-precipitation</a:t>
            </a:r>
          </a:p>
        </p:txBody>
      </p:sp>
    </p:spTree>
    <p:extLst>
      <p:ext uri="{BB962C8B-B14F-4D97-AF65-F5344CB8AC3E}">
        <p14:creationId xmlns:p14="http://schemas.microsoft.com/office/powerpoint/2010/main" val="429621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37882"/>
            <a:ext cx="10515600" cy="5739081"/>
          </a:xfrm>
        </p:spPr>
        <p:txBody>
          <a:bodyPr>
            <a:normAutofit/>
          </a:bodyPr>
          <a:lstStyle/>
          <a:p>
            <a:pPr marL="0" indent="0" algn="l">
              <a:buNone/>
            </a:pPr>
            <a:r>
              <a:rPr lang="en-US" sz="2000" dirty="0"/>
              <a:t>4-infiltration</a:t>
            </a:r>
          </a:p>
          <a:p>
            <a:pPr marL="0" indent="0" algn="l">
              <a:buNone/>
            </a:pPr>
            <a:r>
              <a:rPr lang="en-US" sz="2000" dirty="0"/>
              <a:t>5- surface runoff</a:t>
            </a:r>
          </a:p>
          <a:p>
            <a:pPr marL="0" indent="0" algn="l">
              <a:buNone/>
            </a:pPr>
            <a:r>
              <a:rPr lang="en-US" sz="2000" dirty="0"/>
              <a:t>6- and subsurface </a:t>
            </a:r>
            <a:r>
              <a:rPr lang="en-US" sz="2000" dirty="0" smtClean="0"/>
              <a:t>flow</a:t>
            </a:r>
          </a:p>
          <a:p>
            <a:pPr marL="0" indent="0" algn="l">
              <a:buNone/>
            </a:pPr>
            <a:r>
              <a:rPr lang="en-US" sz="2000" dirty="0"/>
              <a:t>The water when it passes through these processes will go through a number of different stages, including </a:t>
            </a:r>
            <a:r>
              <a:rPr lang="en-US" sz="2000" dirty="0" smtClean="0"/>
              <a:t>both:-</a:t>
            </a:r>
          </a:p>
          <a:p>
            <a:pPr marL="0" indent="0" algn="l">
              <a:buNone/>
            </a:pPr>
            <a:r>
              <a:rPr lang="en-US" sz="2000" dirty="0" smtClean="0"/>
              <a:t>1-</a:t>
            </a:r>
            <a:r>
              <a:rPr lang="en-US" dirty="0" smtClean="0"/>
              <a:t> </a:t>
            </a:r>
            <a:r>
              <a:rPr lang="en-US" sz="2000" dirty="0" smtClean="0"/>
              <a:t>liquid</a:t>
            </a:r>
          </a:p>
          <a:p>
            <a:pPr marL="0" indent="0" algn="l">
              <a:buNone/>
            </a:pPr>
            <a:r>
              <a:rPr lang="en-US" sz="2000" dirty="0" smtClean="0"/>
              <a:t>2-solid </a:t>
            </a:r>
            <a:r>
              <a:rPr lang="en-US" sz="2000" dirty="0"/>
              <a:t>(ice) </a:t>
            </a:r>
            <a:endParaRPr lang="en-US" sz="2000" dirty="0" smtClean="0"/>
          </a:p>
          <a:p>
            <a:pPr marL="0" indent="0" algn="l">
              <a:buNone/>
            </a:pPr>
            <a:r>
              <a:rPr lang="en-US" sz="2000" dirty="0" smtClean="0"/>
              <a:t>3- </a:t>
            </a:r>
            <a:r>
              <a:rPr lang="en-US" sz="2000" dirty="0"/>
              <a:t>vapor</a:t>
            </a:r>
            <a:r>
              <a:rPr lang="en-US" sz="2000" dirty="0" smtClean="0"/>
              <a:t>.</a:t>
            </a:r>
            <a:endParaRPr lang="ar-IQ" sz="2000" dirty="0" smtClean="0"/>
          </a:p>
          <a:p>
            <a:pPr marL="0" indent="0" algn="l">
              <a:buNone/>
            </a:pPr>
            <a:r>
              <a:rPr lang="en-US" sz="2000" dirty="0"/>
              <a:t>The water cycle</a:t>
            </a:r>
            <a:r>
              <a:rPr lang="en-US" sz="2000" dirty="0" smtClean="0"/>
              <a:t> </a:t>
            </a:r>
            <a:r>
              <a:rPr lang="en-US" sz="2000" dirty="0"/>
              <a:t>includes an energy exchange, which leads to temperature changes, for example: </a:t>
            </a:r>
            <a:endParaRPr lang="en-US" sz="2000" dirty="0" smtClean="0"/>
          </a:p>
          <a:p>
            <a:pPr marL="0" indent="0" algn="l">
              <a:buNone/>
            </a:pPr>
            <a:r>
              <a:rPr lang="en-US" sz="2000" dirty="0"/>
              <a:t>When water evaporates, it takes energy from its surroundings, leading to the environment being cooled. And when it condenses, it releases energy and warms the surrounding </a:t>
            </a:r>
            <a:r>
              <a:rPr lang="en-US" sz="2000" dirty="0" smtClean="0"/>
              <a:t>environment</a:t>
            </a:r>
          </a:p>
          <a:p>
            <a:pPr marL="0" indent="0" algn="l">
              <a:buNone/>
            </a:pPr>
            <a:r>
              <a:rPr lang="en-US" sz="2000" dirty="0"/>
              <a:t>Both of these evaporation and condensation processes are causing heat exchanges on the climate where they work</a:t>
            </a:r>
            <a:r>
              <a:rPr lang="en-US" sz="2000" dirty="0" smtClean="0"/>
              <a:t>.</a:t>
            </a:r>
            <a:endParaRPr lang="ar-IQ" sz="2000" dirty="0" smtClean="0"/>
          </a:p>
          <a:p>
            <a:pPr marL="0" indent="0" algn="l">
              <a:buNone/>
            </a:pPr>
            <a:r>
              <a:rPr lang="en-GB" sz="2000" dirty="0" smtClean="0"/>
              <a:t>1-</a:t>
            </a:r>
            <a:r>
              <a:rPr lang="en-US" sz="2000" dirty="0"/>
              <a:t> The steam cycle phase purifies water and thus feeds the earth with liquid fresh water and minerals transported across the globe.</a:t>
            </a:r>
            <a:endParaRPr lang="ar-IQ" sz="2000" dirty="0"/>
          </a:p>
          <a:p>
            <a:pPr marL="0" indent="0" algn="l">
              <a:buNone/>
            </a:pPr>
            <a:endParaRPr lang="ar-IQ" sz="2000" dirty="0"/>
          </a:p>
        </p:txBody>
      </p:sp>
    </p:spTree>
    <p:extLst>
      <p:ext uri="{BB962C8B-B14F-4D97-AF65-F5344CB8AC3E}">
        <p14:creationId xmlns:p14="http://schemas.microsoft.com/office/powerpoint/2010/main" val="97964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28034"/>
            <a:ext cx="10515600" cy="5648929"/>
          </a:xfrm>
        </p:spPr>
        <p:txBody>
          <a:bodyPr>
            <a:normAutofit/>
          </a:bodyPr>
          <a:lstStyle/>
          <a:p>
            <a:pPr marL="0" indent="0" algn="l">
              <a:buNone/>
            </a:pPr>
            <a:r>
              <a:rPr lang="en-GB" sz="2000" dirty="0" smtClean="0"/>
              <a:t>2-</a:t>
            </a:r>
            <a:r>
              <a:rPr lang="en-US" sz="2000" dirty="0"/>
              <a:t>It is also involved in the reconfiguration of the Earth's geological features, through processes including corrosion and sedimentation</a:t>
            </a:r>
            <a:r>
              <a:rPr lang="en-US" sz="2000" dirty="0" smtClean="0"/>
              <a:t>.</a:t>
            </a:r>
          </a:p>
          <a:p>
            <a:pPr marL="0" indent="0" algn="l">
              <a:buNone/>
            </a:pPr>
            <a:r>
              <a:rPr lang="en-GB" sz="2000" dirty="0" smtClean="0"/>
              <a:t>3-</a:t>
            </a:r>
            <a:r>
              <a:rPr lang="en-US" sz="2000" dirty="0"/>
              <a:t>The water cycle is also necessary to preserve most of the life and ecosystems on the planet</a:t>
            </a:r>
            <a:r>
              <a:rPr lang="en-US" sz="2000" dirty="0" smtClean="0"/>
              <a:t>.</a:t>
            </a:r>
            <a:endParaRPr lang="ar-IQ" sz="2000" dirty="0" smtClean="0"/>
          </a:p>
          <a:p>
            <a:pPr marL="0" indent="0" algn="l">
              <a:buNone/>
            </a:pPr>
            <a:endParaRPr lang="ar-IQ" sz="2000" dirty="0"/>
          </a:p>
        </p:txBody>
      </p:sp>
      <p:pic>
        <p:nvPicPr>
          <p:cNvPr id="4" name="image4.jpeg"/>
          <p:cNvPicPr/>
          <p:nvPr/>
        </p:nvPicPr>
        <p:blipFill>
          <a:blip r:embed="rId2" cstate="print"/>
          <a:stretch>
            <a:fillRect/>
          </a:stretch>
        </p:blipFill>
        <p:spPr>
          <a:xfrm>
            <a:off x="3802067" y="2188778"/>
            <a:ext cx="4999990" cy="3613785"/>
          </a:xfrm>
          <a:prstGeom prst="rect">
            <a:avLst/>
          </a:prstGeom>
        </p:spPr>
      </p:pic>
    </p:spTree>
    <p:extLst>
      <p:ext uri="{BB962C8B-B14F-4D97-AF65-F5344CB8AC3E}">
        <p14:creationId xmlns:p14="http://schemas.microsoft.com/office/powerpoint/2010/main" val="125101212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449</Words>
  <Application>Microsoft Office PowerPoint</Application>
  <PresentationFormat>شاشة عريضة</PresentationFormat>
  <Paragraphs>39</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Arial</vt:lpstr>
      <vt:lpstr>Calibri</vt:lpstr>
      <vt:lpstr>Calibri Light</vt:lpstr>
      <vt:lpstr>Times New Roman</vt:lpstr>
      <vt:lpstr>نسق Office</vt:lpstr>
      <vt:lpstr>عرض تقديمي في PowerPoint</vt:lpstr>
      <vt:lpstr>Definition of hydrometeorology</vt:lpstr>
      <vt:lpstr>عرض تقديمي في PowerPoint</vt:lpstr>
      <vt:lpstr>WATER CYCLE </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11</cp:revision>
  <dcterms:created xsi:type="dcterms:W3CDTF">2020-10-19T10:07:12Z</dcterms:created>
  <dcterms:modified xsi:type="dcterms:W3CDTF">2020-12-08T09:29:51Z</dcterms:modified>
</cp:coreProperties>
</file>