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78" r:id="rId12"/>
    <p:sldId id="260" r:id="rId13"/>
    <p:sldId id="281" r:id="rId14"/>
    <p:sldId id="261" r:id="rId15"/>
    <p:sldId id="262" r:id="rId16"/>
    <p:sldId id="290" r:id="rId17"/>
    <p:sldId id="291" r:id="rId18"/>
    <p:sldId id="265" r:id="rId19"/>
    <p:sldId id="266" r:id="rId20"/>
    <p:sldId id="26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FE9FF-92CA-40C5-B822-74B88639D4E7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B349F-3CF0-4291-903B-4D1C8E834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119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AFB21-792C-4B28-8ACF-27D14E31B4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65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83DBF-C64A-42F8-8C11-FB435BE15CF9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7117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83DBF-C64A-42F8-8C11-FB435BE15CF9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7117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dry adiabatic lapse rate  </a:t>
            </a:r>
            <a:r>
              <a:rPr lang="el-GR" baseline="0" dirty="0" smtClean="0"/>
              <a:t>Γ</a:t>
            </a:r>
            <a:r>
              <a:rPr lang="en-US" baseline="0" dirty="0" smtClean="0"/>
              <a:t>=-</a:t>
            </a:r>
            <a:r>
              <a:rPr lang="en-US" baseline="0" dirty="0" err="1" smtClean="0"/>
              <a:t>dT</a:t>
            </a:r>
            <a:r>
              <a:rPr lang="en-US" baseline="0" dirty="0" smtClean="0"/>
              <a:t>/</a:t>
            </a:r>
            <a:r>
              <a:rPr lang="en-US" baseline="0" dirty="0" err="1" smtClean="0"/>
              <a:t>dz</a:t>
            </a:r>
            <a:r>
              <a:rPr lang="en-US" baseline="0" dirty="0" smtClean="0"/>
              <a:t> = g/</a:t>
            </a:r>
            <a:r>
              <a:rPr lang="en-US" baseline="0" dirty="0" err="1" smtClean="0"/>
              <a:t>cp</a:t>
            </a:r>
            <a:r>
              <a:rPr lang="en-US" baseline="0" dirty="0" smtClean="0"/>
              <a:t> = 9.8 c/km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855F6-42EA-451D-A6BD-4821FC5E4F01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9708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855F6-42EA-451D-A6BD-4821FC5E4F01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9708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855F6-42EA-451D-A6BD-4821FC5E4F01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970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AFB21-792C-4B28-8ACF-27D14E31B4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59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83DBF-C64A-42F8-8C11-FB435BE15CF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711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83DBF-C64A-42F8-8C11-FB435BE15CF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7117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83DBF-C64A-42F8-8C11-FB435BE15CF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7117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83DBF-C64A-42F8-8C11-FB435BE15CF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7117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High dew points indicate high water vapor content; low dew points, low water vapor content.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Addition of water vapor to the air </a:t>
            </a:r>
            <a:r>
              <a:rPr lang="en-US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increases the dew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point; removing water vapor lowers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83DBF-C64A-42F8-8C11-FB435BE15CF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450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83DBF-C64A-42F8-8C11-FB435BE15CF9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711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83DBF-C64A-42F8-8C11-FB435BE15CF9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711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913A-2799-4EC4-974E-1A5334E1542A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94C13-1E1A-4DB4-9649-64F29B91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715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913A-2799-4EC4-974E-1A5334E1542A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94C13-1E1A-4DB4-9649-64F29B91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124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913A-2799-4EC4-974E-1A5334E1542A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94C13-1E1A-4DB4-9649-64F29B91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764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913A-2799-4EC4-974E-1A5334E1542A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94C13-1E1A-4DB4-9649-64F29B91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898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913A-2799-4EC4-974E-1A5334E1542A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94C13-1E1A-4DB4-9649-64F29B91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75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913A-2799-4EC4-974E-1A5334E1542A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94C13-1E1A-4DB4-9649-64F29B91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94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913A-2799-4EC4-974E-1A5334E1542A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94C13-1E1A-4DB4-9649-64F29B91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185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913A-2799-4EC4-974E-1A5334E1542A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94C13-1E1A-4DB4-9649-64F29B91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32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913A-2799-4EC4-974E-1A5334E1542A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94C13-1E1A-4DB4-9649-64F29B91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150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913A-2799-4EC4-974E-1A5334E1542A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94C13-1E1A-4DB4-9649-64F29B91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481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913A-2799-4EC4-974E-1A5334E1542A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94C13-1E1A-4DB4-9649-64F29B91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33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2913A-2799-4EC4-974E-1A5334E1542A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94C13-1E1A-4DB4-9649-64F29B91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76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758493" y="238780"/>
            <a:ext cx="71795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2800" b="1" dirty="0" smtClean="0">
                <a:latin typeface="Times New Roman" pitchFamily="18" charset="0"/>
                <a:cs typeface="Times New Roman" panose="02020603050405020304" pitchFamily="18" charset="0"/>
              </a:rPr>
              <a:t>The Course of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Atmospheric Thermodynamics</a:t>
            </a:r>
            <a:endParaRPr lang="en-US" altLang="en-US" sz="2800" b="1" dirty="0"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331640" y="4572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MUSTANSIRIYAH UNIVERSITY 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COLLEGE OF SCIENCES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ATMOSPHERIC SCIENCES DEPARTMENT 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2020-2021</a:t>
            </a:r>
            <a:endParaRPr lang="en-GB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Khalid Mohammed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 STAGE </a:t>
            </a:r>
          </a:p>
          <a:p>
            <a:pPr marL="0" indent="0" algn="ctr">
              <a:buNone/>
            </a:pPr>
            <a:r>
              <a:rPr lang="en-US" sz="80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Lecture </a:t>
            </a:r>
            <a:r>
              <a:rPr lang="en-US" sz="80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8000" b="1" cap="sm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sz="8000" b="1" cap="sm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dirty="0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90"/>
          <a:stretch/>
        </p:blipFill>
        <p:spPr>
          <a:xfrm>
            <a:off x="1554480" y="1295399"/>
            <a:ext cx="5760720" cy="318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96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752600"/>
            <a:ext cx="8610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highest dew points occur over warm bodies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water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vegetated surfaces from which water is evaporating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absence of vertical mixing, the air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just above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surfaces would become saturated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water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vapor, at which point the dew point would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same as the temperature of the underlying surface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saturation is rarely achieved over hot surfaces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dew points in excess of 25 °C are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 observed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 the warmest regions of the oceans.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DEW-POINT TEMPERATURE AND RELATIVE HUMIDITY</a:t>
            </a:r>
          </a:p>
        </p:txBody>
      </p:sp>
    </p:spTree>
    <p:extLst>
      <p:ext uri="{BB962C8B-B14F-4D97-AF65-F5344CB8AC3E}">
        <p14:creationId xmlns:p14="http://schemas.microsoft.com/office/powerpoint/2010/main" val="344675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morning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itle 5"/>
          <p:cNvSpPr txBox="1">
            <a:spLocks/>
          </p:cNvSpPr>
          <p:nvPr/>
        </p:nvSpPr>
        <p:spPr>
          <a:xfrm>
            <a:off x="155575" y="7937"/>
            <a:ext cx="8531225" cy="11350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Just To Remind You</a:t>
            </a:r>
            <a:endParaRPr lang="en-US" sz="3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300162"/>
            <a:ext cx="8860430" cy="281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304800" y="416296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numerical value of the saturated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adiabatic lapse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rate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varies with pressure 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&lt;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Actual values of 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range from about 4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K/km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near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ground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warm, humid air masses to typical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values of 6-7 K/km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middle troposphere.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13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morning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itle 5"/>
          <p:cNvSpPr txBox="1">
            <a:spLocks/>
          </p:cNvSpPr>
          <p:nvPr/>
        </p:nvSpPr>
        <p:spPr>
          <a:xfrm>
            <a:off x="155575" y="160338"/>
            <a:ext cx="8531225" cy="754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STABILITY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9144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Stability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refers to whether an air parcel, one moved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vertically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will continue to accelerate in the direction that it was pushed (unstable), or return in the direction from which it came (stable).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017" y="2438400"/>
            <a:ext cx="4865783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2859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47008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stable atmosphere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absolutely stable atmosphere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exists when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rising air parcel is colder and heavier (i.e., more dense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than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air surrounding it. If given the chance (i.e., released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air parcel in both situations would return to its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original position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surface.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633008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unstable atmosphere.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absolutely unstable atmosphere exists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a rising air parcel is warmer and lighter (i.e.,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 dense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than the air surrounding it. If given the chance (i.e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released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the lifted parcel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would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to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move away (accelerate) from its original position</a:t>
            </a:r>
          </a:p>
        </p:txBody>
      </p:sp>
    </p:spTree>
    <p:extLst>
      <p:ext uri="{BB962C8B-B14F-4D97-AF65-F5344CB8AC3E}">
        <p14:creationId xmlns:p14="http://schemas.microsoft.com/office/powerpoint/2010/main" val="153081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morning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itle 5"/>
          <p:cNvSpPr txBox="1">
            <a:spLocks/>
          </p:cNvSpPr>
          <p:nvPr/>
        </p:nvSpPr>
        <p:spPr>
          <a:xfrm>
            <a:off x="155575" y="160338"/>
            <a:ext cx="8531225" cy="754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STABILITY IN A DRY 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ATMOSPHERE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9800"/>
            <a:ext cx="83820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1371600"/>
            <a:ext cx="8359160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Variables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a prime are properties of the air parcel. Variables without a prime refer to the surrounding, environmental air.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02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morning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itle 5"/>
          <p:cNvSpPr txBox="1">
            <a:spLocks/>
          </p:cNvSpPr>
          <p:nvPr/>
        </p:nvSpPr>
        <p:spPr>
          <a:xfrm>
            <a:off x="155575" y="160338"/>
            <a:ext cx="8531225" cy="754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STABILITY IN A DRY 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ATMOSPHERE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6" y="914400"/>
            <a:ext cx="8226424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402" b="16930"/>
          <a:stretch/>
        </p:blipFill>
        <p:spPr>
          <a:xfrm>
            <a:off x="4876800" y="4738151"/>
            <a:ext cx="2285312" cy="1967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17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752600"/>
            <a:ext cx="8763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parcels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be:</a:t>
            </a:r>
          </a:p>
          <a:p>
            <a:pPr algn="just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stable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Neutral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Unstable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Stability of Saturated Air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90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of Stability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576"/>
          <a:stretch/>
        </p:blipFill>
        <p:spPr>
          <a:xfrm>
            <a:off x="304800" y="1676400"/>
            <a:ext cx="4114800" cy="3657600"/>
          </a:xfrm>
          <a:prstGeom prst="rect">
            <a:avLst/>
          </a:prstGeom>
        </p:spPr>
      </p:pic>
      <p:pic>
        <p:nvPicPr>
          <p:cNvPr id="5" name="Picture 4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315"/>
          <a:stretch/>
        </p:blipFill>
        <p:spPr>
          <a:xfrm>
            <a:off x="4419600" y="1752600"/>
            <a:ext cx="41148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04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0"/>
            <a:ext cx="4675893" cy="685800"/>
          </a:xfrm>
          <a:ln>
            <a:noFill/>
          </a:ln>
        </p:spPr>
        <p:style>
          <a:lnRef idx="2">
            <a:schemeClr val="accent5">
              <a:shade val="50000"/>
            </a:schemeClr>
          </a:lnRef>
          <a:fillRef idx="1001">
            <a:schemeClr val="lt1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POTENTIAL TEMPERATURE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050" y="685800"/>
            <a:ext cx="91249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endParaRPr lang="en-US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9050" y="685800"/>
                <a:ext cx="9124950" cy="54821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potential temperature θ of an air parcel is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temperature that the parcel of air would have if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it were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expanded or compressed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adiabatically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from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any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state (T, p)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standard pressure of p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1000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hPa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From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Poisson relation for T and p [Eqn. (4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in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lec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7 course 1]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get </a:t>
                </a:r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l-G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p</m:t>
                            </m:r>
                            <m:r>
                              <a:rPr lang="en-US" sz="2400" b="0" i="0" baseline="-3000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0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p</m:t>
                            </m:r>
                          </m:den>
                        </m:f>
                      </m:e>
                    </m:d>
                    <m:f>
                      <m:fPr>
                        <m:type m:val="skw"/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R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d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c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p</m:t>
                            </m:r>
                          </m:sub>
                        </m:sSub>
                      </m:den>
                    </m:f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θ=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potential temperature</a:t>
                </a:r>
              </a:p>
              <a:p>
                <a:pPr algn="just"/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 = original temperature</a:t>
                </a:r>
              </a:p>
              <a:p>
                <a:pPr algn="just"/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original pressure</a:t>
                </a:r>
              </a:p>
              <a:p>
                <a:pPr algn="just"/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standard pressure = 1000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hPa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an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air parcel undergoes an adiabatic process its potential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temperature is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conserved.</a:t>
                </a:r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" y="685800"/>
                <a:ext cx="9124950" cy="5482142"/>
              </a:xfrm>
              <a:prstGeom prst="rect">
                <a:avLst/>
              </a:prstGeom>
              <a:blipFill rotWithShape="1">
                <a:blip r:embed="rId3"/>
                <a:stretch>
                  <a:fillRect l="-1002" t="-890" r="-1069" b="-1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00400" y="2667000"/>
                <a:ext cx="5715000" cy="1870384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Use the equation above and find out  the potential temperature for different pressure levels ( p=800,700,1016) and for temperature (T= 288 Kelvin), and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22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200" i="1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/>
                                <a:cs typeface="Times New Roman" panose="02020603050405020304" pitchFamily="18" charset="0"/>
                              </a:rPr>
                              <m:t>R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/>
                                <a:cs typeface="Times New Roman" panose="02020603050405020304" pitchFamily="18" charset="0"/>
                              </a:rPr>
                              <m:t>d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200" i="1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/>
                                <a:cs typeface="Times New Roman" panose="02020603050405020304" pitchFamily="18" charset="0"/>
                              </a:rPr>
                              <m:t>c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/>
                                <a:cs typeface="Times New Roman" panose="02020603050405020304" pitchFamily="18" charset="0"/>
                              </a:rPr>
                              <m:t>p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0.2 </a:t>
                </a:r>
              </a:p>
              <a:p>
                <a:pPr algn="just"/>
                <a:r>
                  <a:rPr lang="en-US" sz="2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you will find the same value for each level </a:t>
                </a:r>
                <a:r>
                  <a:rPr lang="en-US" sz="2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</a:t>
                </a:r>
                <a:endParaRPr lang="en-US" sz="2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667000"/>
                <a:ext cx="5715000" cy="1870384"/>
              </a:xfrm>
              <a:prstGeom prst="rect">
                <a:avLst/>
              </a:prstGeom>
              <a:blipFill rotWithShape="1">
                <a:blip r:embed="rId4"/>
                <a:stretch>
                  <a:fillRect l="-1062" t="-1290" r="-1062" b="-4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694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0"/>
            <a:ext cx="4675893" cy="685800"/>
          </a:xfrm>
          <a:ln>
            <a:noFill/>
          </a:ln>
        </p:spPr>
        <p:style>
          <a:lnRef idx="2">
            <a:schemeClr val="accent5">
              <a:shade val="50000"/>
            </a:schemeClr>
          </a:lnRef>
          <a:fillRef idx="1001">
            <a:schemeClr val="lt1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POTENTIAL TEMPERATURE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050" y="685800"/>
            <a:ext cx="91249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endParaRPr lang="en-US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32"/>
          <a:stretch/>
        </p:blipFill>
        <p:spPr bwMode="auto">
          <a:xfrm>
            <a:off x="381000" y="685801"/>
            <a:ext cx="853440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873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752600"/>
            <a:ext cx="8610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NOTES ABOUT HUMIDITY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STABILITY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STABLE ATMOSPHERE.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UNSTABLE ATMOSPHERE.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STABILITY IN A DRY ATMOSPHERE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STABILITY IN MOIST ATMOSPHERE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POTENTIAL TEMPERATURE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LECTURE INCLUDING THE FOLLOWING ITEMS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387" name="Picture 3" descr="C:\Users\sama\AppData\Local\Microsoft\Windows\Temporary Internet Files\Content.IE5\8H9U7NI9\supermemoria-478x6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66863"/>
            <a:ext cx="1850823" cy="2319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763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0"/>
            <a:ext cx="4675893" cy="685800"/>
          </a:xfrm>
          <a:ln>
            <a:noFill/>
          </a:ln>
        </p:spPr>
        <p:style>
          <a:lnRef idx="2">
            <a:schemeClr val="accent5">
              <a:shade val="50000"/>
            </a:schemeClr>
          </a:lnRef>
          <a:fillRef idx="1001">
            <a:schemeClr val="lt1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POTENTIAL TEMPERATURE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050" y="685800"/>
            <a:ext cx="91249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endParaRPr lang="en-US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614"/>
          <a:stretch/>
        </p:blipFill>
        <p:spPr bwMode="auto">
          <a:xfrm>
            <a:off x="609600" y="916632"/>
            <a:ext cx="7924800" cy="1180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46" t="30724" r="37202"/>
          <a:stretch/>
        </p:blipFill>
        <p:spPr bwMode="auto">
          <a:xfrm>
            <a:off x="838200" y="2567152"/>
            <a:ext cx="2191408" cy="2690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249" y="2795587"/>
            <a:ext cx="3079751" cy="2309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33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morning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42900" indent="-342900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STOP &amp; THINK !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1371600"/>
            <a:ext cx="8610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MOIST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AIR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PARTIAL PRESSURE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VAPOR PRESSURE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SATURATION VAPOR PRESSURE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HUMIDITY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MIXING RATIO &amp; Saturation MIXING RATIO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DEW POINT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RELATIVE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HUMIDITY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WET BULB TEMPERATURE </a:t>
            </a: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16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morning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42900" indent="-342900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STOP &amp; THINK !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1097340"/>
            <a:ext cx="8610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humidity, mixing ratio, vapor pressure, and dew point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remain unchanged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air parcel is heated or cooled at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constant pressure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words, if I want to compare two air samples to find which has more water vapor, I can directly compare their mixing ratios, vapor pressures, specific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humidity,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dew points. The one with the higher number will have more water vapor.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compare the samples without worrying about whether they are at the same temperature or not (however, vapor pressure will have to be compared at the same air pressure)!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not true of absolute humidity, which will change as the air parcel is heated or cooled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07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morning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4800" y="1097340"/>
            <a:ext cx="8610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Relative Humidity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measure of the actual amount of water vapor in the air compared to the total amount of vapor 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can exist in the air at its current temperature. </a:t>
            </a:r>
            <a:endParaRPr lang="en-US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tells us how close an air parcel is to saturation( It does not directly tell us how much water vapor is in the parcel!)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parcel with higher relative humidity may actually have less water vapor than another parcel with lower relative humidity!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Warm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air can possess more water vapor (moisture) than cold air, so with the same amount of absolute/specific humidity, air will have a HIGHER relative humidity if the air is cooler, and a LOWER relative humidity if the air is warmer.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"feel" outside is the actual amount of moisture (absolute humidity) in the air.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42900" indent="-342900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STOP &amp; THINK !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38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morning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4800" y="1753612"/>
            <a:ext cx="8610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two ways to change the relative humidity, or absolute humidity of an air parcel: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or subtract water vapor.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temperature.</a:t>
            </a:r>
          </a:p>
          <a:p>
            <a:pPr algn="just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only one way to change mixing ratio, specific humidity, vapor pressure, or dew point (assuming pressure is constant):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or subtract water vapor.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Change Some Humidity Measurements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627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752600"/>
            <a:ext cx="8610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Recall from the previous lecture,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simple rule of thumb for converting RH to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dew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 depression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DD = (T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T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moist air (RH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&gt;50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%) is that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decreases by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°C for every 5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decrease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RH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(starting at T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T(dry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bulb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RH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%).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example, if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RH is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85%, </a:t>
            </a:r>
          </a:p>
          <a:p>
            <a:pPr algn="just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dew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 depression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T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°C.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5029200"/>
            <a:ext cx="2195071" cy="595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Converting RH to DD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3581400" y="2590800"/>
                <a:ext cx="1805173" cy="6216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𝑅𝐻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100%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𝑒</m:t>
                          </m:r>
                          <m:r>
                            <a:rPr lang="en-US" b="0" i="1" baseline="-25000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  <m:r>
                        <a:rPr lang="en-US" i="1" smtClean="0">
                          <a:latin typeface="Cambria Math"/>
                          <a:cs typeface="Times New Roman" panose="02020603050405020304" pitchFamily="18" charset="0"/>
                        </a:rPr>
                        <m:t>≈</m:t>
                      </m:r>
                      <m:f>
                        <m:fPr>
                          <m:ctrlPr>
                            <a:rPr lang="en-US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𝑟</m:t>
                          </m:r>
                          <m:r>
                            <a:rPr lang="en-US" b="0" i="1" baseline="-25000" smtClean="0">
                              <a:latin typeface="Cambria Math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590800"/>
                <a:ext cx="1805173" cy="62164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635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600200"/>
            <a:ext cx="8610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Earth’s surface, the pressure typically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varies by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a few percent from place to place and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time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time. Therefore, the dew point is a good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indicator of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moisture content of the air.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humid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weather the dew point is also a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convenient indicator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level of human discomfort.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DEW-POINT TEMPERATURE AND RELATIVE HUMIDITY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799" y="3517880"/>
            <a:ext cx="559150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most people begin to feel uncomfortable when the dew point rises above 20 °C, and air with a dew point above about 22 °C is generally regarded as extremely humid or “sticky.” Fortunately, dew points much above this temperature are rarely observed even in the tropics.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850" y="3657600"/>
            <a:ext cx="272415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81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752600"/>
            <a:ext cx="8610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contrast to the dew point, relative humidity depends as much upon the temperature of the air as upon its moisture content.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sunny day the relative humidity may drop by as much as 50% from morning to afternoon, just because of a rise in air temperature.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Neither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relative humidity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good indicator of the level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 discomfort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DEW-POINT TEMPERATURE AND RELATIVE HUMIDITY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225" y="4191000"/>
            <a:ext cx="2847975" cy="2286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8600" y="4419600"/>
            <a:ext cx="522889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a relative humidity of 70% may feel quite comfortable at a temperature of 20 °C, but it would cause considerable discomfort to most people at a temperature of 30 °C.</a:t>
            </a:r>
          </a:p>
        </p:txBody>
      </p:sp>
    </p:spTree>
    <p:extLst>
      <p:ext uri="{BB962C8B-B14F-4D97-AF65-F5344CB8AC3E}">
        <p14:creationId xmlns:p14="http://schemas.microsoft.com/office/powerpoint/2010/main" val="245195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</TotalTime>
  <Words>1369</Words>
  <Application>Microsoft Office PowerPoint</Application>
  <PresentationFormat>On-screen Show (4:3)</PresentationFormat>
  <Paragraphs>137</Paragraphs>
  <Slides>20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THIS LECTURE INCLUDING THE FOLLOWING ITEMS</vt:lpstr>
      <vt:lpstr>STOP &amp; THINK !</vt:lpstr>
      <vt:lpstr>STOP &amp; THINK !</vt:lpstr>
      <vt:lpstr>STOP &amp; THINK !</vt:lpstr>
      <vt:lpstr>How to Change Some Humidity Measurements</vt:lpstr>
      <vt:lpstr>Converting RH to DD </vt:lpstr>
      <vt:lpstr>THE DEW-POINT TEMPERATURE AND RELATIVE HUMIDITY</vt:lpstr>
      <vt:lpstr>THE DEW-POINT TEMPERATURE AND RELATIVE HUMIDITY</vt:lpstr>
      <vt:lpstr>THE DEW-POINT TEMPERATURE AND RELATIVE HUMIDITY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Stability of Saturated Air</vt:lpstr>
      <vt:lpstr>Example of Stability</vt:lpstr>
      <vt:lpstr>POTENTIAL TEMPERATURE</vt:lpstr>
      <vt:lpstr>POTENTIAL TEMPERATURE</vt:lpstr>
      <vt:lpstr>POTENTIAL TEMPERATURE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</dc:creator>
  <cp:lastModifiedBy>L</cp:lastModifiedBy>
  <cp:revision>14</cp:revision>
  <dcterms:created xsi:type="dcterms:W3CDTF">2021-05-22T17:24:12Z</dcterms:created>
  <dcterms:modified xsi:type="dcterms:W3CDTF">2021-05-23T11:58:26Z</dcterms:modified>
</cp:coreProperties>
</file>