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8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1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3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4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1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1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8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AF7C-08A3-44FF-8EA6-988834CCBA0C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1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18605" y="3506222"/>
            <a:ext cx="2313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553089" y="5202282"/>
            <a:ext cx="2590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Basim</a:t>
            </a:r>
            <a:r>
              <a:rPr lang="en-US" sz="2800" b="1" i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ALknani</a:t>
            </a:r>
            <a:endParaRPr lang="en-US" sz="2800" b="1" i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8251" y="3626194"/>
            <a:ext cx="8585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Eddy 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Flux </a:t>
            </a:r>
          </a:p>
        </p:txBody>
      </p:sp>
    </p:spTree>
    <p:extLst>
      <p:ext uri="{BB962C8B-B14F-4D97-AF65-F5344CB8AC3E}">
        <p14:creationId xmlns:p14="http://schemas.microsoft.com/office/powerpoint/2010/main" val="148591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4"/>
    </mc:Choice>
    <mc:Fallback xmlns="">
      <p:transition spd="slow" advTm="1114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0400" y="125075"/>
            <a:ext cx="1984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Eddy Flux </a:t>
            </a:r>
          </a:p>
        </p:txBody>
      </p:sp>
      <p:sp>
        <p:nvSpPr>
          <p:cNvPr id="6" name="Rectangle 5"/>
          <p:cNvSpPr/>
          <p:nvPr/>
        </p:nvSpPr>
        <p:spPr>
          <a:xfrm>
            <a:off x="267788" y="586740"/>
            <a:ext cx="76005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turbulence is completely random, then a positive w'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ϴ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instant might cancel a negative w'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some later instant, resulting in a near-zero value for the average turbulent heat flux. ​As is shown below, however, there are situations where the average turbulent flux might be significantly different from zero. 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idealized eddy near the ground on a hot summer day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Fig 2.12a). The average potential temperature profile is usually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superadiabatic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such surface layers. If the eddy is a swirling motion, then some of the air from position 1 will be mixed downward (i.e., w' is negative) , while some air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2 will mix up (i.e., w' is positive) to take its place.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motion caused by turbulence is w' = 0</a:t>
            </a:r>
          </a:p>
        </p:txBody>
      </p:sp>
      <p:sp>
        <p:nvSpPr>
          <p:cNvPr id="7" name="Rectangle 6"/>
          <p:cNvSpPr/>
          <p:nvPr/>
        </p:nvSpPr>
        <p:spPr>
          <a:xfrm>
            <a:off x="130629" y="3898932"/>
            <a:ext cx="76287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downward moving air parcel (negative w') ends up being cooler than its surroundings (negative 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resulting in an instantaneous product </a:t>
            </a:r>
            <a:r>
              <a:rPr lang="ar-IQ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ar-IQ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positive. The upward moving air (positive w') is warmer than its surroundings (positive 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), also resulting in a positive instantaneous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ar-IQ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upward and downward moving air contribute positively to the flux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ar-IQ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average kinematic eddy heat flux </a:t>
            </a:r>
            <a:r>
              <a:rPr lang="ar-IQ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ar-IQ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for this small-eddy mixing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Turbulent eddies transport heat upward in this case, tending to make the lapse rate more adiabatic</a:t>
            </a:r>
            <a:r>
              <a:rPr lang="en-US" dirty="0"/>
              <a:t>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2122" t="18303" r="51406" b="17067"/>
          <a:stretch/>
        </p:blipFill>
        <p:spPr>
          <a:xfrm>
            <a:off x="7988297" y="586740"/>
            <a:ext cx="3990342" cy="581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58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489" y="463393"/>
            <a:ext cx="58250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night where a statically stable lapse rate is present (Fig 2.12b). Again, picture a small eddy moving some air up and some back down. An upward moving parcel ends up cooler than its surrounding (negative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ar-IQ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a downward moving parcel is warmer (negative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net effect of the small eddy is to cause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w'</a:t>
            </a: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downward transport of heat.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238" b="16430"/>
          <a:stretch/>
        </p:blipFill>
        <p:spPr>
          <a:xfrm>
            <a:off x="6626578" y="757585"/>
            <a:ext cx="4726617" cy="461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3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122" t="18303" r="24567" b="6518"/>
          <a:stretch/>
        </p:blipFill>
        <p:spPr>
          <a:xfrm>
            <a:off x="1254035" y="182879"/>
            <a:ext cx="9496697" cy="552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2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364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125</cp:revision>
  <dcterms:created xsi:type="dcterms:W3CDTF">2020-03-29T11:45:13Z</dcterms:created>
  <dcterms:modified xsi:type="dcterms:W3CDTF">2021-05-20T18:11:05Z</dcterms:modified>
</cp:coreProperties>
</file>