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2" r:id="rId11"/>
    <p:sldId id="261" r:id="rId12"/>
    <p:sldId id="263" r:id="rId13"/>
    <p:sldId id="264" r:id="rId14"/>
    <p:sldId id="265" r:id="rId15"/>
    <p:sldId id="267" r:id="rId16"/>
    <p:sldId id="28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600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4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896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285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338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662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58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31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441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2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98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774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1420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88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256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0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7929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8833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8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76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312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4863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2957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4250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2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7125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7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2542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3993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9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7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891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8211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5494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32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829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0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5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395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1045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7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81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33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3412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89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0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650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32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653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1256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4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2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5879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9707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3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1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7718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562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9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2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74374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29018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0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578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97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BBE34D-831B-4DF8-BCF0-8B0323E5F05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D170798-9078-476C-B25B-3967F0D73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F3F6F-65F9-46C1-B67F-6FE9E4B3C2E7}" type="datetimeFigureOut">
              <a:rPr lang="en-US" smtClean="0">
                <a:solidFill>
                  <a:srgbClr val="696464"/>
                </a:solidFill>
              </a:rPr>
              <a:pPr/>
              <a:t>5/3/2021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C0BEA-DA68-4122-9452-22FC1FA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hevirtualmall.co.uk/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angtimessquare.com/" TargetMode="External"/><Relationship Id="rId2" Type="http://schemas.openxmlformats.org/officeDocument/2006/relationships/hyperlink" Target="http://www.visitmalaysia.com.my/" TargetMode="Externa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sche.com/" TargetMode="Externa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quiz-tree.com/" TargetMode="Externa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occernet.espn.go.com/" TargetMode="Externa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Dr. Hadi AL </a:t>
            </a:r>
            <a:r>
              <a:rPr lang="en-US" dirty="0" err="1" smtClean="0"/>
              <a:t>Saadi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1676400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Multimedia</a:t>
            </a:r>
          </a:p>
        </p:txBody>
      </p:sp>
      <p:pic>
        <p:nvPicPr>
          <p:cNvPr id="5" name="Picture 4" descr="C:\Documents and Settings\Administrator\Desktop\smm2005\demo\imgFSG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579" y="3100948"/>
            <a:ext cx="1600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7" y="887529"/>
            <a:ext cx="9280477" cy="5792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54" y="259307"/>
            <a:ext cx="1123210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Overview of a Multimedia System</a:t>
            </a:r>
          </a:p>
        </p:txBody>
      </p:sp>
    </p:spTree>
    <p:extLst>
      <p:ext uri="{BB962C8B-B14F-4D97-AF65-F5344CB8AC3E}">
        <p14:creationId xmlns:p14="http://schemas.microsoft.com/office/powerpoint/2010/main" val="39618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2955" y="161926"/>
            <a:ext cx="11750723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kern="0" dirty="0">
                <a:solidFill>
                  <a:schemeClr val="bg1"/>
                </a:solidFill>
                <a:latin typeface="Georgia"/>
                <a:ea typeface="-머리정체B"/>
              </a:rPr>
              <a:t>Benefits of using multimedia in software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2955" y="1066800"/>
            <a:ext cx="11750723" cy="39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buFontTx/>
              <a:buNone/>
              <a:defRPr/>
            </a:pPr>
            <a:endParaRPr lang="en-US" altLang="en-US" sz="2500" kern="0" dirty="0">
              <a:solidFill>
                <a:srgbClr val="000000"/>
              </a:solidFill>
              <a:latin typeface="Century Gothic"/>
              <a:ea typeface="-머리정체M"/>
              <a:cs typeface="Times New Roman" pitchFamily="18" charset="0"/>
            </a:endParaRPr>
          </a:p>
          <a:p>
            <a:pPr eaLnBrk="1" latinLnBrk="0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Ease of use</a:t>
            </a:r>
          </a:p>
          <a:p>
            <a:pPr lvl="1" eaLnBrk="1" latinLnBrk="0" hangingPunct="1">
              <a:buFontTx/>
              <a:buChar char="-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User friendly, increase user’s effectiveness</a:t>
            </a:r>
            <a:endParaRPr lang="en-US" altLang="en-US" sz="2400" b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latinLnBrk="0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Intuitive Interface</a:t>
            </a:r>
          </a:p>
          <a:p>
            <a:pPr lvl="1" eaLnBrk="1" hangingPunct="1">
              <a:buFontTx/>
              <a:buChar char="-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Allows user to determine functions of an application by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their own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intuition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endParaRPr lang="en-US" altLang="en-US" sz="24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latinLnBrk="0" hangingPunct="1">
              <a:defRPr/>
            </a:pP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Immersive Experience</a:t>
            </a:r>
          </a:p>
          <a:p>
            <a:pPr eaLnBrk="1" latinLnBrk="0" hangingPunct="1">
              <a:buFontTx/>
              <a:buNone/>
              <a:defRPr/>
            </a:pPr>
            <a:r>
              <a:rPr kumimoji="0" lang="en-US" altLang="en-US" kern="0" dirty="0">
                <a:solidFill>
                  <a:srgbClr val="000000"/>
                </a:solidFill>
                <a:latin typeface="Century Gothic"/>
                <a:ea typeface="-머리정체M"/>
              </a:rPr>
              <a:t>	</a:t>
            </a:r>
            <a:r>
              <a:rPr kumimoji="0" lang="en-US" altLang="en-US" sz="2000" kern="0" dirty="0">
                <a:solidFill>
                  <a:srgbClr val="000000"/>
                </a:solidFill>
                <a:latin typeface="Century Gothic"/>
                <a:ea typeface="-머리정체M"/>
              </a:rPr>
              <a:t>-   </a:t>
            </a:r>
            <a:r>
              <a:rPr kumimoji="0"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Software application takes over the entire computer screen</a:t>
            </a:r>
            <a:r>
              <a:rPr kumimoji="0"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,  </a:t>
            </a:r>
            <a:r>
              <a:rPr kumimoji="0"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allows user to focus on application</a:t>
            </a: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latinLnBrk="0" hangingPunct="1">
              <a:buFontTx/>
              <a:buNone/>
              <a:defRPr/>
            </a:pPr>
            <a:endParaRPr lang="en-US" altLang="en-US" sz="2000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hangingPunct="1">
              <a:defRPr/>
            </a:pPr>
            <a:endParaRPr lang="en-US" altLang="en-US" sz="2800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78" y="914401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8365" y="161926"/>
            <a:ext cx="11696132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-머리정체B"/>
                <a:cs typeface="Times New Roman" panose="02020603050405020304" pitchFamily="18" charset="0"/>
              </a:rPr>
              <a:t>Benefits of using multimedia in software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283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Self-paced interaction </a:t>
            </a:r>
            <a:r>
              <a:rPr lang="en-US" altLang="en-US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and  </a:t>
            </a: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better retention</a:t>
            </a:r>
          </a:p>
          <a:p>
            <a:pPr eaLnBrk="1" latinLnBrk="0" hangingPunct="1">
              <a:buFontTx/>
              <a:buNone/>
              <a:defRPr/>
            </a:pPr>
            <a:r>
              <a:rPr lang="en-US" altLang="en-US" sz="2500" b="1" kern="0" dirty="0">
                <a:solidFill>
                  <a:srgbClr val="000000"/>
                </a:solidFill>
                <a:latin typeface="Century Gothic"/>
                <a:ea typeface="-머리정체M"/>
              </a:rPr>
              <a:t>	</a:t>
            </a: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allows information processing at one’s own pace</a:t>
            </a:r>
          </a:p>
          <a:p>
            <a:pPr eaLnBrk="1" latinLnBrk="0" hangingPunct="1">
              <a:buFontTx/>
              <a:buNone/>
              <a:defRPr/>
            </a:pPr>
            <a:endParaRPr lang="en-US" altLang="en-US" sz="2500" b="1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latinLnBrk="0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Better understanding</a:t>
            </a:r>
          </a:p>
          <a:p>
            <a:pPr eaLnBrk="1" latinLnBrk="0" hangingPunct="1">
              <a:buFontTx/>
              <a:buNone/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Century Gothic"/>
                <a:ea typeface="-머리정체M"/>
              </a:rPr>
              <a:t>	-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simultaneous presentation of different media provides richer &amp; broader range of information.</a:t>
            </a:r>
          </a:p>
          <a:p>
            <a:pPr eaLnBrk="1" latinLnBrk="0" hangingPunct="1">
              <a:buFontTx/>
              <a:buNone/>
              <a:defRPr/>
            </a:pPr>
            <a:endParaRPr lang="en-US" altLang="en-US" sz="2500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latinLnBrk="0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Cost effectiveness</a:t>
            </a:r>
          </a:p>
          <a:p>
            <a:pPr eaLnBrk="1" latinLnBrk="0" hangingPunct="1">
              <a:buFontTx/>
              <a:buNone/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Century Gothic"/>
                <a:ea typeface="-머리정체M"/>
              </a:rPr>
              <a:t>	</a:t>
            </a: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less training, less technical support</a:t>
            </a:r>
          </a:p>
          <a:p>
            <a:pPr eaLnBrk="1" latinLnBrk="0" hangingPunct="1">
              <a:buFontTx/>
              <a:buNone/>
              <a:defRPr/>
            </a:pPr>
            <a:r>
              <a:rPr lang="en-US" altLang="en-US" sz="2500" b="1" kern="0" dirty="0">
                <a:solidFill>
                  <a:srgbClr val="000000"/>
                </a:solidFill>
                <a:latin typeface="Century Gothic"/>
                <a:ea typeface="-머리정체M"/>
              </a:rPr>
              <a:t>	</a:t>
            </a:r>
            <a:endParaRPr lang="en-US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</p:spTree>
    <p:extLst>
      <p:ext uri="{BB962C8B-B14F-4D97-AF65-F5344CB8AC3E}">
        <p14:creationId xmlns:p14="http://schemas.microsoft.com/office/powerpoint/2010/main" val="7546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82137" y="1135039"/>
            <a:ext cx="1132764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Investment </a:t>
            </a: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costs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multimedia involves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high volume of content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- expensive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copyright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and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royalty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Technical barriers (accessibility issues)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-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upgrade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IT 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and 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PC infrastructure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Socio psychological barriers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1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 </a:t>
            </a:r>
            <a:r>
              <a:rPr lang="en-US" altLang="en-US" sz="21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G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eneration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gap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Learning rates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Learning in group/individual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Importance of teacher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Legal problems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-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Copyright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50125" y="161926"/>
            <a:ext cx="11791666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eorgia"/>
                <a:ea typeface="-머리정체B"/>
              </a:rPr>
              <a:t>Problems with Multimedia</a:t>
            </a:r>
            <a:r>
              <a:rPr lang="en-US" altLang="en-US" b="1" kern="0" dirty="0">
                <a:solidFill>
                  <a:schemeClr val="bg1"/>
                </a:solidFill>
                <a:latin typeface="Georgia"/>
                <a:ea typeface="-머리정체B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6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2141" y="161926"/>
            <a:ext cx="11619456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-머리정체B"/>
                <a:cs typeface="Times New Roman" panose="02020603050405020304" pitchFamily="18" charset="0"/>
              </a:rPr>
              <a:t>Where to use multimedia 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2141" y="914401"/>
            <a:ext cx="7376140" cy="34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Business</a:t>
            </a:r>
            <a:endParaRPr lang="en-US" altLang="en-US" sz="25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Government</a:t>
            </a:r>
          </a:p>
          <a:p>
            <a:pPr eaLnBrk="1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Education</a:t>
            </a:r>
          </a:p>
          <a:p>
            <a:pPr eaLnBrk="1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Broadcasting </a:t>
            </a:r>
            <a:r>
              <a:rPr lang="en-US" altLang="en-US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and  </a:t>
            </a: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Entertainment</a:t>
            </a:r>
          </a:p>
          <a:p>
            <a:pPr eaLnBrk="1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Research </a:t>
            </a:r>
            <a:r>
              <a:rPr lang="en-US" altLang="en-US" sz="25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and  </a:t>
            </a: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Development</a:t>
            </a:r>
          </a:p>
          <a:p>
            <a:pPr eaLnBrk="1" hangingPunct="1"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Health</a:t>
            </a:r>
          </a:p>
        </p:txBody>
      </p:sp>
      <p:pic>
        <p:nvPicPr>
          <p:cNvPr id="4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"/>
          <a:stretch>
            <a:fillRect/>
          </a:stretch>
        </p:blipFill>
        <p:spPr bwMode="auto">
          <a:xfrm>
            <a:off x="9390797" y="1279479"/>
            <a:ext cx="25908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9433" y="161926"/>
            <a:ext cx="11422679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GB" altLang="en-US" kern="0" dirty="0">
                <a:solidFill>
                  <a:schemeClr val="bg1"/>
                </a:solidFill>
                <a:latin typeface="Georgia"/>
                <a:ea typeface="-머리정체B"/>
              </a:rPr>
              <a:t>Business</a:t>
            </a:r>
            <a:endParaRPr lang="en-US" altLang="en-US" kern="0" dirty="0">
              <a:solidFill>
                <a:schemeClr val="bg1"/>
              </a:solidFill>
              <a:latin typeface="Georgia"/>
              <a:ea typeface="-머리정체B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4716" y="1066800"/>
            <a:ext cx="11723427" cy="315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Interactive Multimedia Merchandising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Online-shopping Kiosks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Virtual shopping / home shopping</a:t>
            </a:r>
          </a:p>
          <a:p>
            <a:pPr lvl="1" eaLnBrk="1" latinLnBrk="0" hangingPunct="1">
              <a:buFontTx/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Century Gothic"/>
                <a:ea typeface="-머리정체M"/>
              </a:rPr>
              <a:t>	</a:t>
            </a:r>
            <a:r>
              <a:rPr lang="en-US" altLang="en-US" b="1" kern="0" dirty="0">
                <a:solidFill>
                  <a:srgbClr val="000000"/>
                </a:solidFill>
                <a:latin typeface="Century Gothic"/>
                <a:ea typeface="-머리정체M"/>
                <a:hlinkClick r:id="rId2"/>
              </a:rPr>
              <a:t>http://www.thevirtualmall.co.uk/</a:t>
            </a:r>
            <a:endParaRPr lang="en-US" altLang="en-US" sz="2400" b="1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latinLnBrk="0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Desktop Videoconferencing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Due to the high cost of transportation and the large amount of employee time spent traveling to meetings,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videoconferencing is on the rise.</a:t>
            </a:r>
          </a:p>
          <a:p>
            <a:pPr lvl="1" eaLnBrk="1" latinLnBrk="0" hangingPunct="1">
              <a:defRPr/>
            </a:pPr>
            <a:endParaRPr lang="en-US" altLang="en-US" sz="2400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lvl="1" eaLnBrk="1" latinLnBrk="0" hangingPunct="1">
              <a:defRPr/>
            </a:pPr>
            <a:endParaRPr lang="en-US" altLang="en-US" sz="2400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hangingPunct="1">
              <a:defRPr/>
            </a:pPr>
            <a:endParaRPr lang="en-US" altLang="en-US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  <p:pic>
        <p:nvPicPr>
          <p:cNvPr id="4" name="Picture 4" descr="f01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1066800"/>
            <a:ext cx="23764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4464571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4716" y="1066800"/>
            <a:ext cx="118053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Multimedia Travel Systems</a:t>
            </a:r>
          </a:p>
          <a:p>
            <a:pPr lvl="1" eaLnBrk="1" latinLnBrk="0" hangingPunct="1">
              <a:lnSpc>
                <a:spcPct val="90000"/>
              </a:lnSpc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These systems enable the travel agents to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show their customers about where they will travel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, what will be their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accommodation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like, and what they will be able to do at their destinations.</a:t>
            </a:r>
          </a:p>
          <a:p>
            <a:pPr lvl="1"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Century Gothic"/>
                <a:ea typeface="-머리정체M"/>
                <a:hlinkClick r:id="rId2"/>
              </a:rPr>
              <a:t>www.visitmalaysia.com.my</a:t>
            </a:r>
            <a:endParaRPr lang="en-US" altLang="en-US" sz="2400" b="1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Real Estate</a:t>
            </a:r>
          </a:p>
          <a:p>
            <a:pPr lvl="1" eaLnBrk="1" latinLnBrk="0" hangingPunct="1">
              <a:lnSpc>
                <a:spcPct val="90000"/>
              </a:lnSpc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Multimedia systems enable buyers to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visit hundreds of properties virtually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, view on screen photos of homes, inspect floor plans, see street maps, and study neighborhood demographics.</a:t>
            </a:r>
          </a:p>
          <a:p>
            <a:pPr lvl="1"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Century Gothic"/>
                <a:ea typeface="-머리정체M"/>
                <a:hlinkClick r:id="rId3"/>
              </a:rPr>
              <a:t>www.penangtimessquare.com</a:t>
            </a:r>
            <a:endParaRPr lang="en-US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</p:spTree>
    <p:extLst>
      <p:ext uri="{BB962C8B-B14F-4D97-AF65-F5344CB8AC3E}">
        <p14:creationId xmlns:p14="http://schemas.microsoft.com/office/powerpoint/2010/main" val="2025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  <a:endParaRPr lang="en-US" altLang="en-US" kern="0" dirty="0">
              <a:solidFill>
                <a:srgbClr val="C00000"/>
              </a:solidFill>
              <a:latin typeface="Georgia"/>
              <a:ea typeface="-머리정체B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3081" y="1066800"/>
            <a:ext cx="1166883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Corporate Training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Many corporations have used multimedia to reduce training cost and improve employee productivity.</a:t>
            </a:r>
          </a:p>
          <a:p>
            <a:pPr eaLnBrk="1" latinLnBrk="0" hangingPunct="1">
              <a:lnSpc>
                <a:spcPct val="90000"/>
              </a:lnSpc>
              <a:buFontTx/>
              <a:buNone/>
              <a:defRPr/>
            </a:pPr>
            <a:endParaRPr lang="en-US" altLang="en-US" sz="2600" b="1" kern="0" dirty="0">
              <a:solidFill>
                <a:srgbClr val="000099"/>
              </a:solidFill>
              <a:latin typeface="Arial" charset="0"/>
              <a:ea typeface="-머리정체M"/>
              <a:cs typeface="Times New Roman" pitchFamily="18" charset="0"/>
            </a:endParaRPr>
          </a:p>
          <a:p>
            <a:pPr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Advertising and Electronics Brochures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electronic brochure is an advertising and marketing tool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that usually consists of single diskette or CD-ROM sent to targeted audiences.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Corporations are also beginning to offer shareholders annual reports on CD-ROM.</a:t>
            </a:r>
          </a:p>
          <a:p>
            <a:pPr eaLnBrk="1" hangingPunct="1">
              <a:buFontTx/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Century Gothic"/>
                <a:ea typeface="-머리정체M"/>
              </a:rPr>
              <a:t>   </a:t>
            </a:r>
            <a:r>
              <a:rPr lang="en-US" altLang="en-US" b="1" kern="0" dirty="0">
                <a:solidFill>
                  <a:srgbClr val="000000"/>
                </a:solidFill>
                <a:latin typeface="Century Gothic"/>
                <a:ea typeface="-머리정체M"/>
                <a:hlinkClick r:id="rId2"/>
              </a:rPr>
              <a:t>www.porsche.com</a:t>
            </a:r>
            <a:endParaRPr lang="en-US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</p:spTree>
    <p:extLst>
      <p:ext uri="{BB962C8B-B14F-4D97-AF65-F5344CB8AC3E}">
        <p14:creationId xmlns:p14="http://schemas.microsoft.com/office/powerpoint/2010/main" val="38419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>
                <a:solidFill>
                  <a:srgbClr val="C00000"/>
                </a:solidFill>
                <a:latin typeface="Georgia"/>
                <a:ea typeface="-머리정체B"/>
              </a:rPr>
              <a:t>Government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1194" y="1075678"/>
            <a:ext cx="1164153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Public Service Kiosks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Multimedia kiosks convey public service information such as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jobs and employment opportunities.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City-info kiosks offer to citizens and travelers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 ability to find information on addresses, points of interest, shops, restaurants, public transportation, hours of opening, guided tours, city transport info.</a:t>
            </a:r>
          </a:p>
          <a:p>
            <a:pPr eaLnBrk="1" hangingPunct="1">
              <a:defRPr/>
            </a:pP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0125" y="1066800"/>
            <a:ext cx="1187355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Politics</a:t>
            </a:r>
          </a:p>
          <a:p>
            <a:pPr lvl="1" eaLnBrk="1" latinLnBrk="0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Multimedia in general and internet in particular are playing a big role in politics and virtual campaigning where every political candidate contesting in an election has a web site.</a:t>
            </a:r>
          </a:p>
          <a:p>
            <a:pPr eaLnBrk="1" hangingPunct="1">
              <a:defRPr/>
            </a:pP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Consumer Information</a:t>
            </a:r>
          </a:p>
          <a:p>
            <a:pPr lvl="1" algn="just" eaLnBrk="1" hangingPunct="1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Multimedia based CD-ROMs are available which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contains government information on a wide variety of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topics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government forms, list of government offices in </a:t>
            </a:r>
            <a:r>
              <a:rPr lang="en-US" altLang="en-US" sz="2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</a:t>
            </a:r>
            <a:r>
              <a:rPr lang="en-US" altLang="en-US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each state, tax preparation etc.</a:t>
            </a:r>
          </a:p>
          <a:p>
            <a:pPr eaLnBrk="1" hangingPunct="1">
              <a:defRPr/>
            </a:pPr>
            <a:endParaRPr lang="en-US" altLang="en-US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</p:spTree>
    <p:extLst>
      <p:ext uri="{BB962C8B-B14F-4D97-AF65-F5344CB8AC3E}">
        <p14:creationId xmlns:p14="http://schemas.microsoft.com/office/powerpoint/2010/main" val="20877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4717" y="161926"/>
            <a:ext cx="10241886" cy="752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eorgia"/>
                <a:ea typeface="-머리정체B"/>
              </a:rPr>
              <a:t>What is multimedia?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4025" y="884482"/>
            <a:ext cx="11582778" cy="575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more than one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(singular): middle, intermediary, mean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(plural): means for conveying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 Media </a:t>
            </a:r>
            <a:r>
              <a:rPr lang="en-US" dirty="0">
                <a:latin typeface="Tahoma" panose="020B0604030504040204" pitchFamily="34" charset="0"/>
              </a:rPr>
              <a:t>in the press, newspaper, radio and TV context -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</a:rPr>
              <a:t>mass media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</a:rPr>
              <a:t>Media in communications: cables, satellite, network –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</a:rPr>
              <a:t>transmission media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</a:rPr>
              <a:t>Media in computer storage: floppy, CD, DVD, HD, USB –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</a:rPr>
              <a:t>storage media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</a:rPr>
              <a:t>Media in HCI context: text, image, audio, video, CG –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</a:rPr>
              <a:t>interaction 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media</a:t>
            </a:r>
          </a:p>
          <a:p>
            <a:pPr lvl="0" eaLnBrk="1" hangingPunct="1">
              <a:buNone/>
              <a:defRPr/>
            </a:pPr>
            <a:r>
              <a:rPr lang="en-US" altLang="en-US" i="1" kern="0" dirty="0" smtClean="0">
                <a:solidFill>
                  <a:srgbClr val="C00000"/>
                </a:solidFill>
                <a:latin typeface="Times New Roman" pitchFamily="18" charset="0"/>
                <a:ea typeface="-머리정체M"/>
              </a:rPr>
              <a:t>Multimedia</a:t>
            </a:r>
            <a:r>
              <a:rPr lang="en-US" altLang="en-US" i="1" kern="0" dirty="0" smtClean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 </a:t>
            </a:r>
            <a:r>
              <a:rPr lang="en-US" altLang="en-US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is </a:t>
            </a:r>
            <a:r>
              <a:rPr lang="en-US" altLang="en-US" i="1" kern="0" dirty="0" smtClean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a </a:t>
            </a:r>
            <a:r>
              <a:rPr lang="en-US" altLang="en-US" b="1" i="1" kern="0" dirty="0" smtClean="0">
                <a:solidFill>
                  <a:srgbClr val="0070C0"/>
                </a:solidFill>
                <a:latin typeface="Times New Roman" pitchFamily="18" charset="0"/>
                <a:ea typeface="-머리정체M"/>
              </a:rPr>
              <a:t>presentation</a:t>
            </a:r>
            <a:r>
              <a:rPr lang="en-US" altLang="en-US" b="1" i="1" kern="0" dirty="0" smtClean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 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of a computer application </a:t>
            </a:r>
            <a:endParaRPr lang="en-US" altLang="en-US" b="1" i="1" kern="0" dirty="0" smtClean="0">
              <a:solidFill>
                <a:srgbClr val="000000"/>
              </a:solidFill>
              <a:latin typeface="Times New Roman" pitchFamily="18" charset="0"/>
              <a:ea typeface="-머리정체M"/>
            </a:endParaRPr>
          </a:p>
          <a:p>
            <a:pPr lvl="0" eaLnBrk="1" hangingPunct="1">
              <a:buNone/>
              <a:defRPr/>
            </a:pPr>
            <a:r>
              <a:rPr lang="en-US" altLang="en-US" b="1" i="1" kern="0" dirty="0" smtClean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incorporating 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media elements such as 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itchFamily="18" charset="0"/>
                <a:ea typeface="-머리정체M"/>
              </a:rPr>
              <a:t>text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, 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itchFamily="18" charset="0"/>
                <a:ea typeface="-머리정체M"/>
              </a:rPr>
              <a:t>graphics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, </a:t>
            </a:r>
            <a:r>
              <a:rPr lang="en-US" altLang="en-US" b="1" i="1" kern="0" dirty="0" smtClean="0">
                <a:solidFill>
                  <a:srgbClr val="0000FF"/>
                </a:solidFill>
                <a:latin typeface="Times New Roman" pitchFamily="18" charset="0"/>
                <a:ea typeface="-머리정체M"/>
              </a:rPr>
              <a:t>animations</a:t>
            </a:r>
          </a:p>
          <a:p>
            <a:pPr lvl="0" eaLnBrk="1" hangingPunct="1">
              <a:buNone/>
              <a:defRPr/>
            </a:pPr>
            <a:r>
              <a:rPr lang="en-US" altLang="en-US" b="1" i="1" kern="0" dirty="0" smtClean="0">
                <a:solidFill>
                  <a:srgbClr val="0000FF"/>
                </a:solidFill>
                <a:latin typeface="Times New Roman" pitchFamily="18" charset="0"/>
                <a:ea typeface="-머리정체M"/>
              </a:rPr>
              <a:t>  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itchFamily="18" charset="0"/>
                <a:ea typeface="-머리정체M"/>
              </a:rPr>
              <a:t>, audio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, and </a:t>
            </a:r>
            <a:r>
              <a:rPr lang="en-US" altLang="en-US" b="1" i="1" kern="0" dirty="0">
                <a:solidFill>
                  <a:srgbClr val="0000FF"/>
                </a:solidFill>
                <a:latin typeface="Times New Roman" pitchFamily="18" charset="0"/>
                <a:ea typeface="-머리정체M"/>
              </a:rPr>
              <a:t>video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itchFamily="18" charset="0"/>
                <a:ea typeface="-머리정체M"/>
              </a:rPr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7961314" y="4346812"/>
            <a:ext cx="4229100" cy="2266950"/>
            <a:chOff x="2904" y="2592"/>
            <a:chExt cx="2664" cy="1428"/>
          </a:xfrm>
        </p:grpSpPr>
        <p:pic>
          <p:nvPicPr>
            <p:cNvPr id="12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2611"/>
              <a:ext cx="2664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92"/>
              <a:ext cx="8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4" descr="C:\Documents and Settings\Administrator\Desktop\smm2005\demo\imgFSG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603" y="138907"/>
            <a:ext cx="1600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7673" y="161926"/>
            <a:ext cx="959819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GB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Education</a:t>
            </a:r>
            <a:endParaRPr lang="en-US" altLang="en-US" kern="0" dirty="0">
              <a:solidFill>
                <a:srgbClr val="C00000"/>
              </a:solidFill>
              <a:latin typeface="Georgia"/>
              <a:ea typeface="-머리정체B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7672" y="1855837"/>
            <a:ext cx="1140952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Computer Aided Learning</a:t>
            </a:r>
          </a:p>
          <a:p>
            <a:pPr eaLnBrk="1" latinLnBrk="0" hangingPunct="1">
              <a:defRPr/>
            </a:pP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To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assist student through simulation 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for better understanding such as volcano eruption, corrosion, language pronunciation, etc.</a:t>
            </a:r>
          </a:p>
          <a:p>
            <a:pPr eaLnBrk="1" hangingPunct="1">
              <a:buFontTx/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Century Gothic"/>
                <a:ea typeface="-머리정체M"/>
                <a:hlinkClick r:id="rId2"/>
              </a:rPr>
              <a:t>www.quiz-tree.com</a:t>
            </a:r>
            <a:endParaRPr lang="en-US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hangingPunct="1">
              <a:buFontTx/>
              <a:buNone/>
              <a:defRPr/>
            </a:pPr>
            <a:endParaRPr lang="en-US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Virtual Campus</a:t>
            </a:r>
          </a:p>
          <a:p>
            <a:pPr eaLnBrk="1" latinLnBrk="0" hangingPunct="1">
              <a:defRPr/>
            </a:pP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Learning takes place in a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virtual classroom 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using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video conferencing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and online lecture so that students all around the world can attend.</a:t>
            </a:r>
          </a:p>
          <a:p>
            <a:pPr eaLnBrk="1" hangingPunct="1">
              <a:defRPr/>
            </a:pPr>
            <a:endParaRPr lang="en-US" altLang="en-US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  <p:pic>
        <p:nvPicPr>
          <p:cNvPr id="4" name="Picture 4" descr="f01-03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1926"/>
            <a:ext cx="2438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6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Broadcasting and Entertainment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8490" y="1066800"/>
            <a:ext cx="1154600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Electronic catalogue</a:t>
            </a:r>
          </a:p>
          <a:p>
            <a:pPr eaLnBrk="1" latinLnBrk="0" hangingPunct="1">
              <a:defRPr/>
            </a:pP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Product features 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and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descriptions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are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advertised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through web, CD and mobile devices.</a:t>
            </a:r>
          </a:p>
          <a:p>
            <a:pPr eaLnBrk="1" hangingPunct="1"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Interactive Movie</a:t>
            </a:r>
          </a:p>
          <a:p>
            <a:pPr eaLnBrk="1" latinLnBrk="0" hangingPunct="1">
              <a:defRPr/>
            </a:pP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Viewers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can decide the direction 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of the plot of the movie and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camera angle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On-demand News or movies</a:t>
            </a:r>
          </a:p>
          <a:p>
            <a:pPr eaLnBrk="1" latinLnBrk="0" hangingPunct="1">
              <a:defRPr/>
            </a:pP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News, movies and TV series can be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watched on demand 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through </a:t>
            </a:r>
            <a:r>
              <a:rPr lang="en-GB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web and mobile devices</a:t>
            </a: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.</a:t>
            </a:r>
          </a:p>
          <a:p>
            <a:pPr eaLnBrk="1" latinLnBrk="0" hangingPunct="1">
              <a:buFontTx/>
              <a:buNone/>
              <a:defRPr/>
            </a:pPr>
            <a:r>
              <a:rPr lang="en-GB" altLang="en-US" kern="0" dirty="0">
                <a:solidFill>
                  <a:srgbClr val="000000"/>
                </a:solidFill>
                <a:latin typeface="Century Gothic"/>
                <a:ea typeface="-머리정체M"/>
              </a:rPr>
              <a:t>  </a:t>
            </a:r>
            <a:r>
              <a:rPr lang="en-GB" altLang="en-US" b="1" kern="0" dirty="0">
                <a:solidFill>
                  <a:srgbClr val="000000"/>
                </a:solidFill>
                <a:latin typeface="Century Gothic"/>
                <a:ea typeface="-머리정체M"/>
                <a:hlinkClick r:id="rId2"/>
              </a:rPr>
              <a:t>http://soccernet.espn.go.com</a:t>
            </a:r>
            <a:endParaRPr lang="en-GB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  <a:p>
            <a:pPr eaLnBrk="1" latinLnBrk="0" hangingPunct="1">
              <a:defRPr/>
            </a:pPr>
            <a:endParaRPr lang="en-US" altLang="en-US" b="1" kern="0" dirty="0">
              <a:solidFill>
                <a:srgbClr val="000000"/>
              </a:solidFill>
              <a:latin typeface="Century Gothic"/>
              <a:ea typeface="-머리정체M"/>
            </a:endParaRPr>
          </a:p>
        </p:txBody>
      </p:sp>
    </p:spTree>
    <p:extLst>
      <p:ext uri="{BB962C8B-B14F-4D97-AF65-F5344CB8AC3E}">
        <p14:creationId xmlns:p14="http://schemas.microsoft.com/office/powerpoint/2010/main" val="6444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  <a:endParaRPr lang="en-US" altLang="en-US" kern="0" dirty="0">
              <a:solidFill>
                <a:srgbClr val="C00000"/>
              </a:solidFill>
              <a:latin typeface="Georgia"/>
              <a:ea typeface="-머리정체B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8724" y="990600"/>
            <a:ext cx="828760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3D or animated movies</a:t>
            </a:r>
          </a:p>
          <a:p>
            <a:pPr eaLnBrk="1" latinLnBrk="0" hangingPunct="1">
              <a:defRPr/>
            </a:pPr>
            <a:r>
              <a:rPr lang="en-GB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Movies created through advance 3D technology and animation techniques.</a:t>
            </a:r>
          </a:p>
          <a:p>
            <a:pPr eaLnBrk="1" latinLnBrk="0" hangingPunct="1">
              <a:buFontTx/>
              <a:buNone/>
              <a:defRPr/>
            </a:pPr>
            <a:endParaRPr lang="en-US" altLang="en-US" sz="2600" b="1" kern="0" dirty="0">
              <a:solidFill>
                <a:srgbClr val="000099"/>
              </a:solidFill>
              <a:latin typeface="Arial" charset="0"/>
              <a:ea typeface="-머리정체M"/>
              <a:cs typeface="Times New Roman" pitchFamily="18" charset="0"/>
            </a:endParaRPr>
          </a:p>
          <a:p>
            <a:pPr eaLnBrk="1" latinLnBrk="0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Video Games</a:t>
            </a:r>
          </a:p>
          <a:p>
            <a:pPr eaLnBrk="1" latinLnBrk="0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Advances in the field of multimedia have led to more attractive video and computer games being available now in the consumer market.</a:t>
            </a:r>
          </a:p>
          <a:p>
            <a:pPr eaLnBrk="1" latinLnBrk="0" hangingPunct="1">
              <a:defRPr/>
            </a:pPr>
            <a:endParaRPr lang="en-GB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14" y="716508"/>
            <a:ext cx="3086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7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80232" y="1048702"/>
            <a:ext cx="877530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charset="0"/>
                <a:ea typeface="Batang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i="0" kern="0" dirty="0">
                <a:solidFill>
                  <a:srgbClr val="000099"/>
                </a:solidFill>
              </a:rPr>
              <a:t>Virtual Reality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i="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Reality refers to the use of a computer to </a:t>
            </a:r>
            <a:r>
              <a:rPr lang="en-US" altLang="en-US" i="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immerse the user into a simulated experience </a:t>
            </a:r>
            <a:r>
              <a:rPr lang="en-US" altLang="en-US" i="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seems real. Virtual reality systems often </a:t>
            </a:r>
            <a:r>
              <a:rPr lang="en-US" altLang="en-US" i="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special hardware to enhance the experience</a:t>
            </a:r>
            <a:r>
              <a:rPr lang="en-US" altLang="en-US" i="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including visual displays.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0232" y="3152773"/>
            <a:ext cx="1129332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Cyber Sports</a:t>
            </a:r>
          </a:p>
          <a:p>
            <a:pPr eaLnBrk="1" latinLnBrk="0" hangingPunct="1">
              <a:lnSpc>
                <a:spcPct val="90000"/>
              </a:lnSpc>
              <a:defRPr/>
            </a:pP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Cyber Sports is the use of virtual reality to provide computer users with a realistic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sports experience. Two new interactive virtual reality devices let you “Swing” and “Hit” balls at your PC.</a:t>
            </a:r>
            <a:endParaRPr lang="en-US" alt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  <p:pic>
        <p:nvPicPr>
          <p:cNvPr id="5" name="Picture 7" descr="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/>
          <a:stretch>
            <a:fillRect/>
          </a:stretch>
        </p:blipFill>
        <p:spPr bwMode="auto">
          <a:xfrm>
            <a:off x="9355540" y="122395"/>
            <a:ext cx="2667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>
                <a:solidFill>
                  <a:srgbClr val="C00000"/>
                </a:solidFill>
                <a:latin typeface="Georgia"/>
                <a:ea typeface="-머리정체B"/>
              </a:rPr>
              <a:t>Medicine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2137" y="1066800"/>
            <a:ext cx="1146412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Virtual Surgery</a:t>
            </a:r>
          </a:p>
          <a:p>
            <a:pPr eaLnBrk="1" latinLnBrk="0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Virtual surgery authoring system has been created for producing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surgical training simulation.</a:t>
            </a:r>
          </a:p>
          <a:p>
            <a:pPr eaLnBrk="1" latinLnBrk="0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Surgeons can use 3-D images created from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magnetic resonance imaging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(MRI) scans of the human body to practice complicated procedures such as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brain tumor removal and reconstructive surgery. </a:t>
            </a:r>
          </a:p>
        </p:txBody>
      </p:sp>
      <p:pic>
        <p:nvPicPr>
          <p:cNvPr id="4" name="Picture 4" descr="f0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57" y="35433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  <a:endParaRPr lang="en-US" altLang="en-US" kern="0" dirty="0">
              <a:solidFill>
                <a:srgbClr val="C00000"/>
              </a:solidFill>
              <a:latin typeface="Georgia"/>
              <a:ea typeface="-머리정체B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9103" y="1135038"/>
            <a:ext cx="1122187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solidFill>
                  <a:srgbClr val="000099"/>
                </a:solidFill>
                <a:latin typeface="Arial" charset="0"/>
                <a:ea typeface="-머리정체M"/>
                <a:cs typeface="Times New Roman" pitchFamily="18" charset="0"/>
              </a:rPr>
              <a:t>Video Conferencing and Image Retrieval</a:t>
            </a:r>
          </a:p>
          <a:p>
            <a:pPr algn="just" eaLnBrk="1" latinLnBrk="0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 use of imaging techniques (X-Rays, CT, MRI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etc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) is growing in health care.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 collection, maintenance, processing and distribution of these records can be significantly improved by using computer based storage and multimedia networking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.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Once these records are integrated with the on-line patient information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and easily shared by both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local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and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remote physicians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, it results in a large number of benefits like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reduced cost and improved care.</a:t>
            </a:r>
          </a:p>
          <a:p>
            <a:pPr eaLnBrk="1" hangingPunct="1">
              <a:defRPr/>
            </a:pPr>
            <a:endParaRPr lang="en-US" altLang="en-US" kern="0" dirty="0">
              <a:solidFill>
                <a:srgbClr val="0070C0"/>
              </a:solidFill>
              <a:latin typeface="Century Gothic"/>
              <a:ea typeface="-머리정체M"/>
            </a:endParaRPr>
          </a:p>
        </p:txBody>
      </p:sp>
    </p:spTree>
    <p:extLst>
      <p:ext uri="{BB962C8B-B14F-4D97-AF65-F5344CB8AC3E}">
        <p14:creationId xmlns:p14="http://schemas.microsoft.com/office/powerpoint/2010/main" val="292125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Multimedia Products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6603" y="1066800"/>
            <a:ext cx="1176437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en-US" altLang="en-US" sz="25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5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Briefing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corporate presentation, sales presentation and educational lectures.</a:t>
            </a:r>
          </a:p>
          <a:p>
            <a:pPr eaLnBrk="1" hangingPunct="1">
              <a:buFontTx/>
              <a:buNone/>
              <a:defRPr/>
            </a:pPr>
            <a:endParaRPr lang="en-US" altLang="en-US" sz="25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5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Reference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encyclopedias, dictionaries</a:t>
            </a:r>
          </a:p>
          <a:p>
            <a:pPr eaLnBrk="1" hangingPunct="1">
              <a:buFontTx/>
              <a:buNone/>
              <a:defRPr/>
            </a:pP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5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Database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library system, phone directory</a:t>
            </a:r>
          </a:p>
          <a:p>
            <a:pPr eaLnBrk="1" hangingPunct="1">
              <a:buFontTx/>
              <a:buNone/>
              <a:defRPr/>
            </a:pPr>
            <a:endParaRPr lang="en-US" altLang="en-US" sz="25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7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7401" y="161926"/>
            <a:ext cx="80184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C00000"/>
                </a:solidFill>
                <a:latin typeface="Georgia"/>
                <a:ea typeface="-머리정체B"/>
              </a:rPr>
              <a:t>…continued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4149" y="1066800"/>
            <a:ext cx="1130034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sz="21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Education and Training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eg</a:t>
            </a:r>
            <a:r>
              <a:rPr lang="en-US" alt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- </a:t>
            </a:r>
            <a:r>
              <a:rPr lang="en-US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Instructor support products – Resource  </a:t>
            </a:r>
            <a:r>
              <a:rPr lang="en-US" altLang="en-US" sz="20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materials  </a:t>
            </a:r>
            <a:r>
              <a:rPr lang="en-US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for instructors</a:t>
            </a:r>
          </a:p>
          <a:p>
            <a:pPr lvl="1" algn="just" eaLnBrk="1" latinLnBrk="0" hangingPunct="1">
              <a:buFont typeface="Wingdings" pitchFamily="2" charset="2"/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    - Standalone or self-paced products – </a:t>
            </a:r>
            <a:r>
              <a:rPr lang="en-US" altLang="en-US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Learning </a:t>
            </a:r>
            <a:r>
              <a:rPr lang="en-US" altLang="en-US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bmaterials</a:t>
            </a:r>
            <a:r>
              <a:rPr lang="en-US" altLang="en-US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for students   to study at their own  pace</a:t>
            </a:r>
          </a:p>
          <a:p>
            <a:pPr eaLnBrk="1" hangingPunct="1">
              <a:defRPr/>
            </a:pPr>
            <a:r>
              <a:rPr lang="en-US" altLang="en-US" sz="21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Kiosk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eg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</a:t>
            </a:r>
            <a:r>
              <a:rPr lang="en-US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bank machines, mall information centers.</a:t>
            </a:r>
          </a:p>
          <a:p>
            <a:pPr eaLnBrk="1" hangingPunct="1">
              <a:buFontTx/>
              <a:buNone/>
              <a:defRPr/>
            </a:pPr>
            <a:endParaRPr lang="en-US" altLang="en-US" sz="21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1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Entertainment and Games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  <a:r>
              <a:rPr lang="en-US" alt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eg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: </a:t>
            </a:r>
            <a:r>
              <a:rPr lang="en-US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computer games and movies.</a:t>
            </a:r>
          </a:p>
          <a:p>
            <a:pPr eaLnBrk="1" hangingPunct="1">
              <a:buFontTx/>
              <a:buNone/>
              <a:defRPr/>
            </a:pPr>
            <a:endParaRPr lang="en-US" altLang="en-US" sz="21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1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5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73387"/>
            <a:ext cx="3886200" cy="40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81001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Text Book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43932" y="4495800"/>
            <a:ext cx="7666037" cy="1447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4817"/>
              </a:buClr>
            </a:pPr>
            <a:r>
              <a:rPr lang="en-US" sz="1800" b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Text Books</a:t>
            </a:r>
          </a:p>
          <a:p>
            <a:pPr>
              <a:buClr>
                <a:srgbClr val="D34817"/>
              </a:buClr>
            </a:pPr>
            <a:endParaRPr lang="en-US" sz="1800" b="1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D34817"/>
              </a:buClr>
              <a:buFont typeface="Wingdings" panose="05000000000000000000" pitchFamily="2" charset="2"/>
              <a:buNone/>
            </a:pPr>
            <a:r>
              <a:rPr lang="en-US" sz="160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1)  Ze-Nian Li &amp; Mark S. Drew,      "Fundamentals of Multimedia", </a:t>
            </a:r>
          </a:p>
          <a:p>
            <a:pPr>
              <a:buClr>
                <a:srgbClr val="D34817"/>
              </a:buClr>
              <a:buFont typeface="Wingdings" panose="05000000000000000000" pitchFamily="2" charset="2"/>
              <a:buNone/>
            </a:pPr>
            <a:r>
              <a:rPr lang="en-US" sz="160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  Pearson Education, 2004</a:t>
            </a:r>
            <a:r>
              <a:rPr lang="en-US" sz="160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109182"/>
            <a:ext cx="1181896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Multimedia in terms of Computing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900752"/>
            <a:ext cx="115323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Computer-based technologies and applications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computers?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computers/devices!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computing, four fundamental multimedia attributes: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 media including audio/video are represented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format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conveyed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remote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either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pre-produced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stored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in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over networks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is given the option of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  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multimedia project 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 are treated in a uniform way,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in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orchestrated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way, but are possible to manipulate independently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Multimedia: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Computer-based techniques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text, images, audio, video, graphics, animation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other medium where every type of information can be represented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processed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stored, transmitted, produced 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digitally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8365" y="198438"/>
            <a:ext cx="11682481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Multimedia can be classified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8365" y="1187258"/>
            <a:ext cx="11136573" cy="246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Multimedia Project is identified as Linear when: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interactive 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have no control over the content that is being showed to them.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movie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non-interactive lecture / demo show</a:t>
            </a:r>
          </a:p>
          <a:p>
            <a:pPr lvl="1"/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365" y="777876"/>
            <a:ext cx="2170787" cy="457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46" y="19843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8365" y="3651317"/>
            <a:ext cx="2170787" cy="461665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NON-LINEAR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8364" y="4248281"/>
            <a:ext cx="11682481" cy="27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Multimedia Project is identified as Non-Linear when: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interactive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users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control over the content that is being showed to them.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are given navigational control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Courseware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CD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j03098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1225551"/>
            <a:ext cx="1081087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j023819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2175"/>
            <a:ext cx="795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21712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98801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ubOvalCallout"/>
          <p:cNvSpPr>
            <a:spLocks noEditPoints="1" noChangeArrowheads="1"/>
          </p:cNvSpPr>
          <p:nvPr/>
        </p:nvSpPr>
        <p:spPr bwMode="auto">
          <a:xfrm>
            <a:off x="3276600" y="4970462"/>
            <a:ext cx="1079500" cy="6477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 descr="MCj028053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34062"/>
            <a:ext cx="107950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75438" y="1514475"/>
            <a:ext cx="3248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>
                <a:solidFill>
                  <a:prstClr val="black"/>
                </a:solidFill>
                <a:latin typeface="Arial" charset="0"/>
              </a:rPr>
              <a:t>10% of what they read</a:t>
            </a:r>
          </a:p>
        </p:txBody>
      </p:sp>
      <p:pic>
        <p:nvPicPr>
          <p:cNvPr id="11" name="Picture 10" descr="MCj021712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389096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Cj023819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90962"/>
            <a:ext cx="795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Cj021712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4899026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Cj023819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4899025"/>
            <a:ext cx="795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ubOvalCallout"/>
          <p:cNvSpPr>
            <a:spLocks noEditPoints="1" noChangeArrowheads="1"/>
          </p:cNvSpPr>
          <p:nvPr/>
        </p:nvSpPr>
        <p:spPr bwMode="auto">
          <a:xfrm>
            <a:off x="3925888" y="5834062"/>
            <a:ext cx="1079500" cy="6477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 descr="MCj021712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4" y="5762626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MCj023819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762625"/>
            <a:ext cx="7953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694488" y="2287588"/>
            <a:ext cx="3248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20% of what they hear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694488" y="3151188"/>
            <a:ext cx="31277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30% of what they see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38950" y="3943350"/>
            <a:ext cx="4429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50% of what they hear and see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838951" y="4806950"/>
            <a:ext cx="5212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80% of what they hear, see and say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953250" y="5752247"/>
            <a:ext cx="50977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90% of what they hear</a:t>
            </a:r>
            <a:r>
              <a:rPr lang="tr-TR" altLang="en-US" sz="240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see</a:t>
            </a:r>
            <a:r>
              <a:rPr lang="tr-TR" altLang="en-US" sz="2400" dirty="0">
                <a:solidFill>
                  <a:prstClr val="black"/>
                </a:solidFill>
                <a:latin typeface="Arial" charset="0"/>
              </a:rPr>
              <a:t>,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 say and touch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773" y="122829"/>
            <a:ext cx="11887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Multimedia</a:t>
            </a:r>
          </a:p>
        </p:txBody>
      </p:sp>
    </p:spTree>
    <p:extLst>
      <p:ext uri="{BB962C8B-B14F-4D97-AF65-F5344CB8AC3E}">
        <p14:creationId xmlns:p14="http://schemas.microsoft.com/office/powerpoint/2010/main" val="22503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890278"/>
            <a:ext cx="6622576" cy="485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2955" y="174316"/>
            <a:ext cx="11573302" cy="715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chemeClr val="bg1"/>
                </a:solidFill>
              </a:rPr>
              <a:t>What are the media components?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3254" y="1105469"/>
            <a:ext cx="5773003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- ASCII/Unicode, HTML, Postscript, PDF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– Sound, music, speech, structured audio (e.g. MIDI)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Image - Facsimile, photo, scanned image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(Moving Images) – Movie, a sequence of pictures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– Computer produced image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sequence of graphics images</a:t>
            </a:r>
          </a:p>
        </p:txBody>
      </p:sp>
    </p:spTree>
    <p:extLst>
      <p:ext uri="{BB962C8B-B14F-4D97-AF65-F5344CB8AC3E}">
        <p14:creationId xmlns:p14="http://schemas.microsoft.com/office/powerpoint/2010/main" val="20988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3899" y="161926"/>
            <a:ext cx="11668835" cy="7524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media types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057400" y="1371601"/>
            <a:ext cx="7924800" cy="4772025"/>
            <a:chOff x="336" y="864"/>
            <a:chExt cx="4992" cy="3006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1296" y="1248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96" y="345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680" y="3504"/>
              <a:ext cx="11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1pPr>
              <a:lvl2pPr marL="742950" indent="-28575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2pPr>
              <a:lvl3pPr marL="11430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3pPr>
              <a:lvl4pPr marL="16002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4pPr>
              <a:lvl5pPr marL="20574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i="0">
                  <a:solidFill>
                    <a:prstClr val="black"/>
                  </a:solidFill>
                </a:rPr>
                <a:t>Captured</a:t>
              </a:r>
              <a:br>
                <a:rPr lang="en-US" altLang="en-US" sz="1600" b="1" i="0">
                  <a:solidFill>
                    <a:prstClr val="black"/>
                  </a:solidFill>
                </a:rPr>
              </a:br>
              <a:r>
                <a:rPr lang="en-US" altLang="en-US" sz="1600" i="0">
                  <a:solidFill>
                    <a:prstClr val="black"/>
                  </a:solidFill>
                </a:rPr>
                <a:t>from real world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360" y="3504"/>
              <a:ext cx="11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1pPr>
              <a:lvl2pPr marL="742950" indent="-28575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2pPr>
              <a:lvl3pPr marL="11430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3pPr>
              <a:lvl4pPr marL="16002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4pPr>
              <a:lvl5pPr marL="20574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i="0">
                  <a:solidFill>
                    <a:prstClr val="black"/>
                  </a:solidFill>
                </a:rPr>
                <a:t>Synthesized</a:t>
              </a:r>
              <a:br>
                <a:rPr lang="en-US" altLang="en-US" sz="1600" b="1" i="0">
                  <a:solidFill>
                    <a:prstClr val="black"/>
                  </a:solidFill>
                </a:rPr>
              </a:br>
              <a:r>
                <a:rPr lang="en-US" altLang="en-US" sz="1600" i="0">
                  <a:solidFill>
                    <a:prstClr val="black"/>
                  </a:solidFill>
                </a:rPr>
                <a:t>by computer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6" y="3024"/>
              <a:ext cx="11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1pPr>
              <a:lvl2pPr marL="742950" indent="-28575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2pPr>
              <a:lvl3pPr marL="11430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3pPr>
              <a:lvl4pPr marL="16002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4pPr>
              <a:lvl5pPr marL="20574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i="0">
                  <a:solidFill>
                    <a:prstClr val="black"/>
                  </a:solidFill>
                </a:rPr>
                <a:t>Discrete</a:t>
              </a:r>
              <a:br>
                <a:rPr lang="en-US" altLang="en-US" sz="1600" b="1" i="0">
                  <a:solidFill>
                    <a:prstClr val="black"/>
                  </a:solidFill>
                </a:rPr>
              </a:br>
              <a:r>
                <a:rPr lang="en-US" altLang="en-US" sz="1600" i="0">
                  <a:solidFill>
                    <a:prstClr val="black"/>
                  </a:solidFill>
                </a:rPr>
                <a:t>or space-based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84" y="1920"/>
              <a:ext cx="11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1pPr>
              <a:lvl2pPr marL="742950" indent="-28575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2pPr>
              <a:lvl3pPr marL="11430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3pPr>
              <a:lvl4pPr marL="16002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4pPr>
              <a:lvl5pPr marL="20574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i="0">
                  <a:solidFill>
                    <a:prstClr val="black"/>
                  </a:solidFill>
                </a:rPr>
                <a:t>Continuous</a:t>
              </a:r>
              <a:br>
                <a:rPr lang="en-US" altLang="en-US" sz="1600" b="1" i="0">
                  <a:solidFill>
                    <a:prstClr val="black"/>
                  </a:solidFill>
                </a:rPr>
              </a:br>
              <a:r>
                <a:rPr lang="en-US" altLang="en-US" sz="1600" i="0">
                  <a:solidFill>
                    <a:prstClr val="black"/>
                  </a:solidFill>
                </a:rPr>
                <a:t>or time-based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928" y="1296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296" y="235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344" y="1353"/>
              <a:ext cx="672" cy="75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Sound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160" y="2544"/>
              <a:ext cx="672" cy="75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Photo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112" y="1353"/>
              <a:ext cx="672" cy="75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Video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840" y="1344"/>
              <a:ext cx="864" cy="75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Animation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888" y="2544"/>
              <a:ext cx="816" cy="75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Graphics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752" y="3321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1pPr>
              <a:lvl2pPr marL="742950" indent="-28575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2pPr>
              <a:lvl3pPr marL="11430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3pPr>
              <a:lvl4pPr marL="16002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4pPr>
              <a:lvl5pPr marL="20574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i="0">
                  <a:solidFill>
                    <a:prstClr val="black"/>
                  </a:solidFill>
                </a:rPr>
                <a:t>Origin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816" y="864"/>
              <a:ext cx="1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1pPr>
              <a:lvl2pPr marL="742950" indent="-28575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2pPr>
              <a:lvl3pPr marL="11430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3pPr>
              <a:lvl4pPr marL="16002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4pPr>
              <a:lvl5pPr marL="2057400" indent="-228600" eaLnBrk="0" hangingPunct="0"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 i="1">
                  <a:solidFill>
                    <a:schemeClr val="tx1"/>
                  </a:solidFill>
                  <a:latin typeface="Arial" charset="0"/>
                  <a:ea typeface="Batang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i="0">
                  <a:solidFill>
                    <a:prstClr val="black"/>
                  </a:solidFill>
                </a:rPr>
                <a:t>Time/Space nature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72" y="2544"/>
              <a:ext cx="672" cy="75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Text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4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6603" y="161926"/>
            <a:ext cx="11723427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-머리정체B"/>
                <a:cs typeface="Times New Roman" panose="02020603050405020304" pitchFamily="18" charset="0"/>
              </a:rPr>
              <a:t>Captured</a:t>
            </a:r>
            <a:r>
              <a:rPr lang="en-US" altLang="en-US" kern="0" dirty="0">
                <a:solidFill>
                  <a:schemeClr val="bg1"/>
                </a:solidFill>
                <a:latin typeface="Georgia"/>
                <a:ea typeface="-머리정체B"/>
              </a:rPr>
              <a:t>  Versus  Synthesized  Media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6604" y="1066800"/>
            <a:ext cx="11723426" cy="169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defRPr/>
            </a:pPr>
            <a:r>
              <a:rPr lang="en-US" altLang="en-US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Captured  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media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refers  to  information  types  captured  from  the  real  world  (e.g.  Still pictures,  moving  pictures,  and  sound).</a:t>
            </a:r>
          </a:p>
          <a:p>
            <a:pPr eaLnBrk="1" latinLnBrk="0" hangingPunct="1">
              <a:defRPr/>
            </a:pPr>
            <a:r>
              <a:rPr lang="en-US" altLang="en-US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Synthesized  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media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refers  to  information  types  synthesized  by  the  computers  (e.g.  Text,  graphics  and  computer  animation).</a:t>
            </a:r>
          </a:p>
          <a:p>
            <a:pPr eaLnBrk="1" hangingPunct="1">
              <a:buFontTx/>
              <a:buNone/>
              <a:defRPr/>
            </a:pP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6603" y="3207224"/>
            <a:ext cx="11723427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-머리정체B"/>
                <a:cs typeface="Times New Roman" panose="02020603050405020304" pitchFamily="18" charset="0"/>
              </a:rPr>
              <a:t>Discrete  Versus  Continuous  Media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6603" y="4124608"/>
            <a:ext cx="11300346" cy="21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90000"/>
              </a:lnSpc>
              <a:defRPr/>
            </a:pPr>
            <a:r>
              <a:rPr lang="en-US" altLang="en-US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Discrete  </a:t>
            </a:r>
            <a:r>
              <a:rPr lang="en-US" altLang="en-US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media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refers  to  media  involving 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space  dimension  only 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(e.g.  Still  images,  text  and  graphics).  Discrete  media  is 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also  referred  to  as  static  media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or 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non-time-based  media  or  non-temporal  media  or  space-based  media.</a:t>
            </a:r>
          </a:p>
          <a:p>
            <a:pPr eaLnBrk="1" latinLnBrk="0" hangingPunct="1">
              <a:lnSpc>
                <a:spcPct val="90000"/>
              </a:lnSpc>
              <a:defRPr/>
            </a:pPr>
            <a:r>
              <a:rPr lang="en-US" altLang="en-US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Continuous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(time  based)  media  refers  to  time-based  media  (e.g.  Sound,  moving  images,  and  animation). 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Continuous  media  is  also  referred  to  as  dynamic  media  or  time-based  media  or  temporal  media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6602" y="161926"/>
            <a:ext cx="11532359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DECC1E"/>
                </a:solidFill>
                <a:latin typeface="Georgia" pitchFamily="18" charset="0"/>
                <a:ea typeface="-머리정체B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-머리정체B"/>
                <a:cs typeface="Times New Roman" panose="02020603050405020304" pitchFamily="18" charset="0"/>
              </a:rPr>
              <a:t>Characteristics of Multimedia System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6602" y="914401"/>
            <a:ext cx="118053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They  must  be  computer-controlled.</a:t>
            </a:r>
            <a:r>
              <a:rPr lang="en-US" altLang="en-US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/>
            </a:r>
            <a:br>
              <a:rPr lang="en-US" altLang="en-US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</a:b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User is able to view, hear, and see using a Multimedia   PC System.</a:t>
            </a:r>
          </a:p>
          <a:p>
            <a:pPr marL="457200" indent="-457200" algn="just" eaLnBrk="1" hangingPunct="1">
              <a:buFontTx/>
              <a:buAutoNum type="arabicPeriod" startAt="2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They  are  integrated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buNone/>
              <a:defRPr/>
            </a:pP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       At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least one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discrete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and one </a:t>
            </a:r>
            <a:r>
              <a:rPr lang="en-US" altLang="en-US" kern="0" dirty="0">
                <a:solidFill>
                  <a:srgbClr val="0070C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continuous media   combined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for 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information presentation</a:t>
            </a:r>
          </a:p>
          <a:p>
            <a:pPr marL="0" indent="0" algn="just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        design sharing  </a:t>
            </a:r>
          </a:p>
          <a:p>
            <a:pPr eaLnBrk="1" hangingPunct="1">
              <a:buFontTx/>
              <a:buAutoNum type="arabicPeriod" startAt="3"/>
            </a:pPr>
            <a:r>
              <a:rPr lang="en-US" altLang="en-US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The information  they  handle 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must  be  represented digitally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.</a:t>
            </a:r>
            <a:b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</a:b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Consists of various form of media i.e. text, graphics,   audio, video, and animations; created, stored, processed, and transmitted    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DIGITALLY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rabicPeriod" startAt="4"/>
            </a:pP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The 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interface  to  the  final  user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may  permit  interactivity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.</a:t>
            </a:r>
            <a:b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-머리정체M" pitchFamily="18" charset="-127"/>
                <a:cs typeface="Times New Roman" panose="02020603050405020304" pitchFamily="18" charset="0"/>
              </a:rPr>
              <a:t>User is able to navigate, interact, create, and    communicate.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hangingPunct="1">
              <a:buNone/>
              <a:defRPr/>
            </a:pP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latinLnBrk="0" hangingPunct="1">
              <a:defRPr/>
            </a:pPr>
            <a:endParaRPr lang="en-US" altLang="en-US" i="1" u="sng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latinLnBrk="0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-머리정체M"/>
                <a:cs typeface="Times New Roman" panose="02020603050405020304" pitchFamily="18" charset="0"/>
              </a:rPr>
              <a:t>	</a:t>
            </a:r>
          </a:p>
          <a:p>
            <a:pPr marL="457200" indent="-457200" eaLnBrk="1" latinLnBrk="0" hangingPunct="1">
              <a:buNone/>
              <a:defRPr/>
            </a:pPr>
            <a:endParaRPr lang="en-US" altLang="en-US" u="sng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latinLnBrk="0" hangingPunct="1">
              <a:buNone/>
              <a:defRPr/>
            </a:pP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latinLnBrk="0" hangingPunct="1">
              <a:defRPr/>
            </a:pP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latinLnBrk="0" hangingPunct="1">
              <a:buNone/>
              <a:defRPr/>
            </a:pP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  <a:p>
            <a:pPr marL="457200" indent="-457200" eaLnBrk="1" hangingPunct="1">
              <a:buNone/>
              <a:defRPr/>
            </a:pPr>
            <a:endParaRPr lang="en-US" altLang="en-US" kern="0" dirty="0">
              <a:solidFill>
                <a:srgbClr val="000000"/>
              </a:solidFill>
              <a:latin typeface="Times New Roman" panose="02020603050405020304" pitchFamily="18" charset="0"/>
              <a:ea typeface="-머리정체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1353</Words>
  <Application>Microsoft Office PowerPoint</Application>
  <PresentationFormat>Widescreen</PresentationFormat>
  <Paragraphs>223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Arial</vt:lpstr>
      <vt:lpstr>Batang</vt:lpstr>
      <vt:lpstr>Century Gothic</vt:lpstr>
      <vt:lpstr>Franklin Gothic Book</vt:lpstr>
      <vt:lpstr>Garamond</vt:lpstr>
      <vt:lpstr>Georgia</vt:lpstr>
      <vt:lpstr>Perpetua</vt:lpstr>
      <vt:lpstr>Tahoma</vt:lpstr>
      <vt:lpstr>Times New Roman</vt:lpstr>
      <vt:lpstr>Wingdings</vt:lpstr>
      <vt:lpstr>Wingdings 2</vt:lpstr>
      <vt:lpstr>-머리정체B</vt:lpstr>
      <vt:lpstr>-머리정체M</vt:lpstr>
      <vt:lpstr>Equity</vt:lpstr>
      <vt:lpstr>1_Equity</vt:lpstr>
      <vt:lpstr>2_Equity</vt:lpstr>
      <vt:lpstr>3_Equity</vt:lpstr>
      <vt:lpstr>4_Equity</vt:lpstr>
      <vt:lpstr>5_Equity</vt:lpstr>
      <vt:lpstr>6_Equity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26</cp:revision>
  <dcterms:created xsi:type="dcterms:W3CDTF">2014-10-07T18:15:12Z</dcterms:created>
  <dcterms:modified xsi:type="dcterms:W3CDTF">2021-05-04T19:17:39Z</dcterms:modified>
</cp:coreProperties>
</file>