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60" r:id="rId3"/>
    <p:sldId id="259" r:id="rId4"/>
    <p:sldId id="290" r:id="rId5"/>
    <p:sldId id="291" r:id="rId6"/>
    <p:sldId id="292" r:id="rId7"/>
    <p:sldId id="261" r:id="rId8"/>
    <p:sldId id="294" r:id="rId9"/>
    <p:sldId id="262" r:id="rId10"/>
    <p:sldId id="263" r:id="rId11"/>
    <p:sldId id="264" r:id="rId12"/>
    <p:sldId id="265" r:id="rId13"/>
    <p:sldId id="266" r:id="rId14"/>
    <p:sldId id="267" r:id="rId15"/>
    <p:sldId id="293" r:id="rId16"/>
    <p:sldId id="268" r:id="rId17"/>
    <p:sldId id="269" r:id="rId18"/>
    <p:sldId id="271" r:id="rId19"/>
    <p:sldId id="295" r:id="rId20"/>
    <p:sldId id="296" r:id="rId21"/>
    <p:sldId id="288" r:id="rId22"/>
    <p:sldId id="28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62" autoAdjust="0"/>
  </p:normalViewPr>
  <p:slideViewPr>
    <p:cSldViewPr>
      <p:cViewPr varScale="1">
        <p:scale>
          <a:sx n="55" d="100"/>
          <a:sy n="55" d="100"/>
        </p:scale>
        <p:origin x="-8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8727CB-4D99-44C8-8212-D9B24590CCC3}" type="datetimeFigureOut">
              <a:rPr lang="en-US" smtClean="0"/>
              <a:t>5/9/2021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9AFB21-792C-4B28-8ACF-27D14E31B460}" type="slidenum">
              <a:rPr lang="en-US" smtClean="0"/>
              <a:t>‹#›</a:t>
            </a:fld>
            <a:endParaRPr lang="en-US"/>
          </a:p>
        </p:txBody>
      </p:sp>
    </p:spTree>
    <p:extLst>
      <p:ext uri="{BB962C8B-B14F-4D97-AF65-F5344CB8AC3E}">
        <p14:creationId xmlns:p14="http://schemas.microsoft.com/office/powerpoint/2010/main" val="248183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glossary.ametsoc.org/wiki/Saturation_vapor_pressure"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glossary.ametsoc.org/wiki/Water_vapor" TargetMode="External"/><Relationship Id="rId4" Type="http://schemas.openxmlformats.org/officeDocument/2006/relationships/hyperlink" Target="http://glossary.ametsoc.org/wiki/Vapor_pressur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AFB21-792C-4B28-8ACF-27D14E31B460}" type="slidenum">
              <a:rPr lang="en-US" smtClean="0"/>
              <a:t>1</a:t>
            </a:fld>
            <a:endParaRPr lang="en-US"/>
          </a:p>
        </p:txBody>
      </p:sp>
    </p:spTree>
    <p:extLst>
      <p:ext uri="{BB962C8B-B14F-4D97-AF65-F5344CB8AC3E}">
        <p14:creationId xmlns:p14="http://schemas.microsoft.com/office/powerpoint/2010/main" val="2358565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Latent heat is an important source of atmospheric energy. Once vapor molecules become separated from the  earth’s surface, they are swept away by the wind, like dust before a broom. Rising to high altitudes where the air is cold, the vapor changes into liquid and ice cloud particles. During these processes, a tremendous amount of heat energy is released into the environment</a:t>
            </a: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12</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13</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17</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18</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21</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22</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AFB21-792C-4B28-8ACF-27D14E31B460}" type="slidenum">
              <a:rPr lang="en-US" smtClean="0"/>
              <a:t>2</a:t>
            </a:fld>
            <a:endParaRPr lang="en-US"/>
          </a:p>
        </p:txBody>
      </p:sp>
    </p:spTree>
    <p:extLst>
      <p:ext uri="{BB962C8B-B14F-4D97-AF65-F5344CB8AC3E}">
        <p14:creationId xmlns:p14="http://schemas.microsoft.com/office/powerpoint/2010/main" val="492259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dewpoint</a:t>
            </a:r>
            <a:r>
              <a:rPr lang="en-US" sz="1200" b="0" i="0" kern="1200" dirty="0" smtClean="0">
                <a:solidFill>
                  <a:schemeClr val="tx1"/>
                </a:solidFill>
                <a:effectLst/>
                <a:latin typeface="+mn-lt"/>
                <a:ea typeface="+mn-ea"/>
                <a:cs typeface="+mn-cs"/>
              </a:rPr>
              <a:t> may alternatively be defined as the temperature at which the </a:t>
            </a:r>
            <a:r>
              <a:rPr lang="en-US" sz="1200" b="0" i="0" u="none" strike="noStrike" kern="1200" dirty="0" smtClean="0">
                <a:solidFill>
                  <a:schemeClr val="tx1"/>
                </a:solidFill>
                <a:effectLst/>
                <a:latin typeface="+mn-lt"/>
                <a:ea typeface="+mn-ea"/>
                <a:cs typeface="+mn-cs"/>
                <a:hlinkClick r:id="rId3" tooltip="Saturation vapor pressure"/>
              </a:rPr>
              <a:t>saturation vapor pressure</a:t>
            </a:r>
            <a:r>
              <a:rPr lang="en-US" sz="1200" b="0" i="0" kern="1200" dirty="0" smtClean="0">
                <a:solidFill>
                  <a:schemeClr val="tx1"/>
                </a:solidFill>
                <a:effectLst/>
                <a:latin typeface="+mn-lt"/>
                <a:ea typeface="+mn-ea"/>
                <a:cs typeface="+mn-cs"/>
              </a:rPr>
              <a:t> of the parcel is equal to the actual </a:t>
            </a:r>
            <a:r>
              <a:rPr lang="en-US" sz="1200" b="0" i="0" u="none" strike="noStrike" kern="1200" dirty="0" smtClean="0">
                <a:solidFill>
                  <a:schemeClr val="tx1"/>
                </a:solidFill>
                <a:effectLst/>
                <a:latin typeface="+mn-lt"/>
                <a:ea typeface="+mn-ea"/>
                <a:cs typeface="+mn-cs"/>
                <a:hlinkClick r:id="rId4" tooltip="Vapor pressure"/>
              </a:rPr>
              <a:t>vapor pressure</a:t>
            </a:r>
            <a:r>
              <a:rPr lang="en-US" sz="1200" b="0" i="0" kern="1200" dirty="0" smtClean="0">
                <a:solidFill>
                  <a:schemeClr val="tx1"/>
                </a:solidFill>
                <a:effectLst/>
                <a:latin typeface="+mn-lt"/>
                <a:ea typeface="+mn-ea"/>
                <a:cs typeface="+mn-cs"/>
              </a:rPr>
              <a:t> of the contained </a:t>
            </a:r>
            <a:r>
              <a:rPr lang="en-US" sz="1200" b="0" i="0" u="none" strike="noStrike" kern="1200" dirty="0" smtClean="0">
                <a:solidFill>
                  <a:schemeClr val="tx1"/>
                </a:solidFill>
                <a:effectLst/>
                <a:latin typeface="+mn-lt"/>
                <a:ea typeface="+mn-ea"/>
                <a:cs typeface="+mn-cs"/>
                <a:hlinkClick r:id="rId5" tooltip="Water vapor"/>
              </a:rPr>
              <a:t>water vapor</a:t>
            </a:r>
            <a:r>
              <a:rPr lang="en-US" sz="1200" b="0" i="0" kern="1200" dirty="0" smtClean="0">
                <a:solidFill>
                  <a:schemeClr val="tx1"/>
                </a:solidFill>
                <a:effectLst/>
                <a:latin typeface="+mn-lt"/>
                <a:ea typeface="+mn-ea"/>
                <a:cs typeface="+mn-cs"/>
              </a:rPr>
              <a:t>.</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relative humidity: The ratio of the </a:t>
            </a:r>
            <a:r>
              <a:rPr lang="en-US" sz="1200" b="0" i="0" u="none" strike="noStrike" kern="1200" dirty="0" smtClean="0">
                <a:solidFill>
                  <a:schemeClr val="tx1"/>
                </a:solidFill>
                <a:effectLst/>
                <a:latin typeface="+mn-lt"/>
                <a:ea typeface="+mn-ea"/>
                <a:cs typeface="+mn-cs"/>
                <a:hlinkClick r:id="rId4" tooltip="Vapor pressure"/>
              </a:rPr>
              <a:t>vapor pressure</a:t>
            </a:r>
            <a:r>
              <a:rPr lang="en-US" sz="1200" b="0" i="0" kern="1200" dirty="0" smtClean="0">
                <a:solidFill>
                  <a:schemeClr val="tx1"/>
                </a:solidFill>
                <a:effectLst/>
                <a:latin typeface="+mn-lt"/>
                <a:ea typeface="+mn-ea"/>
                <a:cs typeface="+mn-cs"/>
              </a:rPr>
              <a:t> to the </a:t>
            </a:r>
            <a:r>
              <a:rPr lang="en-US" sz="1200" b="0" i="0" u="none" strike="noStrike" kern="1200" dirty="0" smtClean="0">
                <a:solidFill>
                  <a:schemeClr val="tx1"/>
                </a:solidFill>
                <a:effectLst/>
                <a:latin typeface="+mn-lt"/>
                <a:ea typeface="+mn-ea"/>
                <a:cs typeface="+mn-cs"/>
                <a:hlinkClick r:id="rId3" tooltip="Saturation vapor pressure"/>
              </a:rPr>
              <a:t>saturation vapor pressure</a:t>
            </a:r>
            <a:r>
              <a:rPr lang="en-US" sz="1200" b="0" i="0" kern="1200" dirty="0" smtClean="0">
                <a:solidFill>
                  <a:schemeClr val="tx1"/>
                </a:solidFill>
                <a:effectLst/>
                <a:latin typeface="+mn-lt"/>
                <a:ea typeface="+mn-ea"/>
                <a:cs typeface="+mn-cs"/>
              </a:rPr>
              <a:t> with respect to water.</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The </a:t>
            </a:r>
            <a:r>
              <a:rPr lang="en-US" sz="1200" b="1" i="0" kern="1200" dirty="0" smtClean="0">
                <a:solidFill>
                  <a:schemeClr val="tx1"/>
                </a:solidFill>
                <a:effectLst/>
                <a:latin typeface="+mn-lt"/>
                <a:ea typeface="+mn-ea"/>
                <a:cs typeface="+mn-cs"/>
              </a:rPr>
              <a:t>dew point</a:t>
            </a:r>
            <a:r>
              <a:rPr lang="en-US" sz="1200" b="0" i="0" kern="1200" dirty="0" smtClean="0">
                <a:solidFill>
                  <a:schemeClr val="tx1"/>
                </a:solidFill>
                <a:effectLst/>
                <a:latin typeface="+mn-lt"/>
                <a:ea typeface="+mn-ea"/>
                <a:cs typeface="+mn-cs"/>
              </a:rPr>
              <a:t> is a temperature. If the </a:t>
            </a:r>
            <a:r>
              <a:rPr lang="en-US" sz="1200" b="1" i="0" kern="1200" dirty="0" smtClean="0">
                <a:solidFill>
                  <a:schemeClr val="tx1"/>
                </a:solidFill>
                <a:effectLst/>
                <a:latin typeface="+mn-lt"/>
                <a:ea typeface="+mn-ea"/>
                <a:cs typeface="+mn-cs"/>
              </a:rPr>
              <a:t>air</a:t>
            </a:r>
            <a:r>
              <a:rPr lang="en-US" sz="1200" b="0" i="0" kern="1200" dirty="0" smtClean="0">
                <a:solidFill>
                  <a:schemeClr val="tx1"/>
                </a:solidFill>
                <a:effectLst/>
                <a:latin typeface="+mn-lt"/>
                <a:ea typeface="+mn-ea"/>
                <a:cs typeface="+mn-cs"/>
              </a:rPr>
              <a:t> has no moisture in then no matter how much you cool it there will not be any condensation. </a:t>
            </a:r>
            <a:br>
              <a:rPr lang="en-US" sz="1200" b="0" i="0" kern="1200" dirty="0" smtClean="0">
                <a:solidFill>
                  <a:schemeClr val="tx1"/>
                </a:solidFill>
                <a:effectLst/>
                <a:latin typeface="+mn-lt"/>
                <a:ea typeface="+mn-ea"/>
                <a:cs typeface="+mn-cs"/>
              </a:rPr>
            </a:br>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3</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4</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5</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6</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9</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10</a:t>
            </a:fld>
            <a:endParaRPr lang="en-GB"/>
          </a:p>
        </p:txBody>
      </p:sp>
    </p:spTree>
    <p:extLst>
      <p:ext uri="{BB962C8B-B14F-4D97-AF65-F5344CB8AC3E}">
        <p14:creationId xmlns:p14="http://schemas.microsoft.com/office/powerpoint/2010/main" val="236271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483DBF-C64A-42F8-8C11-FB435BE15CF9}" type="slidenum">
              <a:rPr lang="en-GB" smtClean="0"/>
              <a:t>11</a:t>
            </a:fld>
            <a:endParaRPr lang="en-GB"/>
          </a:p>
        </p:txBody>
      </p:sp>
    </p:spTree>
    <p:extLst>
      <p:ext uri="{BB962C8B-B14F-4D97-AF65-F5344CB8AC3E}">
        <p14:creationId xmlns:p14="http://schemas.microsoft.com/office/powerpoint/2010/main" val="236271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D6EC0B-2D43-4A03-BAA8-B678E89D483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3317759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6EC0B-2D43-4A03-BAA8-B678E89D483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134846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6EC0B-2D43-4A03-BAA8-B678E89D483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419076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6EC0B-2D43-4A03-BAA8-B678E89D483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08880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D6EC0B-2D43-4A03-BAA8-B678E89D4833}" type="datetimeFigureOut">
              <a:rPr lang="en-US" smtClean="0"/>
              <a:t>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78436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D6EC0B-2D43-4A03-BAA8-B678E89D4833}"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40791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D6EC0B-2D43-4A03-BAA8-B678E89D4833}" type="datetimeFigureOut">
              <a:rPr lang="en-US" smtClean="0"/>
              <a:t>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859436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D6EC0B-2D43-4A03-BAA8-B678E89D4833}" type="datetimeFigureOut">
              <a:rPr lang="en-US" smtClean="0"/>
              <a:t>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37649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D6EC0B-2D43-4A03-BAA8-B678E89D4833}" type="datetimeFigureOut">
              <a:rPr lang="en-US" smtClean="0"/>
              <a:t>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3844052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6EC0B-2D43-4A03-BAA8-B678E89D4833}"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2805637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D6EC0B-2D43-4A03-BAA8-B678E89D4833}" type="datetimeFigureOut">
              <a:rPr lang="en-US" smtClean="0"/>
              <a:t>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B705E3-12BD-4D2F-951C-D6CA3146FEBA}" type="slidenum">
              <a:rPr lang="en-US" smtClean="0"/>
              <a:t>‹#›</a:t>
            </a:fld>
            <a:endParaRPr lang="en-US"/>
          </a:p>
        </p:txBody>
      </p:sp>
    </p:spTree>
    <p:extLst>
      <p:ext uri="{BB962C8B-B14F-4D97-AF65-F5344CB8AC3E}">
        <p14:creationId xmlns:p14="http://schemas.microsoft.com/office/powerpoint/2010/main" val="409032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6EC0B-2D43-4A03-BAA8-B678E89D4833}" type="datetimeFigureOut">
              <a:rPr lang="en-US" smtClean="0"/>
              <a:t>5/9/2021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705E3-12BD-4D2F-951C-D6CA3146FEBA}" type="slidenum">
              <a:rPr lang="en-US" smtClean="0"/>
              <a:t>‹#›</a:t>
            </a:fld>
            <a:endParaRPr lang="en-US"/>
          </a:p>
        </p:txBody>
      </p:sp>
    </p:spTree>
    <p:extLst>
      <p:ext uri="{BB962C8B-B14F-4D97-AF65-F5344CB8AC3E}">
        <p14:creationId xmlns:p14="http://schemas.microsoft.com/office/powerpoint/2010/main" val="1850967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6.wmf"/><Relationship Id="rId5" Type="http://schemas.openxmlformats.org/officeDocument/2006/relationships/oleObject" Target="../embeddings/oleObject1.bin"/><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40.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theweatherprediction.com/habyhints/190/"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cs typeface="Times New Roman" panose="02020603050405020304" pitchFamily="18" charset="0"/>
              </a:rPr>
              <a:t>The Course of </a:t>
            </a:r>
            <a:r>
              <a:rPr lang="en-US" sz="2800" b="1" dirty="0" smtClean="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2020-2021</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US" sz="8000" dirty="0" err="1" smtClean="0">
                <a:latin typeface="Times New Roman" panose="02020603050405020304" pitchFamily="18" charset="0"/>
                <a:cs typeface="Times New Roman" panose="02020603050405020304" pitchFamily="18" charset="0"/>
              </a:rPr>
              <a:t>Sama</a:t>
            </a:r>
            <a:r>
              <a:rPr lang="en-US" sz="8000" dirty="0" smtClean="0">
                <a:latin typeface="Times New Roman" panose="02020603050405020304" pitchFamily="18" charset="0"/>
                <a:cs typeface="Times New Roman" panose="02020603050405020304" pitchFamily="18" charset="0"/>
              </a:rPr>
              <a:t> Khalid Mohammed</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latin typeface="Times New Roman" panose="02020603050405020304" pitchFamily="18" charset="0"/>
                <a:cs typeface="Times New Roman" panose="02020603050405020304" pitchFamily="18" charset="0"/>
              </a:rPr>
              <a:t>Lecture 2</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3">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2731094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PARTIAL PRESSURE</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total pressure is equal to the sum of the partial pressures, and the total density is equal to the sum of the partial densities.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partial pressure of a species is proportional to the number of moles of the </a:t>
            </a:r>
            <a:r>
              <a:rPr lang="en-US" sz="2400" dirty="0" smtClean="0">
                <a:latin typeface="Times New Roman" panose="02020603050405020304" pitchFamily="18" charset="0"/>
                <a:cs typeface="Times New Roman" panose="02020603050405020304" pitchFamily="18" charset="0"/>
              </a:rPr>
              <a:t>species</a:t>
            </a:r>
            <a:r>
              <a:rPr lang="en-US" sz="2400" dirty="0" smtClean="0">
                <a:latin typeface="Times New Roman" panose="02020603050405020304" pitchFamily="18" charset="0"/>
                <a:cs typeface="Times New Roman" panose="02020603050405020304" pitchFamily="18" charset="0"/>
              </a:rPr>
              <a:t>, and </a:t>
            </a:r>
            <a:r>
              <a:rPr lang="en-US" sz="2400" dirty="0" smtClean="0">
                <a:latin typeface="Times New Roman" panose="02020603050405020304" pitchFamily="18" charset="0"/>
                <a:cs typeface="Times New Roman" panose="02020603050405020304" pitchFamily="18" charset="0"/>
              </a:rPr>
              <a:t>can </a:t>
            </a:r>
            <a:r>
              <a:rPr lang="en-US" sz="2400" dirty="0">
                <a:latin typeface="Times New Roman" panose="02020603050405020304" pitchFamily="18" charset="0"/>
                <a:cs typeface="Times New Roman" panose="02020603050405020304" pitchFamily="18" charset="0"/>
              </a:rPr>
              <a:t>be found by multiplying the total pressure by the volume (or mole) fraction of the species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For </a:t>
            </a:r>
            <a:r>
              <a:rPr lang="en-US" sz="2400" b="1" dirty="0">
                <a:latin typeface="Times New Roman" panose="02020603050405020304" pitchFamily="18" charset="0"/>
                <a:cs typeface="Times New Roman" panose="02020603050405020304" pitchFamily="18" charset="0"/>
              </a:rPr>
              <a:t>example, the partial pressure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is found by multiplying atmospheric pressure by 0.21 (21%).</a:t>
            </a:r>
          </a:p>
        </p:txBody>
      </p:sp>
    </p:spTree>
    <p:extLst>
      <p:ext uri="{BB962C8B-B14F-4D97-AF65-F5344CB8AC3E}">
        <p14:creationId xmlns:p14="http://schemas.microsoft.com/office/powerpoint/2010/main" val="2214993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VAPOR PRESSURE</a:t>
            </a:r>
          </a:p>
        </p:txBody>
      </p:sp>
      <p:sp>
        <p:nvSpPr>
          <p:cNvPr id="7" name="Rectangle 6"/>
          <p:cNvSpPr/>
          <p:nvPr/>
        </p:nvSpPr>
        <p:spPr>
          <a:xfrm>
            <a:off x="304800" y="1097340"/>
            <a:ext cx="8610600" cy="45243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you have a substance in liquid form, some of the molecules will escape into the vapor phase. The partial pressure due to these vapor molecules is known as the vapor pressure.</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Since </a:t>
            </a:r>
            <a:r>
              <a:rPr lang="en-US" sz="2400" b="1" dirty="0">
                <a:latin typeface="Times New Roman" panose="02020603050405020304" pitchFamily="18" charset="0"/>
                <a:cs typeface="Times New Roman" panose="02020603050405020304" pitchFamily="18" charset="0"/>
              </a:rPr>
              <a:t>the vapor pressure due to water molecules is proportional to the number of water vapor molecules in the atmosphere</a:t>
            </a:r>
            <a:r>
              <a:rPr lang="en-US" sz="2400"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vapor pressure is one measure of </a:t>
            </a:r>
            <a:r>
              <a:rPr lang="en-US" sz="2400" b="1" u="sng" dirty="0" smtClean="0">
                <a:latin typeface="Times New Roman" panose="02020603050405020304" pitchFamily="18" charset="0"/>
                <a:cs typeface="Times New Roman" panose="02020603050405020304" pitchFamily="18" charset="0"/>
              </a:rPr>
              <a:t>humidity</a:t>
            </a:r>
            <a:r>
              <a:rPr lang="en-US" sz="2400" dirty="0" smtClean="0">
                <a:latin typeface="Times New Roman" panose="02020603050405020304" pitchFamily="18" charset="0"/>
                <a:cs typeface="Times New Roman" panose="02020603050405020304" pitchFamily="18" charset="0"/>
              </a:rPr>
              <a:t>, we </a:t>
            </a:r>
            <a:r>
              <a:rPr lang="en-US" sz="2400" dirty="0">
                <a:latin typeface="Times New Roman" panose="02020603050405020304" pitchFamily="18" charset="0"/>
                <a:cs typeface="Times New Roman" panose="02020603050405020304" pitchFamily="18" charset="0"/>
              </a:rPr>
              <a:t>usually denote vapor pressure as </a:t>
            </a:r>
            <a:r>
              <a:rPr lang="en-US" sz="2400" dirty="0" smtClean="0">
                <a:latin typeface="Times New Roman" panose="02020603050405020304" pitchFamily="18" charset="0"/>
                <a:cs typeface="Times New Roman" panose="02020603050405020304" pitchFamily="18" charset="0"/>
              </a:rPr>
              <a:t>e </a:t>
            </a:r>
          </a:p>
          <a:p>
            <a:pPr marL="342900" indent="-342900" algn="just">
              <a:buFont typeface="Arial" panose="020B0604020202020204" pitchFamily="34" charset="0"/>
              <a:buChar char="•"/>
            </a:pPr>
            <a:r>
              <a:rPr lang="en-US" sz="2400" b="1" u="sng" dirty="0" smtClean="0">
                <a:latin typeface="Times New Roman" panose="02020603050405020304" pitchFamily="18" charset="0"/>
                <a:cs typeface="Times New Roman" panose="02020603050405020304" pitchFamily="18" charset="0"/>
              </a:rPr>
              <a:t>Absolute </a:t>
            </a:r>
            <a:r>
              <a:rPr lang="en-US" sz="2400" b="1" u="sng" dirty="0">
                <a:latin typeface="Times New Roman" panose="02020603050405020304" pitchFamily="18" charset="0"/>
                <a:cs typeface="Times New Roman" panose="02020603050405020304" pitchFamily="18" charset="0"/>
              </a:rPr>
              <a:t>humidity is defined as the mass of water vapor per unit volume.</a:t>
            </a:r>
            <a:r>
              <a:rPr lang="en-US" sz="2400" dirty="0">
                <a:latin typeface="Times New Roman" panose="02020603050405020304" pitchFamily="18" charset="0"/>
                <a:cs typeface="Times New Roman" panose="02020603050405020304" pitchFamily="18" charset="0"/>
              </a:rPr>
              <a:t> It is merely the density of the water vapor, </a:t>
            </a:r>
            <a:r>
              <a:rPr lang="el-GR" sz="2400" dirty="0" smtClean="0">
                <a:latin typeface="Times New Roman" panose="02020603050405020304" pitchFamily="18" charset="0"/>
                <a:cs typeface="Times New Roman" panose="02020603050405020304" pitchFamily="18" charset="0"/>
              </a:rPr>
              <a:t>ρ</a:t>
            </a:r>
            <a:r>
              <a:rPr lang="en-US" sz="2400" baseline="-25000" dirty="0" smtClean="0">
                <a:latin typeface="Times New Roman" panose="02020603050405020304" pitchFamily="18" charset="0"/>
                <a:cs typeface="Times New Roman" panose="02020603050405020304" pitchFamily="18" charset="0"/>
              </a:rPr>
              <a:t>v</a:t>
            </a:r>
            <a:endParaRPr lang="en-US" sz="2400" baseline="-25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Vapor </a:t>
            </a:r>
            <a:r>
              <a:rPr lang="en-US" sz="2400" dirty="0">
                <a:latin typeface="Times New Roman" panose="02020603050405020304" pitchFamily="18" charset="0"/>
                <a:cs typeface="Times New Roman" panose="02020603050405020304" pitchFamily="18" charset="0"/>
              </a:rPr>
              <a:t>pressure is related to absolute humidity via the ideal gas law</a:t>
            </a:r>
            <a:r>
              <a:rPr lang="en-US" sz="2400" dirty="0" smtClean="0">
                <a:latin typeface="Times New Roman" panose="02020603050405020304" pitchFamily="18" charset="0"/>
                <a:cs typeface="Times New Roman" panose="02020603050405020304" pitchFamily="18" charset="0"/>
              </a:rPr>
              <a:t>,  e = </a:t>
            </a:r>
            <a:r>
              <a:rPr lang="el-GR" sz="2400" dirty="0">
                <a:latin typeface="Times New Roman" panose="02020603050405020304" pitchFamily="18" charset="0"/>
                <a:cs typeface="Times New Roman" panose="02020603050405020304" pitchFamily="18" charset="0"/>
              </a:rPr>
              <a:t>ρ</a:t>
            </a:r>
            <a:r>
              <a:rPr lang="en-US" sz="2400" baseline="-25000" dirty="0" smtClean="0">
                <a:latin typeface="Times New Roman" panose="02020603050405020304" pitchFamily="18" charset="0"/>
                <a:cs typeface="Times New Roman" panose="02020603050405020304" pitchFamily="18" charset="0"/>
              </a:rPr>
              <a:t>v </a:t>
            </a:r>
            <a:r>
              <a:rPr lang="en-US" sz="2400" dirty="0" err="1" smtClean="0">
                <a:latin typeface="Times New Roman" panose="02020603050405020304" pitchFamily="18" charset="0"/>
                <a:cs typeface="Times New Roman" panose="02020603050405020304" pitchFamily="18" charset="0"/>
              </a:rPr>
              <a:t>R</a:t>
            </a:r>
            <a:r>
              <a:rPr lang="en-US" sz="2400" baseline="-25000" dirty="0" err="1" smtClean="0">
                <a:latin typeface="Times New Roman" panose="02020603050405020304" pitchFamily="18" charset="0"/>
                <a:cs typeface="Times New Roman" panose="02020603050405020304" pitchFamily="18" charset="0"/>
              </a:rPr>
              <a:t>v</a:t>
            </a:r>
            <a:r>
              <a:rPr lang="en-US" sz="2400" dirty="0" smtClean="0">
                <a:latin typeface="Times New Roman" panose="02020603050405020304" pitchFamily="18" charset="0"/>
                <a:cs typeface="Times New Roman" panose="02020603050405020304" pitchFamily="18" charset="0"/>
              </a:rPr>
              <a:t> T , where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is the specific gas constant for water vapor (461 </a:t>
            </a:r>
            <a:r>
              <a:rPr lang="en-US" sz="2400" dirty="0" smtClean="0">
                <a:latin typeface="Times New Roman" panose="02020603050405020304" pitchFamily="18" charset="0"/>
                <a:cs typeface="Times New Roman" panose="02020603050405020304" pitchFamily="18" charset="0"/>
              </a:rPr>
              <a:t>J/kg K).</a:t>
            </a:r>
            <a:endParaRPr lang="en-US" sz="2400" dirty="0">
              <a:latin typeface="Times New Roman" panose="02020603050405020304" pitchFamily="18" charset="0"/>
              <a:cs typeface="Times New Roman" panose="02020603050405020304" pitchFamily="18" charset="0"/>
            </a:endParaRP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4552" r="50000"/>
          <a:stretch/>
        </p:blipFill>
        <p:spPr>
          <a:xfrm>
            <a:off x="7315200" y="5181600"/>
            <a:ext cx="1742584" cy="1713186"/>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5602069"/>
            <a:ext cx="6858000" cy="830997"/>
          </a:xfrm>
          <a:prstGeom prst="rect">
            <a:avLst/>
          </a:prstGeom>
        </p:spPr>
        <p:txBody>
          <a:bodyPr wrap="square">
            <a:spAutoFit/>
          </a:bodyPr>
          <a:lstStyle/>
          <a:p>
            <a:pPr marL="285750" indent="-28575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higher the amount of water vapor, the higher the absolute humidity.</a:t>
            </a:r>
          </a:p>
        </p:txBody>
      </p:sp>
    </p:spTree>
    <p:extLst>
      <p:ext uri="{BB962C8B-B14F-4D97-AF65-F5344CB8AC3E}">
        <p14:creationId xmlns:p14="http://schemas.microsoft.com/office/powerpoint/2010/main" val="2288246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vapor molecules are colliding with each other. Some may stick together briefly to form tiny water droplets. However, these tiny water droplets are also constantly breaking apart.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enough vapor molecules are present, there may be enough collisions to form a stable population of liquid water droplets. This is called saturation, and the vapor pressure at this point is called the saturation vapor pressure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0" t="14552" r="-7143"/>
          <a:stretch/>
        </p:blipFill>
        <p:spPr>
          <a:xfrm>
            <a:off x="2191105" y="3894191"/>
            <a:ext cx="4971695" cy="2278009"/>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6833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SATURATION VAPOR PRESSURE</a:t>
            </a:r>
          </a:p>
        </p:txBody>
      </p:sp>
      <p:sp>
        <p:nvSpPr>
          <p:cNvPr id="7" name="Rectangle 6"/>
          <p:cNvSpPr/>
          <p:nvPr/>
        </p:nvSpPr>
        <p:spPr>
          <a:xfrm>
            <a:off x="304800" y="1097340"/>
            <a:ext cx="8610600" cy="341632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vapor pressure is a function of temperature, and is given by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where </a:t>
            </a:r>
            <a:r>
              <a:rPr lang="en-US" sz="2400" dirty="0">
                <a:latin typeface="Times New Roman" panose="02020603050405020304" pitchFamily="18" charset="0"/>
                <a:cs typeface="Times New Roman" panose="02020603050405020304" pitchFamily="18" charset="0"/>
              </a:rPr>
              <a:t>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is the vapor pressure at some known temperature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and </a:t>
            </a:r>
            <a:r>
              <a:rPr lang="en-US" sz="2400" dirty="0" smtClean="0">
                <a:latin typeface="Times New Roman" panose="02020603050405020304" pitchFamily="18" charset="0"/>
                <a:cs typeface="Times New Roman" panose="02020603050405020304" pitchFamily="18" charset="0"/>
              </a:rPr>
              <a:t>L </a:t>
            </a:r>
            <a:r>
              <a:rPr lang="en-US" sz="2400" dirty="0">
                <a:latin typeface="Times New Roman" panose="02020603050405020304" pitchFamily="18" charset="0"/>
                <a:cs typeface="Times New Roman" panose="02020603050405020304" pitchFamily="18" charset="0"/>
              </a:rPr>
              <a:t>is the latent heat of vaporization. We typically use T</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273K, e</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 611 Pa, and </a:t>
            </a:r>
            <a:r>
              <a:rPr lang="en-US" sz="2400" dirty="0" err="1">
                <a:latin typeface="Times New Roman" panose="02020603050405020304" pitchFamily="18" charset="0"/>
                <a:cs typeface="Times New Roman" panose="02020603050405020304" pitchFamily="18" charset="0"/>
              </a:rPr>
              <a:t>L</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a:t>
            </a:r>
            <a:r>
              <a:rPr lang="en-US" sz="2400" dirty="0" smtClean="0">
                <a:latin typeface="Times New Roman" panose="02020603050405020304" pitchFamily="18" charset="0"/>
                <a:cs typeface="Times New Roman" panose="02020603050405020304" pitchFamily="18" charset="0"/>
              </a:rPr>
              <a:t>2.5x10</a:t>
            </a:r>
            <a:r>
              <a:rPr lang="en-US" sz="2400" baseline="30000" dirty="0" smtClean="0">
                <a:latin typeface="Times New Roman" panose="02020603050405020304" pitchFamily="18" charset="0"/>
                <a:cs typeface="Times New Roman" panose="02020603050405020304" pitchFamily="18" charset="0"/>
              </a:rPr>
              <a:t>6</a:t>
            </a:r>
            <a:r>
              <a:rPr lang="en-US" sz="2400" dirty="0" smtClean="0">
                <a:latin typeface="Times New Roman" panose="02020603050405020304" pitchFamily="18" charset="0"/>
                <a:cs typeface="Times New Roman" panose="02020603050405020304" pitchFamily="18" charset="0"/>
              </a:rPr>
              <a:t> J/kg.</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981200"/>
            <a:ext cx="399288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descr="Saturation vapor pressu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4383" y="3810000"/>
            <a:ext cx="3361017" cy="265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610100" y="6488668"/>
            <a:ext cx="4572000" cy="369332"/>
          </a:xfrm>
          <a:prstGeom prst="rect">
            <a:avLst/>
          </a:prstGeom>
        </p:spPr>
        <p:txBody>
          <a:bodyPr>
            <a:spAutoFit/>
          </a:bodyPr>
          <a:lstStyle/>
          <a:p>
            <a:pPr algn="ctr"/>
            <a:r>
              <a:rPr lang="en-US" altLang="en-US" dirty="0" smtClean="0">
                <a:latin typeface="Arial" charset="0"/>
              </a:rPr>
              <a:t>SVP </a:t>
            </a:r>
            <a:r>
              <a:rPr lang="en-US" altLang="en-US" dirty="0">
                <a:latin typeface="Arial" charset="0"/>
              </a:rPr>
              <a:t>(saturation vapor pressure) Curve</a:t>
            </a:r>
            <a:endParaRPr lang="en-GB" altLang="en-US" dirty="0">
              <a:latin typeface="Arial" charset="0"/>
            </a:endParaRPr>
          </a:p>
        </p:txBody>
      </p:sp>
      <p:sp>
        <p:nvSpPr>
          <p:cNvPr id="11" name="Rectangle 10"/>
          <p:cNvSpPr/>
          <p:nvPr/>
        </p:nvSpPr>
        <p:spPr>
          <a:xfrm>
            <a:off x="384175" y="4343400"/>
            <a:ext cx="5026025" cy="156966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a:r>
              <a:rPr lang="en-US" altLang="en-US" sz="2400" dirty="0" smtClean="0">
                <a:latin typeface="Times New Roman" panose="02020603050405020304" pitchFamily="18" charset="0"/>
                <a:cs typeface="Times New Roman" panose="02020603050405020304" pitchFamily="18" charset="0"/>
              </a:rPr>
              <a:t>Riddles </a:t>
            </a:r>
          </a:p>
          <a:p>
            <a:r>
              <a:rPr lang="en-US" sz="2400" dirty="0">
                <a:latin typeface="Times New Roman" panose="02020603050405020304" pitchFamily="18" charset="0"/>
                <a:cs typeface="Times New Roman" panose="02020603050405020304" pitchFamily="18" charset="0"/>
              </a:rPr>
              <a:t>Heat energy </a:t>
            </a:r>
            <a:r>
              <a:rPr lang="en-US" sz="2400" dirty="0" smtClean="0">
                <a:latin typeface="Times New Roman" panose="02020603050405020304" pitchFamily="18" charset="0"/>
                <a:cs typeface="Times New Roman" panose="02020603050405020304" pitchFamily="18" charset="0"/>
              </a:rPr>
              <a:t>………(released /taken)  in ……….. (evaporation/condensation) ……..(from/into) the environment.</a:t>
            </a:r>
            <a:endParaRPr lang="en-GB" alt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953000" y="2157102"/>
            <a:ext cx="2892425"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latin typeface="Times New Roman" panose="02020603050405020304" pitchFamily="18" charset="0"/>
                <a:cs typeface="Times New Roman" panose="02020603050405020304" pitchFamily="18" charset="0"/>
              </a:rPr>
              <a:t>Note that e</a:t>
            </a:r>
            <a:r>
              <a:rPr lang="en-US" baseline="-25000" dirty="0" smtClean="0">
                <a:latin typeface="Times New Roman" panose="02020603050405020304" pitchFamily="18" charset="0"/>
                <a:cs typeface="Times New Roman" panose="02020603050405020304" pitchFamily="18" charset="0"/>
              </a:rPr>
              <a:t>0</a:t>
            </a:r>
            <a:r>
              <a:rPr lang="en-US" dirty="0" smtClean="0">
                <a:latin typeface="Times New Roman" panose="02020603050405020304" pitchFamily="18" charset="0"/>
                <a:cs typeface="Times New Roman" panose="02020603050405020304" pitchFamily="18" charset="0"/>
              </a:rPr>
              <a:t> is the same as 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444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p>
        </p:txBody>
      </p:sp>
      <p:sp>
        <p:nvSpPr>
          <p:cNvPr id="7" name="Rectangle 6"/>
          <p:cNvSpPr/>
          <p:nvPr/>
        </p:nvSpPr>
        <p:spPr>
          <a:xfrm>
            <a:off x="304800" y="1097340"/>
            <a:ext cx="8610600" cy="4893647"/>
          </a:xfrm>
          <a:prstGeom prst="rect">
            <a:avLst/>
          </a:prstGeom>
        </p:spPr>
        <p:txBody>
          <a:bodyPr wrap="square">
            <a:spAutoFit/>
          </a:bodyPr>
          <a:lstStyle/>
          <a:p>
            <a:pPr algn="just"/>
            <a:r>
              <a:rPr lang="en-US" sz="2400" b="1" u="sng" dirty="0" smtClean="0">
                <a:latin typeface="Times New Roman" panose="02020603050405020304" pitchFamily="18" charset="0"/>
                <a:cs typeface="Times New Roman" panose="02020603050405020304" pitchFamily="18" charset="0"/>
              </a:rPr>
              <a:t>Vapor </a:t>
            </a:r>
            <a:r>
              <a:rPr lang="en-US" sz="2400" b="1" u="sng" dirty="0">
                <a:latin typeface="Times New Roman" panose="02020603050405020304" pitchFamily="18" charset="0"/>
                <a:cs typeface="Times New Roman" panose="02020603050405020304" pitchFamily="18" charset="0"/>
              </a:rPr>
              <a:t>pressure and absolute humidity are not very convenient expressions for humidity (at least for meteorologists). </a:t>
            </a:r>
            <a:endParaRPr lang="en-US" sz="2400" b="1" u="sng"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define some other measures of humidity.</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Mixing </a:t>
            </a:r>
            <a:r>
              <a:rPr lang="en-US" sz="2400" b="1" dirty="0">
                <a:latin typeface="Times New Roman" panose="02020603050405020304" pitchFamily="18" charset="0"/>
                <a:cs typeface="Times New Roman" panose="02020603050405020304" pitchFamily="18" charset="0"/>
              </a:rPr>
              <a:t>ratio: The mass of water vapor per mass of dry air. </a:t>
            </a:r>
            <a:r>
              <a:rPr lang="en-US" sz="2400" dirty="0">
                <a:latin typeface="Times New Roman" panose="02020603050405020304" pitchFamily="18" charset="0"/>
                <a:cs typeface="Times New Roman" panose="02020603050405020304" pitchFamily="18" charset="0"/>
              </a:rPr>
              <a:t>This would be dimensionless (if expressed as kg/kg, or g/g). However, it is more often expressed as grams of water vapor per kg of dry air, so the units of mixing ratio are usually expressed as g/kg</a:t>
            </a:r>
            <a:r>
              <a:rPr lang="en-US" sz="2400" dirty="0" smtClean="0">
                <a:latin typeface="Times New Roman" panose="02020603050405020304" pitchFamily="18" charset="0"/>
                <a:cs typeface="Times New Roman" panose="02020603050405020304" pitchFamily="18" charset="0"/>
              </a:rPr>
              <a:t>. </a:t>
            </a:r>
            <a:r>
              <a:rPr lang="en-US" sz="2400" b="1" u="sng" dirty="0" smtClean="0">
                <a:latin typeface="Times New Roman" panose="02020603050405020304" pitchFamily="18" charset="0"/>
                <a:cs typeface="Times New Roman" panose="02020603050405020304" pitchFamily="18" charset="0"/>
              </a:rPr>
              <a:t>Mixing </a:t>
            </a:r>
            <a:r>
              <a:rPr lang="en-US" sz="2400" b="1" u="sng" dirty="0">
                <a:latin typeface="Times New Roman" panose="02020603050405020304" pitchFamily="18" charset="0"/>
                <a:cs typeface="Times New Roman" panose="02020603050405020304" pitchFamily="18" charset="0"/>
              </a:rPr>
              <a:t>ratio can be related to vapor pressure via</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solidFill>
                  <a:srgbClr val="000000"/>
                </a:solidFill>
                <a:latin typeface="Times New Roman"/>
              </a:rPr>
              <a:t> where ε </a:t>
            </a:r>
            <a:r>
              <a:rPr lang="en-US" sz="2400" dirty="0">
                <a:solidFill>
                  <a:srgbClr val="000000"/>
                </a:solidFill>
                <a:latin typeface="Times New Roman"/>
              </a:rPr>
              <a:t>= </a:t>
            </a:r>
            <a:r>
              <a:rPr lang="en-US" sz="2400" i="1" dirty="0">
                <a:solidFill>
                  <a:srgbClr val="000000"/>
                </a:solidFill>
                <a:latin typeface="Times New Roman"/>
              </a:rPr>
              <a:t>R</a:t>
            </a:r>
            <a:r>
              <a:rPr lang="en-US" sz="1400" i="1" dirty="0">
                <a:solidFill>
                  <a:srgbClr val="000000"/>
                </a:solidFill>
                <a:latin typeface="Times New Roman"/>
              </a:rPr>
              <a:t>d</a:t>
            </a:r>
            <a:r>
              <a:rPr lang="en-US" sz="2400" dirty="0">
                <a:solidFill>
                  <a:srgbClr val="000000"/>
                </a:solidFill>
                <a:latin typeface="Times New Roman"/>
              </a:rPr>
              <a:t>/</a:t>
            </a:r>
            <a:r>
              <a:rPr lang="en-US" sz="2400" i="1" dirty="0">
                <a:solidFill>
                  <a:srgbClr val="000000"/>
                </a:solidFill>
                <a:latin typeface="Times New Roman"/>
              </a:rPr>
              <a:t>R</a:t>
            </a:r>
            <a:r>
              <a:rPr lang="en-US" sz="1400" i="1" dirty="0">
                <a:solidFill>
                  <a:srgbClr val="000000"/>
                </a:solidFill>
                <a:latin typeface="Times New Roman"/>
              </a:rPr>
              <a:t>v</a:t>
            </a:r>
            <a:r>
              <a:rPr lang="en-US" sz="2400" dirty="0" smtClean="0">
                <a:solidFill>
                  <a:srgbClr val="000000"/>
                </a:solidFill>
                <a:latin typeface="Times New Roman"/>
              </a:rPr>
              <a:t>. P=</a:t>
            </a:r>
            <a:r>
              <a:rPr lang="en-US" sz="2400" dirty="0" err="1" smtClean="0">
                <a:solidFill>
                  <a:srgbClr val="000000"/>
                </a:solidFill>
                <a:latin typeface="Times New Roman"/>
              </a:rPr>
              <a:t>P</a:t>
            </a:r>
            <a:r>
              <a:rPr lang="en-US" sz="2400" baseline="-25000" dirty="0" err="1" smtClean="0">
                <a:solidFill>
                  <a:srgbClr val="000000"/>
                </a:solidFill>
                <a:latin typeface="Times New Roman"/>
              </a:rPr>
              <a:t>d</a:t>
            </a:r>
            <a:r>
              <a:rPr lang="en-US" sz="2400" dirty="0" smtClean="0">
                <a:solidFill>
                  <a:srgbClr val="000000"/>
                </a:solidFill>
                <a:latin typeface="Times New Roman"/>
              </a:rPr>
              <a:t> +e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mixing ratio, </a:t>
            </a:r>
            <a:r>
              <a:rPr lang="en-US" sz="2400" dirty="0" err="1">
                <a:latin typeface="Times New Roman" panose="02020603050405020304" pitchFamily="18" charset="0"/>
                <a:cs typeface="Times New Roman" panose="02020603050405020304" pitchFamily="18" charset="0"/>
              </a:rPr>
              <a:t>r</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is found by using </a:t>
            </a:r>
            <a:r>
              <a:rPr lang="en-US" sz="2400" dirty="0" err="1">
                <a:latin typeface="Times New Roman" panose="02020603050405020304" pitchFamily="18" charset="0"/>
                <a:cs typeface="Times New Roman" panose="02020603050405020304" pitchFamily="18" charset="0"/>
              </a:rPr>
              <a:t>e</a:t>
            </a:r>
            <a:r>
              <a:rPr lang="en-US" sz="2400" baseline="-25000" dirty="0" err="1">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in the formula.</a:t>
            </a:r>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3504" y="4114800"/>
            <a:ext cx="4172296"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4159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p>
        </p:txBody>
      </p:sp>
      <p:sp>
        <p:nvSpPr>
          <p:cNvPr id="8" name="Rectangle 7"/>
          <p:cNvSpPr/>
          <p:nvPr/>
        </p:nvSpPr>
        <p:spPr>
          <a:xfrm>
            <a:off x="304800" y="1447800"/>
            <a:ext cx="8610600"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dirty="0">
                <a:latin typeface="Times New Roman" panose="02020603050405020304" pitchFamily="18" charset="0"/>
                <a:cs typeface="Times New Roman" panose="02020603050405020304" pitchFamily="18" charset="0"/>
              </a:rPr>
              <a:t>The saturation mixing ratio </a:t>
            </a:r>
            <a:r>
              <a:rPr lang="en-US" sz="2400" dirty="0" smtClean="0">
                <a:latin typeface="Times New Roman" panose="02020603050405020304" pitchFamily="18" charset="0"/>
                <a:cs typeface="Times New Roman" panose="02020603050405020304" pitchFamily="18" charset="0"/>
              </a:rPr>
              <a:t>(</a:t>
            </a:r>
            <a:r>
              <a:rPr lang="en-US" sz="2400" dirty="0" err="1" smtClean="0">
                <a:latin typeface="Times New Roman" panose="02020603050405020304" pitchFamily="18" charset="0"/>
                <a:cs typeface="Times New Roman" panose="02020603050405020304" pitchFamily="18" charset="0"/>
              </a:rPr>
              <a:t>r</a:t>
            </a:r>
            <a:r>
              <a:rPr lang="en-US" sz="2400" baseline="-25000" dirty="0" err="1" smtClean="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is the ratio of the mass of water vapor (</a:t>
            </a:r>
            <a:r>
              <a:rPr lang="en-US" sz="2400" dirty="0" err="1">
                <a:latin typeface="Times New Roman" panose="02020603050405020304" pitchFamily="18" charset="0"/>
                <a:cs typeface="Times New Roman" panose="02020603050405020304" pitchFamily="18" charset="0"/>
              </a:rPr>
              <a:t>M</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to the mass of dry air (</a:t>
            </a:r>
            <a:r>
              <a:rPr lang="en-US" sz="2400" dirty="0" err="1">
                <a:latin typeface="Times New Roman" panose="02020603050405020304" pitchFamily="18" charset="0"/>
                <a:cs typeface="Times New Roman" panose="02020603050405020304" pitchFamily="18" charset="0"/>
              </a:rPr>
              <a:t>M</a:t>
            </a:r>
            <a:r>
              <a:rPr lang="en-US" sz="2400" baseline="-25000" dirty="0" err="1">
                <a:latin typeface="Times New Roman" panose="02020603050405020304" pitchFamily="18" charset="0"/>
                <a:cs typeface="Times New Roman" panose="02020603050405020304" pitchFamily="18" charset="0"/>
              </a:rPr>
              <a:t>d</a:t>
            </a:r>
            <a:r>
              <a:rPr lang="en-US" sz="2400" dirty="0">
                <a:latin typeface="Times New Roman" panose="02020603050405020304" pitchFamily="18" charset="0"/>
                <a:cs typeface="Times New Roman" panose="02020603050405020304" pitchFamily="18" charset="0"/>
              </a:rPr>
              <a:t>) in a parcel of air </a:t>
            </a:r>
            <a:r>
              <a:rPr lang="en-US" sz="2400" b="1" u="sng" dirty="0">
                <a:latin typeface="Times New Roman" panose="02020603050405020304" pitchFamily="18" charset="0"/>
                <a:cs typeface="Times New Roman" panose="02020603050405020304" pitchFamily="18" charset="0"/>
              </a:rPr>
              <a:t>at saturation</a:t>
            </a:r>
            <a:r>
              <a:rPr lang="en-US" sz="2400" dirty="0">
                <a:latin typeface="Times New Roman" panose="02020603050405020304" pitchFamily="18" charset="0"/>
                <a:cs typeface="Times New Roman" panose="02020603050405020304" pitchFamily="18" charset="0"/>
              </a:rPr>
              <a:t>. In other words </a:t>
            </a:r>
            <a:r>
              <a:rPr lang="en-US" sz="2400" dirty="0" err="1">
                <a:latin typeface="Times New Roman" panose="02020603050405020304" pitchFamily="18" charset="0"/>
                <a:cs typeface="Times New Roman" panose="02020603050405020304" pitchFamily="18" charset="0"/>
              </a:rPr>
              <a:t>r</a:t>
            </a:r>
            <a:r>
              <a:rPr lang="en-US" sz="2400" baseline="-25000" smtClean="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maximum amount of water vapor that a parcel can hold without condensation.</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err="1" smtClean="0">
                <a:latin typeface="Times New Roman" panose="02020603050405020304" pitchFamily="18" charset="0"/>
                <a:cs typeface="Times New Roman" panose="02020603050405020304" pitchFamily="18" charset="0"/>
              </a:rPr>
              <a:t>r</a:t>
            </a:r>
            <a:r>
              <a:rPr lang="en-US" sz="2400" baseline="-25000" dirty="0" err="1" smtClean="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Mv</a:t>
            </a:r>
            <a:r>
              <a:rPr lang="en-US" sz="2400" dirty="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M</a:t>
            </a:r>
            <a:r>
              <a:rPr lang="en-US" sz="2400" baseline="-25000" dirty="0" err="1" smtClean="0">
                <a:latin typeface="Times New Roman" panose="02020603050405020304" pitchFamily="18" charset="0"/>
                <a:cs typeface="Times New Roman" panose="02020603050405020304" pitchFamily="18" charset="0"/>
              </a:rPr>
              <a:t>d</a:t>
            </a:r>
            <a:endParaRPr lang="en-US" sz="2400" baseline="-250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 saturation mixing ratio is expressed in grams of water vapor per kilogram of dry air.</a:t>
            </a:r>
          </a:p>
        </p:txBody>
      </p:sp>
    </p:spTree>
    <p:extLst>
      <p:ext uri="{BB962C8B-B14F-4D97-AF65-F5344CB8AC3E}">
        <p14:creationId xmlns:p14="http://schemas.microsoft.com/office/powerpoint/2010/main" val="3485297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SPECIFIC HUMIDITY AND MIXING RATIO</a:t>
            </a:r>
          </a:p>
        </p:txBody>
      </p:sp>
      <p:sp>
        <p:nvSpPr>
          <p:cNvPr id="7" name="Rectangle 6"/>
          <p:cNvSpPr/>
          <p:nvPr/>
        </p:nvSpPr>
        <p:spPr>
          <a:xfrm>
            <a:off x="304800" y="1097340"/>
            <a:ext cx="8610600" cy="4154984"/>
          </a:xfrm>
          <a:prstGeom prst="rect">
            <a:avLst/>
          </a:prstGeom>
        </p:spPr>
        <p:txBody>
          <a:bodyPr wrap="square">
            <a:spAutoFit/>
          </a:bodyPr>
          <a:lstStyle/>
          <a:p>
            <a:pPr algn="just"/>
            <a:r>
              <a:rPr lang="en-US" sz="2400" b="1" u="sng" dirty="0">
                <a:latin typeface="Times New Roman" panose="02020603050405020304" pitchFamily="18" charset="0"/>
                <a:cs typeface="Times New Roman" panose="02020603050405020304" pitchFamily="18" charset="0"/>
              </a:rPr>
              <a:t>Specific humidity: The mass of water vapor per mass of </a:t>
            </a:r>
            <a:r>
              <a:rPr lang="en-US" sz="2400" b="1" u="sng" dirty="0" smtClean="0">
                <a:latin typeface="Times New Roman" panose="02020603050405020304" pitchFamily="18" charset="0"/>
                <a:cs typeface="Times New Roman" panose="02020603050405020304" pitchFamily="18" charset="0"/>
              </a:rPr>
              <a:t>air, it </a:t>
            </a:r>
            <a:r>
              <a:rPr lang="en-US" sz="2400" b="1" u="sng" dirty="0">
                <a:latin typeface="Times New Roman" panose="02020603050405020304" pitchFamily="18" charset="0"/>
                <a:cs typeface="Times New Roman" panose="02020603050405020304" pitchFamily="18" charset="0"/>
              </a:rPr>
              <a:t>is very close to mixing ratio</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since r &lt;&lt; 1 (expressed as g/g or kg/kg).</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a:t>
            </a:r>
            <a:r>
              <a:rPr lang="en-US" sz="2400" dirty="0" smtClean="0">
                <a:latin typeface="Times New Roman" panose="02020603050405020304" pitchFamily="18" charset="0"/>
                <a:cs typeface="Times New Roman" panose="02020603050405020304" pitchFamily="18" charset="0"/>
              </a:rPr>
              <a:t>shown in the following equation </a:t>
            </a: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In </a:t>
            </a:r>
            <a:r>
              <a:rPr lang="en-US" sz="2400" b="1" dirty="0">
                <a:latin typeface="Times New Roman" panose="02020603050405020304" pitchFamily="18" charset="0"/>
                <a:cs typeface="Times New Roman" panose="02020603050405020304" pitchFamily="18" charset="0"/>
              </a:rPr>
              <a:t>meteorology, mixing ratio is used far more than specific humidity, and for most purposes the two can be considered as equivalent</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976" y="2333625"/>
            <a:ext cx="4541437"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31775" y="5257800"/>
            <a:ext cx="8759825" cy="738664"/>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r>
              <a:rPr lang="en-US" sz="2400" dirty="0" smtClean="0">
                <a:latin typeface="Times New Roman" panose="02020603050405020304" pitchFamily="18" charset="0"/>
                <a:cs typeface="Times New Roman" panose="02020603050405020304" pitchFamily="18" charset="0"/>
              </a:rPr>
              <a:t>Absolute </a:t>
            </a:r>
            <a:r>
              <a:rPr lang="en-US" sz="2400" dirty="0">
                <a:latin typeface="Times New Roman" panose="02020603050405020304" pitchFamily="18" charset="0"/>
                <a:cs typeface="Times New Roman" panose="02020603050405020304" pitchFamily="18" charset="0"/>
              </a:rPr>
              <a:t>and specific humidity are quite similar in </a:t>
            </a:r>
            <a:r>
              <a:rPr lang="en-US" sz="2400" dirty="0" smtClean="0">
                <a:latin typeface="Times New Roman" panose="02020603050405020304" pitchFamily="18" charset="0"/>
                <a:cs typeface="Times New Roman" panose="02020603050405020304" pitchFamily="18" charset="0"/>
              </a:rPr>
              <a:t>concept</a:t>
            </a:r>
            <a:r>
              <a:rPr lang="en-US" sz="2400" dirty="0" smtClean="0">
                <a:latin typeface="Times New Roman" panose="02020603050405020304" pitchFamily="18" charset="0"/>
                <a:cs typeface="Times New Roman" panose="02020603050405020304" pitchFamily="18" charset="0"/>
              </a:rPr>
              <a:t>, explain?</a:t>
            </a:r>
            <a:endParaRPr lang="en-US" sz="24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295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DEW POINT TEMPERATURE</a:t>
            </a:r>
          </a:p>
        </p:txBody>
      </p:sp>
      <p:sp>
        <p:nvSpPr>
          <p:cNvPr id="7" name="Rectangle 6"/>
          <p:cNvSpPr/>
          <p:nvPr/>
        </p:nvSpPr>
        <p:spPr>
          <a:xfrm>
            <a:off x="304800" y="1097340"/>
            <a:ext cx="8610600" cy="3785652"/>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saturation vapor pressure is a function of temperature, and decreases with decreasing temperature.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you cool moist air, eventually the saturation vapor pressure will equal the vapor pressure, and saturation will be reached. The temperature at which this occurs is called the </a:t>
            </a:r>
            <a:r>
              <a:rPr lang="en-US" sz="2400" b="1" u="sng" dirty="0">
                <a:latin typeface="Times New Roman" panose="02020603050405020304" pitchFamily="18" charset="0"/>
                <a:cs typeface="Times New Roman" panose="02020603050405020304" pitchFamily="18" charset="0"/>
              </a:rPr>
              <a:t>dew point, or dew point temperature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dew point temperature can be found from the </a:t>
            </a:r>
            <a:r>
              <a:rPr lang="en-US" sz="2400" dirty="0" err="1">
                <a:latin typeface="Times New Roman" panose="02020603050405020304" pitchFamily="18" charset="0"/>
                <a:cs typeface="Times New Roman" panose="02020603050405020304" pitchFamily="18" charset="0"/>
              </a:rPr>
              <a:t>Clausius-Clapeyron</a:t>
            </a:r>
            <a:r>
              <a:rPr lang="en-US" sz="2400" dirty="0">
                <a:latin typeface="Times New Roman" panose="02020603050405020304" pitchFamily="18" charset="0"/>
                <a:cs typeface="Times New Roman" panose="02020603050405020304" pitchFamily="18" charset="0"/>
              </a:rPr>
              <a:t> equation by using the actual vapor pressure instead of the saturation vapor pressure, and solving for T. This </a:t>
            </a:r>
            <a:r>
              <a:rPr lang="en-US" sz="2400" dirty="0" smtClean="0">
                <a:latin typeface="Times New Roman" panose="02020603050405020304" pitchFamily="18" charset="0"/>
                <a:cs typeface="Times New Roman" panose="02020603050405020304" pitchFamily="18" charset="0"/>
              </a:rPr>
              <a:t>gives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4034" y="4495800"/>
            <a:ext cx="3622766"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648200"/>
            <a:ext cx="399288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ight Arrow 2"/>
          <p:cNvSpPr/>
          <p:nvPr/>
        </p:nvSpPr>
        <p:spPr>
          <a:xfrm>
            <a:off x="4419600" y="4953000"/>
            <a:ext cx="6477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8352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RELATIVE HUMIDITY</a:t>
            </a:r>
          </a:p>
        </p:txBody>
      </p:sp>
      <mc:AlternateContent xmlns:mc="http://schemas.openxmlformats.org/markup-compatibility/2006">
        <mc:Choice xmlns:a14="http://schemas.microsoft.com/office/drawing/2010/main" Requires="a14">
          <p:sp>
            <p:nvSpPr>
              <p:cNvPr id="7" name="Rectangle 6"/>
              <p:cNvSpPr/>
              <p:nvPr/>
            </p:nvSpPr>
            <p:spPr>
              <a:xfrm>
                <a:off x="304800" y="1097340"/>
                <a:ext cx="8610600" cy="5230150"/>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Relative </a:t>
                </a:r>
                <a:r>
                  <a:rPr lang="en-US" sz="2400" dirty="0">
                    <a:latin typeface="Times New Roman" panose="02020603050405020304" pitchFamily="18" charset="0"/>
                    <a:cs typeface="Times New Roman" panose="02020603050405020304" pitchFamily="18" charset="0"/>
                  </a:rPr>
                  <a:t>humidity, as its name implies, is a relative measure of humidity. It is defined as the ratio of the vapor pressure to the saturation vapor pressure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terms of mixing ratio, relative humidity </a:t>
                </a:r>
                <a:r>
                  <a:rPr lang="en-US" sz="2400" dirty="0" smtClean="0">
                    <a:latin typeface="Times New Roman" panose="02020603050405020304" pitchFamily="18" charset="0"/>
                    <a:cs typeface="Times New Roman" panose="02020603050405020304" pitchFamily="18" charset="0"/>
                  </a:rPr>
                  <a:t>becomes</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algn="just"/>
                <a14:m>
                  <m:oMathPara xmlns:m="http://schemas.openxmlformats.org/officeDocument/2006/math">
                    <m:oMathParaPr>
                      <m:jc m:val="centerGroup"/>
                    </m:oMathParaPr>
                    <m:oMath xmlns:m="http://schemas.openxmlformats.org/officeDocument/2006/math">
                      <m:f>
                        <m:fPr>
                          <m:ctrlPr>
                            <a:rPr lang="en-US" sz="2400" i="1" smtClean="0">
                              <a:latin typeface="Cambria Math"/>
                              <a:cs typeface="Times New Roman" panose="02020603050405020304" pitchFamily="18" charset="0"/>
                            </a:rPr>
                          </m:ctrlPr>
                        </m:fPr>
                        <m:num>
                          <m:r>
                            <a:rPr lang="en-US" sz="2400" b="0" i="1" smtClean="0">
                              <a:latin typeface="Cambria Math"/>
                              <a:cs typeface="Times New Roman" panose="02020603050405020304" pitchFamily="18" charset="0"/>
                            </a:rPr>
                            <m:t>𝑅𝐻</m:t>
                          </m:r>
                        </m:num>
                        <m:den>
                          <m:r>
                            <a:rPr lang="en-US" sz="2400" b="0" i="1" smtClean="0">
                              <a:latin typeface="Cambria Math"/>
                              <a:cs typeface="Times New Roman" panose="02020603050405020304" pitchFamily="18" charset="0"/>
                            </a:rPr>
                            <m:t>100%</m:t>
                          </m:r>
                        </m:den>
                      </m:f>
                      <m:r>
                        <a:rPr lang="en-US" sz="2400" b="0" i="1" smtClean="0">
                          <a:latin typeface="Cambria Math"/>
                          <a:cs typeface="Times New Roman" panose="02020603050405020304" pitchFamily="18" charset="0"/>
                        </a:rPr>
                        <m:t>=</m:t>
                      </m:r>
                      <m:f>
                        <m:fPr>
                          <m:ctrlPr>
                            <a:rPr lang="en-US" sz="2400" i="1" dirty="0" smtClean="0">
                              <a:latin typeface="Cambria Math"/>
                              <a:cs typeface="Times New Roman" panose="02020603050405020304" pitchFamily="18" charset="0"/>
                            </a:rPr>
                          </m:ctrlPr>
                        </m:fPr>
                        <m:num>
                          <m:r>
                            <a:rPr lang="en-US" sz="2400" b="0" i="1" dirty="0" smtClean="0">
                              <a:latin typeface="Cambria Math"/>
                              <a:cs typeface="Times New Roman" panose="02020603050405020304" pitchFamily="18" charset="0"/>
                            </a:rPr>
                            <m:t>𝑒</m:t>
                          </m:r>
                        </m:num>
                        <m:den>
                          <m:r>
                            <a:rPr lang="en-US" sz="2400" b="0" i="1" dirty="0" smtClean="0">
                              <a:latin typeface="Cambria Math"/>
                              <a:cs typeface="Times New Roman" panose="02020603050405020304" pitchFamily="18" charset="0"/>
                            </a:rPr>
                            <m:t>𝑒</m:t>
                          </m:r>
                          <m:r>
                            <a:rPr lang="en-US" sz="2400" b="0" i="1" baseline="-25000" dirty="0" smtClean="0">
                              <a:latin typeface="Cambria Math"/>
                              <a:cs typeface="Times New Roman" panose="02020603050405020304" pitchFamily="18" charset="0"/>
                            </a:rPr>
                            <m:t>𝑠</m:t>
                          </m:r>
                        </m:den>
                      </m:f>
                      <m:r>
                        <a:rPr lang="en-US" sz="2400" i="1" smtClean="0">
                          <a:latin typeface="Cambria Math"/>
                          <a:cs typeface="Times New Roman" panose="02020603050405020304" pitchFamily="18" charset="0"/>
                        </a:rPr>
                        <m:t>≈</m:t>
                      </m:r>
                      <m:f>
                        <m:fPr>
                          <m:ctrlPr>
                            <a:rPr lang="en-US" sz="2400" i="1" smtClean="0">
                              <a:latin typeface="Cambria Math"/>
                              <a:cs typeface="Times New Roman" panose="02020603050405020304" pitchFamily="18" charset="0"/>
                            </a:rPr>
                          </m:ctrlPr>
                        </m:fPr>
                        <m:num>
                          <m:r>
                            <a:rPr lang="en-US" sz="2400" b="0" i="1" smtClean="0">
                              <a:latin typeface="Cambria Math"/>
                              <a:cs typeface="Times New Roman" panose="02020603050405020304" pitchFamily="18" charset="0"/>
                            </a:rPr>
                            <m:t>𝑟</m:t>
                          </m:r>
                        </m:num>
                        <m:den>
                          <m:r>
                            <a:rPr lang="en-US" sz="2400" b="0" i="1" smtClean="0">
                              <a:latin typeface="Cambria Math"/>
                              <a:cs typeface="Times New Roman" panose="02020603050405020304" pitchFamily="18" charset="0"/>
                            </a:rPr>
                            <m:t>𝑟</m:t>
                          </m:r>
                          <m:r>
                            <a:rPr lang="en-US" sz="2400" b="0" i="1" baseline="-25000" smtClean="0">
                              <a:latin typeface="Cambria Math"/>
                              <a:cs typeface="Times New Roman" panose="02020603050405020304" pitchFamily="18" charset="0"/>
                            </a:rPr>
                            <m:t>𝑠</m:t>
                          </m:r>
                        </m:den>
                      </m:f>
                    </m:oMath>
                  </m:oMathPara>
                </a14:m>
                <a:endParaRPr lang="en-US" sz="2400" dirty="0" smtClean="0">
                  <a:latin typeface="Times New Roman" panose="02020603050405020304" pitchFamily="18" charset="0"/>
                  <a:cs typeface="Times New Roman" panose="02020603050405020304" pitchFamily="18" charset="0"/>
                </a:endParaRPr>
              </a:p>
              <a:p>
                <a:pPr lvl="1"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means we can use mixing ratio rather than vapor pressure to find relative humidity</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Relative humidity (RH) (expressed as a percent) also measures water vapor, but RELATIVE to the temperature of the air</a:t>
                </a:r>
                <a:r>
                  <a:rPr lang="en-US"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mc:Choice>
        <mc:Fallback>
          <p:sp>
            <p:nvSpPr>
              <p:cNvPr id="7" name="Rectangle 6"/>
              <p:cNvSpPr>
                <a:spLocks noRot="1" noChangeAspect="1" noMove="1" noResize="1" noEditPoints="1" noAdjustHandles="1" noChangeArrowheads="1" noChangeShapeType="1" noTextEdit="1"/>
              </p:cNvSpPr>
              <p:nvPr/>
            </p:nvSpPr>
            <p:spPr>
              <a:xfrm>
                <a:off x="304800" y="1097340"/>
                <a:ext cx="8610600" cy="5230150"/>
              </a:xfrm>
              <a:prstGeom prst="rect">
                <a:avLst/>
              </a:prstGeom>
              <a:blipFill rotWithShape="1">
                <a:blip r:embed="rId4"/>
                <a:stretch>
                  <a:fillRect l="-920" t="-932" r="-991"/>
                </a:stretch>
              </a:blipFill>
            </p:spPr>
            <p:txBody>
              <a:bodyPr/>
              <a:lstStyle/>
              <a:p>
                <a:r>
                  <a:rPr lang="en-US">
                    <a:noFill/>
                  </a:rPr>
                  <a:t> </a:t>
                </a:r>
              </a:p>
            </p:txBody>
          </p:sp>
        </mc:Fallback>
      </mc:AlternateContent>
      <p:graphicFrame>
        <p:nvGraphicFramePr>
          <p:cNvPr id="3" name="Object 2"/>
          <p:cNvGraphicFramePr>
            <a:graphicFrameLocks noChangeAspect="1"/>
          </p:cNvGraphicFramePr>
          <p:nvPr>
            <p:extLst>
              <p:ext uri="{D42A27DB-BD31-4B8C-83A1-F6EECF244321}">
                <p14:modId xmlns:p14="http://schemas.microsoft.com/office/powerpoint/2010/main" val="1118102391"/>
              </p:ext>
            </p:extLst>
          </p:nvPr>
        </p:nvGraphicFramePr>
        <p:xfrm>
          <a:off x="3886200" y="1752600"/>
          <a:ext cx="2057400" cy="864017"/>
        </p:xfrm>
        <a:graphic>
          <a:graphicData uri="http://schemas.openxmlformats.org/presentationml/2006/ole">
            <mc:AlternateContent xmlns:mc="http://schemas.openxmlformats.org/markup-compatibility/2006">
              <mc:Choice xmlns:v="urn:schemas-microsoft-com:vml" Requires="v">
                <p:oleObj spid="_x0000_s1061" name="Equation" r:id="rId5" imgW="1028254" imgH="431613" progId="Equation.3">
                  <p:embed/>
                </p:oleObj>
              </mc:Choice>
              <mc:Fallback>
                <p:oleObj name="Equation" r:id="rId5" imgW="1028254"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1752600"/>
                        <a:ext cx="2057400" cy="86401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77783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Meteorologists commonly measure humidity by measuring the </a:t>
            </a:r>
            <a:r>
              <a:rPr lang="en-US" sz="2400" dirty="0" smtClean="0">
                <a:latin typeface="Times New Roman" panose="02020603050405020304" pitchFamily="18" charset="0"/>
                <a:cs typeface="Times New Roman" panose="02020603050405020304" pitchFamily="18" charset="0"/>
              </a:rPr>
              <a:t>wet-bulb temperature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wet-bulb temperature is the lowest temperature that can be achieved </a:t>
            </a:r>
            <a:r>
              <a:rPr lang="en-US" sz="2400" dirty="0" smtClean="0">
                <a:latin typeface="Times New Roman" panose="02020603050405020304" pitchFamily="18" charset="0"/>
                <a:cs typeface="Times New Roman" panose="02020603050405020304" pitchFamily="18" charset="0"/>
              </a:rPr>
              <a:t>by evaporating </a:t>
            </a:r>
            <a:r>
              <a:rPr lang="en-US" sz="2400" dirty="0">
                <a:latin typeface="Times New Roman" panose="02020603050405020304" pitchFamily="18" charset="0"/>
                <a:cs typeface="Times New Roman" panose="02020603050405020304" pitchFamily="18" charset="0"/>
              </a:rPr>
              <a:t>water into the air parcel at constant pressure (the </a:t>
            </a:r>
            <a:r>
              <a:rPr lang="en-US" sz="2400" dirty="0" smtClean="0">
                <a:latin typeface="Times New Roman" panose="02020603050405020304" pitchFamily="18" charset="0"/>
                <a:cs typeface="Times New Roman" panose="02020603050405020304" pitchFamily="18" charset="0"/>
              </a:rPr>
              <a:t>evaporation requires </a:t>
            </a:r>
            <a:r>
              <a:rPr lang="en-US" sz="2400" dirty="0">
                <a:latin typeface="Times New Roman" panose="02020603050405020304" pitchFamily="18" charset="0"/>
                <a:cs typeface="Times New Roman" panose="02020603050405020304" pitchFamily="18" charset="0"/>
              </a:rPr>
              <a:t>heat, which is supplied by the air parcel).</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measured using </a:t>
            </a:r>
            <a:endParaRPr lang="en-US"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 PSYCHROMETER.</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Wet Bulb Temperature T</a:t>
            </a:r>
            <a:r>
              <a:rPr lang="en-US" sz="3000" baseline="-25000" dirty="0" smtClean="0">
                <a:latin typeface="Times New Roman" panose="02020603050405020304" pitchFamily="18" charset="0"/>
                <a:cs typeface="Times New Roman" panose="02020603050405020304" pitchFamily="18" charset="0"/>
              </a:rPr>
              <a:t>w</a:t>
            </a:r>
            <a:endParaRPr lang="en-US" sz="3000" baseline="-25000" dirty="0">
              <a:latin typeface="Times New Roman" panose="02020603050405020304" pitchFamily="18" charset="0"/>
              <a:cs typeface="Times New Roman" panose="02020603050405020304" pitchFamily="18" charset="0"/>
            </a:endParaRPr>
          </a:p>
        </p:txBody>
      </p:sp>
      <p:sp>
        <p:nvSpPr>
          <p:cNvPr id="11" name="AutoShape 4" descr="What is a Sling Psychrometer? – Instrumentation and Control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6" descr="What is a Sling Psychrometer? – Instrumentation and Control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0187" y="4114800"/>
            <a:ext cx="4581413" cy="2723658"/>
          </a:xfrm>
          <a:prstGeom prst="rect">
            <a:avLst/>
          </a:prstGeom>
        </p:spPr>
      </p:pic>
    </p:spTree>
    <p:extLst>
      <p:ext uri="{BB962C8B-B14F-4D97-AF65-F5344CB8AC3E}">
        <p14:creationId xmlns:p14="http://schemas.microsoft.com/office/powerpoint/2010/main" val="3651820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4616648"/>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DRY AIR </a:t>
            </a:r>
          </a:p>
          <a:p>
            <a:pPr marL="800100" lvl="1"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DRY</a:t>
            </a:r>
            <a:r>
              <a:rPr lang="en-US" sz="2400" b="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ADIABATIC LAPSE RATE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MOIST </a:t>
            </a:r>
            <a:r>
              <a:rPr lang="en-US" sz="2400" dirty="0" smtClean="0">
                <a:latin typeface="Times New Roman" panose="02020603050405020304" pitchFamily="18" charset="0"/>
                <a:cs typeface="Times New Roman" panose="02020603050405020304" pitchFamily="18" charset="0"/>
              </a:rPr>
              <a:t>AIR</a:t>
            </a:r>
          </a:p>
          <a:p>
            <a:pPr marL="800100" lvl="1"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PARTIAL PRESSURE</a:t>
            </a:r>
          </a:p>
          <a:p>
            <a:pPr marL="800100" lvl="1"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VAPOR PRESSURE</a:t>
            </a:r>
          </a:p>
          <a:p>
            <a:pPr marL="800100" lvl="1"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SATURATION VAPOR PRESSURE</a:t>
            </a:r>
          </a:p>
          <a:p>
            <a:pPr marL="800100" lvl="1"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SPECIFIC HUMIDITY AND MIXING RATIO</a:t>
            </a:r>
          </a:p>
          <a:p>
            <a:pPr marL="800100" lvl="1"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DEW POINT </a:t>
            </a:r>
            <a:r>
              <a:rPr lang="en-US" sz="2400" dirty="0" smtClean="0">
                <a:latin typeface="Times New Roman" panose="02020603050405020304" pitchFamily="18" charset="0"/>
                <a:cs typeface="Times New Roman" panose="02020603050405020304" pitchFamily="18" charset="0"/>
              </a:rPr>
              <a:t>TEMPERATURE</a:t>
            </a:r>
          </a:p>
          <a:p>
            <a:pPr marL="800100" lvl="1"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RELATIVE </a:t>
            </a:r>
            <a:r>
              <a:rPr lang="en-US" sz="2400" dirty="0" smtClean="0">
                <a:latin typeface="Times New Roman" panose="02020603050405020304" pitchFamily="18" charset="0"/>
                <a:cs typeface="Times New Roman" panose="02020603050405020304" pitchFamily="18" charset="0"/>
              </a:rPr>
              <a:t>HUMIDITY</a:t>
            </a:r>
          </a:p>
          <a:p>
            <a:pPr marL="800100" lvl="1"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WET BULB TEMPERATURE </a:t>
            </a:r>
            <a:endParaRPr lang="en-US" sz="2400" dirty="0" smtClean="0">
              <a:latin typeface="Times New Roman" panose="02020603050405020304" pitchFamily="18" charset="0"/>
              <a:cs typeface="Times New Roman" panose="02020603050405020304" pitchFamily="18" charset="0"/>
            </a:endParaRPr>
          </a:p>
          <a:p>
            <a:pPr marL="800100" lvl="1"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VIRTUAL </a:t>
            </a:r>
            <a:r>
              <a:rPr lang="en-US" sz="2400" dirty="0">
                <a:latin typeface="Times New Roman" panose="02020603050405020304" pitchFamily="18" charset="0"/>
                <a:cs typeface="Times New Roman" panose="02020603050405020304" pitchFamily="18" charset="0"/>
              </a:rPr>
              <a:t>TEMPERATURE</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pic>
        <p:nvPicPr>
          <p:cNvPr id="16387" name="Picture 3" descr="C:\Users\sama\AppData\Local\Microsoft\Windows\Temporary Internet Files\Content.IE5\8H9U7NI9\supermemoria-478x6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1566863"/>
            <a:ext cx="1850823" cy="2319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45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4154984"/>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difference between the air temperature (dry-bulb temperature) and the </a:t>
            </a:r>
            <a:r>
              <a:rPr lang="en-US" sz="2400" dirty="0" smtClean="0">
                <a:latin typeface="Times New Roman" panose="02020603050405020304" pitchFamily="18" charset="0"/>
                <a:cs typeface="Times New Roman" panose="02020603050405020304" pitchFamily="18" charset="0"/>
              </a:rPr>
              <a:t>wet-bulb </a:t>
            </a:r>
            <a:r>
              <a:rPr lang="en-US" sz="2400" dirty="0">
                <a:latin typeface="Times New Roman" panose="02020603050405020304" pitchFamily="18" charset="0"/>
                <a:cs typeface="Times New Roman" panose="02020603050405020304" pitchFamily="18" charset="0"/>
              </a:rPr>
              <a:t>temperature is </a:t>
            </a:r>
            <a:r>
              <a:rPr lang="en-US" sz="2400" dirty="0" smtClean="0">
                <a:latin typeface="Times New Roman" panose="02020603050405020304" pitchFamily="18" charset="0"/>
                <a:cs typeface="Times New Roman" panose="02020603050405020304" pitchFamily="18" charset="0"/>
              </a:rPr>
              <a:t>called </a:t>
            </a:r>
            <a:r>
              <a:rPr lang="en-US" sz="2400" b="1" dirty="0" smtClean="0">
                <a:latin typeface="Times New Roman" panose="02020603050405020304" pitchFamily="18" charset="0"/>
                <a:cs typeface="Times New Roman" panose="02020603050405020304" pitchFamily="18" charset="0"/>
              </a:rPr>
              <a:t>WET-BULB DEPRESSION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wet-bulb depression is a relative measure of the moisture content of </a:t>
            </a:r>
            <a:r>
              <a:rPr lang="en-US" sz="2400" dirty="0" smtClean="0">
                <a:latin typeface="Times New Roman" panose="02020603050405020304" pitchFamily="18" charset="0"/>
                <a:cs typeface="Times New Roman" panose="02020603050405020304" pitchFamily="18" charset="0"/>
              </a:rPr>
              <a:t>the air</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Dry </a:t>
            </a:r>
            <a:r>
              <a:rPr lang="en-US" sz="2400" dirty="0">
                <a:latin typeface="Times New Roman" panose="02020603050405020304" pitchFamily="18" charset="0"/>
                <a:cs typeface="Times New Roman" panose="02020603050405020304" pitchFamily="18" charset="0"/>
              </a:rPr>
              <a:t>air can be cooled much further by evaporation than moist air, so </a:t>
            </a:r>
            <a:r>
              <a:rPr lang="en-US" sz="2400" dirty="0" smtClean="0">
                <a:latin typeface="Times New Roman" panose="02020603050405020304" pitchFamily="18" charset="0"/>
                <a:cs typeface="Times New Roman" panose="02020603050405020304" pitchFamily="18" charset="0"/>
              </a:rPr>
              <a:t>a larger </a:t>
            </a:r>
            <a:r>
              <a:rPr lang="en-US" sz="2400" dirty="0">
                <a:latin typeface="Times New Roman" panose="02020603050405020304" pitchFamily="18" charset="0"/>
                <a:cs typeface="Times New Roman" panose="02020603050405020304" pitchFamily="18" charset="0"/>
              </a:rPr>
              <a:t>wet-bulb depression means less humidity (for the same </a:t>
            </a:r>
            <a:r>
              <a:rPr lang="en-US" sz="2400" dirty="0" smtClean="0">
                <a:latin typeface="Times New Roman" panose="02020603050405020304" pitchFamily="18" charset="0"/>
                <a:cs typeface="Times New Roman" panose="02020603050405020304" pitchFamily="18" charset="0"/>
              </a:rPr>
              <a:t>dry-bulb temperature</a:t>
            </a:r>
            <a:r>
              <a:rPr lang="en-US" sz="2400" dirty="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dew-point temperature and relative humidity are found by </a:t>
            </a:r>
            <a:r>
              <a:rPr lang="en-US" sz="2400" dirty="0" smtClean="0">
                <a:latin typeface="Times New Roman" panose="02020603050405020304" pitchFamily="18" charset="0"/>
                <a:cs typeface="Times New Roman" panose="02020603050405020304" pitchFamily="18" charset="0"/>
              </a:rPr>
              <a:t>using psychrometric </a:t>
            </a:r>
            <a:r>
              <a:rPr lang="en-US" sz="2400" dirty="0">
                <a:latin typeface="Times New Roman" panose="02020603050405020304" pitchFamily="18" charset="0"/>
                <a:cs typeface="Times New Roman" panose="02020603050405020304" pitchFamily="18" charset="0"/>
              </a:rPr>
              <a:t>tables, with dry-bulb temperature and wet-bulb depression as </a:t>
            </a:r>
            <a:r>
              <a:rPr lang="en-US" sz="2400" dirty="0" smtClean="0">
                <a:latin typeface="Times New Roman" panose="02020603050405020304" pitchFamily="18" charset="0"/>
                <a:cs typeface="Times New Roman" panose="02020603050405020304" pitchFamily="18" charset="0"/>
              </a:rPr>
              <a:t>the independent </a:t>
            </a:r>
            <a:r>
              <a:rPr lang="en-US" sz="2400" dirty="0" smtClean="0">
                <a:latin typeface="Times New Roman" panose="02020603050405020304" pitchFamily="18" charset="0"/>
                <a:cs typeface="Times New Roman" panose="02020603050405020304" pitchFamily="18" charset="0"/>
              </a:rPr>
              <a:t>variables.</a:t>
            </a: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Wet Bulb Depression</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415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VIRTUAL TEMPERATURE</a:t>
            </a:r>
          </a:p>
        </p:txBody>
      </p:sp>
      <p:sp>
        <p:nvSpPr>
          <p:cNvPr id="7" name="Rectangle 6"/>
          <p:cNvSpPr/>
          <p:nvPr/>
        </p:nvSpPr>
        <p:spPr>
          <a:xfrm>
            <a:off x="304800" y="1097340"/>
            <a:ext cx="8610600" cy="2677656"/>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Moist </a:t>
            </a:r>
            <a:r>
              <a:rPr lang="en-US" sz="2400" dirty="0">
                <a:latin typeface="Times New Roman" panose="02020603050405020304" pitchFamily="18" charset="0"/>
                <a:cs typeface="Times New Roman" panose="02020603050405020304" pitchFamily="18" charset="0"/>
              </a:rPr>
              <a:t>air can be considered a mixture of two ideal gases (dry air and water vapor).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ideal gas law for moist air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By manipulate the above equation , we can define </a:t>
            </a:r>
            <a:r>
              <a:rPr lang="en-US" sz="2400" dirty="0">
                <a:latin typeface="Times New Roman" panose="02020603050405020304" pitchFamily="18" charset="0"/>
                <a:cs typeface="Times New Roman" panose="02020603050405020304" pitchFamily="18" charset="0"/>
              </a:rPr>
              <a:t>a new temperature, </a:t>
            </a:r>
            <a:r>
              <a:rPr lang="en-US" sz="2400" dirty="0" err="1">
                <a:latin typeface="Times New Roman" panose="02020603050405020304" pitchFamily="18" charset="0"/>
                <a:cs typeface="Times New Roman" panose="02020603050405020304" pitchFamily="18" charset="0"/>
              </a:rPr>
              <a:t>T</a:t>
            </a:r>
            <a:r>
              <a:rPr lang="en-US" sz="2400" baseline="-25000" dirty="0" err="1">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 virtual temperature) </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752600"/>
            <a:ext cx="4132063" cy="549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304800" y="3506212"/>
            <a:ext cx="8686800" cy="3416320"/>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moist air we can use the ideal gas law for dry air, only using the virtual temperature in place of the actual </a:t>
            </a:r>
            <a:r>
              <a:rPr lang="en-US" sz="2400" dirty="0" smtClean="0">
                <a:latin typeface="Times New Roman" panose="02020603050405020304" pitchFamily="18" charset="0"/>
                <a:cs typeface="Times New Roman" panose="02020603050405020304" pitchFamily="18" charset="0"/>
              </a:rPr>
              <a:t>temperature.</a:t>
            </a:r>
          </a:p>
          <a:p>
            <a:pPr marL="342900" indent="-342900" algn="just">
              <a:buFont typeface="Arial" panose="020B0604020202020204" pitchFamily="34" charset="0"/>
              <a:buChar char="•"/>
            </a:pP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virtual temperature is the temperature that </a:t>
            </a:r>
            <a:r>
              <a:rPr lang="en-US" sz="2400" b="1" dirty="0" smtClean="0">
                <a:latin typeface="Times New Roman" panose="02020603050405020304" pitchFamily="18" charset="0"/>
                <a:cs typeface="Times New Roman" panose="02020603050405020304" pitchFamily="18" charset="0"/>
              </a:rPr>
              <a:t>dry air</a:t>
            </a:r>
            <a:r>
              <a:rPr lang="en-US" sz="2400" b="1" dirty="0">
                <a:latin typeface="Times New Roman" panose="02020603050405020304" pitchFamily="18" charset="0"/>
                <a:cs typeface="Times New Roman" panose="02020603050405020304" pitchFamily="18" charset="0"/>
              </a:rPr>
              <a:t> would have if its pressure and density were equal to those of a given sample of moist </a:t>
            </a:r>
            <a:r>
              <a:rPr lang="en-US" sz="2400" b="1" dirty="0" smtClean="0">
                <a:latin typeface="Times New Roman" panose="02020603050405020304" pitchFamily="18" charset="0"/>
                <a:cs typeface="Times New Roman" panose="02020603050405020304" pitchFamily="18" charset="0"/>
              </a:rPr>
              <a:t>air</a:t>
            </a: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and it can be expressed as:</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 (1 + 0.61 </a:t>
            </a:r>
            <a:r>
              <a:rPr lang="en-US" sz="2400" i="1" dirty="0" smtClean="0">
                <a:latin typeface="Times New Roman" panose="02020603050405020304" pitchFamily="18" charset="0"/>
                <a:cs typeface="Times New Roman" panose="02020603050405020304" pitchFamily="18" charset="0"/>
              </a:rPr>
              <a:t>q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T</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Virtual </a:t>
            </a:r>
            <a:r>
              <a:rPr lang="en-US" sz="2400" dirty="0">
                <a:latin typeface="Times New Roman" panose="02020603050405020304" pitchFamily="18" charset="0"/>
                <a:cs typeface="Times New Roman" panose="02020603050405020304" pitchFamily="18" charset="0"/>
              </a:rPr>
              <a:t>temperature is always greater than or equal to the actual temperature.</a:t>
            </a:r>
          </a:p>
        </p:txBody>
      </p:sp>
    </p:spTree>
    <p:extLst>
      <p:ext uri="{BB962C8B-B14F-4D97-AF65-F5344CB8AC3E}">
        <p14:creationId xmlns:p14="http://schemas.microsoft.com/office/powerpoint/2010/main" val="2978673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pPr marL="342900" indent="-342900"/>
            <a:r>
              <a:rPr lang="en-US" sz="3200" dirty="0">
                <a:latin typeface="Times New Roman" panose="02020603050405020304" pitchFamily="18" charset="0"/>
                <a:cs typeface="Times New Roman" panose="02020603050405020304" pitchFamily="18" charset="0"/>
              </a:rPr>
              <a:t>VIRTUAL TEMPERATURE</a:t>
            </a:r>
          </a:p>
        </p:txBody>
      </p:sp>
      <mc:AlternateContent xmlns:mc="http://schemas.openxmlformats.org/markup-compatibility/2006" xmlns:a14="http://schemas.microsoft.com/office/drawing/2010/main">
        <mc:Choice Requires="a14">
          <p:sp>
            <p:nvSpPr>
              <p:cNvPr id="9" name="Rectangle 8"/>
              <p:cNvSpPr/>
              <p:nvPr/>
            </p:nvSpPr>
            <p:spPr>
              <a:xfrm>
                <a:off x="457200" y="1308080"/>
                <a:ext cx="8229600" cy="5593839"/>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addition of water vapor causes the air to behave as though it is warmer. This makes sense, because moist air is lighter than dry air.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can  </a:t>
                </a:r>
                <a:r>
                  <a:rPr lang="en-US" sz="2400" dirty="0">
                    <a:latin typeface="Times New Roman" panose="02020603050405020304" pitchFamily="18" charset="0"/>
                    <a:cs typeface="Times New Roman" panose="02020603050405020304" pitchFamily="18" charset="0"/>
                  </a:rPr>
                  <a:t>write virtual temperature using mixing ratio as </a:t>
                </a:r>
                <a:r>
                  <a:rPr lang="en-US" sz="2400" dirty="0" smtClean="0">
                    <a:latin typeface="Times New Roman" panose="02020603050405020304" pitchFamily="18" charset="0"/>
                    <a:cs typeface="Times New Roman" panose="02020603050405020304" pitchFamily="18" charset="0"/>
                  </a:rPr>
                  <a:t>                     </a:t>
                </a:r>
              </a:p>
              <a:p>
                <a:pPr algn="ctr"/>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 + 0.61 </a:t>
                </a:r>
                <a:r>
                  <a:rPr lang="en-US" sz="2400" i="1" dirty="0" smtClean="0">
                    <a:latin typeface="Times New Roman" panose="02020603050405020304" pitchFamily="18" charset="0"/>
                    <a:cs typeface="Times New Roman" panose="02020603050405020304" pitchFamily="18" charset="0"/>
                  </a:rPr>
                  <a:t>r </a:t>
                </a:r>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lgn="just"/>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all of the preceding equations for virtual temperature we must use the absolute (Kelvin) temperature and the dimensionless form of mixing ratio or specific humidity</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there is an approximate formula for virtual temperature in Celsius that uses the dimensional (g/kg) form of mixing ratio or specific humidity. This formula </a:t>
                </a:r>
                <a:r>
                  <a:rPr lang="en-US" sz="2400" dirty="0" smtClean="0">
                    <a:latin typeface="Times New Roman" panose="02020603050405020304" pitchFamily="18" charset="0"/>
                    <a:cs typeface="Times New Roman" panose="02020603050405020304" pitchFamily="18" charset="0"/>
                  </a:rPr>
                  <a:t>is</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                          </a:t>
                </a:r>
                <a:r>
                  <a:rPr lang="en-US" sz="2400" i="1" dirty="0" err="1" smtClean="0">
                    <a:latin typeface="Times New Roman" panose="02020603050405020304" pitchFamily="18" charset="0"/>
                    <a:cs typeface="Times New Roman" panose="02020603050405020304" pitchFamily="18" charset="0"/>
                  </a:rPr>
                  <a:t>T</a:t>
                </a:r>
                <a:r>
                  <a:rPr lang="en-US" sz="2400" i="1" baseline="-25000" dirty="0" err="1" smtClean="0">
                    <a:latin typeface="Times New Roman" panose="02020603050405020304" pitchFamily="18" charset="0"/>
                    <a:cs typeface="Times New Roman" panose="02020603050405020304" pitchFamily="18" charset="0"/>
                  </a:rPr>
                  <a:t>v</a:t>
                </a:r>
                <a:r>
                  <a:rPr lang="en-US" sz="2400" i="1" baseline="-250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 C )  ≈ 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  + </a:t>
                </a:r>
                <a14:m>
                  <m:oMath xmlns:m="http://schemas.openxmlformats.org/officeDocument/2006/math">
                    <m:f>
                      <m:fPr>
                        <m:ctrlPr>
                          <a:rPr lang="en-US" sz="2800" i="1" smtClean="0">
                            <a:latin typeface="Cambria Math"/>
                            <a:cs typeface="Times New Roman" panose="02020603050405020304" pitchFamily="18" charset="0"/>
                          </a:rPr>
                        </m:ctrlPr>
                      </m:fPr>
                      <m:num>
                        <m:r>
                          <m:rPr>
                            <m:nor/>
                          </m:rPr>
                          <a:rPr lang="en-US" sz="2800" dirty="0">
                            <a:latin typeface="Times New Roman" panose="02020603050405020304" pitchFamily="18" charset="0"/>
                            <a:cs typeface="Times New Roman" panose="02020603050405020304" pitchFamily="18" charset="0"/>
                          </a:rPr>
                          <m:t>r</m:t>
                        </m:r>
                        <m:r>
                          <m:rPr>
                            <m:nor/>
                          </m:rPr>
                          <a:rPr lang="en-US" sz="2800" dirty="0">
                            <a:latin typeface="Times New Roman" panose="02020603050405020304" pitchFamily="18" charset="0"/>
                            <a:cs typeface="Times New Roman" panose="02020603050405020304" pitchFamily="18" charset="0"/>
                          </a:rPr>
                          <m:t> (</m:t>
                        </m:r>
                        <m:r>
                          <m:rPr>
                            <m:nor/>
                          </m:rPr>
                          <a:rPr lang="en-US" sz="2800" dirty="0">
                            <a:latin typeface="Times New Roman" panose="02020603050405020304" pitchFamily="18" charset="0"/>
                            <a:cs typeface="Times New Roman" panose="02020603050405020304" pitchFamily="18" charset="0"/>
                          </a:rPr>
                          <m:t>g</m:t>
                        </m:r>
                        <m:r>
                          <m:rPr>
                            <m:nor/>
                          </m:rPr>
                          <a:rPr lang="en-US" sz="2800" dirty="0">
                            <a:latin typeface="Times New Roman" panose="02020603050405020304" pitchFamily="18" charset="0"/>
                            <a:cs typeface="Times New Roman" panose="02020603050405020304" pitchFamily="18" charset="0"/>
                          </a:rPr>
                          <m:t>/</m:t>
                        </m:r>
                        <m:r>
                          <m:rPr>
                            <m:nor/>
                          </m:rPr>
                          <a:rPr lang="en-US" sz="2800" dirty="0">
                            <a:latin typeface="Times New Roman" panose="02020603050405020304" pitchFamily="18" charset="0"/>
                            <a:cs typeface="Times New Roman" panose="02020603050405020304" pitchFamily="18" charset="0"/>
                          </a:rPr>
                          <m:t>kg</m:t>
                        </m:r>
                        <m:r>
                          <m:rPr>
                            <m:nor/>
                          </m:rPr>
                          <a:rPr lang="en-US" sz="2800" dirty="0">
                            <a:latin typeface="Times New Roman" panose="02020603050405020304" pitchFamily="18" charset="0"/>
                            <a:cs typeface="Times New Roman" panose="02020603050405020304" pitchFamily="18" charset="0"/>
                          </a:rPr>
                          <m:t>)</m:t>
                        </m:r>
                      </m:num>
                      <m:den>
                        <m:r>
                          <a:rPr lang="en-US" sz="2800" b="0" i="1" smtClean="0">
                            <a:latin typeface="Cambria Math"/>
                            <a:cs typeface="Times New Roman" panose="02020603050405020304" pitchFamily="18" charset="0"/>
                          </a:rPr>
                          <m:t>6</m:t>
                        </m:r>
                      </m:den>
                    </m:f>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p>
            </p:txBody>
          </p:sp>
        </mc:Choice>
        <mc:Fallback xmlns="">
          <p:sp>
            <p:nvSpPr>
              <p:cNvPr id="9" name="Rectangle 8"/>
              <p:cNvSpPr>
                <a:spLocks noRot="1" noChangeAspect="1" noMove="1" noResize="1" noEditPoints="1" noAdjustHandles="1" noChangeArrowheads="1" noChangeShapeType="1" noTextEdit="1"/>
              </p:cNvSpPr>
              <p:nvPr/>
            </p:nvSpPr>
            <p:spPr>
              <a:xfrm>
                <a:off x="457200" y="1308080"/>
                <a:ext cx="8229600" cy="5593839"/>
              </a:xfrm>
              <a:prstGeom prst="rect">
                <a:avLst/>
              </a:prstGeom>
              <a:blipFill rotWithShape="1">
                <a:blip r:embed="rId3"/>
                <a:stretch>
                  <a:fillRect l="-963" t="-872" r="-1111"/>
                </a:stretch>
              </a:blipFill>
            </p:spPr>
            <p:txBody>
              <a:bodyPr/>
              <a:lstStyle/>
              <a:p>
                <a:r>
                  <a:rPr lang="en-US">
                    <a:noFill/>
                  </a:rPr>
                  <a:t> </a:t>
                </a:r>
              </a:p>
            </p:txBody>
          </p:sp>
        </mc:Fallback>
      </mc:AlternateContent>
    </p:spTree>
    <p:extLst>
      <p:ext uri="{BB962C8B-B14F-4D97-AF65-F5344CB8AC3E}">
        <p14:creationId xmlns:p14="http://schemas.microsoft.com/office/powerpoint/2010/main" val="821008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Dry Air Definition </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1569660"/>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In meteorology, there are </a:t>
            </a:r>
            <a:r>
              <a:rPr lang="en-US" sz="2400" dirty="0">
                <a:latin typeface="Times New Roman" panose="02020603050405020304" pitchFamily="18" charset="0"/>
                <a:cs typeface="Times New Roman" panose="02020603050405020304" pitchFamily="18" charset="0"/>
              </a:rPr>
              <a:t>two ways in which dry air is </a:t>
            </a:r>
            <a:r>
              <a:rPr lang="en-US" sz="2400" dirty="0" smtClean="0">
                <a:latin typeface="Times New Roman" panose="02020603050405020304" pitchFamily="18" charset="0"/>
                <a:cs typeface="Times New Roman" panose="02020603050405020304" pitchFamily="18" charset="0"/>
              </a:rPr>
              <a:t>referenced:</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sample </a:t>
            </a:r>
            <a:r>
              <a:rPr lang="en-US" sz="2400" dirty="0">
                <a:latin typeface="Times New Roman" panose="02020603050405020304" pitchFamily="18" charset="0"/>
                <a:cs typeface="Times New Roman" panose="02020603050405020304" pitchFamily="18" charset="0"/>
              </a:rPr>
              <a:t>of air that has no water </a:t>
            </a:r>
            <a:r>
              <a:rPr lang="en-US" sz="2400" dirty="0" smtClean="0">
                <a:latin typeface="Times New Roman" panose="02020603050405020304" pitchFamily="18" charset="0"/>
                <a:cs typeface="Times New Roman" panose="02020603050405020304" pitchFamily="18" charset="0"/>
              </a:rPr>
              <a:t>vapor </a:t>
            </a:r>
            <a:r>
              <a:rPr lang="en-US" sz="2400" dirty="0">
                <a:latin typeface="Times New Roman" panose="02020603050405020304" pitchFamily="18" charset="0"/>
                <a:cs typeface="Times New Roman" panose="02020603050405020304" pitchFamily="18" charset="0"/>
              </a:rPr>
              <a:t>(The amount of water vapor in the air depends on the </a:t>
            </a:r>
            <a:r>
              <a:rPr lang="en-US" sz="2400" dirty="0" err="1">
                <a:latin typeface="Times New Roman" panose="02020603050405020304" pitchFamily="18" charset="0"/>
                <a:cs typeface="Times New Roman" panose="02020603050405020304" pitchFamily="18" charset="0"/>
                <a:hlinkClick r:id="rId3"/>
              </a:rPr>
              <a:t>dewpoint</a:t>
            </a:r>
            <a:r>
              <a:rPr lang="en-US" sz="2400" dirty="0">
                <a:latin typeface="Times New Roman" panose="02020603050405020304" pitchFamily="18" charset="0"/>
                <a:cs typeface="Times New Roman" panose="02020603050405020304" pitchFamily="18" charset="0"/>
              </a:rPr>
              <a:t> of the air</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sample of air </a:t>
            </a:r>
            <a:r>
              <a:rPr lang="en-US" sz="2400" dirty="0">
                <a:latin typeface="Times New Roman" panose="02020603050405020304" pitchFamily="18" charset="0"/>
                <a:cs typeface="Times New Roman" panose="02020603050405020304" pitchFamily="18" charset="0"/>
              </a:rPr>
              <a:t>that has a low </a:t>
            </a:r>
            <a:r>
              <a:rPr lang="en-US" sz="2400" dirty="0">
                <a:solidFill>
                  <a:srgbClr val="0070C0"/>
                </a:solidFill>
                <a:latin typeface="Times New Roman" panose="02020603050405020304" pitchFamily="18" charset="0"/>
                <a:cs typeface="Times New Roman" panose="02020603050405020304" pitchFamily="18" charset="0"/>
              </a:rPr>
              <a:t>relative humidity</a:t>
            </a:r>
          </a:p>
        </p:txBody>
      </p:sp>
      <p:sp>
        <p:nvSpPr>
          <p:cNvPr id="3" name="Rectangle 2"/>
          <p:cNvSpPr/>
          <p:nvPr/>
        </p:nvSpPr>
        <p:spPr>
          <a:xfrm>
            <a:off x="155575" y="2895600"/>
            <a:ext cx="6778625" cy="144655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buFont typeface="Arial" panose="020B0604020202020204" pitchFamily="34" charset="0"/>
              <a:buChar char="•"/>
            </a:pPr>
            <a:r>
              <a:rPr lang="en-US" sz="2200" b="1" dirty="0">
                <a:latin typeface="Times New Roman" panose="02020603050405020304" pitchFamily="18" charset="0"/>
                <a:cs typeface="Times New Roman" panose="02020603050405020304" pitchFamily="18" charset="0"/>
              </a:rPr>
              <a:t>At a temperature of </a:t>
            </a:r>
            <a:r>
              <a:rPr lang="en-US" sz="2200" b="1" dirty="0" smtClean="0">
                <a:latin typeface="Times New Roman" panose="02020603050405020304" pitchFamily="18" charset="0"/>
                <a:cs typeface="Times New Roman" panose="02020603050405020304" pitchFamily="18" charset="0"/>
              </a:rPr>
              <a:t>30° </a:t>
            </a:r>
            <a:r>
              <a:rPr lang="en-US" sz="2200" b="1" dirty="0">
                <a:latin typeface="Times New Roman" panose="02020603050405020304" pitchFamily="18" charset="0"/>
                <a:cs typeface="Times New Roman" panose="02020603050405020304" pitchFamily="18" charset="0"/>
              </a:rPr>
              <a:t>C with a relative humidity (RH) of 50% the dew point is </a:t>
            </a:r>
            <a:r>
              <a:rPr lang="en-US" sz="2200" b="1" dirty="0" smtClean="0">
                <a:latin typeface="Times New Roman" panose="02020603050405020304" pitchFamily="18" charset="0"/>
                <a:cs typeface="Times New Roman" panose="02020603050405020304" pitchFamily="18" charset="0"/>
              </a:rPr>
              <a:t>18.45</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C. </a:t>
            </a:r>
            <a:endParaRPr lang="en-US" sz="2200" b="1"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b="1" dirty="0" smtClean="0">
                <a:latin typeface="Times New Roman" panose="02020603050405020304" pitchFamily="18" charset="0"/>
                <a:cs typeface="Times New Roman" panose="02020603050405020304" pitchFamily="18" charset="0"/>
              </a:rPr>
              <a:t>For </a:t>
            </a:r>
            <a:r>
              <a:rPr lang="en-US" sz="2200" b="1" dirty="0">
                <a:latin typeface="Times New Roman" panose="02020603050405020304" pitchFamily="18" charset="0"/>
                <a:cs typeface="Times New Roman" panose="02020603050405020304" pitchFamily="18" charset="0"/>
              </a:rPr>
              <a:t>drier air with temperature of </a:t>
            </a:r>
            <a:r>
              <a:rPr lang="en-US" sz="2200" b="1" dirty="0" smtClean="0">
                <a:latin typeface="Times New Roman" panose="02020603050405020304" pitchFamily="18" charset="0"/>
                <a:cs typeface="Times New Roman" panose="02020603050405020304" pitchFamily="18" charset="0"/>
              </a:rPr>
              <a:t>30</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C and RH of 20 the dew point is </a:t>
            </a:r>
            <a:r>
              <a:rPr lang="en-US" sz="2200" b="1" dirty="0" smtClean="0">
                <a:latin typeface="Times New Roman" panose="02020603050405020304" pitchFamily="18" charset="0"/>
                <a:cs typeface="Times New Roman" panose="02020603050405020304" pitchFamily="18" charset="0"/>
              </a:rPr>
              <a:t>4.61</a:t>
            </a: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C.</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6600" y="2286000"/>
            <a:ext cx="1828800" cy="2286000"/>
          </a:xfrm>
          <a:prstGeom prst="rect">
            <a:avLst/>
          </a:prstGeom>
        </p:spPr>
      </p:pic>
    </p:spTree>
    <p:extLst>
      <p:ext uri="{BB962C8B-B14F-4D97-AF65-F5344CB8AC3E}">
        <p14:creationId xmlns:p14="http://schemas.microsoft.com/office/powerpoint/2010/main" val="364220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143000"/>
            <a:ext cx="78486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5"/>
          <p:cNvSpPr txBox="1">
            <a:spLocks/>
          </p:cNvSpPr>
          <p:nvPr/>
        </p:nvSpPr>
        <p:spPr>
          <a:xfrm>
            <a:off x="155575" y="160338"/>
            <a:ext cx="8531225" cy="98266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smtClean="0">
              <a:latin typeface="Times New Roman" panose="02020603050405020304" pitchFamily="18" charset="0"/>
              <a:cs typeface="Times New Roman" panose="02020603050405020304" pitchFamily="18" charset="0"/>
            </a:endParaRPr>
          </a:p>
          <a:p>
            <a:endParaRPr lang="en-US" sz="3700"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DRY ADIABATIC LAPSE RATE</a:t>
            </a:r>
          </a:p>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564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945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20463"/>
          <a:stretch/>
        </p:blipFill>
        <p:spPr bwMode="auto">
          <a:xfrm>
            <a:off x="562864" y="990600"/>
            <a:ext cx="7666736" cy="4606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5"/>
          <p:cNvSpPr txBox="1">
            <a:spLocks/>
          </p:cNvSpPr>
          <p:nvPr/>
        </p:nvSpPr>
        <p:spPr>
          <a:xfrm>
            <a:off x="155575" y="7937"/>
            <a:ext cx="8531225" cy="11350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smtClean="0">
              <a:latin typeface="Times New Roman" panose="02020603050405020304" pitchFamily="18" charset="0"/>
              <a:cs typeface="Times New Roman" panose="02020603050405020304" pitchFamily="18" charset="0"/>
            </a:endParaRPr>
          </a:p>
          <a:p>
            <a:endParaRPr lang="en-US" sz="3700"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DRY ADIABATIC LAPSE RATE</a:t>
            </a:r>
          </a:p>
          <a:p>
            <a:endParaRPr lang="en-US" sz="3000" dirty="0">
              <a:latin typeface="Times New Roman" panose="02020603050405020304" pitchFamily="18" charset="0"/>
              <a:cs typeface="Times New Roman" panose="02020603050405020304" pitchFamily="18" charset="0"/>
            </a:endParaRPr>
          </a:p>
        </p:txBody>
      </p:sp>
      <p:sp>
        <p:nvSpPr>
          <p:cNvPr id="4" name="Rectangle 3"/>
          <p:cNvSpPr/>
          <p:nvPr/>
        </p:nvSpPr>
        <p:spPr>
          <a:xfrm>
            <a:off x="334264" y="5581471"/>
            <a:ext cx="8428736"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b="1" dirty="0" smtClean="0">
                <a:latin typeface="Times New Roman" panose="02020603050405020304" pitchFamily="18" charset="0"/>
                <a:cs typeface="Times New Roman" panose="02020603050405020304" pitchFamily="18" charset="0"/>
              </a:rPr>
              <a:t>This </a:t>
            </a:r>
            <a:r>
              <a:rPr lang="en-US" sz="2400" b="1" dirty="0">
                <a:latin typeface="Times New Roman" panose="02020603050405020304" pitchFamily="18" charset="0"/>
                <a:cs typeface="Times New Roman" panose="02020603050405020304" pitchFamily="18" charset="0"/>
              </a:rPr>
              <a:t>formula says that if you lift an air parcel adiabatically, its temperature will decrease, which makes physical sense because the parcel will be expanding.</a:t>
            </a:r>
          </a:p>
        </p:txBody>
      </p:sp>
    </p:spTree>
    <p:extLst>
      <p:ext uri="{BB962C8B-B14F-4D97-AF65-F5344CB8AC3E}">
        <p14:creationId xmlns:p14="http://schemas.microsoft.com/office/powerpoint/2010/main" val="1844012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itle 5"/>
          <p:cNvSpPr txBox="1">
            <a:spLocks/>
          </p:cNvSpPr>
          <p:nvPr/>
        </p:nvSpPr>
        <p:spPr>
          <a:xfrm>
            <a:off x="155575" y="7937"/>
            <a:ext cx="8531225" cy="1135063"/>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smtClean="0">
              <a:latin typeface="Times New Roman" panose="02020603050405020304" pitchFamily="18" charset="0"/>
              <a:cs typeface="Times New Roman" panose="02020603050405020304" pitchFamily="18" charset="0"/>
            </a:endParaRPr>
          </a:p>
          <a:p>
            <a:endParaRPr lang="en-US" sz="3700" dirty="0" smtClean="0">
              <a:latin typeface="Times New Roman" panose="02020603050405020304" pitchFamily="18" charset="0"/>
              <a:cs typeface="Times New Roman" panose="02020603050405020304" pitchFamily="18" charset="0"/>
            </a:endParaRPr>
          </a:p>
          <a:p>
            <a:r>
              <a:rPr lang="en-US" sz="3900" dirty="0" smtClean="0">
                <a:latin typeface="Times New Roman" panose="02020603050405020304" pitchFamily="18" charset="0"/>
                <a:cs typeface="Times New Roman" panose="02020603050405020304" pitchFamily="18" charset="0"/>
              </a:rPr>
              <a:t>DRY </a:t>
            </a:r>
            <a:r>
              <a:rPr lang="en-US" sz="3900" dirty="0">
                <a:latin typeface="Times New Roman" panose="02020603050405020304" pitchFamily="18" charset="0"/>
                <a:cs typeface="Times New Roman" panose="02020603050405020304" pitchFamily="18" charset="0"/>
              </a:rPr>
              <a:t>ADIABATIC LAPSE RATE</a:t>
            </a:r>
          </a:p>
          <a:p>
            <a:endParaRPr lang="en-US" sz="3000" dirty="0">
              <a:latin typeface="Times New Roman" panose="02020603050405020304" pitchFamily="18" charset="0"/>
              <a:cs typeface="Times New Roman" panose="02020603050405020304" pitchFamily="18" charset="0"/>
            </a:endParaRPr>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370" y="3886200"/>
            <a:ext cx="8860430" cy="281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15755" t="13890" r="14718" b="21147"/>
          <a:stretch/>
        </p:blipFill>
        <p:spPr>
          <a:xfrm>
            <a:off x="2808890" y="1371600"/>
            <a:ext cx="3744310" cy="2626607"/>
          </a:xfrm>
          <a:prstGeom prst="rect">
            <a:avLst/>
          </a:prstGeom>
        </p:spPr>
      </p:pic>
    </p:spTree>
    <p:extLst>
      <p:ext uri="{BB962C8B-B14F-4D97-AF65-F5344CB8AC3E}">
        <p14:creationId xmlns:p14="http://schemas.microsoft.com/office/powerpoint/2010/main" val="2448884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830997"/>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atmospheric thermodynamics, </a:t>
            </a:r>
            <a:r>
              <a:rPr lang="en-US" sz="2400" dirty="0" smtClean="0">
                <a:latin typeface="Times New Roman" panose="02020603050405020304" pitchFamily="18" charset="0"/>
                <a:cs typeface="Times New Roman" panose="02020603050405020304" pitchFamily="18" charset="0"/>
              </a:rPr>
              <a:t>moist air  </a:t>
            </a:r>
            <a:r>
              <a:rPr lang="en-US" sz="2400" dirty="0">
                <a:latin typeface="Times New Roman" panose="02020603050405020304" pitchFamily="18" charset="0"/>
                <a:cs typeface="Times New Roman" panose="02020603050405020304" pitchFamily="18" charset="0"/>
              </a:rPr>
              <a:t>is a mixture of dry air and any amount of water vapor</a:t>
            </a:r>
            <a:r>
              <a:rPr lang="en-US" sz="2400" dirty="0" smtClean="0">
                <a:latin typeface="Times New Roman" panose="02020603050405020304" pitchFamily="18" charset="0"/>
                <a:cs typeface="Times New Roman" panose="02020603050405020304" pitchFamily="18" charset="0"/>
              </a:rPr>
              <a:t>.</a:t>
            </a:r>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US" sz="3000" dirty="0">
                <a:latin typeface="Times New Roman" panose="02020603050405020304" pitchFamily="18" charset="0"/>
                <a:cs typeface="Times New Roman" panose="02020603050405020304" pitchFamily="18" charset="0"/>
              </a:rPr>
              <a:t>MOIST AIR</a:t>
            </a:r>
          </a:p>
        </p:txBody>
      </p:sp>
      <p:pic>
        <p:nvPicPr>
          <p:cNvPr id="11266" name="Picture 2" descr="Aaron Ward on Twitter: &quot;Low level warm/moist air advecting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0575" y="2581274"/>
            <a:ext cx="3510026" cy="21799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04800" y="2814227"/>
            <a:ext cx="4572000" cy="3785652"/>
          </a:xfrm>
          <a:prstGeom prst="rect">
            <a:avLst/>
          </a:prstGeom>
        </p:spPr>
        <p:txBody>
          <a:bodyPr>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There are many expressions that  can be used for moist air and they </a:t>
            </a:r>
            <a:r>
              <a:rPr lang="en-US" sz="2400" dirty="0" smtClean="0">
                <a:latin typeface="Times New Roman" panose="02020603050405020304" pitchFamily="18" charset="0"/>
                <a:cs typeface="Times New Roman" panose="02020603050405020304" pitchFamily="18" charset="0"/>
              </a:rPr>
              <a:t>are: </a:t>
            </a:r>
          </a:p>
          <a:p>
            <a:pPr marL="800100" lvl="1" indent="-3429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V</a:t>
            </a:r>
            <a:r>
              <a:rPr lang="en-US" sz="2400" dirty="0" smtClean="0">
                <a:latin typeface="Times New Roman" panose="02020603050405020304" pitchFamily="18" charset="0"/>
                <a:cs typeface="Times New Roman" panose="02020603050405020304" pitchFamily="18" charset="0"/>
              </a:rPr>
              <a:t>apor Pressure</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Absolute Humidity</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Specific Humidity </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Mixing ratio </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Dew point Temperature</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Relative </a:t>
            </a:r>
            <a:r>
              <a:rPr lang="en-US" sz="2400" dirty="0" smtClean="0">
                <a:latin typeface="Times New Roman" panose="02020603050405020304" pitchFamily="18" charset="0"/>
                <a:cs typeface="Times New Roman" panose="02020603050405020304" pitchFamily="18" charset="0"/>
              </a:rPr>
              <a:t>humidity</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Wet Bulb </a:t>
            </a:r>
            <a:r>
              <a:rPr lang="en-US" sz="2400" dirty="0" err="1" smtClean="0">
                <a:latin typeface="Times New Roman" panose="02020603050405020304" pitchFamily="18" charset="0"/>
                <a:cs typeface="Times New Roman" panose="02020603050405020304" pitchFamily="18" charset="0"/>
              </a:rPr>
              <a:t>Temperture</a:t>
            </a:r>
            <a:endParaRPr lang="en-US" dirty="0"/>
          </a:p>
        </p:txBody>
      </p:sp>
    </p:spTree>
    <p:extLst>
      <p:ext uri="{BB962C8B-B14F-4D97-AF65-F5344CB8AC3E}">
        <p14:creationId xmlns:p14="http://schemas.microsoft.com/office/powerpoint/2010/main" val="2498218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4524315"/>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When the parcel of air reaches the Dew Point and becomes saturated, water vapor condenses, latent heat is released during the condensation process, which warms the air, and the lapse rate reduces. The Saturated Adiabatic Lapse Rate </a:t>
            </a:r>
            <a:r>
              <a:rPr lang="el-GR" sz="2400" dirty="0" smtClean="0">
                <a:latin typeface="Times New Roman" panose="02020603050405020304" pitchFamily="18" charset="0"/>
                <a:cs typeface="Times New Roman" panose="02020603050405020304" pitchFamily="18" charset="0"/>
              </a:rPr>
              <a:t>Γ</a:t>
            </a:r>
            <a:r>
              <a:rPr lang="en-US" sz="2400" dirty="0" smtClean="0">
                <a:latin typeface="Times New Roman" panose="02020603050405020304" pitchFamily="18" charset="0"/>
                <a:cs typeface="Times New Roman" panose="02020603050405020304" pitchFamily="18" charset="0"/>
              </a:rPr>
              <a:t>s is therefore the rate at which saturated air cools with height.</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contrast to the dry adiabatic lapse rate </a:t>
            </a:r>
            <a:r>
              <a:rPr lang="en-US" sz="2400" dirty="0" err="1" smtClean="0">
                <a:latin typeface="Times New Roman" panose="02020603050405020304" pitchFamily="18" charset="0"/>
                <a:cs typeface="Times New Roman" panose="02020603050405020304" pitchFamily="18" charset="0"/>
              </a:rPr>
              <a:t>Γd</a:t>
            </a:r>
            <a:r>
              <a:rPr lang="en-US" sz="2400" dirty="0" smtClean="0">
                <a:latin typeface="Times New Roman" panose="02020603050405020304" pitchFamily="18" charset="0"/>
                <a:cs typeface="Times New Roman" panose="02020603050405020304" pitchFamily="18" charset="0"/>
              </a:rPr>
              <a:t>, which is constant, the numerical value of the saturated adiabatic lapse rate </a:t>
            </a:r>
            <a:r>
              <a:rPr lang="en-US" sz="2400" dirty="0" err="1" smtClean="0">
                <a:latin typeface="Times New Roman" panose="02020603050405020304" pitchFamily="18" charset="0"/>
                <a:cs typeface="Times New Roman" panose="02020603050405020304" pitchFamily="18" charset="0"/>
              </a:rPr>
              <a:t>Γs</a:t>
            </a:r>
            <a:r>
              <a:rPr lang="en-US" sz="2400" dirty="0" smtClean="0">
                <a:latin typeface="Times New Roman" panose="02020603050405020304" pitchFamily="18" charset="0"/>
                <a:cs typeface="Times New Roman" panose="02020603050405020304" pitchFamily="18" charset="0"/>
              </a:rPr>
              <a:t> varies with pressure and temperature, and  </a:t>
            </a:r>
            <a:r>
              <a:rPr lang="en-US" sz="2400" dirty="0" err="1" smtClean="0">
                <a:latin typeface="Times New Roman" panose="02020603050405020304" pitchFamily="18" charset="0"/>
                <a:cs typeface="Times New Roman" panose="02020603050405020304" pitchFamily="18" charset="0"/>
              </a:rPr>
              <a:t>Γs</a:t>
            </a:r>
            <a:r>
              <a:rPr lang="en-US" sz="2400" dirty="0" smtClean="0">
                <a:latin typeface="Times New Roman" panose="02020603050405020304" pitchFamily="18" charset="0"/>
                <a:cs typeface="Times New Roman" panose="02020603050405020304" pitchFamily="18" charset="0"/>
              </a:rPr>
              <a:t> &lt; </a:t>
            </a:r>
            <a:r>
              <a:rPr lang="en-US" sz="2400" dirty="0" err="1" smtClean="0">
                <a:latin typeface="Times New Roman" panose="02020603050405020304" pitchFamily="18" charset="0"/>
                <a:cs typeface="Times New Roman" panose="02020603050405020304" pitchFamily="18" charset="0"/>
              </a:rPr>
              <a:t>Γd</a:t>
            </a:r>
            <a:r>
              <a:rPr lang="en-US" sz="2400" dirty="0" smtClean="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Actual values of  </a:t>
            </a:r>
            <a:r>
              <a:rPr lang="en-US" sz="2400" dirty="0" err="1" smtClean="0">
                <a:latin typeface="Times New Roman" panose="02020603050405020304" pitchFamily="18" charset="0"/>
                <a:cs typeface="Times New Roman" panose="02020603050405020304" pitchFamily="18" charset="0"/>
              </a:rPr>
              <a:t>Γs</a:t>
            </a:r>
            <a:r>
              <a:rPr lang="en-US" sz="2400" dirty="0" smtClean="0">
                <a:latin typeface="Times New Roman" panose="02020603050405020304" pitchFamily="18" charset="0"/>
                <a:cs typeface="Times New Roman" panose="02020603050405020304" pitchFamily="18" charset="0"/>
              </a:rPr>
              <a:t> range from about 4 K/km near the ground in warm, humid air masses to typical values of 6-7 K/km in the middle troposphere. </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Saturated Adiabatic Lapse Rate</a:t>
            </a:r>
          </a:p>
        </p:txBody>
      </p:sp>
    </p:spTree>
    <p:extLst>
      <p:ext uri="{BB962C8B-B14F-4D97-AF65-F5344CB8AC3E}">
        <p14:creationId xmlns:p14="http://schemas.microsoft.com/office/powerpoint/2010/main" val="2443566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morning quo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itle 5"/>
          <p:cNvSpPr>
            <a:spLocks noGrp="1"/>
          </p:cNvSpPr>
          <p:nvPr>
            <p:ph type="title"/>
          </p:nvPr>
        </p:nvSpPr>
        <p:spPr>
          <a:xfrm>
            <a:off x="457200" y="274638"/>
            <a:ext cx="8229600" cy="715962"/>
          </a:xfrm>
        </p:spPr>
        <p:style>
          <a:lnRef idx="2">
            <a:schemeClr val="dk1"/>
          </a:lnRef>
          <a:fillRef idx="1">
            <a:schemeClr val="lt1"/>
          </a:fillRef>
          <a:effectRef idx="0">
            <a:schemeClr val="dk1"/>
          </a:effectRef>
          <a:fontRef idx="minor">
            <a:schemeClr val="dk1"/>
          </a:fontRef>
        </p:style>
        <p:txBody>
          <a:bodyPr>
            <a:normAutofit/>
          </a:bodyPr>
          <a:lstStyle/>
          <a:p>
            <a:r>
              <a:rPr lang="en-US" sz="3000" dirty="0" smtClean="0">
                <a:latin typeface="Times New Roman" panose="02020603050405020304" pitchFamily="18" charset="0"/>
                <a:cs typeface="Times New Roman" panose="02020603050405020304" pitchFamily="18" charset="0"/>
              </a:rPr>
              <a:t>PARTIAL PRESSURE</a:t>
            </a:r>
            <a:endParaRPr lang="en-US" sz="3000" dirty="0">
              <a:latin typeface="Times New Roman" panose="02020603050405020304" pitchFamily="18" charset="0"/>
              <a:cs typeface="Times New Roman" panose="02020603050405020304" pitchFamily="18" charset="0"/>
            </a:endParaRPr>
          </a:p>
        </p:txBody>
      </p:sp>
      <p:sp>
        <p:nvSpPr>
          <p:cNvPr id="7" name="Rectangle 6"/>
          <p:cNvSpPr/>
          <p:nvPr/>
        </p:nvSpPr>
        <p:spPr>
          <a:xfrm>
            <a:off x="304800" y="1097340"/>
            <a:ext cx="8610600" cy="5262979"/>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 mixture of gases, each gas species contributes to the total pressure.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pressure exerted by a single gas species is known as the partial pressure for that species.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a mixture of ideal gases, the partial pressure of any species can be found from the ideal gas law applied to that species only. </a:t>
            </a:r>
            <a:r>
              <a:rPr lang="en-US" sz="2400" b="1" dirty="0">
                <a:latin typeface="Times New Roman" panose="02020603050405020304" pitchFamily="18" charset="0"/>
                <a:cs typeface="Times New Roman" panose="02020603050405020304" pitchFamily="18" charset="0"/>
              </a:rPr>
              <a:t>For example, in air the partial pressures of O</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N</a:t>
            </a:r>
            <a:r>
              <a:rPr lang="en-US" sz="2400" b="1" baseline="-25000" dirty="0">
                <a:latin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cs typeface="Times New Roman" panose="02020603050405020304" pitchFamily="18" charset="0"/>
              </a:rPr>
              <a:t>, and </a:t>
            </a:r>
            <a:r>
              <a:rPr lang="en-US" sz="2400" b="1" dirty="0" err="1">
                <a:latin typeface="Times New Roman" panose="02020603050405020304" pitchFamily="18" charset="0"/>
                <a:cs typeface="Times New Roman" panose="02020603050405020304" pitchFamily="18" charset="0"/>
              </a:rPr>
              <a:t>A</a:t>
            </a:r>
            <a:r>
              <a:rPr lang="en-US" sz="2400" b="1" baseline="-25000" dirty="0" err="1">
                <a:latin typeface="Times New Roman" panose="02020603050405020304" pitchFamily="18" charset="0"/>
                <a:cs typeface="Times New Roman" panose="02020603050405020304" pitchFamily="18" charset="0"/>
              </a:rPr>
              <a:t>r</a:t>
            </a:r>
            <a:r>
              <a:rPr lang="en-US" sz="2400" b="1" dirty="0">
                <a:latin typeface="Times New Roman" panose="02020603050405020304" pitchFamily="18" charset="0"/>
                <a:cs typeface="Times New Roman" panose="02020603050405020304" pitchFamily="18" charset="0"/>
              </a:rPr>
              <a:t> would </a:t>
            </a:r>
            <a:r>
              <a:rPr lang="en-US" sz="2400" b="1" dirty="0" smtClean="0">
                <a:latin typeface="Times New Roman" panose="02020603050405020304" pitchFamily="18" charset="0"/>
                <a:cs typeface="Times New Roman" panose="02020603050405020304" pitchFamily="18" charset="0"/>
              </a:rPr>
              <a:t>be</a:t>
            </a: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densities used in the above equations are partial densities.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038600"/>
            <a:ext cx="5105400" cy="1606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1753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1662</Words>
  <Application>Microsoft Office PowerPoint</Application>
  <PresentationFormat>On-screen Show (4:3)</PresentationFormat>
  <Paragraphs>184</Paragraphs>
  <Slides>22</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PowerPoint Presentation</vt:lpstr>
      <vt:lpstr>THIS LECTURE INCLUDING THE FOLLOWING ITEMS</vt:lpstr>
      <vt:lpstr>Dry Air Definition </vt:lpstr>
      <vt:lpstr>PowerPoint Presentation</vt:lpstr>
      <vt:lpstr>PowerPoint Presentation</vt:lpstr>
      <vt:lpstr>PowerPoint Presentation</vt:lpstr>
      <vt:lpstr>MOIST AIR</vt:lpstr>
      <vt:lpstr>The Saturated Adiabatic Lapse Rate</vt:lpstr>
      <vt:lpstr>PARTIAL PRESSURE</vt:lpstr>
      <vt:lpstr>PARTIAL PRESSURE</vt:lpstr>
      <vt:lpstr>VAPOR PRESSURE</vt:lpstr>
      <vt:lpstr>SATURATION VAPOR PRESSURE</vt:lpstr>
      <vt:lpstr>SATURATION VAPOR PRESSURE</vt:lpstr>
      <vt:lpstr>SPECIFIC HUMIDITY AND MIXING RATIO</vt:lpstr>
      <vt:lpstr>SPECIFIC HUMIDITY AND MIXING RATIO</vt:lpstr>
      <vt:lpstr>SPECIFIC HUMIDITY AND MIXING RATIO</vt:lpstr>
      <vt:lpstr>DEW POINT TEMPERATURE</vt:lpstr>
      <vt:lpstr>RELATIVE HUMIDITY</vt:lpstr>
      <vt:lpstr>Wet Bulb Temperature Tw</vt:lpstr>
      <vt:lpstr>Wet Bulb Depression</vt:lpstr>
      <vt:lpstr>VIRTUAL TEMPERATURE</vt:lpstr>
      <vt:lpstr>VIRTUAL TEMPERATURE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26</cp:revision>
  <dcterms:created xsi:type="dcterms:W3CDTF">2021-05-09T07:00:11Z</dcterms:created>
  <dcterms:modified xsi:type="dcterms:W3CDTF">2021-05-09T10:28:52Z</dcterms:modified>
</cp:coreProperties>
</file>