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76" r:id="rId4"/>
    <p:sldId id="277" r:id="rId5"/>
    <p:sldId id="283" r:id="rId6"/>
    <p:sldId id="280" r:id="rId7"/>
    <p:sldId id="286" r:id="rId8"/>
    <p:sldId id="287" r:id="rId9"/>
    <p:sldId id="288" r:id="rId10"/>
    <p:sldId id="282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0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8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8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6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1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3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4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9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1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1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8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AF7C-08A3-44FF-8EA6-988834CCBA0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DC72F-CAD1-46D0-9F39-BE5F123E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1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892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37108" y="3440277"/>
            <a:ext cx="68517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 logarithm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Power law profiles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98024" y="5517271"/>
            <a:ext cx="2694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Basim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Alknani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5917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5" y="401774"/>
            <a:ext cx="11808823" cy="426166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1</a:t>
            </a:r>
          </a:p>
          <a:p>
            <a:pPr marL="0" indent="0" algn="ctr">
              <a:buNone/>
            </a:pPr>
            <a:endParaRPr lang="en-US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write a mathematical expression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Wind speed logarithmic equation in stable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Wind speed logarithmic equation in unstable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Wind speed logarithmic equation in neutral conditions.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power-law equation for wind profile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9006" y="401774"/>
            <a:ext cx="11312434" cy="6247220"/>
          </a:xfrm>
        </p:spPr>
        <p:txBody>
          <a:bodyPr>
            <a:normAutofit/>
          </a:bodyPr>
          <a:lstStyle/>
          <a:p>
            <a:pPr algn="ctr"/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 2</a:t>
            </a:r>
          </a:p>
          <a:p>
            <a:pPr marL="0" indent="0" algn="ctr">
              <a:buNone/>
            </a:pPr>
            <a:endParaRPr lang="en-US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write a mathematical expression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aerodynamic roughness length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roughness elements are evenly spaced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The aerodynamic roughness length equation  which uses  in an urban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equation 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Friction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velocity equation 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𝑑𝑟𝑎𝑔 𝑐𝑜𝑒𝑓𝑓𝑖𝑐𝑖𝑒𝑛𝑡 equation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6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276" y="764441"/>
            <a:ext cx="106043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There are two mathematical models that are widely used to model the vertical profile of wind speed over regions of homogeneous and flat terrain, which are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endParaRPr lang="en-US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a-	Logarithmic Law profile.</a:t>
            </a:r>
          </a:p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b-	Power Law profile.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70262" y="2748119"/>
                <a:ext cx="11194869" cy="2828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i="1" u="sng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Wind </a:t>
                </a:r>
                <a:r>
                  <a:rPr lang="en-US" sz="2400" b="1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logarithmic </a:t>
                </a:r>
                <a:r>
                  <a:rPr lang="en-US" sz="2400" b="1" i="1" u="sng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profile  </a:t>
                </a:r>
                <a:r>
                  <a:rPr lang="en-US" sz="2400" b="1" u="sng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Statically Neutral and Non-Neutral Conditions: </a:t>
                </a: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360045" algn="just"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 estimate the mean wind speed u(z), as a function of height, z, above the ground, we speculate that the following variables are relevant: surface stress (represented by the friction velocity, u*, and surface roughness (represented by the aerodynamic roughness length, z</a:t>
                </a:r>
                <a:r>
                  <a:rPr lang="en-US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To determine wind speed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at a height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it is commonly expressed as follows:   </a:t>
                </a:r>
                <a:endParaRPr 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360045" algn="just"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                 </a:t>
                </a:r>
                <a:endParaRPr 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=(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b>
                          </m:sSub>
                        </m:num>
                        <m:den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ĸ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 −−−−−−− 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2" y="2748119"/>
                <a:ext cx="11194869" cy="2828467"/>
              </a:xfrm>
              <a:prstGeom prst="rect">
                <a:avLst/>
              </a:prstGeom>
              <a:blipFill>
                <a:blip r:embed="rId2"/>
                <a:stretch>
                  <a:fillRect l="-817" t="-862" r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274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5577" y="240908"/>
                <a:ext cx="11116492" cy="3477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the elevation above the ground,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the surface roughness length, and (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ĸ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=0.4) is von Karman constant .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(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endChr m:val=""/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𝜏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𝜌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defined as the friction velocity,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density of the air and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is the surface value of the shear stress. The roughness length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describes the roughness of the ground or terrain where the wind is blowing. There are cases where wind speed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known at a reference height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and required at another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a case that can be derived from equation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(1.5):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(in neutral conditions)  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−−−−−−−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ar-SA"/>
                        <m:t>6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Businger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–Dyer Relationships can be integrated with  height to yield the wind  speed  profiles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)−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Ψ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−−−−−−−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240908"/>
                <a:ext cx="11116492" cy="3477427"/>
              </a:xfrm>
              <a:prstGeom prst="rect">
                <a:avLst/>
              </a:prstGeom>
              <a:blipFill>
                <a:blip r:embed="rId2"/>
                <a:stretch>
                  <a:fillRect l="-494" t="-1053" r="-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35577" y="3970861"/>
            <a:ext cx="11495314" cy="2198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 is the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Obukhov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length and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function 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is given for stable conditions (z/L &gt; 0) by 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= 4.7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…………………….……………  1.8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for unstable (z/L &lt; 0) by: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Ψ 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𝑧/𝐿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= −2ln[(1+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)/ 2] −ln[(1+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)/ 2] +2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𝑡𝑎𝑛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−1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)-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𝜋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/2………………. 1.9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    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𝑥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[1− (15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𝑧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)]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1/4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9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0517" t="16875" r="24064" b="11518"/>
          <a:stretch/>
        </p:blipFill>
        <p:spPr>
          <a:xfrm>
            <a:off x="0" y="352697"/>
            <a:ext cx="12191999" cy="650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06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13953" y="620571"/>
                <a:ext cx="10985863" cy="4174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b="1" i="1" u="sng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Power-Law wind Profile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power - law equation is a simple, yet a useful model of the vertical wind profile which was first proposed by Hellman (1916) . The power - law profile assumes that the ratio of wind speeds at different heights can be found by the following equation:</a:t>
                </a:r>
                <a:endParaRPr lang="en-US" sz="1600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endChr m:val="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       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1600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Where</a:t>
                </a:r>
                <a:r>
                  <a:rPr lang="en-US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the wind speed at a reference height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(anemometer height),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the wind speed at a height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(hub height), and (α) is the shear exponent (dimensionless parameter),itis found to depend on both the surface roughness and stability. the shear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also increases with increasing stability .</a:t>
                </a: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53" y="620571"/>
                <a:ext cx="10985863" cy="4174028"/>
              </a:xfrm>
              <a:prstGeom prst="rect">
                <a:avLst/>
              </a:prstGeom>
              <a:blipFill>
                <a:blip r:embed="rId2"/>
                <a:stretch>
                  <a:fillRect l="-499" r="-444" b="-1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6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905" t="14197" r="18941" b="8482"/>
          <a:stretch/>
        </p:blipFill>
        <p:spPr>
          <a:xfrm>
            <a:off x="522514" y="0"/>
            <a:ext cx="11142617" cy="6714309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4937760" y="927465"/>
            <a:ext cx="241663" cy="1672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342709" y="927464"/>
            <a:ext cx="300445" cy="155447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41" y="136478"/>
            <a:ext cx="10918209" cy="656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63773" y="0"/>
                <a:ext cx="12028227" cy="3034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b="1" i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2.  Estimating </a:t>
                </a:r>
                <a:r>
                  <a:rPr lang="en-US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Power Law Exponent (α)</a:t>
                </a:r>
                <a:endParaRPr lang="en-US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b="1" i="1" u="sng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2.1</a:t>
                </a:r>
                <a:r>
                  <a:rPr lang="en-US" i="1" u="sng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</a:t>
                </a:r>
                <a:r>
                  <a:rPr lang="en-US" b="1" i="1" u="sng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Estimating (α) Using Measurements at Two Heights</a:t>
                </a:r>
                <a:endParaRPr lang="en-US" u="sng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Estimating the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exponent (</a:t>
                </a:r>
                <a:r>
                  <a:rPr lang="el-G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α)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becomes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easy if the wind speeds at two heights are known, so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equation can be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rearranged in terms of (α):</a:t>
                </a:r>
                <a:endParaRPr lang="en-US" sz="16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)−</m:t>
                              </m:r>
                            </m:e>
                          </m:func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𝑙𝑛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exponent (α) is a dynamic value that depends on the surface roughness and the atmospheric stability.</a:t>
                </a:r>
                <a:endParaRPr lang="en-US" sz="16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3" y="0"/>
                <a:ext cx="12028227" cy="3034998"/>
              </a:xfrm>
              <a:prstGeom prst="rect">
                <a:avLst/>
              </a:prstGeom>
              <a:blipFill>
                <a:blip r:embed="rId2"/>
                <a:stretch>
                  <a:fillRect l="-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63772" y="2886956"/>
                <a:ext cx="12028227" cy="4271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 b="1" i="1" u="sng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2.2 Shear Exponent Constant (α)                                                           </a:t>
                </a:r>
                <a:endParaRPr lang="en-US" sz="1600" u="sng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wind shear exponent can be taken as a constant for a certain height in a given height range. Shear exponent strongly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depends on the roughness length, this exponent increases when the roughness of the terrain increases, and decreases when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height increases. By choosing suitable (α), based on measurements, Davenport (1960) suggested typical shear exponent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values (1/7, 1/3.5 and 1/2.5) for three roughness classes: grassland, forest and city</a:t>
                </a:r>
                <a:r>
                  <a:rPr lang="en-US" b="1" baseline="30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. An exponent of approximately (1/7) is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commonly used to describe atmospheric wind profiles over the range (up to 100 m), sufficiently during near-neutral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conditions, and low surface roughness.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This called the one: seventh power law and it can be written as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follows</a:t>
                </a: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16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end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>
                  <a:solidFill>
                    <a:srgbClr val="000000"/>
                  </a:solidFill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endParaRPr lang="en-US" sz="16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2" y="2886956"/>
                <a:ext cx="12028227" cy="4271554"/>
              </a:xfrm>
              <a:prstGeom prst="rect">
                <a:avLst/>
              </a:prstGeom>
              <a:blipFill>
                <a:blip r:embed="rId3"/>
                <a:stretch>
                  <a:fillRect l="-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35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41194" y="162838"/>
                <a:ext cx="11614245" cy="2014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2.3 The Roughness Length Method </a:t>
                </a:r>
                <a:endParaRPr lang="en-US" sz="20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The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exponent (α) of the power law profile can be calculated from the roughness length . </a:t>
                </a:r>
                <a:endParaRPr lang="en-US" sz="20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Garamond" panose="02020404030301010803" pitchFamily="18" charset="0"/>
                  </a:rPr>
                  <a:t> </a:t>
                </a:r>
                <a:endParaRPr lang="en-US" sz="2000" dirty="0">
                  <a:solidFill>
                    <a:srgbClr val="000000"/>
                  </a:solidFill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Garamond" panose="02020404030301010803" pitchFamily="18" charset="0"/>
                </a:endParaRPr>
              </a:p>
              <a:p>
                <a:r>
                  <a:rPr lang="en-US" sz="2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              α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𝑙𝑛</m:t>
                            </m:r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∗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effectLst/>
                                                <a:latin typeface="Cambria Math" panose="020405030504060302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𝑍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rad>
                          </m:den>
                        </m:f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4" y="162838"/>
                <a:ext cx="11614245" cy="2014975"/>
              </a:xfrm>
              <a:prstGeom prst="rect">
                <a:avLst/>
              </a:prstGeom>
              <a:blipFill>
                <a:blip r:embed="rId2"/>
                <a:stretch>
                  <a:fillRect l="-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41194" y="2449387"/>
            <a:ext cx="812041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Garamond" panose="02020404030301010803" pitchFamily="18" charset="0"/>
              </a:rPr>
              <a:t>There is another method used to estimate the shear exponent, which is</a:t>
            </a:r>
            <a:r>
              <a:rPr 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Garamond" panose="02020404030301010803" pitchFamily="18" charset="0"/>
              </a:rPr>
              <a:t>:</a:t>
            </a:r>
            <a:endParaRPr lang="en-US" sz="1600" dirty="0">
              <a:solidFill>
                <a:srgbClr val="000000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Garamond" panose="02020404030301010803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77004" y="3330054"/>
            <a:ext cx="8093123" cy="133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6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617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Cambria Math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67</cp:revision>
  <dcterms:created xsi:type="dcterms:W3CDTF">2020-03-29T11:45:13Z</dcterms:created>
  <dcterms:modified xsi:type="dcterms:W3CDTF">2021-02-22T11:17:58Z</dcterms:modified>
</cp:coreProperties>
</file>