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20" r:id="rId2"/>
    <p:sldId id="418" r:id="rId3"/>
    <p:sldId id="419" r:id="rId4"/>
    <p:sldId id="305" r:id="rId5"/>
    <p:sldId id="360" r:id="rId6"/>
    <p:sldId id="308" r:id="rId7"/>
    <p:sldId id="421" r:id="rId8"/>
    <p:sldId id="370" r:id="rId9"/>
    <p:sldId id="422" r:id="rId10"/>
    <p:sldId id="311" r:id="rId11"/>
    <p:sldId id="416" r:id="rId12"/>
    <p:sldId id="364" r:id="rId13"/>
    <p:sldId id="415" r:id="rId14"/>
    <p:sldId id="313" r:id="rId15"/>
    <p:sldId id="372" r:id="rId16"/>
    <p:sldId id="366" r:id="rId17"/>
    <p:sldId id="367" r:id="rId18"/>
    <p:sldId id="423" r:id="rId19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00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21" autoAdjust="0"/>
    <p:restoredTop sz="70134" autoAdjust="0"/>
  </p:normalViewPr>
  <p:slideViewPr>
    <p:cSldViewPr>
      <p:cViewPr>
        <p:scale>
          <a:sx n="88" d="100"/>
          <a:sy n="88" d="100"/>
        </p:scale>
        <p:origin x="-1716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568C2-8D9A-4874-85C6-A7573B41DD8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E88E7-477D-484C-90E8-79F0EBE86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43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60E2C2A-1820-4C07-84B5-79FF4BDF2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056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E60963-B9D1-456E-9A7D-4EB4574B5BF5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64B186-C802-4FDC-AE53-CEF19D7D6860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287805-9779-4724-B5F3-2B3924F8BF2E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284EFE-3DDA-43EF-B979-7D94A3E93E6C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B2A48F-FB5B-493C-9F0E-71880DF44928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C02935-E1DC-48B7-A7D7-4E0086689AF5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E60892-C8EE-4385-ADF5-975A9F75004C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04B73A-E5C6-495E-A903-BFFA79D47592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2A4C8C-F782-4FBB-B3D5-1290767B33C7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DEF54A-51B2-42AB-9BDC-5B502C3A1D98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37EF15-B34E-4AF1-82C4-B0FE18AE80E2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9A37E-AE6C-4FEE-B8D3-ABF61FDB3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EB1A-51AC-4FEF-AB6A-F100EFFAA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03BFF-4426-4C09-9AC8-F052616DA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40A18-6203-4635-8DF4-BE2EE49DF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B2945-3805-4DD6-8B11-78EDE64EF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31B15-1678-4029-9D42-E4387D6E6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B3B87-DE05-4581-80D1-B56D7C156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FA49E-69E5-420D-AF78-D47E14457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F35AC-1086-495B-8629-81859FF3D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FB4AB-371C-45B2-BB0E-55252F7C6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F7894-828A-45A3-82C0-8CB4EF416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5E2AFB6-DF53-4E18-A096-6E532D638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 userDrawn="1"/>
        </p:nvSpPr>
        <p:spPr bwMode="auto">
          <a:xfrm>
            <a:off x="727075" y="6534150"/>
            <a:ext cx="7689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900" dirty="0"/>
              <a:t>Copyright ©  McGraw-Hill Education. All rights reserved. No reproduction or distribution without the prior written consent of McGraw-Hill Education.</a:t>
            </a:r>
          </a:p>
          <a:p>
            <a:pPr eaLnBrk="0" hangingPunct="0">
              <a:defRPr/>
            </a:pPr>
            <a:r>
              <a:rPr lang="en-US" altLang="en-US" sz="900" dirty="0"/>
              <a:t/>
            </a:r>
            <a:br>
              <a:rPr lang="en-US" altLang="en-US" sz="900" dirty="0"/>
            </a:br>
            <a:r>
              <a:rPr lang="en-US" altLang="en-US" sz="900" dirty="0"/>
              <a:t/>
            </a:r>
            <a:br>
              <a:rPr lang="en-US" altLang="en-US" sz="900" dirty="0"/>
            </a:br>
            <a:endParaRPr lang="en-US" altLang="en-US" sz="9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00200"/>
            <a:ext cx="8077200" cy="2819400"/>
          </a:xfrm>
          <a:ln w="38100">
            <a:solidFill>
              <a:schemeClr val="tx2">
                <a:lumMod val="75000"/>
              </a:schemeClr>
            </a:solidFill>
            <a:prstDash val="solid"/>
          </a:ln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sz="4000" dirty="0" smtClean="0">
                <a:solidFill>
                  <a:schemeClr val="tx2"/>
                </a:solidFill>
              </a:rPr>
              <a:t>The RNA Viruses That Infect Humans</a:t>
            </a:r>
          </a:p>
          <a:p>
            <a:pPr eaLnBrk="1" hangingPunct="1"/>
            <a:r>
              <a:rPr lang="en-US" altLang="en-US" sz="4000" dirty="0" err="1" smtClean="0">
                <a:solidFill>
                  <a:schemeClr val="tx2"/>
                </a:solidFill>
              </a:rPr>
              <a:t>Lec</a:t>
            </a:r>
            <a:r>
              <a:rPr lang="en-US" altLang="en-US" sz="4000" dirty="0" smtClean="0">
                <a:solidFill>
                  <a:schemeClr val="tx2"/>
                </a:solidFill>
              </a:rPr>
              <a:t>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2AAC3E-0A13-43B9-879E-0B3068ED56B6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Treatment and Prevention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610600" cy="59436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800" dirty="0" smtClean="0"/>
              <a:t>Treatment is largely supportive for pain and suffering; respiratory failure may require artificial ventilation; physical therapy may be needed</a:t>
            </a:r>
            <a:endParaRPr lang="en-US" altLang="en-US" sz="1800" dirty="0" smtClean="0"/>
          </a:p>
          <a:p>
            <a:pPr algn="just"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FF0000"/>
                </a:solidFill>
              </a:rPr>
              <a:t>Prevention is vaccination: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 dirty="0"/>
              <a:t>Active immunization by vaccination is effective against poliovirus; two types of vaccines</a:t>
            </a:r>
            <a:endParaRPr lang="en-US" altLang="en-US" sz="2800" dirty="0" smtClean="0"/>
          </a:p>
          <a:p>
            <a:pPr lvl="1" algn="just" eaLnBrk="1" hangingPunct="1">
              <a:lnSpc>
                <a:spcPct val="90000"/>
              </a:lnSpc>
            </a:pPr>
            <a:r>
              <a:rPr lang="en-US" altLang="en-US" sz="2400" dirty="0" smtClean="0"/>
              <a:t>Inactivated polio vaccine (IPV) Salk vaccine </a:t>
            </a:r>
            <a:r>
              <a:rPr lang="en-US" sz="2400" dirty="0"/>
              <a:t>is given by deep subcutaneous or intramuscular injection, induces only systemic antibody response but do not provide intestinal or mucosal immunity.</a:t>
            </a:r>
            <a:endParaRPr lang="en-US" altLang="en-US" sz="2400" dirty="0" smtClean="0"/>
          </a:p>
          <a:p>
            <a:pPr lvl="1" algn="just" eaLnBrk="1" hangingPunct="1">
              <a:lnSpc>
                <a:spcPct val="90000"/>
              </a:lnSpc>
            </a:pPr>
            <a:r>
              <a:rPr lang="en-US" altLang="en-US" sz="2400" dirty="0" smtClean="0"/>
              <a:t>Oral polio vaccine (OPV) Sabin vaccine, attenuated virus </a:t>
            </a:r>
            <a:r>
              <a:rPr lang="en-US" sz="2400" dirty="0"/>
              <a:t>induces both local secretory IgA antibodies in the intestine or mucosa and also </a:t>
            </a:r>
            <a:r>
              <a:rPr lang="en-US" sz="2400" dirty="0" err="1"/>
              <a:t>H</a:t>
            </a:r>
            <a:r>
              <a:rPr lang="en-US" sz="2400" dirty="0" err="1" smtClean="0"/>
              <a:t>umoral</a:t>
            </a:r>
            <a:r>
              <a:rPr lang="en-US" sz="2400" dirty="0" smtClean="0"/>
              <a:t> </a:t>
            </a:r>
            <a:r>
              <a:rPr lang="en-US" sz="2400" dirty="0"/>
              <a:t>antibodies (</a:t>
            </a:r>
            <a:r>
              <a:rPr lang="en-US" sz="2400" dirty="0" err="1"/>
              <a:t>IgM</a:t>
            </a:r>
            <a:r>
              <a:rPr lang="en-US" sz="2400" dirty="0"/>
              <a:t> &amp; </a:t>
            </a:r>
            <a:r>
              <a:rPr lang="en-US" sz="2400" dirty="0" err="1"/>
              <a:t>IgG</a:t>
            </a:r>
            <a:r>
              <a:rPr lang="en-US" sz="2400" dirty="0" smtClean="0"/>
              <a:t>).</a:t>
            </a:r>
            <a:r>
              <a:rPr lang="en-US" altLang="en-US" sz="2400" dirty="0" smtClean="0"/>
              <a:t>no longer recommended in the U.S.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800" dirty="0" smtClean="0"/>
              <a:t>Worldwide eradication is being attempted.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Images of Polio</a:t>
            </a: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31B217-1143-4558-8EBA-81BBF5EAA176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pic>
        <p:nvPicPr>
          <p:cNvPr id="73733" name="Picture 6" descr="taL22600_25_21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295400"/>
            <a:ext cx="2895600" cy="477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390208-6466-474F-98B5-2DE511A3179F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Nonpolio Enteroviruses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Most common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smtClean="0">
                <a:solidFill>
                  <a:srgbClr val="400080"/>
                </a:solidFill>
              </a:rPr>
              <a:t>Coxsackieviruses A and B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smtClean="0">
                <a:solidFill>
                  <a:srgbClr val="400080"/>
                </a:solidFill>
              </a:rPr>
              <a:t>Echoviruses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smtClean="0">
                <a:solidFill>
                  <a:srgbClr val="400080"/>
                </a:solidFill>
              </a:rPr>
              <a:t>Nonpolioenteroviruses</a:t>
            </a:r>
            <a:endParaRPr lang="en-US" altLang="en-US" sz="2400" smtClean="0"/>
          </a:p>
          <a:p>
            <a:pPr lvl="2" eaLnBrk="1" hangingPunct="1">
              <a:lnSpc>
                <a:spcPct val="90000"/>
              </a:lnSpc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Similar to poliovirus in epidemiological and infectious characteristics but less virulent</a:t>
            </a:r>
          </a:p>
          <a:p>
            <a:pPr lvl="3" eaLnBrk="1" hangingPunct="1">
              <a:lnSpc>
                <a:spcPct val="90000"/>
              </a:lnSpc>
            </a:pPr>
            <a:endParaRPr lang="en-US" alt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Responsible for respiratory infections, conjunctivitis, and hand-foot-mouth disease</a:t>
            </a:r>
          </a:p>
          <a:p>
            <a:pPr lvl="3" eaLnBrk="1" hangingPunct="1">
              <a:lnSpc>
                <a:spcPct val="90000"/>
              </a:lnSpc>
            </a:pPr>
            <a:endParaRPr lang="en-US" alt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Rare cases of coxsackievirus and echovirus paralysis, aseptic meningitis, and encephalitis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4400" y="76200"/>
            <a:ext cx="7772400" cy="1500188"/>
          </a:xfrm>
        </p:spPr>
        <p:txBody>
          <a:bodyPr/>
          <a:lstStyle/>
          <a:p>
            <a:pPr algn="ctr">
              <a:defRPr/>
            </a:pPr>
            <a:r>
              <a:rPr lang="en-US" sz="4400" dirty="0" err="1" smtClean="0">
                <a:solidFill>
                  <a:schemeClr val="tx2"/>
                </a:solidFill>
              </a:rPr>
              <a:t>NonPolio</a:t>
            </a:r>
            <a:r>
              <a:rPr lang="en-US" sz="4400" dirty="0" smtClean="0">
                <a:solidFill>
                  <a:schemeClr val="tx2"/>
                </a:solidFill>
              </a:rPr>
              <a:t> – </a:t>
            </a:r>
            <a:r>
              <a:rPr lang="en-US" sz="4400" dirty="0" err="1" smtClean="0">
                <a:solidFill>
                  <a:schemeClr val="tx2"/>
                </a:solidFill>
              </a:rPr>
              <a:t>coxsackievirus</a:t>
            </a:r>
            <a:endParaRPr lang="en-US" sz="4400" dirty="0" smtClean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dirty="0" smtClean="0"/>
              <a:t>Acute hemorrhagic conjunctivitis</a:t>
            </a:r>
            <a:endParaRPr lang="en-US" sz="3600" dirty="0"/>
          </a:p>
        </p:txBody>
      </p:sp>
      <p:sp>
        <p:nvSpPr>
          <p:cNvPr id="7577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ED2734-079D-48DA-BF20-F5D232BD1009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pic>
        <p:nvPicPr>
          <p:cNvPr id="75780" name="Picture 5" descr="taL22600_25_2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600" y="1752600"/>
            <a:ext cx="6908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073775"/>
            <a:ext cx="1905000" cy="457200"/>
          </a:xfrm>
          <a:noFill/>
        </p:spPr>
        <p:txBody>
          <a:bodyPr/>
          <a:lstStyle/>
          <a:p>
            <a:fld id="{EC36EEDC-16D1-4E6D-BF41-3A8E5D23818A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Human Rhinovirus (HRV)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4" y="745330"/>
            <a:ext cx="4834731" cy="626506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Rhino” comes from the Greek word for “nose” which is a typical way for the virus to get into the body</a:t>
            </a:r>
            <a:r>
              <a:rPr lang="en-US" sz="2400" dirty="0" smtClean="0"/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More than 110 serotypes associated with the common cold.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Unique molecular surface makes development of a vaccine unlikely.</a:t>
            </a:r>
          </a:p>
          <a:p>
            <a:pPr lvl="3"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Many strains circulating in the population at one time; acquired from contaminated hands and fomites</a:t>
            </a:r>
          </a:p>
        </p:txBody>
      </p:sp>
      <p:pic>
        <p:nvPicPr>
          <p:cNvPr id="80901" name="Picture 234" descr="taL75292_252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9063" y="1435100"/>
            <a:ext cx="2509837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2" name="Rectangle 5"/>
          <p:cNvSpPr>
            <a:spLocks noChangeArrowheads="1"/>
          </p:cNvSpPr>
          <p:nvPr/>
        </p:nvSpPr>
        <p:spPr bwMode="auto">
          <a:xfrm>
            <a:off x="6694488" y="1319213"/>
            <a:ext cx="5461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9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Rhinovirus</a:t>
            </a:r>
          </a:p>
          <a:p>
            <a:r>
              <a:rPr lang="en-US" altLang="en-US" sz="9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particle</a:t>
            </a:r>
            <a:endParaRPr lang="en-US" altLang="en-US" sz="900">
              <a:cs typeface="Arial" pitchFamily="34" charset="0"/>
            </a:endParaRPr>
          </a:p>
        </p:txBody>
      </p:sp>
      <p:sp>
        <p:nvSpPr>
          <p:cNvPr id="80903" name="Rectangle 13"/>
          <p:cNvSpPr>
            <a:spLocks noChangeArrowheads="1"/>
          </p:cNvSpPr>
          <p:nvPr/>
        </p:nvSpPr>
        <p:spPr bwMode="auto">
          <a:xfrm>
            <a:off x="7727950" y="1825625"/>
            <a:ext cx="44767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9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Antibody</a:t>
            </a:r>
            <a:endParaRPr lang="en-US" altLang="en-US" sz="900">
              <a:cs typeface="Arial" pitchFamily="34" charset="0"/>
            </a:endParaRPr>
          </a:p>
        </p:txBody>
      </p:sp>
      <p:sp>
        <p:nvSpPr>
          <p:cNvPr id="80904" name="Rectangle 14"/>
          <p:cNvSpPr>
            <a:spLocks noChangeArrowheads="1"/>
          </p:cNvSpPr>
          <p:nvPr/>
        </p:nvSpPr>
        <p:spPr bwMode="auto">
          <a:xfrm>
            <a:off x="4970463" y="627380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9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(b)</a:t>
            </a:r>
            <a:endParaRPr lang="en-US" altLang="en-US" sz="900">
              <a:cs typeface="Arial" pitchFamily="34" charset="0"/>
            </a:endParaRPr>
          </a:p>
        </p:txBody>
      </p:sp>
      <p:sp>
        <p:nvSpPr>
          <p:cNvPr id="80905" name="Rectangle 15"/>
          <p:cNvSpPr>
            <a:spLocks noChangeArrowheads="1"/>
          </p:cNvSpPr>
          <p:nvPr/>
        </p:nvSpPr>
        <p:spPr bwMode="auto">
          <a:xfrm>
            <a:off x="4970463" y="3228975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9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(a)</a:t>
            </a:r>
            <a:endParaRPr lang="en-US" altLang="en-US" sz="900">
              <a:cs typeface="Arial" pitchFamily="34" charset="0"/>
            </a:endParaRPr>
          </a:p>
        </p:txBody>
      </p:sp>
      <p:sp>
        <p:nvSpPr>
          <p:cNvPr id="80906" name="Rectangle 16"/>
          <p:cNvSpPr>
            <a:spLocks noChangeArrowheads="1"/>
          </p:cNvSpPr>
          <p:nvPr/>
        </p:nvSpPr>
        <p:spPr bwMode="auto">
          <a:xfrm>
            <a:off x="7747000" y="2430463"/>
            <a:ext cx="67945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900" dirty="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Knob antigen</a:t>
            </a:r>
            <a:endParaRPr lang="en-US" altLang="en-US" sz="900" dirty="0">
              <a:cs typeface="Arial" pitchFamily="34" charset="0"/>
            </a:endParaRPr>
          </a:p>
        </p:txBody>
      </p:sp>
      <p:sp>
        <p:nvSpPr>
          <p:cNvPr id="80907" name="Rectangle 17"/>
          <p:cNvSpPr>
            <a:spLocks noChangeArrowheads="1"/>
          </p:cNvSpPr>
          <p:nvPr/>
        </p:nvSpPr>
        <p:spPr bwMode="auto">
          <a:xfrm>
            <a:off x="7743825" y="3000375"/>
            <a:ext cx="7620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9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Pocket antigen</a:t>
            </a:r>
          </a:p>
        </p:txBody>
      </p:sp>
      <p:sp>
        <p:nvSpPr>
          <p:cNvPr id="80908" name="Freeform 82"/>
          <p:cNvSpPr>
            <a:spLocks/>
          </p:cNvSpPr>
          <p:nvPr/>
        </p:nvSpPr>
        <p:spPr bwMode="auto">
          <a:xfrm>
            <a:off x="5210175" y="3665538"/>
            <a:ext cx="2733675" cy="2746375"/>
          </a:xfrm>
          <a:custGeom>
            <a:avLst/>
            <a:gdLst>
              <a:gd name="T0" fmla="*/ 2147483647 w 2026"/>
              <a:gd name="T1" fmla="*/ 2147483647 h 2026"/>
              <a:gd name="T2" fmla="*/ 2147483647 w 2026"/>
              <a:gd name="T3" fmla="*/ 2147483647 h 2026"/>
              <a:gd name="T4" fmla="*/ 2147483647 w 2026"/>
              <a:gd name="T5" fmla="*/ 2147483647 h 2026"/>
              <a:gd name="T6" fmla="*/ 2147483647 w 2026"/>
              <a:gd name="T7" fmla="*/ 2147483647 h 2026"/>
              <a:gd name="T8" fmla="*/ 2147483647 w 2026"/>
              <a:gd name="T9" fmla="*/ 2147483647 h 2026"/>
              <a:gd name="T10" fmla="*/ 2147483647 w 2026"/>
              <a:gd name="T11" fmla="*/ 2147483647 h 2026"/>
              <a:gd name="T12" fmla="*/ 2147483647 w 2026"/>
              <a:gd name="T13" fmla="*/ 2147483647 h 2026"/>
              <a:gd name="T14" fmla="*/ 2147483647 w 2026"/>
              <a:gd name="T15" fmla="*/ 2147483647 h 2026"/>
              <a:gd name="T16" fmla="*/ 2147483647 w 2026"/>
              <a:gd name="T17" fmla="*/ 2147483647 h 2026"/>
              <a:gd name="T18" fmla="*/ 2147483647 w 2026"/>
              <a:gd name="T19" fmla="*/ 2147483647 h 2026"/>
              <a:gd name="T20" fmla="*/ 2147483647 w 2026"/>
              <a:gd name="T21" fmla="*/ 2147483647 h 2026"/>
              <a:gd name="T22" fmla="*/ 2147483647 w 2026"/>
              <a:gd name="T23" fmla="*/ 2147483647 h 2026"/>
              <a:gd name="T24" fmla="*/ 2147483647 w 2026"/>
              <a:gd name="T25" fmla="*/ 2147483647 h 2026"/>
              <a:gd name="T26" fmla="*/ 2147483647 w 2026"/>
              <a:gd name="T27" fmla="*/ 2147483647 h 2026"/>
              <a:gd name="T28" fmla="*/ 2147483647 w 2026"/>
              <a:gd name="T29" fmla="*/ 2147483647 h 2026"/>
              <a:gd name="T30" fmla="*/ 2147483647 w 2026"/>
              <a:gd name="T31" fmla="*/ 2147483647 h 2026"/>
              <a:gd name="T32" fmla="*/ 2147483647 w 2026"/>
              <a:gd name="T33" fmla="*/ 2147483647 h 2026"/>
              <a:gd name="T34" fmla="*/ 2147483647 w 2026"/>
              <a:gd name="T35" fmla="*/ 2147483647 h 2026"/>
              <a:gd name="T36" fmla="*/ 2147483647 w 2026"/>
              <a:gd name="T37" fmla="*/ 2147483647 h 2026"/>
              <a:gd name="T38" fmla="*/ 2147483647 w 2026"/>
              <a:gd name="T39" fmla="*/ 2147483647 h 2026"/>
              <a:gd name="T40" fmla="*/ 2147483647 w 2026"/>
              <a:gd name="T41" fmla="*/ 2147483647 h 2026"/>
              <a:gd name="T42" fmla="*/ 0 w 2026"/>
              <a:gd name="T43" fmla="*/ 2147483647 h 2026"/>
              <a:gd name="T44" fmla="*/ 0 w 2026"/>
              <a:gd name="T45" fmla="*/ 2147483647 h 2026"/>
              <a:gd name="T46" fmla="*/ 2147483647 w 2026"/>
              <a:gd name="T47" fmla="*/ 2147483647 h 2026"/>
              <a:gd name="T48" fmla="*/ 2147483647 w 2026"/>
              <a:gd name="T49" fmla="*/ 2147483647 h 2026"/>
              <a:gd name="T50" fmla="*/ 2147483647 w 2026"/>
              <a:gd name="T51" fmla="*/ 2147483647 h 2026"/>
              <a:gd name="T52" fmla="*/ 2147483647 w 2026"/>
              <a:gd name="T53" fmla="*/ 2147483647 h 2026"/>
              <a:gd name="T54" fmla="*/ 2147483647 w 2026"/>
              <a:gd name="T55" fmla="*/ 2147483647 h 2026"/>
              <a:gd name="T56" fmla="*/ 2147483647 w 2026"/>
              <a:gd name="T57" fmla="*/ 2147483647 h 2026"/>
              <a:gd name="T58" fmla="*/ 2147483647 w 2026"/>
              <a:gd name="T59" fmla="*/ 2147483647 h 2026"/>
              <a:gd name="T60" fmla="*/ 2147483647 w 2026"/>
              <a:gd name="T61" fmla="*/ 2147483647 h 2026"/>
              <a:gd name="T62" fmla="*/ 2147483647 w 2026"/>
              <a:gd name="T63" fmla="*/ 2147483647 h 2026"/>
              <a:gd name="T64" fmla="*/ 2147483647 w 2026"/>
              <a:gd name="T65" fmla="*/ 0 h 2026"/>
              <a:gd name="T66" fmla="*/ 2147483647 w 2026"/>
              <a:gd name="T67" fmla="*/ 0 h 2026"/>
              <a:gd name="T68" fmla="*/ 2147483647 w 2026"/>
              <a:gd name="T69" fmla="*/ 2147483647 h 2026"/>
              <a:gd name="T70" fmla="*/ 2147483647 w 2026"/>
              <a:gd name="T71" fmla="*/ 2147483647 h 2026"/>
              <a:gd name="T72" fmla="*/ 2147483647 w 2026"/>
              <a:gd name="T73" fmla="*/ 2147483647 h 2026"/>
              <a:gd name="T74" fmla="*/ 2147483647 w 2026"/>
              <a:gd name="T75" fmla="*/ 2147483647 h 2026"/>
              <a:gd name="T76" fmla="*/ 2147483647 w 2026"/>
              <a:gd name="T77" fmla="*/ 2147483647 h 2026"/>
              <a:gd name="T78" fmla="*/ 2147483647 w 2026"/>
              <a:gd name="T79" fmla="*/ 2147483647 h 2026"/>
              <a:gd name="T80" fmla="*/ 2147483647 w 2026"/>
              <a:gd name="T81" fmla="*/ 2147483647 h 2026"/>
              <a:gd name="T82" fmla="*/ 2147483647 w 2026"/>
              <a:gd name="T83" fmla="*/ 2147483647 h 2026"/>
              <a:gd name="T84" fmla="*/ 2147483647 w 2026"/>
              <a:gd name="T85" fmla="*/ 2147483647 h 2026"/>
              <a:gd name="T86" fmla="*/ 2147483647 w 2026"/>
              <a:gd name="T87" fmla="*/ 2147483647 h 202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026"/>
              <a:gd name="T133" fmla="*/ 0 h 2026"/>
              <a:gd name="T134" fmla="*/ 2026 w 2026"/>
              <a:gd name="T135" fmla="*/ 2026 h 202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026" h="2026">
                <a:moveTo>
                  <a:pt x="2026" y="1012"/>
                </a:moveTo>
                <a:lnTo>
                  <a:pt x="2026" y="1012"/>
                </a:lnTo>
                <a:lnTo>
                  <a:pt x="2024" y="1064"/>
                </a:lnTo>
                <a:lnTo>
                  <a:pt x="2020" y="1116"/>
                </a:lnTo>
                <a:lnTo>
                  <a:pt x="2014" y="1166"/>
                </a:lnTo>
                <a:lnTo>
                  <a:pt x="2004" y="1216"/>
                </a:lnTo>
                <a:lnTo>
                  <a:pt x="1994" y="1266"/>
                </a:lnTo>
                <a:lnTo>
                  <a:pt x="1980" y="1314"/>
                </a:lnTo>
                <a:lnTo>
                  <a:pt x="1964" y="1360"/>
                </a:lnTo>
                <a:lnTo>
                  <a:pt x="1946" y="1406"/>
                </a:lnTo>
                <a:lnTo>
                  <a:pt x="1926" y="1452"/>
                </a:lnTo>
                <a:lnTo>
                  <a:pt x="1902" y="1494"/>
                </a:lnTo>
                <a:lnTo>
                  <a:pt x="1878" y="1538"/>
                </a:lnTo>
                <a:lnTo>
                  <a:pt x="1852" y="1578"/>
                </a:lnTo>
                <a:lnTo>
                  <a:pt x="1824" y="1618"/>
                </a:lnTo>
                <a:lnTo>
                  <a:pt x="1794" y="1656"/>
                </a:lnTo>
                <a:lnTo>
                  <a:pt x="1762" y="1694"/>
                </a:lnTo>
                <a:lnTo>
                  <a:pt x="1728" y="1728"/>
                </a:lnTo>
                <a:lnTo>
                  <a:pt x="1694" y="1762"/>
                </a:lnTo>
                <a:lnTo>
                  <a:pt x="1656" y="1794"/>
                </a:lnTo>
                <a:lnTo>
                  <a:pt x="1618" y="1824"/>
                </a:lnTo>
                <a:lnTo>
                  <a:pt x="1578" y="1852"/>
                </a:lnTo>
                <a:lnTo>
                  <a:pt x="1538" y="1878"/>
                </a:lnTo>
                <a:lnTo>
                  <a:pt x="1496" y="1902"/>
                </a:lnTo>
                <a:lnTo>
                  <a:pt x="1452" y="1926"/>
                </a:lnTo>
                <a:lnTo>
                  <a:pt x="1406" y="1946"/>
                </a:lnTo>
                <a:lnTo>
                  <a:pt x="1360" y="1964"/>
                </a:lnTo>
                <a:lnTo>
                  <a:pt x="1314" y="1980"/>
                </a:lnTo>
                <a:lnTo>
                  <a:pt x="1266" y="1994"/>
                </a:lnTo>
                <a:lnTo>
                  <a:pt x="1216" y="2004"/>
                </a:lnTo>
                <a:lnTo>
                  <a:pt x="1166" y="2014"/>
                </a:lnTo>
                <a:lnTo>
                  <a:pt x="1116" y="2020"/>
                </a:lnTo>
                <a:lnTo>
                  <a:pt x="1064" y="2024"/>
                </a:lnTo>
                <a:lnTo>
                  <a:pt x="1012" y="2026"/>
                </a:lnTo>
                <a:lnTo>
                  <a:pt x="960" y="2024"/>
                </a:lnTo>
                <a:lnTo>
                  <a:pt x="908" y="2020"/>
                </a:lnTo>
                <a:lnTo>
                  <a:pt x="858" y="2014"/>
                </a:lnTo>
                <a:lnTo>
                  <a:pt x="808" y="2004"/>
                </a:lnTo>
                <a:lnTo>
                  <a:pt x="760" y="1994"/>
                </a:lnTo>
                <a:lnTo>
                  <a:pt x="712" y="1980"/>
                </a:lnTo>
                <a:lnTo>
                  <a:pt x="664" y="1964"/>
                </a:lnTo>
                <a:lnTo>
                  <a:pt x="618" y="1946"/>
                </a:lnTo>
                <a:lnTo>
                  <a:pt x="574" y="1926"/>
                </a:lnTo>
                <a:lnTo>
                  <a:pt x="530" y="1902"/>
                </a:lnTo>
                <a:lnTo>
                  <a:pt x="488" y="1878"/>
                </a:lnTo>
                <a:lnTo>
                  <a:pt x="446" y="1852"/>
                </a:lnTo>
                <a:lnTo>
                  <a:pt x="406" y="1824"/>
                </a:lnTo>
                <a:lnTo>
                  <a:pt x="368" y="1794"/>
                </a:lnTo>
                <a:lnTo>
                  <a:pt x="332" y="1762"/>
                </a:lnTo>
                <a:lnTo>
                  <a:pt x="296" y="1728"/>
                </a:lnTo>
                <a:lnTo>
                  <a:pt x="262" y="1694"/>
                </a:lnTo>
                <a:lnTo>
                  <a:pt x="230" y="1656"/>
                </a:lnTo>
                <a:lnTo>
                  <a:pt x="200" y="1618"/>
                </a:lnTo>
                <a:lnTo>
                  <a:pt x="172" y="1578"/>
                </a:lnTo>
                <a:lnTo>
                  <a:pt x="146" y="1538"/>
                </a:lnTo>
                <a:lnTo>
                  <a:pt x="122" y="1494"/>
                </a:lnTo>
                <a:lnTo>
                  <a:pt x="100" y="1452"/>
                </a:lnTo>
                <a:lnTo>
                  <a:pt x="80" y="1406"/>
                </a:lnTo>
                <a:lnTo>
                  <a:pt x="60" y="1360"/>
                </a:lnTo>
                <a:lnTo>
                  <a:pt x="44" y="1314"/>
                </a:lnTo>
                <a:lnTo>
                  <a:pt x="32" y="1266"/>
                </a:lnTo>
                <a:lnTo>
                  <a:pt x="20" y="1216"/>
                </a:lnTo>
                <a:lnTo>
                  <a:pt x="12" y="1166"/>
                </a:lnTo>
                <a:lnTo>
                  <a:pt x="4" y="1116"/>
                </a:lnTo>
                <a:lnTo>
                  <a:pt x="0" y="1064"/>
                </a:lnTo>
                <a:lnTo>
                  <a:pt x="0" y="1012"/>
                </a:lnTo>
                <a:lnTo>
                  <a:pt x="0" y="960"/>
                </a:lnTo>
                <a:lnTo>
                  <a:pt x="4" y="908"/>
                </a:lnTo>
                <a:lnTo>
                  <a:pt x="12" y="858"/>
                </a:lnTo>
                <a:lnTo>
                  <a:pt x="20" y="808"/>
                </a:lnTo>
                <a:lnTo>
                  <a:pt x="32" y="758"/>
                </a:lnTo>
                <a:lnTo>
                  <a:pt x="44" y="710"/>
                </a:lnTo>
                <a:lnTo>
                  <a:pt x="60" y="664"/>
                </a:lnTo>
                <a:lnTo>
                  <a:pt x="80" y="618"/>
                </a:lnTo>
                <a:lnTo>
                  <a:pt x="100" y="574"/>
                </a:lnTo>
                <a:lnTo>
                  <a:pt x="122" y="530"/>
                </a:lnTo>
                <a:lnTo>
                  <a:pt x="146" y="486"/>
                </a:lnTo>
                <a:lnTo>
                  <a:pt x="172" y="446"/>
                </a:lnTo>
                <a:lnTo>
                  <a:pt x="200" y="406"/>
                </a:lnTo>
                <a:lnTo>
                  <a:pt x="230" y="368"/>
                </a:lnTo>
                <a:lnTo>
                  <a:pt x="262" y="332"/>
                </a:lnTo>
                <a:lnTo>
                  <a:pt x="296" y="296"/>
                </a:lnTo>
                <a:lnTo>
                  <a:pt x="332" y="262"/>
                </a:lnTo>
                <a:lnTo>
                  <a:pt x="368" y="230"/>
                </a:lnTo>
                <a:lnTo>
                  <a:pt x="406" y="200"/>
                </a:lnTo>
                <a:lnTo>
                  <a:pt x="446" y="172"/>
                </a:lnTo>
                <a:lnTo>
                  <a:pt x="488" y="146"/>
                </a:lnTo>
                <a:lnTo>
                  <a:pt x="530" y="122"/>
                </a:lnTo>
                <a:lnTo>
                  <a:pt x="574" y="100"/>
                </a:lnTo>
                <a:lnTo>
                  <a:pt x="618" y="78"/>
                </a:lnTo>
                <a:lnTo>
                  <a:pt x="664" y="60"/>
                </a:lnTo>
                <a:lnTo>
                  <a:pt x="712" y="44"/>
                </a:lnTo>
                <a:lnTo>
                  <a:pt x="760" y="32"/>
                </a:lnTo>
                <a:lnTo>
                  <a:pt x="808" y="20"/>
                </a:lnTo>
                <a:lnTo>
                  <a:pt x="858" y="10"/>
                </a:lnTo>
                <a:lnTo>
                  <a:pt x="908" y="4"/>
                </a:lnTo>
                <a:lnTo>
                  <a:pt x="960" y="0"/>
                </a:lnTo>
                <a:lnTo>
                  <a:pt x="1012" y="0"/>
                </a:lnTo>
                <a:lnTo>
                  <a:pt x="1064" y="0"/>
                </a:lnTo>
                <a:lnTo>
                  <a:pt x="1116" y="4"/>
                </a:lnTo>
                <a:lnTo>
                  <a:pt x="1166" y="10"/>
                </a:lnTo>
                <a:lnTo>
                  <a:pt x="1216" y="20"/>
                </a:lnTo>
                <a:lnTo>
                  <a:pt x="1266" y="32"/>
                </a:lnTo>
                <a:lnTo>
                  <a:pt x="1314" y="44"/>
                </a:lnTo>
                <a:lnTo>
                  <a:pt x="1360" y="60"/>
                </a:lnTo>
                <a:lnTo>
                  <a:pt x="1406" y="78"/>
                </a:lnTo>
                <a:lnTo>
                  <a:pt x="1452" y="100"/>
                </a:lnTo>
                <a:lnTo>
                  <a:pt x="1496" y="122"/>
                </a:lnTo>
                <a:lnTo>
                  <a:pt x="1538" y="146"/>
                </a:lnTo>
                <a:lnTo>
                  <a:pt x="1578" y="172"/>
                </a:lnTo>
                <a:lnTo>
                  <a:pt x="1618" y="200"/>
                </a:lnTo>
                <a:lnTo>
                  <a:pt x="1656" y="230"/>
                </a:lnTo>
                <a:lnTo>
                  <a:pt x="1694" y="262"/>
                </a:lnTo>
                <a:lnTo>
                  <a:pt x="1728" y="296"/>
                </a:lnTo>
                <a:lnTo>
                  <a:pt x="1762" y="332"/>
                </a:lnTo>
                <a:lnTo>
                  <a:pt x="1794" y="368"/>
                </a:lnTo>
                <a:lnTo>
                  <a:pt x="1824" y="406"/>
                </a:lnTo>
                <a:lnTo>
                  <a:pt x="1852" y="446"/>
                </a:lnTo>
                <a:lnTo>
                  <a:pt x="1878" y="486"/>
                </a:lnTo>
                <a:lnTo>
                  <a:pt x="1902" y="530"/>
                </a:lnTo>
                <a:lnTo>
                  <a:pt x="1926" y="574"/>
                </a:lnTo>
                <a:lnTo>
                  <a:pt x="1946" y="618"/>
                </a:lnTo>
                <a:lnTo>
                  <a:pt x="1964" y="664"/>
                </a:lnTo>
                <a:lnTo>
                  <a:pt x="1980" y="710"/>
                </a:lnTo>
                <a:lnTo>
                  <a:pt x="1994" y="758"/>
                </a:lnTo>
                <a:lnTo>
                  <a:pt x="2004" y="808"/>
                </a:lnTo>
                <a:lnTo>
                  <a:pt x="2014" y="858"/>
                </a:lnTo>
                <a:lnTo>
                  <a:pt x="2020" y="908"/>
                </a:lnTo>
                <a:lnTo>
                  <a:pt x="2024" y="960"/>
                </a:lnTo>
                <a:lnTo>
                  <a:pt x="2026" y="1012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0909" name="Line 122"/>
          <p:cNvSpPr>
            <a:spLocks noChangeShapeType="1"/>
          </p:cNvSpPr>
          <p:nvPr/>
        </p:nvSpPr>
        <p:spPr bwMode="auto">
          <a:xfrm>
            <a:off x="7372350" y="2498725"/>
            <a:ext cx="34766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80910" name="Line 123"/>
          <p:cNvSpPr>
            <a:spLocks noChangeShapeType="1"/>
          </p:cNvSpPr>
          <p:nvPr/>
        </p:nvSpPr>
        <p:spPr bwMode="auto">
          <a:xfrm>
            <a:off x="6861175" y="3068638"/>
            <a:ext cx="85566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80911" name="Line 124"/>
          <p:cNvSpPr>
            <a:spLocks noChangeShapeType="1"/>
          </p:cNvSpPr>
          <p:nvPr/>
        </p:nvSpPr>
        <p:spPr bwMode="auto">
          <a:xfrm flipH="1">
            <a:off x="5868988" y="1871663"/>
            <a:ext cx="241300" cy="4699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80912" name="Line 125"/>
          <p:cNvSpPr>
            <a:spLocks noChangeShapeType="1"/>
          </p:cNvSpPr>
          <p:nvPr/>
        </p:nvSpPr>
        <p:spPr bwMode="auto">
          <a:xfrm>
            <a:off x="6483350" y="1800225"/>
            <a:ext cx="314325" cy="4905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80913" name="Line 242"/>
          <p:cNvSpPr>
            <a:spLocks noChangeShapeType="1"/>
          </p:cNvSpPr>
          <p:nvPr/>
        </p:nvSpPr>
        <p:spPr bwMode="auto">
          <a:xfrm flipH="1">
            <a:off x="6375400" y="1428750"/>
            <a:ext cx="296863" cy="1952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80914" name="Line 122"/>
          <p:cNvSpPr>
            <a:spLocks noChangeShapeType="1"/>
          </p:cNvSpPr>
          <p:nvPr/>
        </p:nvSpPr>
        <p:spPr bwMode="auto">
          <a:xfrm>
            <a:off x="7312025" y="1893888"/>
            <a:ext cx="38893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80915" name="Rectangle 66"/>
          <p:cNvSpPr>
            <a:spLocks noChangeArrowheads="1"/>
          </p:cNvSpPr>
          <p:nvPr/>
        </p:nvSpPr>
        <p:spPr bwMode="auto">
          <a:xfrm>
            <a:off x="4702175" y="935038"/>
            <a:ext cx="4165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rgbClr val="060505"/>
                </a:solidFill>
                <a:cs typeface="Arial" pitchFamily="34" charset="0"/>
              </a:rPr>
              <a:t>Copyright © McGraw-Hill Education. Permission required for reproduction or display.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D6D550-1D84-4C34-B07D-019B5009DF4A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Sensitive to acidic environments; optimum temperature is 33</a:t>
            </a:r>
            <a:r>
              <a:rPr lang="en-US" altLang="en-US" sz="2800" baseline="30000" smtClean="0"/>
              <a:t>o</a:t>
            </a:r>
            <a:r>
              <a:rPr lang="en-US" altLang="en-US" sz="2800" smtClean="0"/>
              <a:t>C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Headache, chills, fatigue, sore throat, cough, nasal drainage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Treat the symptoms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Handwashing and care in handling nasal secretions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</p:txBody>
      </p:sp>
      <p:sp>
        <p:nvSpPr>
          <p:cNvPr id="81924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4400" dirty="0">
                <a:solidFill>
                  <a:schemeClr val="tx2"/>
                </a:solidFill>
              </a:rPr>
              <a:t>Human Rhinovirus (HRV)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80D1A1-1079-408B-8E3A-311F6C764A30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Caliciviruses</a:t>
            </a:r>
            <a:endParaRPr lang="en-US" altLang="en-US" dirty="0" smtClean="0"/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763000" cy="5715000"/>
          </a:xfrm>
        </p:spPr>
        <p:txBody>
          <a:bodyPr/>
          <a:lstStyle/>
          <a:p>
            <a:pPr eaLnBrk="1" hangingPunct="1"/>
            <a:r>
              <a:rPr lang="en-US" sz="2800" dirty="0"/>
              <a:t>They are a group of non-enveloped, single-stranded RNA </a:t>
            </a:r>
            <a:r>
              <a:rPr lang="en-US" sz="2800" dirty="0" smtClean="0"/>
              <a:t>viruses.</a:t>
            </a:r>
            <a:endParaRPr lang="en-US" altLang="en-US" sz="2800" dirty="0" smtClean="0"/>
          </a:p>
          <a:p>
            <a:pPr eaLnBrk="1" hangingPunct="1"/>
            <a:r>
              <a:rPr lang="en-US" sz="2800" dirty="0" err="1"/>
              <a:t>Noroviruses</a:t>
            </a:r>
            <a:r>
              <a:rPr lang="en-US" sz="2800" dirty="0"/>
              <a:t> were previously called </a:t>
            </a:r>
            <a:r>
              <a:rPr lang="en-US" sz="2800" dirty="0" smtClean="0"/>
              <a:t>Norwalk</a:t>
            </a:r>
            <a:r>
              <a:rPr lang="en-US" altLang="en-US" sz="2800" dirty="0" smtClean="0"/>
              <a:t>; believed to cause 1/3</a:t>
            </a:r>
            <a:r>
              <a:rPr lang="en-US" altLang="en-US" sz="2800" baseline="30000" dirty="0" smtClean="0"/>
              <a:t>rd</a:t>
            </a:r>
            <a:r>
              <a:rPr lang="en-US" altLang="en-US" sz="2800" dirty="0" smtClean="0"/>
              <a:t> of all viral  acute gastroenteritis cases</a:t>
            </a:r>
          </a:p>
          <a:p>
            <a:pPr eaLnBrk="1" hangingPunct="1"/>
            <a:r>
              <a:rPr lang="en-US" altLang="en-US" sz="2800" dirty="0" smtClean="0"/>
              <a:t>Transmitted by fecal-oral route</a:t>
            </a:r>
          </a:p>
          <a:p>
            <a:pPr eaLnBrk="1" hangingPunct="1"/>
            <a:r>
              <a:rPr lang="en-US" altLang="en-US" sz="2800" dirty="0" smtClean="0"/>
              <a:t>Infection in all ages at any time of year</a:t>
            </a:r>
          </a:p>
          <a:p>
            <a:pPr eaLnBrk="1" hangingPunct="1"/>
            <a:r>
              <a:rPr lang="en-US" altLang="en-US" sz="2800" dirty="0" smtClean="0"/>
              <a:t>Acute onset, nausea, vomiting, cramps, diarrhea, chills</a:t>
            </a:r>
          </a:p>
          <a:p>
            <a:pPr lvl="2"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Rapid and complete recovery</a:t>
            </a:r>
          </a:p>
          <a:p>
            <a:pPr eaLnBrk="1" hangingPunct="1"/>
            <a:r>
              <a:rPr lang="en-US" altLang="en-US" sz="2800" dirty="0" smtClean="0"/>
              <a:t>No vaccine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3363" y="6211888"/>
            <a:ext cx="604837" cy="457200"/>
          </a:xfrm>
          <a:noFill/>
        </p:spPr>
        <p:txBody>
          <a:bodyPr/>
          <a:lstStyle/>
          <a:p>
            <a:fld id="{DC50A6B8-7278-4671-9B10-5AA4F27F6F1A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z="3600" dirty="0" err="1" smtClean="0"/>
              <a:t>Nonenveloped</a:t>
            </a:r>
            <a:r>
              <a:rPr lang="en-US" altLang="en-US" sz="3600" dirty="0" smtClean="0"/>
              <a:t> Segmented </a:t>
            </a:r>
            <a:r>
              <a:rPr lang="en-US" altLang="en-US" sz="3600" dirty="0" err="1" smtClean="0"/>
              <a:t>dsRNA</a:t>
            </a:r>
            <a:r>
              <a:rPr lang="en-US" altLang="en-US" sz="3600" dirty="0" smtClean="0"/>
              <a:t> Viruses: </a:t>
            </a:r>
            <a:r>
              <a:rPr lang="en-US" altLang="en-US" sz="3600" dirty="0" err="1" smtClean="0"/>
              <a:t>Reoviruses</a:t>
            </a:r>
            <a:endParaRPr lang="en-US" altLang="en-US" sz="3600" dirty="0" smtClean="0"/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57300"/>
            <a:ext cx="8610600" cy="5867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2400" dirty="0" smtClean="0"/>
          </a:p>
          <a:p>
            <a:pPr eaLnBrk="1" hangingPunct="1">
              <a:buFontTx/>
              <a:buNone/>
            </a:pPr>
            <a:r>
              <a:rPr lang="en-US" altLang="en-US" sz="2400" dirty="0" smtClean="0"/>
              <a:t>Unusual double-stranded RNA genome</a:t>
            </a:r>
          </a:p>
          <a:p>
            <a:pPr eaLnBrk="1" hangingPunct="1">
              <a:buFontTx/>
              <a:buNone/>
            </a:pPr>
            <a:r>
              <a:rPr lang="en-US" altLang="en-US" sz="2400" dirty="0" smtClean="0">
                <a:solidFill>
                  <a:srgbClr val="0070C0"/>
                </a:solidFill>
              </a:rPr>
              <a:t>Two best known:</a:t>
            </a:r>
          </a:p>
          <a:p>
            <a:pPr eaLnBrk="1" hangingPunct="1">
              <a:buFontTx/>
              <a:buNone/>
            </a:pPr>
            <a:endParaRPr lang="en-US" altLang="en-US" sz="2400" b="1" dirty="0" smtClean="0">
              <a:solidFill>
                <a:srgbClr val="400080"/>
              </a:solidFill>
            </a:endParaRPr>
          </a:p>
          <a:p>
            <a:pPr marL="0" indent="0" eaLnBrk="1" hangingPunct="1">
              <a:buNone/>
            </a:pPr>
            <a:r>
              <a:rPr lang="en-US" altLang="en-US" sz="2400" b="1" dirty="0" err="1" smtClean="0">
                <a:solidFill>
                  <a:srgbClr val="400080"/>
                </a:solidFill>
              </a:rPr>
              <a:t>Reovirus</a:t>
            </a:r>
            <a:r>
              <a:rPr lang="en-US" altLang="en-US" sz="2400" dirty="0" smtClean="0"/>
              <a:t> – </a:t>
            </a:r>
            <a:r>
              <a:rPr lang="en-US" sz="2400" dirty="0" smtClean="0"/>
              <a:t> </a:t>
            </a:r>
            <a:r>
              <a:rPr lang="en-US" sz="2400" dirty="0" err="1"/>
              <a:t>nonenveloped</a:t>
            </a:r>
            <a:r>
              <a:rPr lang="en-US" sz="2400" dirty="0"/>
              <a:t> viruses </a:t>
            </a:r>
            <a:r>
              <a:rPr lang="en-US" sz="2400" dirty="0" smtClean="0"/>
              <a:t>that contain </a:t>
            </a:r>
            <a:r>
              <a:rPr lang="en-US" sz="2400" dirty="0"/>
              <a:t>a genome of 10 segments </a:t>
            </a:r>
            <a:r>
              <a:rPr lang="en-US" sz="2400" dirty="0" smtClean="0"/>
              <a:t>of double-stranded </a:t>
            </a:r>
            <a:r>
              <a:rPr lang="en-US" sz="2400" dirty="0"/>
              <a:t>RNA</a:t>
            </a:r>
            <a:r>
              <a:rPr lang="en-US" sz="2400" dirty="0" smtClean="0"/>
              <a:t>.</a:t>
            </a:r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cold-like upper respiratory infection, enteritis</a:t>
            </a:r>
            <a:endParaRPr lang="en-US" altLang="en-US" sz="2400" b="1" dirty="0">
              <a:solidFill>
                <a:srgbClr val="400080"/>
              </a:solidFill>
            </a:endParaRPr>
          </a:p>
          <a:p>
            <a:pPr marL="0" indent="0" eaLnBrk="1" hangingPunct="1">
              <a:buNone/>
            </a:pPr>
            <a:endParaRPr lang="en-US" altLang="en-US" sz="2400" dirty="0" smtClean="0"/>
          </a:p>
        </p:txBody>
      </p:sp>
      <p:sp>
        <p:nvSpPr>
          <p:cNvPr id="83976" name="Rectangle 14"/>
          <p:cNvSpPr>
            <a:spLocks noChangeArrowheads="1"/>
          </p:cNvSpPr>
          <p:nvPr/>
        </p:nvSpPr>
        <p:spPr bwMode="auto">
          <a:xfrm>
            <a:off x="2871788" y="6567488"/>
            <a:ext cx="141287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9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(a)</a:t>
            </a:r>
            <a:endParaRPr lang="en-US" altLang="en-US" sz="900">
              <a:cs typeface="Arial" pitchFamily="34" charset="0"/>
            </a:endParaRPr>
          </a:p>
        </p:txBody>
      </p:sp>
      <p:sp>
        <p:nvSpPr>
          <p:cNvPr id="83977" name="Rectangle 14"/>
          <p:cNvSpPr>
            <a:spLocks noChangeArrowheads="1"/>
          </p:cNvSpPr>
          <p:nvPr/>
        </p:nvSpPr>
        <p:spPr bwMode="auto">
          <a:xfrm>
            <a:off x="5224463" y="6567488"/>
            <a:ext cx="141287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9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(b)</a:t>
            </a:r>
            <a:endParaRPr lang="en-US" altLang="en-US" sz="900"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031" y="4419600"/>
            <a:ext cx="4191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F35AC-1086-495B-8629-81859FF3DE2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4" name="Picture 3" descr="taL75292_2524a.jpg"/>
          <p:cNvPicPr>
            <a:picLocks noChangeAspect="1"/>
          </p:cNvPicPr>
          <p:nvPr/>
        </p:nvPicPr>
        <p:blipFill>
          <a:blip r:embed="rId2" cstate="print"/>
          <a:srcRect l="2480" t="5690" r="1979" b="1634"/>
          <a:stretch>
            <a:fillRect/>
          </a:stretch>
        </p:blipFill>
        <p:spPr bwMode="auto">
          <a:xfrm>
            <a:off x="2020888" y="5098257"/>
            <a:ext cx="23495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taL75292_2524b.jpg"/>
          <p:cNvPicPr>
            <a:picLocks noChangeAspect="1"/>
          </p:cNvPicPr>
          <p:nvPr/>
        </p:nvPicPr>
        <p:blipFill>
          <a:blip r:embed="rId3" cstate="print"/>
          <a:srcRect l="2254" t="5698" r="2203" b="2930"/>
          <a:stretch>
            <a:fillRect/>
          </a:stretch>
        </p:blipFill>
        <p:spPr bwMode="auto">
          <a:xfrm>
            <a:off x="4872037" y="4903788"/>
            <a:ext cx="2933700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6"/>
          <p:cNvSpPr>
            <a:spLocks noChangeArrowheads="1"/>
          </p:cNvSpPr>
          <p:nvPr/>
        </p:nvSpPr>
        <p:spPr bwMode="auto">
          <a:xfrm>
            <a:off x="5486400" y="6216651"/>
            <a:ext cx="1704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600" dirty="0">
                <a:solidFill>
                  <a:srgbClr val="060505"/>
                </a:solidFill>
                <a:cs typeface="Arial" pitchFamily="34" charset="0"/>
              </a:rPr>
              <a:t>From Farrar and Lambert, Pocket Guide for</a:t>
            </a:r>
          </a:p>
          <a:p>
            <a:r>
              <a:rPr lang="en-US" altLang="en-US" sz="600" dirty="0">
                <a:solidFill>
                  <a:srgbClr val="060505"/>
                </a:solidFill>
                <a:cs typeface="Arial" pitchFamily="34" charset="0"/>
              </a:rPr>
              <a:t>Nurses: Infectious Diseases, 1984. Williams</a:t>
            </a:r>
          </a:p>
          <a:p>
            <a:r>
              <a:rPr lang="en-US" altLang="en-US" sz="600" dirty="0">
                <a:solidFill>
                  <a:srgbClr val="060505"/>
                </a:solidFill>
                <a:cs typeface="Arial" pitchFamily="34" charset="0"/>
              </a:rPr>
              <a:t>and Wilkins, Baltimore, MD. Reprinted by</a:t>
            </a:r>
          </a:p>
          <a:p>
            <a:r>
              <a:rPr lang="en-US" altLang="en-US" sz="600" dirty="0">
                <a:solidFill>
                  <a:srgbClr val="060505"/>
                </a:solidFill>
                <a:cs typeface="Arial" pitchFamily="34" charset="0"/>
              </a:rPr>
              <a:t>permission of Dr. William Edmund Farrar, Jr.</a:t>
            </a:r>
          </a:p>
        </p:txBody>
      </p:sp>
      <p:sp>
        <p:nvSpPr>
          <p:cNvPr id="7" name="Rectangle 66"/>
          <p:cNvSpPr>
            <a:spLocks noChangeArrowheads="1"/>
          </p:cNvSpPr>
          <p:nvPr/>
        </p:nvSpPr>
        <p:spPr bwMode="auto">
          <a:xfrm>
            <a:off x="2778124" y="6284121"/>
            <a:ext cx="8604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600" dirty="0">
                <a:solidFill>
                  <a:srgbClr val="060505"/>
                </a:solidFill>
                <a:cs typeface="Arial" pitchFamily="34" charset="0"/>
              </a:rPr>
              <a:t>Bryon Skinner/CDC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835960"/>
            <a:ext cx="8915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endParaRPr lang="en-US" altLang="en-US" sz="2000" b="1" dirty="0">
              <a:solidFill>
                <a:srgbClr val="40008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altLang="en-US" sz="2000" b="1" dirty="0">
                <a:solidFill>
                  <a:srgbClr val="400080"/>
                </a:solidFill>
              </a:rPr>
              <a:t>Rotavirus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–</a:t>
            </a:r>
            <a:r>
              <a:rPr lang="en-US" sz="2000" dirty="0" smtClean="0"/>
              <a:t>is </a:t>
            </a:r>
            <a:r>
              <a:rPr lang="en-US" sz="2000" dirty="0"/>
              <a:t>a virus that causes </a:t>
            </a:r>
            <a:r>
              <a:rPr lang="en-US" sz="2000" u="sng" dirty="0"/>
              <a:t>diarrhea </a:t>
            </a:r>
            <a:r>
              <a:rPr lang="en-US" sz="2000" dirty="0"/>
              <a:t> and other intestinal symptoms. It’s very contagious and is the most common cause of diarrhea in infants and young children worldwide. If you look at a rotavirus through a microscope, it has a round shape. The Latin word for wheel is “</a:t>
            </a:r>
            <a:r>
              <a:rPr lang="en-US" sz="2000" dirty="0" err="1"/>
              <a:t>rota</a:t>
            </a:r>
            <a:r>
              <a:rPr lang="en-US" sz="2000" dirty="0"/>
              <a:t>,” which explains how the virus got its name</a:t>
            </a:r>
            <a:r>
              <a:rPr lang="en-US" sz="2000" dirty="0" smtClean="0"/>
              <a:t>.</a:t>
            </a:r>
            <a:endParaRPr lang="en-US" altLang="en-US" sz="20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altLang="en-US" sz="2000" dirty="0" smtClean="0"/>
              <a:t>Oral-fecal transmission.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altLang="en-US" sz="2000" dirty="0" smtClean="0"/>
              <a:t> </a:t>
            </a:r>
            <a:r>
              <a:rPr lang="en-US" sz="2000" dirty="0"/>
              <a:t> </a:t>
            </a:r>
            <a:r>
              <a:rPr lang="en-US" sz="2000" dirty="0" smtClean="0"/>
              <a:t>Cause </a:t>
            </a:r>
            <a:r>
              <a:rPr lang="en-US" sz="2000" u="sng" dirty="0" smtClean="0"/>
              <a:t>inflammation</a:t>
            </a:r>
            <a:r>
              <a:rPr lang="en-US" sz="2000" dirty="0"/>
              <a:t>  in the </a:t>
            </a:r>
            <a:r>
              <a:rPr lang="en-US" sz="2000" dirty="0" err="1"/>
              <a:t>t</a:t>
            </a:r>
            <a:r>
              <a:rPr lang="en-US" sz="2000" dirty="0" err="1" smtClean="0"/>
              <a:t>he</a:t>
            </a:r>
            <a:r>
              <a:rPr lang="en-US" sz="2000" dirty="0" smtClean="0"/>
              <a:t> </a:t>
            </a:r>
            <a:r>
              <a:rPr lang="en-US" sz="2000" u="sng" dirty="0" smtClean="0"/>
              <a:t>stomach</a:t>
            </a:r>
            <a:r>
              <a:rPr lang="en-US" sz="2000" dirty="0"/>
              <a:t> and </a:t>
            </a:r>
            <a:r>
              <a:rPr lang="en-US" sz="2000" u="sng" dirty="0" smtClean="0"/>
              <a:t>intestine</a:t>
            </a:r>
            <a:r>
              <a:rPr lang="en-US" sz="2000" dirty="0" smtClean="0"/>
              <a:t>. </a:t>
            </a:r>
            <a:r>
              <a:rPr lang="en-US" sz="2000" dirty="0"/>
              <a:t>It can cause severe diarrhea, </a:t>
            </a:r>
            <a:r>
              <a:rPr lang="en-US" sz="2000" u="sng" dirty="0" smtClean="0"/>
              <a:t>vomiting,</a:t>
            </a:r>
            <a:r>
              <a:rPr lang="en-US" sz="2000" dirty="0"/>
              <a:t> </a:t>
            </a:r>
            <a:r>
              <a:rPr lang="en-US" sz="2000" u="sng" dirty="0" smtClean="0"/>
              <a:t>fever</a:t>
            </a:r>
            <a:r>
              <a:rPr lang="en-US" sz="2000" dirty="0" smtClean="0"/>
              <a:t>, </a:t>
            </a:r>
            <a:r>
              <a:rPr lang="en-US" sz="2000" u="sng" dirty="0"/>
              <a:t>belly </a:t>
            </a:r>
            <a:r>
              <a:rPr lang="en-US" sz="2000" u="sng" dirty="0" smtClean="0"/>
              <a:t>pain </a:t>
            </a:r>
            <a:r>
              <a:rPr lang="en-US" sz="2000" dirty="0" smtClean="0"/>
              <a:t>and</a:t>
            </a:r>
            <a:r>
              <a:rPr lang="en-US" sz="2000" dirty="0"/>
              <a:t> </a:t>
            </a:r>
            <a:r>
              <a:rPr lang="en-US" sz="2000" u="sng" dirty="0" smtClean="0"/>
              <a:t>dehydration</a:t>
            </a:r>
            <a:r>
              <a:rPr lang="en-US" sz="2000" dirty="0"/>
              <a:t> in infants, young children, and some adults.</a:t>
            </a:r>
            <a:endParaRPr lang="en-US" altLang="en-US" sz="2000" dirty="0"/>
          </a:p>
          <a:p>
            <a:pPr algn="just"/>
            <a:endParaRPr lang="en-US" sz="20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smtClean="0"/>
              <a:t>Good </a:t>
            </a:r>
            <a:r>
              <a:rPr lang="en-US" sz="2000" dirty="0"/>
              <a:t>hygiene, such as washing your hands regularly, is important. But vaccination is the best way to prevent rotavirus </a:t>
            </a:r>
            <a:r>
              <a:rPr lang="en-US" sz="2000" dirty="0" smtClean="0"/>
              <a:t>infection.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altLang="en-US" b="1" dirty="0">
              <a:solidFill>
                <a:srgbClr val="400080"/>
              </a:solidFill>
            </a:endParaRPr>
          </a:p>
          <a:p>
            <a:pPr algn="just"/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" y="228600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 err="1">
                <a:solidFill>
                  <a:srgbClr val="00B0F0"/>
                </a:solidFill>
              </a:rPr>
              <a:t>Nonenveloped</a:t>
            </a:r>
            <a:r>
              <a:rPr lang="en-US" altLang="en-US" sz="3200" dirty="0">
                <a:solidFill>
                  <a:srgbClr val="00B0F0"/>
                </a:solidFill>
              </a:rPr>
              <a:t> Segmented </a:t>
            </a:r>
            <a:r>
              <a:rPr lang="en-US" altLang="en-US" sz="3200" dirty="0" err="1">
                <a:solidFill>
                  <a:srgbClr val="00B0F0"/>
                </a:solidFill>
              </a:rPr>
              <a:t>dsRNA</a:t>
            </a:r>
            <a:r>
              <a:rPr lang="en-US" altLang="en-US" sz="3200" dirty="0">
                <a:solidFill>
                  <a:srgbClr val="00B0F0"/>
                </a:solidFill>
              </a:rPr>
              <a:t> Viruses: </a:t>
            </a:r>
            <a:r>
              <a:rPr lang="en-US" altLang="en-US" sz="3200" dirty="0" smtClean="0">
                <a:solidFill>
                  <a:srgbClr val="00B0F0"/>
                </a:solidFill>
              </a:rPr>
              <a:t>Rotaviruses</a:t>
            </a:r>
          </a:p>
        </p:txBody>
      </p:sp>
    </p:spTree>
    <p:extLst>
      <p:ext uri="{BB962C8B-B14F-4D97-AF65-F5344CB8AC3E}">
        <p14:creationId xmlns:p14="http://schemas.microsoft.com/office/powerpoint/2010/main" val="320101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L22600_t025_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7630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F35AC-1086-495B-8629-81859FF3DE2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39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" y="1295400"/>
            <a:ext cx="87782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/>
              <a:t>Picornaviruses</a:t>
            </a:r>
            <a:r>
              <a:rPr lang="en-US" dirty="0"/>
              <a:t> represent a very large virus family </a:t>
            </a:r>
            <a:r>
              <a:rPr lang="en-US" dirty="0" smtClean="0"/>
              <a:t>“</a:t>
            </a:r>
            <a:r>
              <a:rPr lang="en-US" dirty="0" err="1"/>
              <a:t>pico</a:t>
            </a:r>
            <a:r>
              <a:rPr lang="en-US" dirty="0"/>
              <a:t>” referring to small size and “</a:t>
            </a:r>
            <a:r>
              <a:rPr lang="en-US" dirty="0" err="1"/>
              <a:t>rna</a:t>
            </a:r>
            <a:r>
              <a:rPr lang="en-US" dirty="0"/>
              <a:t>” referring to its core of </a:t>
            </a:r>
            <a:r>
              <a:rPr lang="en-US" dirty="0" smtClean="0"/>
              <a:t>ribonucleic</a:t>
            </a:r>
            <a:r>
              <a:rPr lang="en-US" dirty="0"/>
              <a:t> (RNA).</a:t>
            </a:r>
            <a:r>
              <a:rPr lang="en-US" dirty="0" smtClean="0"/>
              <a:t>They </a:t>
            </a:r>
            <a:r>
              <a:rPr lang="en-US" dirty="0"/>
              <a:t>include two major groups of human pathogens: </a:t>
            </a:r>
            <a:r>
              <a:rPr lang="en-US" u="sng" dirty="0" err="1" smtClean="0">
                <a:solidFill>
                  <a:schemeClr val="accent6"/>
                </a:solidFill>
              </a:rPr>
              <a:t>Enteroviruses</a:t>
            </a:r>
            <a:r>
              <a:rPr lang="en-US" u="sng" dirty="0" smtClean="0">
                <a:solidFill>
                  <a:schemeClr val="accent6"/>
                </a:solidFill>
              </a:rPr>
              <a:t> </a:t>
            </a:r>
            <a:r>
              <a:rPr lang="en-US" u="sng" dirty="0">
                <a:solidFill>
                  <a:schemeClr val="accent6"/>
                </a:solidFill>
              </a:rPr>
              <a:t>and </a:t>
            </a:r>
            <a:r>
              <a:rPr lang="en-US" u="sng" dirty="0" smtClean="0">
                <a:solidFill>
                  <a:schemeClr val="accent6"/>
                </a:solidFill>
              </a:rPr>
              <a:t>Rhinoviruses</a:t>
            </a:r>
            <a:r>
              <a:rPr lang="en-US" u="sng" dirty="0">
                <a:solidFill>
                  <a:schemeClr val="accent6"/>
                </a:solidFill>
              </a:rPr>
              <a:t>. </a:t>
            </a:r>
            <a:r>
              <a:rPr lang="en-US" dirty="0" err="1">
                <a:solidFill>
                  <a:schemeClr val="accent6"/>
                </a:solidFill>
              </a:rPr>
              <a:t>Enteroviruses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are transient inhabitants of the human alimentary tract and may be isolated from the throat or lower intestine. </a:t>
            </a:r>
            <a:r>
              <a:rPr lang="en-US" dirty="0">
                <a:solidFill>
                  <a:schemeClr val="accent6"/>
                </a:solidFill>
              </a:rPr>
              <a:t>Rhinoviruses</a:t>
            </a:r>
            <a:r>
              <a:rPr lang="en-US" dirty="0"/>
              <a:t> are associated with the respiratory tract and isolated chiefly from the nose and throat. Less common </a:t>
            </a:r>
            <a:r>
              <a:rPr lang="en-US" dirty="0" err="1"/>
              <a:t>picornaviruses</a:t>
            </a:r>
            <a:r>
              <a:rPr lang="en-US" dirty="0"/>
              <a:t> associated with human illness include </a:t>
            </a:r>
            <a:r>
              <a:rPr lang="en-US" dirty="0">
                <a:solidFill>
                  <a:schemeClr val="accent6"/>
                </a:solidFill>
              </a:rPr>
              <a:t>hepatitis A </a:t>
            </a:r>
            <a:r>
              <a:rPr lang="en-US" dirty="0" smtClean="0">
                <a:solidFill>
                  <a:schemeClr val="accent6"/>
                </a:solidFill>
              </a:rPr>
              <a:t>virus and  </a:t>
            </a:r>
            <a:r>
              <a:rPr lang="en-US" dirty="0" err="1" smtClean="0">
                <a:solidFill>
                  <a:schemeClr val="accent6"/>
                </a:solidFill>
              </a:rPr>
              <a:t>cardiovirus</a:t>
            </a:r>
            <a:r>
              <a:rPr lang="en-US" dirty="0" smtClean="0">
                <a:solidFill>
                  <a:schemeClr val="accent6"/>
                </a:solidFill>
              </a:rPr>
              <a:t>.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" y="218182"/>
            <a:ext cx="891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 err="1">
                <a:solidFill>
                  <a:schemeClr val="accent6">
                    <a:lumMod val="75000"/>
                  </a:schemeClr>
                </a:solidFill>
              </a:rPr>
              <a:t>Nonenveloped</a:t>
            </a:r>
            <a:r>
              <a:rPr lang="en-US" alt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6">
                    <a:lumMod val="75000"/>
                  </a:schemeClr>
                </a:solidFill>
              </a:rPr>
              <a:t>Nonsegmented</a:t>
            </a:r>
            <a:r>
              <a:rPr lang="en-US" alt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6">
                    <a:lumMod val="75000"/>
                  </a:schemeClr>
                </a:solidFill>
              </a:rPr>
              <a:t>ssRNA</a:t>
            </a:r>
            <a:r>
              <a:rPr lang="en-US" altLang="en-US" sz="3200" dirty="0">
                <a:solidFill>
                  <a:schemeClr val="accent6">
                    <a:lumMod val="75000"/>
                  </a:schemeClr>
                </a:solidFill>
              </a:rPr>
              <a:t> Viruses: </a:t>
            </a:r>
            <a:r>
              <a:rPr lang="en-US" altLang="en-US" sz="3200" dirty="0" err="1">
                <a:solidFill>
                  <a:schemeClr val="accent6">
                    <a:lumMod val="75000"/>
                  </a:schemeClr>
                </a:solidFill>
              </a:rPr>
              <a:t>Picornaviruses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F35AC-1086-495B-8629-81859FF3DE2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74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8800" y="6376988"/>
            <a:ext cx="1905000" cy="336550"/>
          </a:xfrm>
          <a:noFill/>
        </p:spPr>
        <p:txBody>
          <a:bodyPr/>
          <a:lstStyle/>
          <a:p>
            <a:fld id="{9B25962A-1AD2-4C38-A9B3-DE073C1CD820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00013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200" dirty="0" err="1" smtClean="0"/>
              <a:t>Nonenveloped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Nonsegmented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ssRNA</a:t>
            </a:r>
            <a:r>
              <a:rPr lang="en-US" altLang="en-US" sz="3200" dirty="0" smtClean="0"/>
              <a:t> Viruses</a:t>
            </a:r>
            <a:r>
              <a:rPr lang="en-US" altLang="en-US" sz="3600" dirty="0" smtClean="0"/>
              <a:t>: </a:t>
            </a:r>
            <a:r>
              <a:rPr lang="en-US" altLang="en-US" sz="3600" dirty="0" err="1" smtClean="0"/>
              <a:t>Picornaviruses</a:t>
            </a:r>
            <a:endParaRPr lang="en-US" altLang="en-US" sz="3600" dirty="0" smtClean="0"/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4267200" cy="4114800"/>
          </a:xfrm>
        </p:spPr>
        <p:txBody>
          <a:bodyPr/>
          <a:lstStyle/>
          <a:p>
            <a:pPr eaLnBrk="1" hangingPunct="1"/>
            <a:r>
              <a:rPr lang="en-US" altLang="en-US" b="1" dirty="0" err="1" smtClean="0">
                <a:solidFill>
                  <a:srgbClr val="400080"/>
                </a:solidFill>
              </a:rPr>
              <a:t>Picornaviruses</a:t>
            </a:r>
            <a:r>
              <a:rPr lang="en-US" altLang="en-US" dirty="0" smtClean="0"/>
              <a:t> </a:t>
            </a:r>
          </a:p>
          <a:p>
            <a:pPr lvl="1" eaLnBrk="1" hangingPunct="1"/>
            <a:r>
              <a:rPr lang="en-US" altLang="en-US" b="1" i="1" dirty="0" err="1" smtClean="0">
                <a:solidFill>
                  <a:srgbClr val="400080"/>
                </a:solidFill>
              </a:rPr>
              <a:t>Enterovirus</a:t>
            </a:r>
            <a:r>
              <a:rPr lang="en-US" altLang="en-US" dirty="0" smtClean="0"/>
              <a:t> – poliovirus, HAV</a:t>
            </a:r>
          </a:p>
          <a:p>
            <a:pPr lvl="1" eaLnBrk="1" hangingPunct="1"/>
            <a:r>
              <a:rPr lang="en-US" altLang="en-US" b="1" i="1" dirty="0" smtClean="0">
                <a:solidFill>
                  <a:srgbClr val="400080"/>
                </a:solidFill>
              </a:rPr>
              <a:t>Rhinovirus</a:t>
            </a:r>
            <a:r>
              <a:rPr lang="en-US" altLang="en-US" i="1" dirty="0" smtClean="0"/>
              <a:t> – </a:t>
            </a:r>
            <a:r>
              <a:rPr lang="en-US" altLang="en-US" dirty="0" smtClean="0"/>
              <a:t>rhinovirus</a:t>
            </a:r>
          </a:p>
          <a:p>
            <a:pPr lvl="1" eaLnBrk="1" hangingPunct="1"/>
            <a:r>
              <a:rPr lang="en-US" altLang="en-US" b="1" i="1" dirty="0" err="1" smtClean="0">
                <a:solidFill>
                  <a:srgbClr val="400080"/>
                </a:solidFill>
              </a:rPr>
              <a:t>Cardiovirus</a:t>
            </a:r>
            <a:r>
              <a:rPr lang="en-US" altLang="en-US" i="1" dirty="0" smtClean="0"/>
              <a:t> – </a:t>
            </a:r>
            <a:r>
              <a:rPr lang="en-US" altLang="en-US" dirty="0" smtClean="0"/>
              <a:t>infects heart and brain</a:t>
            </a:r>
          </a:p>
        </p:txBody>
      </p:sp>
      <p:pic>
        <p:nvPicPr>
          <p:cNvPr id="66565" name="Picture 14" descr="taL22600_25_18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447800"/>
            <a:ext cx="2949575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15" descr="taL22600_25_18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886200"/>
            <a:ext cx="2949575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6"/>
          <p:cNvSpPr txBox="1">
            <a:spLocks noChangeArrowheads="1"/>
          </p:cNvSpPr>
          <p:nvPr/>
        </p:nvSpPr>
        <p:spPr bwMode="auto">
          <a:xfrm>
            <a:off x="1457325" y="-103188"/>
            <a:ext cx="6172200" cy="70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>
                <a:solidFill>
                  <a:schemeClr val="tx2"/>
                </a:solidFill>
              </a:rPr>
              <a:t>Picornaviruses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1213" y="6323013"/>
            <a:ext cx="1905000" cy="457200"/>
          </a:xfrm>
          <a:noFill/>
        </p:spPr>
        <p:txBody>
          <a:bodyPr/>
          <a:lstStyle/>
          <a:p>
            <a:fld id="{395D32E2-9208-477B-A23D-E36AFC65DB51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pic>
        <p:nvPicPr>
          <p:cNvPr id="67588" name="Picture 4" descr="taL22600_t025_0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838" y="838200"/>
            <a:ext cx="76803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E07C09-911D-4D33-B8B9-4B2AC1DC21CB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Poliovirus and Poliomyelitis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458200" cy="59436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			</a:t>
            </a:r>
          </a:p>
          <a:p>
            <a:pPr marL="0" indent="0" algn="just">
              <a:buNone/>
            </a:pPr>
            <a:r>
              <a:rPr lang="en-US" altLang="en-US" sz="2800" b="1" dirty="0" smtClean="0">
                <a:solidFill>
                  <a:srgbClr val="400080"/>
                </a:solidFill>
              </a:rPr>
              <a:t>Poliovirus</a:t>
            </a:r>
            <a:r>
              <a:rPr lang="en-US" altLang="en-US" sz="2800" dirty="0" smtClean="0"/>
              <a:t> – </a:t>
            </a:r>
            <a:r>
              <a:rPr lang="en-US" sz="2800" dirty="0" smtClean="0"/>
              <a:t>Single-stranded RNA, linear, positive sense, </a:t>
            </a:r>
            <a:r>
              <a:rPr lang="en-US" altLang="en-US" sz="2800" dirty="0" smtClean="0"/>
              <a:t>naked icosahedral symmetry </a:t>
            </a:r>
            <a:r>
              <a:rPr lang="en-US" sz="2800" dirty="0" smtClean="0"/>
              <a:t>Size: 22-30nm, Shape: spherical</a:t>
            </a:r>
            <a:r>
              <a:rPr lang="en-US" altLang="en-US" sz="2800" dirty="0" smtClean="0"/>
              <a:t>; resistant to acid, bile, and detergents; can survive stomach acids when ingested.</a:t>
            </a:r>
          </a:p>
          <a:p>
            <a:pPr algn="just"/>
            <a:r>
              <a:rPr lang="en-US" sz="2800" dirty="0" smtClean="0"/>
              <a:t>Poliovirus </a:t>
            </a:r>
            <a:r>
              <a:rPr lang="en-US" sz="2800" dirty="0"/>
              <a:t>can survive for 4-6 months in cold water</a:t>
            </a:r>
            <a:r>
              <a:rPr lang="en-US" sz="2800" dirty="0" smtClean="0"/>
              <a:t>.</a:t>
            </a:r>
            <a:endParaRPr lang="en-US" altLang="en-US" sz="2800" dirty="0" smtClean="0"/>
          </a:p>
          <a:p>
            <a:pPr algn="just" eaLnBrk="1" hangingPunct="1">
              <a:lnSpc>
                <a:spcPct val="90000"/>
              </a:lnSpc>
            </a:pPr>
            <a:r>
              <a:rPr lang="en-US" altLang="en-US" sz="2800" dirty="0" smtClean="0"/>
              <a:t>Worldwide vaccination programs have reduced the number of cases; eradication is expected.</a:t>
            </a:r>
          </a:p>
          <a:p>
            <a:pPr algn="just"/>
            <a:r>
              <a:rPr lang="en-US" altLang="en-US" sz="2800" dirty="0">
                <a:solidFill>
                  <a:schemeClr val="accent6"/>
                </a:solidFill>
              </a:rPr>
              <a:t>Poliomyelitis (polio) </a:t>
            </a:r>
            <a:r>
              <a:rPr lang="en-US" altLang="en-US" sz="2800" dirty="0"/>
              <a:t>– acute </a:t>
            </a:r>
            <a:r>
              <a:rPr lang="en-US" altLang="en-US" sz="2800" dirty="0" err="1"/>
              <a:t>enteroviral</a:t>
            </a:r>
            <a:r>
              <a:rPr lang="en-US" altLang="en-US" sz="2800" dirty="0"/>
              <a:t> infection of the spinal cord that can cause neuromuscular paralysis.</a:t>
            </a:r>
          </a:p>
          <a:p>
            <a:pPr algn="just"/>
            <a:endParaRPr lang="en-US" sz="2800" dirty="0"/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F35AC-1086-495B-8629-81859FF3DE2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152400"/>
            <a:ext cx="89154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>
                <a:solidFill>
                  <a:schemeClr val="tx2"/>
                </a:solidFill>
              </a:rPr>
              <a:t>Pathogenesis of </a:t>
            </a:r>
            <a:r>
              <a:rPr lang="en-US" altLang="en-US" sz="3200" dirty="0" smtClean="0">
                <a:solidFill>
                  <a:schemeClr val="tx2"/>
                </a:solidFill>
              </a:rPr>
              <a:t>Poliomyelitis</a:t>
            </a:r>
            <a:endParaRPr lang="en-US" b="1" dirty="0" smtClean="0"/>
          </a:p>
          <a:p>
            <a:r>
              <a:rPr lang="en-US" b="1" dirty="0" smtClean="0"/>
              <a:t>⇒</a:t>
            </a:r>
            <a:r>
              <a:rPr lang="en-US" dirty="0"/>
              <a:t> </a:t>
            </a:r>
            <a:r>
              <a:rPr lang="en-US" sz="2000" dirty="0"/>
              <a:t>Mode of Transmission: Polio virus is transmitted primarily by Fecal-Oral route through ingestion, other routes includes Inhalation &amp; conjunctiva</a:t>
            </a:r>
            <a:r>
              <a:rPr lang="en-US" sz="2000" dirty="0" smtClean="0"/>
              <a:t>.</a:t>
            </a:r>
            <a:r>
              <a:rPr lang="en-US" altLang="en-US" sz="2000" dirty="0"/>
              <a:t> Polioviruses adhere to receptors of mucosal cells in </a:t>
            </a:r>
            <a:r>
              <a:rPr lang="en-US" altLang="en-US" sz="2000" dirty="0" smtClean="0"/>
              <a:t>oropharynx,</a:t>
            </a:r>
            <a:r>
              <a:rPr lang="en-US" altLang="en-US" sz="2000" dirty="0"/>
              <a:t> and intestine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multiply in number and shed in throat and feces, some leak into blood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Initially </a:t>
            </a:r>
            <a:r>
              <a:rPr lang="en-US" sz="2000" dirty="0"/>
              <a:t>virus multiplies in epithelial cells of GIT &amp;</a:t>
            </a:r>
          </a:p>
          <a:p>
            <a:r>
              <a:rPr lang="en-US" sz="2000" dirty="0"/>
              <a:t>Lymphatic tissues, from the tonsils</a:t>
            </a:r>
          </a:p>
          <a:p>
            <a:r>
              <a:rPr lang="en-US" sz="2000" dirty="0"/>
              <a:t>⇓</a:t>
            </a:r>
          </a:p>
          <a:p>
            <a:r>
              <a:rPr lang="en-US" sz="2000" dirty="0"/>
              <a:t>Spreads to regional lymph nodes- enters bloodstream</a:t>
            </a:r>
            <a:r>
              <a:rPr lang="en-US" sz="2000" dirty="0" smtClean="0"/>
              <a:t>.</a:t>
            </a:r>
            <a:r>
              <a:rPr lang="en-US" altLang="en-US" sz="2000" dirty="0"/>
              <a:t> Most infections are short-term, mild </a:t>
            </a:r>
            <a:r>
              <a:rPr lang="en-US" altLang="en-US" sz="2000" dirty="0" err="1"/>
              <a:t>viremia</a:t>
            </a:r>
            <a:endParaRPr lang="en-US" altLang="en-US" sz="2000" dirty="0"/>
          </a:p>
          <a:p>
            <a:endParaRPr lang="en-US" sz="2000" dirty="0"/>
          </a:p>
          <a:p>
            <a:r>
              <a:rPr lang="en-US" sz="2000" dirty="0"/>
              <a:t>⇓</a:t>
            </a:r>
          </a:p>
          <a:p>
            <a:r>
              <a:rPr lang="en-US" sz="2000" dirty="0"/>
              <a:t>Carried to the spinal cord &amp; brain.</a:t>
            </a:r>
          </a:p>
          <a:p>
            <a:r>
              <a:rPr lang="en-US" sz="2000" dirty="0"/>
              <a:t>⇓</a:t>
            </a:r>
          </a:p>
          <a:p>
            <a:r>
              <a:rPr lang="en-US" sz="2000" dirty="0"/>
              <a:t>In CNS, virus multiplies in neurons &amp; destroys them 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 smtClean="0"/>
              <a:t>⇓</a:t>
            </a:r>
            <a:endParaRPr lang="en-US" sz="2000" dirty="0"/>
          </a:p>
          <a:p>
            <a:r>
              <a:rPr lang="en-US" sz="2000" dirty="0"/>
              <a:t>Lesions are mostly in anterior horn of spinal cord, cause paralysis.</a:t>
            </a:r>
          </a:p>
        </p:txBody>
      </p:sp>
    </p:spTree>
    <p:extLst>
      <p:ext uri="{BB962C8B-B14F-4D97-AF65-F5344CB8AC3E}">
        <p14:creationId xmlns:p14="http://schemas.microsoft.com/office/powerpoint/2010/main" val="1988193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11888"/>
            <a:ext cx="457200" cy="457200"/>
          </a:xfrm>
          <a:noFill/>
        </p:spPr>
        <p:txBody>
          <a:bodyPr/>
          <a:lstStyle/>
          <a:p>
            <a:fld id="{2D82E090-2A55-4364-BA78-738E181AC27E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71684" name="Text Box 5"/>
          <p:cNvSpPr txBox="1">
            <a:spLocks noChangeArrowheads="1"/>
          </p:cNvSpPr>
          <p:nvPr/>
        </p:nvSpPr>
        <p:spPr bwMode="auto">
          <a:xfrm>
            <a:off x="952500" y="13335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dirty="0">
                <a:solidFill>
                  <a:schemeClr val="tx2"/>
                </a:solidFill>
              </a:rPr>
              <a:t>Pathogenesis of Poliomyelitis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1335088" y="5322888"/>
            <a:ext cx="2881312" cy="696912"/>
          </a:xfrm>
          <a:prstGeom prst="rect">
            <a:avLst/>
          </a:prstGeom>
          <a:solidFill>
            <a:srgbClr val="B1164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z="1000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4216400" y="5322888"/>
            <a:ext cx="225425" cy="696912"/>
          </a:xfrm>
          <a:prstGeom prst="rect">
            <a:avLst/>
          </a:prstGeom>
          <a:solidFill>
            <a:srgbClr val="FB282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z="1000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4441825" y="5322888"/>
            <a:ext cx="66675" cy="696912"/>
          </a:xfrm>
          <a:prstGeom prst="rect">
            <a:avLst/>
          </a:prstGeom>
          <a:solidFill>
            <a:srgbClr val="FF9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z="1000"/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4508500" y="5322888"/>
            <a:ext cx="38100" cy="696912"/>
          </a:xfrm>
          <a:prstGeom prst="rect">
            <a:avLst/>
          </a:prstGeom>
          <a:solidFill>
            <a:srgbClr val="FFE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z="1000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914400" y="4803775"/>
            <a:ext cx="98425" cy="98425"/>
          </a:xfrm>
          <a:prstGeom prst="rect">
            <a:avLst/>
          </a:prstGeom>
          <a:solidFill>
            <a:srgbClr val="B1164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z="1000"/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914400" y="5030788"/>
            <a:ext cx="98425" cy="100012"/>
          </a:xfrm>
          <a:prstGeom prst="rect">
            <a:avLst/>
          </a:prstGeom>
          <a:solidFill>
            <a:srgbClr val="FB282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z="1000"/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2836863" y="4803775"/>
            <a:ext cx="100012" cy="98425"/>
          </a:xfrm>
          <a:prstGeom prst="rect">
            <a:avLst/>
          </a:prstGeom>
          <a:solidFill>
            <a:srgbClr val="FF9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z="1000"/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2836863" y="5030788"/>
            <a:ext cx="100012" cy="100012"/>
          </a:xfrm>
          <a:prstGeom prst="rect">
            <a:avLst/>
          </a:prstGeom>
          <a:solidFill>
            <a:srgbClr val="FFE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z="1000"/>
          </a:p>
        </p:txBody>
      </p:sp>
      <p:sp>
        <p:nvSpPr>
          <p:cNvPr id="71693" name="Freeform 13"/>
          <p:cNvSpPr>
            <a:spLocks/>
          </p:cNvSpPr>
          <p:nvPr/>
        </p:nvSpPr>
        <p:spPr bwMode="auto">
          <a:xfrm>
            <a:off x="1333500" y="6094413"/>
            <a:ext cx="3216275" cy="79375"/>
          </a:xfrm>
          <a:custGeom>
            <a:avLst/>
            <a:gdLst>
              <a:gd name="T0" fmla="*/ 0 w 4332"/>
              <a:gd name="T1" fmla="*/ 0 h 108"/>
              <a:gd name="T2" fmla="*/ 0 w 4332"/>
              <a:gd name="T3" fmla="*/ 2147483647 h 108"/>
              <a:gd name="T4" fmla="*/ 2147483647 w 4332"/>
              <a:gd name="T5" fmla="*/ 2147483647 h 108"/>
              <a:gd name="T6" fmla="*/ 2147483647 w 4332"/>
              <a:gd name="T7" fmla="*/ 2147483647 h 108"/>
              <a:gd name="T8" fmla="*/ 0 60000 65536"/>
              <a:gd name="T9" fmla="*/ 0 60000 65536"/>
              <a:gd name="T10" fmla="*/ 0 60000 65536"/>
              <a:gd name="T11" fmla="*/ 0 60000 65536"/>
              <a:gd name="T12" fmla="*/ 0 w 4332"/>
              <a:gd name="T13" fmla="*/ 0 h 108"/>
              <a:gd name="T14" fmla="*/ 4332 w 4332"/>
              <a:gd name="T15" fmla="*/ 108 h 1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32" h="108">
                <a:moveTo>
                  <a:pt x="0" y="0"/>
                </a:moveTo>
                <a:lnTo>
                  <a:pt x="0" y="108"/>
                </a:lnTo>
                <a:lnTo>
                  <a:pt x="4332" y="108"/>
                </a:lnTo>
                <a:lnTo>
                  <a:pt x="4332" y="8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1974850" y="6099175"/>
            <a:ext cx="0" cy="746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3898900" y="6099175"/>
            <a:ext cx="0" cy="746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3257550" y="6099175"/>
            <a:ext cx="0" cy="746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>
            <a:off x="2616200" y="6099175"/>
            <a:ext cx="0" cy="746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1074738" y="4773613"/>
            <a:ext cx="8032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Asymptomatic</a:t>
            </a:r>
            <a:endParaRPr lang="en-US" altLang="en-US" sz="1000">
              <a:cs typeface="Arial" pitchFamily="34" charset="0"/>
            </a:endParaRPr>
          </a:p>
        </p:txBody>
      </p:sp>
      <p:sp>
        <p:nvSpPr>
          <p:cNvPr id="71699" name="Rectangle 19"/>
          <p:cNvSpPr>
            <a:spLocks noChangeArrowheads="1"/>
          </p:cNvSpPr>
          <p:nvPr/>
        </p:nvSpPr>
        <p:spPr bwMode="auto">
          <a:xfrm>
            <a:off x="1074738" y="5011738"/>
            <a:ext cx="10302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Aseptic meningitis</a:t>
            </a:r>
            <a:endParaRPr lang="en-US" altLang="en-US" sz="1000">
              <a:cs typeface="Arial" pitchFamily="34" charset="0"/>
            </a:endParaRPr>
          </a:p>
        </p:txBody>
      </p:sp>
      <p:sp>
        <p:nvSpPr>
          <p:cNvPr id="71700" name="Rectangle 20"/>
          <p:cNvSpPr>
            <a:spLocks noChangeArrowheads="1"/>
          </p:cNvSpPr>
          <p:nvPr/>
        </p:nvSpPr>
        <p:spPr bwMode="auto">
          <a:xfrm>
            <a:off x="2998788" y="4773613"/>
            <a:ext cx="12731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000" dirty="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Minor non-CNS illness</a:t>
            </a:r>
            <a:endParaRPr lang="en-US" altLang="en-US" sz="1000" dirty="0">
              <a:cs typeface="Arial" pitchFamily="34" charset="0"/>
            </a:endParaRPr>
          </a:p>
        </p:txBody>
      </p:sp>
      <p:sp>
        <p:nvSpPr>
          <p:cNvPr id="71701" name="Rectangle 21"/>
          <p:cNvSpPr>
            <a:spLocks noChangeArrowheads="1"/>
          </p:cNvSpPr>
          <p:nvPr/>
        </p:nvSpPr>
        <p:spPr bwMode="auto">
          <a:xfrm>
            <a:off x="2998788" y="5011738"/>
            <a:ext cx="49053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000" dirty="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Paralytic</a:t>
            </a:r>
            <a:endParaRPr lang="en-US" altLang="en-US" sz="1000" dirty="0">
              <a:cs typeface="Arial" pitchFamily="34" charset="0"/>
            </a:endParaRPr>
          </a:p>
        </p:txBody>
      </p:sp>
      <p:sp>
        <p:nvSpPr>
          <p:cNvPr id="71702" name="Rectangle 22"/>
          <p:cNvSpPr>
            <a:spLocks noChangeArrowheads="1"/>
          </p:cNvSpPr>
          <p:nvPr/>
        </p:nvSpPr>
        <p:spPr bwMode="auto">
          <a:xfrm>
            <a:off x="1300163" y="6202363"/>
            <a:ext cx="698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0</a:t>
            </a:r>
            <a:endParaRPr lang="en-US" altLang="en-US" sz="1000">
              <a:cs typeface="Arial" pitchFamily="34" charset="0"/>
            </a:endParaRPr>
          </a:p>
        </p:txBody>
      </p:sp>
      <p:sp>
        <p:nvSpPr>
          <p:cNvPr id="71703" name="Rectangle 23"/>
          <p:cNvSpPr>
            <a:spLocks noChangeArrowheads="1"/>
          </p:cNvSpPr>
          <p:nvPr/>
        </p:nvSpPr>
        <p:spPr bwMode="auto">
          <a:xfrm>
            <a:off x="1906588" y="6202363"/>
            <a:ext cx="1412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20</a:t>
            </a:r>
            <a:endParaRPr lang="en-US" altLang="en-US" sz="1000">
              <a:cs typeface="Arial" pitchFamily="34" charset="0"/>
            </a:endParaRPr>
          </a:p>
        </p:txBody>
      </p:sp>
      <p:sp>
        <p:nvSpPr>
          <p:cNvPr id="71704" name="Rectangle 24"/>
          <p:cNvSpPr>
            <a:spLocks noChangeArrowheads="1"/>
          </p:cNvSpPr>
          <p:nvPr/>
        </p:nvSpPr>
        <p:spPr bwMode="auto">
          <a:xfrm>
            <a:off x="2716213" y="6357938"/>
            <a:ext cx="43973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Percent</a:t>
            </a:r>
            <a:endParaRPr lang="en-US" altLang="en-US" sz="1000">
              <a:cs typeface="Arial" pitchFamily="34" charset="0"/>
            </a:endParaRPr>
          </a:p>
        </p:txBody>
      </p:sp>
      <p:sp>
        <p:nvSpPr>
          <p:cNvPr id="71705" name="Rectangle 25"/>
          <p:cNvSpPr>
            <a:spLocks noChangeArrowheads="1"/>
          </p:cNvSpPr>
          <p:nvPr/>
        </p:nvSpPr>
        <p:spPr bwMode="auto">
          <a:xfrm>
            <a:off x="2544763" y="6202363"/>
            <a:ext cx="1412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40</a:t>
            </a:r>
            <a:endParaRPr lang="en-US" altLang="en-US" sz="1000">
              <a:cs typeface="Arial" pitchFamily="34" charset="0"/>
            </a:endParaRPr>
          </a:p>
        </p:txBody>
      </p:sp>
      <p:sp>
        <p:nvSpPr>
          <p:cNvPr id="71706" name="Rectangle 26"/>
          <p:cNvSpPr>
            <a:spLocks noChangeArrowheads="1"/>
          </p:cNvSpPr>
          <p:nvPr/>
        </p:nvSpPr>
        <p:spPr bwMode="auto">
          <a:xfrm>
            <a:off x="3189288" y="6202363"/>
            <a:ext cx="1412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60</a:t>
            </a:r>
            <a:endParaRPr lang="en-US" altLang="en-US" sz="1000">
              <a:cs typeface="Arial" pitchFamily="34" charset="0"/>
            </a:endParaRPr>
          </a:p>
        </p:txBody>
      </p:sp>
      <p:sp>
        <p:nvSpPr>
          <p:cNvPr id="71707" name="Rectangle 27"/>
          <p:cNvSpPr>
            <a:spLocks noChangeArrowheads="1"/>
          </p:cNvSpPr>
          <p:nvPr/>
        </p:nvSpPr>
        <p:spPr bwMode="auto">
          <a:xfrm>
            <a:off x="3830638" y="6202363"/>
            <a:ext cx="1412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80</a:t>
            </a:r>
            <a:endParaRPr lang="en-US" altLang="en-US" sz="1000">
              <a:cs typeface="Arial" pitchFamily="34" charset="0"/>
            </a:endParaRPr>
          </a:p>
        </p:txBody>
      </p:sp>
      <p:sp>
        <p:nvSpPr>
          <p:cNvPr id="71708" name="Rectangle 28"/>
          <p:cNvSpPr>
            <a:spLocks noChangeArrowheads="1"/>
          </p:cNvSpPr>
          <p:nvPr/>
        </p:nvSpPr>
        <p:spPr bwMode="auto">
          <a:xfrm>
            <a:off x="4441825" y="6202363"/>
            <a:ext cx="211138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100</a:t>
            </a:r>
            <a:endParaRPr lang="en-US" altLang="en-US" sz="1000">
              <a:cs typeface="Arial" pitchFamily="34" charset="0"/>
            </a:endParaRPr>
          </a:p>
        </p:txBody>
      </p:sp>
      <p:sp>
        <p:nvSpPr>
          <p:cNvPr id="71709" name="Rectangle 66"/>
          <p:cNvSpPr>
            <a:spLocks noChangeArrowheads="1"/>
          </p:cNvSpPr>
          <p:nvPr/>
        </p:nvSpPr>
        <p:spPr bwMode="auto">
          <a:xfrm>
            <a:off x="806450" y="4405313"/>
            <a:ext cx="36528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700" dirty="0">
                <a:solidFill>
                  <a:srgbClr val="060505"/>
                </a:solidFill>
                <a:cs typeface="Arial" pitchFamily="34" charset="0"/>
              </a:rPr>
              <a:t>Copyright © McGraw-Hill Education. Permission required for reproduction or display.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990600"/>
            <a:ext cx="8382000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2600" dirty="0"/>
              <a:t>Some develop mild nonspecific symptoms of fever, headache, nausea, sore throat, and myalgia</a:t>
            </a:r>
          </a:p>
          <a:p>
            <a:pPr lvl="3" algn="just" eaLnBrk="1" hangingPunct="1">
              <a:lnSpc>
                <a:spcPct val="90000"/>
              </a:lnSpc>
            </a:pPr>
            <a:endParaRPr lang="en-US" altLang="en-US" sz="1700" dirty="0"/>
          </a:p>
          <a:p>
            <a:pPr marL="457200" indent="-457200" algn="ju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2600" dirty="0"/>
              <a:t>If </a:t>
            </a:r>
            <a:r>
              <a:rPr lang="en-US" altLang="en-US" sz="2600" dirty="0" err="1"/>
              <a:t>viremia</a:t>
            </a:r>
            <a:r>
              <a:rPr lang="en-US" altLang="en-US" sz="2600" dirty="0"/>
              <a:t> persists, virus spreads to spinal cord and brain.</a:t>
            </a:r>
          </a:p>
          <a:p>
            <a:pPr marL="457200" indent="-457200" algn="ju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2600" dirty="0"/>
              <a:t>Invasion of motor neurons causes flaccid </a:t>
            </a:r>
            <a:r>
              <a:rPr lang="en-US" altLang="en-US" sz="2600" dirty="0" smtClean="0"/>
              <a:t>paralysis.</a:t>
            </a:r>
            <a:endParaRPr lang="en-US" altLang="en-US" sz="2600" dirty="0"/>
          </a:p>
          <a:p>
            <a:pPr marL="457200" indent="-457200" algn="ju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2600" dirty="0" smtClean="0"/>
              <a:t>  Decades later </a:t>
            </a:r>
            <a:r>
              <a:rPr lang="en-US" altLang="en-US" sz="2600" b="1" dirty="0" smtClean="0">
                <a:solidFill>
                  <a:srgbClr val="400080"/>
                </a:solidFill>
              </a:rPr>
              <a:t>post-polio syndrome (PPS)</a:t>
            </a:r>
            <a:r>
              <a:rPr lang="en-US" altLang="en-US" sz="2600" dirty="0" smtClean="0"/>
              <a:t> –progressive muscle deterioration; occurs in 25-50% of patients infected with polioviruses in childhood.</a:t>
            </a:r>
            <a:endParaRPr lang="en-US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F35AC-1086-495B-8629-81859FF3DE2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224135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LABORATORY DIAGNOSIS OF POLIOVIRUS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271617"/>
            <a:ext cx="8686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⇒ Specimen : </a:t>
            </a:r>
            <a:r>
              <a:rPr lang="en-US" sz="2800" dirty="0"/>
              <a:t>Blood, CSF, Throat swab and Feces; autopsy specimen includes brain &amp; spinal cord.</a:t>
            </a:r>
          </a:p>
          <a:p>
            <a:pPr algn="just"/>
            <a:r>
              <a:rPr lang="en-US" sz="2800" b="1" dirty="0"/>
              <a:t>⇒ Direct demonstration of virus :</a:t>
            </a:r>
            <a:r>
              <a:rPr lang="en-US" sz="2800" dirty="0"/>
              <a:t> virus can be demonstrated in feces </a:t>
            </a:r>
            <a:r>
              <a:rPr lang="en-US" sz="2800" dirty="0" smtClean="0"/>
              <a:t>by </a:t>
            </a:r>
            <a:r>
              <a:rPr lang="en-US" sz="2800" dirty="0"/>
              <a:t>direct electron microscopy </a:t>
            </a:r>
            <a:r>
              <a:rPr lang="en-US" sz="2800" b="1" dirty="0" smtClean="0"/>
              <a:t>⇒ </a:t>
            </a:r>
            <a:r>
              <a:rPr lang="en-US" sz="2800" b="1" dirty="0"/>
              <a:t>Isolation of virus :</a:t>
            </a:r>
            <a:r>
              <a:rPr lang="en-US" sz="2800" dirty="0"/>
              <a:t> specimens are inoculated into </a:t>
            </a:r>
            <a:r>
              <a:rPr lang="en-US" sz="2800" dirty="0" err="1"/>
              <a:t>HeLa</a:t>
            </a:r>
            <a:r>
              <a:rPr lang="en-US" sz="2800" dirty="0"/>
              <a:t> and Hep-2 cell line, virus growth indicated by typical </a:t>
            </a:r>
            <a:r>
              <a:rPr lang="en-US" sz="2800" dirty="0" err="1"/>
              <a:t>cytopathic</a:t>
            </a:r>
            <a:r>
              <a:rPr lang="en-US" sz="2800" dirty="0"/>
              <a:t> effect seen in cells within 2-3 days.</a:t>
            </a:r>
          </a:p>
          <a:p>
            <a:pPr algn="just"/>
            <a:r>
              <a:rPr lang="en-US" sz="2800" b="1" dirty="0"/>
              <a:t>⇒ Serology :</a:t>
            </a:r>
            <a:r>
              <a:rPr lang="en-US" sz="2800" dirty="0"/>
              <a:t> </a:t>
            </a:r>
            <a:r>
              <a:rPr lang="en-US" sz="2800" dirty="0" smtClean="0"/>
              <a:t>neutralization </a:t>
            </a:r>
            <a:r>
              <a:rPr lang="en-US" sz="2800" dirty="0"/>
              <a:t>test can be used for serotyping of </a:t>
            </a:r>
            <a:r>
              <a:rPr lang="en-US" sz="2800" dirty="0" smtClean="0"/>
              <a:t>poliovirus.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45951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9.0&quot;&gt;&lt;object type=&quot;1&quot; unique_id=&quot;10001&quot;&gt;&lt;property id=&quot;20222&quot; value=&quot;\\Hhwrk310\Talaro 7e\Animations\ch25_animations\&quot;/&gt;&lt;property id=&quot;20226&quot; value=&quot;C:\Documents and Settings\anuj.garawal\Desktop\Ashimendu\Lecture Animation PPT\ch25_lecture_anim.ppt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20&quot;/&gt;&lt;/object&gt;&lt;object type=&quot;3&quot; unique_id=&quot;10005&quot;&gt;&lt;property id=&quot;20148&quot; value=&quot;5&quot;/&gt;&lt;property id=&quot;20300&quot; value=&quot;Slide 2 - &amp;quot;RNA Viruses&amp;quot;&quot;/&gt;&lt;property id=&quot;20307&quot; value=&quot;321&quot;/&gt;&lt;/object&gt;&lt;object type=&quot;3&quot; unique_id=&quot;10007&quot;&gt;&lt;property id=&quot;20148&quot; value=&quot;5&quot;/&gt;&lt;property id=&quot;20300&quot; value=&quot;Slide 3 - &amp;quot;Enveloped Segmented Single-Stranded RNA Viruses&amp;quot;&quot;/&gt;&lt;property id=&quot;20307&quot; value=&quot;323&quot;/&gt;&lt;/object&gt;&lt;object type=&quot;3&quot; unique_id=&quot;10008&quot;&gt;&lt;property id=&quot;20148&quot; value=&quot;5&quot;/&gt;&lt;property id=&quot;20300&quot; value=&quot;Slide 4 - &amp;quot;The Biology of Orthomyxoviruses: Influenza&amp;quot;&quot;/&gt;&lt;property id=&quot;20307&quot; value=&quot;324&quot;/&gt;&lt;/object&gt;&lt;object type=&quot;3&quot; unique_id=&quot;10010&quot;&gt;&lt;property id=&quot;20148&quot; value=&quot;5&quot;/&gt;&lt;property id=&quot;20300&quot; value=&quot;Slide 6&quot;/&gt;&lt;property id=&quot;20307&quot; value=&quot;325&quot;/&gt;&lt;/object&gt;&lt;object type=&quot;3&quot; unique_id=&quot;10012&quot;&gt;&lt;property id=&quot;20148&quot; value=&quot;5&quot;/&gt;&lt;property id=&quot;20300&quot; value=&quot;Slide 7&quot;/&gt;&lt;property id=&quot;20307&quot; value=&quot;378&quot;/&gt;&lt;/object&gt;&lt;object type=&quot;3&quot; unique_id=&quot;10015&quot;&gt;&lt;property id=&quot;20148&quot; value=&quot;5&quot;/&gt;&lt;property id=&quot;20300&quot; value=&quot;Slide 8&quot;/&gt;&lt;property id=&quot;20307&quot; value=&quot;329&quot;/&gt;&lt;/object&gt;&lt;object type=&quot;3&quot; unique_id=&quot;10016&quot;&gt;&lt;property id=&quot;20148&quot; value=&quot;5&quot;/&gt;&lt;property id=&quot;20300&quot; value=&quot;Slide 9 - &amp;quot;Influenza A&amp;quot;&quot;/&gt;&lt;property id=&quot;20307&quot; value=&quot;261&quot;/&gt;&lt;/object&gt;&lt;object type=&quot;3&quot; unique_id=&quot;10017&quot;&gt;&lt;property id=&quot;20148&quot; value=&quot;5&quot;/&gt;&lt;property id=&quot;20300&quot; value=&quot;Slide 10 - &amp;quot;Diagnosis, Treatment, Prevention&amp;quot;&quot;/&gt;&lt;property id=&quot;20307&quot; value=&quot;330&quot;/&gt;&lt;/object&gt;&lt;object type=&quot;3&quot; unique_id=&quot;10018&quot;&gt;&lt;property id=&quot;20148&quot; value=&quot;5&quot;/&gt;&lt;property id=&quot;20300&quot; value=&quot;Slide 11 - &amp;quot;Bunyaviruses and Arenaviruses&amp;quot;&quot;/&gt;&lt;property id=&quot;20307&quot; value=&quot;266&quot;/&gt;&lt;/object&gt;&lt;object type=&quot;3&quot; unique_id=&quot;10020&quot;&gt;&lt;property id=&quot;20148&quot; value=&quot;5&quot;/&gt;&lt;property id=&quot;20300&quot; value=&quot;Slide 14 - &amp;quot;Enveloped Nonsegmented ssRNA Viruses&amp;quot;&quot;/&gt;&lt;property id=&quot;20307&quot; value=&quot;331&quot;/&gt;&lt;/object&gt;&lt;object type=&quot;3&quot; unique_id=&quot;10021&quot;&gt;&lt;property id=&quot;20148&quot; value=&quot;5&quot;/&gt;&lt;property id=&quot;20300&quot; value=&quot;Slide 15 - &amp;quot;Paramyxoviruses&amp;quot;&quot;/&gt;&lt;property id=&quot;20307&quot; value=&quot;267&quot;/&gt;&lt;/object&gt;&lt;object type=&quot;3&quot; unique_id=&quot;10023&quot;&gt;&lt;property id=&quot;20148&quot; value=&quot;5&quot;/&gt;&lt;property id=&quot;20300&quot; value=&quot;Slide 16 - &amp;quot;Parainfluenza&amp;quot;&quot;/&gt;&lt;property id=&quot;20307&quot; value=&quot;269&quot;/&gt;&lt;/object&gt;&lt;object type=&quot;3&quot; unique_id=&quot;10024&quot;&gt;&lt;property id=&quot;20148&quot; value=&quot;5&quot;/&gt;&lt;property id=&quot;20300&quot; value=&quot;Slide 17 - &amp;quot;Mumps&amp;quot;&quot;/&gt;&lt;property id=&quot;20307&quot; value=&quot;270&quot;/&gt;&lt;/object&gt;&lt;object type=&quot;3&quot; unique_id=&quot;10026&quot;&gt;&lt;property id=&quot;20148&quot; value=&quot;5&quot;/&gt;&lt;property id=&quot;20300&quot; value=&quot;Slide 19 - &amp;quot;Measles&amp;quot;&quot;/&gt;&lt;property id=&quot;20307&quot; value=&quot;272&quot;/&gt;&lt;/object&gt;&lt;object type=&quot;3&quot; unique_id=&quot;10029&quot;&gt;&lt;property id=&quot;20148&quot; value=&quot;5&quot;/&gt;&lt;property id=&quot;20300&quot; value=&quot;Slide 21 - &amp;quot;Measles&amp;quot;&quot;/&gt;&lt;property id=&quot;20307&quot; value=&quot;275&quot;/&gt;&lt;/object&gt;&lt;object type=&quot;3&quot; unique_id=&quot;10030&quot;&gt;&lt;property id=&quot;20148&quot; value=&quot;5&quot;/&gt;&lt;property id=&quot;20300&quot; value=&quot;Slide 22 - &amp;quot;Respiratory Syncytial Virus (RSV)&amp;quot;&quot;/&gt;&lt;property id=&quot;20307&quot; value=&quot;276&quot;/&gt;&lt;/object&gt;&lt;object type=&quot;3&quot; unique_id=&quot;10031&quot;&gt;&lt;property id=&quot;20148&quot; value=&quot;5&quot;/&gt;&lt;property id=&quot;20300&quot; value=&quot;Slide 23 - &amp;quot;Rabies&amp;quot;&quot;/&gt;&lt;property id=&quot;20307&quot; value=&quot;277&quot;/&gt;&lt;/object&gt;&lt;object type=&quot;3&quot; unique_id=&quot;10033&quot;&gt;&lt;property id=&quot;20148&quot; value=&quot;5&quot;/&gt;&lt;property id=&quot;20300&quot; value=&quot;Slide 24 - &amp;quot;Rabies Distribution in the United States&amp;quot;&quot;/&gt;&lt;property id=&quot;20307&quot; value=&quot;383&quot;/&gt;&lt;/object&gt;&lt;object type=&quot;3&quot; unique_id=&quot;10034&quot;&gt;&lt;property id=&quot;20148&quot; value=&quot;5&quot;/&gt;&lt;property id=&quot;20300&quot; value=&quot;Slide 25 - &amp;quot;Rabies&amp;quot;&quot;/&gt;&lt;property id=&quot;20307&quot; value=&quot;280&quot;/&gt;&lt;/object&gt;&lt;object type=&quot;3&quot; unique_id=&quot;10036&quot;&gt;&lt;property id=&quot;20148&quot; value=&quot;5&quot;/&gt;&lt;property id=&quot;20300&quot; value=&quot;Slide 26&quot;/&gt;&lt;property id=&quot;20307&quot; value=&quot;335&quot;/&gt;&lt;/object&gt;&lt;object type=&quot;3&quot; unique_id=&quot;10038&quot;&gt;&lt;property id=&quot;20148&quot; value=&quot;5&quot;/&gt;&lt;property id=&quot;20300&quot; value=&quot;Slide 29 - &amp;quot;Coronaviruses&amp;quot;&quot;/&gt;&lt;property id=&quot;20307&quot; value=&quot;282&quot;/&gt;&lt;/object&gt;&lt;object type=&quot;3&quot; unique_id=&quot;10039&quot;&gt;&lt;property id=&quot;20148&quot; value=&quot;5&quot;/&gt;&lt;property id=&quot;20300&quot; value=&quot;Slide 30 - &amp;quot;Severe Acute Respiratory Syndrome-Associated Coronavirus (SARS)&amp;quot;&quot;/&gt;&lt;property id=&quot;20307&quot; value=&quot;336&quot;/&gt;&lt;/object&gt;&lt;object type=&quot;3&quot; unique_id=&quot;10040&quot;&gt;&lt;property id=&quot;20148&quot; value=&quot;5&quot;/&gt;&lt;property id=&quot;20300&quot; value=&quot;Slide 31 - &amp;quot;Rubella&amp;quot;&quot;/&gt;&lt;property id=&quot;20307&quot; value=&quot;284&quot;/&gt;&lt;/object&gt;&lt;object type=&quot;3&quot; unique_id=&quot;10041&quot;&gt;&lt;property id=&quot;20148&quot; value=&quot;5&quot;/&gt;&lt;property id=&quot;20300&quot; value=&quot;Slide 32 - &amp;quot;Rubella&amp;quot;&quot;/&gt;&lt;property id=&quot;20307&quot; value=&quot;285&quot;/&gt;&lt;/object&gt;&lt;object type=&quot;3&quot; unique_id=&quot;10043&quot;&gt;&lt;property id=&quot;20148&quot; value=&quot;5&quot;/&gt;&lt;property id=&quot;20300&quot; value=&quot;Slide 33 - &amp;quot;Hepatitis C Virus (HCV)&amp;quot;&quot;/&gt;&lt;property id=&quot;20307&quot; value=&quot;338&quot;/&gt;&lt;/object&gt;&lt;object type=&quot;3&quot; unique_id=&quot;10044&quot;&gt;&lt;property id=&quot;20148&quot; value=&quot;5&quot;/&gt;&lt;property id=&quot;20300&quot; value=&quot;Slide 34 - &amp;quot;Arboviruses: Viruses Spread by Arthropod Vectors&amp;quot;&quot;/&gt;&lt;property id=&quot;20307&quot; value=&quot;286&quot;/&gt;&lt;/object&gt;&lt;object type=&quot;3&quot; unique_id=&quot;10045&quot;&gt;&lt;property id=&quot;20148&quot; value=&quot;5&quot;/&gt;&lt;property id=&quot;20300&quot; value=&quot;Slide 36 - &amp;quot;Worldwide Distribution of Major Arboviral Diseases&amp;quot;&quot;/&gt;&lt;property id=&quot;20307&quot; value=&quot;385&quot;/&gt;&lt;/object&gt;&lt;object type=&quot;3&quot; unique_id=&quot;10046&quot;&gt;&lt;property id=&quot;20148&quot; value=&quot;5&quot;/&gt;&lt;property id=&quot;20300&quot; value=&quot;Slide 35 - &amp;quot;The Influence of the Vector&amp;quot;&quot;/&gt;&lt;property id=&quot;20307&quot; value=&quot;340&quot;/&gt;&lt;/object&gt;&lt;object type=&quot;3&quot; unique_id=&quot;10048&quot;&gt;&lt;property id=&quot;20148&quot; value=&quot;5&quot;/&gt;&lt;property id=&quot;20300&quot; value=&quot;Slide 37 - &amp;quot;General Characteristics of  Arbovirus Infections&amp;quot;&quot;/&gt;&lt;property id=&quot;20307&quot; value=&quot;341&quot;/&gt;&lt;/object&gt;&lt;object type=&quot;3&quot; unique_id=&quot;10049&quot;&gt;&lt;property id=&quot;20148&quot; value=&quot;5&quot;/&gt;&lt;property id=&quot;20300&quot; value=&quot;Slide 38&quot;/&gt;&lt;property id=&quot;20307&quot; value=&quot;342&quot;/&gt;&lt;/object&gt;&lt;object type=&quot;3&quot; unique_id=&quot;10050&quot;&gt;&lt;property id=&quot;20148&quot; value=&quot;5&quot;/&gt;&lt;property id=&quot;20300&quot; value=&quot;Slide 39 - &amp;quot;Hemorrhagic Fevers&amp;quot;&quot;/&gt;&lt;property id=&quot;20307&quot; value=&quot;343&quot;/&gt;&lt;/object&gt;&lt;object type=&quot;3&quot; unique_id=&quot;10051&quot;&gt;&lt;property id=&quot;20148&quot; value=&quot;5&quot;/&gt;&lt;property id=&quot;20300&quot; value=&quot;Slide 42 - &amp;quot;HIV Infections and AIDS&amp;quot;&quot;/&gt;&lt;property id=&quot;20307&quot; value=&quot;344&quot;/&gt;&lt;/object&gt;&lt;object type=&quot;3&quot; unique_id=&quot;10052&quot;&gt;&lt;property id=&quot;20148&quot; value=&quot;5&quot;/&gt;&lt;property id=&quot;20300&quot; value=&quot;Slide 43 - &amp;quot;Human Immunodeficiency Virus (HIV) &amp;quot;&quot;/&gt;&lt;property id=&quot;20307&quot; value=&quot;289&quot;/&gt;&lt;/object&gt;&lt;object type=&quot;3&quot; unique_id=&quot;10055&quot;&gt;&lt;property id=&quot;20148&quot; value=&quot;5&quot;/&gt;&lt;property id=&quot;20300&quot; value=&quot;Slide 46 - &amp;quot;Epidemiology of HIV Infections&amp;quot;&quot;/&gt;&lt;property id=&quot;20307&quot; value=&quot;291&quot;/&gt;&lt;/object&gt;&lt;object type=&quot;3&quot; unique_id=&quot;10057&quot;&gt;&lt;property id=&quot;20148&quot; value=&quot;5&quot;/&gt;&lt;property id=&quot;20300&quot; value=&quot;Slide 47&quot;/&gt;&lt;property id=&quot;20307&quot; value=&quot;346&quot;/&gt;&lt;/object&gt;&lt;object type=&quot;3&quot; unique_id=&quot;10059&quot;&gt;&lt;property id=&quot;20148&quot; value=&quot;5&quot;/&gt;&lt;property id=&quot;20300&quot; value=&quot;Slide 48 - &amp;quot;Pathogenesis and Virulence Factors&amp;quot;&quot;/&gt;&lt;property id=&quot;20307&quot; value=&quot;296&quot;/&gt;&lt;/object&gt;&lt;object type=&quot;3&quot; unique_id=&quot;10061&quot;&gt;&lt;property id=&quot;20148&quot; value=&quot;5&quot;/&gt;&lt;property id=&quot;20300&quot; value=&quot;Slide 50 - &amp;quot;Multiplication Cycle of HIV&amp;quot;&quot;/&gt;&lt;property id=&quot;20307&quot; value=&quot;349&quot;/&gt;&lt;/object&gt;&lt;object type=&quot;3&quot; unique_id=&quot;10063&quot;&gt;&lt;property id=&quot;20148&quot; value=&quot;5&quot;/&gt;&lt;property id=&quot;20300&quot; value=&quot;Slide 51&quot;/&gt;&lt;property id=&quot;20307&quot; value=&quot;350&quot;/&gt;&lt;/object&gt;&lt;object type=&quot;3&quot; unique_id=&quot;10064&quot;&gt;&lt;property id=&quot;20148&quot; value=&quot;5&quot;/&gt;&lt;property id=&quot;20300&quot; value=&quot;Slide 52 - &amp;quot;Signs and Symptoms of  HIV Infections and AIDS&amp;quot;&quot;/&gt;&lt;property id=&quot;20307&quot; value=&quot;351&quot;/&gt;&lt;/object&gt;&lt;object type=&quot;3&quot; unique_id=&quot;10066&quot;&gt;&lt;property id=&quot;20148&quot; value=&quot;5&quot;/&gt;&lt;property id=&quot;20300&quot; value=&quot;Slide 53 - &amp;quot;Stages of HIV Infection&amp;quot;&quot;/&gt;&lt;property id=&quot;20307&quot; value=&quot;353&quot;/&gt;&lt;/object&gt;&lt;object type=&quot;3&quot; unique_id=&quot;10067&quot;&gt;&lt;property id=&quot;20148&quot; value=&quot;5&quot;/&gt;&lt;property id=&quot;20300&quot; value=&quot;Slide 54 - &amp;quot;Diagnosis of HIV Infection&amp;quot;&quot;/&gt;&lt;property id=&quot;20307&quot; value=&quot;355&quot;/&gt;&lt;/object&gt;&lt;object type=&quot;3&quot; unique_id=&quot;10068&quot;&gt;&lt;property id=&quot;20148&quot; value=&quot;5&quot;/&gt;&lt;property id=&quot;20300&quot; value=&quot;Slide 55&quot;/&gt;&lt;property id=&quot;20307&quot; value=&quot;356&quot;/&gt;&lt;/object&gt;&lt;object type=&quot;3&quot; unique_id=&quot;10069&quot;&gt;&lt;property id=&quot;20148&quot; value=&quot;5&quot;/&gt;&lt;property id=&quot;20300&quot; value=&quot;Slide 56&quot;/&gt;&lt;property id=&quot;20307&quot; value=&quot;354&quot;/&gt;&lt;/object&gt;&lt;object type=&quot;3&quot; unique_id=&quot;10070&quot;&gt;&lt;property id=&quot;20148&quot; value=&quot;5&quot;/&gt;&lt;property id=&quot;20300&quot; value=&quot;Slide 57 - &amp;quot;Preventing and Treating HIV&amp;quot;&quot;/&gt;&lt;property id=&quot;20307&quot; value=&quot;357&quot;/&gt;&lt;/object&gt;&lt;object type=&quot;3&quot; unique_id=&quot;10075&quot;&gt;&lt;property id=&quot;20148&quot; value=&quot;5&quot;/&gt;&lt;property id=&quot;20300&quot; value=&quot;Slide 59 - &amp;quot;Adult T-Cell Leukemia and  Hairy-Cell Leukemia&amp;quot;&quot;/&gt;&lt;property id=&quot;20307&quot; value=&quot;359&quot;/&gt;&lt;/object&gt;&lt;object type=&quot;3&quot; unique_id=&quot;10076&quot;&gt;&lt;property id=&quot;20148&quot; value=&quot;5&quot;/&gt;&lt;property id=&quot;20300&quot; value=&quot;Slide 62 - &amp;quot;Nonenveloped Nonsegmented ssRNA Viruses: Picornaviruses and Caliciviruses&amp;quot;&quot;/&gt;&lt;property id=&quot;20307&quot; value=&quot;305&quot;/&gt;&lt;/object&gt;&lt;object type=&quot;3&quot; unique_id=&quot;10077&quot;&gt;&lt;property id=&quot;20148&quot; value=&quot;5&quot;/&gt;&lt;property id=&quot;20300&quot; value=&quot;Slide 63&quot;/&gt;&lt;property id=&quot;20307&quot; value=&quot;360&quot;/&gt;&lt;/object&gt;&lt;object type=&quot;3&quot; unique_id=&quot;10078&quot;&gt;&lt;property id=&quot;20148&quot; value=&quot;5&quot;/&gt;&lt;property id=&quot;20300&quot; value=&quot;Slide 64 - &amp;quot;Poliovirus and Poliomyelitis&amp;quot;&quot;/&gt;&lt;property id=&quot;20307&quot; value=&quot;308&quot;/&gt;&lt;/object&gt;&lt;object type=&quot;3&quot; unique_id=&quot;10081&quot;&gt;&lt;property id=&quot;20148&quot; value=&quot;5&quot;/&gt;&lt;property id=&quot;20300&quot; value=&quot;Slide 65&quot;/&gt;&lt;property id=&quot;20307&quot; value=&quot;361&quot;/&gt;&lt;/object&gt;&lt;object type=&quot;3&quot; unique_id=&quot;10082&quot;&gt;&lt;property id=&quot;20148&quot; value=&quot;5&quot;/&gt;&lt;property id=&quot;20300&quot; value=&quot;Slide 67&quot;/&gt;&lt;property id=&quot;20307&quot; value=&quot;370&quot;/&gt;&lt;/object&gt;&lt;object type=&quot;3&quot; unique_id=&quot;10083&quot;&gt;&lt;property id=&quot;20148&quot; value=&quot;5&quot;/&gt;&lt;property id=&quot;20300&quot; value=&quot;Slide 68 - &amp;quot;Treatment and Prevention&amp;quot;&quot;/&gt;&lt;property id=&quot;20307&quot; value=&quot;311&quot;/&gt;&lt;/object&gt;&lt;object type=&quot;3&quot; unique_id=&quot;10086&quot;&gt;&lt;property id=&quot;20148&quot; value=&quot;5&quot;/&gt;&lt;property id=&quot;20300&quot; value=&quot;Slide 70 - &amp;quot;Nonpolio Enteroviruses&amp;quot;&quot;/&gt;&lt;property id=&quot;20307&quot; value=&quot;364&quot;/&gt;&lt;/object&gt;&lt;object type=&quot;3&quot; unique_id=&quot;10087&quot;&gt;&lt;property id=&quot;20148&quot; value=&quot;5&quot;/&gt;&lt;property id=&quot;20300&quot; value=&quot;Slide 72 - &amp;quot;Hepatitis A Virus and Infectious Hepatitis&amp;quot;&quot;/&gt;&lt;property id=&quot;20307&quot; value=&quot;312&quot;/&gt;&lt;/object&gt;&lt;object type=&quot;3&quot; unique_id=&quot;10088&quot;&gt;&lt;property id=&quot;20148&quot; value=&quot;5&quot;/&gt;&lt;property id=&quot;20300&quot; value=&quot;Slide 73&quot;/&gt;&lt;property id=&quot;20307&quot; value=&quot;371&quot;/&gt;&lt;/object&gt;&lt;object type=&quot;3&quot; unique_id=&quot;10089&quot;&gt;&lt;property id=&quot;20148&quot; value=&quot;5&quot;/&gt;&lt;property id=&quot;20300&quot; value=&quot;Slide 76 - &amp;quot;Human Rhinovirus (HRV)&amp;quot;&quot;/&gt;&lt;property id=&quot;20307&quot; value=&quot;313&quot;/&gt;&lt;/object&gt;&lt;object type=&quot;3&quot; unique_id=&quot;10090&quot;&gt;&lt;property id=&quot;20148&quot; value=&quot;5&quot;/&gt;&lt;property id=&quot;20300&quot; value=&quot;Slide 77&quot;/&gt;&lt;property id=&quot;20307&quot; value=&quot;372&quot;/&gt;&lt;/object&gt;&lt;object type=&quot;3&quot; unique_id=&quot;10092&quot;&gt;&lt;property id=&quot;20148&quot; value=&quot;5&quot;/&gt;&lt;property id=&quot;20300&quot; value=&quot;Slide 78 - &amp;quot;Caliciviruses&amp;quot;&quot;/&gt;&lt;property id=&quot;20307&quot; value=&quot;366&quot;/&gt;&lt;/object&gt;&lt;object type=&quot;3&quot; unique_id=&quot;10093&quot;&gt;&lt;property id=&quot;20148&quot; value=&quot;5&quot;/&gt;&lt;property id=&quot;20300&quot; value=&quot;Slide 79 - &amp;quot;Nonenveloped Segmented dsRNA Viruses: Reoviruses&amp;quot;&quot;/&gt;&lt;property id=&quot;20307&quot; value=&quot;367&quot;/&gt;&lt;/object&gt;&lt;object type=&quot;3&quot; unique_id=&quot;10094&quot;&gt;&lt;property id=&quot;20148&quot; value=&quot;5&quot;/&gt;&lt;property id=&quot;20300&quot; value=&quot;Slide 80 - &amp;quot;Prions and Spongiform Encephalopathies&amp;quot;&quot;/&gt;&lt;property id=&quot;20307&quot; value=&quot;318&quot;/&gt;&lt;/object&gt;&lt;object type=&quot;3&quot; unique_id=&quot;10096&quot;&gt;&lt;property id=&quot;20148&quot; value=&quot;5&quot;/&gt;&lt;property id=&quot;20300&quot; value=&quot;Slide 81&quot;/&gt;&lt;property id=&quot;20307&quot; value=&quot;369&quot;/&gt;&lt;/object&gt;&lt;object type=&quot;3&quot; unique_id=&quot;10097&quot;&gt;&lt;property id=&quot;20148&quot; value=&quot;5&quot;/&gt;&lt;property id=&quot;20300&quot; value=&quot;Slide 82&quot;/&gt;&lt;property id=&quot;20307&quot; value=&quot;368&quot;/&gt;&lt;/object&gt;&lt;object type=&quot;3&quot; unique_id=&quot;10099&quot;&gt;&lt;property id=&quot;20148&quot; value=&quot;5&quot;/&gt;&lt;property id=&quot;20300&quot; value=&quot;Slide 85&quot;/&gt;&lt;property id=&quot;20307&quot; value=&quot;373&quot;/&gt;&lt;/object&gt;&lt;object type=&quot;3&quot; unique_id=&quot;22707&quot;&gt;&lt;property id=&quot;20148&quot; value=&quot;5&quot;/&gt;&lt;property id=&quot;20300&quot; value=&quot;Slide 5 - &amp;quot;Influenza Infection&amp;quot;&quot;/&gt;&lt;property id=&quot;20307&quot; value=&quot;392&quot;/&gt;&lt;/object&gt;&lt;object type=&quot;3&quot; unique_id=&quot;22708&quot;&gt;&lt;property id=&quot;20148&quot; value=&quot;5&quot;/&gt;&lt;property id=&quot;20300&quot; value=&quot;Slide 12&quot;/&gt;&lt;property id=&quot;20307&quot; value=&quot;397&quot;/&gt;&lt;/object&gt;&lt;object type=&quot;3&quot; unique_id=&quot;22709&quot;&gt;&lt;property id=&quot;20148&quot; value=&quot;5&quot;/&gt;&lt;property id=&quot;20300&quot; value=&quot;Slide 18 - &amp;quot;Mumps&amp;quot;&quot;/&gt;&lt;property id=&quot;20307&quot; value=&quot;393&quot;/&gt;&lt;/object&gt;&lt;object type=&quot;3&quot; unique_id=&quot;22710&quot;&gt;&lt;property id=&quot;20148&quot; value=&quot;5&quot;/&gt;&lt;property id=&quot;20300&quot; value=&quot;Slide 20 - &amp;quot;Measles&amp;quot;&quot;/&gt;&lt;property id=&quot;20307&quot; value=&quot;394&quot;/&gt;&lt;/object&gt;&lt;object type=&quot;3&quot; unique_id=&quot;22711&quot;&gt;&lt;property id=&quot;20148&quot; value=&quot;5&quot;/&gt;&lt;property id=&quot;20300&quot; value=&quot;Slide 27&quot;/&gt;&lt;property id=&quot;20307&quot; value=&quot;398&quot;/&gt;&lt;/object&gt;&lt;object type=&quot;3&quot; unique_id=&quot;22712&quot;&gt;&lt;property id=&quot;20148&quot; value=&quot;5&quot;/&gt;&lt;property id=&quot;20300&quot; value=&quot;Slide 40&quot;/&gt;&lt;property id=&quot;20307&quot; value=&quot;399&quot;/&gt;&lt;/object&gt;&lt;object type=&quot;3&quot; unique_id=&quot;22713&quot;&gt;&lt;property id=&quot;20148&quot; value=&quot;5&quot;/&gt;&lt;property id=&quot;20300&quot; value=&quot;Slide 44 - &amp;quot;Causative Agent&amp;quot;&quot;/&gt;&lt;property id=&quot;20307&quot; value=&quot;395&quot;/&gt;&lt;/object&gt;&lt;object type=&quot;3&quot; unique_id=&quot;22718&quot;&gt;&lt;property id=&quot;20148&quot; value=&quot;5&quot;/&gt;&lt;property id=&quot;20300&quot; value=&quot;Slide 60&quot;/&gt;&lt;property id=&quot;20307&quot; value=&quot;400&quot;/&gt;&lt;/object&gt;&lt;object type=&quot;3&quot; unique_id=&quot;22719&quot;&gt;&lt;property id=&quot;20148&quot; value=&quot;5&quot;/&gt;&lt;property id=&quot;20300&quot; value=&quot;Slide 66&quot;/&gt;&lt;property id=&quot;20307&quot; value=&quot;396&quot;/&gt;&lt;/object&gt;&lt;object type=&quot;3&quot; unique_id=&quot;22720&quot;&gt;&lt;property id=&quot;20148&quot; value=&quot;5&quot;/&gt;&lt;property id=&quot;20300&quot; value=&quot;Slide 74&quot;/&gt;&lt;property id=&quot;20307&quot; value=&quot;401&quot;/&gt;&lt;/object&gt;&lt;object type=&quot;3&quot; unique_id=&quot;22723&quot;&gt;&lt;property id=&quot;20148&quot; value=&quot;5&quot;/&gt;&lt;property id=&quot;20300&quot; value=&quot;Slide 86&quot;/&gt;&lt;property id=&quot;20307&quot; value=&quot;402&quot;/&gt;&lt;/object&gt;&lt;object type=&quot;3&quot; unique_id=&quot;40116&quot;&gt;&lt;property id=&quot;20148&quot; value=&quot;5&quot;/&gt;&lt;property id=&quot;20300&quot; value=&quot;Slide 13&quot;/&gt;&lt;property id=&quot;20307&quot; value=&quot;409&quot;/&gt;&lt;/object&gt;&lt;object type=&quot;3&quot; unique_id=&quot;40117&quot;&gt;&lt;property id=&quot;20148&quot; value=&quot;5&quot;/&gt;&lt;property id=&quot;20300&quot; value=&quot;Slide 28&quot;/&gt;&lt;property id=&quot;20307&quot; value=&quot;410&quot;/&gt;&lt;/object&gt;&lt;object type=&quot;3&quot; unique_id=&quot;40118&quot;&gt;&lt;property id=&quot;20148&quot; value=&quot;5&quot;/&gt;&lt;property id=&quot;20300&quot; value=&quot;Slide 41&quot;/&gt;&lt;property id=&quot;20307&quot; value=&quot;411&quot;/&gt;&lt;/object&gt;&lt;object type=&quot;3&quot; unique_id=&quot;40119&quot;&gt;&lt;property id=&quot;20148&quot; value=&quot;5&quot;/&gt;&lt;property id=&quot;20300&quot; value=&quot;Slide 61&quot;/&gt;&lt;property id=&quot;20307&quot; value=&quot;412&quot;/&gt;&lt;/object&gt;&lt;object type=&quot;3&quot; unique_id=&quot;40120&quot;&gt;&lt;property id=&quot;20148&quot; value=&quot;5&quot;/&gt;&lt;property id=&quot;20300&quot; value=&quot;Slide 69 - &amp;quot;Images of Polio&amp;quot;&quot;/&gt;&lt;property id=&quot;20307&quot; value=&quot;416&quot;/&gt;&lt;/object&gt;&lt;object type=&quot;3&quot; unique_id=&quot;40121&quot;&gt;&lt;property id=&quot;20148&quot; value=&quot;5&quot;/&gt;&lt;property id=&quot;20300&quot; value=&quot;Slide 71&quot;/&gt;&lt;property id=&quot;20307&quot; value=&quot;415&quot;/&gt;&lt;/object&gt;&lt;object type=&quot;3&quot; unique_id=&quot;40122&quot;&gt;&lt;property id=&quot;20148&quot; value=&quot;5&quot;/&gt;&lt;property id=&quot;20300&quot; value=&quot;Slide 75&quot;/&gt;&lt;property id=&quot;20307&quot; value=&quot;413&quot;/&gt;&lt;/object&gt;&lt;object type=&quot;3&quot; unique_id=&quot;40123&quot;&gt;&lt;property id=&quot;20148&quot; value=&quot;5&quot;/&gt;&lt;property id=&quot;20300&quot; value=&quot;Slide 87&quot;/&gt;&lt;property id=&quot;20307&quot; value=&quot;414&quot;/&gt;&lt;/object&gt;&lt;object type=&quot;3&quot; unique_id=&quot;40124&quot;&gt;&lt;property id=&quot;20148&quot; value=&quot;5&quot;/&gt;&lt;property id=&quot;20300&quot; value=&quot;Slide 88&quot;/&gt;&lt;property id=&quot;20307&quot; value=&quot;417&quot;/&gt;&lt;/object&gt;&lt;object type=&quot;3&quot; unique_id=&quot;41397&quot;&gt;&lt;property id=&quot;20148&quot; value=&quot;5&quot;/&gt;&lt;property id=&quot;20300&quot; value=&quot;Slide 45&quot;/&gt;&lt;property id=&quot;20307&quot; value=&quot;423&quot;/&gt;&lt;/object&gt;&lt;object type=&quot;3&quot; unique_id=&quot;41398&quot;&gt;&lt;property id=&quot;20148&quot; value=&quot;5&quot;/&gt;&lt;property id=&quot;20300&quot; value=&quot;Slide 49&quot;/&gt;&lt;property id=&quot;20307&quot; value=&quot;424&quot;/&gt;&lt;/object&gt;&lt;object type=&quot;3&quot; unique_id=&quot;41399&quot;&gt;&lt;property id=&quot;20148&quot; value=&quot;5&quot;/&gt;&lt;property id=&quot;20300&quot; value=&quot;Slide 58&quot;/&gt;&lt;property id=&quot;20307&quot; value=&quot;425&quot;/&gt;&lt;/object&gt;&lt;object type=&quot;3&quot; unique_id=&quot;41400&quot;&gt;&lt;property id=&quot;20148&quot; value=&quot;5&quot;/&gt;&lt;property id=&quot;20300&quot; value=&quot;Slide 83&quot;/&gt;&lt;property id=&quot;20307&quot; value=&quot;426&quot;/&gt;&lt;/object&gt;&lt;object type=&quot;3&quot; unique_id=&quot;41401&quot;&gt;&lt;property id=&quot;20148&quot; value=&quot;5&quot;/&gt;&lt;property id=&quot;20300&quot; value=&quot;Slide 84&quot;/&gt;&lt;property id=&quot;20307&quot; value=&quot;42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BE7"/>
      </a:lt1>
      <a:dk2>
        <a:srgbClr val="4174A9"/>
      </a:dk2>
      <a:lt2>
        <a:srgbClr val="FFFFFF"/>
      </a:lt2>
      <a:accent1>
        <a:srgbClr val="00CC99"/>
      </a:accent1>
      <a:accent2>
        <a:srgbClr val="3333CC"/>
      </a:accent2>
      <a:accent3>
        <a:srgbClr val="FFFDF1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EAEAEA"/>
        </a:lt1>
        <a:dk2>
          <a:srgbClr val="0000CC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F3F3F3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4042</TotalTime>
  <Words>640</Words>
  <Application>Microsoft Office PowerPoint</Application>
  <PresentationFormat>On-screen Show (4:3)</PresentationFormat>
  <Paragraphs>159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PowerPoint Presentation</vt:lpstr>
      <vt:lpstr>Nonenveloped Nonsegmented ssRNA Viruses: Picornaviruses</vt:lpstr>
      <vt:lpstr>PowerPoint Presentation</vt:lpstr>
      <vt:lpstr>Poliovirus and Poliomyelitis</vt:lpstr>
      <vt:lpstr>PowerPoint Presentation</vt:lpstr>
      <vt:lpstr>PowerPoint Presentation</vt:lpstr>
      <vt:lpstr>PowerPoint Presentation</vt:lpstr>
      <vt:lpstr>Treatment and Prevention</vt:lpstr>
      <vt:lpstr>Images of Polio</vt:lpstr>
      <vt:lpstr>Nonpolio Enteroviruses</vt:lpstr>
      <vt:lpstr>PowerPoint Presentation</vt:lpstr>
      <vt:lpstr>Human Rhinovirus (HRV)</vt:lpstr>
      <vt:lpstr>PowerPoint Presentation</vt:lpstr>
      <vt:lpstr>Caliciviruses</vt:lpstr>
      <vt:lpstr>Nonenveloped Segmented dsRNA Viruses: Reoviruses</vt:lpstr>
      <vt:lpstr>PowerPoint Presentation</vt:lpstr>
    </vt:vector>
  </TitlesOfParts>
  <Company>East Tennessee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Laraine Powers</dc:creator>
  <cp:lastModifiedBy>DR.Ahmed Saker 2o1O</cp:lastModifiedBy>
  <cp:revision>391</cp:revision>
  <dcterms:created xsi:type="dcterms:W3CDTF">2003-10-24T14:34:51Z</dcterms:created>
  <dcterms:modified xsi:type="dcterms:W3CDTF">2021-02-23T10:43:13Z</dcterms:modified>
</cp:coreProperties>
</file>