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sldIdLst>
    <p:sldId id="320" r:id="rId2"/>
    <p:sldId id="321" r:id="rId3"/>
    <p:sldId id="323" r:id="rId4"/>
    <p:sldId id="324" r:id="rId5"/>
    <p:sldId id="395" r:id="rId6"/>
    <p:sldId id="325" r:id="rId7"/>
    <p:sldId id="378" r:id="rId8"/>
    <p:sldId id="261" r:id="rId9"/>
    <p:sldId id="329" r:id="rId10"/>
    <p:sldId id="330" r:id="rId11"/>
    <p:sldId id="266" r:id="rId12"/>
    <p:sldId id="331" r:id="rId13"/>
    <p:sldId id="267" r:id="rId14"/>
    <p:sldId id="269" r:id="rId15"/>
    <p:sldId id="270" r:id="rId16"/>
    <p:sldId id="393" r:id="rId17"/>
    <p:sldId id="272" r:id="rId18"/>
    <p:sldId id="394" r:id="rId19"/>
    <p:sldId id="275" r:id="rId20"/>
    <p:sldId id="276" r:id="rId21"/>
    <p:sldId id="277" r:id="rId22"/>
    <p:sldId id="280" r:id="rId23"/>
    <p:sldId id="335" r:id="rId24"/>
    <p:sldId id="284" r:id="rId25"/>
    <p:sldId id="285" r:id="rId26"/>
    <p:sldId id="286" r:id="rId27"/>
    <p:sldId id="340" r:id="rId28"/>
    <p:sldId id="341" r:id="rId29"/>
    <p:sldId id="343" r:id="rId30"/>
  </p:sldIdLst>
  <p:sldSz cx="9144000" cy="6858000" type="screen4x3"/>
  <p:notesSz cx="6858000" cy="9144000"/>
  <p:custDataLst>
    <p:tags r:id="rId3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r" defTabSz="914400" rtl="1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r" defTabSz="914400" rtl="1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r" defTabSz="914400" rtl="1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r" defTabSz="914400" rtl="1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008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21" autoAdjust="0"/>
    <p:restoredTop sz="70134" autoAdjust="0"/>
  </p:normalViewPr>
  <p:slideViewPr>
    <p:cSldViewPr>
      <p:cViewPr>
        <p:scale>
          <a:sx n="91" d="100"/>
          <a:sy n="91" d="100"/>
        </p:scale>
        <p:origin x="-1626" y="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60E2C2A-1820-4C07-84B5-79FF4BDF22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26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E60963-B9D1-456E-9A7D-4EB4574B5BF5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F9C4E8-B2F7-4685-908A-C36F6BD7CE74}" type="slidenum">
              <a:rPr lang="en-US" altLang="en-US" smtClean="0"/>
              <a:pPr/>
              <a:t>11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117FA1-5C6F-45E3-B3EF-549B99CCA00F}" type="slidenum">
              <a:rPr lang="en-US" altLang="en-US" smtClean="0"/>
              <a:pPr/>
              <a:t>12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9BDFA9-A8E7-40D8-A787-82173FA35CB2}" type="slidenum">
              <a:rPr lang="en-US" altLang="en-US" smtClean="0"/>
              <a:pPr/>
              <a:t>13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93AD29-5DC8-4869-9869-0B271FDDD4D2}" type="slidenum">
              <a:rPr lang="en-US" altLang="en-US" smtClean="0"/>
              <a:pPr/>
              <a:t>14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B8EE8F-4512-4944-AA17-A54C3B8B2463}" type="slidenum">
              <a:rPr lang="en-US" altLang="en-US" smtClean="0"/>
              <a:pPr/>
              <a:t>15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10596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E3A512B-52C8-467B-96CC-0CD0764D4B43}" type="slidenum">
              <a:rPr lang="en-US" altLang="en-US" sz="1200"/>
              <a:pPr algn="r"/>
              <a:t>16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CFE014-8148-4649-A356-398167EA06A5}" type="slidenum">
              <a:rPr lang="en-US" altLang="en-US" smtClean="0"/>
              <a:pPr/>
              <a:t>17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12644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579052B-15CA-4BE0-A2F7-07324EAA5785}" type="slidenum">
              <a:rPr lang="en-US" altLang="en-US" sz="1200"/>
              <a:pPr algn="r"/>
              <a:t>18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79F815-2669-4355-AB4E-9C586213CA71}" type="slidenum">
              <a:rPr lang="en-US" altLang="en-US" smtClean="0"/>
              <a:pPr/>
              <a:t>19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5F36C3-D11B-4DBC-BD0C-013C0BF5C6B6}" type="slidenum">
              <a:rPr lang="en-US" altLang="en-US" smtClean="0"/>
              <a:pPr/>
              <a:t>20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75BE1F-8D82-4A03-B277-D7E40B1A3E41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88F7F4-014B-4636-9B58-C0145801AF63}" type="slidenum">
              <a:rPr lang="en-US" altLang="en-US" smtClean="0"/>
              <a:pPr/>
              <a:t>21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EDC4B8-9273-47AF-8409-DE39369FACC6}" type="slidenum">
              <a:rPr lang="en-US" altLang="en-US" smtClean="0"/>
              <a:pPr/>
              <a:t>22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6812B3-90AB-4037-ABEF-9D909DA5F81F}" type="slidenum">
              <a:rPr lang="en-US" altLang="en-US" smtClean="0"/>
              <a:pPr/>
              <a:t>23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73E9DB-CD2E-4095-B4DF-D8E379A80F34}" type="slidenum">
              <a:rPr lang="en-US" altLang="en-US" smtClean="0"/>
              <a:pPr/>
              <a:t>24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5680C5-F5DD-4F18-9ABA-1ACE3C2626DD}" type="slidenum">
              <a:rPr lang="en-US" altLang="en-US" smtClean="0"/>
              <a:pPr/>
              <a:t>25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032717-C653-4AAE-A7C7-386FFBCD8BBA}" type="slidenum">
              <a:rPr lang="en-US" altLang="en-US" smtClean="0"/>
              <a:pPr/>
              <a:t>26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FCFCB9-CDFA-47F1-A53C-08B93B80C7AC}" type="slidenum">
              <a:rPr lang="en-US" altLang="en-US" smtClean="0"/>
              <a:pPr/>
              <a:t>27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598FC6-1B43-46A9-BCBE-78A30443537D}" type="slidenum">
              <a:rPr lang="en-US" altLang="en-US" smtClean="0"/>
              <a:pPr/>
              <a:t>28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4857B1-DA7F-4F48-9B87-B69A5989A646}" type="slidenum">
              <a:rPr lang="en-US" altLang="en-US" smtClean="0"/>
              <a:pPr/>
              <a:t>29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808F26-5936-4234-8A2E-C67711610731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ECF353-7325-4E31-B118-E0BE6C89A1EE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0A28D8-0871-4204-A735-ADCF27C75F95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312DE0-86E4-4688-9A65-568C1687CC60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D66A51-171C-4EC4-A038-BF087057D793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C344F8-A9FA-4BF5-B85E-AD5282B7598B}" type="slidenum">
              <a:rPr lang="en-US" altLang="en-US" smtClean="0"/>
              <a:pPr/>
              <a:t>9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DA9020-4813-423E-99F7-DD14F5D36687}" type="slidenum">
              <a:rPr lang="en-US" altLang="en-US" smtClean="0"/>
              <a:pPr/>
              <a:t>10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9A37E-AE6C-4FEE-B8D3-ABF61FDB3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DEB1A-51AC-4FEF-AB6A-F100EFFAA6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03BFF-4426-4C09-9AC8-F052616DA4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40A18-6203-4635-8DF4-BE2EE49DF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B2945-3805-4DD6-8B11-78EDE64EF1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31B15-1678-4029-9D42-E4387D6E62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B3B87-DE05-4581-80D1-B56D7C156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FA49E-69E5-420D-AF78-D47E14457F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F35AC-1086-495B-8629-81859FF3D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FB4AB-371C-45B2-BB0E-55252F7C6B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F7894-828A-45A3-82C0-8CB4EF416F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5E2AFB6-DF53-4E18-A096-6E532D638C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ext Box 6"/>
          <p:cNvSpPr txBox="1">
            <a:spLocks noChangeArrowheads="1"/>
          </p:cNvSpPr>
          <p:nvPr userDrawn="1"/>
        </p:nvSpPr>
        <p:spPr bwMode="auto">
          <a:xfrm>
            <a:off x="727075" y="6534150"/>
            <a:ext cx="76898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en-US" sz="900" dirty="0"/>
              <a:t>Copyright ©  McGraw-Hill Education. All rights reserved. No reproduction or distribution without the prior written consent of McGraw-Hill Education.</a:t>
            </a:r>
          </a:p>
          <a:p>
            <a:pPr eaLnBrk="0" hangingPunct="0">
              <a:defRPr/>
            </a:pPr>
            <a:r>
              <a:rPr lang="en-US" altLang="en-US" sz="900" dirty="0"/>
              <a:t/>
            </a:r>
            <a:br>
              <a:rPr lang="en-US" altLang="en-US" sz="900" dirty="0"/>
            </a:br>
            <a:r>
              <a:rPr lang="en-US" altLang="en-US" sz="900" dirty="0"/>
              <a:t/>
            </a:r>
            <a:br>
              <a:rPr lang="en-US" altLang="en-US" sz="900" dirty="0"/>
            </a:br>
            <a:endParaRPr lang="en-US" altLang="en-US" sz="900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Non-specific_symptom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152400"/>
            <a:ext cx="4343400" cy="2057400"/>
          </a:xfrm>
        </p:spPr>
        <p:txBody>
          <a:bodyPr/>
          <a:lstStyle/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sz="4800" dirty="0" smtClean="0">
                <a:solidFill>
                  <a:srgbClr val="FF0000"/>
                </a:solidFill>
              </a:rPr>
              <a:t>The RNA Viruses That Infect Humans</a:t>
            </a: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00800"/>
            <a:ext cx="1905000" cy="457200"/>
          </a:xfrm>
          <a:noFill/>
        </p:spPr>
        <p:txBody>
          <a:bodyPr/>
          <a:lstStyle/>
          <a:p>
            <a:fld id="{FD0FC7C9-2D0E-42A8-B24D-74AB9925A599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822410-C95B-4A0A-BD8E-C961DCEB488B}" type="slidenum">
              <a:rPr lang="en-US" altLang="en-US" smtClean="0"/>
              <a:pPr/>
              <a:t>10</a:t>
            </a:fld>
            <a:endParaRPr lang="en-US" altLang="en-US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smtClean="0"/>
              <a:t>Diagnosis, Treatment, Prevention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058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 dirty="0" smtClean="0"/>
              <a:t>Rapid immunofluorescence tests to detect antigens in a pharyngeal specimen; serological testing to screen for antibody titer</a:t>
            </a:r>
          </a:p>
          <a:p>
            <a:pPr lvl="4" eaLnBrk="1" hangingPunct="1">
              <a:lnSpc>
                <a:spcPct val="90000"/>
              </a:lnSpc>
            </a:pPr>
            <a:endParaRPr lang="en-US" altLang="en-US" sz="17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 smtClean="0"/>
              <a:t>Treatment: control symptoms; amantadine, </a:t>
            </a:r>
            <a:r>
              <a:rPr lang="en-US" altLang="en-US" sz="2600" dirty="0" err="1" smtClean="0"/>
              <a:t>rimantadine</a:t>
            </a:r>
            <a:r>
              <a:rPr lang="en-US" altLang="en-US" sz="2600" dirty="0" smtClean="0"/>
              <a:t>, </a:t>
            </a:r>
            <a:r>
              <a:rPr lang="en-US" altLang="en-US" sz="2600" dirty="0" err="1" smtClean="0"/>
              <a:t>zanamivir</a:t>
            </a:r>
            <a:r>
              <a:rPr lang="en-US" altLang="en-US" sz="2600" dirty="0" smtClean="0"/>
              <a:t> (Relenza), and </a:t>
            </a:r>
            <a:r>
              <a:rPr lang="en-US" altLang="en-US" sz="2600" dirty="0" err="1" smtClean="0"/>
              <a:t>oseltamivir</a:t>
            </a:r>
            <a:r>
              <a:rPr lang="en-US" altLang="en-US" sz="2600" dirty="0" smtClean="0"/>
              <a:t> (Tamiflu)</a:t>
            </a:r>
          </a:p>
          <a:p>
            <a:pPr lvl="4" eaLnBrk="1" hangingPunct="1">
              <a:lnSpc>
                <a:spcPct val="90000"/>
              </a:lnSpc>
            </a:pPr>
            <a:endParaRPr lang="en-US" altLang="en-US" sz="17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 smtClean="0"/>
              <a:t>Flu virus has developed high rate of resistance to amantadine and </a:t>
            </a:r>
            <a:r>
              <a:rPr lang="en-US" altLang="en-US" sz="2600" dirty="0" err="1" smtClean="0"/>
              <a:t>rimantadine</a:t>
            </a:r>
            <a:endParaRPr lang="en-US" altLang="en-US" sz="2600" dirty="0" smtClean="0"/>
          </a:p>
          <a:p>
            <a:pPr lvl="4" eaLnBrk="1" hangingPunct="1">
              <a:lnSpc>
                <a:spcPct val="90000"/>
              </a:lnSpc>
            </a:pPr>
            <a:endParaRPr lang="en-US" altLang="en-US" sz="17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 smtClean="0"/>
              <a:t>Annual trivalent vaccine recommended</a:t>
            </a:r>
            <a:endParaRPr lang="en-US" alt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4A46E54-41A1-4A87-AB35-FB2E46691C8F}" type="slidenum">
              <a:rPr lang="en-US" altLang="en-US" smtClean="0"/>
              <a:pPr/>
              <a:t>11</a:t>
            </a:fld>
            <a:endParaRPr lang="en-US" altLang="en-US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381000"/>
          </a:xfrm>
        </p:spPr>
        <p:txBody>
          <a:bodyPr/>
          <a:lstStyle/>
          <a:p>
            <a:pPr eaLnBrk="1" hangingPunct="1"/>
            <a:r>
              <a:rPr lang="en-US" altLang="en-US" sz="4000" dirty="0" err="1" smtClean="0">
                <a:solidFill>
                  <a:srgbClr val="FF0000"/>
                </a:solidFill>
              </a:rPr>
              <a:t>Bunyaviruses</a:t>
            </a:r>
            <a:r>
              <a:rPr lang="en-US" altLang="en-US" sz="4000" dirty="0" smtClean="0">
                <a:solidFill>
                  <a:srgbClr val="FF0000"/>
                </a:solidFill>
              </a:rPr>
              <a:t> and </a:t>
            </a:r>
            <a:r>
              <a:rPr lang="en-US" altLang="en-US" sz="4000" dirty="0" err="1" smtClean="0">
                <a:solidFill>
                  <a:srgbClr val="FF0000"/>
                </a:solidFill>
              </a:rPr>
              <a:t>Arenaviruses</a:t>
            </a:r>
            <a:endParaRPr lang="en-US" altLang="en-US" sz="4000" dirty="0" smtClean="0">
              <a:solidFill>
                <a:srgbClr val="FF0000"/>
              </a:solidFill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8686800" cy="5943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Transmitted </a:t>
            </a:r>
            <a:r>
              <a:rPr lang="en-US" altLang="en-US" sz="2800" dirty="0" err="1" smtClean="0"/>
              <a:t>zoonotically</a:t>
            </a:r>
            <a:r>
              <a:rPr lang="en-US" altLang="en-US" sz="2800" dirty="0" smtClean="0"/>
              <a:t>; cause periodic epidemics; extremely dangerous; biosafety level 4 viruses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altLang="en-US" sz="2800" b="1" dirty="0" err="1" smtClean="0">
                <a:solidFill>
                  <a:srgbClr val="400080"/>
                </a:solidFill>
              </a:rPr>
              <a:t>Bunyaviruses</a:t>
            </a:r>
            <a:r>
              <a:rPr lang="en-US" altLang="en-US" sz="2800" b="1" dirty="0" smtClean="0">
                <a:solidFill>
                  <a:srgbClr val="400080"/>
                </a:solidFill>
              </a:rPr>
              <a:t> </a:t>
            </a:r>
            <a:r>
              <a:rPr lang="en-US" altLang="en-US" sz="2800" dirty="0" smtClean="0"/>
              <a:t>–</a:t>
            </a:r>
            <a:r>
              <a:rPr lang="en-US" sz="2800" dirty="0"/>
              <a:t>forms three </a:t>
            </a:r>
            <a:r>
              <a:rPr lang="en-US" sz="2800" dirty="0" err="1"/>
              <a:t>nucleocapsid</a:t>
            </a:r>
            <a:r>
              <a:rPr lang="en-US" sz="2800" dirty="0"/>
              <a:t> segments</a:t>
            </a:r>
            <a:endParaRPr lang="en-US" altLang="en-US" sz="28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dirty="0" smtClean="0"/>
              <a:t>     - transmitted by insects and ticks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 smtClean="0"/>
              <a:t>California encephalitis, Rift Valley fever, Korean hemorrhagic fever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 </a:t>
            </a:r>
            <a:r>
              <a:rPr lang="en-US" sz="2400" dirty="0" smtClean="0"/>
              <a:t>flu -like</a:t>
            </a:r>
            <a:r>
              <a:rPr lang="en-US" sz="2400" dirty="0"/>
              <a:t> symptoms</a:t>
            </a:r>
            <a:r>
              <a:rPr lang="en-US" altLang="en-US" sz="2400" dirty="0" smtClean="0"/>
              <a:t> high fever, lung edema, and pulmonary failure;</a:t>
            </a:r>
            <a:r>
              <a:rPr lang="en-US" sz="2400" u="sng" dirty="0">
                <a:hlinkClick r:id="rId3"/>
              </a:rPr>
              <a:t> </a:t>
            </a:r>
            <a:r>
              <a:rPr lang="en-US" altLang="en-US" sz="2400" dirty="0" smtClean="0"/>
              <a:t>33% mortality rate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 smtClean="0"/>
              <a:t>Carried by deer and harvest mice; transmitted via airborne dried animal waste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b="1" dirty="0" err="1" smtClean="0">
                <a:solidFill>
                  <a:srgbClr val="400080"/>
                </a:solidFill>
              </a:rPr>
              <a:t>Arenaviruses</a:t>
            </a:r>
            <a:endParaRPr lang="en-US" alt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Lassa fever, Argentine hemorrhagic fever, Bolivian hemorrhagic fever, and Lymphocytic </a:t>
            </a:r>
            <a:r>
              <a:rPr lang="en-US" altLang="en-US" sz="2400" dirty="0" err="1" smtClean="0"/>
              <a:t>choriomeningitis</a:t>
            </a:r>
            <a:endParaRPr lang="en-US" alt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Closely associated with rodent host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Transmission through aerosols and contact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72FC12-C566-4435-85F4-813B7962AF72}" type="slidenum">
              <a:rPr lang="en-US" altLang="en-US" smtClean="0"/>
              <a:pPr/>
              <a:t>12</a:t>
            </a:fld>
            <a:endParaRPr lang="en-US" altLang="en-US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Enveloped Nonsegmented ssRNA Viruses</a:t>
            </a:r>
          </a:p>
        </p:txBody>
      </p:sp>
      <p:sp>
        <p:nvSpPr>
          <p:cNvPr id="20484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2057400"/>
            <a:ext cx="8382000" cy="4114800"/>
          </a:xfrm>
        </p:spPr>
        <p:txBody>
          <a:bodyPr/>
          <a:lstStyle/>
          <a:p>
            <a:r>
              <a:rPr lang="en-US" altLang="en-US" b="1" dirty="0" err="1" smtClean="0">
                <a:solidFill>
                  <a:srgbClr val="400080"/>
                </a:solidFill>
              </a:rPr>
              <a:t>Paramyxoviruses</a:t>
            </a:r>
            <a:endParaRPr lang="en-US" altLang="en-US" b="1" dirty="0" smtClean="0">
              <a:solidFill>
                <a:srgbClr val="400080"/>
              </a:solidFill>
            </a:endParaRPr>
          </a:p>
          <a:p>
            <a:r>
              <a:rPr lang="en-US" altLang="en-US" b="1" dirty="0" err="1" smtClean="0">
                <a:solidFill>
                  <a:srgbClr val="400080"/>
                </a:solidFill>
              </a:rPr>
              <a:t>Rhabdoviruses</a:t>
            </a:r>
            <a:endParaRPr lang="en-US" altLang="en-US" b="1" dirty="0" smtClean="0">
              <a:solidFill>
                <a:srgbClr val="400080"/>
              </a:solidFill>
            </a:endParaRPr>
          </a:p>
          <a:p>
            <a:r>
              <a:rPr lang="en-US" altLang="en-US" b="1" dirty="0" err="1" smtClean="0">
                <a:solidFill>
                  <a:srgbClr val="400080"/>
                </a:solidFill>
              </a:rPr>
              <a:t>Filoviruses</a:t>
            </a:r>
            <a:endParaRPr lang="en-US" altLang="en-US" b="1" dirty="0" smtClean="0">
              <a:solidFill>
                <a:srgbClr val="400080"/>
              </a:solidFill>
            </a:endParaRPr>
          </a:p>
          <a:p>
            <a:r>
              <a:rPr lang="en-US" altLang="en-US" b="1" dirty="0" err="1" smtClean="0">
                <a:solidFill>
                  <a:srgbClr val="400080"/>
                </a:solidFill>
              </a:rPr>
              <a:t>Togaviruses</a:t>
            </a:r>
            <a:endParaRPr lang="en-US" altLang="en-US" b="1" dirty="0" smtClean="0">
              <a:solidFill>
                <a:srgbClr val="400080"/>
              </a:solidFill>
            </a:endParaRPr>
          </a:p>
          <a:p>
            <a:r>
              <a:rPr lang="en-US" altLang="en-US" b="1" dirty="0" err="1" smtClean="0">
                <a:solidFill>
                  <a:srgbClr val="400080"/>
                </a:solidFill>
              </a:rPr>
              <a:t>Flaviviruses</a:t>
            </a:r>
            <a:r>
              <a:rPr lang="en-US" altLang="en-US" b="1" dirty="0" smtClean="0">
                <a:solidFill>
                  <a:srgbClr val="400080"/>
                </a:solidFill>
              </a:rPr>
              <a:t>(</a:t>
            </a:r>
            <a:r>
              <a:rPr lang="en-US" altLang="en-US" dirty="0"/>
              <a:t>Hepatitis C Virus (</a:t>
            </a:r>
            <a:r>
              <a:rPr lang="en-US" altLang="en-US" dirty="0" smtClean="0"/>
              <a:t>HCV)</a:t>
            </a:r>
            <a:r>
              <a:rPr lang="en-US" altLang="en-US" dirty="0" err="1" smtClean="0"/>
              <a:t>Lec</a:t>
            </a:r>
            <a:r>
              <a:rPr lang="en-US" altLang="en-US" dirty="0" smtClean="0"/>
              <a:t>. 6</a:t>
            </a:r>
            <a:endParaRPr lang="en-US" altLang="en-US" b="1" dirty="0" smtClean="0">
              <a:solidFill>
                <a:srgbClr val="400080"/>
              </a:solidFill>
            </a:endParaRPr>
          </a:p>
          <a:p>
            <a:r>
              <a:rPr lang="en-US" altLang="en-US" b="1" dirty="0" smtClean="0">
                <a:solidFill>
                  <a:srgbClr val="400080"/>
                </a:solidFill>
              </a:rPr>
              <a:t>Coronaviruses</a:t>
            </a: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000" y="6172200"/>
            <a:ext cx="457200" cy="457200"/>
          </a:xfrm>
          <a:noFill/>
        </p:spPr>
        <p:txBody>
          <a:bodyPr/>
          <a:lstStyle/>
          <a:p>
            <a:fld id="{6C186FA9-6BA3-4C68-A09F-59A50F33C300}" type="slidenum">
              <a:rPr lang="en-US" altLang="en-US" smtClean="0"/>
              <a:pPr/>
              <a:t>13</a:t>
            </a:fld>
            <a:endParaRPr lang="en-US" altLang="en-US" smtClean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 smtClean="0"/>
              <a:t>Paramyxoviruses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8475" y="1077913"/>
            <a:ext cx="47244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600" b="1" dirty="0" err="1" smtClean="0">
                <a:solidFill>
                  <a:srgbClr val="400080"/>
                </a:solidFill>
              </a:rPr>
              <a:t>Paramyxoviruses</a:t>
            </a:r>
            <a:r>
              <a:rPr lang="en-US" altLang="en-US" sz="2600" b="1" dirty="0" smtClean="0">
                <a:solidFill>
                  <a:srgbClr val="400080"/>
                </a:solidFill>
              </a:rPr>
              <a:t> (</a:t>
            </a:r>
            <a:r>
              <a:rPr lang="en-US" altLang="en-US" sz="2600" b="1" dirty="0" err="1" smtClean="0">
                <a:solidFill>
                  <a:srgbClr val="400080"/>
                </a:solidFill>
              </a:rPr>
              <a:t>parainfluenza</a:t>
            </a:r>
            <a:r>
              <a:rPr lang="en-US" altLang="en-US" sz="2600" b="1" dirty="0" smtClean="0">
                <a:solidFill>
                  <a:srgbClr val="400080"/>
                </a:solidFill>
              </a:rPr>
              <a:t>, mumps virus)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600" b="1" dirty="0" err="1" smtClean="0">
                <a:solidFill>
                  <a:srgbClr val="400080"/>
                </a:solidFill>
              </a:rPr>
              <a:t>Morbillivirus</a:t>
            </a:r>
            <a:r>
              <a:rPr lang="en-US" altLang="en-US" sz="2600" b="1" dirty="0" smtClean="0">
                <a:solidFill>
                  <a:srgbClr val="400080"/>
                </a:solidFill>
              </a:rPr>
              <a:t> (measles virus)</a:t>
            </a:r>
            <a:endParaRPr lang="en-US" altLang="en-US" sz="26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600" b="1" dirty="0" err="1" smtClean="0">
                <a:solidFill>
                  <a:srgbClr val="400080"/>
                </a:solidFill>
              </a:rPr>
              <a:t>Pneumovirus</a:t>
            </a:r>
            <a:r>
              <a:rPr lang="en-US" altLang="en-US" sz="2600" b="1" dirty="0" smtClean="0">
                <a:solidFill>
                  <a:srgbClr val="400080"/>
                </a:solidFill>
              </a:rPr>
              <a:t> (respiratory </a:t>
            </a:r>
            <a:r>
              <a:rPr lang="en-US" altLang="en-US" sz="2600" b="1" dirty="0" err="1" smtClean="0">
                <a:solidFill>
                  <a:srgbClr val="400080"/>
                </a:solidFill>
              </a:rPr>
              <a:t>syncytial</a:t>
            </a:r>
            <a:r>
              <a:rPr lang="en-US" altLang="en-US" sz="2600" b="1" dirty="0" smtClean="0">
                <a:solidFill>
                  <a:srgbClr val="400080"/>
                </a:solidFill>
              </a:rPr>
              <a:t> virus)</a:t>
            </a:r>
            <a:endParaRPr lang="en-US" altLang="en-US" sz="26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 smtClean="0"/>
              <a:t>Respiratory transmission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 smtClean="0"/>
              <a:t>Envelope has glycoprotein and F spikes that initiate cell-to-cell fusion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 smtClean="0"/>
              <a:t>Fusion with neighboring cells – </a:t>
            </a:r>
            <a:r>
              <a:rPr lang="en-US" altLang="en-US" sz="2600" dirty="0" err="1" smtClean="0"/>
              <a:t>syncytium</a:t>
            </a:r>
            <a:r>
              <a:rPr lang="en-US" altLang="en-US" sz="2600" dirty="0" smtClean="0"/>
              <a:t> or multinucleate giant cells form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 dirty="0" smtClean="0"/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5900" y="1563687"/>
            <a:ext cx="3536950" cy="392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AutoShape 3"/>
          <p:cNvSpPr>
            <a:spLocks noChangeAspect="1" noChangeArrowheads="1" noTextEdit="1"/>
          </p:cNvSpPr>
          <p:nvPr/>
        </p:nvSpPr>
        <p:spPr bwMode="auto">
          <a:xfrm>
            <a:off x="5286375" y="1524000"/>
            <a:ext cx="355282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ar-IQ"/>
          </a:p>
        </p:txBody>
      </p:sp>
      <p:sp>
        <p:nvSpPr>
          <p:cNvPr id="21511" name="Rectangle 16"/>
          <p:cNvSpPr>
            <a:spLocks noChangeArrowheads="1"/>
          </p:cNvSpPr>
          <p:nvPr/>
        </p:nvSpPr>
        <p:spPr bwMode="auto">
          <a:xfrm>
            <a:off x="5883275" y="2270125"/>
            <a:ext cx="574675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Uncoating</a:t>
            </a:r>
            <a:endParaRPr lang="en-US" altLang="en-US" sz="1000">
              <a:cs typeface="Arial" pitchFamily="34" charset="0"/>
            </a:endParaRPr>
          </a:p>
        </p:txBody>
      </p:sp>
      <p:sp>
        <p:nvSpPr>
          <p:cNvPr id="21512" name="Rectangle 18"/>
          <p:cNvSpPr>
            <a:spLocks noChangeArrowheads="1"/>
          </p:cNvSpPr>
          <p:nvPr/>
        </p:nvSpPr>
        <p:spPr bwMode="auto">
          <a:xfrm>
            <a:off x="7008813" y="5543550"/>
            <a:ext cx="1035050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Point of cell fusion</a:t>
            </a:r>
            <a:endParaRPr lang="en-US" altLang="en-US" sz="1000">
              <a:cs typeface="Arial" pitchFamily="34" charset="0"/>
            </a:endParaRPr>
          </a:p>
        </p:txBody>
      </p:sp>
      <p:sp>
        <p:nvSpPr>
          <p:cNvPr id="21513" name="Rectangle 19"/>
          <p:cNvSpPr>
            <a:spLocks noChangeArrowheads="1"/>
          </p:cNvSpPr>
          <p:nvPr/>
        </p:nvSpPr>
        <p:spPr bwMode="auto">
          <a:xfrm>
            <a:off x="6667500" y="5157788"/>
            <a:ext cx="598488" cy="241300"/>
          </a:xfrm>
          <a:prstGeom prst="rect">
            <a:avLst/>
          </a:prstGeom>
          <a:solidFill>
            <a:srgbClr val="C7E89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z="1000"/>
          </a:p>
        </p:txBody>
      </p:sp>
      <p:sp>
        <p:nvSpPr>
          <p:cNvPr id="21514" name="Rectangle 22"/>
          <p:cNvSpPr>
            <a:spLocks noChangeArrowheads="1"/>
          </p:cNvSpPr>
          <p:nvPr/>
        </p:nvSpPr>
        <p:spPr bwMode="auto">
          <a:xfrm>
            <a:off x="7278688" y="2360613"/>
            <a:ext cx="600075" cy="241300"/>
          </a:xfrm>
          <a:prstGeom prst="rect">
            <a:avLst/>
          </a:prstGeom>
          <a:solidFill>
            <a:srgbClr val="C7E89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z="1000"/>
          </a:p>
        </p:txBody>
      </p:sp>
      <p:sp>
        <p:nvSpPr>
          <p:cNvPr id="21515" name="Rectangle 25"/>
          <p:cNvSpPr>
            <a:spLocks noChangeArrowheads="1"/>
          </p:cNvSpPr>
          <p:nvPr/>
        </p:nvSpPr>
        <p:spPr bwMode="auto">
          <a:xfrm>
            <a:off x="5329238" y="3062288"/>
            <a:ext cx="598487" cy="241300"/>
          </a:xfrm>
          <a:prstGeom prst="rect">
            <a:avLst/>
          </a:prstGeom>
          <a:solidFill>
            <a:srgbClr val="C7E89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z="1000"/>
          </a:p>
        </p:txBody>
      </p:sp>
      <p:sp>
        <p:nvSpPr>
          <p:cNvPr id="21516" name="Line 28"/>
          <p:cNvSpPr>
            <a:spLocks noChangeShapeType="1"/>
          </p:cNvSpPr>
          <p:nvPr/>
        </p:nvSpPr>
        <p:spPr bwMode="auto">
          <a:xfrm flipH="1">
            <a:off x="6519863" y="2555875"/>
            <a:ext cx="179387" cy="857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ar-IQ"/>
          </a:p>
        </p:txBody>
      </p:sp>
      <p:sp>
        <p:nvSpPr>
          <p:cNvPr id="21517" name="Freeform 29"/>
          <p:cNvSpPr>
            <a:spLocks/>
          </p:cNvSpPr>
          <p:nvPr/>
        </p:nvSpPr>
        <p:spPr bwMode="auto">
          <a:xfrm>
            <a:off x="6472238" y="2601913"/>
            <a:ext cx="84137" cy="61912"/>
          </a:xfrm>
          <a:custGeom>
            <a:avLst/>
            <a:gdLst>
              <a:gd name="T0" fmla="*/ 0 w 76"/>
              <a:gd name="T1" fmla="*/ 2147483647 h 56"/>
              <a:gd name="T2" fmla="*/ 2147483647 w 76"/>
              <a:gd name="T3" fmla="*/ 0 h 56"/>
              <a:gd name="T4" fmla="*/ 2147483647 w 76"/>
              <a:gd name="T5" fmla="*/ 2147483647 h 56"/>
              <a:gd name="T6" fmla="*/ 2147483647 w 76"/>
              <a:gd name="T7" fmla="*/ 2147483647 h 56"/>
              <a:gd name="T8" fmla="*/ 0 w 76"/>
              <a:gd name="T9" fmla="*/ 2147483647 h 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"/>
              <a:gd name="T16" fmla="*/ 0 h 56"/>
              <a:gd name="T17" fmla="*/ 76 w 76"/>
              <a:gd name="T18" fmla="*/ 56 h 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" h="56">
                <a:moveTo>
                  <a:pt x="0" y="56"/>
                </a:moveTo>
                <a:lnTo>
                  <a:pt x="52" y="0"/>
                </a:lnTo>
                <a:lnTo>
                  <a:pt x="48" y="32"/>
                </a:lnTo>
                <a:lnTo>
                  <a:pt x="76" y="52"/>
                </a:lnTo>
                <a:lnTo>
                  <a:pt x="0" y="5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18" name="Line 30"/>
          <p:cNvSpPr>
            <a:spLocks noChangeShapeType="1"/>
          </p:cNvSpPr>
          <p:nvPr/>
        </p:nvSpPr>
        <p:spPr bwMode="auto">
          <a:xfrm flipH="1" flipV="1">
            <a:off x="6348413" y="4341813"/>
            <a:ext cx="166687" cy="11430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ar-IQ"/>
          </a:p>
        </p:txBody>
      </p:sp>
      <p:sp>
        <p:nvSpPr>
          <p:cNvPr id="21519" name="Freeform 31"/>
          <p:cNvSpPr>
            <a:spLocks/>
          </p:cNvSpPr>
          <p:nvPr/>
        </p:nvSpPr>
        <p:spPr bwMode="auto">
          <a:xfrm>
            <a:off x="6305550" y="4314825"/>
            <a:ext cx="85725" cy="69850"/>
          </a:xfrm>
          <a:custGeom>
            <a:avLst/>
            <a:gdLst>
              <a:gd name="T0" fmla="*/ 0 w 76"/>
              <a:gd name="T1" fmla="*/ 0 h 62"/>
              <a:gd name="T2" fmla="*/ 2147483647 w 76"/>
              <a:gd name="T3" fmla="*/ 2147483647 h 62"/>
              <a:gd name="T4" fmla="*/ 2147483647 w 76"/>
              <a:gd name="T5" fmla="*/ 2147483647 h 62"/>
              <a:gd name="T6" fmla="*/ 2147483647 w 76"/>
              <a:gd name="T7" fmla="*/ 2147483647 h 62"/>
              <a:gd name="T8" fmla="*/ 0 w 76"/>
              <a:gd name="T9" fmla="*/ 0 h 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"/>
              <a:gd name="T16" fmla="*/ 0 h 62"/>
              <a:gd name="T17" fmla="*/ 76 w 76"/>
              <a:gd name="T18" fmla="*/ 62 h 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" h="62">
                <a:moveTo>
                  <a:pt x="0" y="0"/>
                </a:moveTo>
                <a:lnTo>
                  <a:pt x="76" y="14"/>
                </a:lnTo>
                <a:lnTo>
                  <a:pt x="46" y="30"/>
                </a:lnTo>
                <a:lnTo>
                  <a:pt x="42" y="6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20" name="Freeform 32"/>
          <p:cNvSpPr>
            <a:spLocks/>
          </p:cNvSpPr>
          <p:nvPr/>
        </p:nvSpPr>
        <p:spPr bwMode="auto">
          <a:xfrm>
            <a:off x="7364413" y="4619625"/>
            <a:ext cx="230187" cy="893763"/>
          </a:xfrm>
          <a:custGeom>
            <a:avLst/>
            <a:gdLst>
              <a:gd name="T0" fmla="*/ 2147483647 w 208"/>
              <a:gd name="T1" fmla="*/ 2147483647 h 804"/>
              <a:gd name="T2" fmla="*/ 2147483647 w 208"/>
              <a:gd name="T3" fmla="*/ 2147483647 h 804"/>
              <a:gd name="T4" fmla="*/ 2147483647 w 208"/>
              <a:gd name="T5" fmla="*/ 2147483647 h 804"/>
              <a:gd name="T6" fmla="*/ 2147483647 w 208"/>
              <a:gd name="T7" fmla="*/ 2147483647 h 804"/>
              <a:gd name="T8" fmla="*/ 2147483647 w 208"/>
              <a:gd name="T9" fmla="*/ 2147483647 h 804"/>
              <a:gd name="T10" fmla="*/ 2147483647 w 208"/>
              <a:gd name="T11" fmla="*/ 2147483647 h 804"/>
              <a:gd name="T12" fmla="*/ 2147483647 w 208"/>
              <a:gd name="T13" fmla="*/ 2147483647 h 804"/>
              <a:gd name="T14" fmla="*/ 2147483647 w 208"/>
              <a:gd name="T15" fmla="*/ 2147483647 h 804"/>
              <a:gd name="T16" fmla="*/ 2147483647 w 208"/>
              <a:gd name="T17" fmla="*/ 2147483647 h 804"/>
              <a:gd name="T18" fmla="*/ 2147483647 w 208"/>
              <a:gd name="T19" fmla="*/ 2147483647 h 804"/>
              <a:gd name="T20" fmla="*/ 2147483647 w 208"/>
              <a:gd name="T21" fmla="*/ 2147483647 h 804"/>
              <a:gd name="T22" fmla="*/ 2147483647 w 208"/>
              <a:gd name="T23" fmla="*/ 2147483647 h 804"/>
              <a:gd name="T24" fmla="*/ 2147483647 w 208"/>
              <a:gd name="T25" fmla="*/ 2147483647 h 804"/>
              <a:gd name="T26" fmla="*/ 2147483647 w 208"/>
              <a:gd name="T27" fmla="*/ 2147483647 h 804"/>
              <a:gd name="T28" fmla="*/ 2147483647 w 208"/>
              <a:gd name="T29" fmla="*/ 2147483647 h 804"/>
              <a:gd name="T30" fmla="*/ 2147483647 w 208"/>
              <a:gd name="T31" fmla="*/ 2147483647 h 804"/>
              <a:gd name="T32" fmla="*/ 2147483647 w 208"/>
              <a:gd name="T33" fmla="*/ 2147483647 h 804"/>
              <a:gd name="T34" fmla="*/ 2147483647 w 208"/>
              <a:gd name="T35" fmla="*/ 2147483647 h 804"/>
              <a:gd name="T36" fmla="*/ 2147483647 w 208"/>
              <a:gd name="T37" fmla="*/ 2147483647 h 804"/>
              <a:gd name="T38" fmla="*/ 2147483647 w 208"/>
              <a:gd name="T39" fmla="*/ 2147483647 h 804"/>
              <a:gd name="T40" fmla="*/ 2147483647 w 208"/>
              <a:gd name="T41" fmla="*/ 2147483647 h 804"/>
              <a:gd name="T42" fmla="*/ 2147483647 w 208"/>
              <a:gd name="T43" fmla="*/ 2147483647 h 804"/>
              <a:gd name="T44" fmla="*/ 2147483647 w 208"/>
              <a:gd name="T45" fmla="*/ 2147483647 h 804"/>
              <a:gd name="T46" fmla="*/ 2147483647 w 208"/>
              <a:gd name="T47" fmla="*/ 2147483647 h 804"/>
              <a:gd name="T48" fmla="*/ 2147483647 w 208"/>
              <a:gd name="T49" fmla="*/ 2147483647 h 804"/>
              <a:gd name="T50" fmla="*/ 0 w 208"/>
              <a:gd name="T51" fmla="*/ 0 h 80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08"/>
              <a:gd name="T79" fmla="*/ 0 h 804"/>
              <a:gd name="T80" fmla="*/ 208 w 208"/>
              <a:gd name="T81" fmla="*/ 804 h 804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08" h="804">
                <a:moveTo>
                  <a:pt x="106" y="804"/>
                </a:moveTo>
                <a:lnTo>
                  <a:pt x="106" y="804"/>
                </a:lnTo>
                <a:lnTo>
                  <a:pt x="132" y="746"/>
                </a:lnTo>
                <a:lnTo>
                  <a:pt x="154" y="686"/>
                </a:lnTo>
                <a:lnTo>
                  <a:pt x="172" y="626"/>
                </a:lnTo>
                <a:lnTo>
                  <a:pt x="188" y="568"/>
                </a:lnTo>
                <a:lnTo>
                  <a:pt x="198" y="510"/>
                </a:lnTo>
                <a:lnTo>
                  <a:pt x="206" y="452"/>
                </a:lnTo>
                <a:lnTo>
                  <a:pt x="208" y="396"/>
                </a:lnTo>
                <a:lnTo>
                  <a:pt x="206" y="342"/>
                </a:lnTo>
                <a:lnTo>
                  <a:pt x="202" y="316"/>
                </a:lnTo>
                <a:lnTo>
                  <a:pt x="198" y="290"/>
                </a:lnTo>
                <a:lnTo>
                  <a:pt x="194" y="264"/>
                </a:lnTo>
                <a:lnTo>
                  <a:pt x="186" y="238"/>
                </a:lnTo>
                <a:lnTo>
                  <a:pt x="178" y="214"/>
                </a:lnTo>
                <a:lnTo>
                  <a:pt x="170" y="190"/>
                </a:lnTo>
                <a:lnTo>
                  <a:pt x="158" y="168"/>
                </a:lnTo>
                <a:lnTo>
                  <a:pt x="146" y="146"/>
                </a:lnTo>
                <a:lnTo>
                  <a:pt x="134" y="124"/>
                </a:lnTo>
                <a:lnTo>
                  <a:pt x="118" y="104"/>
                </a:lnTo>
                <a:lnTo>
                  <a:pt x="102" y="84"/>
                </a:lnTo>
                <a:lnTo>
                  <a:pt x="86" y="66"/>
                </a:lnTo>
                <a:lnTo>
                  <a:pt x="66" y="48"/>
                </a:lnTo>
                <a:lnTo>
                  <a:pt x="46" y="30"/>
                </a:lnTo>
                <a:lnTo>
                  <a:pt x="24" y="16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21" name="Freeform 33"/>
          <p:cNvSpPr>
            <a:spLocks/>
          </p:cNvSpPr>
          <p:nvPr/>
        </p:nvSpPr>
        <p:spPr bwMode="auto">
          <a:xfrm>
            <a:off x="7321550" y="4591050"/>
            <a:ext cx="82550" cy="71438"/>
          </a:xfrm>
          <a:custGeom>
            <a:avLst/>
            <a:gdLst>
              <a:gd name="T0" fmla="*/ 0 w 74"/>
              <a:gd name="T1" fmla="*/ 0 h 64"/>
              <a:gd name="T2" fmla="*/ 2147483647 w 74"/>
              <a:gd name="T3" fmla="*/ 2147483647 h 64"/>
              <a:gd name="T4" fmla="*/ 2147483647 w 74"/>
              <a:gd name="T5" fmla="*/ 2147483647 h 64"/>
              <a:gd name="T6" fmla="*/ 2147483647 w 74"/>
              <a:gd name="T7" fmla="*/ 2147483647 h 64"/>
              <a:gd name="T8" fmla="*/ 0 w 74"/>
              <a:gd name="T9" fmla="*/ 0 h 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"/>
              <a:gd name="T16" fmla="*/ 0 h 64"/>
              <a:gd name="T17" fmla="*/ 74 w 74"/>
              <a:gd name="T18" fmla="*/ 64 h 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" h="64">
                <a:moveTo>
                  <a:pt x="0" y="0"/>
                </a:moveTo>
                <a:lnTo>
                  <a:pt x="74" y="16"/>
                </a:lnTo>
                <a:lnTo>
                  <a:pt x="44" y="30"/>
                </a:lnTo>
                <a:lnTo>
                  <a:pt x="42" y="6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22" name="Line 34"/>
          <p:cNvSpPr>
            <a:spLocks noChangeShapeType="1"/>
          </p:cNvSpPr>
          <p:nvPr/>
        </p:nvSpPr>
        <p:spPr bwMode="auto">
          <a:xfrm flipH="1">
            <a:off x="7527925" y="4500563"/>
            <a:ext cx="279400" cy="444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ar-IQ"/>
          </a:p>
        </p:txBody>
      </p:sp>
      <p:sp>
        <p:nvSpPr>
          <p:cNvPr id="21523" name="Freeform 35"/>
          <p:cNvSpPr>
            <a:spLocks/>
          </p:cNvSpPr>
          <p:nvPr/>
        </p:nvSpPr>
        <p:spPr bwMode="auto">
          <a:xfrm>
            <a:off x="7477125" y="4508500"/>
            <a:ext cx="82550" cy="61913"/>
          </a:xfrm>
          <a:custGeom>
            <a:avLst/>
            <a:gdLst>
              <a:gd name="T0" fmla="*/ 0 w 74"/>
              <a:gd name="T1" fmla="*/ 2147483647 h 56"/>
              <a:gd name="T2" fmla="*/ 2147483647 w 74"/>
              <a:gd name="T3" fmla="*/ 0 h 56"/>
              <a:gd name="T4" fmla="*/ 2147483647 w 74"/>
              <a:gd name="T5" fmla="*/ 2147483647 h 56"/>
              <a:gd name="T6" fmla="*/ 2147483647 w 74"/>
              <a:gd name="T7" fmla="*/ 2147483647 h 56"/>
              <a:gd name="T8" fmla="*/ 0 w 74"/>
              <a:gd name="T9" fmla="*/ 2147483647 h 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"/>
              <a:gd name="T16" fmla="*/ 0 h 56"/>
              <a:gd name="T17" fmla="*/ 74 w 74"/>
              <a:gd name="T18" fmla="*/ 56 h 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" h="56">
                <a:moveTo>
                  <a:pt x="0" y="40"/>
                </a:moveTo>
                <a:lnTo>
                  <a:pt x="64" y="0"/>
                </a:lnTo>
                <a:lnTo>
                  <a:pt x="54" y="30"/>
                </a:lnTo>
                <a:lnTo>
                  <a:pt x="74" y="56"/>
                </a:lnTo>
                <a:lnTo>
                  <a:pt x="0" y="4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24" name="Line 36"/>
          <p:cNvSpPr>
            <a:spLocks noChangeShapeType="1"/>
          </p:cNvSpPr>
          <p:nvPr/>
        </p:nvSpPr>
        <p:spPr bwMode="auto">
          <a:xfrm flipH="1" flipV="1">
            <a:off x="5816600" y="2349500"/>
            <a:ext cx="174625" cy="2444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ar-IQ"/>
          </a:p>
        </p:txBody>
      </p:sp>
      <p:sp>
        <p:nvSpPr>
          <p:cNvPr id="21525" name="Freeform 37"/>
          <p:cNvSpPr>
            <a:spLocks/>
          </p:cNvSpPr>
          <p:nvPr/>
        </p:nvSpPr>
        <p:spPr bwMode="auto">
          <a:xfrm>
            <a:off x="5788025" y="2306638"/>
            <a:ext cx="71438" cy="82550"/>
          </a:xfrm>
          <a:custGeom>
            <a:avLst/>
            <a:gdLst>
              <a:gd name="T0" fmla="*/ 0 w 64"/>
              <a:gd name="T1" fmla="*/ 0 h 74"/>
              <a:gd name="T2" fmla="*/ 2147483647 w 64"/>
              <a:gd name="T3" fmla="*/ 2147483647 h 74"/>
              <a:gd name="T4" fmla="*/ 2147483647 w 64"/>
              <a:gd name="T5" fmla="*/ 2147483647 h 74"/>
              <a:gd name="T6" fmla="*/ 2147483647 w 64"/>
              <a:gd name="T7" fmla="*/ 2147483647 h 74"/>
              <a:gd name="T8" fmla="*/ 0 w 64"/>
              <a:gd name="T9" fmla="*/ 0 h 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4"/>
              <a:gd name="T16" fmla="*/ 0 h 74"/>
              <a:gd name="T17" fmla="*/ 64 w 64"/>
              <a:gd name="T18" fmla="*/ 74 h 7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4" h="74">
                <a:moveTo>
                  <a:pt x="0" y="0"/>
                </a:moveTo>
                <a:lnTo>
                  <a:pt x="64" y="42"/>
                </a:lnTo>
                <a:lnTo>
                  <a:pt x="32" y="44"/>
                </a:lnTo>
                <a:lnTo>
                  <a:pt x="18" y="7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26" name="Line 38"/>
          <p:cNvSpPr>
            <a:spLocks noChangeShapeType="1"/>
          </p:cNvSpPr>
          <p:nvPr/>
        </p:nvSpPr>
        <p:spPr bwMode="auto">
          <a:xfrm flipV="1">
            <a:off x="7031038" y="1797050"/>
            <a:ext cx="0" cy="4333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ar-IQ"/>
          </a:p>
        </p:txBody>
      </p:sp>
      <p:sp>
        <p:nvSpPr>
          <p:cNvPr id="21527" name="Rectangle 26"/>
          <p:cNvSpPr>
            <a:spLocks noChangeArrowheads="1"/>
          </p:cNvSpPr>
          <p:nvPr/>
        </p:nvSpPr>
        <p:spPr bwMode="auto">
          <a:xfrm>
            <a:off x="5357813" y="3098800"/>
            <a:ext cx="538162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Host cell</a:t>
            </a:r>
            <a:r>
              <a:rPr lang="en-US" altLang="en-US" sz="1000" baseline="-25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2</a:t>
            </a:r>
            <a:endParaRPr lang="en-US" altLang="en-US" sz="1000" baseline="-25000">
              <a:cs typeface="Arial" pitchFamily="34" charset="0"/>
            </a:endParaRPr>
          </a:p>
        </p:txBody>
      </p:sp>
      <p:sp>
        <p:nvSpPr>
          <p:cNvPr id="21528" name="Rectangle 26"/>
          <p:cNvSpPr>
            <a:spLocks noChangeArrowheads="1"/>
          </p:cNvSpPr>
          <p:nvPr/>
        </p:nvSpPr>
        <p:spPr bwMode="auto">
          <a:xfrm>
            <a:off x="7327900" y="2405063"/>
            <a:ext cx="53975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Host cell</a:t>
            </a:r>
            <a:r>
              <a:rPr lang="en-US" altLang="en-US" sz="1000" baseline="-25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1</a:t>
            </a:r>
            <a:endParaRPr lang="en-US" altLang="en-US" sz="1000" baseline="-25000">
              <a:cs typeface="Arial" pitchFamily="34" charset="0"/>
            </a:endParaRPr>
          </a:p>
        </p:txBody>
      </p:sp>
      <p:sp>
        <p:nvSpPr>
          <p:cNvPr id="21529" name="Rectangle 26"/>
          <p:cNvSpPr>
            <a:spLocks noChangeArrowheads="1"/>
          </p:cNvSpPr>
          <p:nvPr/>
        </p:nvSpPr>
        <p:spPr bwMode="auto">
          <a:xfrm>
            <a:off x="6708775" y="5194300"/>
            <a:ext cx="538163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Host cell</a:t>
            </a:r>
            <a:r>
              <a:rPr lang="en-US" altLang="en-US" sz="1000" baseline="-25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3</a:t>
            </a:r>
            <a:endParaRPr lang="en-US" altLang="en-US" sz="1000" baseline="-25000">
              <a:cs typeface="Arial" pitchFamily="34" charset="0"/>
            </a:endParaRPr>
          </a:p>
        </p:txBody>
      </p:sp>
      <p:sp>
        <p:nvSpPr>
          <p:cNvPr id="21530" name="Rectangle 16"/>
          <p:cNvSpPr>
            <a:spLocks noChangeArrowheads="1"/>
          </p:cNvSpPr>
          <p:nvPr/>
        </p:nvSpPr>
        <p:spPr bwMode="auto">
          <a:xfrm>
            <a:off x="6635750" y="1624013"/>
            <a:ext cx="846138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Paramyxovirus</a:t>
            </a:r>
            <a:endParaRPr lang="en-US" altLang="en-US" sz="1000">
              <a:cs typeface="Arial" pitchFamily="34" charset="0"/>
            </a:endParaRPr>
          </a:p>
        </p:txBody>
      </p:sp>
      <p:sp>
        <p:nvSpPr>
          <p:cNvPr id="21531" name="Rectangle 39"/>
          <p:cNvSpPr>
            <a:spLocks noChangeAspect="1" noChangeArrowheads="1"/>
          </p:cNvSpPr>
          <p:nvPr/>
        </p:nvSpPr>
        <p:spPr bwMode="auto">
          <a:xfrm>
            <a:off x="5292725" y="1530350"/>
            <a:ext cx="3527425" cy="390525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z="1000"/>
          </a:p>
        </p:txBody>
      </p:sp>
      <p:sp>
        <p:nvSpPr>
          <p:cNvPr id="21532" name="Rectangle 66"/>
          <p:cNvSpPr>
            <a:spLocks noChangeArrowheads="1"/>
          </p:cNvSpPr>
          <p:nvPr/>
        </p:nvSpPr>
        <p:spPr bwMode="auto">
          <a:xfrm>
            <a:off x="5114925" y="1143000"/>
            <a:ext cx="3652838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700">
                <a:solidFill>
                  <a:srgbClr val="060505"/>
                </a:solidFill>
                <a:cs typeface="Arial" pitchFamily="34" charset="0"/>
              </a:rPr>
              <a:t>Copyright © McGraw-Hill Education. Permission required for reproduction or display.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D107D76-D21F-44E5-9C8A-2E4852C6EF95}" type="slidenum">
              <a:rPr lang="en-US" altLang="en-US" smtClean="0"/>
              <a:pPr/>
              <a:t>14</a:t>
            </a:fld>
            <a:endParaRPr lang="en-US" altLang="en-US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smtClean="0"/>
              <a:t>Parainfluenza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Widespread as influenza but more benign</a:t>
            </a:r>
          </a:p>
          <a:p>
            <a:pPr lvl="2" eaLnBrk="1" hangingPunct="1">
              <a:lnSpc>
                <a:spcPct val="90000"/>
              </a:lnSpc>
            </a:pPr>
            <a:endParaRPr lang="en-US" alt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Respiratory transmission</a:t>
            </a:r>
          </a:p>
          <a:p>
            <a:pPr lvl="2" eaLnBrk="1" hangingPunct="1">
              <a:lnSpc>
                <a:spcPct val="90000"/>
              </a:lnSpc>
            </a:pPr>
            <a:endParaRPr lang="en-US" alt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Seen mostly in children</a:t>
            </a:r>
          </a:p>
          <a:p>
            <a:pPr lvl="2" eaLnBrk="1" hangingPunct="1">
              <a:lnSpc>
                <a:spcPct val="90000"/>
              </a:lnSpc>
            </a:pPr>
            <a:endParaRPr lang="en-US" alt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Minor cold, bronchitis, bronchopneumonia, croup</a:t>
            </a:r>
          </a:p>
          <a:p>
            <a:pPr lvl="2" eaLnBrk="1" hangingPunct="1">
              <a:lnSpc>
                <a:spcPct val="90000"/>
              </a:lnSpc>
            </a:pPr>
            <a:endParaRPr lang="en-US" alt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No specific treatment available; supportive therapy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FBCFD68-F58E-4ED6-9762-1DAAD530762A}" type="slidenum">
              <a:rPr lang="en-US" altLang="en-US" smtClean="0"/>
              <a:pPr/>
              <a:t>15</a:t>
            </a:fld>
            <a:endParaRPr lang="en-US" altLang="en-US" smtClean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381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Mumps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03275"/>
            <a:ext cx="8305800" cy="957263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Epidemic </a:t>
            </a:r>
            <a:r>
              <a:rPr lang="en-US" altLang="en-US" sz="2800" dirty="0" err="1" smtClean="0"/>
              <a:t>parotitis</a:t>
            </a:r>
            <a:r>
              <a:rPr lang="en-US" altLang="en-US" sz="2800" dirty="0" smtClean="0"/>
              <a:t>; self-limited, associated with painful swelling of parotid salivary glands</a:t>
            </a:r>
          </a:p>
          <a:p>
            <a:pPr eaLnBrk="1" hangingPunct="1"/>
            <a:endParaRPr lang="en-US" altLang="en-US" sz="2800" dirty="0" smtClean="0"/>
          </a:p>
        </p:txBody>
      </p:sp>
      <p:pic>
        <p:nvPicPr>
          <p:cNvPr id="23557" name="Picture 7" descr="taL22600_25_0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1905000"/>
            <a:ext cx="50419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13BD1D4-8628-4C00-AAEC-66A7D81C082F}" type="slidenum">
              <a:rPr lang="en-US" altLang="en-US" sz="1400"/>
              <a:pPr algn="r"/>
              <a:t>16</a:t>
            </a:fld>
            <a:endParaRPr lang="en-US" altLang="en-US" sz="140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Mumps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219200"/>
            <a:ext cx="83058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Humans are the only reservoir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40% of infections are subclinical; long-term immunity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Incubation 2-3 weeks fever, muscle pain and malaise, classic swelling of one or both cheeks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Usually uncomplicated invasion of other organs; in 20-30% of infected adult males, </a:t>
            </a:r>
            <a:r>
              <a:rPr lang="en-US" altLang="en-US" sz="2800" dirty="0" err="1" smtClean="0"/>
              <a:t>epididymis</a:t>
            </a:r>
            <a:r>
              <a:rPr lang="en-US" altLang="en-US" sz="2800" dirty="0" smtClean="0"/>
              <a:t> and testes become infected; sterility is rare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Symptomatic treatment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Live attenuated vaccine </a:t>
            </a:r>
            <a:r>
              <a:rPr lang="en-US" altLang="en-US" sz="2800" b="1" dirty="0" smtClean="0">
                <a:solidFill>
                  <a:srgbClr val="400080"/>
                </a:solidFill>
              </a:rPr>
              <a:t>MMR</a:t>
            </a:r>
            <a:endParaRPr lang="en-US" altLang="en-US" sz="2800" dirty="0" smtClean="0"/>
          </a:p>
          <a:p>
            <a:pPr eaLnBrk="1" hangingPunct="1">
              <a:lnSpc>
                <a:spcPct val="90000"/>
              </a:lnSpc>
            </a:pPr>
            <a:endParaRPr lang="en-US" alt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1905000" cy="457200"/>
          </a:xfrm>
          <a:noFill/>
        </p:spPr>
        <p:txBody>
          <a:bodyPr/>
          <a:lstStyle/>
          <a:p>
            <a:fld id="{4CE1DC1B-4953-4911-87FD-02364AB53EC9}" type="slidenum">
              <a:rPr lang="en-US" altLang="en-US" smtClean="0"/>
              <a:pPr/>
              <a:t>17</a:t>
            </a:fld>
            <a:endParaRPr lang="en-US" altLang="en-US" smtClean="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 smtClean="0"/>
              <a:t>Measles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763000" cy="3352800"/>
          </a:xfrm>
        </p:spPr>
        <p:txBody>
          <a:bodyPr/>
          <a:lstStyle/>
          <a:p>
            <a:pPr eaLnBrk="1" hangingPunct="1"/>
            <a:r>
              <a:rPr lang="en-US" altLang="en-US" sz="2600" dirty="0" smtClean="0"/>
              <a:t>Caused by </a:t>
            </a:r>
            <a:r>
              <a:rPr lang="en-US" altLang="en-US" sz="2600" dirty="0" err="1" smtClean="0"/>
              <a:t>Morbillivirus</a:t>
            </a:r>
            <a:endParaRPr lang="en-US" altLang="en-US" sz="2600" dirty="0" smtClean="0"/>
          </a:p>
          <a:p>
            <a:pPr eaLnBrk="1" hangingPunct="1"/>
            <a:r>
              <a:rPr lang="en-US" altLang="en-US" sz="2600" dirty="0" smtClean="0"/>
              <a:t>Also known as </a:t>
            </a:r>
            <a:r>
              <a:rPr lang="en-US" altLang="en-US" sz="2600" b="1" dirty="0" smtClean="0">
                <a:solidFill>
                  <a:srgbClr val="400080"/>
                </a:solidFill>
              </a:rPr>
              <a:t>red measles</a:t>
            </a:r>
            <a:r>
              <a:rPr lang="en-US" altLang="en-US" sz="2600" dirty="0" smtClean="0"/>
              <a:t> and </a:t>
            </a:r>
            <a:r>
              <a:rPr lang="en-US" altLang="en-US" sz="2600" b="1" dirty="0" err="1" smtClean="0">
                <a:solidFill>
                  <a:srgbClr val="400080"/>
                </a:solidFill>
              </a:rPr>
              <a:t>rubeola</a:t>
            </a:r>
            <a:endParaRPr lang="en-US" altLang="en-US" sz="2600" dirty="0" smtClean="0"/>
          </a:p>
          <a:p>
            <a:pPr eaLnBrk="1" hangingPunct="1"/>
            <a:r>
              <a:rPr lang="en-US" altLang="en-US" sz="2600" dirty="0" smtClean="0"/>
              <a:t>Different from German measles</a:t>
            </a:r>
          </a:p>
          <a:p>
            <a:pPr eaLnBrk="1" hangingPunct="1"/>
            <a:r>
              <a:rPr lang="en-US" altLang="en-US" sz="2600" dirty="0" smtClean="0"/>
              <a:t>Very contagious; transmitted by respiratory aerosols</a:t>
            </a:r>
          </a:p>
          <a:p>
            <a:pPr eaLnBrk="1" hangingPunct="1"/>
            <a:r>
              <a:rPr lang="en-US" altLang="en-US" sz="2600" dirty="0" smtClean="0"/>
              <a:t>Humans are the only reservoir</a:t>
            </a:r>
          </a:p>
          <a:p>
            <a:pPr eaLnBrk="1" hangingPunct="1">
              <a:buNone/>
            </a:pPr>
            <a:r>
              <a:rPr lang="en-US" altLang="en-US" sz="2600" dirty="0" smtClean="0"/>
              <a:t>.  frequent cause of death worldwide</a:t>
            </a:r>
          </a:p>
        </p:txBody>
      </p:sp>
      <p:pic>
        <p:nvPicPr>
          <p:cNvPr id="25605" name="Picture 6" descr="taL22600_t025_0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95799"/>
            <a:ext cx="9117482" cy="2012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 txBox="1">
            <a:spLocks noGrp="1"/>
          </p:cNvSpPr>
          <p:nvPr/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C414B0DC-F8AA-4339-8F60-C9153EA82D41}" type="slidenum">
              <a:rPr lang="en-US" altLang="en-US" sz="1400"/>
              <a:pPr algn="r"/>
              <a:t>18</a:t>
            </a:fld>
            <a:endParaRPr lang="en-US" altLang="en-US" sz="140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-762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 smtClean="0"/>
              <a:t>Measles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246188"/>
            <a:ext cx="4419600" cy="51546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Virus invades respiratory tract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Sore throat, dry cough, headache, conjunctivitis, lymphadenitis, fever, </a:t>
            </a:r>
            <a:r>
              <a:rPr lang="en-US" altLang="en-US" sz="2800" b="1" dirty="0" err="1" smtClean="0">
                <a:solidFill>
                  <a:srgbClr val="400080"/>
                </a:solidFill>
              </a:rPr>
              <a:t>Koplikʻs</a:t>
            </a:r>
            <a:r>
              <a:rPr lang="en-US" altLang="en-US" sz="2800" b="1" dirty="0" smtClean="0">
                <a:solidFill>
                  <a:srgbClr val="400080"/>
                </a:solidFill>
              </a:rPr>
              <a:t> spots</a:t>
            </a:r>
            <a:r>
              <a:rPr lang="en-US" altLang="en-US" sz="2800" dirty="0" smtClean="0"/>
              <a:t> – oral lesions</a:t>
            </a:r>
            <a:r>
              <a:rPr lang="en-US" sz="2800" dirty="0" smtClean="0"/>
              <a:t>(viral</a:t>
            </a:r>
            <a:r>
              <a:rPr lang="en-US" sz="2800" dirty="0"/>
              <a:t> </a:t>
            </a:r>
            <a:r>
              <a:rPr lang="en-US" sz="2800" dirty="0" smtClean="0"/>
              <a:t>exanthema</a:t>
            </a:r>
            <a:r>
              <a:rPr lang="en-US" sz="2800" dirty="0"/>
              <a:t> of measles manifesting two to three days before the </a:t>
            </a:r>
            <a:r>
              <a:rPr lang="en-US" sz="2800" dirty="0" smtClean="0"/>
              <a:t>measles rash</a:t>
            </a:r>
            <a:r>
              <a:rPr lang="en-US" sz="2800" dirty="0"/>
              <a:t> </a:t>
            </a:r>
            <a:r>
              <a:rPr lang="en-US" sz="2800" dirty="0" smtClean="0"/>
              <a:t>itself).</a:t>
            </a:r>
            <a:endParaRPr lang="en-US" altLang="en-US" sz="2800" dirty="0" smtClean="0"/>
          </a:p>
        </p:txBody>
      </p:sp>
      <p:pic>
        <p:nvPicPr>
          <p:cNvPr id="26629" name="Picture 14" descr="taL22600_25_06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768350"/>
            <a:ext cx="4170363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taL22600_25_06b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7425" y="3352800"/>
            <a:ext cx="4022725" cy="280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2CB427-E4DA-4194-B185-EC476952C9D0}" type="slidenum">
              <a:rPr lang="en-US" altLang="en-US" smtClean="0"/>
              <a:pPr/>
              <a:t>19</a:t>
            </a:fld>
            <a:endParaRPr lang="en-US" altLang="en-US" smtClean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 smtClean="0"/>
              <a:t>Measles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Most serious complication is </a:t>
            </a:r>
            <a:r>
              <a:rPr lang="en-US" altLang="en-US" sz="2800" b="1" smtClean="0">
                <a:solidFill>
                  <a:srgbClr val="400080"/>
                </a:solidFill>
              </a:rPr>
              <a:t>subacute sclerosing panencephalitis (SSPE),</a:t>
            </a:r>
            <a:r>
              <a:rPr lang="en-US" altLang="en-US" sz="2800" smtClean="0"/>
              <a:t> a progressive neurological degeneration of the cerebral cortex, white matter, and brain stem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1 case in a million infections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Involves a defective virus spreading through the brain by cell fusion and destroys cells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Leads to coma and death in months or years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Attenuated viral vaccine </a:t>
            </a:r>
            <a:r>
              <a:rPr lang="en-US" altLang="en-US" sz="2800" b="1" smtClean="0">
                <a:solidFill>
                  <a:srgbClr val="400080"/>
                </a:solidFill>
              </a:rPr>
              <a:t>MMR</a:t>
            </a:r>
            <a:endParaRPr lang="en-US" altLang="en-US" sz="2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324600"/>
            <a:ext cx="1905000" cy="457200"/>
          </a:xfrm>
          <a:noFill/>
        </p:spPr>
        <p:txBody>
          <a:bodyPr/>
          <a:lstStyle/>
          <a:p>
            <a:fld id="{FBD5453A-5D88-47D7-A210-8DBD0409BAE0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2863"/>
            <a:ext cx="7772400" cy="620712"/>
          </a:xfrm>
        </p:spPr>
        <p:txBody>
          <a:bodyPr/>
          <a:lstStyle/>
          <a:p>
            <a:pPr eaLnBrk="1" hangingPunct="1"/>
            <a:r>
              <a:rPr lang="en-US" altLang="en-US" smtClean="0"/>
              <a:t>RNA Viruses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27075"/>
            <a:ext cx="8001000" cy="146685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Diverse group of microbes   </a:t>
            </a:r>
          </a:p>
          <a:p>
            <a:pPr eaLnBrk="1" hangingPunct="1"/>
            <a:r>
              <a:rPr lang="en-US" altLang="en-US" sz="2800" smtClean="0"/>
              <a:t>Assigned to one of 12 families based on envelope, capsid, and nature of RNA genome</a:t>
            </a:r>
          </a:p>
        </p:txBody>
      </p:sp>
      <p:pic>
        <p:nvPicPr>
          <p:cNvPr id="8197" name="Picture 58" descr="taL22600_t025_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362200"/>
            <a:ext cx="8229600" cy="389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5F4897-BFF7-4D2C-A34C-D9FEA616DC45}" type="slidenum">
              <a:rPr lang="en-US" altLang="en-US" smtClean="0"/>
              <a:pPr/>
              <a:t>20</a:t>
            </a:fld>
            <a:endParaRPr lang="en-US" altLang="en-US" smtClean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152400"/>
            <a:ext cx="83820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Respiratory Syncytial Virus (RSV)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382000" cy="5867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Also called</a:t>
            </a:r>
            <a:r>
              <a:rPr lang="en-US" altLang="en-US" sz="2800" i="1" dirty="0" smtClean="0"/>
              <a:t> </a:t>
            </a:r>
            <a:r>
              <a:rPr lang="en-US" altLang="en-US" sz="2800" b="1" dirty="0" err="1" smtClean="0">
                <a:solidFill>
                  <a:srgbClr val="400080"/>
                </a:solidFill>
              </a:rPr>
              <a:t>Pneumovirus</a:t>
            </a:r>
            <a:endParaRPr lang="en-US" alt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Infects upper respiratory tract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It’s a common childhood illness that can affect adults </a:t>
            </a:r>
            <a:r>
              <a:rPr lang="en-US" sz="2800" dirty="0" smtClean="0"/>
              <a:t>too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Epithelia of nose and eye portal of entry; replicates in </a:t>
            </a:r>
            <a:r>
              <a:rPr lang="en-US" altLang="en-US" sz="2800" dirty="0" err="1" smtClean="0"/>
              <a:t>nasopharynx</a:t>
            </a:r>
            <a:endParaRPr lang="en-US" alt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cold-like symptoms. Severe infection leads to pneumonia and </a:t>
            </a:r>
            <a:r>
              <a:rPr lang="en-US" sz="2800" dirty="0" smtClean="0"/>
              <a:t>bronchiolitis ,</a:t>
            </a:r>
            <a:r>
              <a:rPr lang="en-US" altLang="en-US" sz="2800" dirty="0" smtClean="0"/>
              <a:t>Fever, rhinitis, pharyngitis, otitis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Treatment: </a:t>
            </a:r>
            <a:r>
              <a:rPr lang="en-US" altLang="en-US" sz="2800" dirty="0" err="1" smtClean="0"/>
              <a:t>synagis</a:t>
            </a:r>
            <a:r>
              <a:rPr lang="en-US" altLang="en-US" sz="2800" dirty="0" smtClean="0"/>
              <a:t>, a monoclonal antibody that blocks attachment, ribavirin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Washing your hands and other common good hygiene practices help prevent spreading RSV.</a:t>
            </a:r>
            <a:endParaRPr lang="en-US" altLang="en-US" sz="2800" dirty="0" smtClean="0"/>
          </a:p>
          <a:p>
            <a:pPr eaLnBrk="1" hangingPunct="1">
              <a:lnSpc>
                <a:spcPct val="90000"/>
              </a:lnSpc>
            </a:pPr>
            <a:endParaRPr lang="en-US" alt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B0231E0-5B3D-4F9B-8BB8-0FCD726DE5A7}" type="slidenum">
              <a:rPr lang="en-US" altLang="en-US" smtClean="0"/>
              <a:pPr/>
              <a:t>21</a:t>
            </a:fld>
            <a:endParaRPr lang="en-US" altLang="en-US" smtClean="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dirty="0" err="1" smtClean="0"/>
              <a:t>Rhabdovirus</a:t>
            </a:r>
            <a:endParaRPr lang="en-US" altLang="en-US" dirty="0" smtClean="0"/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5" y="1184275"/>
            <a:ext cx="46482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Rabies</a:t>
            </a:r>
            <a:r>
              <a:rPr lang="en-US" altLang="en-US" sz="1700" dirty="0"/>
              <a:t> </a:t>
            </a:r>
            <a:r>
              <a:rPr lang="en-US" altLang="en-US" sz="1700" dirty="0" smtClean="0"/>
              <a:t>:</a:t>
            </a:r>
            <a:r>
              <a:rPr lang="en-US" altLang="en-US" sz="2600" dirty="0" smtClean="0"/>
              <a:t>Enveloped, bullet-shaped </a:t>
            </a:r>
            <a:r>
              <a:rPr lang="en-US" altLang="en-US" sz="2600" dirty="0" err="1" smtClean="0"/>
              <a:t>virions</a:t>
            </a:r>
            <a:endParaRPr lang="en-US" altLang="en-US" sz="2600" dirty="0" smtClean="0"/>
          </a:p>
          <a:p>
            <a:pPr lvl="3" eaLnBrk="1" hangingPunct="1">
              <a:lnSpc>
                <a:spcPct val="90000"/>
              </a:lnSpc>
            </a:pPr>
            <a:endParaRPr lang="en-US" altLang="en-US" sz="17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 smtClean="0"/>
              <a:t>Slow, progressive zoonotic disease</a:t>
            </a:r>
          </a:p>
          <a:p>
            <a:pPr lvl="3" eaLnBrk="1" hangingPunct="1">
              <a:lnSpc>
                <a:spcPct val="90000"/>
              </a:lnSpc>
            </a:pPr>
            <a:endParaRPr lang="en-US" altLang="en-US" sz="17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 smtClean="0"/>
              <a:t>Primary reservoirs are wild mammals; it can be spread by both wild and domestic mammals by bites, scratches, and inhalation of droplets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 dirty="0" smtClean="0"/>
          </a:p>
        </p:txBody>
      </p:sp>
      <p:pic>
        <p:nvPicPr>
          <p:cNvPr id="29701" name="Picture 3" descr="taL75292_2507a.jpg"/>
          <p:cNvPicPr>
            <a:picLocks noChangeAspect="1"/>
          </p:cNvPicPr>
          <p:nvPr/>
        </p:nvPicPr>
        <p:blipFill>
          <a:blip r:embed="rId3" cstate="print"/>
          <a:srcRect l="14839" t="5804" r="14838" b="1154"/>
          <a:stretch>
            <a:fillRect/>
          </a:stretch>
        </p:blipFill>
        <p:spPr bwMode="auto">
          <a:xfrm>
            <a:off x="4894263" y="1816100"/>
            <a:ext cx="14859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AutoShape 3"/>
          <p:cNvSpPr>
            <a:spLocks noChangeAspect="1" noChangeArrowheads="1" noTextEdit="1"/>
          </p:cNvSpPr>
          <p:nvPr/>
        </p:nvSpPr>
        <p:spPr bwMode="auto">
          <a:xfrm>
            <a:off x="6734175" y="1739900"/>
            <a:ext cx="2071688" cy="325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ar-IQ"/>
          </a:p>
        </p:txBody>
      </p:sp>
      <p:pic>
        <p:nvPicPr>
          <p:cNvPr id="2970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4175" y="1963738"/>
            <a:ext cx="1198563" cy="282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4" name="Freeform 6"/>
          <p:cNvSpPr>
            <a:spLocks/>
          </p:cNvSpPr>
          <p:nvPr/>
        </p:nvSpPr>
        <p:spPr bwMode="auto">
          <a:xfrm>
            <a:off x="7054850" y="1898650"/>
            <a:ext cx="136525" cy="206375"/>
          </a:xfrm>
          <a:custGeom>
            <a:avLst/>
            <a:gdLst>
              <a:gd name="T0" fmla="*/ 0 w 158"/>
              <a:gd name="T1" fmla="*/ 2147483647 h 238"/>
              <a:gd name="T2" fmla="*/ 0 w 158"/>
              <a:gd name="T3" fmla="*/ 0 h 238"/>
              <a:gd name="T4" fmla="*/ 2147483647 w 158"/>
              <a:gd name="T5" fmla="*/ 2147483647 h 238"/>
              <a:gd name="T6" fmla="*/ 0 60000 65536"/>
              <a:gd name="T7" fmla="*/ 0 60000 65536"/>
              <a:gd name="T8" fmla="*/ 0 60000 65536"/>
              <a:gd name="T9" fmla="*/ 0 w 158"/>
              <a:gd name="T10" fmla="*/ 0 h 238"/>
              <a:gd name="T11" fmla="*/ 158 w 158"/>
              <a:gd name="T12" fmla="*/ 238 h 2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38">
                <a:moveTo>
                  <a:pt x="0" y="238"/>
                </a:moveTo>
                <a:lnTo>
                  <a:pt x="0" y="0"/>
                </a:lnTo>
                <a:lnTo>
                  <a:pt x="158" y="12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9705" name="Line 7"/>
          <p:cNvSpPr>
            <a:spLocks noChangeShapeType="1"/>
          </p:cNvSpPr>
          <p:nvPr/>
        </p:nvSpPr>
        <p:spPr bwMode="auto">
          <a:xfrm>
            <a:off x="7686675" y="2663825"/>
            <a:ext cx="3143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ar-IQ"/>
          </a:p>
        </p:txBody>
      </p:sp>
      <p:sp>
        <p:nvSpPr>
          <p:cNvPr id="29706" name="Line 8"/>
          <p:cNvSpPr>
            <a:spLocks noChangeShapeType="1"/>
          </p:cNvSpPr>
          <p:nvPr/>
        </p:nvSpPr>
        <p:spPr bwMode="auto">
          <a:xfrm>
            <a:off x="7388225" y="2859088"/>
            <a:ext cx="5905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ar-IQ"/>
          </a:p>
        </p:txBody>
      </p:sp>
      <p:sp>
        <p:nvSpPr>
          <p:cNvPr id="29707" name="Rectangle 9"/>
          <p:cNvSpPr>
            <a:spLocks noChangeArrowheads="1"/>
          </p:cNvSpPr>
          <p:nvPr/>
        </p:nvSpPr>
        <p:spPr bwMode="auto">
          <a:xfrm>
            <a:off x="6757988" y="1730375"/>
            <a:ext cx="1225550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Glycoprotein spikes</a:t>
            </a:r>
            <a:endParaRPr lang="en-US" altLang="en-US" sz="1000">
              <a:cs typeface="Arial" pitchFamily="34" charset="0"/>
            </a:endParaRPr>
          </a:p>
        </p:txBody>
      </p:sp>
      <p:sp>
        <p:nvSpPr>
          <p:cNvPr id="29708" name="Rectangle 10"/>
          <p:cNvSpPr>
            <a:spLocks noChangeArrowheads="1"/>
          </p:cNvSpPr>
          <p:nvPr/>
        </p:nvSpPr>
        <p:spPr bwMode="auto">
          <a:xfrm>
            <a:off x="8040688" y="2584450"/>
            <a:ext cx="852487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Matrix protein</a:t>
            </a:r>
            <a:endParaRPr lang="en-US" altLang="en-US" sz="1000">
              <a:cs typeface="Arial" pitchFamily="34" charset="0"/>
            </a:endParaRPr>
          </a:p>
        </p:txBody>
      </p:sp>
      <p:sp>
        <p:nvSpPr>
          <p:cNvPr id="29709" name="Rectangle 11"/>
          <p:cNvSpPr>
            <a:spLocks noChangeArrowheads="1"/>
          </p:cNvSpPr>
          <p:nvPr/>
        </p:nvSpPr>
        <p:spPr bwMode="auto">
          <a:xfrm>
            <a:off x="8020050" y="2774950"/>
            <a:ext cx="8429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Nucleocapsid</a:t>
            </a:r>
            <a:endParaRPr lang="en-US" altLang="en-US" sz="1000">
              <a:cs typeface="Arial" pitchFamily="34" charset="0"/>
            </a:endParaRPr>
          </a:p>
        </p:txBody>
      </p:sp>
      <p:sp>
        <p:nvSpPr>
          <p:cNvPr id="29710" name="Rectangle 12"/>
          <p:cNvSpPr>
            <a:spLocks noChangeArrowheads="1"/>
          </p:cNvSpPr>
          <p:nvPr/>
        </p:nvSpPr>
        <p:spPr bwMode="auto">
          <a:xfrm>
            <a:off x="4892675" y="4875213"/>
            <a:ext cx="157163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(a)</a:t>
            </a:r>
            <a:endParaRPr lang="en-US" altLang="en-US" sz="1000">
              <a:cs typeface="Arial" pitchFamily="34" charset="0"/>
            </a:endParaRPr>
          </a:p>
        </p:txBody>
      </p:sp>
      <p:sp>
        <p:nvSpPr>
          <p:cNvPr id="29711" name="Rectangle 12"/>
          <p:cNvSpPr>
            <a:spLocks noChangeArrowheads="1"/>
          </p:cNvSpPr>
          <p:nvPr/>
        </p:nvSpPr>
        <p:spPr bwMode="auto">
          <a:xfrm>
            <a:off x="6791325" y="4875213"/>
            <a:ext cx="157163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(b)</a:t>
            </a:r>
            <a:endParaRPr lang="en-US" altLang="en-US" sz="1000">
              <a:cs typeface="Arial" pitchFamily="34" charset="0"/>
            </a:endParaRPr>
          </a:p>
        </p:txBody>
      </p:sp>
      <p:sp>
        <p:nvSpPr>
          <p:cNvPr id="29712" name="Rectangle 66"/>
          <p:cNvSpPr>
            <a:spLocks noChangeArrowheads="1"/>
          </p:cNvSpPr>
          <p:nvPr/>
        </p:nvSpPr>
        <p:spPr bwMode="auto">
          <a:xfrm>
            <a:off x="4652963" y="1295400"/>
            <a:ext cx="4165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800">
                <a:solidFill>
                  <a:srgbClr val="060505"/>
                </a:solidFill>
                <a:cs typeface="Arial" pitchFamily="34" charset="0"/>
              </a:rPr>
              <a:t>Copyright © McGraw-Hill Education. Permission required for reproduction or display.</a:t>
            </a:r>
          </a:p>
        </p:txBody>
      </p:sp>
      <p:sp>
        <p:nvSpPr>
          <p:cNvPr id="29713" name="Rectangle 8"/>
          <p:cNvSpPr>
            <a:spLocks noChangeArrowheads="1"/>
          </p:cNvSpPr>
          <p:nvPr/>
        </p:nvSpPr>
        <p:spPr bwMode="auto">
          <a:xfrm>
            <a:off x="5461000" y="4746625"/>
            <a:ext cx="352425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600"/>
              <a:t>CDC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019800"/>
            <a:ext cx="1905000" cy="457200"/>
          </a:xfrm>
          <a:noFill/>
        </p:spPr>
        <p:txBody>
          <a:bodyPr/>
          <a:lstStyle/>
          <a:p>
            <a:fld id="{7A157ADF-442F-4494-A6A8-D9C625A6DE78}" type="slidenum">
              <a:rPr lang="en-US" altLang="en-US" smtClean="0"/>
              <a:pPr/>
              <a:t>22</a:t>
            </a:fld>
            <a:endParaRPr lang="en-US" altLang="en-US" smtClean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 smtClean="0"/>
              <a:t>Rabies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143000"/>
            <a:ext cx="8458200" cy="5334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600" dirty="0" smtClean="0"/>
              <a:t>Virus enters through bite, grows at trauma site for a week and multiplies, then enters nerve endings and advances toward the ganglia, spinal cord and brain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600" dirty="0" smtClean="0"/>
              <a:t>Infection cycle completed when virus replicates in the salivary glands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600" b="1" dirty="0" smtClean="0">
                <a:solidFill>
                  <a:srgbClr val="C00000"/>
                </a:solidFill>
              </a:rPr>
              <a:t>Clinical phases of rabies</a:t>
            </a:r>
            <a:r>
              <a:rPr lang="en-US" altLang="en-US" sz="2600" dirty="0" smtClean="0"/>
              <a:t>: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600" b="1" dirty="0" err="1" smtClean="0">
                <a:solidFill>
                  <a:srgbClr val="400080"/>
                </a:solidFill>
              </a:rPr>
              <a:t>Prodromal</a:t>
            </a:r>
            <a:r>
              <a:rPr lang="en-US" altLang="en-US" sz="2600" b="1" dirty="0" smtClean="0">
                <a:solidFill>
                  <a:srgbClr val="400080"/>
                </a:solidFill>
              </a:rPr>
              <a:t> phase</a:t>
            </a:r>
            <a:r>
              <a:rPr lang="en-US" altLang="en-US" sz="2600" dirty="0" smtClean="0"/>
              <a:t> – fever, nausea, vomiting, headache, fatigue; some experience pain, burning, tingling sensations at site of wound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600" b="1" dirty="0" smtClean="0">
                <a:solidFill>
                  <a:srgbClr val="400080"/>
                </a:solidFill>
              </a:rPr>
              <a:t>Furious phase</a:t>
            </a:r>
            <a:r>
              <a:rPr lang="en-US" altLang="en-US" sz="2600" dirty="0" smtClean="0"/>
              <a:t> – agitation, disorientation, seizures, twitching, hydrophobia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600" b="1" dirty="0" smtClean="0">
                <a:solidFill>
                  <a:srgbClr val="400080"/>
                </a:solidFill>
              </a:rPr>
              <a:t>Dumb phase</a:t>
            </a:r>
            <a:r>
              <a:rPr lang="en-US" altLang="en-US" sz="2600" dirty="0" smtClean="0"/>
              <a:t> – paralyzed, disoriented, </a:t>
            </a:r>
            <a:r>
              <a:rPr lang="en-US" altLang="en-US" sz="2600" dirty="0" err="1" smtClean="0"/>
              <a:t>stuporous</a:t>
            </a:r>
            <a:endParaRPr lang="en-US" altLang="en-US" sz="26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600" dirty="0" smtClean="0"/>
              <a:t>Progress to coma phase, resulting in death</a:t>
            </a:r>
            <a:endParaRPr lang="en-US" altLang="en-US" sz="2800" dirty="0" smtClean="0"/>
          </a:p>
          <a:p>
            <a:pPr eaLnBrk="1" hangingPunct="1">
              <a:lnSpc>
                <a:spcPct val="80000"/>
              </a:lnSpc>
            </a:pPr>
            <a:endParaRPr lang="en-US" alt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noFill/>
        </p:spPr>
        <p:txBody>
          <a:bodyPr/>
          <a:lstStyle/>
          <a:p>
            <a:fld id="{AB92B743-1E93-4E70-9A51-44C3A4399138}" type="slidenum">
              <a:rPr lang="en-US" altLang="en-US" smtClean="0"/>
              <a:pPr/>
              <a:t>23</a:t>
            </a:fld>
            <a:endParaRPr lang="en-US" altLang="en-US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915400" cy="5334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600" smtClean="0"/>
              <a:t>Often diagnosed at autopsy – intracellular inclusions (</a:t>
            </a:r>
            <a:r>
              <a:rPr lang="en-US" altLang="en-US" sz="2600" b="1" smtClean="0">
                <a:solidFill>
                  <a:srgbClr val="400080"/>
                </a:solidFill>
              </a:rPr>
              <a:t>Negri bodies</a:t>
            </a:r>
            <a:r>
              <a:rPr lang="en-US" altLang="en-US" sz="2600" smtClean="0"/>
              <a:t>) in nervous tissue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600" smtClean="0"/>
              <a:t>Bite from wild or stray animals demands assessment of the animal, meticulous wound care, and specific treatment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600" smtClean="0"/>
              <a:t>Preventive therapy initiated if signs of rabies appear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600" smtClean="0"/>
              <a:t>Treatment – passive and active postexposure immunization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Infuse the wound with human rabies immune globulin (HRIG) and globulin; vaccination with human diploid cell vaccine (HDCV), an inactivated vaccine given in 6 doses with 2 boosters</a:t>
            </a:r>
            <a:endParaRPr lang="en-US" alt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600" smtClean="0"/>
              <a:t>Control – vaccination of domestic animals, elimination of strays, and strict quarantine practices</a:t>
            </a:r>
            <a:endParaRPr lang="en-US" altLang="en-US" sz="2400" smtClean="0"/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Live oral vaccine incorporated into bait for wild animals</a:t>
            </a:r>
            <a:endParaRPr lang="en-US" altLang="en-US" sz="2000" smtClean="0"/>
          </a:p>
        </p:txBody>
      </p:sp>
      <p:sp>
        <p:nvSpPr>
          <p:cNvPr id="32772" name="Rectangle 2"/>
          <p:cNvSpPr>
            <a:spLocks noChangeArrowheads="1"/>
          </p:cNvSpPr>
          <p:nvPr/>
        </p:nvSpPr>
        <p:spPr bwMode="auto">
          <a:xfrm>
            <a:off x="5334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4400">
                <a:solidFill>
                  <a:schemeClr val="tx2"/>
                </a:solidFill>
              </a:rPr>
              <a:t>Rabies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11C4E20-9866-49B0-9493-FFA202B49AEB}" type="slidenum">
              <a:rPr lang="en-US" altLang="en-US" smtClean="0"/>
              <a:pPr/>
              <a:t>24</a:t>
            </a:fld>
            <a:endParaRPr lang="en-US" altLang="en-US" smtClean="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err="1" smtClean="0"/>
              <a:t>Togavirus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 smtClean="0"/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Rubella Caused by </a:t>
            </a:r>
            <a:r>
              <a:rPr lang="en-US" altLang="en-US" sz="2800" dirty="0" err="1" smtClean="0"/>
              <a:t>Rubivirus</a:t>
            </a:r>
            <a:r>
              <a:rPr lang="en-US" altLang="en-US" sz="2800" dirty="0" smtClean="0"/>
              <a:t>, a </a:t>
            </a:r>
            <a:r>
              <a:rPr lang="en-US" altLang="en-US" sz="2800" dirty="0" err="1" smtClean="0"/>
              <a:t>ssRNA</a:t>
            </a:r>
            <a:r>
              <a:rPr lang="en-US" altLang="en-US" sz="2800" dirty="0" smtClean="0"/>
              <a:t> with a loose envelope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dirty="0" smtClean="0">
                <a:solidFill>
                  <a:srgbClr val="400080"/>
                </a:solidFill>
              </a:rPr>
              <a:t>German measles</a:t>
            </a:r>
            <a:endParaRPr lang="en-US" alt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Endemic disease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Most cases reported are adolescents and young adults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Transmitted through contact with respiratory secretions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Diagnosis based on serological testing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No specific treatment available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Attenuated viral vaccine </a:t>
            </a:r>
            <a:r>
              <a:rPr lang="en-US" altLang="en-US" sz="2800" b="1" dirty="0" smtClean="0">
                <a:solidFill>
                  <a:srgbClr val="400080"/>
                </a:solidFill>
              </a:rPr>
              <a:t>MMR</a:t>
            </a:r>
            <a:endParaRPr lang="en-US" altLang="en-US" sz="2800" dirty="0" smtClean="0"/>
          </a:p>
          <a:p>
            <a:pPr eaLnBrk="1" hangingPunct="1">
              <a:lnSpc>
                <a:spcPct val="90000"/>
              </a:lnSpc>
            </a:pPr>
            <a:endParaRPr lang="en-US" alt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noFill/>
        </p:spPr>
        <p:txBody>
          <a:bodyPr/>
          <a:lstStyle/>
          <a:p>
            <a:fld id="{6CFBF5F1-3395-432E-AD12-D3785CA91E2D}" type="slidenum">
              <a:rPr lang="en-US" altLang="en-US" smtClean="0"/>
              <a:pPr/>
              <a:t>25</a:t>
            </a:fld>
            <a:endParaRPr lang="en-US" altLang="en-US" smtClean="0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smtClean="0"/>
              <a:t>Rubella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1288" y="1192213"/>
            <a:ext cx="47244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600" smtClean="0"/>
              <a:t>Two clinical forms: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b="1" smtClean="0">
                <a:solidFill>
                  <a:srgbClr val="400080"/>
                </a:solidFill>
              </a:rPr>
              <a:t>Postnatal rubella</a:t>
            </a:r>
            <a:r>
              <a:rPr lang="en-US" altLang="en-US" sz="2600" smtClean="0"/>
              <a:t> – malaise, fever, sore throat, lymphadenopathy, rash, generally mild, lasting about 3 days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b="1" smtClean="0">
                <a:solidFill>
                  <a:srgbClr val="400080"/>
                </a:solidFill>
              </a:rPr>
              <a:t>Congenital rubella</a:t>
            </a:r>
            <a:r>
              <a:rPr lang="en-US" altLang="en-US" sz="2600" smtClean="0"/>
              <a:t> – infection during 1</a:t>
            </a:r>
            <a:r>
              <a:rPr lang="en-US" altLang="en-US" sz="2600" baseline="30000" smtClean="0"/>
              <a:t>st</a:t>
            </a:r>
            <a:r>
              <a:rPr lang="en-US" altLang="en-US" sz="2600" smtClean="0"/>
              <a:t> trimester most likely to induce miscarriage or multiple defects such as cardiac abnormalities, ocular lesions, deafness, mental and physical retardation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 smtClean="0"/>
          </a:p>
          <a:p>
            <a:pPr eaLnBrk="1" hangingPunct="1">
              <a:lnSpc>
                <a:spcPct val="90000"/>
              </a:lnSpc>
            </a:pPr>
            <a:endParaRPr lang="en-US" altLang="en-US" sz="2600" smtClean="0"/>
          </a:p>
        </p:txBody>
      </p:sp>
      <p:pic>
        <p:nvPicPr>
          <p:cNvPr id="38917" name="Picture 7" descr="taL22600_25_0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828800"/>
            <a:ext cx="3987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F19E0B6-7BFE-4C9E-B17A-A18DAF905010}" type="slidenum">
              <a:rPr lang="en-US" altLang="en-US" smtClean="0"/>
              <a:pPr/>
              <a:t>26</a:t>
            </a:fld>
            <a:endParaRPr lang="en-US" altLang="en-US" smtClean="0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000" dirty="0" err="1" smtClean="0"/>
              <a:t>Arboviruses</a:t>
            </a:r>
            <a:r>
              <a:rPr lang="en-US" altLang="en-US" sz="4000" dirty="0" smtClean="0"/>
              <a:t>: Viruses Spread by Arthropod Vectors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305800" cy="4114800"/>
          </a:xfrm>
        </p:spPr>
        <p:txBody>
          <a:bodyPr/>
          <a:lstStyle/>
          <a:p>
            <a:pPr eaLnBrk="1" hangingPunct="1"/>
            <a:r>
              <a:rPr lang="en-US" altLang="en-US" sz="2600" dirty="0" smtClean="0"/>
              <a:t>Mosquitoes, ticks, flies</a:t>
            </a:r>
            <a:endParaRPr lang="en-US" altLang="en-US" sz="1700" dirty="0" smtClean="0"/>
          </a:p>
          <a:p>
            <a:pPr eaLnBrk="1" hangingPunct="1"/>
            <a:r>
              <a:rPr lang="en-US" altLang="en-US" sz="2600" dirty="0" smtClean="0"/>
              <a:t>400 viruses</a:t>
            </a:r>
          </a:p>
          <a:p>
            <a:pPr lvl="3" eaLnBrk="1" hangingPunct="1"/>
            <a:endParaRPr lang="en-US" altLang="en-US" sz="1700" dirty="0" smtClean="0"/>
          </a:p>
          <a:p>
            <a:pPr eaLnBrk="1" hangingPunct="1"/>
            <a:r>
              <a:rPr lang="en-US" altLang="en-US" sz="2600" dirty="0" err="1" smtClean="0"/>
              <a:t>Togaviruses</a:t>
            </a:r>
            <a:r>
              <a:rPr lang="en-US" altLang="en-US" sz="2600" dirty="0" smtClean="0"/>
              <a:t>, </a:t>
            </a:r>
            <a:r>
              <a:rPr lang="en-US" altLang="en-US" sz="2600" dirty="0" err="1" smtClean="0"/>
              <a:t>flaviviruses</a:t>
            </a:r>
            <a:r>
              <a:rPr lang="en-US" altLang="en-US" sz="2600" dirty="0" smtClean="0"/>
              <a:t>, some </a:t>
            </a:r>
            <a:r>
              <a:rPr lang="en-US" altLang="en-US" sz="2600" dirty="0" err="1" smtClean="0"/>
              <a:t>bunyaviruses</a:t>
            </a:r>
            <a:r>
              <a:rPr lang="en-US" altLang="en-US" sz="2600" dirty="0" smtClean="0"/>
              <a:t> and </a:t>
            </a:r>
            <a:r>
              <a:rPr lang="en-US" altLang="en-US" sz="2600" dirty="0" err="1" smtClean="0"/>
              <a:t>reoviruses</a:t>
            </a:r>
            <a:endParaRPr lang="en-US" altLang="en-US" sz="2600" dirty="0" smtClean="0"/>
          </a:p>
          <a:p>
            <a:pPr lvl="3" eaLnBrk="1" hangingPunct="1"/>
            <a:endParaRPr lang="en-US" altLang="en-US" sz="1700" dirty="0" smtClean="0"/>
          </a:p>
          <a:p>
            <a:pPr eaLnBrk="1" hangingPunct="1"/>
            <a:r>
              <a:rPr lang="en-US" altLang="en-US" sz="2600" dirty="0" smtClean="0"/>
              <a:t>Most illnesses caused by these viruses are mild fevers; some may cause severe encephalitis, and life-threatening hemorrhagic fever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7E34071-1B8F-4D9C-9803-02526F29B4E4}" type="slidenum">
              <a:rPr lang="en-US" altLang="en-US" smtClean="0"/>
              <a:pPr/>
              <a:t>27</a:t>
            </a:fld>
            <a:endParaRPr lang="en-US" altLang="en-US" smtClean="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 smtClean="0"/>
              <a:t>The Influence of the Vector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77724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 smtClean="0"/>
              <a:t>Vectors and viruses tend to be clustered in the tropics and subtropics; many temperate zones have periodic epidemics</a:t>
            </a:r>
          </a:p>
          <a:p>
            <a:pPr lvl="3" eaLnBrk="1" hangingPunct="1">
              <a:lnSpc>
                <a:spcPct val="90000"/>
              </a:lnSpc>
            </a:pPr>
            <a:endParaRPr lang="en-US" altLang="en-US" sz="17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600" smtClean="0"/>
              <a:t>Arbovirus life cycles are closely tied to the ecology of the vectors</a:t>
            </a:r>
          </a:p>
          <a:p>
            <a:pPr lvl="3" eaLnBrk="1" hangingPunct="1">
              <a:lnSpc>
                <a:spcPct val="90000"/>
              </a:lnSpc>
            </a:pPr>
            <a:endParaRPr lang="en-US" altLang="en-US" sz="17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600" smtClean="0"/>
              <a:t>Infections show a peak incidence when the arthropod is actively feeding and reproducing</a:t>
            </a:r>
          </a:p>
          <a:p>
            <a:pPr lvl="3" eaLnBrk="1" hangingPunct="1">
              <a:lnSpc>
                <a:spcPct val="90000"/>
              </a:lnSpc>
            </a:pPr>
            <a:endParaRPr lang="en-US" altLang="en-US" sz="17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600" smtClean="0"/>
              <a:t>Humans can serve as dead-end, accidental hosts or they can be a maintenance reservoir</a:t>
            </a:r>
          </a:p>
          <a:p>
            <a:pPr lvl="3" eaLnBrk="1" hangingPunct="1">
              <a:lnSpc>
                <a:spcPct val="90000"/>
              </a:lnSpc>
            </a:pPr>
            <a:endParaRPr lang="en-US" altLang="en-US" sz="17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600" smtClean="0"/>
              <a:t>Controlling the vector controls the disease</a:t>
            </a:r>
            <a:endParaRPr lang="en-US" alt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noFill/>
        </p:spPr>
        <p:txBody>
          <a:bodyPr/>
          <a:lstStyle/>
          <a:p>
            <a:fld id="{DCFF4266-38C8-4A27-8314-9D00C3594AEB}" type="slidenum">
              <a:rPr lang="en-US" altLang="en-US" smtClean="0"/>
              <a:pPr/>
              <a:t>28</a:t>
            </a:fld>
            <a:endParaRPr lang="en-US" altLang="en-US" smtClean="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General Characteristics of </a:t>
            </a:r>
            <a:br>
              <a:rPr lang="en-US" altLang="en-US" sz="4000" dirty="0" smtClean="0"/>
            </a:br>
            <a:r>
              <a:rPr lang="en-US" altLang="en-US" sz="4000" dirty="0" err="1" smtClean="0"/>
              <a:t>Arbovirus</a:t>
            </a:r>
            <a:r>
              <a:rPr lang="en-US" altLang="en-US" sz="4000" dirty="0" smtClean="0"/>
              <a:t> Infections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3058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err="1" smtClean="0"/>
              <a:t>Arboviruses</a:t>
            </a:r>
            <a:r>
              <a:rPr lang="en-US" altLang="en-US" sz="2800" dirty="0" smtClean="0"/>
              <a:t>= Arthropod-born viruses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Acute </a:t>
            </a:r>
            <a:r>
              <a:rPr lang="en-US" altLang="en-US" sz="2800" dirty="0" err="1" smtClean="0"/>
              <a:t>arbovirus</a:t>
            </a:r>
            <a:r>
              <a:rPr lang="en-US" altLang="en-US" sz="2800" dirty="0" smtClean="0"/>
              <a:t> infection may result in undifferentiated mild fever with rash; no long-term effects; prominent symptoms are fever, headache, </a:t>
            </a:r>
            <a:r>
              <a:rPr lang="en-US" altLang="en-US" sz="2800" dirty="0" err="1" smtClean="0"/>
              <a:t>myalgia</a:t>
            </a:r>
            <a:r>
              <a:rPr lang="en-US" altLang="en-US" sz="2800" dirty="0" smtClean="0"/>
              <a:t>, joint stiffness, rash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b="1" dirty="0" smtClean="0">
                <a:solidFill>
                  <a:srgbClr val="400080"/>
                </a:solidFill>
              </a:rPr>
              <a:t>Viral encephalitis</a:t>
            </a:r>
            <a:r>
              <a:rPr lang="en-US" altLang="en-US" sz="2800" dirty="0" smtClean="0"/>
              <a:t> – brain, meninges, and spinal cord are involved; convulsions, tremor, paralysis, loss of coordination, memory deficits, changes in speech and personality, coma; survivors </a:t>
            </a:r>
            <a:r>
              <a:rPr lang="en-US" altLang="en-US" sz="2800" smtClean="0"/>
              <a:t>may </a:t>
            </a:r>
            <a:r>
              <a:rPr lang="en-US" altLang="en-US" sz="2800" smtClean="0"/>
              <a:t>have </a:t>
            </a:r>
            <a:r>
              <a:rPr lang="en-US" altLang="en-US" sz="2800" dirty="0" smtClean="0"/>
              <a:t>permanent brain damage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91C0A7A-9DA7-4C3D-916D-D4B38DAFF1AC}" type="slidenum">
              <a:rPr lang="en-US" altLang="en-US" smtClean="0"/>
              <a:pPr/>
              <a:t>29</a:t>
            </a:fld>
            <a:endParaRPr lang="en-US" altLang="en-US" smtClean="0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Hemorrhagic Fevers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5344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800" b="1" dirty="0" smtClean="0">
                <a:solidFill>
                  <a:srgbClr val="400080"/>
                </a:solidFill>
              </a:rPr>
              <a:t>Yellow fever</a:t>
            </a:r>
            <a:r>
              <a:rPr lang="en-US" altLang="en-US" sz="1800" dirty="0" smtClean="0"/>
              <a:t> – eliminated in U.S.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 dirty="0" smtClean="0"/>
              <a:t>Two patterns of transmission: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 smtClean="0"/>
              <a:t>Urban cycle – </a:t>
            </a:r>
            <a:r>
              <a:rPr lang="en-US" sz="1800" b="1" dirty="0"/>
              <a:t>Yellow fever</a:t>
            </a:r>
            <a:r>
              <a:rPr lang="en-US" sz="1800" dirty="0"/>
              <a:t> is </a:t>
            </a:r>
            <a:r>
              <a:rPr lang="en-US" sz="1800" b="1" dirty="0"/>
              <a:t>spread</a:t>
            </a:r>
            <a:r>
              <a:rPr lang="en-US" sz="1800" dirty="0"/>
              <a:t> by the bite of infected </a:t>
            </a:r>
            <a:r>
              <a:rPr lang="en-US" sz="1800" dirty="0" err="1">
                <a:solidFill>
                  <a:srgbClr val="C00000"/>
                </a:solidFill>
              </a:rPr>
              <a:t>Aedes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aegypti</a:t>
            </a:r>
            <a:r>
              <a:rPr lang="en-US" sz="1800" dirty="0">
                <a:solidFill>
                  <a:srgbClr val="C00000"/>
                </a:solidFill>
              </a:rPr>
              <a:t> mosquitoes</a:t>
            </a:r>
            <a:r>
              <a:rPr lang="en-US" sz="1800" dirty="0"/>
              <a:t>. A mosquito becomes infected when it bites a </a:t>
            </a:r>
            <a:r>
              <a:rPr lang="en-US" sz="1800" b="1" dirty="0"/>
              <a:t>person</a:t>
            </a:r>
            <a:r>
              <a:rPr lang="en-US" sz="1800" dirty="0"/>
              <a:t> who has </a:t>
            </a:r>
            <a:r>
              <a:rPr lang="en-US" sz="1800" b="1" dirty="0"/>
              <a:t>yellow fever</a:t>
            </a:r>
            <a:r>
              <a:rPr lang="en-US" sz="1800" dirty="0"/>
              <a:t> in his or her blood. Direct </a:t>
            </a:r>
            <a:r>
              <a:rPr lang="en-US" sz="1800" b="1" dirty="0"/>
              <a:t>spread</a:t>
            </a:r>
            <a:r>
              <a:rPr lang="en-US" sz="1800" dirty="0"/>
              <a:t> of </a:t>
            </a:r>
            <a:r>
              <a:rPr lang="en-US" sz="1800" b="1" dirty="0"/>
              <a:t>yellow fever</a:t>
            </a:r>
            <a:r>
              <a:rPr lang="en-US" sz="1800" dirty="0"/>
              <a:t> from one </a:t>
            </a:r>
            <a:r>
              <a:rPr lang="en-US" sz="1800" b="1" dirty="0"/>
              <a:t>person</a:t>
            </a:r>
            <a:r>
              <a:rPr lang="en-US" sz="1800" dirty="0"/>
              <a:t> to another </a:t>
            </a:r>
            <a:r>
              <a:rPr lang="en-US" sz="1800" b="1" dirty="0"/>
              <a:t>does</a:t>
            </a:r>
            <a:r>
              <a:rPr lang="en-US" sz="1800" dirty="0"/>
              <a:t> not occur</a:t>
            </a:r>
            <a:r>
              <a:rPr lang="en-US" sz="1800" dirty="0" smtClean="0"/>
              <a:t>.</a:t>
            </a:r>
            <a:r>
              <a:rPr lang="en-US" sz="1800" dirty="0"/>
              <a:t> About 15% of people who get </a:t>
            </a:r>
            <a:r>
              <a:rPr lang="en-US" sz="1800" b="1" dirty="0"/>
              <a:t>yellow fever</a:t>
            </a:r>
            <a:r>
              <a:rPr lang="en-US" sz="1800" dirty="0"/>
              <a:t> develop </a:t>
            </a:r>
            <a:r>
              <a:rPr lang="en-US" sz="1800" b="1" dirty="0"/>
              <a:t>serious</a:t>
            </a:r>
            <a:r>
              <a:rPr lang="en-US" sz="1800" dirty="0"/>
              <a:t> illness that can lead to bleeding, shock, organ failure, and sometimes death.</a:t>
            </a:r>
            <a:endParaRPr lang="en-US" altLang="en-US" sz="1800" i="1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i="1" dirty="0" smtClean="0"/>
              <a:t>Sylvan cycle – </a:t>
            </a:r>
            <a:r>
              <a:rPr lang="en-US" altLang="en-US" sz="1800" dirty="0" smtClean="0"/>
              <a:t>forest monkeys and mosquitoes; South America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 dirty="0" smtClean="0"/>
              <a:t>Acute fever, headache, muscle pain; may progress to oral hemorrhage, nosebleed, vomiting, jaundice, and liver and kidney damage; significant mortality rate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1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800" b="1" dirty="0" smtClean="0">
                <a:solidFill>
                  <a:srgbClr val="400080"/>
                </a:solidFill>
              </a:rPr>
              <a:t>Dengue fever</a:t>
            </a:r>
            <a:r>
              <a:rPr lang="en-US" altLang="en-US" sz="1800" dirty="0" smtClean="0"/>
              <a:t> – </a:t>
            </a:r>
            <a:r>
              <a:rPr lang="en-US" altLang="en-US" sz="1800" dirty="0" err="1" smtClean="0"/>
              <a:t>flavivirus</a:t>
            </a:r>
            <a:r>
              <a:rPr lang="en-US" altLang="en-US" sz="1800" dirty="0" smtClean="0"/>
              <a:t> carried by </a:t>
            </a:r>
            <a:r>
              <a:rPr lang="en-US" altLang="en-US" sz="1800" i="1" dirty="0" err="1" smtClean="0"/>
              <a:t>Aedes</a:t>
            </a:r>
            <a:r>
              <a:rPr lang="en-US" altLang="en-US" sz="1800" i="1" dirty="0" smtClean="0"/>
              <a:t> </a:t>
            </a:r>
            <a:r>
              <a:rPr lang="en-US" altLang="en-US" sz="1800" dirty="0" smtClean="0"/>
              <a:t>mosquito; not in U.S.; usually mild infection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 smtClean="0"/>
              <a:t>Dengue hemorrhagic shock syndrome, </a:t>
            </a:r>
            <a:r>
              <a:rPr lang="en-US" altLang="en-US" sz="1800" dirty="0" err="1" smtClean="0"/>
              <a:t>breakbone</a:t>
            </a:r>
            <a:r>
              <a:rPr lang="en-US" altLang="en-US" sz="1800" dirty="0" smtClean="0"/>
              <a:t> fever – extreme muscle and joint pain; can be fatal</a:t>
            </a:r>
          </a:p>
          <a:p>
            <a:pPr eaLnBrk="1" hangingPunct="1">
              <a:lnSpc>
                <a:spcPct val="90000"/>
              </a:lnSpc>
            </a:pPr>
            <a:endParaRPr lang="en-US" alt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FFE0CA5-57D9-4EFB-BD8D-567F43F761A0}" type="slidenum">
              <a:rPr lang="en-US" altLang="en-US" smtClean="0"/>
              <a:pPr/>
              <a:t>3</a:t>
            </a:fld>
            <a:endParaRPr lang="en-US" altLang="en-US" dirty="0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/>
              <a:t>Enveloped Segmented Single-Stranded RNA Viruses</a:t>
            </a:r>
          </a:p>
        </p:txBody>
      </p:sp>
      <p:sp>
        <p:nvSpPr>
          <p:cNvPr id="9220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 b="1" dirty="0" err="1" smtClean="0">
                <a:solidFill>
                  <a:srgbClr val="400080"/>
                </a:solidFill>
              </a:rPr>
              <a:t>Orthomyxoviruses</a:t>
            </a:r>
            <a:endParaRPr lang="en-US" altLang="en-US" b="1" dirty="0" smtClean="0">
              <a:solidFill>
                <a:srgbClr val="400080"/>
              </a:solidFill>
            </a:endParaRPr>
          </a:p>
          <a:p>
            <a:r>
              <a:rPr lang="en-US" altLang="en-US" b="1" dirty="0" err="1" smtClean="0">
                <a:solidFill>
                  <a:srgbClr val="400080"/>
                </a:solidFill>
              </a:rPr>
              <a:t>Bunyaviruses</a:t>
            </a:r>
            <a:endParaRPr lang="en-US" altLang="en-US" b="1" dirty="0" smtClean="0">
              <a:solidFill>
                <a:srgbClr val="400080"/>
              </a:solidFill>
            </a:endParaRPr>
          </a:p>
          <a:p>
            <a:r>
              <a:rPr lang="en-US" altLang="en-US" b="1" dirty="0" err="1" smtClean="0">
                <a:solidFill>
                  <a:srgbClr val="400080"/>
                </a:solidFill>
              </a:rPr>
              <a:t>Arenaviruses</a:t>
            </a:r>
            <a:endParaRPr lang="en-US" dirty="0" smtClean="0"/>
          </a:p>
          <a:p>
            <a:r>
              <a:rPr lang="en-US" sz="2400" dirty="0"/>
              <a:t>A </a:t>
            </a:r>
            <a:r>
              <a:rPr lang="en-US" sz="2400" b="1" dirty="0"/>
              <a:t>segmented</a:t>
            </a:r>
            <a:r>
              <a:rPr lang="en-US" sz="2400" dirty="0"/>
              <a:t> genome enables the </a:t>
            </a:r>
            <a:r>
              <a:rPr lang="en-US" sz="2400" b="1" dirty="0"/>
              <a:t>virus</a:t>
            </a:r>
            <a:r>
              <a:rPr lang="en-US" sz="2400" dirty="0"/>
              <a:t> to generate </a:t>
            </a:r>
            <a:r>
              <a:rPr lang="en-US" sz="2400" dirty="0" err="1"/>
              <a:t>reassortants</a:t>
            </a:r>
            <a:r>
              <a:rPr lang="en-US" sz="2400" dirty="0"/>
              <a:t>. In this process, the </a:t>
            </a:r>
            <a:r>
              <a:rPr lang="en-US" sz="2400" b="1" dirty="0"/>
              <a:t>RNA</a:t>
            </a:r>
            <a:r>
              <a:rPr lang="en-US" sz="2400" dirty="0"/>
              <a:t> molecules of different </a:t>
            </a:r>
            <a:r>
              <a:rPr lang="en-US" sz="2400" b="1" dirty="0"/>
              <a:t>virus</a:t>
            </a:r>
            <a:r>
              <a:rPr lang="en-US" sz="2400" dirty="0"/>
              <a:t> strains are mixed or reshuffled in doubly infected cells during replication and morphogenesis. In this way, progeny </a:t>
            </a:r>
            <a:r>
              <a:rPr lang="en-US" sz="2400" b="1" dirty="0"/>
              <a:t>viruses</a:t>
            </a:r>
            <a:r>
              <a:rPr lang="en-US" sz="2400" dirty="0"/>
              <a:t> can obtain new combinations of </a:t>
            </a:r>
            <a:r>
              <a:rPr lang="en-US" sz="2400" b="1" dirty="0"/>
              <a:t>RNA</a:t>
            </a:r>
            <a:r>
              <a:rPr lang="en-US" sz="2400" dirty="0"/>
              <a:t> segments and thus gain novel properties</a:t>
            </a:r>
            <a:r>
              <a:rPr lang="en-US" dirty="0"/>
              <a:t>.</a:t>
            </a: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DD130CB-794D-4B8B-AA58-21C6CC7DEF62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748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The Biology of Orthomyxoviruses: Influenza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8138"/>
            <a:ext cx="8229600" cy="83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3 distinct influenza virus types: A, B, C; Type A causes most infections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</p:txBody>
      </p:sp>
      <p:pic>
        <p:nvPicPr>
          <p:cNvPr id="10245" name="Picture 6" descr="taL22600_t025_0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6625" y="2590800"/>
            <a:ext cx="47307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n-US" altLang="en-US" dirty="0"/>
              <a:t>Influenza Infection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763000" cy="5715000"/>
          </a:xfrm>
        </p:spPr>
        <p:txBody>
          <a:bodyPr/>
          <a:lstStyle/>
          <a:p>
            <a:r>
              <a:rPr lang="en-US" altLang="en-US" sz="2400" dirty="0"/>
              <a:t>Virus attaches and multiplies in the cells of the respiratory tract </a:t>
            </a:r>
            <a:r>
              <a:rPr lang="en-US" altLang="en-US" sz="2400" dirty="0" smtClean="0"/>
              <a:t>.</a:t>
            </a:r>
            <a:r>
              <a:rPr lang="en-US" sz="2400" dirty="0" smtClean="0"/>
              <a:t>sneezes </a:t>
            </a:r>
            <a:r>
              <a:rPr lang="en-US" sz="2400" dirty="0"/>
              <a:t>or coughs more than half a million virus particles can be spread to those close by</a:t>
            </a:r>
            <a:r>
              <a:rPr lang="en-US" sz="2400" dirty="0" smtClean="0"/>
              <a:t>.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 In otherwise ,the </a:t>
            </a:r>
            <a:r>
              <a:rPr lang="en-US" sz="2400" dirty="0"/>
              <a:t>time during which a person might be </a:t>
            </a:r>
            <a:r>
              <a:rPr lang="en-US" sz="2400" dirty="0" smtClean="0"/>
              <a:t>infectious </a:t>
            </a:r>
            <a:r>
              <a:rPr lang="en-US" sz="2400" dirty="0"/>
              <a:t>to another </a:t>
            </a:r>
            <a:r>
              <a:rPr lang="en-US" sz="2400" dirty="0" smtClean="0"/>
              <a:t>person peaks </a:t>
            </a:r>
            <a:r>
              <a:rPr lang="en-US" sz="2400" dirty="0"/>
              <a:t>on day 2 </a:t>
            </a:r>
            <a:r>
              <a:rPr lang="en-US" sz="2400" dirty="0" smtClean="0"/>
              <a:t>and persists </a:t>
            </a:r>
            <a:r>
              <a:rPr lang="en-US" sz="2400" dirty="0"/>
              <a:t>for an average total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duration </a:t>
            </a:r>
            <a:r>
              <a:rPr lang="en-US" sz="2400" dirty="0"/>
              <a:t>of 5 </a:t>
            </a:r>
            <a:r>
              <a:rPr lang="en-US" sz="2400" dirty="0" smtClean="0"/>
              <a:t>days but </a:t>
            </a:r>
            <a:r>
              <a:rPr lang="en-US" sz="2400" dirty="0"/>
              <a:t>can </a:t>
            </a:r>
            <a:r>
              <a:rPr lang="en-US" sz="2400" dirty="0" smtClean="0"/>
              <a:t>persist</a:t>
            </a:r>
          </a:p>
          <a:p>
            <a:pPr marL="0" indent="0">
              <a:buNone/>
            </a:pPr>
            <a:r>
              <a:rPr lang="en-US" sz="2400" dirty="0" smtClean="0"/>
              <a:t> </a:t>
            </a:r>
            <a:r>
              <a:rPr lang="en-US" sz="2400" dirty="0"/>
              <a:t>as long as 9 </a:t>
            </a:r>
            <a:r>
              <a:rPr lang="en-US" sz="2400" dirty="0" smtClean="0"/>
              <a:t>days.</a:t>
            </a:r>
            <a:endParaRPr lang="en-US" altLang="en-US" sz="2400" dirty="0"/>
          </a:p>
          <a:p>
            <a:endParaRPr lang="ar-IQ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40A18-6203-4635-8DF4-BE2EE49DFE7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1026" name="Picture 2" descr="C:\Users\hp\Desktop\212870_1_En_16_Fig6_HTM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048000"/>
            <a:ext cx="36576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762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1905000" cy="457200"/>
          </a:xfrm>
          <a:noFill/>
        </p:spPr>
        <p:txBody>
          <a:bodyPr/>
          <a:lstStyle/>
          <a:p>
            <a:fld id="{828622F2-D9A4-4F65-99C2-A0A5745DDBDF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425" y="838200"/>
            <a:ext cx="47244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 dirty="0" smtClean="0"/>
              <a:t>Key to influenza are glycoprotein spikes –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 b="1" dirty="0" err="1" smtClean="0">
                <a:solidFill>
                  <a:srgbClr val="400080"/>
                </a:solidFill>
              </a:rPr>
              <a:t>Hemagglutinin</a:t>
            </a:r>
            <a:r>
              <a:rPr lang="en-US" altLang="en-US" sz="2600" b="1" dirty="0" smtClean="0"/>
              <a:t> </a:t>
            </a:r>
            <a:r>
              <a:rPr lang="en-US" altLang="en-US" sz="2600" dirty="0" smtClean="0"/>
              <a:t>(H) –    16 different subtypes; most important virulence factor; binds to host cells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 b="1" dirty="0" smtClean="0">
                <a:solidFill>
                  <a:srgbClr val="400080"/>
                </a:solidFill>
              </a:rPr>
              <a:t>Neuraminidase</a:t>
            </a:r>
            <a:r>
              <a:rPr lang="en-US" altLang="en-US" sz="2600" dirty="0" smtClean="0"/>
              <a:t> (N) –     9 subtypes – hydrolyzes mucus and assists viral budding and release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 smtClean="0"/>
              <a:t>Both </a:t>
            </a:r>
            <a:r>
              <a:rPr lang="en-US" altLang="en-US" sz="2600" dirty="0" err="1" smtClean="0"/>
              <a:t>glycoproteins</a:t>
            </a:r>
            <a:r>
              <a:rPr lang="en-US" altLang="en-US" sz="2600" dirty="0" smtClean="0"/>
              <a:t> frequently undergo genetic changes decreasing the effectiveness of the host immune response</a:t>
            </a:r>
          </a:p>
          <a:p>
            <a:pPr eaLnBrk="1" hangingPunct="1">
              <a:lnSpc>
                <a:spcPct val="90000"/>
              </a:lnSpc>
            </a:pPr>
            <a:endParaRPr lang="en-US" altLang="en-US" sz="3000" dirty="0" smtClean="0"/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1676400" y="76200"/>
            <a:ext cx="6172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>
                <a:solidFill>
                  <a:schemeClr val="tx2"/>
                </a:solidFill>
              </a:rPr>
              <a:t>Influenza Glycoproteins</a:t>
            </a: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 cstate="print"/>
          <a:srcRect b="2795"/>
          <a:stretch>
            <a:fillRect/>
          </a:stretch>
        </p:blipFill>
        <p:spPr bwMode="auto">
          <a:xfrm>
            <a:off x="4525963" y="2276475"/>
            <a:ext cx="3435350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Freeform 6"/>
          <p:cNvSpPr>
            <a:spLocks/>
          </p:cNvSpPr>
          <p:nvPr/>
        </p:nvSpPr>
        <p:spPr bwMode="auto">
          <a:xfrm>
            <a:off x="5761038" y="2713038"/>
            <a:ext cx="1477962" cy="868362"/>
          </a:xfrm>
          <a:custGeom>
            <a:avLst/>
            <a:gdLst>
              <a:gd name="T0" fmla="*/ 0 w 978"/>
              <a:gd name="T1" fmla="*/ 0 h 678"/>
              <a:gd name="T2" fmla="*/ 2147483647 w 978"/>
              <a:gd name="T3" fmla="*/ 2147483647 h 678"/>
              <a:gd name="T4" fmla="*/ 2147483647 w 978"/>
              <a:gd name="T5" fmla="*/ 2147483647 h 678"/>
              <a:gd name="T6" fmla="*/ 0 60000 65536"/>
              <a:gd name="T7" fmla="*/ 0 60000 65536"/>
              <a:gd name="T8" fmla="*/ 0 60000 65536"/>
              <a:gd name="T9" fmla="*/ 0 w 978"/>
              <a:gd name="T10" fmla="*/ 0 h 678"/>
              <a:gd name="T11" fmla="*/ 978 w 978"/>
              <a:gd name="T12" fmla="*/ 678 h 6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78" h="678">
                <a:moveTo>
                  <a:pt x="0" y="0"/>
                </a:moveTo>
                <a:lnTo>
                  <a:pt x="978" y="678"/>
                </a:lnTo>
                <a:lnTo>
                  <a:pt x="164" y="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295" name="Freeform 7"/>
          <p:cNvSpPr>
            <a:spLocks/>
          </p:cNvSpPr>
          <p:nvPr/>
        </p:nvSpPr>
        <p:spPr bwMode="auto">
          <a:xfrm>
            <a:off x="5446713" y="1600200"/>
            <a:ext cx="1095375" cy="898525"/>
          </a:xfrm>
          <a:custGeom>
            <a:avLst/>
            <a:gdLst>
              <a:gd name="T0" fmla="*/ 2147483647 w 690"/>
              <a:gd name="T1" fmla="*/ 2147483647 h 566"/>
              <a:gd name="T2" fmla="*/ 2147483647 w 690"/>
              <a:gd name="T3" fmla="*/ 0 h 566"/>
              <a:gd name="T4" fmla="*/ 0 w 690"/>
              <a:gd name="T5" fmla="*/ 2147483647 h 566"/>
              <a:gd name="T6" fmla="*/ 0 60000 65536"/>
              <a:gd name="T7" fmla="*/ 0 60000 65536"/>
              <a:gd name="T8" fmla="*/ 0 60000 65536"/>
              <a:gd name="T9" fmla="*/ 0 w 690"/>
              <a:gd name="T10" fmla="*/ 0 h 566"/>
              <a:gd name="T11" fmla="*/ 690 w 690"/>
              <a:gd name="T12" fmla="*/ 566 h 5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90" h="566">
                <a:moveTo>
                  <a:pt x="690" y="566"/>
                </a:moveTo>
                <a:lnTo>
                  <a:pt x="286" y="0"/>
                </a:lnTo>
                <a:lnTo>
                  <a:pt x="0" y="56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 flipH="1">
            <a:off x="6472238" y="4876800"/>
            <a:ext cx="766762" cy="374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ar-IQ"/>
          </a:p>
        </p:txBody>
      </p:sp>
      <p:sp>
        <p:nvSpPr>
          <p:cNvPr id="12297" name="Rectangle 70"/>
          <p:cNvSpPr>
            <a:spLocks noChangeArrowheads="1"/>
          </p:cNvSpPr>
          <p:nvPr/>
        </p:nvSpPr>
        <p:spPr bwMode="auto">
          <a:xfrm>
            <a:off x="5089525" y="1192213"/>
            <a:ext cx="31623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altLang="en-US" sz="12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Binding sites used to anchor virus to host cell receptors (low rate of mutation)</a:t>
            </a:r>
            <a:endParaRPr lang="en-US" altLang="en-US" sz="1200">
              <a:cs typeface="Arial" pitchFamily="34" charset="0"/>
            </a:endParaRPr>
          </a:p>
        </p:txBody>
      </p:sp>
      <p:sp>
        <p:nvSpPr>
          <p:cNvPr id="12298" name="Rectangle 70"/>
          <p:cNvSpPr>
            <a:spLocks noChangeArrowheads="1"/>
          </p:cNvSpPr>
          <p:nvPr/>
        </p:nvSpPr>
        <p:spPr bwMode="auto">
          <a:xfrm>
            <a:off x="7297738" y="3513138"/>
            <a:ext cx="16748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altLang="en-US" sz="12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Site for antibody binding</a:t>
            </a:r>
          </a:p>
          <a:p>
            <a:r>
              <a:rPr lang="en-US" altLang="en-US" sz="12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(high rate of mutation)</a:t>
            </a:r>
            <a:endParaRPr lang="en-US" altLang="en-US" sz="1200">
              <a:cs typeface="Arial" pitchFamily="34" charset="0"/>
            </a:endParaRPr>
          </a:p>
        </p:txBody>
      </p:sp>
      <p:sp>
        <p:nvSpPr>
          <p:cNvPr id="12299" name="Rectangle 70"/>
          <p:cNvSpPr>
            <a:spLocks noChangeArrowheads="1"/>
          </p:cNvSpPr>
          <p:nvPr/>
        </p:nvSpPr>
        <p:spPr bwMode="auto">
          <a:xfrm>
            <a:off x="7321550" y="4773613"/>
            <a:ext cx="9620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2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Viral envelope</a:t>
            </a:r>
            <a:endParaRPr lang="en-US" altLang="en-US" sz="1200">
              <a:cs typeface="Arial" pitchFamily="34" charset="0"/>
            </a:endParaRPr>
          </a:p>
        </p:txBody>
      </p:sp>
      <p:sp>
        <p:nvSpPr>
          <p:cNvPr id="12300" name="Rectangle 66"/>
          <p:cNvSpPr>
            <a:spLocks noChangeArrowheads="1"/>
          </p:cNvSpPr>
          <p:nvPr/>
        </p:nvSpPr>
        <p:spPr bwMode="auto">
          <a:xfrm>
            <a:off x="4476750" y="841375"/>
            <a:ext cx="4165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800">
                <a:solidFill>
                  <a:srgbClr val="060505"/>
                </a:solidFill>
                <a:cs typeface="Arial" pitchFamily="34" charset="0"/>
              </a:rPr>
              <a:t>Copyright © McGraw-Hill Education.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324600"/>
            <a:ext cx="381000" cy="457200"/>
          </a:xfrm>
          <a:noFill/>
        </p:spPr>
        <p:txBody>
          <a:bodyPr wrap="none"/>
          <a:lstStyle/>
          <a:p>
            <a:fld id="{B6D82128-5EE3-4626-9DB9-47CDD228E048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563" y="530225"/>
            <a:ext cx="4876800" cy="56229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Constant mutation is called </a:t>
            </a:r>
            <a:r>
              <a:rPr lang="en-US" altLang="en-US" sz="2800" b="1" smtClean="0">
                <a:solidFill>
                  <a:srgbClr val="400080"/>
                </a:solidFill>
              </a:rPr>
              <a:t>antigenic drift</a:t>
            </a:r>
            <a:r>
              <a:rPr lang="en-US" altLang="en-US" sz="2800" smtClean="0"/>
              <a:t> – gradually change their amino acid composition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smtClean="0">
                <a:solidFill>
                  <a:srgbClr val="400080"/>
                </a:solidFill>
              </a:rPr>
              <a:t>Antigenic shift</a:t>
            </a:r>
            <a:r>
              <a:rPr lang="en-US" altLang="en-US" sz="2800" smtClean="0"/>
              <a:t> – one of the genes or RNA strands is substituted with a gene or strand from another influenza virus from a different animal host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Genome of virus consists of 10 genes encoded on 8 separate RNA strands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  <a:p>
            <a:pPr lvl="1" eaLnBrk="1" hangingPunct="1">
              <a:lnSpc>
                <a:spcPct val="90000"/>
              </a:lnSpc>
            </a:pPr>
            <a:endParaRPr lang="en-US" altLang="en-US" smtClean="0"/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1676400" y="68263"/>
            <a:ext cx="6172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>
                <a:solidFill>
                  <a:schemeClr val="tx2"/>
                </a:solidFill>
              </a:rPr>
              <a:t>Influenza Mutation</a:t>
            </a:r>
          </a:p>
        </p:txBody>
      </p:sp>
      <p:pic>
        <p:nvPicPr>
          <p:cNvPr id="13317" name="Picture 135" descr="taL22600_25_0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769938"/>
            <a:ext cx="3457575" cy="601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B922A49-BA8C-4FA7-9C9B-559126C46CDF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smtClean="0"/>
              <a:t>Influenza A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3058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Acute, highly contagious respiratory illness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Seasonal, pandemics; most commonly among elderly and small children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Binds to ciliated cells of respiratory mucosa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Causes rapid shedding of cells, stripping the respiratory epithelium; severe inflammation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Fever, headache, myalgia, pharyngeal pain, shortness of breath, coughing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Weakened host defenses predispose patients to secondary bacterial infections, especially pneumonia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 smtClean="0"/>
          </a:p>
          <a:p>
            <a:pPr eaLnBrk="1" hangingPunct="1">
              <a:lnSpc>
                <a:spcPct val="90000"/>
              </a:lnSpc>
            </a:pPr>
            <a:endParaRPr lang="en-US" alt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23F85AC-EE8C-4891-8311-EFBACD130D46}" type="slidenum">
              <a:rPr lang="en-US" altLang="en-US" smtClean="0"/>
              <a:pPr/>
              <a:t>9</a:t>
            </a:fld>
            <a:endParaRPr lang="en-US" alt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b="1" smtClean="0">
                <a:solidFill>
                  <a:srgbClr val="400080"/>
                </a:solidFill>
              </a:rPr>
              <a:t>Influenza B</a:t>
            </a:r>
            <a:endParaRPr lang="en-US" altLang="en-US" sz="2800" smtClean="0"/>
          </a:p>
          <a:p>
            <a:pPr eaLnBrk="1" hangingPunct="1"/>
            <a:r>
              <a:rPr lang="en-US" altLang="en-US" sz="2800" smtClean="0"/>
              <a:t>Only undergo antigenic drift</a:t>
            </a:r>
          </a:p>
          <a:p>
            <a:pPr eaLnBrk="1" hangingPunct="1"/>
            <a:r>
              <a:rPr lang="en-US" altLang="en-US" sz="2800" smtClean="0"/>
              <a:t>Not known to undergo antigenic shift</a:t>
            </a:r>
          </a:p>
          <a:p>
            <a:pPr eaLnBrk="1" hangingPunct="1">
              <a:buFontTx/>
              <a:buNone/>
            </a:pPr>
            <a:endParaRPr lang="en-US" altLang="en-US" sz="2800" smtClean="0"/>
          </a:p>
          <a:p>
            <a:pPr eaLnBrk="1" hangingPunct="1">
              <a:buFontTx/>
              <a:buNone/>
            </a:pPr>
            <a:r>
              <a:rPr lang="en-US" altLang="en-US" sz="2800" b="1" smtClean="0">
                <a:solidFill>
                  <a:srgbClr val="400080"/>
                </a:solidFill>
              </a:rPr>
              <a:t>Influenza C</a:t>
            </a:r>
            <a:endParaRPr lang="en-US" altLang="en-US" sz="2800" smtClean="0"/>
          </a:p>
          <a:p>
            <a:pPr eaLnBrk="1" hangingPunct="1"/>
            <a:r>
              <a:rPr lang="en-US" altLang="en-US" sz="2800" smtClean="0"/>
              <a:t>Known to cause only minor respiratory disease; probably not involved in epidemics</a:t>
            </a:r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1676400" y="228600"/>
            <a:ext cx="6172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>
                <a:solidFill>
                  <a:schemeClr val="tx2"/>
                </a:solidFill>
              </a:rPr>
              <a:t>Influenza Strains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9.0&quot;&gt;&lt;object type=&quot;1&quot; unique_id=&quot;10001&quot;&gt;&lt;property id=&quot;20222&quot; value=&quot;\\Hhwrk310\Talaro 7e\Animations\ch25_animations\&quot;/&gt;&lt;property id=&quot;20226&quot; value=&quot;C:\Documents and Settings\anuj.garawal\Desktop\Ashimendu\Lecture Animation PPT\ch25_lecture_anim.ppt&quot;/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20&quot;/&gt;&lt;/object&gt;&lt;object type=&quot;3&quot; unique_id=&quot;10005&quot;&gt;&lt;property id=&quot;20148&quot; value=&quot;5&quot;/&gt;&lt;property id=&quot;20300&quot; value=&quot;Slide 2 - &amp;quot;RNA Viruses&amp;quot;&quot;/&gt;&lt;property id=&quot;20307&quot; value=&quot;321&quot;/&gt;&lt;/object&gt;&lt;object type=&quot;3&quot; unique_id=&quot;10007&quot;&gt;&lt;property id=&quot;20148&quot; value=&quot;5&quot;/&gt;&lt;property id=&quot;20300&quot; value=&quot;Slide 3 - &amp;quot;Enveloped Segmented Single-Stranded RNA Viruses&amp;quot;&quot;/&gt;&lt;property id=&quot;20307&quot; value=&quot;323&quot;/&gt;&lt;/object&gt;&lt;object type=&quot;3&quot; unique_id=&quot;10008&quot;&gt;&lt;property id=&quot;20148&quot; value=&quot;5&quot;/&gt;&lt;property id=&quot;20300&quot; value=&quot;Slide 4 - &amp;quot;The Biology of Orthomyxoviruses: Influenza&amp;quot;&quot;/&gt;&lt;property id=&quot;20307&quot; value=&quot;324&quot;/&gt;&lt;/object&gt;&lt;object type=&quot;3&quot; unique_id=&quot;10010&quot;&gt;&lt;property id=&quot;20148&quot; value=&quot;5&quot;/&gt;&lt;property id=&quot;20300&quot; value=&quot;Slide 6&quot;/&gt;&lt;property id=&quot;20307&quot; value=&quot;325&quot;/&gt;&lt;/object&gt;&lt;object type=&quot;3&quot; unique_id=&quot;10012&quot;&gt;&lt;property id=&quot;20148&quot; value=&quot;5&quot;/&gt;&lt;property id=&quot;20300&quot; value=&quot;Slide 7&quot;/&gt;&lt;property id=&quot;20307&quot; value=&quot;378&quot;/&gt;&lt;/object&gt;&lt;object type=&quot;3&quot; unique_id=&quot;10015&quot;&gt;&lt;property id=&quot;20148&quot; value=&quot;5&quot;/&gt;&lt;property id=&quot;20300&quot; value=&quot;Slide 8&quot;/&gt;&lt;property id=&quot;20307&quot; value=&quot;329&quot;/&gt;&lt;/object&gt;&lt;object type=&quot;3&quot; unique_id=&quot;10016&quot;&gt;&lt;property id=&quot;20148&quot; value=&quot;5&quot;/&gt;&lt;property id=&quot;20300&quot; value=&quot;Slide 9 - &amp;quot;Influenza A&amp;quot;&quot;/&gt;&lt;property id=&quot;20307&quot; value=&quot;261&quot;/&gt;&lt;/object&gt;&lt;object type=&quot;3&quot; unique_id=&quot;10017&quot;&gt;&lt;property id=&quot;20148&quot; value=&quot;5&quot;/&gt;&lt;property id=&quot;20300&quot; value=&quot;Slide 10 - &amp;quot;Diagnosis, Treatment, Prevention&amp;quot;&quot;/&gt;&lt;property id=&quot;20307&quot; value=&quot;330&quot;/&gt;&lt;/object&gt;&lt;object type=&quot;3&quot; unique_id=&quot;10018&quot;&gt;&lt;property id=&quot;20148&quot; value=&quot;5&quot;/&gt;&lt;property id=&quot;20300&quot; value=&quot;Slide 11 - &amp;quot;Bunyaviruses and Arenaviruses&amp;quot;&quot;/&gt;&lt;property id=&quot;20307&quot; value=&quot;266&quot;/&gt;&lt;/object&gt;&lt;object type=&quot;3&quot; unique_id=&quot;10020&quot;&gt;&lt;property id=&quot;20148&quot; value=&quot;5&quot;/&gt;&lt;property id=&quot;20300&quot; value=&quot;Slide 14 - &amp;quot;Enveloped Nonsegmented ssRNA Viruses&amp;quot;&quot;/&gt;&lt;property id=&quot;20307&quot; value=&quot;331&quot;/&gt;&lt;/object&gt;&lt;object type=&quot;3&quot; unique_id=&quot;10021&quot;&gt;&lt;property id=&quot;20148&quot; value=&quot;5&quot;/&gt;&lt;property id=&quot;20300&quot; value=&quot;Slide 15 - &amp;quot;Paramyxoviruses&amp;quot;&quot;/&gt;&lt;property id=&quot;20307&quot; value=&quot;267&quot;/&gt;&lt;/object&gt;&lt;object type=&quot;3&quot; unique_id=&quot;10023&quot;&gt;&lt;property id=&quot;20148&quot; value=&quot;5&quot;/&gt;&lt;property id=&quot;20300&quot; value=&quot;Slide 16 - &amp;quot;Parainfluenza&amp;quot;&quot;/&gt;&lt;property id=&quot;20307&quot; value=&quot;269&quot;/&gt;&lt;/object&gt;&lt;object type=&quot;3&quot; unique_id=&quot;10024&quot;&gt;&lt;property id=&quot;20148&quot; value=&quot;5&quot;/&gt;&lt;property id=&quot;20300&quot; value=&quot;Slide 17 - &amp;quot;Mumps&amp;quot;&quot;/&gt;&lt;property id=&quot;20307&quot; value=&quot;270&quot;/&gt;&lt;/object&gt;&lt;object type=&quot;3&quot; unique_id=&quot;10026&quot;&gt;&lt;property id=&quot;20148&quot; value=&quot;5&quot;/&gt;&lt;property id=&quot;20300&quot; value=&quot;Slide 19 - &amp;quot;Measles&amp;quot;&quot;/&gt;&lt;property id=&quot;20307&quot; value=&quot;272&quot;/&gt;&lt;/object&gt;&lt;object type=&quot;3&quot; unique_id=&quot;10029&quot;&gt;&lt;property id=&quot;20148&quot; value=&quot;5&quot;/&gt;&lt;property id=&quot;20300&quot; value=&quot;Slide 21 - &amp;quot;Measles&amp;quot;&quot;/&gt;&lt;property id=&quot;20307&quot; value=&quot;275&quot;/&gt;&lt;/object&gt;&lt;object type=&quot;3&quot; unique_id=&quot;10030&quot;&gt;&lt;property id=&quot;20148&quot; value=&quot;5&quot;/&gt;&lt;property id=&quot;20300&quot; value=&quot;Slide 22 - &amp;quot;Respiratory Syncytial Virus (RSV)&amp;quot;&quot;/&gt;&lt;property id=&quot;20307&quot; value=&quot;276&quot;/&gt;&lt;/object&gt;&lt;object type=&quot;3&quot; unique_id=&quot;10031&quot;&gt;&lt;property id=&quot;20148&quot; value=&quot;5&quot;/&gt;&lt;property id=&quot;20300&quot; value=&quot;Slide 23 - &amp;quot;Rabies&amp;quot;&quot;/&gt;&lt;property id=&quot;20307&quot; value=&quot;277&quot;/&gt;&lt;/object&gt;&lt;object type=&quot;3&quot; unique_id=&quot;10033&quot;&gt;&lt;property id=&quot;20148&quot; value=&quot;5&quot;/&gt;&lt;property id=&quot;20300&quot; value=&quot;Slide 24 - &amp;quot;Rabies Distribution in the United States&amp;quot;&quot;/&gt;&lt;property id=&quot;20307&quot; value=&quot;383&quot;/&gt;&lt;/object&gt;&lt;object type=&quot;3&quot; unique_id=&quot;10034&quot;&gt;&lt;property id=&quot;20148&quot; value=&quot;5&quot;/&gt;&lt;property id=&quot;20300&quot; value=&quot;Slide 25 - &amp;quot;Rabies&amp;quot;&quot;/&gt;&lt;property id=&quot;20307&quot; value=&quot;280&quot;/&gt;&lt;/object&gt;&lt;object type=&quot;3&quot; unique_id=&quot;10036&quot;&gt;&lt;property id=&quot;20148&quot; value=&quot;5&quot;/&gt;&lt;property id=&quot;20300&quot; value=&quot;Slide 26&quot;/&gt;&lt;property id=&quot;20307&quot; value=&quot;335&quot;/&gt;&lt;/object&gt;&lt;object type=&quot;3&quot; unique_id=&quot;10038&quot;&gt;&lt;property id=&quot;20148&quot; value=&quot;5&quot;/&gt;&lt;property id=&quot;20300&quot; value=&quot;Slide 29 - &amp;quot;Coronaviruses&amp;quot;&quot;/&gt;&lt;property id=&quot;20307&quot; value=&quot;282&quot;/&gt;&lt;/object&gt;&lt;object type=&quot;3&quot; unique_id=&quot;10039&quot;&gt;&lt;property id=&quot;20148&quot; value=&quot;5&quot;/&gt;&lt;property id=&quot;20300&quot; value=&quot;Slide 30 - &amp;quot;Severe Acute Respiratory Syndrome-Associated Coronavirus (SARS)&amp;quot;&quot;/&gt;&lt;property id=&quot;20307&quot; value=&quot;336&quot;/&gt;&lt;/object&gt;&lt;object type=&quot;3&quot; unique_id=&quot;10040&quot;&gt;&lt;property id=&quot;20148&quot; value=&quot;5&quot;/&gt;&lt;property id=&quot;20300&quot; value=&quot;Slide 31 - &amp;quot;Rubella&amp;quot;&quot;/&gt;&lt;property id=&quot;20307&quot; value=&quot;284&quot;/&gt;&lt;/object&gt;&lt;object type=&quot;3&quot; unique_id=&quot;10041&quot;&gt;&lt;property id=&quot;20148&quot; value=&quot;5&quot;/&gt;&lt;property id=&quot;20300&quot; value=&quot;Slide 32 - &amp;quot;Rubella&amp;quot;&quot;/&gt;&lt;property id=&quot;20307&quot; value=&quot;285&quot;/&gt;&lt;/object&gt;&lt;object type=&quot;3&quot; unique_id=&quot;10043&quot;&gt;&lt;property id=&quot;20148&quot; value=&quot;5&quot;/&gt;&lt;property id=&quot;20300&quot; value=&quot;Slide 33 - &amp;quot;Hepatitis C Virus (HCV)&amp;quot;&quot;/&gt;&lt;property id=&quot;20307&quot; value=&quot;338&quot;/&gt;&lt;/object&gt;&lt;object type=&quot;3&quot; unique_id=&quot;10044&quot;&gt;&lt;property id=&quot;20148&quot; value=&quot;5&quot;/&gt;&lt;property id=&quot;20300&quot; value=&quot;Slide 34 - &amp;quot;Arboviruses: Viruses Spread by Arthropod Vectors&amp;quot;&quot;/&gt;&lt;property id=&quot;20307&quot; value=&quot;286&quot;/&gt;&lt;/object&gt;&lt;object type=&quot;3&quot; unique_id=&quot;10045&quot;&gt;&lt;property id=&quot;20148&quot; value=&quot;5&quot;/&gt;&lt;property id=&quot;20300&quot; value=&quot;Slide 36 - &amp;quot;Worldwide Distribution of Major Arboviral Diseases&amp;quot;&quot;/&gt;&lt;property id=&quot;20307&quot; value=&quot;385&quot;/&gt;&lt;/object&gt;&lt;object type=&quot;3&quot; unique_id=&quot;10046&quot;&gt;&lt;property id=&quot;20148&quot; value=&quot;5&quot;/&gt;&lt;property id=&quot;20300&quot; value=&quot;Slide 35 - &amp;quot;The Influence of the Vector&amp;quot;&quot;/&gt;&lt;property id=&quot;20307&quot; value=&quot;340&quot;/&gt;&lt;/object&gt;&lt;object type=&quot;3&quot; unique_id=&quot;10048&quot;&gt;&lt;property id=&quot;20148&quot; value=&quot;5&quot;/&gt;&lt;property id=&quot;20300&quot; value=&quot;Slide 37 - &amp;quot;General Characteristics of  Arbovirus Infections&amp;quot;&quot;/&gt;&lt;property id=&quot;20307&quot; value=&quot;341&quot;/&gt;&lt;/object&gt;&lt;object type=&quot;3&quot; unique_id=&quot;10049&quot;&gt;&lt;property id=&quot;20148&quot; value=&quot;5&quot;/&gt;&lt;property id=&quot;20300&quot; value=&quot;Slide 38&quot;/&gt;&lt;property id=&quot;20307&quot; value=&quot;342&quot;/&gt;&lt;/object&gt;&lt;object type=&quot;3&quot; unique_id=&quot;10050&quot;&gt;&lt;property id=&quot;20148&quot; value=&quot;5&quot;/&gt;&lt;property id=&quot;20300&quot; value=&quot;Slide 39 - &amp;quot;Hemorrhagic Fevers&amp;quot;&quot;/&gt;&lt;property id=&quot;20307&quot; value=&quot;343&quot;/&gt;&lt;/object&gt;&lt;object type=&quot;3&quot; unique_id=&quot;10051&quot;&gt;&lt;property id=&quot;20148&quot; value=&quot;5&quot;/&gt;&lt;property id=&quot;20300&quot; value=&quot;Slide 42 - &amp;quot;HIV Infections and AIDS&amp;quot;&quot;/&gt;&lt;property id=&quot;20307&quot; value=&quot;344&quot;/&gt;&lt;/object&gt;&lt;object type=&quot;3&quot; unique_id=&quot;10052&quot;&gt;&lt;property id=&quot;20148&quot; value=&quot;5&quot;/&gt;&lt;property id=&quot;20300&quot; value=&quot;Slide 43 - &amp;quot;Human Immunodeficiency Virus (HIV) &amp;quot;&quot;/&gt;&lt;property id=&quot;20307&quot; value=&quot;289&quot;/&gt;&lt;/object&gt;&lt;object type=&quot;3&quot; unique_id=&quot;10055&quot;&gt;&lt;property id=&quot;20148&quot; value=&quot;5&quot;/&gt;&lt;property id=&quot;20300&quot; value=&quot;Slide 46 - &amp;quot;Epidemiology of HIV Infections&amp;quot;&quot;/&gt;&lt;property id=&quot;20307&quot; value=&quot;291&quot;/&gt;&lt;/object&gt;&lt;object type=&quot;3&quot; unique_id=&quot;10057&quot;&gt;&lt;property id=&quot;20148&quot; value=&quot;5&quot;/&gt;&lt;property id=&quot;20300&quot; value=&quot;Slide 47&quot;/&gt;&lt;property id=&quot;20307&quot; value=&quot;346&quot;/&gt;&lt;/object&gt;&lt;object type=&quot;3&quot; unique_id=&quot;10059&quot;&gt;&lt;property id=&quot;20148&quot; value=&quot;5&quot;/&gt;&lt;property id=&quot;20300&quot; value=&quot;Slide 48 - &amp;quot;Pathogenesis and Virulence Factors&amp;quot;&quot;/&gt;&lt;property id=&quot;20307&quot; value=&quot;296&quot;/&gt;&lt;/object&gt;&lt;object type=&quot;3&quot; unique_id=&quot;10061&quot;&gt;&lt;property id=&quot;20148&quot; value=&quot;5&quot;/&gt;&lt;property id=&quot;20300&quot; value=&quot;Slide 50 - &amp;quot;Multiplication Cycle of HIV&amp;quot;&quot;/&gt;&lt;property id=&quot;20307&quot; value=&quot;349&quot;/&gt;&lt;/object&gt;&lt;object type=&quot;3&quot; unique_id=&quot;10063&quot;&gt;&lt;property id=&quot;20148&quot; value=&quot;5&quot;/&gt;&lt;property id=&quot;20300&quot; value=&quot;Slide 51&quot;/&gt;&lt;property id=&quot;20307&quot; value=&quot;350&quot;/&gt;&lt;/object&gt;&lt;object type=&quot;3&quot; unique_id=&quot;10064&quot;&gt;&lt;property id=&quot;20148&quot; value=&quot;5&quot;/&gt;&lt;property id=&quot;20300&quot; value=&quot;Slide 52 - &amp;quot;Signs and Symptoms of  HIV Infections and AIDS&amp;quot;&quot;/&gt;&lt;property id=&quot;20307&quot; value=&quot;351&quot;/&gt;&lt;/object&gt;&lt;object type=&quot;3&quot; unique_id=&quot;10066&quot;&gt;&lt;property id=&quot;20148&quot; value=&quot;5&quot;/&gt;&lt;property id=&quot;20300&quot; value=&quot;Slide 53 - &amp;quot;Stages of HIV Infection&amp;quot;&quot;/&gt;&lt;property id=&quot;20307&quot; value=&quot;353&quot;/&gt;&lt;/object&gt;&lt;object type=&quot;3&quot; unique_id=&quot;10067&quot;&gt;&lt;property id=&quot;20148&quot; value=&quot;5&quot;/&gt;&lt;property id=&quot;20300&quot; value=&quot;Slide 54 - &amp;quot;Diagnosis of HIV Infection&amp;quot;&quot;/&gt;&lt;property id=&quot;20307&quot; value=&quot;355&quot;/&gt;&lt;/object&gt;&lt;object type=&quot;3&quot; unique_id=&quot;10068&quot;&gt;&lt;property id=&quot;20148&quot; value=&quot;5&quot;/&gt;&lt;property id=&quot;20300&quot; value=&quot;Slide 55&quot;/&gt;&lt;property id=&quot;20307&quot; value=&quot;356&quot;/&gt;&lt;/object&gt;&lt;object type=&quot;3&quot; unique_id=&quot;10069&quot;&gt;&lt;property id=&quot;20148&quot; value=&quot;5&quot;/&gt;&lt;property id=&quot;20300&quot; value=&quot;Slide 56&quot;/&gt;&lt;property id=&quot;20307&quot; value=&quot;354&quot;/&gt;&lt;/object&gt;&lt;object type=&quot;3&quot; unique_id=&quot;10070&quot;&gt;&lt;property id=&quot;20148&quot; value=&quot;5&quot;/&gt;&lt;property id=&quot;20300&quot; value=&quot;Slide 57 - &amp;quot;Preventing and Treating HIV&amp;quot;&quot;/&gt;&lt;property id=&quot;20307&quot; value=&quot;357&quot;/&gt;&lt;/object&gt;&lt;object type=&quot;3&quot; unique_id=&quot;10075&quot;&gt;&lt;property id=&quot;20148&quot; value=&quot;5&quot;/&gt;&lt;property id=&quot;20300&quot; value=&quot;Slide 59 - &amp;quot;Adult T-Cell Leukemia and  Hairy-Cell Leukemia&amp;quot;&quot;/&gt;&lt;property id=&quot;20307&quot; value=&quot;359&quot;/&gt;&lt;/object&gt;&lt;object type=&quot;3&quot; unique_id=&quot;10076&quot;&gt;&lt;property id=&quot;20148&quot; value=&quot;5&quot;/&gt;&lt;property id=&quot;20300&quot; value=&quot;Slide 62 - &amp;quot;Nonenveloped Nonsegmented ssRNA Viruses: Picornaviruses and Caliciviruses&amp;quot;&quot;/&gt;&lt;property id=&quot;20307&quot; value=&quot;305&quot;/&gt;&lt;/object&gt;&lt;object type=&quot;3&quot; unique_id=&quot;10077&quot;&gt;&lt;property id=&quot;20148&quot; value=&quot;5&quot;/&gt;&lt;property id=&quot;20300&quot; value=&quot;Slide 63&quot;/&gt;&lt;property id=&quot;20307&quot; value=&quot;360&quot;/&gt;&lt;/object&gt;&lt;object type=&quot;3&quot; unique_id=&quot;10078&quot;&gt;&lt;property id=&quot;20148&quot; value=&quot;5&quot;/&gt;&lt;property id=&quot;20300&quot; value=&quot;Slide 64 - &amp;quot;Poliovirus and Poliomyelitis&amp;quot;&quot;/&gt;&lt;property id=&quot;20307&quot; value=&quot;308&quot;/&gt;&lt;/object&gt;&lt;object type=&quot;3&quot; unique_id=&quot;10081&quot;&gt;&lt;property id=&quot;20148&quot; value=&quot;5&quot;/&gt;&lt;property id=&quot;20300&quot; value=&quot;Slide 65&quot;/&gt;&lt;property id=&quot;20307&quot; value=&quot;361&quot;/&gt;&lt;/object&gt;&lt;object type=&quot;3&quot; unique_id=&quot;10082&quot;&gt;&lt;property id=&quot;20148&quot; value=&quot;5&quot;/&gt;&lt;property id=&quot;20300&quot; value=&quot;Slide 67&quot;/&gt;&lt;property id=&quot;20307&quot; value=&quot;370&quot;/&gt;&lt;/object&gt;&lt;object type=&quot;3&quot; unique_id=&quot;10083&quot;&gt;&lt;property id=&quot;20148&quot; value=&quot;5&quot;/&gt;&lt;property id=&quot;20300&quot; value=&quot;Slide 68 - &amp;quot;Treatment and Prevention&amp;quot;&quot;/&gt;&lt;property id=&quot;20307&quot; value=&quot;311&quot;/&gt;&lt;/object&gt;&lt;object type=&quot;3&quot; unique_id=&quot;10086&quot;&gt;&lt;property id=&quot;20148&quot; value=&quot;5&quot;/&gt;&lt;property id=&quot;20300&quot; value=&quot;Slide 70 - &amp;quot;Nonpolio Enteroviruses&amp;quot;&quot;/&gt;&lt;property id=&quot;20307&quot; value=&quot;364&quot;/&gt;&lt;/object&gt;&lt;object type=&quot;3&quot; unique_id=&quot;10087&quot;&gt;&lt;property id=&quot;20148&quot; value=&quot;5&quot;/&gt;&lt;property id=&quot;20300&quot; value=&quot;Slide 72 - &amp;quot;Hepatitis A Virus and Infectious Hepatitis&amp;quot;&quot;/&gt;&lt;property id=&quot;20307&quot; value=&quot;312&quot;/&gt;&lt;/object&gt;&lt;object type=&quot;3&quot; unique_id=&quot;10088&quot;&gt;&lt;property id=&quot;20148&quot; value=&quot;5&quot;/&gt;&lt;property id=&quot;20300&quot; value=&quot;Slide 73&quot;/&gt;&lt;property id=&quot;20307&quot; value=&quot;371&quot;/&gt;&lt;/object&gt;&lt;object type=&quot;3&quot; unique_id=&quot;10089&quot;&gt;&lt;property id=&quot;20148&quot; value=&quot;5&quot;/&gt;&lt;property id=&quot;20300&quot; value=&quot;Slide 76 - &amp;quot;Human Rhinovirus (HRV)&amp;quot;&quot;/&gt;&lt;property id=&quot;20307&quot; value=&quot;313&quot;/&gt;&lt;/object&gt;&lt;object type=&quot;3&quot; unique_id=&quot;10090&quot;&gt;&lt;property id=&quot;20148&quot; value=&quot;5&quot;/&gt;&lt;property id=&quot;20300&quot; value=&quot;Slide 77&quot;/&gt;&lt;property id=&quot;20307&quot; value=&quot;372&quot;/&gt;&lt;/object&gt;&lt;object type=&quot;3&quot; unique_id=&quot;10092&quot;&gt;&lt;property id=&quot;20148&quot; value=&quot;5&quot;/&gt;&lt;property id=&quot;20300&quot; value=&quot;Slide 78 - &amp;quot;Caliciviruses&amp;quot;&quot;/&gt;&lt;property id=&quot;20307&quot; value=&quot;366&quot;/&gt;&lt;/object&gt;&lt;object type=&quot;3&quot; unique_id=&quot;10093&quot;&gt;&lt;property id=&quot;20148&quot; value=&quot;5&quot;/&gt;&lt;property id=&quot;20300&quot; value=&quot;Slide 79 - &amp;quot;Nonenveloped Segmented dsRNA Viruses: Reoviruses&amp;quot;&quot;/&gt;&lt;property id=&quot;20307&quot; value=&quot;367&quot;/&gt;&lt;/object&gt;&lt;object type=&quot;3&quot; unique_id=&quot;10094&quot;&gt;&lt;property id=&quot;20148&quot; value=&quot;5&quot;/&gt;&lt;property id=&quot;20300&quot; value=&quot;Slide 80 - &amp;quot;Prions and Spongiform Encephalopathies&amp;quot;&quot;/&gt;&lt;property id=&quot;20307&quot; value=&quot;318&quot;/&gt;&lt;/object&gt;&lt;object type=&quot;3&quot; unique_id=&quot;10096&quot;&gt;&lt;property id=&quot;20148&quot; value=&quot;5&quot;/&gt;&lt;property id=&quot;20300&quot; value=&quot;Slide 81&quot;/&gt;&lt;property id=&quot;20307&quot; value=&quot;369&quot;/&gt;&lt;/object&gt;&lt;object type=&quot;3&quot; unique_id=&quot;10097&quot;&gt;&lt;property id=&quot;20148&quot; value=&quot;5&quot;/&gt;&lt;property id=&quot;20300&quot; value=&quot;Slide 82&quot;/&gt;&lt;property id=&quot;20307&quot; value=&quot;368&quot;/&gt;&lt;/object&gt;&lt;object type=&quot;3&quot; unique_id=&quot;10099&quot;&gt;&lt;property id=&quot;20148&quot; value=&quot;5&quot;/&gt;&lt;property id=&quot;20300&quot; value=&quot;Slide 85&quot;/&gt;&lt;property id=&quot;20307&quot; value=&quot;373&quot;/&gt;&lt;/object&gt;&lt;object type=&quot;3&quot; unique_id=&quot;22707&quot;&gt;&lt;property id=&quot;20148&quot; value=&quot;5&quot;/&gt;&lt;property id=&quot;20300&quot; value=&quot;Slide 5 - &amp;quot;Influenza Infection&amp;quot;&quot;/&gt;&lt;property id=&quot;20307&quot; value=&quot;392&quot;/&gt;&lt;/object&gt;&lt;object type=&quot;3&quot; unique_id=&quot;22708&quot;&gt;&lt;property id=&quot;20148&quot; value=&quot;5&quot;/&gt;&lt;property id=&quot;20300&quot; value=&quot;Slide 12&quot;/&gt;&lt;property id=&quot;20307&quot; value=&quot;397&quot;/&gt;&lt;/object&gt;&lt;object type=&quot;3&quot; unique_id=&quot;22709&quot;&gt;&lt;property id=&quot;20148&quot; value=&quot;5&quot;/&gt;&lt;property id=&quot;20300&quot; value=&quot;Slide 18 - &amp;quot;Mumps&amp;quot;&quot;/&gt;&lt;property id=&quot;20307&quot; value=&quot;393&quot;/&gt;&lt;/object&gt;&lt;object type=&quot;3&quot; unique_id=&quot;22710&quot;&gt;&lt;property id=&quot;20148&quot; value=&quot;5&quot;/&gt;&lt;property id=&quot;20300&quot; value=&quot;Slide 20 - &amp;quot;Measles&amp;quot;&quot;/&gt;&lt;property id=&quot;20307&quot; value=&quot;394&quot;/&gt;&lt;/object&gt;&lt;object type=&quot;3&quot; unique_id=&quot;22711&quot;&gt;&lt;property id=&quot;20148&quot; value=&quot;5&quot;/&gt;&lt;property id=&quot;20300&quot; value=&quot;Slide 27&quot;/&gt;&lt;property id=&quot;20307&quot; value=&quot;398&quot;/&gt;&lt;/object&gt;&lt;object type=&quot;3&quot; unique_id=&quot;22712&quot;&gt;&lt;property id=&quot;20148&quot; value=&quot;5&quot;/&gt;&lt;property id=&quot;20300&quot; value=&quot;Slide 40&quot;/&gt;&lt;property id=&quot;20307&quot; value=&quot;399&quot;/&gt;&lt;/object&gt;&lt;object type=&quot;3&quot; unique_id=&quot;22713&quot;&gt;&lt;property id=&quot;20148&quot; value=&quot;5&quot;/&gt;&lt;property id=&quot;20300&quot; value=&quot;Slide 44 - &amp;quot;Causative Agent&amp;quot;&quot;/&gt;&lt;property id=&quot;20307&quot; value=&quot;395&quot;/&gt;&lt;/object&gt;&lt;object type=&quot;3&quot; unique_id=&quot;22718&quot;&gt;&lt;property id=&quot;20148&quot; value=&quot;5&quot;/&gt;&lt;property id=&quot;20300&quot; value=&quot;Slide 60&quot;/&gt;&lt;property id=&quot;20307&quot; value=&quot;400&quot;/&gt;&lt;/object&gt;&lt;object type=&quot;3&quot; unique_id=&quot;22719&quot;&gt;&lt;property id=&quot;20148&quot; value=&quot;5&quot;/&gt;&lt;property id=&quot;20300&quot; value=&quot;Slide 66&quot;/&gt;&lt;property id=&quot;20307&quot; value=&quot;396&quot;/&gt;&lt;/object&gt;&lt;object type=&quot;3&quot; unique_id=&quot;22720&quot;&gt;&lt;property id=&quot;20148&quot; value=&quot;5&quot;/&gt;&lt;property id=&quot;20300&quot; value=&quot;Slide 74&quot;/&gt;&lt;property id=&quot;20307&quot; value=&quot;401&quot;/&gt;&lt;/object&gt;&lt;object type=&quot;3&quot; unique_id=&quot;22723&quot;&gt;&lt;property id=&quot;20148&quot; value=&quot;5&quot;/&gt;&lt;property id=&quot;20300&quot; value=&quot;Slide 86&quot;/&gt;&lt;property id=&quot;20307&quot; value=&quot;402&quot;/&gt;&lt;/object&gt;&lt;object type=&quot;3&quot; unique_id=&quot;40116&quot;&gt;&lt;property id=&quot;20148&quot; value=&quot;5&quot;/&gt;&lt;property id=&quot;20300&quot; value=&quot;Slide 13&quot;/&gt;&lt;property id=&quot;20307&quot; value=&quot;409&quot;/&gt;&lt;/object&gt;&lt;object type=&quot;3&quot; unique_id=&quot;40117&quot;&gt;&lt;property id=&quot;20148&quot; value=&quot;5&quot;/&gt;&lt;property id=&quot;20300&quot; value=&quot;Slide 28&quot;/&gt;&lt;property id=&quot;20307&quot; value=&quot;410&quot;/&gt;&lt;/object&gt;&lt;object type=&quot;3&quot; unique_id=&quot;40118&quot;&gt;&lt;property id=&quot;20148&quot; value=&quot;5&quot;/&gt;&lt;property id=&quot;20300&quot; value=&quot;Slide 41&quot;/&gt;&lt;property id=&quot;20307&quot; value=&quot;411&quot;/&gt;&lt;/object&gt;&lt;object type=&quot;3&quot; unique_id=&quot;40119&quot;&gt;&lt;property id=&quot;20148&quot; value=&quot;5&quot;/&gt;&lt;property id=&quot;20300&quot; value=&quot;Slide 61&quot;/&gt;&lt;property id=&quot;20307&quot; value=&quot;412&quot;/&gt;&lt;/object&gt;&lt;object type=&quot;3&quot; unique_id=&quot;40120&quot;&gt;&lt;property id=&quot;20148&quot; value=&quot;5&quot;/&gt;&lt;property id=&quot;20300&quot; value=&quot;Slide 69 - &amp;quot;Images of Polio&amp;quot;&quot;/&gt;&lt;property id=&quot;20307&quot; value=&quot;416&quot;/&gt;&lt;/object&gt;&lt;object type=&quot;3&quot; unique_id=&quot;40121&quot;&gt;&lt;property id=&quot;20148&quot; value=&quot;5&quot;/&gt;&lt;property id=&quot;20300&quot; value=&quot;Slide 71&quot;/&gt;&lt;property id=&quot;20307&quot; value=&quot;415&quot;/&gt;&lt;/object&gt;&lt;object type=&quot;3&quot; unique_id=&quot;40122&quot;&gt;&lt;property id=&quot;20148&quot; value=&quot;5&quot;/&gt;&lt;property id=&quot;20300&quot; value=&quot;Slide 75&quot;/&gt;&lt;property id=&quot;20307&quot; value=&quot;413&quot;/&gt;&lt;/object&gt;&lt;object type=&quot;3&quot; unique_id=&quot;40123&quot;&gt;&lt;property id=&quot;20148&quot; value=&quot;5&quot;/&gt;&lt;property id=&quot;20300&quot; value=&quot;Slide 87&quot;/&gt;&lt;property id=&quot;20307&quot; value=&quot;414&quot;/&gt;&lt;/object&gt;&lt;object type=&quot;3&quot; unique_id=&quot;40124&quot;&gt;&lt;property id=&quot;20148&quot; value=&quot;5&quot;/&gt;&lt;property id=&quot;20300&quot; value=&quot;Slide 88&quot;/&gt;&lt;property id=&quot;20307&quot; value=&quot;417&quot;/&gt;&lt;/object&gt;&lt;object type=&quot;3&quot; unique_id=&quot;41397&quot;&gt;&lt;property id=&quot;20148&quot; value=&quot;5&quot;/&gt;&lt;property id=&quot;20300&quot; value=&quot;Slide 45&quot;/&gt;&lt;property id=&quot;20307&quot; value=&quot;423&quot;/&gt;&lt;/object&gt;&lt;object type=&quot;3&quot; unique_id=&quot;41398&quot;&gt;&lt;property id=&quot;20148&quot; value=&quot;5&quot;/&gt;&lt;property id=&quot;20300&quot; value=&quot;Slide 49&quot;/&gt;&lt;property id=&quot;20307&quot; value=&quot;424&quot;/&gt;&lt;/object&gt;&lt;object type=&quot;3&quot; unique_id=&quot;41399&quot;&gt;&lt;property id=&quot;20148&quot; value=&quot;5&quot;/&gt;&lt;property id=&quot;20300&quot; value=&quot;Slide 58&quot;/&gt;&lt;property id=&quot;20307&quot; value=&quot;425&quot;/&gt;&lt;/object&gt;&lt;object type=&quot;3&quot; unique_id=&quot;41400&quot;&gt;&lt;property id=&quot;20148&quot; value=&quot;5&quot;/&gt;&lt;property id=&quot;20300&quot; value=&quot;Slide 83&quot;/&gt;&lt;property id=&quot;20307&quot; value=&quot;426&quot;/&gt;&lt;/object&gt;&lt;object type=&quot;3&quot; unique_id=&quot;41401&quot;&gt;&lt;property id=&quot;20148&quot; value=&quot;5&quot;/&gt;&lt;property id=&quot;20300&quot; value=&quot;Slide 84&quot;/&gt;&lt;property id=&quot;20307&quot; value=&quot;42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BE7"/>
      </a:lt1>
      <a:dk2>
        <a:srgbClr val="4174A9"/>
      </a:dk2>
      <a:lt2>
        <a:srgbClr val="FFFFFF"/>
      </a:lt2>
      <a:accent1>
        <a:srgbClr val="00CC99"/>
      </a:accent1>
      <a:accent2>
        <a:srgbClr val="3333CC"/>
      </a:accent2>
      <a:accent3>
        <a:srgbClr val="FFFDF1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EAEAEA"/>
        </a:lt1>
        <a:dk2>
          <a:srgbClr val="0000CC"/>
        </a:dk2>
        <a:lt2>
          <a:srgbClr val="FFFFFF"/>
        </a:lt2>
        <a:accent1>
          <a:srgbClr val="00CC99"/>
        </a:accent1>
        <a:accent2>
          <a:srgbClr val="3333CC"/>
        </a:accent2>
        <a:accent3>
          <a:srgbClr val="F3F3F3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3399</TotalTime>
  <Words>1442</Words>
  <Application>Microsoft Office PowerPoint</Application>
  <PresentationFormat>On-screen Show (4:3)</PresentationFormat>
  <Paragraphs>261</Paragraphs>
  <Slides>29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Default Design</vt:lpstr>
      <vt:lpstr>PowerPoint Presentation</vt:lpstr>
      <vt:lpstr>RNA Viruses</vt:lpstr>
      <vt:lpstr>Enveloped Segmented Single-Stranded RNA Viruses</vt:lpstr>
      <vt:lpstr>The Biology of Orthomyxoviruses: Influenza</vt:lpstr>
      <vt:lpstr>Influenza Infection</vt:lpstr>
      <vt:lpstr>PowerPoint Presentation</vt:lpstr>
      <vt:lpstr>PowerPoint Presentation</vt:lpstr>
      <vt:lpstr>Influenza A</vt:lpstr>
      <vt:lpstr>PowerPoint Presentation</vt:lpstr>
      <vt:lpstr>Diagnosis, Treatment, Prevention</vt:lpstr>
      <vt:lpstr>Bunyaviruses and Arenaviruses</vt:lpstr>
      <vt:lpstr>Enveloped Nonsegmented ssRNA Viruses</vt:lpstr>
      <vt:lpstr>Paramyxoviruses</vt:lpstr>
      <vt:lpstr>Parainfluenza</vt:lpstr>
      <vt:lpstr>Mumps</vt:lpstr>
      <vt:lpstr>Mumps</vt:lpstr>
      <vt:lpstr>Measles</vt:lpstr>
      <vt:lpstr>Measles</vt:lpstr>
      <vt:lpstr>Measles</vt:lpstr>
      <vt:lpstr>Respiratory Syncytial Virus (RSV)</vt:lpstr>
      <vt:lpstr>Rhabdovirus</vt:lpstr>
      <vt:lpstr>Rabies</vt:lpstr>
      <vt:lpstr>PowerPoint Presentation</vt:lpstr>
      <vt:lpstr> Togavirus </vt:lpstr>
      <vt:lpstr>Rubella</vt:lpstr>
      <vt:lpstr>Arboviruses: Viruses Spread by Arthropod Vectors</vt:lpstr>
      <vt:lpstr>The Influence of the Vector</vt:lpstr>
      <vt:lpstr>General Characteristics of  Arbovirus Infections</vt:lpstr>
      <vt:lpstr>Hemorrhagic Fevers</vt:lpstr>
    </vt:vector>
  </TitlesOfParts>
  <Company>East Tennessee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Laraine Powers</dc:creator>
  <cp:lastModifiedBy>DR.Ahmed Saker 2o1O</cp:lastModifiedBy>
  <cp:revision>388</cp:revision>
  <dcterms:created xsi:type="dcterms:W3CDTF">2003-10-24T14:34:51Z</dcterms:created>
  <dcterms:modified xsi:type="dcterms:W3CDTF">2021-02-02T12:41:12Z</dcterms:modified>
</cp:coreProperties>
</file>