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321" r:id="rId2"/>
    <p:sldId id="320" r:id="rId3"/>
    <p:sldId id="267" r:id="rId4"/>
    <p:sldId id="268" r:id="rId5"/>
    <p:sldId id="269" r:id="rId6"/>
    <p:sldId id="272" r:id="rId7"/>
    <p:sldId id="273" r:id="rId8"/>
    <p:sldId id="276" r:id="rId9"/>
    <p:sldId id="293" r:id="rId10"/>
    <p:sldId id="298" r:id="rId11"/>
    <p:sldId id="300" r:id="rId12"/>
    <p:sldId id="301" r:id="rId13"/>
    <p:sldId id="319" r:id="rId14"/>
    <p:sldId id="302" r:id="rId15"/>
    <p:sldId id="307" r:id="rId16"/>
    <p:sldId id="308" r:id="rId17"/>
    <p:sldId id="314" r:id="rId18"/>
    <p:sldId id="315" r:id="rId19"/>
    <p:sldId id="316" r:id="rId20"/>
    <p:sldId id="317" r:id="rId21"/>
    <p:sldId id="318" r:id="rId2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90" d="100"/>
          <a:sy n="90" d="100"/>
        </p:scale>
        <p:origin x="-140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13/06/1442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13/06/1442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13/06/1442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13/06/1442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13/06/1442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13/06/1442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13/06/1442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13/06/1442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13/06/1442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13/06/1442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13/06/1442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13/06/1442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www.merckmanuals.com/professional/hepatic-and-biliary-disorders/hepatitis/overview-of-acute-viral-hepatitis"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www.merckmanuals.com/professional/hepatic-and-biliary-disorders/fibrosis-and-cirrhosis/cirrhosis" TargetMode="External"/><Relationship Id="rId2" Type="http://schemas.openxmlformats.org/officeDocument/2006/relationships/hyperlink" Target="http://www.merckmanuals.com/professional/hepatic-and-biliary-disorders/hepatitis/hepatitis-d" TargetMode="External"/><Relationship Id="rId1" Type="http://schemas.openxmlformats.org/officeDocument/2006/relationships/slideLayout" Target="../slideLayouts/slideLayout7.xml"/><Relationship Id="rId4" Type="http://schemas.openxmlformats.org/officeDocument/2006/relationships/hyperlink" Target="http://www.merckmanuals.com/professional/hepatic-and-biliary-disorders/liver-masses-and-granulomas/hepatocellular-carcinoma"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www.merckmanuals.com/professional/hepatic-and-biliary-disorders/approach-to-the-patient-with-liver-disease/portal-hypertension"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www.merckmanuals.com/professional/hepatic-and-biliary-disorders/hepatitis/overview-of-chronic-hepatitis" TargetMode="External"/><Relationship Id="rId2" Type="http://schemas.openxmlformats.org/officeDocument/2006/relationships/hyperlink" Target="http://www.merckmanuals.com/professional/hepatic-and-biliary-disorders/hepatitis/overview-of-acute-viral-hepatitis" TargetMode="Externa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18.xml.rels><?xml version="1.0" encoding="UTF-8" standalone="yes"?>
<Relationships xmlns="http://schemas.openxmlformats.org/package/2006/relationships"><Relationship Id="rId3" Type="http://schemas.openxmlformats.org/officeDocument/2006/relationships/hyperlink" Target="http://www.merckmanuals.com/professional/hepatic-and-biliary-disorders/fibrosis-and-cirrhosis/cirrhosis" TargetMode="External"/><Relationship Id="rId2" Type="http://schemas.openxmlformats.org/officeDocument/2006/relationships/hyperlink" Target="http://www.merckmanuals.com/professional/hepatic-and-biliary-disorders/hepatitis/hepatitis-c,-chronic" TargetMode="External"/><Relationship Id="rId1" Type="http://schemas.openxmlformats.org/officeDocument/2006/relationships/slideLayout" Target="../slideLayouts/slideLayout7.xml"/><Relationship Id="rId4" Type="http://schemas.openxmlformats.org/officeDocument/2006/relationships/hyperlink" Target="http://www.merckmanuals.com/professional/hepatic-and-biliary-disorders/liver-masses-and-granulomas/hepatocellular-carcinoma"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www.merckmanuals.com/professional/hepatic-and-biliary-disorders/hepatitis/hepatitis-b,-chronic" TargetMode="External"/><Relationship Id="rId2" Type="http://schemas.openxmlformats.org/officeDocument/2006/relationships/hyperlink" Target="http://www.merckmanuals.com/professional/hepatic-and-biliary-disorders/hepatitis/hepatitis-b,-acute"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www.merckmanuals.com/professional/hepatic-and-biliary-disorders/hepatitis/overview-of-acute-viral-hepatitis" TargetMode="External"/><Relationship Id="rId2" Type="http://schemas.openxmlformats.org/officeDocument/2006/relationships/hyperlink" Target="http://www.merckmanuals.com/professional/hepatic-and-biliary-disorders/hepatitis/hepatitis-a,-acute" TargetMode="External"/><Relationship Id="rId1" Type="http://schemas.openxmlformats.org/officeDocument/2006/relationships/slideLayout" Target="../slideLayouts/slideLayout7.xml"/><Relationship Id="rId4" Type="http://schemas.openxmlformats.org/officeDocument/2006/relationships/hyperlink" Target="http://www.merckmanuals.com/professional/hepatic-and-biliary-disorders/hepatitis/fulminant-hepatiti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www.merckmanuals.com/professional/infectious-diseases/immunization/hepatitis-b-vaccine" TargetMode="External"/><Relationship Id="rId2" Type="http://schemas.openxmlformats.org/officeDocument/2006/relationships/hyperlink" Target="http://www.merckmanuals.com/professional/infectious-diseases/immunization/hepatitis-a-vaccine"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www.merckmanuals.com/professional/hepatic-and-biliary-disorders/fibrosis-and-cirrhosis/cirrhosis"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www.merckmanuals.com/professional/hepatic-and-biliary-disorders/hepatitis/overview-of-acute-viral-hepatitis"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err="1" smtClean="0"/>
              <a:t>Lec</a:t>
            </a:r>
            <a:r>
              <a:rPr lang="en-US" dirty="0" smtClean="0"/>
              <a:t>.   6</a:t>
            </a:r>
            <a:endParaRPr lang="ar-IQ" dirty="0"/>
          </a:p>
        </p:txBody>
      </p:sp>
      <p:sp>
        <p:nvSpPr>
          <p:cNvPr id="3" name="Content Placeholder 2"/>
          <p:cNvSpPr>
            <a:spLocks noGrp="1"/>
          </p:cNvSpPr>
          <p:nvPr>
            <p:ph idx="1"/>
          </p:nvPr>
        </p:nvSpPr>
        <p:spPr/>
        <p:txBody>
          <a:bodyPr>
            <a:normAutofit/>
          </a:bodyPr>
          <a:lstStyle/>
          <a:p>
            <a:pPr marL="0" indent="0" algn="l" rtl="0">
              <a:buNone/>
            </a:pPr>
            <a:r>
              <a:rPr lang="en-US" sz="5400" dirty="0" smtClean="0"/>
              <a:t>       </a:t>
            </a:r>
            <a:endParaRPr lang="en-US" sz="5400" b="1" dirty="0" smtClean="0"/>
          </a:p>
          <a:p>
            <a:pPr marL="0" indent="0" algn="l" rtl="0">
              <a:buNone/>
            </a:pPr>
            <a:r>
              <a:rPr lang="en-US" sz="5400" b="1" dirty="0">
                <a:solidFill>
                  <a:srgbClr val="FF0000"/>
                </a:solidFill>
              </a:rPr>
              <a:t> </a:t>
            </a:r>
            <a:r>
              <a:rPr lang="en-US" sz="5400" b="1" dirty="0" smtClean="0">
                <a:solidFill>
                  <a:srgbClr val="FF0000"/>
                </a:solidFill>
              </a:rPr>
              <a:t>       </a:t>
            </a:r>
            <a:r>
              <a:rPr lang="en-US" sz="5400" b="1" dirty="0" smtClean="0">
                <a:solidFill>
                  <a:srgbClr val="FF0000"/>
                </a:solidFill>
                <a:cs typeface="+mj-cs"/>
              </a:rPr>
              <a:t>Hepatitis viruses </a:t>
            </a:r>
            <a:endParaRPr lang="ar-IQ" sz="5400" b="1" dirty="0">
              <a:solidFill>
                <a:srgbClr val="FF0000"/>
              </a:solidFill>
              <a:cs typeface="+mj-cs"/>
            </a:endParaRPr>
          </a:p>
        </p:txBody>
      </p:sp>
    </p:spTree>
    <p:extLst>
      <p:ext uri="{BB962C8B-B14F-4D97-AF65-F5344CB8AC3E}">
        <p14:creationId xmlns:p14="http://schemas.microsoft.com/office/powerpoint/2010/main" val="4122815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ChangeArrowheads="1"/>
          </p:cNvSpPr>
          <p:nvPr/>
        </p:nvSpPr>
        <p:spPr bwMode="auto">
          <a:xfrm>
            <a:off x="0" y="161583"/>
            <a:ext cx="9144000" cy="5688704"/>
          </a:xfrm>
          <a:prstGeom prst="rect">
            <a:avLst/>
          </a:prstGeom>
          <a:noFill/>
          <a:ln w="9525">
            <a:noFill/>
            <a:miter lim="800000"/>
            <a:headEnd/>
            <a:tailEnd/>
          </a:ln>
          <a:effectLst/>
        </p:spPr>
        <p:txBody>
          <a:bodyPr vert="horz" wrap="square" lIns="91440" tIns="101568" rIns="91440" bIns="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27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Hepatitis B, Acute</a:t>
            </a:r>
            <a:endParaRPr kumimoji="0" lang="en-US" sz="2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HBV is the 2nd most common cause of </a:t>
            </a:r>
            <a:r>
              <a:rPr kumimoji="0" lang="en-US" sz="1400" b="0" i="0" u="none" strike="noStrike" cap="none" normalizeH="0" baseline="0" dirty="0" smtClean="0">
                <a:ln>
                  <a:noFill/>
                </a:ln>
                <a:solidFill>
                  <a:srgbClr val="8B230F"/>
                </a:solidFill>
                <a:effectLst/>
                <a:latin typeface="Arial" pitchFamily="34" charset="0"/>
                <a:ea typeface="Times New Roman" pitchFamily="18" charset="0"/>
                <a:cs typeface="Arial" pitchFamily="34" charset="0"/>
                <a:hlinkClick r:id="rId2"/>
              </a:rPr>
              <a:t>acute viral hepatitis</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Prior unrecognized infection is common but is much less widespread than that with hepatitis A virus. </a:t>
            </a:r>
          </a:p>
          <a:p>
            <a:pPr lvl="0" algn="l" fontAlgn="base">
              <a:lnSpc>
                <a:spcPct val="150000"/>
              </a:lnSpc>
              <a:spcBef>
                <a:spcPct val="0"/>
              </a:spcBef>
              <a:spcAft>
                <a:spcPct val="0"/>
              </a:spcAf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HBV, for unknown reasons, is sometimes associated with several primarily </a:t>
            </a:r>
            <a:r>
              <a:rPr kumimoji="0" lang="en-US"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extrahepatic</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disorders may be due to </a:t>
            </a:r>
            <a:endParaRPr kumimoji="0" lang="ar-IQ"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lvl="0" algn="l" fontAlgn="base">
              <a:lnSpc>
                <a:spcPct val="150000"/>
              </a:lnSpc>
              <a:spcBef>
                <a:spcPct val="0"/>
              </a:spcBef>
              <a:spcAft>
                <a:spcPct val="0"/>
              </a:spcAf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autoimmune mechanisms.</a:t>
            </a:r>
          </a:p>
          <a:p>
            <a:pPr lvl="0" algn="l" fontAlgn="base">
              <a:lnSpc>
                <a:spcPct val="150000"/>
              </a:lnSpc>
              <a:spcBef>
                <a:spcPct val="0"/>
              </a:spcBef>
              <a:spcAft>
                <a:spcPct val="0"/>
              </a:spcAft>
            </a:pPr>
            <a:r>
              <a:rPr lang="en-US" sz="1400" b="1" dirty="0" smtClean="0">
                <a:solidFill>
                  <a:srgbClr val="FF0000"/>
                </a:solidFill>
                <a:latin typeface="Arial" pitchFamily="34" charset="0"/>
                <a:ea typeface="Times New Roman" pitchFamily="18" charset="0"/>
                <a:cs typeface="Arial" pitchFamily="34" charset="0"/>
              </a:rPr>
              <a:t>Transmission</a:t>
            </a:r>
            <a:r>
              <a:rPr lang="en-US" sz="1400" dirty="0" smtClean="0">
                <a:latin typeface="Arial" pitchFamily="34" charset="0"/>
                <a:ea typeface="Times New Roman" pitchFamily="18" charset="0"/>
                <a:cs typeface="Arial" pitchFamily="34" charset="0"/>
              </a:rPr>
              <a:t> </a:t>
            </a:r>
            <a:endParaRPr lang="en-US" b="1" dirty="0" smtClean="0">
              <a:latin typeface="Arial" pitchFamily="34" charset="0"/>
              <a:ea typeface="Times New Roman" pitchFamily="18" charset="0"/>
              <a:cs typeface="Arial" pitchFamily="34" charset="0"/>
            </a:endParaRPr>
          </a:p>
          <a:p>
            <a:pPr lvl="0" algn="l" rtl="0" eaLnBrk="0" fontAlgn="base" hangingPunct="0">
              <a:lnSpc>
                <a:spcPct val="150000"/>
              </a:lnSpc>
              <a:spcBef>
                <a:spcPct val="0"/>
              </a:spcBef>
              <a:spcAft>
                <a:spcPct val="0"/>
              </a:spcAft>
            </a:pPr>
            <a:r>
              <a:rPr lang="en-US" sz="1400" dirty="0" smtClean="0">
                <a:latin typeface="Arial" pitchFamily="34" charset="0"/>
                <a:ea typeface="Times New Roman" pitchFamily="18" charset="0"/>
                <a:cs typeface="Arial" pitchFamily="34" charset="0"/>
              </a:rPr>
              <a:t>- HBV is often transmitted </a:t>
            </a:r>
            <a:r>
              <a:rPr lang="en-US" sz="1400" dirty="0" smtClean="0">
                <a:latin typeface="Arial" pitchFamily="34" charset="0"/>
                <a:ea typeface="Times New Roman" pitchFamily="18" charset="0"/>
                <a:cs typeface="Arial" pitchFamily="34" charset="0"/>
              </a:rPr>
              <a:t>parenteral, </a:t>
            </a:r>
            <a:r>
              <a:rPr lang="en-US" sz="1400" dirty="0" smtClean="0">
                <a:latin typeface="Arial" pitchFamily="34" charset="0"/>
                <a:ea typeface="Times New Roman" pitchFamily="18" charset="0"/>
                <a:cs typeface="Arial" pitchFamily="34" charset="0"/>
              </a:rPr>
              <a:t>typically by contaminated blood or blood products. </a:t>
            </a:r>
          </a:p>
          <a:p>
            <a:pPr lvl="0" algn="l" rtl="0" eaLnBrk="0" fontAlgn="base" hangingPunct="0">
              <a:lnSpc>
                <a:spcPct val="150000"/>
              </a:lnSpc>
              <a:spcBef>
                <a:spcPct val="0"/>
              </a:spcBef>
              <a:spcAft>
                <a:spcPct val="0"/>
              </a:spcAft>
            </a:pPr>
            <a:r>
              <a:rPr lang="en-US" sz="1400" dirty="0" smtClean="0">
                <a:latin typeface="Arial" pitchFamily="34" charset="0"/>
                <a:ea typeface="Times New Roman" pitchFamily="18" charset="0"/>
                <a:cs typeface="Arial" pitchFamily="34" charset="0"/>
              </a:rPr>
              <a:t>- Risk of HBV is increased for patients in renal dialysis and oncology units and for hospital personnel in contact with blood.</a:t>
            </a:r>
          </a:p>
          <a:p>
            <a:pPr lvl="0" algn="l" rtl="0" eaLnBrk="0" fontAlgn="base" hangingPunct="0">
              <a:lnSpc>
                <a:spcPct val="150000"/>
              </a:lnSpc>
              <a:spcBef>
                <a:spcPct val="0"/>
              </a:spcBef>
              <a:spcAft>
                <a:spcPct val="0"/>
              </a:spcAft>
            </a:pPr>
            <a:r>
              <a:rPr lang="en-US" sz="1400" dirty="0" smtClean="0">
                <a:latin typeface="Arial" pitchFamily="34" charset="0"/>
                <a:ea typeface="Times New Roman" pitchFamily="18" charset="0"/>
                <a:cs typeface="Arial" pitchFamily="34" charset="0"/>
              </a:rPr>
              <a:t>- Infants born to infected mothers have a 70 to 90% risk of acquiring hepatitis B during delivery unless they are treated with hepatitis B immune globulin (HBIG) and are </a:t>
            </a:r>
            <a:r>
              <a:rPr lang="en-US" sz="1400" dirty="0" smtClean="0">
                <a:solidFill>
                  <a:srgbClr val="8B230F"/>
                </a:solidFill>
                <a:latin typeface="Arial" pitchFamily="34" charset="0"/>
                <a:ea typeface="Times New Roman" pitchFamily="18" charset="0"/>
                <a:cs typeface="Arial" pitchFamily="34" charset="0"/>
              </a:rPr>
              <a:t>vaccinated</a:t>
            </a:r>
            <a:r>
              <a:rPr lang="en-US" sz="1400" dirty="0" smtClean="0">
                <a:latin typeface="Arial" pitchFamily="34" charset="0"/>
                <a:ea typeface="Times New Roman" pitchFamily="18" charset="0"/>
                <a:cs typeface="Arial" pitchFamily="34" charset="0"/>
              </a:rPr>
              <a:t> immediately after delivery. Earlier </a:t>
            </a:r>
            <a:r>
              <a:rPr lang="en-US" sz="1400" dirty="0" err="1" smtClean="0">
                <a:latin typeface="Arial" pitchFamily="34" charset="0"/>
                <a:ea typeface="Times New Roman" pitchFamily="18" charset="0"/>
                <a:cs typeface="Arial" pitchFamily="34" charset="0"/>
              </a:rPr>
              <a:t>transplacental</a:t>
            </a:r>
            <a:r>
              <a:rPr lang="en-US" sz="1400" dirty="0" smtClean="0">
                <a:latin typeface="Arial" pitchFamily="34" charset="0"/>
                <a:ea typeface="Times New Roman" pitchFamily="18" charset="0"/>
                <a:cs typeface="Arial" pitchFamily="34" charset="0"/>
              </a:rPr>
              <a:t> transmission can occur but is rare.</a:t>
            </a:r>
          </a:p>
          <a:p>
            <a:pPr lvl="0" algn="l" rtl="0" eaLnBrk="0" fontAlgn="base" hangingPunct="0">
              <a:lnSpc>
                <a:spcPct val="150000"/>
              </a:lnSpc>
              <a:spcBef>
                <a:spcPct val="0"/>
              </a:spcBef>
              <a:spcAft>
                <a:spcPct val="0"/>
              </a:spcAft>
            </a:pPr>
            <a:r>
              <a:rPr lang="en-US" sz="1400" dirty="0" smtClean="0">
                <a:latin typeface="Arial" pitchFamily="34" charset="0"/>
                <a:ea typeface="Times New Roman" pitchFamily="18" charset="0"/>
                <a:cs typeface="Arial" pitchFamily="34" charset="0"/>
              </a:rPr>
              <a:t>- The virus may be spread through mucosal contact with other body fluids (</a:t>
            </a:r>
            <a:r>
              <a:rPr lang="en-US" sz="1400" dirty="0" err="1" smtClean="0">
                <a:latin typeface="Arial" pitchFamily="34" charset="0"/>
                <a:ea typeface="Times New Roman" pitchFamily="18" charset="0"/>
                <a:cs typeface="Arial" pitchFamily="34" charset="0"/>
              </a:rPr>
              <a:t>eg</a:t>
            </a:r>
            <a:r>
              <a:rPr lang="en-US" sz="1400" dirty="0" smtClean="0">
                <a:latin typeface="Arial" pitchFamily="34" charset="0"/>
                <a:ea typeface="Times New Roman" pitchFamily="18" charset="0"/>
                <a:cs typeface="Arial" pitchFamily="34" charset="0"/>
              </a:rPr>
              <a:t>, between sex partners, </a:t>
            </a:r>
            <a:r>
              <a:rPr lang="en-US" sz="1400" dirty="0" smtClean="0">
                <a:latin typeface="Arial" pitchFamily="34" charset="0"/>
                <a:ea typeface="Times New Roman" pitchFamily="18" charset="0"/>
                <a:cs typeface="Arial" pitchFamily="34" charset="0"/>
              </a:rPr>
              <a:t>in </a:t>
            </a:r>
            <a:r>
              <a:rPr lang="en-US" sz="1400" dirty="0" smtClean="0">
                <a:latin typeface="Arial" pitchFamily="34" charset="0"/>
                <a:ea typeface="Times New Roman" pitchFamily="18" charset="0"/>
                <a:cs typeface="Arial" pitchFamily="34" charset="0"/>
              </a:rPr>
              <a:t>closed institutions, such as mental health institutions and prisons), but infectivity is far lower than that of hepatitis A virus, and the means of transmission is often unknown.</a:t>
            </a:r>
          </a:p>
          <a:p>
            <a:pPr lvl="0" algn="l" rtl="0" eaLnBrk="0" fontAlgn="base" hangingPunct="0">
              <a:lnSpc>
                <a:spcPct val="150000"/>
              </a:lnSpc>
              <a:spcBef>
                <a:spcPct val="0"/>
              </a:spcBef>
              <a:spcAft>
                <a:spcPct val="0"/>
              </a:spcAft>
            </a:pPr>
            <a:r>
              <a:rPr lang="en-US" sz="1400" dirty="0" smtClean="0">
                <a:latin typeface="Arial" pitchFamily="34" charset="0"/>
                <a:ea typeface="Times New Roman" pitchFamily="18" charset="0"/>
                <a:cs typeface="Arial" pitchFamily="34" charset="0"/>
              </a:rPr>
              <a:t>- Many cases of acute hepatitis B occur sporadically without a known source.</a:t>
            </a:r>
          </a:p>
          <a:p>
            <a:pPr marL="0" marR="0" lvl="0" indent="0" algn="l" defTabSz="914400" rtl="0" eaLnBrk="0" fontAlgn="base" latinLnBrk="0" hangingPunct="0">
              <a:lnSpc>
                <a:spcPct val="15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
          <p:cNvSpPr>
            <a:spLocks noChangeArrowheads="1"/>
          </p:cNvSpPr>
          <p:nvPr/>
        </p:nvSpPr>
        <p:spPr bwMode="auto">
          <a:xfrm>
            <a:off x="0" y="304436"/>
            <a:ext cx="9144000" cy="4767638"/>
          </a:xfrm>
          <a:prstGeom prst="rect">
            <a:avLst/>
          </a:prstGeom>
          <a:noFill/>
          <a:ln w="9525">
            <a:noFill/>
            <a:miter lim="800000"/>
            <a:headEnd/>
            <a:tailEnd/>
          </a:ln>
          <a:effectLst/>
        </p:spPr>
        <p:txBody>
          <a:bodyPr vert="horz" wrap="square" lIns="91440" tIns="45720" rIns="91440" bIns="42849"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457200" algn="l"/>
              </a:tabLst>
            </a:pPr>
            <a:r>
              <a:rPr kumimoji="0" lang="en-US" sz="16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Symptoms and Signs</a:t>
            </a:r>
            <a:endParaRPr kumimoji="0" lang="en-US" sz="1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Hepatitis B infection causes a wide spectrum of liver diseases, from a subclinical carrier state to severe hepatitis or acute liver failure (</a:t>
            </a:r>
            <a:r>
              <a:rPr kumimoji="0" lang="en-US" sz="1600" b="0" i="0" u="none" strike="noStrike" cap="none" normalizeH="0" baseline="0" dirty="0" err="1" smtClean="0">
                <a:ln>
                  <a:noFill/>
                </a:ln>
                <a:solidFill>
                  <a:srgbClr val="8B230F"/>
                </a:solidFill>
                <a:effectLst/>
                <a:latin typeface="Arial" pitchFamily="34" charset="0"/>
                <a:ea typeface="Times New Roman" pitchFamily="18" charset="0"/>
                <a:cs typeface="Arial" pitchFamily="34" charset="0"/>
              </a:rPr>
              <a:t>fulminant</a:t>
            </a:r>
            <a:r>
              <a:rPr kumimoji="0" lang="en-US" sz="1600" b="0" i="0" u="none" strike="noStrike" cap="none" normalizeH="0" baseline="0" dirty="0" smtClean="0">
                <a:ln>
                  <a:noFill/>
                </a:ln>
                <a:solidFill>
                  <a:srgbClr val="8B230F"/>
                </a:solidFill>
                <a:effectLst/>
                <a:latin typeface="Arial" pitchFamily="34" charset="0"/>
                <a:ea typeface="Times New Roman" pitchFamily="18" charset="0"/>
                <a:cs typeface="Arial" pitchFamily="34" charset="0"/>
              </a:rPr>
              <a:t> hepatitis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particularly in the elderly, in whom mortality can reach 10 to 15%.</a:t>
            </a: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Most patients have </a:t>
            </a:r>
            <a:r>
              <a:rPr kumimoji="0" lang="en-US" sz="1600" b="0" i="0" u="none" strike="noStrike" cap="none" normalizeH="0" baseline="0" dirty="0" smtClean="0">
                <a:ln>
                  <a:noFill/>
                </a:ln>
                <a:solidFill>
                  <a:srgbClr val="8B230F"/>
                </a:solidFill>
                <a:effectLst/>
                <a:latin typeface="Arial" pitchFamily="34" charset="0"/>
                <a:ea typeface="Times New Roman" pitchFamily="18" charset="0"/>
                <a:cs typeface="Arial" pitchFamily="34" charset="0"/>
              </a:rPr>
              <a:t>typical manifestations of viral hepatitis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Symptoms persist from a few weeks up to 6 mo.</a:t>
            </a: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Five to 10% of all patients with HBV develop </a:t>
            </a:r>
            <a:r>
              <a:rPr kumimoji="0" lang="en-US" sz="1600" b="0" i="0" u="none" strike="noStrike" cap="none" normalizeH="0" baseline="0" dirty="0" smtClean="0">
                <a:ln>
                  <a:noFill/>
                </a:ln>
                <a:solidFill>
                  <a:srgbClr val="8B230F"/>
                </a:solidFill>
                <a:effectLst/>
                <a:latin typeface="Arial" pitchFamily="34" charset="0"/>
                <a:ea typeface="Times New Roman" pitchFamily="18" charset="0"/>
                <a:cs typeface="Arial" pitchFamily="34" charset="0"/>
              </a:rPr>
              <a:t>chronic hepatitis B</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or become inactive carriers. </a:t>
            </a: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en-US" sz="1600" b="1" i="0" u="none" strike="noStrike" cap="none" normalizeH="0" dirty="0" smtClean="0">
                <a:ln>
                  <a:noFill/>
                </a:ln>
                <a:solidFill>
                  <a:srgbClr val="FF0000"/>
                </a:solidFill>
                <a:effectLst/>
                <a:latin typeface="Arial" pitchFamily="34" charset="0"/>
                <a:ea typeface="Times New Roman" pitchFamily="18" charset="0"/>
                <a:cs typeface="Arial" pitchFamily="34" charset="0"/>
              </a:rPr>
              <a:t>The </a:t>
            </a:r>
            <a:r>
              <a:rPr kumimoji="0" lang="en-US" sz="16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risk </a:t>
            </a:r>
            <a:r>
              <a:rPr kumimoji="0" lang="en-US" sz="16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of developing chronic infection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For infants: 90%</a:t>
            </a: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For children aged 1 to 5 yr: 25 to 50%</a:t>
            </a: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Adults: About 5%</a:t>
            </a: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smtClean="0">
                <a:ln>
                  <a:noFill/>
                </a:ln>
                <a:solidFill>
                  <a:srgbClr val="8B230F"/>
                </a:solidFill>
                <a:effectLst/>
                <a:latin typeface="Arial" pitchFamily="34" charset="0"/>
                <a:ea typeface="Times New Roman" pitchFamily="18" charset="0"/>
                <a:cs typeface="Arial" pitchFamily="34" charset="0"/>
              </a:rPr>
              <a:t>Cirrhosis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can develop. </a:t>
            </a:r>
            <a:r>
              <a:rPr kumimoji="0" lang="en-US" sz="1600" b="0" i="0" u="none" strike="noStrike" cap="none" normalizeH="0" baseline="0" dirty="0" err="1" smtClean="0">
                <a:ln>
                  <a:noFill/>
                </a:ln>
                <a:solidFill>
                  <a:srgbClr val="8B230F"/>
                </a:solidFill>
                <a:effectLst/>
                <a:latin typeface="Arial" pitchFamily="34" charset="0"/>
                <a:ea typeface="Times New Roman" pitchFamily="18" charset="0"/>
                <a:cs typeface="Arial" pitchFamily="34" charset="0"/>
              </a:rPr>
              <a:t>Hepatocellular</a:t>
            </a:r>
            <a:r>
              <a:rPr kumimoji="0" lang="en-US" sz="1600" b="0" i="0" u="none" strike="noStrike" cap="none" normalizeH="0" baseline="0" dirty="0" smtClean="0">
                <a:ln>
                  <a:noFill/>
                </a:ln>
                <a:solidFill>
                  <a:srgbClr val="8B230F"/>
                </a:solidFill>
                <a:effectLst/>
                <a:latin typeface="Arial" pitchFamily="34" charset="0"/>
                <a:ea typeface="Times New Roman" pitchFamily="18" charset="0"/>
                <a:cs typeface="Arial" pitchFamily="34" charset="0"/>
              </a:rPr>
              <a:t> carcinoma</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can ultimately develop in chronic HBV infection, even without being preceded by cirrhosis.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ChangeArrowheads="1"/>
          </p:cNvSpPr>
          <p:nvPr/>
        </p:nvSpPr>
        <p:spPr bwMode="auto">
          <a:xfrm>
            <a:off x="0" y="241538"/>
            <a:ext cx="9144000" cy="6337298"/>
          </a:xfrm>
          <a:prstGeom prst="rect">
            <a:avLst/>
          </a:prstGeom>
          <a:noFill/>
          <a:ln w="9525">
            <a:noFill/>
            <a:miter lim="800000"/>
            <a:headEnd/>
            <a:tailEnd/>
          </a:ln>
          <a:effectLst/>
        </p:spPr>
        <p:txBody>
          <a:bodyPr vert="horz" wrap="square" lIns="91440" tIns="45720" rIns="91440" bIns="42849"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457200" algn="l"/>
              </a:tabLst>
            </a:pPr>
            <a:r>
              <a:rPr kumimoji="0" lang="en-US" sz="2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Diagnosis</a:t>
            </a:r>
          </a:p>
          <a:p>
            <a:pPr marL="0" marR="0" lvl="0" indent="0" algn="l" defTabSz="914400" rtl="0" eaLnBrk="0" fontAlgn="base" latinLnBrk="0" hangingPunct="0">
              <a:lnSpc>
                <a:spcPct val="150000"/>
              </a:lnSpc>
              <a:spcBef>
                <a:spcPct val="0"/>
              </a:spcBef>
              <a:spcAft>
                <a:spcPct val="0"/>
              </a:spcAft>
              <a:buClrTx/>
              <a:buSzTx/>
              <a:tabLst>
                <a:tab pos="457200" algn="l"/>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If acute viral hepatitis is suspected, the following tests are done to screen for hepatitis B viruses :</a:t>
            </a: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Hepatitis B surface antigen (</a:t>
            </a:r>
            <a:r>
              <a:rPr kumimoji="0" lang="en-US"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HBsAg</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IgM</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antibody to hepatitis B core (</a:t>
            </a:r>
            <a:r>
              <a:rPr kumimoji="0" lang="en-US"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IgM</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anti-</a:t>
            </a:r>
            <a:r>
              <a:rPr kumimoji="0" lang="en-US"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HBc</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If any of the hepatitis B tests are positive, further serologic testing may be necessary to differentiate acute from past or chronic infection. </a:t>
            </a: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Hepatitis B has at least 3 distinct antigen-antibody systems that can be tested:</a:t>
            </a: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1- </a:t>
            </a:r>
            <a:r>
              <a:rPr kumimoji="0" lang="en-US" b="1" i="0" u="none" strike="noStrike" cap="none" normalizeH="0" baseline="0" dirty="0" err="1" smtClean="0">
                <a:ln>
                  <a:noFill/>
                </a:ln>
                <a:solidFill>
                  <a:srgbClr val="FF0000"/>
                </a:solidFill>
                <a:effectLst/>
                <a:latin typeface="Arial" pitchFamily="34" charset="0"/>
                <a:ea typeface="Times New Roman" pitchFamily="18" charset="0"/>
                <a:cs typeface="Arial" pitchFamily="34" charset="0"/>
              </a:rPr>
              <a:t>HBsAg</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characteristically appears during the incubation period, usually 1 to 6 wk before clinical or biochemical illness </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develops. </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It disappears during convalescence. However, </a:t>
            </a:r>
            <a:r>
              <a:rPr kumimoji="0" lang="en-US"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HBsAg</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is occasionally transient. The </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protective </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antibody (anti-HBs) appears weeks or months later, after clinical recovery, and usually persists for life; thus, its detection indicates past HBV infection and relative immunity. In 5 to 10% of patients, </a:t>
            </a:r>
            <a:r>
              <a:rPr kumimoji="0" lang="en-US"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HBsAg</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persists and antibodies do not develop; these patients become asymptomatic carriers of the virus or develop chronic hepatitis.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71414"/>
            <a:ext cx="8429684" cy="6740307"/>
          </a:xfrm>
          <a:prstGeom prst="rect">
            <a:avLst/>
          </a:prstGeom>
        </p:spPr>
        <p:txBody>
          <a:bodyPr wrap="square">
            <a:spAutoFit/>
          </a:bodyPr>
          <a:lstStyle/>
          <a:p>
            <a:pPr lvl="0" algn="l" rtl="0" eaLnBrk="0" fontAlgn="base" hangingPunct="0">
              <a:lnSpc>
                <a:spcPct val="150000"/>
              </a:lnSpc>
              <a:spcBef>
                <a:spcPct val="0"/>
              </a:spcBef>
              <a:spcAft>
                <a:spcPct val="0"/>
              </a:spcAft>
              <a:tabLst>
                <a:tab pos="457200" algn="l"/>
              </a:tabLst>
            </a:pPr>
            <a:r>
              <a:rPr lang="en-US" b="1" dirty="0" smtClean="0">
                <a:solidFill>
                  <a:srgbClr val="FF0000"/>
                </a:solidFill>
                <a:latin typeface="Arial" pitchFamily="34" charset="0"/>
                <a:ea typeface="Times New Roman" pitchFamily="18" charset="0"/>
                <a:cs typeface="Arial" pitchFamily="34" charset="0"/>
              </a:rPr>
              <a:t>2- </a:t>
            </a:r>
            <a:r>
              <a:rPr lang="en-US" b="1" dirty="0" err="1" smtClean="0">
                <a:solidFill>
                  <a:srgbClr val="FF0000"/>
                </a:solidFill>
                <a:latin typeface="Arial" pitchFamily="34" charset="0"/>
                <a:ea typeface="Times New Roman" pitchFamily="18" charset="0"/>
                <a:cs typeface="Arial" pitchFamily="34" charset="0"/>
              </a:rPr>
              <a:t>HBcAg</a:t>
            </a:r>
            <a:r>
              <a:rPr lang="en-US" dirty="0" smtClean="0">
                <a:latin typeface="Arial" pitchFamily="34" charset="0"/>
                <a:ea typeface="Times New Roman" pitchFamily="18" charset="0"/>
                <a:cs typeface="Arial" pitchFamily="34" charset="0"/>
              </a:rPr>
              <a:t> reflects the viral core. It is detectable in infected liver cells but not in serum except by special techniques. Antibody to </a:t>
            </a:r>
            <a:r>
              <a:rPr lang="en-US" dirty="0" err="1" smtClean="0">
                <a:latin typeface="Arial" pitchFamily="34" charset="0"/>
                <a:ea typeface="Times New Roman" pitchFamily="18" charset="0"/>
                <a:cs typeface="Arial" pitchFamily="34" charset="0"/>
              </a:rPr>
              <a:t>HBcAg</a:t>
            </a:r>
            <a:r>
              <a:rPr lang="en-US" dirty="0" smtClean="0">
                <a:latin typeface="Arial" pitchFamily="34" charset="0"/>
                <a:ea typeface="Times New Roman" pitchFamily="18" charset="0"/>
                <a:cs typeface="Arial" pitchFamily="34" charset="0"/>
              </a:rPr>
              <a:t> (anti-</a:t>
            </a:r>
            <a:r>
              <a:rPr lang="en-US" dirty="0" err="1" smtClean="0">
                <a:latin typeface="Arial" pitchFamily="34" charset="0"/>
                <a:ea typeface="Times New Roman" pitchFamily="18" charset="0"/>
                <a:cs typeface="Arial" pitchFamily="34" charset="0"/>
              </a:rPr>
              <a:t>HBc</a:t>
            </a:r>
            <a:r>
              <a:rPr lang="en-US" dirty="0" smtClean="0">
                <a:latin typeface="Arial" pitchFamily="34" charset="0"/>
                <a:ea typeface="Times New Roman" pitchFamily="18" charset="0"/>
                <a:cs typeface="Arial" pitchFamily="34" charset="0"/>
              </a:rPr>
              <a:t>) usually appears at the onset of clinical illness; thereafter, titers gradually diminish, usually over years or life. Its presence with anti-HBs indicates recovery from previous HBV infection. Anti-</a:t>
            </a:r>
            <a:r>
              <a:rPr lang="en-US" dirty="0" err="1" smtClean="0">
                <a:latin typeface="Arial" pitchFamily="34" charset="0"/>
                <a:ea typeface="Times New Roman" pitchFamily="18" charset="0"/>
                <a:cs typeface="Arial" pitchFamily="34" charset="0"/>
              </a:rPr>
              <a:t>HBc</a:t>
            </a:r>
            <a:r>
              <a:rPr lang="en-US" dirty="0" smtClean="0">
                <a:latin typeface="Arial" pitchFamily="34" charset="0"/>
                <a:ea typeface="Times New Roman" pitchFamily="18" charset="0"/>
                <a:cs typeface="Arial" pitchFamily="34" charset="0"/>
              </a:rPr>
              <a:t> is also present in chronic </a:t>
            </a:r>
            <a:r>
              <a:rPr lang="en-US" dirty="0" err="1" smtClean="0">
                <a:latin typeface="Arial" pitchFamily="34" charset="0"/>
                <a:ea typeface="Times New Roman" pitchFamily="18" charset="0"/>
                <a:cs typeface="Arial" pitchFamily="34" charset="0"/>
              </a:rPr>
              <a:t>HBsAg</a:t>
            </a:r>
            <a:r>
              <a:rPr lang="en-US" dirty="0" smtClean="0">
                <a:latin typeface="Arial" pitchFamily="34" charset="0"/>
                <a:ea typeface="Times New Roman" pitchFamily="18" charset="0"/>
                <a:cs typeface="Arial" pitchFamily="34" charset="0"/>
              </a:rPr>
              <a:t> carriers, who do not mount an anti-HBs response. In acute infection, anti-</a:t>
            </a:r>
            <a:r>
              <a:rPr lang="en-US" dirty="0" err="1" smtClean="0">
                <a:latin typeface="Arial" pitchFamily="34" charset="0"/>
                <a:ea typeface="Times New Roman" pitchFamily="18" charset="0"/>
                <a:cs typeface="Arial" pitchFamily="34" charset="0"/>
              </a:rPr>
              <a:t>HBc</a:t>
            </a:r>
            <a:r>
              <a:rPr lang="en-US" dirty="0" smtClean="0">
                <a:latin typeface="Arial" pitchFamily="34" charset="0"/>
                <a:ea typeface="Times New Roman" pitchFamily="18" charset="0"/>
                <a:cs typeface="Arial" pitchFamily="34" charset="0"/>
              </a:rPr>
              <a:t> is mainly of the </a:t>
            </a:r>
            <a:r>
              <a:rPr lang="en-US" dirty="0" err="1" smtClean="0">
                <a:latin typeface="Arial" pitchFamily="34" charset="0"/>
                <a:ea typeface="Times New Roman" pitchFamily="18" charset="0"/>
                <a:cs typeface="Arial" pitchFamily="34" charset="0"/>
              </a:rPr>
              <a:t>IgM</a:t>
            </a:r>
            <a:r>
              <a:rPr lang="en-US" dirty="0" smtClean="0">
                <a:latin typeface="Arial" pitchFamily="34" charset="0"/>
                <a:ea typeface="Times New Roman" pitchFamily="18" charset="0"/>
                <a:cs typeface="Arial" pitchFamily="34" charset="0"/>
              </a:rPr>
              <a:t> class, whereas in chronic infection, </a:t>
            </a:r>
            <a:r>
              <a:rPr lang="en-US" dirty="0" err="1" smtClean="0">
                <a:latin typeface="Arial" pitchFamily="34" charset="0"/>
                <a:ea typeface="Times New Roman" pitchFamily="18" charset="0"/>
                <a:cs typeface="Arial" pitchFamily="34" charset="0"/>
              </a:rPr>
              <a:t>IgG</a:t>
            </a:r>
            <a:r>
              <a:rPr lang="en-US" dirty="0" smtClean="0">
                <a:latin typeface="Arial" pitchFamily="34" charset="0"/>
                <a:ea typeface="Times New Roman" pitchFamily="18" charset="0"/>
                <a:cs typeface="Arial" pitchFamily="34" charset="0"/>
              </a:rPr>
              <a:t> anti-</a:t>
            </a:r>
            <a:r>
              <a:rPr lang="en-US" dirty="0" err="1" smtClean="0">
                <a:latin typeface="Arial" pitchFamily="34" charset="0"/>
                <a:ea typeface="Times New Roman" pitchFamily="18" charset="0"/>
                <a:cs typeface="Arial" pitchFamily="34" charset="0"/>
              </a:rPr>
              <a:t>HBc</a:t>
            </a:r>
            <a:r>
              <a:rPr lang="en-US" dirty="0" smtClean="0">
                <a:latin typeface="Arial" pitchFamily="34" charset="0"/>
                <a:ea typeface="Times New Roman" pitchFamily="18" charset="0"/>
                <a:cs typeface="Arial" pitchFamily="34" charset="0"/>
              </a:rPr>
              <a:t> predominates. </a:t>
            </a:r>
            <a:r>
              <a:rPr lang="en-US" dirty="0" err="1" smtClean="0">
                <a:solidFill>
                  <a:srgbClr val="FF0000"/>
                </a:solidFill>
                <a:latin typeface="Arial" pitchFamily="34" charset="0"/>
                <a:ea typeface="Times New Roman" pitchFamily="18" charset="0"/>
                <a:cs typeface="Arial" pitchFamily="34" charset="0"/>
              </a:rPr>
              <a:t>IgM</a:t>
            </a:r>
            <a:r>
              <a:rPr lang="en-US" dirty="0" smtClean="0">
                <a:solidFill>
                  <a:srgbClr val="FF0000"/>
                </a:solidFill>
                <a:latin typeface="Arial" pitchFamily="34" charset="0"/>
                <a:ea typeface="Times New Roman" pitchFamily="18" charset="0"/>
                <a:cs typeface="Arial" pitchFamily="34" charset="0"/>
              </a:rPr>
              <a:t> anti-</a:t>
            </a:r>
            <a:r>
              <a:rPr lang="en-US" dirty="0" err="1" smtClean="0">
                <a:solidFill>
                  <a:srgbClr val="FF0000"/>
                </a:solidFill>
                <a:latin typeface="Arial" pitchFamily="34" charset="0"/>
                <a:ea typeface="Times New Roman" pitchFamily="18" charset="0"/>
                <a:cs typeface="Arial" pitchFamily="34" charset="0"/>
              </a:rPr>
              <a:t>HBc</a:t>
            </a:r>
            <a:r>
              <a:rPr lang="en-US" dirty="0" smtClean="0">
                <a:solidFill>
                  <a:srgbClr val="FF0000"/>
                </a:solidFill>
                <a:latin typeface="Arial" pitchFamily="34" charset="0"/>
                <a:ea typeface="Times New Roman" pitchFamily="18" charset="0"/>
                <a:cs typeface="Arial" pitchFamily="34" charset="0"/>
              </a:rPr>
              <a:t> </a:t>
            </a:r>
            <a:r>
              <a:rPr lang="en-US" dirty="0" smtClean="0">
                <a:latin typeface="Arial" pitchFamily="34" charset="0"/>
                <a:ea typeface="Times New Roman" pitchFamily="18" charset="0"/>
                <a:cs typeface="Arial" pitchFamily="34" charset="0"/>
              </a:rPr>
              <a:t>is a sensitive marker of acute HBV infection and occasionally is the only marker of recent infection, reflecting a window between disappearance of </a:t>
            </a:r>
            <a:r>
              <a:rPr lang="en-US" dirty="0" err="1" smtClean="0">
                <a:latin typeface="Arial" pitchFamily="34" charset="0"/>
                <a:ea typeface="Times New Roman" pitchFamily="18" charset="0"/>
                <a:cs typeface="Arial" pitchFamily="34" charset="0"/>
              </a:rPr>
              <a:t>HBsAg</a:t>
            </a:r>
            <a:r>
              <a:rPr lang="en-US" dirty="0" smtClean="0">
                <a:latin typeface="Arial" pitchFamily="34" charset="0"/>
                <a:ea typeface="Times New Roman" pitchFamily="18" charset="0"/>
                <a:cs typeface="Arial" pitchFamily="34" charset="0"/>
              </a:rPr>
              <a:t> and appearance of anti-HBs.</a:t>
            </a:r>
          </a:p>
          <a:p>
            <a:pPr lvl="0" algn="l" rtl="0" eaLnBrk="0" fontAlgn="base" hangingPunct="0">
              <a:lnSpc>
                <a:spcPct val="150000"/>
              </a:lnSpc>
              <a:spcBef>
                <a:spcPct val="0"/>
              </a:spcBef>
              <a:spcAft>
                <a:spcPct val="0"/>
              </a:spcAft>
              <a:tabLst>
                <a:tab pos="457200" algn="l"/>
              </a:tabLst>
            </a:pPr>
            <a:r>
              <a:rPr lang="en-US" b="1" dirty="0" smtClean="0">
                <a:solidFill>
                  <a:srgbClr val="FF0000"/>
                </a:solidFill>
                <a:latin typeface="Arial" pitchFamily="34" charset="0"/>
                <a:ea typeface="Times New Roman" pitchFamily="18" charset="0"/>
                <a:cs typeface="Arial" pitchFamily="34" charset="0"/>
              </a:rPr>
              <a:t>3- </a:t>
            </a:r>
            <a:r>
              <a:rPr lang="en-US" b="1" dirty="0" err="1" smtClean="0">
                <a:solidFill>
                  <a:srgbClr val="FF0000"/>
                </a:solidFill>
                <a:latin typeface="Arial" pitchFamily="34" charset="0"/>
                <a:ea typeface="Times New Roman" pitchFamily="18" charset="0"/>
                <a:cs typeface="Arial" pitchFamily="34" charset="0"/>
              </a:rPr>
              <a:t>HBeAg</a:t>
            </a:r>
            <a:r>
              <a:rPr lang="en-US" dirty="0" smtClean="0">
                <a:latin typeface="Arial" pitchFamily="34" charset="0"/>
                <a:ea typeface="Times New Roman" pitchFamily="18" charset="0"/>
                <a:cs typeface="Arial" pitchFamily="34" charset="0"/>
              </a:rPr>
              <a:t> is a protein derived from the viral core. Present only in </a:t>
            </a:r>
            <a:r>
              <a:rPr lang="en-US" dirty="0" err="1" smtClean="0">
                <a:latin typeface="Arial" pitchFamily="34" charset="0"/>
                <a:ea typeface="Times New Roman" pitchFamily="18" charset="0"/>
                <a:cs typeface="Arial" pitchFamily="34" charset="0"/>
              </a:rPr>
              <a:t>HBsAg</a:t>
            </a:r>
            <a:r>
              <a:rPr lang="en-US" dirty="0" smtClean="0">
                <a:latin typeface="Arial" pitchFamily="34" charset="0"/>
                <a:ea typeface="Times New Roman" pitchFamily="18" charset="0"/>
                <a:cs typeface="Arial" pitchFamily="34" charset="0"/>
              </a:rPr>
              <a:t>-positive serum, </a:t>
            </a:r>
            <a:r>
              <a:rPr lang="en-US" dirty="0" err="1" smtClean="0">
                <a:latin typeface="Arial" pitchFamily="34" charset="0"/>
                <a:ea typeface="Times New Roman" pitchFamily="18" charset="0"/>
                <a:cs typeface="Arial" pitchFamily="34" charset="0"/>
              </a:rPr>
              <a:t>HBeAg</a:t>
            </a:r>
            <a:r>
              <a:rPr lang="en-US" dirty="0" smtClean="0">
                <a:latin typeface="Arial" pitchFamily="34" charset="0"/>
                <a:ea typeface="Times New Roman" pitchFamily="18" charset="0"/>
                <a:cs typeface="Arial" pitchFamily="34" charset="0"/>
              </a:rPr>
              <a:t> tends to suggest more active viral replication and greater infectivity. In contrast, presence of the </a:t>
            </a:r>
            <a:r>
              <a:rPr lang="en-US" dirty="0" smtClean="0">
                <a:latin typeface="Arial" pitchFamily="34" charset="0"/>
                <a:ea typeface="Times New Roman" pitchFamily="18" charset="0"/>
                <a:cs typeface="Arial" pitchFamily="34" charset="0"/>
              </a:rPr>
              <a:t>antibody </a:t>
            </a:r>
            <a:r>
              <a:rPr lang="en-US" dirty="0" smtClean="0">
                <a:latin typeface="Arial" pitchFamily="34" charset="0"/>
                <a:ea typeface="Times New Roman" pitchFamily="18" charset="0"/>
                <a:cs typeface="Arial" pitchFamily="34" charset="0"/>
              </a:rPr>
              <a:t>(anti-</a:t>
            </a:r>
            <a:r>
              <a:rPr lang="en-US" dirty="0" err="1" smtClean="0">
                <a:latin typeface="Arial" pitchFamily="34" charset="0"/>
                <a:ea typeface="Times New Roman" pitchFamily="18" charset="0"/>
                <a:cs typeface="Arial" pitchFamily="34" charset="0"/>
              </a:rPr>
              <a:t>HBe</a:t>
            </a:r>
            <a:r>
              <a:rPr lang="en-US" dirty="0" smtClean="0">
                <a:latin typeface="Arial" pitchFamily="34" charset="0"/>
                <a:ea typeface="Times New Roman" pitchFamily="18" charset="0"/>
                <a:cs typeface="Arial" pitchFamily="34" charset="0"/>
              </a:rPr>
              <a:t>) suggests lower infectivity. Thus, e antigen markers are more helpful in prognosis than in diagnosis. </a:t>
            </a:r>
          </a:p>
          <a:p>
            <a:pPr lvl="0" algn="l" rtl="0" eaLnBrk="0" fontAlgn="base" hangingPunct="0">
              <a:lnSpc>
                <a:spcPct val="150000"/>
              </a:lnSpc>
              <a:spcBef>
                <a:spcPct val="0"/>
              </a:spcBef>
              <a:spcAft>
                <a:spcPct val="0"/>
              </a:spcAft>
              <a:tabLst>
                <a:tab pos="457200" algn="l"/>
              </a:tabLst>
            </a:pPr>
            <a:r>
              <a:rPr lang="en-US" b="1" dirty="0" smtClean="0">
                <a:solidFill>
                  <a:srgbClr val="FF0000"/>
                </a:solidFill>
                <a:latin typeface="Arial" pitchFamily="34" charset="0"/>
                <a:ea typeface="Times New Roman" pitchFamily="18" charset="0"/>
                <a:cs typeface="Arial" pitchFamily="34" charset="0"/>
              </a:rPr>
              <a:t>HBV-DNA</a:t>
            </a:r>
            <a:r>
              <a:rPr lang="en-US" dirty="0" smtClean="0">
                <a:latin typeface="Arial" pitchFamily="34" charset="0"/>
                <a:ea typeface="Times New Roman" pitchFamily="18" charset="0"/>
                <a:cs typeface="Arial" pitchFamily="34" charset="0"/>
              </a:rPr>
              <a:t> can be detected in the serum of patients with active HBV infection.</a:t>
            </a:r>
            <a:endParaRPr lang="en-US" dirty="0" smtClean="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nvGraphicFramePr>
        <p:xfrm>
          <a:off x="285720" y="1354901"/>
          <a:ext cx="8286808" cy="4700244"/>
        </p:xfrm>
        <a:graphic>
          <a:graphicData uri="http://schemas.openxmlformats.org/drawingml/2006/table">
            <a:tbl>
              <a:tblPr/>
              <a:tblGrid>
                <a:gridCol w="2071702"/>
                <a:gridCol w="2071702"/>
                <a:gridCol w="2071702"/>
                <a:gridCol w="2071702"/>
              </a:tblGrid>
              <a:tr h="493639">
                <a:tc>
                  <a:txBody>
                    <a:bodyPr/>
                    <a:lstStyle/>
                    <a:p>
                      <a:pPr algn="l">
                        <a:lnSpc>
                          <a:spcPct val="115000"/>
                        </a:lnSpc>
                      </a:pPr>
                      <a:r>
                        <a:rPr lang="en-US" sz="1400" b="1" dirty="0">
                          <a:latin typeface="Calibri"/>
                          <a:ea typeface="Times New Roman"/>
                          <a:cs typeface="Arial"/>
                        </a:rPr>
                        <a:t>Marker</a:t>
                      </a:r>
                      <a:endParaRPr lang="en-US" sz="1400" dirty="0">
                        <a:latin typeface="Calibri"/>
                        <a:ea typeface="Times New Roman"/>
                        <a:cs typeface="Arial"/>
                      </a:endParaRPr>
                    </a:p>
                  </a:txBody>
                  <a:tcPr marL="59296" marR="59296" marT="59296" marB="59296" anchor="ctr">
                    <a:lnL>
                      <a:noFill/>
                    </a:lnL>
                    <a:lnR>
                      <a:noFill/>
                    </a:lnR>
                    <a:lnT>
                      <a:noFill/>
                    </a:lnT>
                    <a:lnB>
                      <a:noFill/>
                    </a:lnB>
                    <a:solidFill>
                      <a:srgbClr val="FFFFFF"/>
                    </a:solidFill>
                  </a:tcPr>
                </a:tc>
                <a:tc>
                  <a:txBody>
                    <a:bodyPr/>
                    <a:lstStyle/>
                    <a:p>
                      <a:pPr algn="l">
                        <a:lnSpc>
                          <a:spcPct val="115000"/>
                        </a:lnSpc>
                      </a:pPr>
                      <a:r>
                        <a:rPr lang="en-US" sz="1400" b="1">
                          <a:latin typeface="Calibri"/>
                          <a:ea typeface="Times New Roman"/>
                          <a:cs typeface="Arial"/>
                        </a:rPr>
                        <a:t>Acute HBV Infection</a:t>
                      </a:r>
                      <a:endParaRPr lang="en-US" sz="1400">
                        <a:latin typeface="Calibri"/>
                        <a:ea typeface="Times New Roman"/>
                        <a:cs typeface="Arial"/>
                      </a:endParaRPr>
                    </a:p>
                  </a:txBody>
                  <a:tcPr marL="59296" marR="59296" marT="59296" marB="59296" anchor="ctr">
                    <a:lnL>
                      <a:noFill/>
                    </a:lnL>
                    <a:lnR>
                      <a:noFill/>
                    </a:lnR>
                    <a:lnT>
                      <a:noFill/>
                    </a:lnT>
                    <a:lnB>
                      <a:noFill/>
                    </a:lnB>
                    <a:solidFill>
                      <a:srgbClr val="FFFFFF"/>
                    </a:solidFill>
                  </a:tcPr>
                </a:tc>
                <a:tc>
                  <a:txBody>
                    <a:bodyPr/>
                    <a:lstStyle/>
                    <a:p>
                      <a:pPr algn="l">
                        <a:lnSpc>
                          <a:spcPct val="115000"/>
                        </a:lnSpc>
                      </a:pPr>
                      <a:r>
                        <a:rPr lang="en-US" sz="1400" b="1">
                          <a:latin typeface="Calibri"/>
                          <a:ea typeface="Times New Roman"/>
                          <a:cs typeface="Arial"/>
                        </a:rPr>
                        <a:t>Chronic HBV Infection</a:t>
                      </a:r>
                      <a:endParaRPr lang="en-US" sz="1400">
                        <a:latin typeface="Calibri"/>
                        <a:ea typeface="Times New Roman"/>
                        <a:cs typeface="Arial"/>
                      </a:endParaRPr>
                    </a:p>
                  </a:txBody>
                  <a:tcPr marL="59296" marR="59296" marT="59296" marB="59296" anchor="ctr">
                    <a:lnL>
                      <a:noFill/>
                    </a:lnL>
                    <a:lnR>
                      <a:noFill/>
                    </a:lnR>
                    <a:lnT>
                      <a:noFill/>
                    </a:lnT>
                    <a:lnB>
                      <a:noFill/>
                    </a:lnB>
                    <a:solidFill>
                      <a:srgbClr val="FFFFFF"/>
                    </a:solidFill>
                  </a:tcPr>
                </a:tc>
                <a:tc>
                  <a:txBody>
                    <a:bodyPr/>
                    <a:lstStyle/>
                    <a:p>
                      <a:pPr algn="l">
                        <a:lnSpc>
                          <a:spcPct val="115000"/>
                        </a:lnSpc>
                      </a:pPr>
                      <a:r>
                        <a:rPr lang="en-US" sz="1400" b="1">
                          <a:latin typeface="Calibri"/>
                          <a:ea typeface="Times New Roman"/>
                          <a:cs typeface="Arial"/>
                        </a:rPr>
                        <a:t>Prior HBV Infection</a:t>
                      </a:r>
                      <a:r>
                        <a:rPr lang="en-US" sz="1400" b="1" baseline="30000">
                          <a:latin typeface="Calibri"/>
                          <a:ea typeface="Times New Roman"/>
                          <a:cs typeface="Arial"/>
                        </a:rPr>
                        <a:t>†</a:t>
                      </a:r>
                      <a:endParaRPr lang="en-US" sz="1400">
                        <a:latin typeface="Calibri"/>
                        <a:ea typeface="Times New Roman"/>
                        <a:cs typeface="Arial"/>
                      </a:endParaRPr>
                    </a:p>
                  </a:txBody>
                  <a:tcPr marL="59296" marR="59296" marT="59296" marB="59296" anchor="ctr">
                    <a:lnL>
                      <a:noFill/>
                    </a:lnL>
                    <a:lnR>
                      <a:noFill/>
                    </a:lnR>
                    <a:lnT>
                      <a:noFill/>
                    </a:lnT>
                    <a:lnB>
                      <a:noFill/>
                    </a:lnB>
                    <a:solidFill>
                      <a:srgbClr val="FFFFFF"/>
                    </a:solidFill>
                  </a:tcPr>
                </a:tc>
              </a:tr>
              <a:tr h="220878">
                <a:tc>
                  <a:txBody>
                    <a:bodyPr/>
                    <a:lstStyle/>
                    <a:p>
                      <a:pPr algn="l">
                        <a:lnSpc>
                          <a:spcPct val="115000"/>
                        </a:lnSpc>
                      </a:pPr>
                      <a:r>
                        <a:rPr lang="en-US" sz="1400">
                          <a:latin typeface="Calibri"/>
                          <a:ea typeface="Times New Roman"/>
                          <a:cs typeface="Arial"/>
                        </a:rPr>
                        <a:t>HBsAg</a:t>
                      </a:r>
                    </a:p>
                  </a:txBody>
                  <a:tcPr marL="59296" marR="59296" marT="16677" marB="166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a:t>
                      </a:r>
                    </a:p>
                  </a:txBody>
                  <a:tcPr marL="59296" marR="59296" marT="16677" marB="166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a:t>
                      </a:r>
                    </a:p>
                  </a:txBody>
                  <a:tcPr marL="59296" marR="59296" marT="16677" marB="166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a:t>
                      </a:r>
                    </a:p>
                  </a:txBody>
                  <a:tcPr marL="59296" marR="59296" marT="16677" marB="16677">
                    <a:lnL w="12700" cap="flat" cmpd="sng" algn="ctr">
                      <a:solidFill>
                        <a:srgbClr val="FFFFFF"/>
                      </a:solidFill>
                      <a:prstDash val="solid"/>
                      <a:round/>
                      <a:headEnd type="none" w="med" len="med"/>
                      <a:tailEnd type="none" w="med" len="med"/>
                    </a:lnL>
                    <a:lnR>
                      <a:noFill/>
                    </a:lnR>
                    <a:lnT>
                      <a:noFill/>
                    </a:lnT>
                    <a:lnB>
                      <a:noFill/>
                    </a:lnB>
                    <a:solidFill>
                      <a:srgbClr val="F8F8F8"/>
                    </a:solidFill>
                  </a:tcPr>
                </a:tc>
              </a:tr>
              <a:tr h="220878">
                <a:tc>
                  <a:txBody>
                    <a:bodyPr/>
                    <a:lstStyle/>
                    <a:p>
                      <a:pPr algn="l">
                        <a:lnSpc>
                          <a:spcPct val="115000"/>
                        </a:lnSpc>
                      </a:pPr>
                      <a:r>
                        <a:rPr lang="en-US" sz="1400">
                          <a:latin typeface="Calibri"/>
                          <a:ea typeface="Times New Roman"/>
                          <a:cs typeface="Arial"/>
                        </a:rPr>
                        <a:t>Anti-HBs</a:t>
                      </a:r>
                    </a:p>
                  </a:txBody>
                  <a:tcPr marL="59296" marR="59296" marT="16677" marB="166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dirty="0">
                          <a:latin typeface="Calibri"/>
                          <a:ea typeface="Times New Roman"/>
                          <a:cs typeface="Arial"/>
                        </a:rPr>
                        <a:t>−</a:t>
                      </a:r>
                    </a:p>
                  </a:txBody>
                  <a:tcPr marL="59296" marR="59296" marT="16677" marB="166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a:t>
                      </a:r>
                    </a:p>
                  </a:txBody>
                  <a:tcPr marL="59296" marR="59296" marT="16677" marB="166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a:t>
                      </a:r>
                      <a:r>
                        <a:rPr lang="en-US" sz="1400" baseline="30000">
                          <a:latin typeface="Calibri"/>
                          <a:ea typeface="Times New Roman"/>
                          <a:cs typeface="Arial"/>
                        </a:rPr>
                        <a:t>‡</a:t>
                      </a:r>
                      <a:endParaRPr lang="en-US" sz="1400">
                        <a:latin typeface="Calibri"/>
                        <a:ea typeface="Times New Roman"/>
                        <a:cs typeface="Arial"/>
                      </a:endParaRPr>
                    </a:p>
                  </a:txBody>
                  <a:tcPr marL="59296" marR="59296" marT="16677" marB="16677">
                    <a:lnL w="12700" cap="flat" cmpd="sng" algn="ctr">
                      <a:solidFill>
                        <a:srgbClr val="FFFFFF"/>
                      </a:solidFill>
                      <a:prstDash val="solid"/>
                      <a:round/>
                      <a:headEnd type="none" w="med" len="med"/>
                      <a:tailEnd type="none" w="med" len="med"/>
                    </a:lnL>
                    <a:lnR>
                      <a:noFill/>
                    </a:lnR>
                    <a:lnT>
                      <a:noFill/>
                    </a:lnT>
                    <a:lnB>
                      <a:noFill/>
                    </a:lnB>
                    <a:solidFill>
                      <a:srgbClr val="F8F8F8"/>
                    </a:solidFill>
                  </a:tcPr>
                </a:tc>
              </a:tr>
              <a:tr h="220878">
                <a:tc>
                  <a:txBody>
                    <a:bodyPr/>
                    <a:lstStyle/>
                    <a:p>
                      <a:pPr algn="l">
                        <a:lnSpc>
                          <a:spcPct val="115000"/>
                        </a:lnSpc>
                      </a:pPr>
                      <a:r>
                        <a:rPr lang="en-US" sz="1400">
                          <a:latin typeface="Calibri"/>
                          <a:ea typeface="Times New Roman"/>
                          <a:cs typeface="Arial"/>
                        </a:rPr>
                        <a:t>IgM anti-HBc</a:t>
                      </a:r>
                    </a:p>
                  </a:txBody>
                  <a:tcPr marL="59296" marR="59296" marT="16677" marB="166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dirty="0">
                          <a:latin typeface="Calibri"/>
                          <a:ea typeface="Times New Roman"/>
                          <a:cs typeface="Arial"/>
                        </a:rPr>
                        <a:t>+</a:t>
                      </a:r>
                    </a:p>
                  </a:txBody>
                  <a:tcPr marL="59296" marR="59296" marT="16677" marB="166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a:t>
                      </a:r>
                    </a:p>
                  </a:txBody>
                  <a:tcPr marL="59296" marR="59296" marT="16677" marB="166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a:t>
                      </a:r>
                    </a:p>
                  </a:txBody>
                  <a:tcPr marL="59296" marR="59296" marT="16677" marB="16677">
                    <a:lnL w="12700" cap="flat" cmpd="sng" algn="ctr">
                      <a:solidFill>
                        <a:srgbClr val="FFFFFF"/>
                      </a:solidFill>
                      <a:prstDash val="solid"/>
                      <a:round/>
                      <a:headEnd type="none" w="med" len="med"/>
                      <a:tailEnd type="none" w="med" len="med"/>
                    </a:lnL>
                    <a:lnR>
                      <a:noFill/>
                    </a:lnR>
                    <a:lnT>
                      <a:noFill/>
                    </a:lnT>
                    <a:lnB>
                      <a:noFill/>
                    </a:lnB>
                    <a:solidFill>
                      <a:srgbClr val="F8F8F8"/>
                    </a:solidFill>
                  </a:tcPr>
                </a:tc>
              </a:tr>
              <a:tr h="220878">
                <a:tc>
                  <a:txBody>
                    <a:bodyPr/>
                    <a:lstStyle/>
                    <a:p>
                      <a:pPr algn="l">
                        <a:lnSpc>
                          <a:spcPct val="115000"/>
                        </a:lnSpc>
                      </a:pPr>
                      <a:r>
                        <a:rPr lang="en-US" sz="1400">
                          <a:latin typeface="Calibri"/>
                          <a:ea typeface="Times New Roman"/>
                          <a:cs typeface="Arial"/>
                        </a:rPr>
                        <a:t>IgG anti-HBc</a:t>
                      </a:r>
                    </a:p>
                  </a:txBody>
                  <a:tcPr marL="59296" marR="59296" marT="16677" marB="166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a:t>
                      </a:r>
                    </a:p>
                  </a:txBody>
                  <a:tcPr marL="59296" marR="59296" marT="16677" marB="166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a:t>
                      </a:r>
                    </a:p>
                  </a:txBody>
                  <a:tcPr marL="59296" marR="59296" marT="16677" marB="166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a:t>
                      </a:r>
                    </a:p>
                  </a:txBody>
                  <a:tcPr marL="59296" marR="59296" marT="16677" marB="16677">
                    <a:lnL w="12700" cap="flat" cmpd="sng" algn="ctr">
                      <a:solidFill>
                        <a:srgbClr val="FFFFFF"/>
                      </a:solidFill>
                      <a:prstDash val="solid"/>
                      <a:round/>
                      <a:headEnd type="none" w="med" len="med"/>
                      <a:tailEnd type="none" w="med" len="med"/>
                    </a:lnL>
                    <a:lnR>
                      <a:noFill/>
                    </a:lnR>
                    <a:lnT>
                      <a:noFill/>
                    </a:lnT>
                    <a:lnB>
                      <a:noFill/>
                    </a:lnB>
                    <a:solidFill>
                      <a:srgbClr val="F8F8F8"/>
                    </a:solidFill>
                  </a:tcPr>
                </a:tc>
              </a:tr>
              <a:tr h="220878">
                <a:tc>
                  <a:txBody>
                    <a:bodyPr/>
                    <a:lstStyle/>
                    <a:p>
                      <a:pPr algn="l">
                        <a:lnSpc>
                          <a:spcPct val="115000"/>
                        </a:lnSpc>
                      </a:pPr>
                      <a:r>
                        <a:rPr lang="en-US" sz="1400">
                          <a:latin typeface="Calibri"/>
                          <a:ea typeface="Times New Roman"/>
                          <a:cs typeface="Arial"/>
                        </a:rPr>
                        <a:t>HBeAg</a:t>
                      </a:r>
                    </a:p>
                  </a:txBody>
                  <a:tcPr marL="59296" marR="59296" marT="16677" marB="166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a:t>
                      </a:r>
                    </a:p>
                  </a:txBody>
                  <a:tcPr marL="59296" marR="59296" marT="16677" marB="166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a:t>
                      </a:r>
                    </a:p>
                  </a:txBody>
                  <a:tcPr marL="59296" marR="59296" marT="16677" marB="166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a:t>
                      </a:r>
                    </a:p>
                  </a:txBody>
                  <a:tcPr marL="59296" marR="59296" marT="16677" marB="16677">
                    <a:lnL w="12700" cap="flat" cmpd="sng" algn="ctr">
                      <a:solidFill>
                        <a:srgbClr val="FFFFFF"/>
                      </a:solidFill>
                      <a:prstDash val="solid"/>
                      <a:round/>
                      <a:headEnd type="none" w="med" len="med"/>
                      <a:tailEnd type="none" w="med" len="med"/>
                    </a:lnL>
                    <a:lnR>
                      <a:noFill/>
                    </a:lnR>
                    <a:lnT>
                      <a:noFill/>
                    </a:lnT>
                    <a:lnB>
                      <a:noFill/>
                    </a:lnB>
                    <a:solidFill>
                      <a:srgbClr val="F8F8F8"/>
                    </a:solidFill>
                  </a:tcPr>
                </a:tc>
              </a:tr>
              <a:tr h="220878">
                <a:tc>
                  <a:txBody>
                    <a:bodyPr/>
                    <a:lstStyle/>
                    <a:p>
                      <a:pPr algn="l">
                        <a:lnSpc>
                          <a:spcPct val="115000"/>
                        </a:lnSpc>
                      </a:pPr>
                      <a:r>
                        <a:rPr lang="en-US" sz="1400">
                          <a:latin typeface="Calibri"/>
                          <a:ea typeface="Times New Roman"/>
                          <a:cs typeface="Arial"/>
                        </a:rPr>
                        <a:t>Anti-HBe</a:t>
                      </a:r>
                    </a:p>
                  </a:txBody>
                  <a:tcPr marL="59296" marR="59296" marT="16677" marB="166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a:t>
                      </a:r>
                    </a:p>
                  </a:txBody>
                  <a:tcPr marL="59296" marR="59296" marT="16677" marB="166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dirty="0">
                          <a:latin typeface="Calibri"/>
                          <a:ea typeface="Times New Roman"/>
                          <a:cs typeface="Arial"/>
                        </a:rPr>
                        <a:t>±</a:t>
                      </a:r>
                    </a:p>
                  </a:txBody>
                  <a:tcPr marL="59296" marR="59296" marT="16677" marB="166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a:t>
                      </a:r>
                    </a:p>
                  </a:txBody>
                  <a:tcPr marL="59296" marR="59296" marT="16677" marB="16677">
                    <a:lnL w="12700" cap="flat" cmpd="sng" algn="ctr">
                      <a:solidFill>
                        <a:srgbClr val="FFFFFF"/>
                      </a:solidFill>
                      <a:prstDash val="solid"/>
                      <a:round/>
                      <a:headEnd type="none" w="med" len="med"/>
                      <a:tailEnd type="none" w="med" len="med"/>
                    </a:lnL>
                    <a:lnR>
                      <a:noFill/>
                    </a:lnR>
                    <a:lnT>
                      <a:noFill/>
                    </a:lnT>
                    <a:lnB>
                      <a:noFill/>
                    </a:lnB>
                    <a:solidFill>
                      <a:srgbClr val="F8F8F8"/>
                    </a:solidFill>
                  </a:tcPr>
                </a:tc>
              </a:tr>
              <a:tr h="220878">
                <a:tc>
                  <a:txBody>
                    <a:bodyPr/>
                    <a:lstStyle/>
                    <a:p>
                      <a:pPr algn="l">
                        <a:lnSpc>
                          <a:spcPct val="115000"/>
                        </a:lnSpc>
                      </a:pPr>
                      <a:r>
                        <a:rPr lang="en-US" sz="1400">
                          <a:latin typeface="Calibri"/>
                          <a:ea typeface="Times New Roman"/>
                          <a:cs typeface="Arial"/>
                        </a:rPr>
                        <a:t>HBV-DNA</a:t>
                      </a:r>
                    </a:p>
                  </a:txBody>
                  <a:tcPr marL="59296" marR="59296" marT="16677" marB="166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a:t>
                      </a:r>
                    </a:p>
                  </a:txBody>
                  <a:tcPr marL="59296" marR="59296" marT="16677" marB="166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a:t>
                      </a:r>
                    </a:p>
                  </a:txBody>
                  <a:tcPr marL="59296" marR="59296" marT="16677" marB="166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a:t>
                      </a:r>
                    </a:p>
                  </a:txBody>
                  <a:tcPr marL="59296" marR="59296" marT="16677" marB="16677">
                    <a:lnL w="12700" cap="flat" cmpd="sng" algn="ctr">
                      <a:solidFill>
                        <a:srgbClr val="FFFFFF"/>
                      </a:solidFill>
                      <a:prstDash val="solid"/>
                      <a:round/>
                      <a:headEnd type="none" w="med" len="med"/>
                      <a:tailEnd type="none" w="med" len="med"/>
                    </a:lnL>
                    <a:lnR>
                      <a:noFill/>
                    </a:lnR>
                    <a:lnT>
                      <a:noFill/>
                    </a:lnT>
                    <a:lnB>
                      <a:noFill/>
                    </a:lnB>
                    <a:solidFill>
                      <a:srgbClr val="F8F8F8"/>
                    </a:solidFill>
                  </a:tcPr>
                </a:tc>
              </a:tr>
              <a:tr h="552935">
                <a:tc gridSpan="4">
                  <a:txBody>
                    <a:bodyPr/>
                    <a:lstStyle/>
                    <a:p>
                      <a:pPr algn="l">
                        <a:lnSpc>
                          <a:spcPct val="115000"/>
                        </a:lnSpc>
                      </a:pPr>
                      <a:r>
                        <a:rPr lang="en-US" sz="1400" dirty="0">
                          <a:latin typeface="Calibri"/>
                          <a:ea typeface="Times New Roman"/>
                          <a:cs typeface="Arial"/>
                        </a:rPr>
                        <a:t>*Antibody to hepatitis D virus (anti-HDV) levels should be measured if serologic tests confirm HBV and infection is severe.</a:t>
                      </a:r>
                    </a:p>
                  </a:txBody>
                  <a:tcPr marL="88944" marR="88944" marT="88944" marB="88944" anchor="ctr">
                    <a:lnL>
                      <a:noFill/>
                    </a:lnL>
                    <a:lnR>
                      <a:noFill/>
                    </a:lnR>
                    <a:lnT>
                      <a:noFill/>
                    </a:lnT>
                    <a:lnB>
                      <a:noFill/>
                    </a:lnB>
                    <a:solidFill>
                      <a:srgbClr val="F8F8F8"/>
                    </a:solidFill>
                  </a:tcP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r>
              <a:tr h="365412">
                <a:tc gridSpan="4">
                  <a:txBody>
                    <a:bodyPr/>
                    <a:lstStyle/>
                    <a:p>
                      <a:pPr algn="l">
                        <a:lnSpc>
                          <a:spcPct val="115000"/>
                        </a:lnSpc>
                      </a:pPr>
                      <a:r>
                        <a:rPr lang="en-US" sz="1400" baseline="30000" dirty="0">
                          <a:latin typeface="Calibri"/>
                          <a:ea typeface="Times New Roman"/>
                          <a:cs typeface="Arial"/>
                        </a:rPr>
                        <a:t>†</a:t>
                      </a:r>
                      <a:r>
                        <a:rPr lang="en-US" sz="1400" dirty="0">
                          <a:latin typeface="Calibri"/>
                          <a:ea typeface="Times New Roman"/>
                          <a:cs typeface="Arial"/>
                        </a:rPr>
                        <a:t>Patients have had HBV infection and recovered.</a:t>
                      </a:r>
                    </a:p>
                  </a:txBody>
                  <a:tcPr marL="88944" marR="88944" marT="88944" marB="88944" anchor="ctr">
                    <a:lnL>
                      <a:noFill/>
                    </a:lnL>
                    <a:lnR>
                      <a:noFill/>
                    </a:lnR>
                    <a:lnT>
                      <a:noFill/>
                    </a:lnT>
                    <a:lnB>
                      <a:noFill/>
                    </a:lnB>
                    <a:solidFill>
                      <a:srgbClr val="F8F8F8"/>
                    </a:solidFill>
                  </a:tcP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r>
              <a:tr h="365412">
                <a:tc gridSpan="4">
                  <a:txBody>
                    <a:bodyPr/>
                    <a:lstStyle/>
                    <a:p>
                      <a:pPr algn="l">
                        <a:lnSpc>
                          <a:spcPct val="115000"/>
                        </a:lnSpc>
                      </a:pPr>
                      <a:r>
                        <a:rPr lang="en-US" sz="1400" baseline="30000" dirty="0">
                          <a:latin typeface="Calibri"/>
                          <a:ea typeface="Times New Roman"/>
                          <a:cs typeface="Arial"/>
                        </a:rPr>
                        <a:t>‡</a:t>
                      </a:r>
                      <a:r>
                        <a:rPr lang="en-US" sz="1400" dirty="0">
                          <a:latin typeface="Calibri"/>
                          <a:ea typeface="Times New Roman"/>
                          <a:cs typeface="Arial"/>
                        </a:rPr>
                        <a:t>Anti-HBs is also seen as the sole serologic marker after HBV vaccination.</a:t>
                      </a:r>
                    </a:p>
                  </a:txBody>
                  <a:tcPr marL="88944" marR="88944" marT="88944" marB="88944" anchor="ctr">
                    <a:lnL>
                      <a:noFill/>
                    </a:lnL>
                    <a:lnR>
                      <a:noFill/>
                    </a:lnR>
                    <a:lnT>
                      <a:noFill/>
                    </a:lnT>
                    <a:lnB>
                      <a:noFill/>
                    </a:lnB>
                    <a:solidFill>
                      <a:srgbClr val="F8F8F8"/>
                    </a:solidFill>
                  </a:tcP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r>
              <a:tr h="740459">
                <a:tc gridSpan="4">
                  <a:txBody>
                    <a:bodyPr/>
                    <a:lstStyle/>
                    <a:p>
                      <a:pPr algn="l">
                        <a:lnSpc>
                          <a:spcPct val="115000"/>
                        </a:lnSpc>
                      </a:pPr>
                      <a:r>
                        <a:rPr lang="en-US" sz="1400" dirty="0">
                          <a:latin typeface="Calibri"/>
                          <a:ea typeface="Times New Roman"/>
                          <a:cs typeface="Arial"/>
                        </a:rPr>
                        <a:t>Anti-</a:t>
                      </a:r>
                      <a:r>
                        <a:rPr lang="en-US" sz="1400" dirty="0" err="1">
                          <a:latin typeface="Calibri"/>
                          <a:ea typeface="Times New Roman"/>
                          <a:cs typeface="Arial"/>
                        </a:rPr>
                        <a:t>HBc</a:t>
                      </a:r>
                      <a:r>
                        <a:rPr lang="en-US" sz="1400" dirty="0">
                          <a:latin typeface="Calibri"/>
                          <a:ea typeface="Times New Roman"/>
                          <a:cs typeface="Arial"/>
                        </a:rPr>
                        <a:t> = antibody to hepatitis B core; anti-</a:t>
                      </a:r>
                      <a:r>
                        <a:rPr lang="en-US" sz="1400" dirty="0" err="1">
                          <a:latin typeface="Calibri"/>
                          <a:ea typeface="Times New Roman"/>
                          <a:cs typeface="Arial"/>
                        </a:rPr>
                        <a:t>HBe</a:t>
                      </a:r>
                      <a:r>
                        <a:rPr lang="en-US" sz="1400" dirty="0">
                          <a:latin typeface="Calibri"/>
                          <a:ea typeface="Times New Roman"/>
                          <a:cs typeface="Arial"/>
                        </a:rPr>
                        <a:t> = antibody to </a:t>
                      </a:r>
                      <a:r>
                        <a:rPr lang="en-US" sz="1400" dirty="0" err="1">
                          <a:latin typeface="Calibri"/>
                          <a:ea typeface="Times New Roman"/>
                          <a:cs typeface="Arial"/>
                        </a:rPr>
                        <a:t>HBeAg</a:t>
                      </a:r>
                      <a:r>
                        <a:rPr lang="en-US" sz="1400" dirty="0">
                          <a:latin typeface="Calibri"/>
                          <a:ea typeface="Times New Roman"/>
                          <a:cs typeface="Arial"/>
                        </a:rPr>
                        <a:t>; anti-HBs = antibody to </a:t>
                      </a:r>
                      <a:r>
                        <a:rPr lang="en-US" sz="1400" dirty="0" err="1">
                          <a:latin typeface="Calibri"/>
                          <a:ea typeface="Times New Roman"/>
                          <a:cs typeface="Arial"/>
                        </a:rPr>
                        <a:t>HBsAg</a:t>
                      </a:r>
                      <a:r>
                        <a:rPr lang="en-US" sz="1400" dirty="0">
                          <a:latin typeface="Calibri"/>
                          <a:ea typeface="Times New Roman"/>
                          <a:cs typeface="Arial"/>
                        </a:rPr>
                        <a:t>; </a:t>
                      </a:r>
                      <a:r>
                        <a:rPr lang="en-US" sz="1400" dirty="0" err="1">
                          <a:latin typeface="Calibri"/>
                          <a:ea typeface="Times New Roman"/>
                          <a:cs typeface="Arial"/>
                        </a:rPr>
                        <a:t>HBeAg</a:t>
                      </a:r>
                      <a:r>
                        <a:rPr lang="en-US" sz="1400" dirty="0">
                          <a:latin typeface="Calibri"/>
                          <a:ea typeface="Times New Roman"/>
                          <a:cs typeface="Arial"/>
                        </a:rPr>
                        <a:t> =hepatitis B e antigen; </a:t>
                      </a:r>
                      <a:r>
                        <a:rPr lang="en-US" sz="1400" dirty="0" err="1">
                          <a:latin typeface="Calibri"/>
                          <a:ea typeface="Times New Roman"/>
                          <a:cs typeface="Arial"/>
                        </a:rPr>
                        <a:t>HBsAg</a:t>
                      </a:r>
                      <a:r>
                        <a:rPr lang="en-US" sz="1400" dirty="0">
                          <a:latin typeface="Calibri"/>
                          <a:ea typeface="Times New Roman"/>
                          <a:cs typeface="Arial"/>
                        </a:rPr>
                        <a:t> = hepatitis B surface antigen; HBV = hepatitis B virus.</a:t>
                      </a:r>
                    </a:p>
                  </a:txBody>
                  <a:tcPr marL="88944" marR="88944" marT="88944" marB="88944" anchor="ctr">
                    <a:lnL>
                      <a:noFill/>
                    </a:lnL>
                    <a:lnR>
                      <a:noFill/>
                    </a:lnR>
                    <a:lnT>
                      <a:noFill/>
                    </a:lnT>
                    <a:lnB>
                      <a:noFill/>
                    </a:lnB>
                    <a:solidFill>
                      <a:srgbClr val="F8F8F8"/>
                    </a:solidFill>
                  </a:tcP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r>
            </a:tbl>
          </a:graphicData>
        </a:graphic>
      </p:graphicFrame>
      <p:sp>
        <p:nvSpPr>
          <p:cNvPr id="57345" name="Rectangle 1"/>
          <p:cNvSpPr>
            <a:spLocks noChangeArrowheads="1"/>
          </p:cNvSpPr>
          <p:nvPr/>
        </p:nvSpPr>
        <p:spPr bwMode="auto">
          <a:xfrm>
            <a:off x="1983457" y="502452"/>
            <a:ext cx="2763550" cy="671310"/>
          </a:xfrm>
          <a:prstGeom prst="rect">
            <a:avLst/>
          </a:prstGeom>
          <a:noFill/>
          <a:ln w="9525">
            <a:noFill/>
            <a:miter lim="800000"/>
            <a:headEnd/>
            <a:tailEnd/>
          </a:ln>
          <a:effectLst/>
        </p:spPr>
        <p:txBody>
          <a:bodyPr vert="horz" wrap="none" lIns="42849" tIns="42849" rIns="42849" bIns="42849"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Hepatitis B Serology*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0" y="329570"/>
            <a:ext cx="9144000" cy="6058036"/>
          </a:xfrm>
          <a:prstGeom prst="rect">
            <a:avLst/>
          </a:prstGeom>
          <a:noFill/>
          <a:ln w="9525">
            <a:noFill/>
            <a:miter lim="800000"/>
            <a:headEnd/>
            <a:tailEnd/>
          </a:ln>
          <a:effectLst/>
        </p:spPr>
        <p:txBody>
          <a:bodyPr vert="horz" wrap="square" lIns="91440" tIns="101568" rIns="91440" bIns="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457200" algn="l"/>
              </a:tabLst>
            </a:pPr>
            <a:r>
              <a:rPr kumimoji="0" lang="en-US" sz="27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Hepatitis B, Chronic</a:t>
            </a:r>
            <a:endParaRPr kumimoji="0" lang="en-US" sz="2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Hepatitis B is a common cause of chronic hepatitis. Patients may be asymptomatic or have nonspecific manifestations such as fatigue and malaise. Without treatment, cirrhosis often develops; risk of </a:t>
            </a:r>
            <a:r>
              <a:rPr kumimoji="0" lang="en-US" sz="16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hepatocellular</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carcinoma is increased. Antiviral drugs may help, but liver transplantation may become necessary.</a:t>
            </a: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Hepatitis lasting &gt; 6 mo is generally defined as chronic hepatitis, although this duration is arbitrary.</a:t>
            </a: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However,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risk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of developing chronic infection:</a:t>
            </a: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For infants: 90%</a:t>
            </a: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For children aged 1 to 5 yr: 25 to 50%</a:t>
            </a: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Adults: About 5%</a:t>
            </a: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Without treatment, chronic hepatitis B can resolve (uncommon), progress rapidly, or progress slowly to cirrhosis over decades. Resolution often begins with a transient increase in disease severity and results in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seroconversion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from hepatitis B e antigen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HBeAg</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to antibody to hepatitis B e antigen (anti-</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HBe</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Coinfection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with </a:t>
            </a:r>
            <a:r>
              <a:rPr kumimoji="0" lang="en-US" sz="1600" b="0" i="0" u="none" strike="noStrike" cap="none" normalizeH="0" baseline="0" dirty="0" smtClean="0">
                <a:ln>
                  <a:noFill/>
                </a:ln>
                <a:solidFill>
                  <a:srgbClr val="8B230F"/>
                </a:solidFill>
                <a:effectLst/>
                <a:latin typeface="Arial" pitchFamily="34" charset="0"/>
                <a:ea typeface="Times New Roman" pitchFamily="18" charset="0"/>
                <a:cs typeface="Arial" pitchFamily="34" charset="0"/>
                <a:hlinkClick r:id="rId2"/>
              </a:rPr>
              <a:t>hepatitis D virus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(HDV) causes the most severe form of chronic HBV infection; without treatment, </a:t>
            </a:r>
            <a:r>
              <a:rPr kumimoji="0" lang="en-US" sz="1600" b="0" i="0" u="none" strike="noStrike" cap="none" normalizeH="0" baseline="0" dirty="0" smtClean="0">
                <a:ln>
                  <a:noFill/>
                </a:ln>
                <a:solidFill>
                  <a:srgbClr val="8B230F"/>
                </a:solidFill>
                <a:effectLst/>
                <a:latin typeface="Arial" pitchFamily="34" charset="0"/>
                <a:ea typeface="Times New Roman" pitchFamily="18" charset="0"/>
                <a:cs typeface="Arial" pitchFamily="34" charset="0"/>
                <a:hlinkClick r:id="rId3"/>
              </a:rPr>
              <a:t>cirrhosis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develops in up to 70% of patients. Chronic HBV infection increases the risk of </a:t>
            </a:r>
            <a:r>
              <a:rPr kumimoji="0" lang="en-US" sz="1600" b="0" i="0" u="none" strike="noStrike" cap="none" normalizeH="0" baseline="0" dirty="0" err="1" smtClean="0">
                <a:ln>
                  <a:noFill/>
                </a:ln>
                <a:solidFill>
                  <a:srgbClr val="8B230F"/>
                </a:solidFill>
                <a:effectLst/>
                <a:latin typeface="Arial" pitchFamily="34" charset="0"/>
                <a:ea typeface="Times New Roman" pitchFamily="18" charset="0"/>
                <a:cs typeface="Arial" pitchFamily="34" charset="0"/>
                <a:hlinkClick r:id="rId4"/>
              </a:rPr>
              <a:t>hepatocellular</a:t>
            </a:r>
            <a:r>
              <a:rPr kumimoji="0" lang="en-US" sz="1600" b="0" i="0" u="none" strike="noStrike" cap="none" normalizeH="0" baseline="0" dirty="0" smtClean="0">
                <a:ln>
                  <a:noFill/>
                </a:ln>
                <a:solidFill>
                  <a:srgbClr val="8B230F"/>
                </a:solidFill>
                <a:effectLst/>
                <a:latin typeface="Arial" pitchFamily="34" charset="0"/>
                <a:ea typeface="Times New Roman" pitchFamily="18" charset="0"/>
                <a:cs typeface="Arial" pitchFamily="34" charset="0"/>
                <a:hlinkClick r:id="rId4"/>
              </a:rPr>
              <a:t> cancer</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0" y="279165"/>
            <a:ext cx="9144000" cy="4721471"/>
          </a:xfrm>
          <a:prstGeom prst="rect">
            <a:avLst/>
          </a:prstGeom>
          <a:noFill/>
          <a:ln w="9525">
            <a:noFill/>
            <a:miter lim="800000"/>
            <a:headEnd/>
            <a:tailEnd/>
          </a:ln>
          <a:effectLst/>
        </p:spPr>
        <p:txBody>
          <a:bodyPr vert="horz" wrap="square" lIns="91440" tIns="45720" rIns="91440" bIns="42849"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457200" algn="l"/>
              </a:tabLst>
            </a:pPr>
            <a:r>
              <a:rPr kumimoji="0" lang="en-US" sz="16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Symptoms and Signs</a:t>
            </a:r>
            <a:endParaRPr kumimoji="0" lang="en-US" sz="1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Symptoms vary depending on the degree of underlying liver damage.</a:t>
            </a: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Many patients, particularly children, are asymptomatic. However, malaise, anorexia, and fatigue are common, sometimes with low-grade fever and nonspecific upper abdominal discomfort. Jaundice is usually absent.</a:t>
            </a: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Often, the first findings are</a:t>
            </a: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Signs of chronic liver disease or </a:t>
            </a:r>
            <a:r>
              <a:rPr kumimoji="0" lang="en-US" sz="1600" b="0" i="0" u="none" strike="noStrike" cap="none" normalizeH="0" baseline="0" dirty="0" smtClean="0">
                <a:ln>
                  <a:noFill/>
                </a:ln>
                <a:solidFill>
                  <a:srgbClr val="8B230F"/>
                </a:solidFill>
                <a:effectLst/>
                <a:latin typeface="Arial" pitchFamily="34" charset="0"/>
                <a:ea typeface="Times New Roman" pitchFamily="18" charset="0"/>
                <a:cs typeface="Arial" pitchFamily="34" charset="0"/>
                <a:hlinkClick r:id="rId2"/>
              </a:rPr>
              <a:t>portal hypertension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cirrhosis, manifestations of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cholestasis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extrahepatic</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manifestations. </a:t>
            </a: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Diagnosis</a:t>
            </a: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Diagnosis is confirmed by finding positive hepatitis B surface antigen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HBsAg</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IgG</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anti-</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HBc</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 negative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IgM</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antibody to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HBcAg</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(anti-</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HBc</a:t>
            </a:r>
            <a:r>
              <a:rPr lang="en-US" sz="1600" dirty="0" smtClean="0">
                <a:latin typeface="Arial" pitchFamily="34" charset="0"/>
                <a:ea typeface="Times New Roman" pitchFamily="18" charset="0"/>
                <a:cs typeface="Arial" pitchFamily="34" charset="0"/>
              </a:rPr>
              <a:t>)</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 by measuring hepatitis B virus DNA (quantitative HBV-DNA).</a:t>
            </a: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lang="en-US" sz="1600" dirty="0" smtClean="0">
                <a:latin typeface="Arial" pitchFamily="34" charset="0"/>
                <a:cs typeface="Arial" pitchFamily="34" charset="0"/>
              </a:rPr>
              <a:t>Liver biopsy</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0" y="1347164"/>
            <a:ext cx="9144000" cy="4165723"/>
          </a:xfrm>
          <a:prstGeom prst="rect">
            <a:avLst/>
          </a:prstGeom>
          <a:noFill/>
          <a:ln w="9525">
            <a:noFill/>
            <a:miter lim="800000"/>
            <a:headEnd/>
            <a:tailEnd/>
          </a:ln>
          <a:effectLst/>
        </p:spPr>
        <p:txBody>
          <a:bodyPr vert="horz" wrap="square" lIns="91440" tIns="101568" rIns="91440" bIns="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457200" algn="l"/>
              </a:tabLst>
            </a:pPr>
            <a:r>
              <a:rPr kumimoji="0" lang="en-US" sz="27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Hepatitis C, Acute</a:t>
            </a:r>
            <a:endParaRPr kumimoji="0" lang="en-US" sz="12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Hepatitis C virus (HCV) is a single-stranded RNA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flavivirus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that causes </a:t>
            </a:r>
            <a:r>
              <a:rPr kumimoji="0" lang="en-US" sz="1600" b="0" i="0" u="none" strike="noStrike" cap="none" normalizeH="0" baseline="0" dirty="0" smtClean="0">
                <a:ln>
                  <a:noFill/>
                </a:ln>
                <a:solidFill>
                  <a:srgbClr val="8B230F"/>
                </a:solidFill>
                <a:effectLst/>
                <a:latin typeface="Arial" pitchFamily="34" charset="0"/>
                <a:ea typeface="Times New Roman" pitchFamily="18" charset="0"/>
                <a:cs typeface="Arial" pitchFamily="34" charset="0"/>
                <a:hlinkClick r:id="rId2"/>
              </a:rPr>
              <a:t>acute viral hepatitis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 is a common cause of </a:t>
            </a:r>
            <a:r>
              <a:rPr kumimoji="0" lang="en-US" sz="1600" b="0" i="0" u="none" strike="noStrike" cap="none" normalizeH="0" baseline="0" dirty="0" smtClean="0">
                <a:ln>
                  <a:noFill/>
                </a:ln>
                <a:solidFill>
                  <a:srgbClr val="8B230F"/>
                </a:solidFill>
                <a:effectLst/>
                <a:latin typeface="Arial" pitchFamily="34" charset="0"/>
                <a:ea typeface="Times New Roman" pitchFamily="18" charset="0"/>
                <a:cs typeface="Arial" pitchFamily="34" charset="0"/>
                <a:hlinkClick r:id="rId3"/>
              </a:rPr>
              <a:t>chronic viral hepatitis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Six major HCV subtypes exist with varying amino acid sequences (genotypes); these subtypes vary geographically and in virulence and response to therapy. HCV can also alter its amino acid pattern over time in an infected person, producing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quasis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pecies.HCV</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infection sometimes occurs simultaneously with specific systemic disorders, including the following:</a:t>
            </a: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Essential mixed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cryoglobulinemia</a:t>
            </a: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Porphyria</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cutanea</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tarda</a:t>
            </a: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Glomerulonephritis</a:t>
            </a: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mechanisms are uncertain.</a:t>
            </a:r>
          </a:p>
        </p:txBody>
      </p:sp>
      <p:pic>
        <p:nvPicPr>
          <p:cNvPr id="1026" name="Picture 2" descr="C:\Users\hp\Desktop\HCV-strurur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1960" y="3933055"/>
            <a:ext cx="4393878" cy="259228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0" y="127394"/>
            <a:ext cx="9144000" cy="5629412"/>
          </a:xfrm>
          <a:prstGeom prst="rect">
            <a:avLst/>
          </a:prstGeom>
          <a:noFill/>
          <a:ln w="9525">
            <a:noFill/>
            <a:miter lim="800000"/>
            <a:headEnd/>
            <a:tailEnd/>
          </a:ln>
          <a:effectLst/>
        </p:spPr>
        <p:txBody>
          <a:bodyPr vert="horz" wrap="square" lIns="91440" tIns="45720" rIns="91440" bIns="42849" numCol="1" anchor="ctr" anchorCtr="0" compatLnSpc="1">
            <a:prstTxWarp prst="textNoShape">
              <a:avLst/>
            </a:prstTxWarp>
            <a:spAutoFit/>
          </a:bodyPr>
          <a:lstStyle/>
          <a:p>
            <a:pPr marL="0" marR="0" lvl="0" indent="0" algn="l" defTabSz="914400" rtl="1" eaLnBrk="1" fontAlgn="base" latinLnBrk="0" hangingPunct="1">
              <a:lnSpc>
                <a:spcPct val="150000"/>
              </a:lnSpc>
              <a:spcBef>
                <a:spcPct val="0"/>
              </a:spcBef>
              <a:spcAft>
                <a:spcPct val="0"/>
              </a:spcAft>
              <a:buClrTx/>
              <a:buSzTx/>
              <a:buFontTx/>
              <a:buNone/>
              <a:tabLst/>
            </a:pPr>
            <a:r>
              <a:rPr kumimoji="0" lang="en-US" sz="16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Transmission of hepatitis C</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Infection is most commonly transmitted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through</a:t>
            </a:r>
          </a:p>
          <a:p>
            <a:pPr marL="0" marR="0" lvl="0" indent="0" algn="l" defTabSz="914400" rtl="0" eaLnBrk="0" fontAlgn="base" latinLnBrk="0" hangingPunct="0">
              <a:lnSpc>
                <a:spcPct val="150000"/>
              </a:lnSpc>
              <a:spcBef>
                <a:spcPct val="0"/>
              </a:spcBef>
              <a:spcAft>
                <a:spcPct val="0"/>
              </a:spcAft>
              <a:buClrTx/>
              <a:buSzTx/>
              <a:buFontTx/>
              <a:buNone/>
              <a:tabLst/>
            </a:pPr>
            <a:r>
              <a:rPr lang="en-US" sz="1600" dirty="0" smtClean="0">
                <a:latin typeface="Arial" pitchFamily="34" charset="0"/>
                <a:ea typeface="Times New Roman" pitchFamily="18" charset="0"/>
                <a:cs typeface="Arial" pitchFamily="34" charset="0"/>
              </a:rPr>
              <a:t>1-</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blood, primarily when parenteral drug users share needles, but also through tattoos or body piercing.</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2-Sexual transmission</a:t>
            </a:r>
          </a:p>
          <a:p>
            <a:pPr marL="0" marR="0" lvl="0" indent="0" algn="l" defTabSz="914400" rtl="0" eaLnBrk="0" fontAlgn="base" latinLnBrk="0" hangingPunct="0">
              <a:lnSpc>
                <a:spcPct val="150000"/>
              </a:lnSpc>
              <a:spcBef>
                <a:spcPct val="0"/>
              </a:spcBef>
              <a:spcAft>
                <a:spcPct val="0"/>
              </a:spcAft>
              <a:buClrTx/>
              <a:buSzTx/>
              <a:buFontTx/>
              <a:buNone/>
              <a:tabLst/>
            </a:pPr>
            <a:r>
              <a:rPr lang="en-US" sz="1600" dirty="0" smtClean="0">
                <a:latin typeface="Arial" pitchFamily="34" charset="0"/>
                <a:ea typeface="Times New Roman" pitchFamily="18" charset="0"/>
                <a:cs typeface="Arial" pitchFamily="34" charset="0"/>
              </a:rPr>
              <a:t>3-</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vertical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transmission from mother to infant are relatively rare.</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Some sporadic cases occur in patients without apparent risk factors.</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HCV prevalence varies with geography and other risk factors.</a:t>
            </a:r>
            <a:endPar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Symptoms and Signs</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Hepatitis C may be asymptomatic during the acute infection. Its severity often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fluctuates</a:t>
            </a:r>
            <a:r>
              <a:rPr kumimoji="0" lang="en-US" sz="16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levels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for many years or even decades. </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HCV has the highest rate of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chronicity</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(about 75%). The resultant </a:t>
            </a:r>
            <a:r>
              <a:rPr kumimoji="0" lang="en-US" sz="1600" b="0" i="0" u="none" strike="noStrike" cap="none" normalizeH="0" baseline="0" dirty="0" smtClean="0">
                <a:ln>
                  <a:noFill/>
                </a:ln>
                <a:solidFill>
                  <a:srgbClr val="8B230F"/>
                </a:solidFill>
                <a:effectLst/>
                <a:latin typeface="Arial" pitchFamily="34" charset="0"/>
                <a:ea typeface="Times New Roman" pitchFamily="18" charset="0"/>
                <a:cs typeface="Arial" pitchFamily="34" charset="0"/>
                <a:hlinkClick r:id="rId2"/>
              </a:rPr>
              <a:t>chronic hepatitis C</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is usually asymptomatic or benign but progresses to </a:t>
            </a:r>
            <a:r>
              <a:rPr kumimoji="0" lang="en-US" sz="1600" b="0" i="0" u="none" strike="noStrike" cap="none" normalizeH="0" baseline="0" dirty="0" smtClean="0">
                <a:ln>
                  <a:noFill/>
                </a:ln>
                <a:solidFill>
                  <a:srgbClr val="8B230F"/>
                </a:solidFill>
                <a:effectLst/>
                <a:latin typeface="Arial" pitchFamily="34" charset="0"/>
                <a:ea typeface="Times New Roman" pitchFamily="18" charset="0"/>
                <a:cs typeface="Arial" pitchFamily="34" charset="0"/>
                <a:hlinkClick r:id="rId3"/>
              </a:rPr>
              <a:t>cirrhosis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 20 to 30% of patients; cirrhosis often takes decades to appear. </a:t>
            </a:r>
            <a:r>
              <a:rPr kumimoji="0" lang="en-US" sz="1600" b="0" i="0" u="none" strike="noStrike" cap="none" normalizeH="0" baseline="0" dirty="0" err="1" smtClean="0">
                <a:ln>
                  <a:noFill/>
                </a:ln>
                <a:solidFill>
                  <a:srgbClr val="8B230F"/>
                </a:solidFill>
                <a:effectLst/>
                <a:latin typeface="Arial" pitchFamily="34" charset="0"/>
                <a:ea typeface="Times New Roman" pitchFamily="18" charset="0"/>
                <a:cs typeface="Arial" pitchFamily="34" charset="0"/>
                <a:hlinkClick r:id="rId4"/>
              </a:rPr>
              <a:t>Hepatocellular</a:t>
            </a:r>
            <a:r>
              <a:rPr kumimoji="0" lang="en-US" sz="1600" b="0" i="0" u="none" strike="noStrike" cap="none" normalizeH="0" baseline="0" dirty="0" smtClean="0">
                <a:ln>
                  <a:noFill/>
                </a:ln>
                <a:solidFill>
                  <a:srgbClr val="8B230F"/>
                </a:solidFill>
                <a:effectLst/>
                <a:latin typeface="Arial" pitchFamily="34" charset="0"/>
                <a:ea typeface="Times New Roman" pitchFamily="18" charset="0"/>
                <a:cs typeface="Arial" pitchFamily="34" charset="0"/>
                <a:hlinkClick r:id="rId4"/>
              </a:rPr>
              <a:t> carcinoma</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can result from HCV-induced cirrhosis but results only rarely from chronic infection without cirrhosis (unlike in hepatitis B).</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0" y="267967"/>
            <a:ext cx="9144000" cy="4398306"/>
          </a:xfrm>
          <a:prstGeom prst="rect">
            <a:avLst/>
          </a:prstGeom>
          <a:noFill/>
          <a:ln w="9525">
            <a:noFill/>
            <a:miter lim="800000"/>
            <a:headEnd/>
            <a:tailEnd/>
          </a:ln>
          <a:effectLst/>
        </p:spPr>
        <p:txBody>
          <a:bodyPr vert="horz" wrap="square" lIns="91440" tIns="45720" rIns="91440" bIns="42849"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457200" algn="l"/>
              </a:tabLst>
            </a:pPr>
            <a:r>
              <a:rPr kumimoji="0" lang="en-US" sz="16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Diagnosis</a:t>
            </a:r>
            <a:endParaRPr kumimoji="0" lang="en-US" sz="1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If acute viral hepatitis is suspected, the following tests are done to screen for hepatitis viruses A, B, and C:</a:t>
            </a: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IgM</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antibody to hepatitis A virus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IgM</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anti-HAV)</a:t>
            </a: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Hepatitis B surface antigen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HBsAg</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IgM</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antibody to hepatitis B core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IgM</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anti-</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HBc</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Antibody to HCV (anti-HCV)</a:t>
            </a: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If the anti-HCV test is positive, HCV-RNA is measured to distinguish active from past hepatitis C infection.</a:t>
            </a: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 hepatitis C, serum anti-HCV represents chronic, past, or acute infection; </a:t>
            </a:r>
            <a:r>
              <a:rPr kumimoji="0" lang="en-US" sz="16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the antibody is not protective</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 unclear cases, HCV-RNA is measured. Anti-HCV usually appears within 2 wk of acute infection but is sometimes delayed; however, HCV-RNA is positive sooner.</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74345"/>
            <a:ext cx="8352928" cy="6126677"/>
          </a:xfrm>
          <a:prstGeom prst="rect">
            <a:avLst/>
          </a:prstGeom>
        </p:spPr>
        <p:txBody>
          <a:bodyPr wrap="square">
            <a:spAutoFit/>
          </a:bodyPr>
          <a:lstStyle/>
          <a:p>
            <a:pPr lvl="0" algn="l" rtl="0" fontAlgn="base">
              <a:lnSpc>
                <a:spcPct val="150000"/>
              </a:lnSpc>
              <a:spcBef>
                <a:spcPct val="0"/>
              </a:spcBef>
              <a:spcAft>
                <a:spcPct val="0"/>
              </a:spcAft>
            </a:pPr>
            <a:r>
              <a:rPr lang="en-US" sz="2400" b="1" dirty="0">
                <a:solidFill>
                  <a:srgbClr val="FF0000"/>
                </a:solidFill>
                <a:latin typeface="Calibri" pitchFamily="34" charset="0"/>
                <a:ea typeface="Times New Roman" pitchFamily="18" charset="0"/>
                <a:cs typeface="+mj-cs"/>
              </a:rPr>
              <a:t>Hepatic infections</a:t>
            </a:r>
            <a:endParaRPr lang="en-US" sz="2400" dirty="0">
              <a:solidFill>
                <a:srgbClr val="FF0000"/>
              </a:solidFill>
              <a:latin typeface="Arial" pitchFamily="34" charset="0"/>
              <a:cs typeface="+mj-cs"/>
            </a:endParaRPr>
          </a:p>
          <a:p>
            <a:pPr lvl="0" algn="l" rtl="0" eaLnBrk="0" fontAlgn="base" hangingPunct="0">
              <a:lnSpc>
                <a:spcPct val="150000"/>
              </a:lnSpc>
              <a:spcBef>
                <a:spcPct val="0"/>
              </a:spcBef>
              <a:spcAft>
                <a:spcPct val="0"/>
              </a:spcAft>
            </a:pPr>
            <a:r>
              <a:rPr lang="en-US" sz="2400" dirty="0">
                <a:latin typeface="Calibri" pitchFamily="34" charset="0"/>
                <a:ea typeface="Times New Roman" pitchFamily="18" charset="0"/>
                <a:cs typeface="+mj-cs"/>
              </a:rPr>
              <a:t>At least 5 specific viruses (hepatitis A, B, C, D, and E viruses) can cause hepatitis; each causes a specific type of </a:t>
            </a:r>
            <a:r>
              <a:rPr lang="en-US" sz="2400" dirty="0" smtClean="0">
                <a:latin typeface="Calibri" pitchFamily="34" charset="0"/>
                <a:ea typeface="Times New Roman" pitchFamily="18" charset="0"/>
                <a:cs typeface="+mj-cs"/>
              </a:rPr>
              <a:t>hepatitis. </a:t>
            </a:r>
            <a:r>
              <a:rPr lang="en-US" sz="2400" dirty="0">
                <a:latin typeface="Calibri" pitchFamily="34" charset="0"/>
                <a:ea typeface="Times New Roman" pitchFamily="18" charset="0"/>
                <a:cs typeface="+mj-cs"/>
              </a:rPr>
              <a:t>Transmission is from person to person by contact with infected blood or body secretions or by the fecal-oral route for hepatitis A and E.</a:t>
            </a:r>
            <a:endParaRPr lang="en-US" sz="2400" dirty="0">
              <a:latin typeface="Arial" pitchFamily="34" charset="0"/>
              <a:cs typeface="+mj-cs"/>
            </a:endParaRPr>
          </a:p>
          <a:p>
            <a:pPr lvl="0" algn="l" rtl="0" eaLnBrk="0" fontAlgn="base" hangingPunct="0">
              <a:lnSpc>
                <a:spcPct val="150000"/>
              </a:lnSpc>
              <a:spcBef>
                <a:spcPct val="0"/>
              </a:spcBef>
              <a:spcAft>
                <a:spcPct val="0"/>
              </a:spcAft>
            </a:pPr>
            <a:r>
              <a:rPr lang="en-US" sz="2400" dirty="0">
                <a:latin typeface="Calibri" pitchFamily="34" charset="0"/>
                <a:ea typeface="Times New Roman" pitchFamily="18" charset="0"/>
                <a:cs typeface="+mj-cs"/>
              </a:rPr>
              <a:t>Other viruses can affect the liver as part of their disease process. Common examples are cytomegalovirus, Epstein-Barr virus, and yellow fever virus. Less common examples are echovirus, </a:t>
            </a:r>
            <a:r>
              <a:rPr lang="en-US" sz="2400" dirty="0" err="1">
                <a:latin typeface="Calibri" pitchFamily="34" charset="0"/>
                <a:ea typeface="Times New Roman" pitchFamily="18" charset="0"/>
                <a:cs typeface="+mj-cs"/>
              </a:rPr>
              <a:t>coxsackievirus</a:t>
            </a:r>
            <a:r>
              <a:rPr lang="en-US" sz="2400" dirty="0">
                <a:latin typeface="Calibri" pitchFamily="34" charset="0"/>
                <a:ea typeface="Times New Roman" pitchFamily="18" charset="0"/>
                <a:cs typeface="+mj-cs"/>
              </a:rPr>
              <a:t>, and herpes simplex, </a:t>
            </a:r>
            <a:r>
              <a:rPr lang="en-US" sz="2400" dirty="0" err="1" smtClean="0">
                <a:latin typeface="Calibri" pitchFamily="34" charset="0"/>
                <a:ea typeface="Times New Roman" pitchFamily="18" charset="0"/>
                <a:cs typeface="+mj-cs"/>
              </a:rPr>
              <a:t>rubeola</a:t>
            </a:r>
            <a:r>
              <a:rPr lang="en-US" sz="2400" dirty="0" smtClean="0">
                <a:latin typeface="Calibri" pitchFamily="34" charset="0"/>
                <a:ea typeface="Times New Roman" pitchFamily="18" charset="0"/>
                <a:cs typeface="+mj-cs"/>
              </a:rPr>
              <a:t>, rubella</a:t>
            </a:r>
            <a:r>
              <a:rPr lang="en-US" sz="2400" dirty="0">
                <a:latin typeface="Calibri" pitchFamily="34" charset="0"/>
                <a:ea typeface="Times New Roman" pitchFamily="18" charset="0"/>
                <a:cs typeface="+mj-cs"/>
              </a:rPr>
              <a:t>, and varicella viruses.</a:t>
            </a:r>
            <a:endParaRPr lang="en-US" sz="2400" dirty="0">
              <a:latin typeface="Arial" pitchFamily="34" charset="0"/>
              <a:cs typeface="+mj-cs"/>
            </a:endParaRPr>
          </a:p>
        </p:txBody>
      </p:sp>
    </p:spTree>
    <p:extLst>
      <p:ext uri="{BB962C8B-B14F-4D97-AF65-F5344CB8AC3E}">
        <p14:creationId xmlns:p14="http://schemas.microsoft.com/office/powerpoint/2010/main" val="13807228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0" y="89494"/>
            <a:ext cx="9144000" cy="6839968"/>
          </a:xfrm>
          <a:prstGeom prst="rect">
            <a:avLst/>
          </a:prstGeom>
          <a:noFill/>
          <a:ln w="9525">
            <a:noFill/>
            <a:miter lim="800000"/>
            <a:headEnd/>
            <a:tailEnd/>
          </a:ln>
          <a:effectLst/>
        </p:spPr>
        <p:txBody>
          <a:bodyPr vert="horz" wrap="square" lIns="91440" tIns="101568" rIns="91440" bIns="42849"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457200" algn="l"/>
              </a:tabLst>
            </a:pPr>
            <a:r>
              <a:rPr kumimoji="0" lang="en-US" sz="27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Hepatitis D</a:t>
            </a:r>
            <a:endParaRPr kumimoji="0" lang="en-US" sz="2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Hepatitis D is caused by a defective RNA virus (delta agent) that can replicate only in the presence of hepatitis B virus. It occurs uncommonly as a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co-infection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with acute hepatitis B or as a </a:t>
            </a:r>
            <a:r>
              <a:rPr kumimoji="0" lang="en-US" sz="16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superinfection</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 chronic hepatitis B.</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Hepatitis D is usually transmitted by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parenteral</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or mucosal contact with infected blood or body fluids. Infected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hepatocytes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contain delta particles coated with hepatitis B surface antigen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HBsAg</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Prevalence of hepatitis D virus (HDV) varies widely geographically, with endemic pockets in several countries.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Parenteral</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drug users are at relatively high risk, but HDV, unlike hepatitis B virus (HBV) has not widely permeated the homosexual community.</a:t>
            </a:r>
            <a:endPar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1" i="0" u="none" strike="noStrike" cap="none" normalizeH="0" baseline="0" dirty="0" smtClean="0">
                <a:ln>
                  <a:noFill/>
                </a:ln>
                <a:solidFill>
                  <a:srgbClr val="223442"/>
                </a:solidFill>
                <a:effectLst/>
                <a:latin typeface="Arial" pitchFamily="34" charset="0"/>
                <a:ea typeface="Times New Roman" pitchFamily="18" charset="0"/>
                <a:cs typeface="Arial" pitchFamily="34" charset="0"/>
              </a:rPr>
              <a:t>Symptoms and Signs</a:t>
            </a:r>
            <a:endPar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Acute hepatitis D infection typically manifests as</a:t>
            </a: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Unusually severe </a:t>
            </a:r>
            <a:r>
              <a:rPr kumimoji="0" lang="en-US" sz="1600" b="0" i="0" u="none" strike="noStrike" cap="none" normalizeH="0" baseline="0" dirty="0" smtClean="0">
                <a:ln>
                  <a:noFill/>
                </a:ln>
                <a:solidFill>
                  <a:srgbClr val="8B230F"/>
                </a:solidFill>
                <a:effectLst/>
                <a:latin typeface="Arial" pitchFamily="34" charset="0"/>
                <a:ea typeface="Times New Roman" pitchFamily="18" charset="0"/>
                <a:cs typeface="Arial" pitchFamily="34" charset="0"/>
                <a:hlinkClick r:id="rId2"/>
              </a:rPr>
              <a:t>acute HBV infection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coinfection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 acute exacerbation in chronic HBV carriers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superinfection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 relatively aggressive course of </a:t>
            </a:r>
            <a:r>
              <a:rPr kumimoji="0" lang="en-US" sz="1600" b="0" i="0" u="none" strike="noStrike" cap="none" normalizeH="0" baseline="0" dirty="0" smtClean="0">
                <a:ln>
                  <a:noFill/>
                </a:ln>
                <a:solidFill>
                  <a:srgbClr val="8B230F"/>
                </a:solidFill>
                <a:effectLst/>
                <a:latin typeface="Arial" pitchFamily="34" charset="0"/>
                <a:ea typeface="Times New Roman" pitchFamily="18" charset="0"/>
                <a:cs typeface="Arial" pitchFamily="34" charset="0"/>
                <a:hlinkClick r:id="rId3"/>
              </a:rPr>
              <a:t>chronic HBV infection</a:t>
            </a:r>
            <a:endPar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1" i="0" u="none" strike="noStrike" cap="none" normalizeH="0" baseline="0" dirty="0" smtClean="0">
                <a:ln>
                  <a:noFill/>
                </a:ln>
                <a:solidFill>
                  <a:srgbClr val="223442"/>
                </a:solidFill>
                <a:effectLst/>
                <a:latin typeface="Arial" pitchFamily="34" charset="0"/>
                <a:ea typeface="Times New Roman" pitchFamily="18" charset="0"/>
                <a:cs typeface="Arial" pitchFamily="34" charset="0"/>
              </a:rPr>
              <a:t>Diagnosis</a:t>
            </a:r>
            <a:endPar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If </a:t>
            </a:r>
            <a:r>
              <a:rPr kumimoji="0" lang="en-US" sz="1600" b="0" i="0" u="none" strike="noStrike" cap="none" normalizeH="0" baseline="0" dirty="0" smtClean="0">
                <a:ln>
                  <a:noFill/>
                </a:ln>
                <a:solidFill>
                  <a:srgbClr val="8B230F"/>
                </a:solidFill>
                <a:effectLst/>
                <a:latin typeface="Arial" pitchFamily="34" charset="0"/>
                <a:ea typeface="Times New Roman" pitchFamily="18" charset="0"/>
                <a:cs typeface="Arial" pitchFamily="34" charset="0"/>
                <a:hlinkClick r:id="rId2"/>
              </a:rPr>
              <a:t>serologic tests for hepatitis B</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confirm infection and clinical manifestations are severe, antibody to HDV (anti-HDV) levels should be measured. Anti-HDV implies active infection. It may not be detectable until weeks after the acute illness.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0" y="285728"/>
            <a:ext cx="9144000" cy="5580983"/>
          </a:xfrm>
          <a:prstGeom prst="rect">
            <a:avLst/>
          </a:prstGeom>
          <a:noFill/>
          <a:ln w="9525">
            <a:noFill/>
            <a:miter lim="800000"/>
            <a:headEnd/>
            <a:tailEnd/>
          </a:ln>
          <a:effectLst/>
        </p:spPr>
        <p:txBody>
          <a:bodyPr vert="horz" wrap="square" lIns="91440" tIns="101568" rIns="91440" bIns="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Hepatitis E</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Hepatitis E is caused by an </a:t>
            </a:r>
            <a:r>
              <a:rPr kumimoji="0" lang="en-US" sz="1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enterically</a:t>
            </a: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transmitted RNA virus and causes typical symptoms of viral hepatitis, including anorexia, malaise, and jaundice. </a:t>
            </a:r>
            <a:r>
              <a:rPr kumimoji="0" lang="en-US" sz="1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Fulminant</a:t>
            </a: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hepatitis and death are rare, except during pregnancy. </a:t>
            </a: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There are 4 genotypes of hepatitis E virus (HEV). All can cause acute viral hepatitis.</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Genotypes 1 and 2</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usually cause waterborne outbreaks that are linked to fecal contamination of the water supply and fecal-oral person-to-person transmission. Outbreaks have epidemiologic characteristics similar to </a:t>
            </a:r>
            <a:r>
              <a:rPr kumimoji="0" lang="en-US" sz="1400" b="0" i="0" u="none" strike="noStrike" cap="none" normalizeH="0" baseline="0" dirty="0" smtClean="0">
                <a:ln>
                  <a:noFill/>
                </a:ln>
                <a:solidFill>
                  <a:srgbClr val="8B230F"/>
                </a:solidFill>
                <a:effectLst/>
                <a:latin typeface="Arial" pitchFamily="34" charset="0"/>
                <a:ea typeface="Times New Roman" pitchFamily="18" charset="0"/>
                <a:cs typeface="Arial" pitchFamily="34" charset="0"/>
                <a:hlinkClick r:id="rId2"/>
              </a:rPr>
              <a:t>hepatitis A virus</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epidemics. Sporadic cases also occur. </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Genotypes 3 and 4</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typically cause sporadic cases rather than outbreaks. Transmission is food-borne and can involve eating uncooked or undercooked meat; cases have been associated with consumption of pork, deer, and shellfish.</a:t>
            </a:r>
            <a:r>
              <a:rPr lang="en-US" sz="1400" b="1" dirty="0" smtClean="0">
                <a:solidFill>
                  <a:srgbClr val="223442"/>
                </a:solidFill>
                <a:latin typeface="Arial" pitchFamily="34" charset="0"/>
                <a:ea typeface="Times New Roman" pitchFamily="18" charset="0"/>
                <a:cs typeface="Arial" pitchFamily="34" charset="0"/>
              </a:rPr>
              <a:t> </a:t>
            </a:r>
          </a:p>
          <a:p>
            <a:pPr lvl="0" algn="l" fontAlgn="base">
              <a:lnSpc>
                <a:spcPct val="150000"/>
              </a:lnSpc>
              <a:spcBef>
                <a:spcPct val="0"/>
              </a:spcBef>
              <a:spcAft>
                <a:spcPct val="0"/>
              </a:spcAft>
              <a:tabLst>
                <a:tab pos="457200" algn="l"/>
              </a:tabLst>
            </a:pPr>
            <a:r>
              <a:rPr lang="en-US" sz="1400" b="1" dirty="0" smtClean="0">
                <a:solidFill>
                  <a:srgbClr val="FF0000"/>
                </a:solidFill>
                <a:latin typeface="Arial" pitchFamily="34" charset="0"/>
                <a:ea typeface="Times New Roman" pitchFamily="18" charset="0"/>
                <a:cs typeface="Arial" pitchFamily="34" charset="0"/>
              </a:rPr>
              <a:t>Symptoms and Signs</a:t>
            </a:r>
          </a:p>
          <a:p>
            <a:pPr lvl="0" algn="l" rtl="0" eaLnBrk="0" fontAlgn="base" hangingPunct="0">
              <a:lnSpc>
                <a:spcPct val="150000"/>
              </a:lnSpc>
              <a:spcBef>
                <a:spcPct val="0"/>
              </a:spcBef>
              <a:spcAft>
                <a:spcPct val="0"/>
              </a:spcAft>
              <a:tabLst>
                <a:tab pos="457200" algn="l"/>
              </a:tabLst>
            </a:pPr>
            <a:r>
              <a:rPr lang="en-US" sz="1400" dirty="0" smtClean="0">
                <a:solidFill>
                  <a:srgbClr val="8B230F"/>
                </a:solidFill>
                <a:latin typeface="Arial" pitchFamily="34" charset="0"/>
                <a:ea typeface="Times New Roman" pitchFamily="18" charset="0"/>
                <a:cs typeface="Arial" pitchFamily="34" charset="0"/>
                <a:hlinkClick r:id="rId3"/>
              </a:rPr>
              <a:t>Typical manifestations of viral hepatitis</a:t>
            </a:r>
            <a:r>
              <a:rPr lang="en-US" sz="1400" dirty="0" smtClean="0">
                <a:latin typeface="Arial" pitchFamily="34" charset="0"/>
                <a:ea typeface="Times New Roman" pitchFamily="18" charset="0"/>
                <a:cs typeface="Arial" pitchFamily="34" charset="0"/>
              </a:rPr>
              <a:t> occur. Hepatitis E may be severe, especially in pregnant women; in them, risk of </a:t>
            </a:r>
            <a:r>
              <a:rPr lang="en-US" sz="1400" dirty="0" err="1" smtClean="0">
                <a:solidFill>
                  <a:srgbClr val="8B230F"/>
                </a:solidFill>
                <a:latin typeface="Arial" pitchFamily="34" charset="0"/>
                <a:ea typeface="Times New Roman" pitchFamily="18" charset="0"/>
                <a:cs typeface="Arial" pitchFamily="34" charset="0"/>
                <a:hlinkClick r:id="rId4"/>
              </a:rPr>
              <a:t>fulminant</a:t>
            </a:r>
            <a:r>
              <a:rPr lang="en-US" sz="1400" dirty="0" smtClean="0">
                <a:solidFill>
                  <a:srgbClr val="8B230F"/>
                </a:solidFill>
                <a:latin typeface="Arial" pitchFamily="34" charset="0"/>
                <a:ea typeface="Times New Roman" pitchFamily="18" charset="0"/>
                <a:cs typeface="Arial" pitchFamily="34" charset="0"/>
                <a:hlinkClick r:id="rId4"/>
              </a:rPr>
              <a:t> hepatitis</a:t>
            </a:r>
            <a:r>
              <a:rPr lang="en-US" sz="1400" dirty="0" smtClean="0">
                <a:latin typeface="Arial" pitchFamily="34" charset="0"/>
                <a:ea typeface="Times New Roman" pitchFamily="18" charset="0"/>
                <a:cs typeface="Arial" pitchFamily="34" charset="0"/>
              </a:rPr>
              <a:t> and death is increased.</a:t>
            </a:r>
            <a:endParaRPr lang="en-US" sz="1400" b="1" dirty="0" smtClean="0">
              <a:latin typeface="Arial" pitchFamily="34" charset="0"/>
              <a:ea typeface="Times New Roman" pitchFamily="18" charset="0"/>
              <a:cs typeface="Arial" pitchFamily="34" charset="0"/>
            </a:endParaRPr>
          </a:p>
          <a:p>
            <a:pPr lvl="0" algn="l" rtl="0" eaLnBrk="0" fontAlgn="base" hangingPunct="0">
              <a:lnSpc>
                <a:spcPct val="150000"/>
              </a:lnSpc>
              <a:spcBef>
                <a:spcPct val="0"/>
              </a:spcBef>
              <a:spcAft>
                <a:spcPct val="0"/>
              </a:spcAft>
              <a:tabLst>
                <a:tab pos="457200" algn="l"/>
              </a:tabLst>
            </a:pPr>
            <a:r>
              <a:rPr lang="en-US" sz="1400" b="1" dirty="0" smtClean="0">
                <a:solidFill>
                  <a:srgbClr val="FF0000"/>
                </a:solidFill>
                <a:latin typeface="Arial" pitchFamily="34" charset="0"/>
                <a:ea typeface="Times New Roman" pitchFamily="18" charset="0"/>
                <a:cs typeface="Arial" pitchFamily="34" charset="0"/>
              </a:rPr>
              <a:t>Diagnosis</a:t>
            </a:r>
            <a:endParaRPr lang="en-US" sz="1400" dirty="0" smtClean="0">
              <a:solidFill>
                <a:srgbClr val="FF0000"/>
              </a:solidFill>
              <a:latin typeface="Arial" pitchFamily="34" charset="0"/>
              <a:ea typeface="Times New Roman" pitchFamily="18" charset="0"/>
              <a:cs typeface="Arial" pitchFamily="34" charset="0"/>
            </a:endParaRPr>
          </a:p>
          <a:p>
            <a:pPr lvl="0" algn="l" rtl="0" eaLnBrk="0" fontAlgn="base" hangingPunct="0">
              <a:lnSpc>
                <a:spcPct val="150000"/>
              </a:lnSpc>
              <a:spcBef>
                <a:spcPct val="0"/>
              </a:spcBef>
              <a:spcAft>
                <a:spcPct val="0"/>
              </a:spcAft>
              <a:tabLst>
                <a:tab pos="457200" algn="l"/>
              </a:tabLst>
            </a:pPr>
            <a:r>
              <a:rPr lang="en-US" sz="1400" dirty="0" smtClean="0">
                <a:latin typeface="Arial" pitchFamily="34" charset="0"/>
                <a:ea typeface="Times New Roman" pitchFamily="18" charset="0"/>
                <a:cs typeface="Arial" pitchFamily="34" charset="0"/>
              </a:rPr>
              <a:t>If tests for hepatitis A, B, and C are negative but the patient has typical manifestations of viral hepatitis and has recently traveled to an endemic area, </a:t>
            </a:r>
            <a:r>
              <a:rPr lang="en-US" sz="1400" dirty="0" err="1" smtClean="0">
                <a:latin typeface="Arial" pitchFamily="34" charset="0"/>
                <a:ea typeface="Times New Roman" pitchFamily="18" charset="0"/>
                <a:cs typeface="Arial" pitchFamily="34" charset="0"/>
              </a:rPr>
              <a:t>IgM</a:t>
            </a:r>
            <a:r>
              <a:rPr lang="en-US" sz="1400" dirty="0" smtClean="0">
                <a:latin typeface="Arial" pitchFamily="34" charset="0"/>
                <a:ea typeface="Times New Roman" pitchFamily="18" charset="0"/>
                <a:cs typeface="Arial" pitchFamily="34" charset="0"/>
              </a:rPr>
              <a:t> antibody to HEV (</a:t>
            </a:r>
            <a:r>
              <a:rPr lang="en-US" sz="1400" dirty="0" err="1" smtClean="0">
                <a:latin typeface="Arial" pitchFamily="34" charset="0"/>
                <a:ea typeface="Times New Roman" pitchFamily="18" charset="0"/>
                <a:cs typeface="Arial" pitchFamily="34" charset="0"/>
              </a:rPr>
              <a:t>IgM</a:t>
            </a:r>
            <a:r>
              <a:rPr lang="en-US" sz="1400" dirty="0" smtClean="0">
                <a:latin typeface="Arial" pitchFamily="34" charset="0"/>
                <a:ea typeface="Times New Roman" pitchFamily="18" charset="0"/>
                <a:cs typeface="Arial" pitchFamily="34" charset="0"/>
              </a:rPr>
              <a:t> anti-HEV) should be measured.</a:t>
            </a:r>
            <a:endParaRPr lang="en-US" sz="1400" dirty="0" smtClean="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8818"/>
            <a:ext cx="9144000" cy="5943390"/>
          </a:xfrm>
          <a:prstGeom prst="rect">
            <a:avLst/>
          </a:prstGeom>
          <a:noFill/>
          <a:ln w="9525">
            <a:noFill/>
            <a:miter lim="800000"/>
            <a:headEnd/>
            <a:tailEnd/>
          </a:ln>
          <a:effectLst/>
        </p:spPr>
        <p:txBody>
          <a:bodyPr vert="horz" wrap="square" lIns="91440" tIns="101568" rIns="91440" bIns="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Overview of Acute Viral Hepatitis</a:t>
            </a:r>
          </a:p>
          <a:p>
            <a:pPr marL="0" marR="0" lvl="0" indent="0" algn="l" defTabSz="914400" rtl="0" eaLnBrk="0" fontAlgn="base" latinLnBrk="0" hangingPunct="0">
              <a:lnSpc>
                <a:spcPct val="15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Acute viral hepatitis is diffuse liver inflammation caused by specific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hepatotropic</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viruses that have diverse modes of transmission and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epidemiologies</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 nonspecific viral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prodrome</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is followed by anorexia, nausea, and often fever or right upper quadrant pain. Jaundice often develops, typically as other symptoms begin to resolve. Most cases resolve spontaneously, but some progress to chronic hepatitis. Occasionally, acute viral hepatitis progresses to acute liver failure (indicating fulminant hepatitis).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721365230"/>
              </p:ext>
            </p:extLst>
          </p:nvPr>
        </p:nvGraphicFramePr>
        <p:xfrm>
          <a:off x="214279" y="1522857"/>
          <a:ext cx="8501124" cy="4408170"/>
        </p:xfrm>
        <a:graphic>
          <a:graphicData uri="http://schemas.openxmlformats.org/drawingml/2006/table">
            <a:tbl>
              <a:tblPr/>
              <a:tblGrid>
                <a:gridCol w="1416854"/>
                <a:gridCol w="1416854"/>
                <a:gridCol w="1416854"/>
                <a:gridCol w="1416854"/>
                <a:gridCol w="1416854"/>
                <a:gridCol w="1416854"/>
              </a:tblGrid>
              <a:tr h="0">
                <a:tc>
                  <a:txBody>
                    <a:bodyPr/>
                    <a:lstStyle/>
                    <a:p>
                      <a:pPr algn="l">
                        <a:lnSpc>
                          <a:spcPct val="115000"/>
                        </a:lnSpc>
                      </a:pPr>
                      <a:r>
                        <a:rPr lang="en-US" sz="1400" b="1" dirty="0" smtClean="0">
                          <a:solidFill>
                            <a:srgbClr val="FF0000"/>
                          </a:solidFill>
                          <a:latin typeface="Calibri"/>
                          <a:ea typeface="Times New Roman"/>
                          <a:cs typeface="Arial"/>
                        </a:rPr>
                        <a:t>Characteristic</a:t>
                      </a:r>
                    </a:p>
                    <a:p>
                      <a:pPr algn="l">
                        <a:lnSpc>
                          <a:spcPct val="115000"/>
                        </a:lnSpc>
                      </a:pPr>
                      <a:r>
                        <a:rPr lang="en-US" sz="1400" b="1" dirty="0" smtClean="0">
                          <a:solidFill>
                            <a:srgbClr val="FF0000"/>
                          </a:solidFill>
                          <a:latin typeface="Calibri"/>
                          <a:ea typeface="Times New Roman"/>
                          <a:cs typeface="Arial"/>
                        </a:rPr>
                        <a:t>Family</a:t>
                      </a:r>
                      <a:endParaRPr lang="en-US" sz="1400" dirty="0">
                        <a:solidFill>
                          <a:srgbClr val="FF0000"/>
                        </a:solidFill>
                        <a:latin typeface="Calibri"/>
                        <a:ea typeface="Times New Roman"/>
                        <a:cs typeface="Arial"/>
                      </a:endParaRPr>
                    </a:p>
                  </a:txBody>
                  <a:tcPr marL="60960" marR="60960" marT="60960" marB="60960" anchor="ctr">
                    <a:lnL>
                      <a:noFill/>
                    </a:lnL>
                    <a:lnR>
                      <a:noFill/>
                    </a:lnR>
                    <a:lnT>
                      <a:noFill/>
                    </a:lnT>
                    <a:lnB>
                      <a:noFill/>
                    </a:lnB>
                    <a:solidFill>
                      <a:srgbClr val="FFFFFF"/>
                    </a:solidFill>
                  </a:tcPr>
                </a:tc>
                <a:tc>
                  <a:txBody>
                    <a:bodyPr/>
                    <a:lstStyle/>
                    <a:p>
                      <a:pPr algn="l">
                        <a:lnSpc>
                          <a:spcPct val="115000"/>
                        </a:lnSpc>
                      </a:pPr>
                      <a:r>
                        <a:rPr lang="en-US" sz="1400" b="1" dirty="0">
                          <a:solidFill>
                            <a:srgbClr val="FF0000"/>
                          </a:solidFill>
                          <a:latin typeface="Calibri"/>
                          <a:ea typeface="Times New Roman"/>
                          <a:cs typeface="Arial"/>
                        </a:rPr>
                        <a:t>Hepatitis A </a:t>
                      </a:r>
                      <a:r>
                        <a:rPr lang="en-US" sz="1400" b="1" dirty="0" smtClean="0">
                          <a:solidFill>
                            <a:srgbClr val="FF0000"/>
                          </a:solidFill>
                          <a:latin typeface="Calibri"/>
                          <a:ea typeface="Times New Roman"/>
                          <a:cs typeface="Arial"/>
                        </a:rPr>
                        <a:t>Virus</a:t>
                      </a:r>
                    </a:p>
                    <a:p>
                      <a:pPr algn="l">
                        <a:lnSpc>
                          <a:spcPct val="115000"/>
                        </a:lnSpc>
                      </a:pPr>
                      <a:r>
                        <a:rPr lang="en-US" sz="1400" b="1" dirty="0" err="1" smtClean="0">
                          <a:solidFill>
                            <a:srgbClr val="FF0000"/>
                          </a:solidFill>
                          <a:latin typeface="Calibri"/>
                          <a:ea typeface="Times New Roman"/>
                          <a:cs typeface="Arial"/>
                        </a:rPr>
                        <a:t>Picornaviridae</a:t>
                      </a:r>
                      <a:endParaRPr lang="en-US" sz="1400" dirty="0">
                        <a:solidFill>
                          <a:srgbClr val="FF0000"/>
                        </a:solidFill>
                        <a:latin typeface="Calibri"/>
                        <a:ea typeface="Times New Roman"/>
                        <a:cs typeface="Arial"/>
                      </a:endParaRPr>
                    </a:p>
                  </a:txBody>
                  <a:tcPr marL="60960" marR="60960" marT="60960" marB="60960" anchor="ctr">
                    <a:lnL>
                      <a:noFill/>
                    </a:lnL>
                    <a:lnR>
                      <a:noFill/>
                    </a:lnR>
                    <a:lnT>
                      <a:noFill/>
                    </a:lnT>
                    <a:lnB>
                      <a:noFill/>
                    </a:lnB>
                    <a:solidFill>
                      <a:srgbClr val="FFFFFF"/>
                    </a:solidFill>
                  </a:tcPr>
                </a:tc>
                <a:tc>
                  <a:txBody>
                    <a:bodyPr/>
                    <a:lstStyle/>
                    <a:p>
                      <a:pPr algn="l">
                        <a:lnSpc>
                          <a:spcPct val="115000"/>
                        </a:lnSpc>
                      </a:pPr>
                      <a:r>
                        <a:rPr lang="en-US" sz="1400" b="1" dirty="0">
                          <a:solidFill>
                            <a:srgbClr val="FF0000"/>
                          </a:solidFill>
                          <a:latin typeface="Calibri"/>
                          <a:ea typeface="Times New Roman"/>
                          <a:cs typeface="Arial"/>
                        </a:rPr>
                        <a:t>Hepatitis B </a:t>
                      </a:r>
                      <a:r>
                        <a:rPr lang="en-US" sz="1400" b="1" dirty="0" smtClean="0">
                          <a:solidFill>
                            <a:srgbClr val="FF0000"/>
                          </a:solidFill>
                          <a:latin typeface="Calibri"/>
                          <a:ea typeface="Times New Roman"/>
                          <a:cs typeface="Arial"/>
                        </a:rPr>
                        <a:t>Virus</a:t>
                      </a:r>
                    </a:p>
                    <a:p>
                      <a:pPr algn="l">
                        <a:lnSpc>
                          <a:spcPct val="115000"/>
                        </a:lnSpc>
                      </a:pPr>
                      <a:r>
                        <a:rPr lang="en-US" sz="1400" b="1" dirty="0" err="1" smtClean="0">
                          <a:solidFill>
                            <a:srgbClr val="FF0000"/>
                          </a:solidFill>
                          <a:latin typeface="Calibri"/>
                          <a:ea typeface="Times New Roman"/>
                          <a:cs typeface="Arial"/>
                        </a:rPr>
                        <a:t>Hepadnaviridae</a:t>
                      </a:r>
                      <a:endParaRPr lang="en-US" sz="1400" dirty="0">
                        <a:solidFill>
                          <a:srgbClr val="FF0000"/>
                        </a:solidFill>
                        <a:latin typeface="Calibri"/>
                        <a:ea typeface="Times New Roman"/>
                        <a:cs typeface="Arial"/>
                      </a:endParaRPr>
                    </a:p>
                  </a:txBody>
                  <a:tcPr marL="60960" marR="60960" marT="60960" marB="60960" anchor="ctr">
                    <a:lnL>
                      <a:noFill/>
                    </a:lnL>
                    <a:lnR>
                      <a:noFill/>
                    </a:lnR>
                    <a:lnT>
                      <a:noFill/>
                    </a:lnT>
                    <a:lnB>
                      <a:noFill/>
                    </a:lnB>
                    <a:solidFill>
                      <a:srgbClr val="FFFFFF"/>
                    </a:solidFill>
                  </a:tcPr>
                </a:tc>
                <a:tc>
                  <a:txBody>
                    <a:bodyPr/>
                    <a:lstStyle/>
                    <a:p>
                      <a:pPr algn="l">
                        <a:lnSpc>
                          <a:spcPct val="115000"/>
                        </a:lnSpc>
                      </a:pPr>
                      <a:r>
                        <a:rPr lang="en-US" sz="1400" b="1" dirty="0">
                          <a:solidFill>
                            <a:srgbClr val="FF0000"/>
                          </a:solidFill>
                          <a:latin typeface="Calibri"/>
                          <a:ea typeface="Times New Roman"/>
                          <a:cs typeface="Arial"/>
                        </a:rPr>
                        <a:t>Hepatitis C </a:t>
                      </a:r>
                      <a:r>
                        <a:rPr lang="en-US" sz="1400" b="1" dirty="0" smtClean="0">
                          <a:solidFill>
                            <a:srgbClr val="FF0000"/>
                          </a:solidFill>
                          <a:latin typeface="Calibri"/>
                          <a:ea typeface="Times New Roman"/>
                          <a:cs typeface="Arial"/>
                        </a:rPr>
                        <a:t>Virus</a:t>
                      </a:r>
                    </a:p>
                    <a:p>
                      <a:pPr algn="l">
                        <a:lnSpc>
                          <a:spcPct val="115000"/>
                        </a:lnSpc>
                      </a:pPr>
                      <a:r>
                        <a:rPr lang="en-US" sz="1400" b="1" dirty="0" err="1" smtClean="0">
                          <a:solidFill>
                            <a:srgbClr val="FF0000"/>
                          </a:solidFill>
                          <a:latin typeface="Calibri"/>
                          <a:ea typeface="Times New Roman"/>
                          <a:cs typeface="Arial"/>
                        </a:rPr>
                        <a:t>Flaviviridae</a:t>
                      </a:r>
                      <a:endParaRPr lang="en-US" sz="1400" dirty="0">
                        <a:solidFill>
                          <a:srgbClr val="FF0000"/>
                        </a:solidFill>
                        <a:latin typeface="Calibri"/>
                        <a:ea typeface="Times New Roman"/>
                        <a:cs typeface="Arial"/>
                      </a:endParaRPr>
                    </a:p>
                  </a:txBody>
                  <a:tcPr marL="60960" marR="60960" marT="60960" marB="60960" anchor="ctr">
                    <a:lnL>
                      <a:noFill/>
                    </a:lnL>
                    <a:lnR>
                      <a:noFill/>
                    </a:lnR>
                    <a:lnT>
                      <a:noFill/>
                    </a:lnT>
                    <a:lnB>
                      <a:noFill/>
                    </a:lnB>
                    <a:solidFill>
                      <a:srgbClr val="FFFFFF"/>
                    </a:solidFill>
                  </a:tcPr>
                </a:tc>
                <a:tc>
                  <a:txBody>
                    <a:bodyPr/>
                    <a:lstStyle/>
                    <a:p>
                      <a:pPr algn="l">
                        <a:lnSpc>
                          <a:spcPct val="115000"/>
                        </a:lnSpc>
                      </a:pPr>
                      <a:r>
                        <a:rPr lang="en-US" sz="1400" b="1" dirty="0">
                          <a:solidFill>
                            <a:srgbClr val="FF0000"/>
                          </a:solidFill>
                          <a:latin typeface="Calibri"/>
                          <a:ea typeface="Times New Roman"/>
                          <a:cs typeface="Arial"/>
                        </a:rPr>
                        <a:t>Hepatitis D </a:t>
                      </a:r>
                      <a:r>
                        <a:rPr lang="en-US" sz="1400" b="1" dirty="0" smtClean="0">
                          <a:solidFill>
                            <a:srgbClr val="FF0000"/>
                          </a:solidFill>
                          <a:latin typeface="Calibri"/>
                          <a:ea typeface="Times New Roman"/>
                          <a:cs typeface="Arial"/>
                        </a:rPr>
                        <a:t>Virus</a:t>
                      </a:r>
                    </a:p>
                    <a:p>
                      <a:pPr algn="l">
                        <a:lnSpc>
                          <a:spcPct val="115000"/>
                        </a:lnSpc>
                      </a:pPr>
                      <a:r>
                        <a:rPr lang="en-US" sz="1400" b="1" dirty="0" err="1" smtClean="0">
                          <a:solidFill>
                            <a:srgbClr val="FF0000"/>
                          </a:solidFill>
                          <a:latin typeface="Calibri"/>
                          <a:ea typeface="Times New Roman"/>
                          <a:cs typeface="Arial"/>
                        </a:rPr>
                        <a:t>unclssified</a:t>
                      </a:r>
                      <a:endParaRPr lang="en-US" sz="1400" dirty="0">
                        <a:solidFill>
                          <a:srgbClr val="FF0000"/>
                        </a:solidFill>
                        <a:latin typeface="Calibri"/>
                        <a:ea typeface="Times New Roman"/>
                        <a:cs typeface="Arial"/>
                      </a:endParaRPr>
                    </a:p>
                  </a:txBody>
                  <a:tcPr marL="60960" marR="60960" marT="60960" marB="60960" anchor="ctr">
                    <a:lnL>
                      <a:noFill/>
                    </a:lnL>
                    <a:lnR>
                      <a:noFill/>
                    </a:lnR>
                    <a:lnT>
                      <a:noFill/>
                    </a:lnT>
                    <a:lnB>
                      <a:noFill/>
                    </a:lnB>
                    <a:solidFill>
                      <a:srgbClr val="FFFFFF"/>
                    </a:solidFill>
                  </a:tcPr>
                </a:tc>
                <a:tc>
                  <a:txBody>
                    <a:bodyPr/>
                    <a:lstStyle/>
                    <a:p>
                      <a:pPr algn="l">
                        <a:lnSpc>
                          <a:spcPct val="115000"/>
                        </a:lnSpc>
                      </a:pPr>
                      <a:r>
                        <a:rPr lang="en-US" sz="1400" b="1" dirty="0">
                          <a:solidFill>
                            <a:srgbClr val="FF0000"/>
                          </a:solidFill>
                          <a:latin typeface="Calibri"/>
                          <a:ea typeface="Times New Roman"/>
                          <a:cs typeface="Arial"/>
                        </a:rPr>
                        <a:t>Hepatitis E </a:t>
                      </a:r>
                      <a:r>
                        <a:rPr lang="en-US" sz="1400" b="1" dirty="0" smtClean="0">
                          <a:solidFill>
                            <a:srgbClr val="FF0000"/>
                          </a:solidFill>
                          <a:latin typeface="Calibri"/>
                          <a:ea typeface="Times New Roman"/>
                          <a:cs typeface="Arial"/>
                        </a:rPr>
                        <a:t>Virus</a:t>
                      </a:r>
                    </a:p>
                    <a:p>
                      <a:pPr algn="l">
                        <a:lnSpc>
                          <a:spcPct val="115000"/>
                        </a:lnSpc>
                      </a:pPr>
                      <a:r>
                        <a:rPr lang="en-US" sz="1400" b="1" dirty="0" err="1" smtClean="0">
                          <a:solidFill>
                            <a:srgbClr val="FF0000"/>
                          </a:solidFill>
                          <a:latin typeface="Calibri"/>
                          <a:ea typeface="Times New Roman"/>
                          <a:cs typeface="Arial"/>
                        </a:rPr>
                        <a:t>Hepeviridae</a:t>
                      </a:r>
                      <a:endParaRPr lang="en-US" sz="1400" dirty="0">
                        <a:solidFill>
                          <a:srgbClr val="FF0000"/>
                        </a:solidFill>
                        <a:latin typeface="Calibri"/>
                        <a:ea typeface="Times New Roman"/>
                        <a:cs typeface="Arial"/>
                      </a:endParaRPr>
                    </a:p>
                  </a:txBody>
                  <a:tcPr marL="60960" marR="60960" marT="60960" marB="60960" anchor="ctr">
                    <a:lnL>
                      <a:noFill/>
                    </a:lnL>
                    <a:lnR>
                      <a:noFill/>
                    </a:lnR>
                    <a:lnT>
                      <a:noFill/>
                    </a:lnT>
                    <a:lnB>
                      <a:noFill/>
                    </a:lnB>
                    <a:solidFill>
                      <a:srgbClr val="FFFFFF"/>
                    </a:solidFill>
                  </a:tcPr>
                </a:tc>
              </a:tr>
              <a:tr h="0">
                <a:tc>
                  <a:txBody>
                    <a:bodyPr/>
                    <a:lstStyle/>
                    <a:p>
                      <a:pPr algn="l">
                        <a:lnSpc>
                          <a:spcPct val="115000"/>
                        </a:lnSpc>
                      </a:pPr>
                      <a:r>
                        <a:rPr lang="en-US" sz="1400">
                          <a:latin typeface="Calibri"/>
                          <a:ea typeface="Times New Roman"/>
                          <a:cs typeface="Arial"/>
                        </a:rPr>
                        <a:t>Nucleic acid</a:t>
                      </a: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dirty="0">
                          <a:latin typeface="Calibri"/>
                          <a:ea typeface="Times New Roman"/>
                          <a:cs typeface="Arial"/>
                        </a:rPr>
                        <a:t>RNA</a:t>
                      </a: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dirty="0">
                          <a:latin typeface="Calibri"/>
                          <a:ea typeface="Times New Roman"/>
                          <a:cs typeface="Arial"/>
                        </a:rPr>
                        <a:t>DNA</a:t>
                      </a: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RNA</a:t>
                      </a: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a:t>
                      </a: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RNA</a:t>
                      </a:r>
                    </a:p>
                  </a:txBody>
                  <a:tcPr marL="60960" marR="60960" marT="17145" marB="17145">
                    <a:lnL w="12700" cap="flat" cmpd="sng" algn="ctr">
                      <a:solidFill>
                        <a:srgbClr val="FFFFFF"/>
                      </a:solidFill>
                      <a:prstDash val="solid"/>
                      <a:round/>
                      <a:headEnd type="none" w="med" len="med"/>
                      <a:tailEnd type="none" w="med" len="med"/>
                    </a:lnL>
                    <a:lnR>
                      <a:noFill/>
                    </a:lnR>
                    <a:lnT>
                      <a:noFill/>
                    </a:lnT>
                    <a:lnB>
                      <a:noFill/>
                    </a:lnB>
                    <a:solidFill>
                      <a:srgbClr val="F8F8F8"/>
                    </a:solidFill>
                  </a:tcPr>
                </a:tc>
              </a:tr>
              <a:tr h="0">
                <a:tc>
                  <a:txBody>
                    <a:bodyPr/>
                    <a:lstStyle/>
                    <a:p>
                      <a:pPr algn="l">
                        <a:lnSpc>
                          <a:spcPct val="115000"/>
                        </a:lnSpc>
                      </a:pPr>
                      <a:r>
                        <a:rPr lang="en-US" sz="1400">
                          <a:latin typeface="Calibri"/>
                          <a:ea typeface="Times New Roman"/>
                          <a:cs typeface="Arial"/>
                        </a:rPr>
                        <a:t>Serologic diagnosis</a:t>
                      </a: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dirty="0" err="1">
                          <a:latin typeface="Calibri"/>
                          <a:ea typeface="Times New Roman"/>
                          <a:cs typeface="Arial"/>
                        </a:rPr>
                        <a:t>IgM</a:t>
                      </a:r>
                      <a:r>
                        <a:rPr lang="en-US" sz="1400" dirty="0">
                          <a:latin typeface="Calibri"/>
                          <a:ea typeface="Times New Roman"/>
                          <a:cs typeface="Arial"/>
                        </a:rPr>
                        <a:t> anti-HA</a:t>
                      </a: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dirty="0" err="1">
                          <a:latin typeface="Calibri"/>
                          <a:ea typeface="Times New Roman"/>
                          <a:cs typeface="Arial"/>
                        </a:rPr>
                        <a:t>HBsAg</a:t>
                      </a:r>
                      <a:endParaRPr lang="en-US" sz="1400" dirty="0">
                        <a:latin typeface="Calibri"/>
                        <a:ea typeface="Times New Roman"/>
                        <a:cs typeface="Arial"/>
                      </a:endParaRP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dirty="0">
                          <a:latin typeface="Calibri"/>
                          <a:ea typeface="Times New Roman"/>
                          <a:cs typeface="Arial"/>
                        </a:rPr>
                        <a:t>Anti-HCV</a:t>
                      </a: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Anti-HDV</a:t>
                      </a: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Anti-HEV</a:t>
                      </a:r>
                    </a:p>
                  </a:txBody>
                  <a:tcPr marL="60960" marR="60960" marT="17145" marB="17145">
                    <a:lnL w="12700" cap="flat" cmpd="sng" algn="ctr">
                      <a:solidFill>
                        <a:srgbClr val="FFFFFF"/>
                      </a:solidFill>
                      <a:prstDash val="solid"/>
                      <a:round/>
                      <a:headEnd type="none" w="med" len="med"/>
                      <a:tailEnd type="none" w="med" len="med"/>
                    </a:lnL>
                    <a:lnR>
                      <a:noFill/>
                    </a:lnR>
                    <a:lnT>
                      <a:noFill/>
                    </a:lnT>
                    <a:lnB>
                      <a:noFill/>
                    </a:lnB>
                    <a:solidFill>
                      <a:srgbClr val="F8F8F8"/>
                    </a:solidFill>
                  </a:tcPr>
                </a:tc>
              </a:tr>
              <a:tr h="0">
                <a:tc>
                  <a:txBody>
                    <a:bodyPr/>
                    <a:lstStyle/>
                    <a:p>
                      <a:pPr algn="l">
                        <a:lnSpc>
                          <a:spcPct val="115000"/>
                        </a:lnSpc>
                      </a:pPr>
                      <a:r>
                        <a:rPr lang="en-US" sz="1400">
                          <a:latin typeface="Calibri"/>
                          <a:ea typeface="Times New Roman"/>
                          <a:cs typeface="Arial"/>
                        </a:rPr>
                        <a:t>Major transmission</a:t>
                      </a: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endParaRPr lang="en-US" sz="1400" dirty="0" smtClean="0">
                        <a:latin typeface="Calibri"/>
                        <a:ea typeface="Times New Roman"/>
                        <a:cs typeface="Arial"/>
                      </a:endParaRPr>
                    </a:p>
                    <a:p>
                      <a:pPr algn="l">
                        <a:lnSpc>
                          <a:spcPct val="115000"/>
                        </a:lnSpc>
                      </a:pPr>
                      <a:r>
                        <a:rPr lang="en-US" sz="1400" dirty="0" smtClean="0">
                          <a:latin typeface="Calibri"/>
                          <a:ea typeface="Times New Roman"/>
                          <a:cs typeface="Arial"/>
                        </a:rPr>
                        <a:t>Fecal-oral</a:t>
                      </a:r>
                      <a:endParaRPr lang="en-US" sz="1400" dirty="0">
                        <a:latin typeface="Calibri"/>
                        <a:ea typeface="Times New Roman"/>
                        <a:cs typeface="Arial"/>
                      </a:endParaRP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endParaRPr lang="en-US" sz="1400" dirty="0" smtClean="0">
                        <a:latin typeface="Calibri"/>
                        <a:ea typeface="Times New Roman"/>
                        <a:cs typeface="Arial"/>
                      </a:endParaRPr>
                    </a:p>
                    <a:p>
                      <a:pPr algn="l">
                        <a:lnSpc>
                          <a:spcPct val="115000"/>
                        </a:lnSpc>
                      </a:pPr>
                      <a:r>
                        <a:rPr lang="en-US" sz="1400" dirty="0" smtClean="0">
                          <a:latin typeface="Calibri"/>
                          <a:ea typeface="Times New Roman"/>
                          <a:cs typeface="Arial"/>
                        </a:rPr>
                        <a:t>Blood</a:t>
                      </a:r>
                      <a:endParaRPr lang="en-US" sz="1400" dirty="0">
                        <a:latin typeface="Calibri"/>
                        <a:ea typeface="Times New Roman"/>
                        <a:cs typeface="Arial"/>
                      </a:endParaRP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endParaRPr lang="en-US" sz="1400" dirty="0" smtClean="0">
                        <a:latin typeface="Calibri"/>
                        <a:ea typeface="Times New Roman"/>
                        <a:cs typeface="Arial"/>
                      </a:endParaRPr>
                    </a:p>
                    <a:p>
                      <a:pPr algn="l">
                        <a:lnSpc>
                          <a:spcPct val="115000"/>
                        </a:lnSpc>
                      </a:pPr>
                      <a:r>
                        <a:rPr lang="en-US" sz="1400" dirty="0" smtClean="0">
                          <a:latin typeface="Calibri"/>
                          <a:ea typeface="Times New Roman"/>
                          <a:cs typeface="Arial"/>
                        </a:rPr>
                        <a:t>Blood</a:t>
                      </a:r>
                      <a:endParaRPr lang="en-US" sz="1400" dirty="0">
                        <a:latin typeface="Calibri"/>
                        <a:ea typeface="Times New Roman"/>
                        <a:cs typeface="Arial"/>
                      </a:endParaRP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endParaRPr lang="en-US" sz="1400" dirty="0" smtClean="0">
                        <a:latin typeface="Calibri"/>
                        <a:ea typeface="Times New Roman"/>
                        <a:cs typeface="Arial"/>
                      </a:endParaRPr>
                    </a:p>
                    <a:p>
                      <a:pPr algn="l">
                        <a:lnSpc>
                          <a:spcPct val="115000"/>
                        </a:lnSpc>
                      </a:pPr>
                      <a:r>
                        <a:rPr lang="en-US" sz="1400" dirty="0" smtClean="0">
                          <a:latin typeface="Calibri"/>
                          <a:ea typeface="Times New Roman"/>
                          <a:cs typeface="Arial"/>
                        </a:rPr>
                        <a:t>Needle</a:t>
                      </a:r>
                      <a:endParaRPr lang="en-US" sz="1400" dirty="0">
                        <a:latin typeface="Calibri"/>
                        <a:ea typeface="Times New Roman"/>
                        <a:cs typeface="Arial"/>
                      </a:endParaRP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endParaRPr lang="en-US" sz="1400" dirty="0" smtClean="0">
                        <a:latin typeface="Calibri"/>
                        <a:ea typeface="Times New Roman"/>
                        <a:cs typeface="Arial"/>
                      </a:endParaRPr>
                    </a:p>
                    <a:p>
                      <a:pPr algn="l">
                        <a:lnSpc>
                          <a:spcPct val="115000"/>
                        </a:lnSpc>
                      </a:pPr>
                      <a:r>
                        <a:rPr lang="en-US" sz="1400" dirty="0" smtClean="0">
                          <a:latin typeface="Calibri"/>
                          <a:ea typeface="Times New Roman"/>
                          <a:cs typeface="Arial"/>
                        </a:rPr>
                        <a:t>Water</a:t>
                      </a:r>
                      <a:endParaRPr lang="en-US" sz="1400" dirty="0">
                        <a:latin typeface="Calibri"/>
                        <a:ea typeface="Times New Roman"/>
                        <a:cs typeface="Arial"/>
                      </a:endParaRPr>
                    </a:p>
                  </a:txBody>
                  <a:tcPr marL="60960" marR="60960" marT="17145" marB="17145">
                    <a:lnL w="12700" cap="flat" cmpd="sng" algn="ctr">
                      <a:solidFill>
                        <a:srgbClr val="FFFFFF"/>
                      </a:solidFill>
                      <a:prstDash val="solid"/>
                      <a:round/>
                      <a:headEnd type="none" w="med" len="med"/>
                      <a:tailEnd type="none" w="med" len="med"/>
                    </a:lnL>
                    <a:lnR>
                      <a:noFill/>
                    </a:lnR>
                    <a:lnT>
                      <a:noFill/>
                    </a:lnT>
                    <a:lnB>
                      <a:noFill/>
                    </a:lnB>
                    <a:solidFill>
                      <a:srgbClr val="F8F8F8"/>
                    </a:solidFill>
                  </a:tcPr>
                </a:tc>
              </a:tr>
              <a:tr h="0">
                <a:tc>
                  <a:txBody>
                    <a:bodyPr/>
                    <a:lstStyle/>
                    <a:p>
                      <a:pPr algn="l">
                        <a:lnSpc>
                          <a:spcPct val="115000"/>
                        </a:lnSpc>
                      </a:pPr>
                      <a:r>
                        <a:rPr lang="en-US" sz="1400">
                          <a:latin typeface="Calibri"/>
                          <a:ea typeface="Times New Roman"/>
                          <a:cs typeface="Arial"/>
                        </a:rPr>
                        <a:t>Incubation period (days)</a:t>
                      </a: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dirty="0">
                          <a:latin typeface="Calibri"/>
                          <a:ea typeface="Times New Roman"/>
                          <a:cs typeface="Arial"/>
                        </a:rPr>
                        <a:t>15–45</a:t>
                      </a: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dirty="0">
                          <a:latin typeface="Calibri"/>
                          <a:ea typeface="Times New Roman"/>
                          <a:cs typeface="Arial"/>
                        </a:rPr>
                        <a:t>40–180</a:t>
                      </a: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20–120</a:t>
                      </a: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dirty="0">
                          <a:latin typeface="Calibri"/>
                          <a:ea typeface="Times New Roman"/>
                          <a:cs typeface="Arial"/>
                        </a:rPr>
                        <a:t>30–180</a:t>
                      </a: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dirty="0">
                          <a:latin typeface="Calibri"/>
                          <a:ea typeface="Times New Roman"/>
                          <a:cs typeface="Arial"/>
                        </a:rPr>
                        <a:t>14–60</a:t>
                      </a:r>
                    </a:p>
                  </a:txBody>
                  <a:tcPr marL="60960" marR="60960" marT="17145" marB="17145">
                    <a:lnL w="12700" cap="flat" cmpd="sng" algn="ctr">
                      <a:solidFill>
                        <a:srgbClr val="FFFFFF"/>
                      </a:solidFill>
                      <a:prstDash val="solid"/>
                      <a:round/>
                      <a:headEnd type="none" w="med" len="med"/>
                      <a:tailEnd type="none" w="med" len="med"/>
                    </a:lnL>
                    <a:lnR>
                      <a:noFill/>
                    </a:lnR>
                    <a:lnT>
                      <a:noFill/>
                    </a:lnT>
                    <a:lnB>
                      <a:noFill/>
                    </a:lnB>
                    <a:solidFill>
                      <a:srgbClr val="F8F8F8"/>
                    </a:solidFill>
                  </a:tcPr>
                </a:tc>
              </a:tr>
              <a:tr h="0">
                <a:tc>
                  <a:txBody>
                    <a:bodyPr/>
                    <a:lstStyle/>
                    <a:p>
                      <a:pPr algn="l">
                        <a:lnSpc>
                          <a:spcPct val="115000"/>
                        </a:lnSpc>
                      </a:pPr>
                      <a:r>
                        <a:rPr lang="en-US" sz="1400">
                          <a:latin typeface="Calibri"/>
                          <a:ea typeface="Times New Roman"/>
                          <a:cs typeface="Arial"/>
                        </a:rPr>
                        <a:t>Epidemics</a:t>
                      </a: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Yes</a:t>
                      </a: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No</a:t>
                      </a: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No</a:t>
                      </a: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dirty="0">
                          <a:latin typeface="Calibri"/>
                          <a:ea typeface="Times New Roman"/>
                          <a:cs typeface="Arial"/>
                        </a:rPr>
                        <a:t>No</a:t>
                      </a: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dirty="0">
                          <a:latin typeface="Calibri"/>
                          <a:ea typeface="Times New Roman"/>
                          <a:cs typeface="Arial"/>
                        </a:rPr>
                        <a:t>Yes</a:t>
                      </a:r>
                    </a:p>
                  </a:txBody>
                  <a:tcPr marL="60960" marR="60960" marT="17145" marB="17145">
                    <a:lnL w="12700" cap="flat" cmpd="sng" algn="ctr">
                      <a:solidFill>
                        <a:srgbClr val="FFFFFF"/>
                      </a:solidFill>
                      <a:prstDash val="solid"/>
                      <a:round/>
                      <a:headEnd type="none" w="med" len="med"/>
                      <a:tailEnd type="none" w="med" len="med"/>
                    </a:lnL>
                    <a:lnR>
                      <a:noFill/>
                    </a:lnR>
                    <a:lnT>
                      <a:noFill/>
                    </a:lnT>
                    <a:lnB>
                      <a:noFill/>
                    </a:lnB>
                    <a:solidFill>
                      <a:srgbClr val="F8F8F8"/>
                    </a:solidFill>
                  </a:tcPr>
                </a:tc>
              </a:tr>
              <a:tr h="0">
                <a:tc>
                  <a:txBody>
                    <a:bodyPr/>
                    <a:lstStyle/>
                    <a:p>
                      <a:pPr algn="l">
                        <a:lnSpc>
                          <a:spcPct val="115000"/>
                        </a:lnSpc>
                      </a:pPr>
                      <a:r>
                        <a:rPr lang="en-US" sz="1400">
                          <a:latin typeface="Calibri"/>
                          <a:ea typeface="Times New Roman"/>
                          <a:cs typeface="Arial"/>
                        </a:rPr>
                        <a:t>Chronicity</a:t>
                      </a: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No</a:t>
                      </a: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Yes</a:t>
                      </a: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dirty="0">
                          <a:latin typeface="Calibri"/>
                          <a:ea typeface="Times New Roman"/>
                          <a:cs typeface="Arial"/>
                        </a:rPr>
                        <a:t>Yes</a:t>
                      </a: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Yes</a:t>
                      </a: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dirty="0">
                          <a:latin typeface="Calibri"/>
                          <a:ea typeface="Times New Roman"/>
                          <a:cs typeface="Arial"/>
                        </a:rPr>
                        <a:t>No</a:t>
                      </a:r>
                    </a:p>
                  </a:txBody>
                  <a:tcPr marL="60960" marR="60960" marT="17145" marB="17145">
                    <a:lnL w="12700" cap="flat" cmpd="sng" algn="ctr">
                      <a:solidFill>
                        <a:srgbClr val="FFFFFF"/>
                      </a:solidFill>
                      <a:prstDash val="solid"/>
                      <a:round/>
                      <a:headEnd type="none" w="med" len="med"/>
                      <a:tailEnd type="none" w="med" len="med"/>
                    </a:lnL>
                    <a:lnR>
                      <a:noFill/>
                    </a:lnR>
                    <a:lnT>
                      <a:noFill/>
                    </a:lnT>
                    <a:lnB>
                      <a:noFill/>
                    </a:lnB>
                    <a:solidFill>
                      <a:srgbClr val="F8F8F8"/>
                    </a:solidFill>
                  </a:tcPr>
                </a:tc>
              </a:tr>
              <a:tr h="0">
                <a:tc>
                  <a:txBody>
                    <a:bodyPr/>
                    <a:lstStyle/>
                    <a:p>
                      <a:pPr algn="l">
                        <a:lnSpc>
                          <a:spcPct val="115000"/>
                        </a:lnSpc>
                      </a:pPr>
                      <a:r>
                        <a:rPr lang="en-US" sz="1400">
                          <a:latin typeface="Calibri"/>
                          <a:ea typeface="Times New Roman"/>
                          <a:cs typeface="Arial"/>
                        </a:rPr>
                        <a:t>Liver cancer</a:t>
                      </a: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No</a:t>
                      </a: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Yes</a:t>
                      </a: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dirty="0">
                          <a:latin typeface="Calibri"/>
                          <a:ea typeface="Times New Roman"/>
                          <a:cs typeface="Arial"/>
                        </a:rPr>
                        <a:t>Yes</a:t>
                      </a: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a:latin typeface="Calibri"/>
                          <a:ea typeface="Times New Roman"/>
                          <a:cs typeface="Arial"/>
                        </a:rPr>
                        <a:t>Yes</a:t>
                      </a:r>
                    </a:p>
                  </a:txBody>
                  <a:tcPr marL="60960" marR="60960" marT="17145" marB="171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a:lnSpc>
                          <a:spcPct val="115000"/>
                        </a:lnSpc>
                      </a:pPr>
                      <a:r>
                        <a:rPr lang="en-US" sz="1400" dirty="0">
                          <a:latin typeface="Calibri"/>
                          <a:ea typeface="Times New Roman"/>
                          <a:cs typeface="Arial"/>
                        </a:rPr>
                        <a:t>No</a:t>
                      </a:r>
                    </a:p>
                  </a:txBody>
                  <a:tcPr marL="60960" marR="60960" marT="17145" marB="17145">
                    <a:lnL w="12700" cap="flat" cmpd="sng" algn="ctr">
                      <a:solidFill>
                        <a:srgbClr val="FFFFFF"/>
                      </a:solidFill>
                      <a:prstDash val="solid"/>
                      <a:round/>
                      <a:headEnd type="none" w="med" len="med"/>
                      <a:tailEnd type="none" w="med" len="med"/>
                    </a:lnL>
                    <a:lnR>
                      <a:noFill/>
                    </a:lnR>
                    <a:lnT>
                      <a:noFill/>
                    </a:lnT>
                    <a:lnB>
                      <a:noFill/>
                    </a:lnB>
                    <a:solidFill>
                      <a:srgbClr val="F8F8F8"/>
                    </a:solidFill>
                  </a:tcPr>
                </a:tc>
              </a:tr>
              <a:tr h="0">
                <a:tc gridSpan="6">
                  <a:txBody>
                    <a:bodyPr/>
                    <a:lstStyle/>
                    <a:p>
                      <a:pPr algn="l">
                        <a:lnSpc>
                          <a:spcPct val="115000"/>
                        </a:lnSpc>
                      </a:pPr>
                      <a:r>
                        <a:rPr lang="en-US" sz="1400" dirty="0">
                          <a:latin typeface="Calibri"/>
                          <a:ea typeface="Times New Roman"/>
                          <a:cs typeface="Arial"/>
                        </a:rPr>
                        <a:t>*Incomplete RNA; requires presence of hepatitis B virus for replication.</a:t>
                      </a:r>
                    </a:p>
                  </a:txBody>
                  <a:tcPr marT="91440" marB="91440" anchor="ctr">
                    <a:lnL>
                      <a:noFill/>
                    </a:lnL>
                    <a:lnR>
                      <a:noFill/>
                    </a:lnR>
                    <a:lnT>
                      <a:noFill/>
                    </a:lnT>
                    <a:lnB>
                      <a:noFill/>
                    </a:lnB>
                    <a:solidFill>
                      <a:srgbClr val="F8F8F8"/>
                    </a:solidFill>
                  </a:tcP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r>
              <a:tr h="0">
                <a:tc gridSpan="6">
                  <a:txBody>
                    <a:bodyPr/>
                    <a:lstStyle/>
                    <a:p>
                      <a:pPr algn="l">
                        <a:lnSpc>
                          <a:spcPct val="115000"/>
                        </a:lnSpc>
                      </a:pPr>
                      <a:r>
                        <a:rPr lang="en-US" sz="1400" dirty="0">
                          <a:latin typeface="Calibri"/>
                          <a:ea typeface="Times New Roman"/>
                          <a:cs typeface="Arial"/>
                        </a:rPr>
                        <a:t>Anti-HCV = antibody to hepatitis C virus; anti-HDV = antibody to hepatitis D virus; anti-HEV = antibody to hepatitis E virus; </a:t>
                      </a:r>
                      <a:r>
                        <a:rPr lang="en-US" sz="1400" dirty="0" err="1">
                          <a:latin typeface="Calibri"/>
                          <a:ea typeface="Times New Roman"/>
                          <a:cs typeface="Arial"/>
                        </a:rPr>
                        <a:t>HBsAg</a:t>
                      </a:r>
                      <a:r>
                        <a:rPr lang="en-US" sz="1400" dirty="0">
                          <a:latin typeface="Calibri"/>
                          <a:ea typeface="Times New Roman"/>
                          <a:cs typeface="Arial"/>
                        </a:rPr>
                        <a:t> = hepatitis B surface antigen; </a:t>
                      </a:r>
                      <a:r>
                        <a:rPr lang="en-US" sz="1400" dirty="0" err="1">
                          <a:latin typeface="Calibri"/>
                          <a:ea typeface="Times New Roman"/>
                          <a:cs typeface="Arial"/>
                        </a:rPr>
                        <a:t>IgM</a:t>
                      </a:r>
                      <a:r>
                        <a:rPr lang="en-US" sz="1400" dirty="0">
                          <a:latin typeface="Calibri"/>
                          <a:ea typeface="Times New Roman"/>
                          <a:cs typeface="Arial"/>
                        </a:rPr>
                        <a:t> anti-HAV = </a:t>
                      </a:r>
                      <a:r>
                        <a:rPr lang="en-US" sz="1400" dirty="0" err="1">
                          <a:latin typeface="Calibri"/>
                          <a:ea typeface="Times New Roman"/>
                          <a:cs typeface="Arial"/>
                        </a:rPr>
                        <a:t>IgM</a:t>
                      </a:r>
                      <a:r>
                        <a:rPr lang="en-US" sz="1400" dirty="0">
                          <a:latin typeface="Calibri"/>
                          <a:ea typeface="Times New Roman"/>
                          <a:cs typeface="Arial"/>
                        </a:rPr>
                        <a:t> antibody to hepatitis A virus.</a:t>
                      </a:r>
                    </a:p>
                  </a:txBody>
                  <a:tcPr marT="91440" marB="91440" anchor="ctr">
                    <a:lnL>
                      <a:noFill/>
                    </a:lnL>
                    <a:lnR>
                      <a:noFill/>
                    </a:lnR>
                    <a:lnT>
                      <a:noFill/>
                    </a:lnT>
                    <a:lnB>
                      <a:noFill/>
                    </a:lnB>
                    <a:solidFill>
                      <a:srgbClr val="F8F8F8"/>
                    </a:solidFill>
                  </a:tcP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0" y="461664"/>
            <a:ext cx="9144000" cy="5875633"/>
          </a:xfrm>
          <a:prstGeom prst="rect">
            <a:avLst/>
          </a:prstGeom>
          <a:noFill/>
          <a:ln w="9525">
            <a:noFill/>
            <a:miter lim="800000"/>
            <a:headEnd/>
            <a:tailEnd/>
          </a:ln>
          <a:effectLst/>
        </p:spPr>
        <p:txBody>
          <a:bodyPr vert="horz" wrap="square" lIns="91440" tIns="45720" rIns="91440" bIns="42849"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457200" algn="l"/>
              </a:tabLst>
            </a:pPr>
            <a:r>
              <a:rPr kumimoji="0" lang="en-US" sz="16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Symptoms and Signs</a:t>
            </a:r>
            <a:endParaRPr kumimoji="0" lang="en-US" sz="1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Some manifestations of acute hepatitis are virus-specific, but in general, acute infection tends to develop in predictable phases:</a:t>
            </a: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Incubation period:</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The virus multiplies and spreads without causing symptoms.</a:t>
            </a: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1" i="0" u="none" strike="noStrike" cap="none" normalizeH="0" baseline="0" dirty="0" err="1" smtClean="0">
                <a:ln>
                  <a:noFill/>
                </a:ln>
                <a:solidFill>
                  <a:srgbClr val="FF0000"/>
                </a:solidFill>
                <a:effectLst/>
                <a:latin typeface="Arial" pitchFamily="34" charset="0"/>
                <a:ea typeface="Times New Roman" pitchFamily="18" charset="0"/>
                <a:cs typeface="Arial" pitchFamily="34" charset="0"/>
              </a:rPr>
              <a:t>Prodromal</a:t>
            </a:r>
            <a:r>
              <a:rPr kumimoji="0" lang="en-US" sz="16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(pre-</a:t>
            </a:r>
            <a:r>
              <a:rPr kumimoji="0" lang="en-US" sz="1600" b="1" i="0" u="none" strike="noStrike" cap="none" normalizeH="0" baseline="0" dirty="0" err="1" smtClean="0">
                <a:ln>
                  <a:noFill/>
                </a:ln>
                <a:solidFill>
                  <a:srgbClr val="FF0000"/>
                </a:solidFill>
                <a:effectLst/>
                <a:latin typeface="Arial" pitchFamily="34" charset="0"/>
                <a:ea typeface="Times New Roman" pitchFamily="18" charset="0"/>
                <a:cs typeface="Arial" pitchFamily="34" charset="0"/>
              </a:rPr>
              <a:t>icteric</a:t>
            </a:r>
            <a:r>
              <a:rPr kumimoji="0" lang="en-US" sz="16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r>
              <a:rPr kumimoji="0" lang="en-US" sz="1600" b="1" i="0" u="none" strike="noStrike" cap="none" normalizeH="0" baseline="0" dirty="0" err="1" smtClean="0">
                <a:ln>
                  <a:noFill/>
                </a:ln>
                <a:solidFill>
                  <a:srgbClr val="FF0000"/>
                </a:solidFill>
                <a:effectLst/>
                <a:latin typeface="Arial" pitchFamily="34" charset="0"/>
                <a:ea typeface="Times New Roman" pitchFamily="18" charset="0"/>
                <a:cs typeface="Arial" pitchFamily="34" charset="0"/>
              </a:rPr>
              <a:t>phase:</a:t>
            </a:r>
            <a:r>
              <a:rPr kumimoji="0" lang="en-US" sz="1600" b="0" i="0" u="none" strike="noStrike" cap="none" normalizeH="0" baseline="0" dirty="0" err="1" smtClean="0">
                <a:ln>
                  <a:noFill/>
                </a:ln>
                <a:effectLst/>
                <a:latin typeface="Arial" pitchFamily="34" charset="0"/>
                <a:ea typeface="Times New Roman" pitchFamily="18" charset="0"/>
                <a:cs typeface="Arial" pitchFamily="34" charset="0"/>
              </a:rPr>
              <a:t>Nonspecific</a:t>
            </a:r>
            <a:r>
              <a:rPr kumimoji="0" lang="en-US" sz="16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symptoms occur; they include profound anorexia, malaise, nausea and vomiting, and often fever or right upper quadrant abdominal pain.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Urticaria</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arthralgias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occasionally occur, especially in HBV infection.</a:t>
            </a: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1" i="0" u="none" strike="noStrike" cap="none" normalizeH="0" baseline="0" dirty="0" err="1" smtClean="0">
                <a:ln>
                  <a:noFill/>
                </a:ln>
                <a:solidFill>
                  <a:srgbClr val="FF0000"/>
                </a:solidFill>
                <a:effectLst/>
                <a:latin typeface="Arial" pitchFamily="34" charset="0"/>
                <a:ea typeface="Times New Roman" pitchFamily="18" charset="0"/>
                <a:cs typeface="Arial" pitchFamily="34" charset="0"/>
              </a:rPr>
              <a:t>Icteric</a:t>
            </a:r>
            <a:r>
              <a:rPr kumimoji="0" lang="en-US" sz="16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phase</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After 3 to 10 days, the urine darkens, followed by jaundice. Systemic symptoms often regress, and patients feel better despite worsening jaundice. The liver is usually enlarged and tender, but the edge of the liver remains soft and smooth. Mild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splenomegaly</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occurs in 15 to 20% of patients. Jaundice usually peaks within 1 to 2 wk.</a:t>
            </a: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Recovery phase</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During this 2- to 4-wk period, jaundice fades.</a:t>
            </a: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Acute viral hepatitis usually resolves spontaneously 4 to 8 wk after symptom onset.</a:t>
            </a: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1" i="0" u="none" strike="noStrike" cap="none" normalizeH="0" baseline="0" dirty="0" err="1" smtClean="0">
                <a:ln>
                  <a:noFill/>
                </a:ln>
                <a:solidFill>
                  <a:srgbClr val="FF0000"/>
                </a:solidFill>
                <a:effectLst/>
                <a:latin typeface="Arial" pitchFamily="34" charset="0"/>
                <a:ea typeface="Times New Roman" pitchFamily="18" charset="0"/>
                <a:cs typeface="Arial" pitchFamily="34" charset="0"/>
              </a:rPr>
              <a:t>Anicteric</a:t>
            </a:r>
            <a:r>
              <a:rPr kumimoji="0" lang="en-US" sz="16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hepatitis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(hepatitis without jaundice) occurs more often than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icteric</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hepatitis in patients with HCV infection and in children with HAV infection. It typically manifests as a minor flu-like illness.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0" y="99934"/>
            <a:ext cx="9144000" cy="5444746"/>
          </a:xfrm>
          <a:prstGeom prst="rect">
            <a:avLst/>
          </a:prstGeom>
          <a:noFill/>
          <a:ln w="9525">
            <a:noFill/>
            <a:miter lim="800000"/>
            <a:headEnd/>
            <a:tailEnd/>
          </a:ln>
          <a:effectLst/>
        </p:spPr>
        <p:txBody>
          <a:bodyPr vert="horz" wrap="square" lIns="91440" tIns="45720" rIns="91440" bIns="42849" numCol="1" anchor="ctr" anchorCtr="0" compatLnSpc="1">
            <a:prstTxWarp prst="textNoShape">
              <a:avLst/>
            </a:prstTxWarp>
            <a:spAutoFit/>
          </a:bodyPr>
          <a:lstStyle/>
          <a:p>
            <a:pPr marL="0" marR="0" lvl="0" indent="0" algn="l" defTabSz="914400" rtl="1" eaLnBrk="1" fontAlgn="base" latinLnBrk="0" hangingPunct="1">
              <a:lnSpc>
                <a:spcPct val="150000"/>
              </a:lnSpc>
              <a:spcBef>
                <a:spcPct val="0"/>
              </a:spcBef>
              <a:spcAft>
                <a:spcPct val="0"/>
              </a:spcAft>
              <a:buClrTx/>
              <a:buSzTx/>
              <a:buFontTx/>
              <a:buNone/>
              <a:tabLst>
                <a:tab pos="457200" algn="l"/>
              </a:tabLst>
            </a:pPr>
            <a:r>
              <a:rPr kumimoji="0" lang="en-US" sz="2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Serology</a:t>
            </a: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 patients with findings suggesting acute viral hepatitis, the following studies are done to screen for hepatitis viruses A, B, and C:</a:t>
            </a: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IgM</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antibody to HAV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IgM</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anti-HAV)</a:t>
            </a: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Hepatitis B surface antigen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HBsAg</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IgM</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antibody to hepatitis B core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IgM</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anti-</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HBc</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Antibody to HCV (anti-HCV)</a:t>
            </a: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If any are positive, further serologic testing may be necessary to differentiate acute from past or chronic infection.</a:t>
            </a: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If serology suggests hepatitis B, testing for hepatitis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Be</a:t>
            </a:r>
            <a:r>
              <a:rPr kumimoji="0" lang="en-US" sz="16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antigen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HBeAg</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 antibody to hepatitis B e antigen (anti-</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HBe</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is usually done to help determine the prognosis and to guide antiviral therapy. If serologically confirmed HBV infection is severe, anti-HDV is measured.</a:t>
            </a: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If the patient has recently traveled to an endemic area,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IgM</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antibody to HEV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IgM</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anti-HEV) should be measured if the test is available.</a:t>
            </a:r>
            <a:endPar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0" y="532554"/>
            <a:ext cx="9144000" cy="5506301"/>
          </a:xfrm>
          <a:prstGeom prst="rect">
            <a:avLst/>
          </a:prstGeom>
          <a:noFill/>
          <a:ln w="9525">
            <a:noFill/>
            <a:miter lim="800000"/>
            <a:headEnd/>
            <a:tailEnd/>
          </a:ln>
          <a:effectLst/>
        </p:spPr>
        <p:txBody>
          <a:bodyPr vert="horz" wrap="square" lIns="91440" tIns="45720" rIns="91440" bIns="42849"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457200" algn="l"/>
              </a:tabLst>
            </a:pPr>
            <a:r>
              <a:rPr kumimoji="0" lang="en-US" sz="16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Treatment</a:t>
            </a: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Supportive care</a:t>
            </a: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No treatments attenuate acute viral hepatitis. </a:t>
            </a: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Prevention</a:t>
            </a: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Because treatments have limited efficacy, prevention of viral hepatitis is very important.</a:t>
            </a:r>
          </a:p>
          <a:p>
            <a:pPr lvl="0" algn="l" rtl="0" eaLnBrk="0" fontAlgn="base" hangingPunct="0">
              <a:lnSpc>
                <a:spcPct val="150000"/>
              </a:lnSpc>
              <a:spcBef>
                <a:spcPct val="0"/>
              </a:spcBef>
              <a:spcAft>
                <a:spcPct val="0"/>
              </a:spcAft>
              <a:tabLst>
                <a:tab pos="457200" algn="l"/>
              </a:tabLst>
            </a:pPr>
            <a:r>
              <a:rPr lang="en-US" sz="1600" dirty="0" err="1" smtClean="0">
                <a:latin typeface="Arial" pitchFamily="34" charset="0"/>
                <a:ea typeface="Times New Roman" pitchFamily="18" charset="0"/>
                <a:cs typeface="Arial" pitchFamily="34" charset="0"/>
              </a:rPr>
              <a:t>Immunoprophylaxis</a:t>
            </a:r>
            <a:r>
              <a:rPr lang="en-US" sz="1600" dirty="0" smtClean="0">
                <a:latin typeface="Arial" pitchFamily="34" charset="0"/>
                <a:ea typeface="Times New Roman" pitchFamily="18" charset="0"/>
                <a:cs typeface="Arial" pitchFamily="34" charset="0"/>
              </a:rPr>
              <a:t> can involve active immunization using vaccines and passive immunization.</a:t>
            </a:r>
          </a:p>
          <a:p>
            <a:pPr lvl="0" algn="l" rtl="0" eaLnBrk="0" fontAlgn="base" hangingPunct="0">
              <a:lnSpc>
                <a:spcPct val="150000"/>
              </a:lnSpc>
              <a:spcBef>
                <a:spcPct val="0"/>
              </a:spcBef>
              <a:spcAft>
                <a:spcPct val="0"/>
              </a:spcAft>
              <a:tabLst>
                <a:tab pos="457200" algn="l"/>
              </a:tabLst>
            </a:pPr>
            <a:r>
              <a:rPr lang="en-US" sz="1600" dirty="0" smtClean="0">
                <a:latin typeface="Arial" pitchFamily="34" charset="0"/>
                <a:ea typeface="Times New Roman" pitchFamily="18" charset="0"/>
                <a:cs typeface="Arial" pitchFamily="34" charset="0"/>
              </a:rPr>
              <a:t>Vaccines for </a:t>
            </a:r>
            <a:r>
              <a:rPr lang="en-US" sz="1600" dirty="0" smtClean="0">
                <a:solidFill>
                  <a:srgbClr val="8B230F"/>
                </a:solidFill>
                <a:latin typeface="Arial" pitchFamily="34" charset="0"/>
                <a:ea typeface="Times New Roman" pitchFamily="18" charset="0"/>
                <a:cs typeface="Arial" pitchFamily="34" charset="0"/>
                <a:hlinkClick r:id="rId2"/>
              </a:rPr>
              <a:t>hepatitis A</a:t>
            </a:r>
            <a:r>
              <a:rPr lang="en-US" sz="1600" dirty="0" smtClean="0">
                <a:latin typeface="Arial" pitchFamily="34" charset="0"/>
                <a:ea typeface="Times New Roman" pitchFamily="18" charset="0"/>
                <a:cs typeface="Arial" pitchFamily="34" charset="0"/>
              </a:rPr>
              <a:t> and </a:t>
            </a:r>
            <a:r>
              <a:rPr lang="en-US" sz="1600" dirty="0" smtClean="0">
                <a:solidFill>
                  <a:srgbClr val="8B230F"/>
                </a:solidFill>
                <a:latin typeface="Arial" pitchFamily="34" charset="0"/>
                <a:ea typeface="Times New Roman" pitchFamily="18" charset="0"/>
                <a:cs typeface="Arial" pitchFamily="34" charset="0"/>
                <a:hlinkClick r:id="rId3"/>
              </a:rPr>
              <a:t>hepatitis B</a:t>
            </a:r>
            <a:r>
              <a:rPr lang="en-US" sz="1600" dirty="0" smtClean="0">
                <a:latin typeface="Arial" pitchFamily="34" charset="0"/>
                <a:ea typeface="Times New Roman" pitchFamily="18" charset="0"/>
                <a:cs typeface="Arial" pitchFamily="34" charset="0"/>
              </a:rPr>
              <a:t>  and hepatitis E are available .</a:t>
            </a: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endPar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General measures</a:t>
            </a: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Good personal hygiene helps prevent transmission, particularly fecal-oral transmission, as occurs with HAV and HEV.</a:t>
            </a: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Blood and other body fluids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eg</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saliva, semen) of patients with acute HBV and HCV infection and stool of patients with HAV infection are considered infectious. </a:t>
            </a:r>
            <a:endPar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Calibri" pitchFamily="34" charset="0"/>
              </a:rPr>
              <a:t>Posttransfusion</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infection is minimized by avoiding unnecessary transfusions and screening all donors for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Calibri" pitchFamily="34" charset="0"/>
              </a:rPr>
              <a:t>HBsAg</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and anti-HCV. Screening has decreased the incidence of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Calibri" pitchFamily="34" charset="0"/>
              </a:rPr>
              <a:t>posttransfusion</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hepatitis.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0" y="-4458"/>
            <a:ext cx="9144000" cy="6944291"/>
          </a:xfrm>
          <a:prstGeom prst="rect">
            <a:avLst/>
          </a:prstGeom>
          <a:noFill/>
          <a:ln w="9525">
            <a:noFill/>
            <a:miter lim="800000"/>
            <a:headEnd/>
            <a:tailEnd/>
          </a:ln>
          <a:effectLst/>
        </p:spPr>
        <p:txBody>
          <a:bodyPr vert="horz" wrap="square" lIns="91440" tIns="101568" rIns="91440" bIns="42849"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457200" algn="l"/>
              </a:tabLst>
            </a:pPr>
            <a:r>
              <a:rPr kumimoji="0" lang="en-US" sz="27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Overview of Chronic Hepatitis</a:t>
            </a:r>
            <a:endParaRPr kumimoji="0" lang="en-US" sz="2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Chronic hepatitis is hepatitis that lasts &gt; 6 mo. Many patients have no history of acute hepatitis, and the first indication is discovery of asymptomatic </a:t>
            </a:r>
            <a:r>
              <a:rPr kumimoji="0" lang="en-US" sz="1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aminotransferase</a:t>
            </a: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elevations. Some patients present with cirrhosis or its complications (</a:t>
            </a:r>
            <a:r>
              <a:rPr kumimoji="0" lang="en-US" sz="1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eg</a:t>
            </a: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portal hypertension). Biopsy is necessary to confirm the diagnosis and to grade and stage the disease. </a:t>
            </a: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4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r>
              <a:rPr kumimoji="0" lang="en-US" sz="1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Etiology</a:t>
            </a:r>
            <a:endParaRPr kumimoji="0" lang="en-US" sz="14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Hepatitis B virus (HBV) and hepatitis C virus (HCV) are frequent causes of chronic hepatitis; 5 to 10% of cases of HBV infection, with or without hepatitis D virus (HDV) </a:t>
            </a:r>
            <a:r>
              <a:rPr kumimoji="0" lang="en-US"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coinfection</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 about 75% of cases of HCV infection become chronic. Rates are higher for HBV infection in children (</a:t>
            </a:r>
            <a:r>
              <a:rPr kumimoji="0" lang="en-US"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eg</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up to 90% of infected neonates and 30 to 50% of young children). </a:t>
            </a: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lang="en-US" sz="1400" b="1" dirty="0" smtClean="0">
                <a:solidFill>
                  <a:srgbClr val="FF0000"/>
                </a:solidFill>
                <a:latin typeface="Arial" pitchFamily="34" charset="0"/>
                <a:ea typeface="Times New Roman" pitchFamily="18" charset="0"/>
                <a:cs typeface="Arial" pitchFamily="34" charset="0"/>
              </a:rPr>
              <a:t>Symptoms and Signs</a:t>
            </a:r>
          </a:p>
          <a:p>
            <a:pPr lvl="0" algn="l" rtl="0" eaLnBrk="0" fontAlgn="base" hangingPunct="0">
              <a:lnSpc>
                <a:spcPct val="150000"/>
              </a:lnSpc>
              <a:spcBef>
                <a:spcPct val="0"/>
              </a:spcBef>
              <a:spcAft>
                <a:spcPct val="0"/>
              </a:spcAft>
              <a:tabLst>
                <a:tab pos="457200" algn="l"/>
              </a:tabLst>
            </a:pPr>
            <a:r>
              <a:rPr lang="en-US" sz="1400" dirty="0" smtClean="0">
                <a:latin typeface="Arial" pitchFamily="34" charset="0"/>
                <a:ea typeface="Times New Roman" pitchFamily="18" charset="0"/>
                <a:cs typeface="Arial" pitchFamily="34" charset="0"/>
              </a:rPr>
              <a:t>Clinical features of chronic hepatitis vary widely. About one third of cases develop after acute hepatitis.</a:t>
            </a:r>
          </a:p>
          <a:p>
            <a:pPr lvl="0" algn="l" rtl="0" eaLnBrk="0" fontAlgn="base" hangingPunct="0">
              <a:lnSpc>
                <a:spcPct val="150000"/>
              </a:lnSpc>
              <a:spcBef>
                <a:spcPct val="0"/>
              </a:spcBef>
              <a:spcAft>
                <a:spcPct val="0"/>
              </a:spcAft>
              <a:tabLst>
                <a:tab pos="457200" algn="l"/>
              </a:tabLst>
            </a:pPr>
            <a:r>
              <a:rPr lang="en-US" sz="1400" dirty="0" smtClean="0">
                <a:latin typeface="Arial" pitchFamily="34" charset="0"/>
                <a:ea typeface="Times New Roman" pitchFamily="18" charset="0"/>
                <a:cs typeface="Arial" pitchFamily="34" charset="0"/>
              </a:rPr>
              <a:t>Many patients are asymptomatic, especially in chronic HCV infection. However, malaise, anorexia, and fatigue are common, sometimes with low-grade fever and nonspecific upper abdominal discomfort. Jaundice is usually absent.</a:t>
            </a:r>
          </a:p>
          <a:p>
            <a:pPr lvl="0" algn="l" rtl="0" eaLnBrk="0" fontAlgn="base" hangingPunct="0">
              <a:lnSpc>
                <a:spcPct val="150000"/>
              </a:lnSpc>
              <a:spcBef>
                <a:spcPct val="0"/>
              </a:spcBef>
              <a:spcAft>
                <a:spcPct val="0"/>
              </a:spcAft>
              <a:tabLst>
                <a:tab pos="457200" algn="l"/>
              </a:tabLst>
            </a:pPr>
            <a:r>
              <a:rPr lang="en-US" sz="1400" dirty="0" smtClean="0">
                <a:latin typeface="Arial" pitchFamily="34" charset="0"/>
                <a:ea typeface="Times New Roman" pitchFamily="18" charset="0"/>
                <a:cs typeface="Arial" pitchFamily="34" charset="0"/>
              </a:rPr>
              <a:t>Often, particularly with HCV, the first findings are</a:t>
            </a:r>
          </a:p>
          <a:p>
            <a:pPr lvl="0" algn="l" rtl="0" eaLnBrk="0" fontAlgn="base" hangingPunct="0">
              <a:lnSpc>
                <a:spcPct val="150000"/>
              </a:lnSpc>
              <a:spcBef>
                <a:spcPct val="0"/>
              </a:spcBef>
              <a:spcAft>
                <a:spcPct val="0"/>
              </a:spcAft>
              <a:buFontTx/>
              <a:buChar char="•"/>
              <a:tabLst>
                <a:tab pos="457200" algn="l"/>
              </a:tabLst>
            </a:pPr>
            <a:r>
              <a:rPr lang="en-US" sz="1400" dirty="0" smtClean="0">
                <a:latin typeface="Arial" pitchFamily="34" charset="0"/>
                <a:ea typeface="Times New Roman" pitchFamily="18" charset="0"/>
                <a:cs typeface="Arial" pitchFamily="34" charset="0"/>
              </a:rPr>
              <a:t>Signs of chronic liver disease</a:t>
            </a:r>
          </a:p>
          <a:p>
            <a:pPr lvl="0" algn="l" rtl="0" eaLnBrk="0" fontAlgn="base" hangingPunct="0">
              <a:lnSpc>
                <a:spcPct val="150000"/>
              </a:lnSpc>
              <a:spcBef>
                <a:spcPct val="0"/>
              </a:spcBef>
              <a:spcAft>
                <a:spcPct val="0"/>
              </a:spcAft>
              <a:buFontTx/>
              <a:buChar char="•"/>
              <a:tabLst>
                <a:tab pos="457200" algn="l"/>
              </a:tabLst>
            </a:pPr>
            <a:r>
              <a:rPr lang="en-US" sz="1400" dirty="0" smtClean="0">
                <a:latin typeface="Arial" pitchFamily="34" charset="0"/>
                <a:ea typeface="Times New Roman" pitchFamily="18" charset="0"/>
                <a:cs typeface="Arial" pitchFamily="34" charset="0"/>
              </a:rPr>
              <a:t>Complications of </a:t>
            </a:r>
            <a:r>
              <a:rPr lang="en-US" sz="1400" dirty="0" smtClean="0">
                <a:solidFill>
                  <a:srgbClr val="8B230F"/>
                </a:solidFill>
                <a:latin typeface="Arial" pitchFamily="34" charset="0"/>
                <a:ea typeface="Times New Roman" pitchFamily="18" charset="0"/>
                <a:cs typeface="Arial" pitchFamily="34" charset="0"/>
                <a:hlinkClick r:id="rId2"/>
              </a:rPr>
              <a:t>cirrhosis</a:t>
            </a:r>
            <a:r>
              <a:rPr lang="en-US" sz="1400" dirty="0" smtClean="0">
                <a:latin typeface="Arial" pitchFamily="34" charset="0"/>
                <a:ea typeface="Times New Roman" pitchFamily="18" charset="0"/>
                <a:cs typeface="Arial" pitchFamily="34" charset="0"/>
              </a:rPr>
              <a:t> </a:t>
            </a:r>
          </a:p>
          <a:p>
            <a:pPr lvl="0" algn="l" rtl="0" eaLnBrk="0" fontAlgn="base" hangingPunct="0">
              <a:lnSpc>
                <a:spcPct val="150000"/>
              </a:lnSpc>
              <a:spcBef>
                <a:spcPct val="0"/>
              </a:spcBef>
              <a:spcAft>
                <a:spcPct val="0"/>
              </a:spcAft>
              <a:tabLst>
                <a:tab pos="457200" algn="l"/>
              </a:tabLst>
            </a:pPr>
            <a:r>
              <a:rPr lang="en-US" sz="1400" dirty="0" smtClean="0">
                <a:latin typeface="Arial" pitchFamily="34" charset="0"/>
                <a:ea typeface="Times New Roman" pitchFamily="18" charset="0"/>
                <a:cs typeface="Arial" pitchFamily="34" charset="0"/>
              </a:rPr>
              <a:t>Chronic HCV is occasionally associated with dermal and renal symptoms  (due to immune complexes diseases) and, perhaps, non-Hodgkin B-cell lymphoma.</a:t>
            </a: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endPar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1"/>
          <p:cNvSpPr>
            <a:spLocks noChangeArrowheads="1"/>
          </p:cNvSpPr>
          <p:nvPr/>
        </p:nvSpPr>
        <p:spPr bwMode="auto">
          <a:xfrm>
            <a:off x="0" y="-123111"/>
            <a:ext cx="9144000" cy="6635117"/>
          </a:xfrm>
          <a:prstGeom prst="rect">
            <a:avLst/>
          </a:prstGeom>
          <a:noFill/>
          <a:ln w="9525">
            <a:noFill/>
            <a:miter lim="800000"/>
            <a:headEnd/>
            <a:tailEnd/>
          </a:ln>
          <a:effectLst/>
        </p:spPr>
        <p:txBody>
          <a:bodyPr vert="horz" wrap="square" lIns="91440" tIns="101568" rIns="91440" bIns="0" numCol="1" anchor="ctr" anchorCtr="0" compatLnSpc="1">
            <a:prstTxWarp prst="textNoShape">
              <a:avLst/>
            </a:prstTxWarp>
            <a:spAutoFit/>
          </a:bodyPr>
          <a:lstStyle/>
          <a:p>
            <a:pPr marL="0" marR="0" lvl="0" indent="0" algn="l" defTabSz="914400" rtl="1" eaLnBrk="1" fontAlgn="base" latinLnBrk="0" hangingPunct="1">
              <a:lnSpc>
                <a:spcPct val="150000"/>
              </a:lnSpc>
              <a:spcBef>
                <a:spcPct val="0"/>
              </a:spcBef>
              <a:spcAft>
                <a:spcPct val="0"/>
              </a:spcAft>
              <a:buClrTx/>
              <a:buSzTx/>
              <a:buFontTx/>
              <a:buNone/>
              <a:tabLst/>
            </a:pPr>
            <a:r>
              <a:rPr kumimoji="0" lang="en-US" sz="27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Hepatitis A, Acute</a:t>
            </a:r>
            <a:endParaRPr kumimoji="0" lang="en-US" sz="1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Hepatitis A virus (HAV) is a single-stranded RNA </a:t>
            </a:r>
            <a:r>
              <a:rPr kumimoji="0" lang="en-US"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picornavirus</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It is the most common cause of </a:t>
            </a:r>
            <a:r>
              <a:rPr kumimoji="0" lang="en-US" sz="1400" b="0" i="0" u="none" strike="noStrike" cap="none" normalizeH="0" baseline="0" dirty="0" smtClean="0">
                <a:ln>
                  <a:noFill/>
                </a:ln>
                <a:solidFill>
                  <a:srgbClr val="8B230F"/>
                </a:solidFill>
                <a:effectLst/>
                <a:latin typeface="Arial" pitchFamily="34" charset="0"/>
                <a:ea typeface="Times New Roman" pitchFamily="18" charset="0"/>
                <a:cs typeface="Arial" pitchFamily="34" charset="0"/>
                <a:hlinkClick r:id="rId2"/>
              </a:rPr>
              <a:t>acute viral hepatitis</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 is particularly common among children and young adults.</a:t>
            </a:r>
          </a:p>
          <a:p>
            <a:pPr lvl="0" algn="l" fontAlgn="base">
              <a:lnSpc>
                <a:spcPct val="150000"/>
              </a:lnSpc>
              <a:spcBef>
                <a:spcPct val="0"/>
              </a:spcBef>
              <a:spcAft>
                <a:spcPct val="0"/>
              </a:spcAft>
              <a:tabLst>
                <a:tab pos="457200"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HAV spreads primarily by fecal-oral contact and thus may occur in areas of poor hygiene. Waterborne and food-borne epidemics occur, especially in developing countries. Fecal shedding of the virus occurs before symptoms develop and usually ceases a few days after symptoms begin; thus, infectivity often has already ceased when hepatitis becomes clinically evident.</a:t>
            </a:r>
            <a:r>
              <a:rPr lang="en-US" sz="1600" b="1" dirty="0" smtClean="0">
                <a:solidFill>
                  <a:srgbClr val="223442"/>
                </a:solidFill>
                <a:latin typeface="Arial" pitchFamily="34" charset="0"/>
                <a:ea typeface="Times New Roman" pitchFamily="18" charset="0"/>
                <a:cs typeface="Arial" pitchFamily="34" charset="0"/>
              </a:rPr>
              <a:t> </a:t>
            </a:r>
          </a:p>
          <a:p>
            <a:pPr lvl="0" algn="l" fontAlgn="base">
              <a:lnSpc>
                <a:spcPct val="150000"/>
              </a:lnSpc>
              <a:spcBef>
                <a:spcPct val="0"/>
              </a:spcBef>
              <a:spcAft>
                <a:spcPct val="0"/>
              </a:spcAft>
              <a:tabLst>
                <a:tab pos="457200" algn="l"/>
              </a:tabLst>
            </a:pPr>
            <a:r>
              <a:rPr lang="en-US" sz="1600" b="1" dirty="0" smtClean="0">
                <a:solidFill>
                  <a:srgbClr val="FF0000"/>
                </a:solidFill>
                <a:latin typeface="Arial" pitchFamily="34" charset="0"/>
                <a:ea typeface="Times New Roman" pitchFamily="18" charset="0"/>
                <a:cs typeface="Arial" pitchFamily="34" charset="0"/>
              </a:rPr>
              <a:t>Symptoms and Signs</a:t>
            </a:r>
            <a:endParaRPr lang="en-US" b="1" dirty="0" smtClean="0">
              <a:solidFill>
                <a:srgbClr val="FF0000"/>
              </a:solidFill>
              <a:latin typeface="Arial" pitchFamily="34" charset="0"/>
              <a:ea typeface="Times New Roman" pitchFamily="18" charset="0"/>
              <a:cs typeface="Arial" pitchFamily="34" charset="0"/>
            </a:endParaRPr>
          </a:p>
          <a:p>
            <a:pPr lvl="0" algn="l" rtl="0" eaLnBrk="0" fontAlgn="base" hangingPunct="0">
              <a:lnSpc>
                <a:spcPct val="150000"/>
              </a:lnSpc>
              <a:spcBef>
                <a:spcPct val="0"/>
              </a:spcBef>
              <a:spcAft>
                <a:spcPct val="0"/>
              </a:spcAft>
              <a:tabLst>
                <a:tab pos="457200" algn="l"/>
              </a:tabLst>
            </a:pPr>
            <a:r>
              <a:rPr lang="en-US" sz="1400" dirty="0" smtClean="0">
                <a:latin typeface="Arial" pitchFamily="34" charset="0"/>
                <a:ea typeface="Times New Roman" pitchFamily="18" charset="0"/>
                <a:cs typeface="Arial" pitchFamily="34" charset="0"/>
              </a:rPr>
              <a:t>In children &lt; 6 yr, 70% of hepatitis A infections are asymptomatic, and in children with symptoms, jaundice is rare. In contrast, most older children and adults have </a:t>
            </a:r>
            <a:r>
              <a:rPr lang="en-US" sz="1400" dirty="0" smtClean="0">
                <a:solidFill>
                  <a:srgbClr val="8B230F"/>
                </a:solidFill>
                <a:latin typeface="Arial" pitchFamily="34" charset="0"/>
                <a:ea typeface="Times New Roman" pitchFamily="18" charset="0"/>
                <a:cs typeface="Arial" pitchFamily="34" charset="0"/>
                <a:hlinkClick r:id="rId2"/>
              </a:rPr>
              <a:t>typical manifestations of viral hepatitis</a:t>
            </a:r>
            <a:r>
              <a:rPr lang="en-US" sz="1400" dirty="0" smtClean="0">
                <a:latin typeface="Arial" pitchFamily="34" charset="0"/>
                <a:ea typeface="Times New Roman" pitchFamily="18" charset="0"/>
                <a:cs typeface="Arial" pitchFamily="34" charset="0"/>
              </a:rPr>
              <a:t>, including anorexia, malaise, fever, nausea, and vomiting; jaundice occurs in over 70%. Manifestations typically resolve after about 2 mo, but in some patients, symptoms continue or recur for up to 6 mo.</a:t>
            </a:r>
          </a:p>
          <a:p>
            <a:pPr lvl="0" algn="l" rtl="0" eaLnBrk="0" fontAlgn="base" hangingPunct="0">
              <a:lnSpc>
                <a:spcPct val="150000"/>
              </a:lnSpc>
              <a:spcBef>
                <a:spcPct val="0"/>
              </a:spcBef>
              <a:spcAft>
                <a:spcPct val="0"/>
              </a:spcAft>
              <a:tabLst>
                <a:tab pos="457200" algn="l"/>
              </a:tabLst>
            </a:pPr>
            <a:r>
              <a:rPr lang="en-US" sz="1400" dirty="0" smtClean="0">
                <a:latin typeface="Arial" pitchFamily="34" charset="0"/>
                <a:ea typeface="Times New Roman" pitchFamily="18" charset="0"/>
                <a:cs typeface="Arial" pitchFamily="34" charset="0"/>
              </a:rPr>
              <a:t>Recovery from acute hepatitis A is usually complete.</a:t>
            </a:r>
            <a:endParaRPr lang="en-US" sz="1400" b="1" dirty="0" smtClean="0">
              <a:latin typeface="Arial" pitchFamily="34" charset="0"/>
              <a:ea typeface="Times New Roman" pitchFamily="18" charset="0"/>
              <a:cs typeface="Arial" pitchFamily="34" charset="0"/>
            </a:endParaRPr>
          </a:p>
          <a:p>
            <a:pPr lvl="0" algn="l" rtl="0" eaLnBrk="0" fontAlgn="base" hangingPunct="0">
              <a:lnSpc>
                <a:spcPct val="150000"/>
              </a:lnSpc>
              <a:spcBef>
                <a:spcPct val="0"/>
              </a:spcBef>
              <a:spcAft>
                <a:spcPct val="0"/>
              </a:spcAft>
              <a:tabLst>
                <a:tab pos="457200" algn="l"/>
              </a:tabLst>
            </a:pPr>
            <a:r>
              <a:rPr lang="en-US" sz="1400" b="1" dirty="0" smtClean="0">
                <a:solidFill>
                  <a:srgbClr val="FF0000"/>
                </a:solidFill>
                <a:latin typeface="Arial" pitchFamily="34" charset="0"/>
                <a:ea typeface="Times New Roman" pitchFamily="18" charset="0"/>
                <a:cs typeface="Arial" pitchFamily="34" charset="0"/>
              </a:rPr>
              <a:t>Diagnosis</a:t>
            </a:r>
          </a:p>
          <a:p>
            <a:pPr lvl="0" algn="l" rtl="0" eaLnBrk="0" fontAlgn="base" hangingPunct="0">
              <a:lnSpc>
                <a:spcPct val="150000"/>
              </a:lnSpc>
              <a:spcBef>
                <a:spcPct val="0"/>
              </a:spcBef>
              <a:spcAft>
                <a:spcPct val="0"/>
              </a:spcAft>
              <a:buFontTx/>
              <a:buChar char="•"/>
              <a:tabLst>
                <a:tab pos="457200" algn="l"/>
              </a:tabLst>
            </a:pPr>
            <a:r>
              <a:rPr lang="en-US" sz="1400" dirty="0" err="1" smtClean="0">
                <a:latin typeface="Arial" pitchFamily="34" charset="0"/>
                <a:ea typeface="Times New Roman" pitchFamily="18" charset="0"/>
                <a:cs typeface="Arial" pitchFamily="34" charset="0"/>
              </a:rPr>
              <a:t>IgM</a:t>
            </a:r>
            <a:r>
              <a:rPr lang="en-US" sz="1400" dirty="0" smtClean="0">
                <a:latin typeface="Arial" pitchFamily="34" charset="0"/>
                <a:ea typeface="Times New Roman" pitchFamily="18" charset="0"/>
                <a:cs typeface="Arial" pitchFamily="34" charset="0"/>
              </a:rPr>
              <a:t> antibody to HAV (</a:t>
            </a:r>
            <a:r>
              <a:rPr lang="en-US" sz="1400" dirty="0" err="1" smtClean="0">
                <a:latin typeface="Arial" pitchFamily="34" charset="0"/>
                <a:ea typeface="Times New Roman" pitchFamily="18" charset="0"/>
                <a:cs typeface="Arial" pitchFamily="34" charset="0"/>
              </a:rPr>
              <a:t>IgM</a:t>
            </a:r>
            <a:r>
              <a:rPr lang="en-US" sz="1400" dirty="0" smtClean="0">
                <a:latin typeface="Arial" pitchFamily="34" charset="0"/>
                <a:ea typeface="Times New Roman" pitchFamily="18" charset="0"/>
                <a:cs typeface="Arial" pitchFamily="34" charset="0"/>
              </a:rPr>
              <a:t> anti-HAV)</a:t>
            </a:r>
          </a:p>
          <a:p>
            <a:pPr lvl="0" algn="l" rtl="0" eaLnBrk="0" fontAlgn="base" hangingPunct="0">
              <a:lnSpc>
                <a:spcPct val="150000"/>
              </a:lnSpc>
              <a:spcBef>
                <a:spcPct val="0"/>
              </a:spcBef>
              <a:spcAft>
                <a:spcPct val="0"/>
              </a:spcAft>
              <a:tabLst>
                <a:tab pos="457200" algn="l"/>
              </a:tabLst>
            </a:pPr>
            <a:r>
              <a:rPr lang="en-US" sz="1400" dirty="0" smtClean="0">
                <a:latin typeface="Arial" pitchFamily="34" charset="0"/>
                <a:ea typeface="Times New Roman" pitchFamily="18" charset="0"/>
                <a:cs typeface="Arial" pitchFamily="34" charset="0"/>
              </a:rPr>
              <a:t>If the </a:t>
            </a:r>
            <a:r>
              <a:rPr lang="en-US" sz="1400" dirty="0" err="1" smtClean="0">
                <a:latin typeface="Arial" pitchFamily="34" charset="0"/>
                <a:ea typeface="Times New Roman" pitchFamily="18" charset="0"/>
                <a:cs typeface="Arial" pitchFamily="34" charset="0"/>
              </a:rPr>
              <a:t>IgM</a:t>
            </a:r>
            <a:r>
              <a:rPr lang="en-US" sz="1400" dirty="0" smtClean="0">
                <a:latin typeface="Arial" pitchFamily="34" charset="0"/>
                <a:ea typeface="Times New Roman" pitchFamily="18" charset="0"/>
                <a:cs typeface="Arial" pitchFamily="34" charset="0"/>
              </a:rPr>
              <a:t> anti-HAV test is positive, acute hepatitis A is diagnosed. The </a:t>
            </a:r>
            <a:r>
              <a:rPr lang="en-US" sz="1400" dirty="0" err="1" smtClean="0">
                <a:latin typeface="Arial" pitchFamily="34" charset="0"/>
                <a:ea typeface="Times New Roman" pitchFamily="18" charset="0"/>
                <a:cs typeface="Arial" pitchFamily="34" charset="0"/>
              </a:rPr>
              <a:t>IgG</a:t>
            </a:r>
            <a:r>
              <a:rPr lang="en-US" sz="1400" dirty="0" smtClean="0">
                <a:latin typeface="Arial" pitchFamily="34" charset="0"/>
                <a:ea typeface="Times New Roman" pitchFamily="18" charset="0"/>
                <a:cs typeface="Arial" pitchFamily="34" charset="0"/>
              </a:rPr>
              <a:t> antibody to HAV (</a:t>
            </a:r>
            <a:r>
              <a:rPr lang="en-US" sz="1400" dirty="0" err="1" smtClean="0">
                <a:latin typeface="Arial" pitchFamily="34" charset="0"/>
                <a:ea typeface="Times New Roman" pitchFamily="18" charset="0"/>
                <a:cs typeface="Arial" pitchFamily="34" charset="0"/>
              </a:rPr>
              <a:t>IgG</a:t>
            </a:r>
            <a:r>
              <a:rPr lang="en-US" sz="1400" dirty="0" smtClean="0">
                <a:latin typeface="Arial" pitchFamily="34" charset="0"/>
                <a:ea typeface="Times New Roman" pitchFamily="18" charset="0"/>
                <a:cs typeface="Arial" pitchFamily="34" charset="0"/>
              </a:rPr>
              <a:t> anti-HAV) test is done to help distinguish acute from prior infection. A positive </a:t>
            </a:r>
            <a:r>
              <a:rPr lang="en-US" sz="1400" dirty="0" err="1" smtClean="0">
                <a:latin typeface="Arial" pitchFamily="34" charset="0"/>
                <a:ea typeface="Times New Roman" pitchFamily="18" charset="0"/>
                <a:cs typeface="Arial" pitchFamily="34" charset="0"/>
              </a:rPr>
              <a:t>IgG</a:t>
            </a:r>
            <a:r>
              <a:rPr lang="en-US" sz="1400" dirty="0" smtClean="0">
                <a:latin typeface="Arial" pitchFamily="34" charset="0"/>
                <a:ea typeface="Times New Roman" pitchFamily="18" charset="0"/>
                <a:cs typeface="Arial" pitchFamily="34" charset="0"/>
              </a:rPr>
              <a:t> anti-HAV test suggests prior HAV infection or acquired immunity. </a:t>
            </a:r>
          </a:p>
          <a:p>
            <a:pPr marL="0" marR="0" lvl="0" indent="0" algn="l" defTabSz="914400" rtl="0" eaLnBrk="0" fontAlgn="base" latinLnBrk="0" hangingPunct="0">
              <a:lnSpc>
                <a:spcPct val="15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893</TotalTime>
  <Words>1343</Words>
  <Application>Microsoft Office PowerPoint</Application>
  <PresentationFormat>On-screen Show (4:3)</PresentationFormat>
  <Paragraphs>245</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سمة Office</vt:lpstr>
      <vt:lpstr>    Lec.   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abbas</dc:creator>
  <cp:lastModifiedBy>DR.Ahmed Saker 2o1O</cp:lastModifiedBy>
  <cp:revision>87</cp:revision>
  <dcterms:created xsi:type="dcterms:W3CDTF">2017-09-27T15:23:52Z</dcterms:created>
  <dcterms:modified xsi:type="dcterms:W3CDTF">2021-01-26T09:23:33Z</dcterms:modified>
</cp:coreProperties>
</file>