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56" r:id="rId3"/>
    <p:sldId id="281" r:id="rId4"/>
    <p:sldId id="258" r:id="rId5"/>
    <p:sldId id="260" r:id="rId6"/>
    <p:sldId id="259" r:id="rId7"/>
    <p:sldId id="262" r:id="rId8"/>
    <p:sldId id="263" r:id="rId9"/>
    <p:sldId id="261" r:id="rId10"/>
    <p:sldId id="265" r:id="rId11"/>
    <p:sldId id="257" r:id="rId12"/>
    <p:sldId id="266" r:id="rId13"/>
    <p:sldId id="267" r:id="rId14"/>
    <p:sldId id="269" r:id="rId15"/>
    <p:sldId id="268" r:id="rId16"/>
    <p:sldId id="271" r:id="rId17"/>
    <p:sldId id="272" r:id="rId18"/>
    <p:sldId id="274" r:id="rId19"/>
    <p:sldId id="270" r:id="rId20"/>
    <p:sldId id="280" r:id="rId21"/>
    <p:sldId id="275"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715" autoAdjust="0"/>
  </p:normalViewPr>
  <p:slideViewPr>
    <p:cSldViewPr>
      <p:cViewPr>
        <p:scale>
          <a:sx n="90" d="100"/>
          <a:sy n="90" d="100"/>
        </p:scale>
        <p:origin x="-138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69C4F-9147-43D6-8F0B-740E1D76A818}" type="datetimeFigureOut">
              <a:rPr lang="en-US" smtClean="0"/>
              <a:t>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97F99-75CA-4BC6-9851-FA2042907197}" type="slidenum">
              <a:rPr lang="en-US" smtClean="0"/>
              <a:t>‹#›</a:t>
            </a:fld>
            <a:endParaRPr lang="en-US"/>
          </a:p>
        </p:txBody>
      </p:sp>
    </p:spTree>
    <p:extLst>
      <p:ext uri="{BB962C8B-B14F-4D97-AF65-F5344CB8AC3E}">
        <p14:creationId xmlns:p14="http://schemas.microsoft.com/office/powerpoint/2010/main" val="177717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97F99-75CA-4BC6-9851-FA2042907197}" type="slidenum">
              <a:rPr lang="en-US" smtClean="0"/>
              <a:t>4</a:t>
            </a:fld>
            <a:endParaRPr lang="en-US"/>
          </a:p>
        </p:txBody>
      </p:sp>
    </p:spTree>
    <p:extLst>
      <p:ext uri="{BB962C8B-B14F-4D97-AF65-F5344CB8AC3E}">
        <p14:creationId xmlns:p14="http://schemas.microsoft.com/office/powerpoint/2010/main" val="408075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92164" name="Slide Number Placeholder 3"/>
          <p:cNvSpPr>
            <a:spLocks noGrp="1"/>
          </p:cNvSpPr>
          <p:nvPr>
            <p:ph type="sldNum" sz="quarter" idx="5"/>
          </p:nvPr>
        </p:nvSpPr>
        <p:spPr>
          <a:noFill/>
        </p:spPr>
        <p:txBody>
          <a:bodyPr/>
          <a:lstStyle/>
          <a:p>
            <a:fld id="{FBD3CAAE-6AA3-419C-B413-878BEEF4D954}" type="slidenum">
              <a:rPr lang="en-US" altLang="en-US" smtClean="0">
                <a:latin typeface="Arial" pitchFamily="34" charset="0"/>
              </a:rPr>
              <a:pPr/>
              <a:t>5</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solidFill>
            <a:srgbClr val="FFFFFF"/>
          </a:solidFill>
          <a:ln/>
        </p:spPr>
      </p:sp>
      <p:sp>
        <p:nvSpPr>
          <p:cNvPr id="93187" name="Notes Placeholder 2"/>
          <p:cNvSpPr>
            <a:spLocks noGrp="1"/>
          </p:cNvSpPr>
          <p:nvPr>
            <p:ph type="body" idx="1"/>
          </p:nvPr>
        </p:nvSpPr>
        <p:spPr>
          <a:noFill/>
          <a:ln>
            <a:solidFill>
              <a:srgbClr val="000000"/>
            </a:solidFill>
          </a:ln>
        </p:spPr>
        <p:txBody>
          <a:bodyPr/>
          <a:lstStyle/>
          <a:p>
            <a:pPr eaLnBrk="1" hangingPunct="1"/>
            <a:endParaRPr lang="en-US" altLang="en-US" smtClean="0">
              <a:latin typeface="Arial" pitchFamily="34" charset="0"/>
            </a:endParaRPr>
          </a:p>
        </p:txBody>
      </p:sp>
      <p:sp>
        <p:nvSpPr>
          <p:cNvPr id="9318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58D2C55-BB54-407F-AAA2-B3097AF5BA69}" type="slidenum">
              <a:rPr lang="en-US" altLang="en-US" sz="1200"/>
              <a:pPr algn="r"/>
              <a:t>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94212" name="Slide Number Placeholder 3"/>
          <p:cNvSpPr>
            <a:spLocks noGrp="1"/>
          </p:cNvSpPr>
          <p:nvPr>
            <p:ph type="sldNum" sz="quarter" idx="5"/>
          </p:nvPr>
        </p:nvSpPr>
        <p:spPr>
          <a:noFill/>
        </p:spPr>
        <p:txBody>
          <a:bodyPr/>
          <a:lstStyle/>
          <a:p>
            <a:fld id="{2122B650-BAB9-4CD7-B2B3-36CBE3138B0B}" type="slidenum">
              <a:rPr lang="en-US" altLang="en-US" smtClean="0">
                <a:latin typeface="Arial" pitchFamily="34" charset="0"/>
              </a:rPr>
              <a:pPr/>
              <a:t>8</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BD6B3570-1CCB-44F4-9004-A56BCF9BCF10}" type="slidenum">
              <a:rPr lang="en-US" altLang="en-US" smtClean="0">
                <a:latin typeface="Arial" pitchFamily="34" charset="0"/>
              </a:rPr>
              <a:pPr/>
              <a:t>16</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solidFill>
            <a:srgbClr val="FFFFFF"/>
          </a:solidFill>
          <a:ln/>
        </p:spPr>
      </p:sp>
      <p:sp>
        <p:nvSpPr>
          <p:cNvPr id="100355" name="Notes Placeholder 2"/>
          <p:cNvSpPr>
            <a:spLocks noGrp="1"/>
          </p:cNvSpPr>
          <p:nvPr>
            <p:ph type="body" idx="1"/>
          </p:nvPr>
        </p:nvSpPr>
        <p:spPr>
          <a:noFill/>
          <a:ln>
            <a:solidFill>
              <a:srgbClr val="000000"/>
            </a:solidFill>
          </a:ln>
        </p:spPr>
        <p:txBody>
          <a:bodyPr/>
          <a:lstStyle/>
          <a:p>
            <a:pPr eaLnBrk="1" hangingPunct="1"/>
            <a:endParaRPr lang="en-US" altLang="en-US" smtClean="0">
              <a:latin typeface="Arial" pitchFamily="34" charset="0"/>
            </a:endParaRPr>
          </a:p>
        </p:txBody>
      </p:sp>
      <p:sp>
        <p:nvSpPr>
          <p:cNvPr id="10035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A8A32CF-DBB0-446D-BB0D-59EBEF84929F}" type="slidenum">
              <a:rPr lang="en-US" altLang="en-US" sz="1200"/>
              <a:pPr algn="r"/>
              <a:t>17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88068" name="Slide Number Placeholder 3"/>
          <p:cNvSpPr>
            <a:spLocks noGrp="1"/>
          </p:cNvSpPr>
          <p:nvPr>
            <p:ph type="sldNum" sz="quarter" idx="5"/>
          </p:nvPr>
        </p:nvSpPr>
        <p:spPr>
          <a:noFill/>
        </p:spPr>
        <p:txBody>
          <a:bodyPr/>
          <a:lstStyle/>
          <a:p>
            <a:fld id="{D47500D3-CCE7-409B-80EF-B9B310DA3BC4}" type="slidenum">
              <a:rPr lang="en-US" altLang="en-US" smtClean="0">
                <a:latin typeface="Arial" pitchFamily="34" charset="0"/>
              </a:rPr>
              <a:pPr/>
              <a:t>21</a:t>
            </a:fld>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89092" name="Slide Number Placeholder 3"/>
          <p:cNvSpPr>
            <a:spLocks noGrp="1"/>
          </p:cNvSpPr>
          <p:nvPr>
            <p:ph type="sldNum" sz="quarter" idx="5"/>
          </p:nvPr>
        </p:nvSpPr>
        <p:spPr>
          <a:noFill/>
        </p:spPr>
        <p:txBody>
          <a:bodyPr/>
          <a:lstStyle/>
          <a:p>
            <a:fld id="{D462D0E7-D1E5-475E-AE99-4F07DC139414}" type="slidenum">
              <a:rPr lang="en-US" altLang="en-US" smtClean="0">
                <a:latin typeface="Arial" pitchFamily="34" charset="0"/>
              </a:rPr>
              <a:pPr/>
              <a:t>22</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alt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6CEB2365-6055-410D-8D7D-6E98A89C70A9}" type="slidenum">
              <a:rPr lang="en-US" altLang="en-US" smtClean="0">
                <a:latin typeface="Arial" pitchFamily="34" charset="0"/>
              </a:rPr>
              <a:pPr/>
              <a:t>23</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7F4BD-489F-478B-8FDE-53912E067A2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877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7F4BD-489F-478B-8FDE-53912E067A2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16700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7F4BD-489F-478B-8FDE-53912E067A2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373625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7F4BD-489F-478B-8FDE-53912E067A2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68168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7F4BD-489F-478B-8FDE-53912E067A2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5810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7F4BD-489F-478B-8FDE-53912E067A2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375625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7F4BD-489F-478B-8FDE-53912E067A2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73828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7F4BD-489F-478B-8FDE-53912E067A2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16119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7F4BD-489F-478B-8FDE-53912E067A2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5116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7F4BD-489F-478B-8FDE-53912E067A2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23518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7F4BD-489F-478B-8FDE-53912E067A2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0C06-1162-4587-84B1-78DCC7FFD9A6}" type="slidenum">
              <a:rPr lang="en-US" smtClean="0"/>
              <a:t>‹#›</a:t>
            </a:fld>
            <a:endParaRPr lang="en-US"/>
          </a:p>
        </p:txBody>
      </p:sp>
    </p:spTree>
    <p:extLst>
      <p:ext uri="{BB962C8B-B14F-4D97-AF65-F5344CB8AC3E}">
        <p14:creationId xmlns:p14="http://schemas.microsoft.com/office/powerpoint/2010/main" val="184355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7F4BD-489F-478B-8FDE-53912E067A24}" type="datetimeFigureOut">
              <a:rPr lang="en-US" smtClean="0"/>
              <a:t>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F0C06-1162-4587-84B1-78DCC7FFD9A6}" type="slidenum">
              <a:rPr lang="en-US" smtClean="0"/>
              <a:t>‹#›</a:t>
            </a:fld>
            <a:endParaRPr lang="en-US"/>
          </a:p>
        </p:txBody>
      </p:sp>
    </p:spTree>
    <p:extLst>
      <p:ext uri="{BB962C8B-B14F-4D97-AF65-F5344CB8AC3E}">
        <p14:creationId xmlns:p14="http://schemas.microsoft.com/office/powerpoint/2010/main" val="152831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cer.gov/Common/PopUps/popDefinition.aspx?id=CDR0000658364&amp;version=Patient&amp;language=English" TargetMode="External"/><Relationship Id="rId2" Type="http://schemas.openxmlformats.org/officeDocument/2006/relationships/hyperlink" Target="https://www.cancer.gov/Common/PopUps/popDefinition.aspx?id=CDR0000767621&amp;version=Patient&amp;language=English"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895600"/>
            <a:ext cx="5869892" cy="2800767"/>
          </a:xfrm>
          <a:prstGeom prst="rect">
            <a:avLst/>
          </a:prstGeom>
          <a:ln w="38100">
            <a:solidFill>
              <a:schemeClr val="tx1"/>
            </a:solidFill>
          </a:ln>
        </p:spPr>
        <p:txBody>
          <a:bodyPr wrap="square">
            <a:spAutoFit/>
          </a:bodyPr>
          <a:lstStyle/>
          <a:p>
            <a:pPr algn="ctr"/>
            <a:r>
              <a:rPr lang="en-US" sz="4400" b="1" dirty="0" smtClean="0">
                <a:solidFill>
                  <a:srgbClr val="FF0000"/>
                </a:solidFill>
              </a:rPr>
              <a:t>Enveloped and</a:t>
            </a:r>
          </a:p>
          <a:p>
            <a:pPr algn="ctr"/>
            <a:r>
              <a:rPr lang="en-US" sz="4400" b="1" dirty="0" smtClean="0">
                <a:solidFill>
                  <a:srgbClr val="FF0000"/>
                </a:solidFill>
              </a:rPr>
              <a:t>Non-enveloped </a:t>
            </a:r>
            <a:r>
              <a:rPr lang="ar-IQ" sz="4400" b="1" dirty="0" smtClean="0">
                <a:solidFill>
                  <a:srgbClr val="FF0000"/>
                </a:solidFill>
              </a:rPr>
              <a:t> </a:t>
            </a:r>
            <a:r>
              <a:rPr lang="en-US" sz="4400" b="1" dirty="0" smtClean="0">
                <a:solidFill>
                  <a:srgbClr val="FF0000"/>
                </a:solidFill>
              </a:rPr>
              <a:t>DNA viruses</a:t>
            </a:r>
          </a:p>
          <a:p>
            <a:pPr algn="ctr"/>
            <a:r>
              <a:rPr lang="en-US" sz="4400" b="1" dirty="0" err="1" smtClean="0">
                <a:solidFill>
                  <a:srgbClr val="FF0000"/>
                </a:solidFill>
              </a:rPr>
              <a:t>Lec</a:t>
            </a:r>
            <a:r>
              <a:rPr lang="en-US" sz="4400" b="1" dirty="0" smtClean="0">
                <a:solidFill>
                  <a:srgbClr val="FF0000"/>
                </a:solidFill>
              </a:rPr>
              <a:t>:  4</a:t>
            </a:r>
            <a:endParaRPr lang="en-US" sz="4400" dirty="0">
              <a:solidFill>
                <a:srgbClr val="FF0000"/>
              </a:solidFill>
            </a:endParaRPr>
          </a:p>
        </p:txBody>
      </p:sp>
    </p:spTree>
    <p:extLst>
      <p:ext uri="{BB962C8B-B14F-4D97-AF65-F5344CB8AC3E}">
        <p14:creationId xmlns:p14="http://schemas.microsoft.com/office/powerpoint/2010/main" val="231266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914400"/>
            <a:ext cx="51816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n-US" altLang="en-US" sz="2600" b="1" dirty="0" smtClean="0">
              <a:solidFill>
                <a:srgbClr val="400080"/>
              </a:solidFill>
              <a:latin typeface="Arial" pitchFamily="34" charset="0"/>
            </a:endParaRPr>
          </a:p>
          <a:p>
            <a:pPr>
              <a:lnSpc>
                <a:spcPct val="80000"/>
              </a:lnSpc>
              <a:buFont typeface="Wingdings" pitchFamily="2" charset="2"/>
              <a:buChar char="§"/>
            </a:pPr>
            <a:r>
              <a:rPr lang="en-US" altLang="en-US" sz="2800" b="1" dirty="0" smtClean="0">
                <a:solidFill>
                  <a:srgbClr val="400080"/>
                </a:solidFill>
                <a:latin typeface="Arial" pitchFamily="34" charset="0"/>
              </a:rPr>
              <a:t>Common seed warts</a:t>
            </a:r>
            <a:r>
              <a:rPr lang="en-US" altLang="en-US" sz="2800" dirty="0" smtClean="0">
                <a:latin typeface="Arial" pitchFamily="34" charset="0"/>
              </a:rPr>
              <a:t> – painless, elevated, rough growth; on fingers, etc.</a:t>
            </a:r>
          </a:p>
          <a:p>
            <a:pPr lvl="2">
              <a:lnSpc>
                <a:spcPct val="80000"/>
              </a:lnSpc>
            </a:pPr>
            <a:endParaRPr lang="en-US" altLang="en-US" sz="2800" dirty="0" smtClean="0">
              <a:latin typeface="Arial" pitchFamily="34" charset="0"/>
            </a:endParaRPr>
          </a:p>
          <a:p>
            <a:pPr>
              <a:lnSpc>
                <a:spcPct val="80000"/>
              </a:lnSpc>
              <a:buFont typeface="Wingdings" pitchFamily="2" charset="2"/>
              <a:buChar char="§"/>
            </a:pPr>
            <a:r>
              <a:rPr lang="en-US" altLang="en-US" sz="2800" b="1" dirty="0" smtClean="0">
                <a:solidFill>
                  <a:srgbClr val="400080"/>
                </a:solidFill>
                <a:latin typeface="Arial" pitchFamily="34" charset="0"/>
              </a:rPr>
              <a:t>Plantar warts</a:t>
            </a:r>
            <a:r>
              <a:rPr lang="en-US" altLang="en-US" sz="2800" dirty="0" smtClean="0">
                <a:latin typeface="Arial" pitchFamily="34" charset="0"/>
              </a:rPr>
              <a:t> – deep, painful; on soles of feet</a:t>
            </a:r>
          </a:p>
          <a:p>
            <a:pPr lvl="3">
              <a:lnSpc>
                <a:spcPct val="80000"/>
              </a:lnSpc>
            </a:pPr>
            <a:endParaRPr lang="en-US" altLang="en-US" sz="2800" dirty="0" smtClean="0">
              <a:latin typeface="Arial" pitchFamily="34" charset="0"/>
            </a:endParaRPr>
          </a:p>
          <a:p>
            <a:pPr>
              <a:lnSpc>
                <a:spcPct val="80000"/>
              </a:lnSpc>
              <a:buFont typeface="Wingdings" pitchFamily="2" charset="2"/>
              <a:buChar char="§"/>
            </a:pPr>
            <a:r>
              <a:rPr lang="en-US" altLang="en-US" sz="2800" b="1" dirty="0" smtClean="0">
                <a:solidFill>
                  <a:srgbClr val="400080"/>
                </a:solidFill>
                <a:latin typeface="Arial" pitchFamily="34" charset="0"/>
              </a:rPr>
              <a:t>Genital warts</a:t>
            </a:r>
            <a:r>
              <a:rPr lang="en-US" altLang="en-US" sz="2800" dirty="0" smtClean="0">
                <a:latin typeface="Arial" pitchFamily="34" charset="0"/>
              </a:rPr>
              <a:t> -morphology ranges from tiny, flat, inconspicuous bumps to extensive, branching, cauliflower-like mass</a:t>
            </a:r>
            <a:r>
              <a:rPr lang="en-US" altLang="en-US" sz="2600" dirty="0" smtClean="0">
                <a:latin typeface="Arial" pitchFamily="34" charset="0"/>
              </a:rPr>
              <a:t>es</a:t>
            </a:r>
            <a:r>
              <a:rPr lang="en-US" altLang="en-US" sz="2400" dirty="0" smtClean="0">
                <a:latin typeface="Arial" pitchFamily="34" charset="0"/>
              </a:rPr>
              <a:t> </a:t>
            </a:r>
          </a:p>
          <a:p>
            <a:pPr>
              <a:lnSpc>
                <a:spcPct val="80000"/>
              </a:lnSpc>
            </a:pPr>
            <a:endParaRPr lang="en-US" altLang="en-US" sz="2400" dirty="0" smtClean="0">
              <a:latin typeface="Arial" pitchFamily="34" charset="0"/>
            </a:endParaRPr>
          </a:p>
        </p:txBody>
      </p:sp>
      <p:sp>
        <p:nvSpPr>
          <p:cNvPr id="3" name="Rectangle 2"/>
          <p:cNvSpPr/>
          <p:nvPr/>
        </p:nvSpPr>
        <p:spPr>
          <a:xfrm>
            <a:off x="2237509" y="324872"/>
            <a:ext cx="4620176" cy="646331"/>
          </a:xfrm>
          <a:prstGeom prst="rect">
            <a:avLst/>
          </a:prstGeom>
        </p:spPr>
        <p:txBody>
          <a:bodyPr wrap="none">
            <a:spAutoFit/>
          </a:bodyPr>
          <a:lstStyle/>
          <a:p>
            <a:r>
              <a:rPr lang="en-US" altLang="en-US" sz="3200" dirty="0">
                <a:solidFill>
                  <a:srgbClr val="FF0000"/>
                </a:solidFill>
                <a:latin typeface="Arial" pitchFamily="34" charset="0"/>
              </a:rPr>
              <a:t>Human </a:t>
            </a:r>
            <a:r>
              <a:rPr lang="en-US" altLang="en-US" sz="3600" dirty="0">
                <a:solidFill>
                  <a:srgbClr val="FF0000"/>
                </a:solidFill>
                <a:latin typeface="Arial" pitchFamily="34" charset="0"/>
              </a:rPr>
              <a:t>Papillomavirus</a:t>
            </a:r>
            <a:endParaRPr lang="en-US" sz="3600" dirty="0">
              <a:solidFill>
                <a:srgbClr val="FF0000"/>
              </a:solidFill>
            </a:endParaRPr>
          </a:p>
        </p:txBody>
      </p:sp>
      <p:pic>
        <p:nvPicPr>
          <p:cNvPr id="1026" name="Picture 2" descr="HPV Pictures: What HPV Looks 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234" y="4850298"/>
            <a:ext cx="3061626" cy="1349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taL22600_24_21a.jpg"/>
          <p:cNvPicPr>
            <a:picLocks noChangeAspect="1"/>
          </p:cNvPicPr>
          <p:nvPr/>
        </p:nvPicPr>
        <p:blipFill>
          <a:blip r:embed="rId3" cstate="print"/>
          <a:srcRect/>
          <a:stretch>
            <a:fillRect/>
          </a:stretch>
        </p:blipFill>
        <p:spPr bwMode="auto">
          <a:xfrm>
            <a:off x="5136406" y="898437"/>
            <a:ext cx="2918966" cy="1949826"/>
          </a:xfrm>
          <a:prstGeom prst="rect">
            <a:avLst/>
          </a:prstGeom>
          <a:noFill/>
          <a:ln w="9525">
            <a:noFill/>
            <a:miter lim="800000"/>
            <a:headEnd/>
            <a:tailEnd/>
          </a:ln>
        </p:spPr>
      </p:pic>
      <p:pic>
        <p:nvPicPr>
          <p:cNvPr id="1032" name="Picture 8" descr="Plantar w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233" y="3665220"/>
            <a:ext cx="301537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mon wa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406" y="2514600"/>
            <a:ext cx="298045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3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610600" cy="5106013"/>
          </a:xfrm>
          <a:prstGeom prst="rect">
            <a:avLst/>
          </a:prstGeom>
        </p:spPr>
        <p:txBody>
          <a:bodyPr wrap="square">
            <a:spAutoFit/>
          </a:bodyPr>
          <a:lstStyle/>
          <a:p>
            <a:pPr marL="457200" indent="-457200">
              <a:lnSpc>
                <a:spcPct val="90000"/>
              </a:lnSpc>
              <a:buFont typeface="Wingdings" pitchFamily="2" charset="2"/>
              <a:buChar char="§"/>
            </a:pPr>
            <a:endParaRPr lang="en-US" altLang="en-US" sz="2800" dirty="0" smtClean="0">
              <a:latin typeface="Arial" pitchFamily="34" charset="0"/>
            </a:endParaRPr>
          </a:p>
          <a:p>
            <a:pPr marL="457200" indent="-457200">
              <a:lnSpc>
                <a:spcPct val="90000"/>
              </a:lnSpc>
              <a:buFont typeface="Wingdings" pitchFamily="2" charset="2"/>
              <a:buChar char="§"/>
            </a:pPr>
            <a:endParaRPr lang="en-US" altLang="en-US" sz="2800" dirty="0">
              <a:latin typeface="Arial" pitchFamily="34" charset="0"/>
            </a:endParaRPr>
          </a:p>
          <a:p>
            <a:pPr marL="457200" indent="-457200" algn="just">
              <a:lnSpc>
                <a:spcPct val="90000"/>
              </a:lnSpc>
              <a:buFont typeface="Wingdings" pitchFamily="2" charset="2"/>
              <a:buChar char="§"/>
            </a:pPr>
            <a:r>
              <a:rPr lang="en-US" altLang="en-US" sz="2800" dirty="0" smtClean="0">
                <a:latin typeface="Arial" pitchFamily="34" charset="0"/>
              </a:rPr>
              <a:t>Transmissible </a:t>
            </a:r>
            <a:r>
              <a:rPr lang="en-US" altLang="en-US" sz="2800" dirty="0">
                <a:latin typeface="Arial" pitchFamily="34" charset="0"/>
              </a:rPr>
              <a:t>through direct contact or contaminated fomites; incubation – 2 weeks to more than a year</a:t>
            </a:r>
          </a:p>
          <a:p>
            <a:pPr marL="457200" indent="-457200" algn="just">
              <a:lnSpc>
                <a:spcPct val="90000"/>
              </a:lnSpc>
              <a:buFont typeface="Wingdings" pitchFamily="2" charset="2"/>
              <a:buChar char="§"/>
            </a:pPr>
            <a:r>
              <a:rPr lang="en-US" altLang="en-US" sz="2800" dirty="0" smtClean="0">
                <a:latin typeface="Arial" pitchFamily="34" charset="0"/>
              </a:rPr>
              <a:t>   Most </a:t>
            </a:r>
            <a:r>
              <a:rPr lang="en-US" altLang="en-US" sz="2800" dirty="0">
                <a:latin typeface="Arial" pitchFamily="34" charset="0"/>
              </a:rPr>
              <a:t>common warts regress over time; they can be removed by direct chemical application of </a:t>
            </a:r>
            <a:r>
              <a:rPr lang="en-US" sz="2800" dirty="0"/>
              <a:t>Prescription </a:t>
            </a:r>
            <a:r>
              <a:rPr lang="en-US" sz="2800" dirty="0" smtClean="0"/>
              <a:t>cream </a:t>
            </a:r>
            <a:r>
              <a:rPr lang="en-US" altLang="en-US" sz="2800" dirty="0" smtClean="0">
                <a:latin typeface="Arial" pitchFamily="34" charset="0"/>
              </a:rPr>
              <a:t>and </a:t>
            </a:r>
            <a:r>
              <a:rPr lang="en-US" altLang="en-US" sz="2800" dirty="0">
                <a:latin typeface="Arial" pitchFamily="34" charset="0"/>
              </a:rPr>
              <a:t>physical removal by </a:t>
            </a:r>
            <a:r>
              <a:rPr lang="en-US" altLang="en-US" sz="2800" dirty="0" smtClean="0">
                <a:latin typeface="Arial" pitchFamily="34" charset="0"/>
              </a:rPr>
              <a:t>cauterization(burning), </a:t>
            </a:r>
            <a:r>
              <a:rPr lang="en-US" altLang="en-US" sz="2800" dirty="0">
                <a:latin typeface="Arial" pitchFamily="34" charset="0"/>
              </a:rPr>
              <a:t>freezing, or laser surgery</a:t>
            </a:r>
          </a:p>
          <a:p>
            <a:pPr lvl="3" algn="just">
              <a:lnSpc>
                <a:spcPct val="90000"/>
              </a:lnSpc>
            </a:pPr>
            <a:endParaRPr lang="en-US" altLang="en-US" sz="2800" dirty="0">
              <a:latin typeface="Arial" pitchFamily="34" charset="0"/>
            </a:endParaRPr>
          </a:p>
          <a:p>
            <a:pPr marL="457200" indent="-457200" algn="just">
              <a:lnSpc>
                <a:spcPct val="90000"/>
              </a:lnSpc>
              <a:buFont typeface="Wingdings" pitchFamily="2" charset="2"/>
              <a:buChar char="§"/>
            </a:pPr>
            <a:r>
              <a:rPr lang="en-US" altLang="en-US" sz="2800" dirty="0">
                <a:latin typeface="Arial" pitchFamily="34" charset="0"/>
              </a:rPr>
              <a:t>Warts can </a:t>
            </a:r>
            <a:r>
              <a:rPr lang="en-US" altLang="en-US" sz="2800" dirty="0" smtClean="0">
                <a:latin typeface="Arial" pitchFamily="34" charset="0"/>
              </a:rPr>
              <a:t>recur</a:t>
            </a:r>
          </a:p>
          <a:p>
            <a:pPr algn="just">
              <a:lnSpc>
                <a:spcPct val="90000"/>
              </a:lnSpc>
            </a:pPr>
            <a:endParaRPr lang="en-US" altLang="en-US" sz="2800" dirty="0" smtClean="0">
              <a:latin typeface="Arial" pitchFamily="34" charset="0"/>
            </a:endParaRPr>
          </a:p>
          <a:p>
            <a:pPr marL="457200" indent="-457200" algn="just">
              <a:lnSpc>
                <a:spcPct val="90000"/>
              </a:lnSpc>
              <a:buFont typeface="Wingdings" pitchFamily="2" charset="2"/>
              <a:buChar char="§"/>
            </a:pPr>
            <a:endParaRPr lang="en-US" altLang="en-US" sz="2600" dirty="0" smtClean="0">
              <a:latin typeface="Arial" pitchFamily="34" charset="0"/>
            </a:endParaRPr>
          </a:p>
        </p:txBody>
      </p:sp>
      <p:sp>
        <p:nvSpPr>
          <p:cNvPr id="3" name="Rectangle 2"/>
          <p:cNvSpPr/>
          <p:nvPr/>
        </p:nvSpPr>
        <p:spPr>
          <a:xfrm>
            <a:off x="2237509" y="381000"/>
            <a:ext cx="4620176" cy="646331"/>
          </a:xfrm>
          <a:prstGeom prst="rect">
            <a:avLst/>
          </a:prstGeom>
        </p:spPr>
        <p:txBody>
          <a:bodyPr wrap="none">
            <a:spAutoFit/>
          </a:bodyPr>
          <a:lstStyle/>
          <a:p>
            <a:r>
              <a:rPr lang="en-US" altLang="en-US" sz="3200" dirty="0">
                <a:solidFill>
                  <a:srgbClr val="FF0000"/>
                </a:solidFill>
                <a:latin typeface="Arial" pitchFamily="34" charset="0"/>
              </a:rPr>
              <a:t>Human </a:t>
            </a:r>
            <a:r>
              <a:rPr lang="en-US" altLang="en-US" sz="3600" dirty="0">
                <a:solidFill>
                  <a:srgbClr val="FF0000"/>
                </a:solidFill>
                <a:latin typeface="Arial" pitchFamily="34" charset="0"/>
              </a:rPr>
              <a:t>Papillomavirus</a:t>
            </a:r>
            <a:endParaRPr lang="en-US" sz="3600" dirty="0">
              <a:solidFill>
                <a:srgbClr val="FF0000"/>
              </a:solidFill>
            </a:endParaRPr>
          </a:p>
        </p:txBody>
      </p:sp>
    </p:spTree>
    <p:extLst>
      <p:ext uri="{BB962C8B-B14F-4D97-AF65-F5344CB8AC3E}">
        <p14:creationId xmlns:p14="http://schemas.microsoft.com/office/powerpoint/2010/main" val="415839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10600" cy="6167842"/>
          </a:xfrm>
          <a:prstGeom prst="rect">
            <a:avLst/>
          </a:prstGeom>
        </p:spPr>
        <p:txBody>
          <a:bodyPr wrap="square">
            <a:spAutoFit/>
          </a:bodyPr>
          <a:lstStyle/>
          <a:p>
            <a:pPr algn="just">
              <a:lnSpc>
                <a:spcPct val="150000"/>
              </a:lnSpc>
              <a:buFont typeface="Wingdings" pitchFamily="2" charset="2"/>
              <a:buChar char="§"/>
            </a:pPr>
            <a:r>
              <a:rPr lang="en-US" altLang="en-US" sz="2800" b="1" dirty="0" smtClean="0">
                <a:latin typeface="Arial" pitchFamily="34" charset="0"/>
              </a:rPr>
              <a:t>Diagnosis of Papilloma</a:t>
            </a:r>
          </a:p>
          <a:p>
            <a:pPr algn="just">
              <a:lnSpc>
                <a:spcPct val="150000"/>
              </a:lnSpc>
            </a:pPr>
            <a:r>
              <a:rPr lang="en-US" altLang="en-US" sz="2400" dirty="0" smtClean="0">
                <a:latin typeface="Arial" pitchFamily="34" charset="0"/>
              </a:rPr>
              <a:t>-</a:t>
            </a:r>
            <a:r>
              <a:rPr lang="en-US" altLang="en-US" sz="2400" dirty="0" smtClean="0">
                <a:solidFill>
                  <a:schemeClr val="accent2"/>
                </a:solidFill>
                <a:latin typeface="Arial" pitchFamily="34" charset="0"/>
              </a:rPr>
              <a:t>Pap </a:t>
            </a:r>
            <a:r>
              <a:rPr lang="en-US" altLang="en-US" sz="2400" dirty="0" smtClean="0">
                <a:solidFill>
                  <a:schemeClr val="accent2"/>
                </a:solidFill>
                <a:latin typeface="Arial" pitchFamily="34" charset="0"/>
              </a:rPr>
              <a:t>smear</a:t>
            </a:r>
          </a:p>
          <a:p>
            <a:pPr algn="just">
              <a:lnSpc>
                <a:spcPct val="150000"/>
              </a:lnSpc>
            </a:pPr>
            <a:r>
              <a:rPr lang="en-US" altLang="en-US" sz="2400" dirty="0" smtClean="0">
                <a:latin typeface="Arial" pitchFamily="34" charset="0"/>
              </a:rPr>
              <a:t>Early </a:t>
            </a:r>
            <a:r>
              <a:rPr lang="en-US" altLang="en-US" sz="2400" dirty="0">
                <a:latin typeface="Arial" pitchFamily="34" charset="0"/>
              </a:rPr>
              <a:t>detection through inspection of genitals, women Pap smear to screen for abnormal cervical cells.</a:t>
            </a:r>
          </a:p>
          <a:p>
            <a:pPr algn="just">
              <a:lnSpc>
                <a:spcPct val="150000"/>
              </a:lnSpc>
            </a:pPr>
            <a:r>
              <a:rPr lang="en-US" altLang="en-US" sz="2400" dirty="0">
                <a:latin typeface="Arial" pitchFamily="34" charset="0"/>
              </a:rPr>
              <a:t>-</a:t>
            </a:r>
            <a:r>
              <a:rPr lang="en-US" altLang="en-US" sz="2400" dirty="0" smtClean="0">
                <a:solidFill>
                  <a:schemeClr val="accent2"/>
                </a:solidFill>
                <a:latin typeface="Arial" pitchFamily="34" charset="0"/>
              </a:rPr>
              <a:t>PCR</a:t>
            </a:r>
          </a:p>
          <a:p>
            <a:pPr algn="just">
              <a:lnSpc>
                <a:spcPct val="150000"/>
              </a:lnSpc>
              <a:buFont typeface="Wingdings" pitchFamily="2" charset="2"/>
              <a:buChar char="§"/>
            </a:pPr>
            <a:r>
              <a:rPr lang="en-US" altLang="en-US" sz="2400" dirty="0" smtClean="0">
                <a:latin typeface="Arial" pitchFamily="34" charset="0"/>
              </a:rPr>
              <a:t>Two </a:t>
            </a:r>
            <a:r>
              <a:rPr lang="en-US" altLang="en-US" sz="2400" dirty="0">
                <a:latin typeface="Arial" pitchFamily="34" charset="0"/>
              </a:rPr>
              <a:t>effective HPV vaccines.</a:t>
            </a:r>
            <a:r>
              <a:rPr lang="en-US" sz="2400" dirty="0">
                <a:latin typeface="inherit"/>
                <a:ea typeface="Times New Roman" panose="02020603050405020304" pitchFamily="18" charset="0"/>
                <a:cs typeface="Times New Roman" panose="02020603050405020304" pitchFamily="18" charset="0"/>
                <a:hlinkClick r:id="rId2"/>
              </a:rPr>
              <a:t> Gardasil 9</a:t>
            </a:r>
            <a:r>
              <a:rPr lang="en-US" sz="2400" dirty="0">
                <a:latin typeface="inherit"/>
                <a:ea typeface="Times New Roman" panose="02020603050405020304" pitchFamily="18" charset="0"/>
                <a:cs typeface="Times New Roman" panose="02020603050405020304" pitchFamily="18" charset="0"/>
              </a:rPr>
              <a:t>, and </a:t>
            </a:r>
            <a:r>
              <a:rPr lang="en-US" sz="2400" dirty="0" err="1">
                <a:latin typeface="inherit"/>
                <a:ea typeface="Times New Roman" panose="02020603050405020304" pitchFamily="18" charset="0"/>
                <a:cs typeface="Times New Roman" panose="02020603050405020304" pitchFamily="18" charset="0"/>
                <a:hlinkClick r:id="rId3"/>
              </a:rPr>
              <a:t>Cervarix</a:t>
            </a:r>
            <a:r>
              <a:rPr lang="en-US" sz="2400" dirty="0">
                <a:latin typeface="inherit"/>
                <a:ea typeface="Times New Roman" panose="02020603050405020304" pitchFamily="18" charset="0"/>
                <a:cs typeface="Times New Roman" panose="02020603050405020304" pitchFamily="18" charset="0"/>
              </a:rPr>
              <a:t>. The vaccines do not prevent other sexually transmitted diseases, nor do they treat existing HPV infections or HPV-caused disease.</a:t>
            </a:r>
          </a:p>
          <a:p>
            <a:pPr>
              <a:lnSpc>
                <a:spcPct val="90000"/>
              </a:lnSpc>
            </a:pPr>
            <a:endParaRPr lang="en-US" altLang="en-US" dirty="0">
              <a:latin typeface="Arial" pitchFamily="34" charset="0"/>
            </a:endParaRPr>
          </a:p>
          <a:p>
            <a:pPr marL="457200" indent="-457200">
              <a:lnSpc>
                <a:spcPct val="90000"/>
              </a:lnSpc>
              <a:buFont typeface="Wingdings" pitchFamily="2" charset="2"/>
              <a:buChar char="§"/>
            </a:pPr>
            <a:endParaRPr lang="en-US" altLang="en-US" dirty="0">
              <a:latin typeface="Arial" pitchFamily="34" charset="0"/>
            </a:endParaRPr>
          </a:p>
          <a:p>
            <a:pPr marL="457200" indent="-457200">
              <a:lnSpc>
                <a:spcPct val="90000"/>
              </a:lnSpc>
              <a:buFont typeface="Wingdings" pitchFamily="2" charset="2"/>
              <a:buChar char="§"/>
            </a:pPr>
            <a:endParaRPr lang="en-US" altLang="en-US" dirty="0">
              <a:latin typeface="Arial" pitchFamily="34" charset="0"/>
            </a:endParaRPr>
          </a:p>
          <a:p>
            <a:pPr marL="457200" indent="-457200">
              <a:lnSpc>
                <a:spcPct val="90000"/>
              </a:lnSpc>
              <a:buFont typeface="Wingdings" pitchFamily="2" charset="2"/>
              <a:buChar char="§"/>
            </a:pPr>
            <a:endParaRPr lang="en-US" altLang="en-US" dirty="0">
              <a:latin typeface="Arial" pitchFamily="34" charset="0"/>
            </a:endParaRPr>
          </a:p>
        </p:txBody>
      </p:sp>
      <p:sp>
        <p:nvSpPr>
          <p:cNvPr id="3" name="Rectangle 2"/>
          <p:cNvSpPr/>
          <p:nvPr/>
        </p:nvSpPr>
        <p:spPr>
          <a:xfrm>
            <a:off x="2237509" y="515034"/>
            <a:ext cx="4620176" cy="646331"/>
          </a:xfrm>
          <a:prstGeom prst="rect">
            <a:avLst/>
          </a:prstGeom>
        </p:spPr>
        <p:txBody>
          <a:bodyPr wrap="none">
            <a:spAutoFit/>
          </a:bodyPr>
          <a:lstStyle/>
          <a:p>
            <a:r>
              <a:rPr lang="en-US" altLang="en-US" sz="3200" dirty="0">
                <a:solidFill>
                  <a:srgbClr val="FF0000"/>
                </a:solidFill>
                <a:latin typeface="Arial" pitchFamily="34" charset="0"/>
              </a:rPr>
              <a:t>Human </a:t>
            </a:r>
            <a:r>
              <a:rPr lang="en-US" altLang="en-US" sz="3600" dirty="0">
                <a:solidFill>
                  <a:srgbClr val="FF0000"/>
                </a:solidFill>
                <a:latin typeface="Arial" pitchFamily="34" charset="0"/>
              </a:rPr>
              <a:t>Papillomavirus</a:t>
            </a:r>
            <a:endParaRPr lang="en-US" sz="3600" dirty="0">
              <a:solidFill>
                <a:srgbClr val="FF0000"/>
              </a:solidFill>
            </a:endParaRPr>
          </a:p>
        </p:txBody>
      </p:sp>
    </p:spTree>
    <p:extLst>
      <p:ext uri="{BB962C8B-B14F-4D97-AF65-F5344CB8AC3E}">
        <p14:creationId xmlns:p14="http://schemas.microsoft.com/office/powerpoint/2010/main" val="380618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585"/>
            <a:ext cx="6476999" cy="646331"/>
          </a:xfrm>
          <a:prstGeom prst="rect">
            <a:avLst/>
          </a:prstGeom>
        </p:spPr>
        <p:txBody>
          <a:bodyPr wrap="square">
            <a:spAutoFit/>
          </a:bodyPr>
          <a:lstStyle/>
          <a:p>
            <a:pPr algn="ctr"/>
            <a:r>
              <a:rPr lang="en-US" altLang="en-US" sz="3600" b="1" dirty="0" err="1">
                <a:solidFill>
                  <a:srgbClr val="FF0000"/>
                </a:solidFill>
                <a:latin typeface="Arial" pitchFamily="34" charset="0"/>
              </a:rPr>
              <a:t>Polyoma</a:t>
            </a:r>
            <a:r>
              <a:rPr lang="en-US" altLang="en-US" sz="3600" b="1" dirty="0">
                <a:solidFill>
                  <a:srgbClr val="FF0000"/>
                </a:solidFill>
                <a:latin typeface="Arial" pitchFamily="34" charset="0"/>
              </a:rPr>
              <a:t> Viruses</a:t>
            </a:r>
            <a:endParaRPr lang="en-US" sz="3600" b="1" dirty="0">
              <a:solidFill>
                <a:srgbClr val="FF0000"/>
              </a:solidFill>
            </a:endParaRPr>
          </a:p>
        </p:txBody>
      </p:sp>
      <p:sp>
        <p:nvSpPr>
          <p:cNvPr id="3" name="Rectangle 2"/>
          <p:cNvSpPr/>
          <p:nvPr/>
        </p:nvSpPr>
        <p:spPr>
          <a:xfrm>
            <a:off x="248265" y="687871"/>
            <a:ext cx="8686800" cy="6986528"/>
          </a:xfrm>
          <a:prstGeom prst="rect">
            <a:avLst/>
          </a:prstGeom>
        </p:spPr>
        <p:txBody>
          <a:bodyPr wrap="square">
            <a:spAutoFit/>
          </a:bodyPr>
          <a:lstStyle/>
          <a:p>
            <a:pPr marL="457200" indent="-457200" algn="just">
              <a:buFont typeface="Wingdings" pitchFamily="2" charset="2"/>
              <a:buChar char="§"/>
            </a:pPr>
            <a:r>
              <a:rPr lang="en-US" sz="2800" dirty="0"/>
              <a:t>A</a:t>
            </a:r>
            <a:r>
              <a:rPr lang="en-US" sz="2800" dirty="0" smtClean="0"/>
              <a:t>re</a:t>
            </a:r>
            <a:r>
              <a:rPr lang="en-US" sz="2800" dirty="0"/>
              <a:t> </a:t>
            </a:r>
            <a:r>
              <a:rPr lang="en-US" sz="2800" dirty="0" err="1" smtClean="0"/>
              <a:t>unenveloped</a:t>
            </a:r>
            <a:r>
              <a:rPr lang="en-US" sz="2800" dirty="0" smtClean="0"/>
              <a:t> double stranded DNA</a:t>
            </a:r>
            <a:r>
              <a:rPr lang="en-US" sz="2800" dirty="0"/>
              <a:t> viruses with circular </a:t>
            </a:r>
            <a:r>
              <a:rPr lang="en-US" sz="2800" dirty="0" smtClean="0"/>
              <a:t>genome </a:t>
            </a:r>
            <a:r>
              <a:rPr lang="en-US" sz="2800" dirty="0" err="1" smtClean="0"/>
              <a:t>isocahedral</a:t>
            </a:r>
            <a:r>
              <a:rPr lang="en-US" sz="2800" dirty="0"/>
              <a:t> in </a:t>
            </a:r>
            <a:r>
              <a:rPr lang="en-US" sz="2800" dirty="0" smtClean="0"/>
              <a:t>shape.</a:t>
            </a:r>
          </a:p>
          <a:p>
            <a:pPr marL="457200" indent="-457200" algn="just">
              <a:buFont typeface="Wingdings" pitchFamily="2" charset="2"/>
              <a:buChar char="§"/>
            </a:pPr>
            <a:endParaRPr lang="en-US" sz="2800" dirty="0" smtClean="0"/>
          </a:p>
          <a:p>
            <a:pPr marL="457200" indent="-457200" algn="just">
              <a:buFont typeface="Wingdings" pitchFamily="2" charset="2"/>
              <a:buChar char="§"/>
            </a:pPr>
            <a:endParaRPr lang="en-US" sz="2800" dirty="0"/>
          </a:p>
          <a:p>
            <a:pPr algn="just"/>
            <a:endParaRPr lang="en-US" sz="2800" dirty="0" smtClean="0"/>
          </a:p>
          <a:p>
            <a:pPr algn="just"/>
            <a:endParaRPr lang="en-US" sz="2800" dirty="0" smtClean="0"/>
          </a:p>
          <a:p>
            <a:pPr algn="just"/>
            <a:endParaRPr lang="en-US" sz="2800" dirty="0" smtClean="0"/>
          </a:p>
          <a:p>
            <a:pPr marL="457200" indent="-457200" algn="just">
              <a:buFont typeface="Wingdings" pitchFamily="2" charset="2"/>
              <a:buChar char="§"/>
            </a:pPr>
            <a:r>
              <a:rPr lang="en-US" sz="2800" dirty="0"/>
              <a:t>In </a:t>
            </a:r>
            <a:r>
              <a:rPr lang="en-US" sz="2800" dirty="0" err="1"/>
              <a:t>immunocompetent</a:t>
            </a:r>
            <a:r>
              <a:rPr lang="en-US" sz="2800" dirty="0"/>
              <a:t> hosts, the viruses remain latent after primary infection. </a:t>
            </a:r>
            <a:endParaRPr lang="en-US" sz="2800" dirty="0" smtClean="0"/>
          </a:p>
          <a:p>
            <a:pPr marL="457200" indent="-457200" algn="just">
              <a:buFont typeface="Wingdings" pitchFamily="2" charset="2"/>
              <a:buChar char="§"/>
            </a:pPr>
            <a:r>
              <a:rPr lang="en-US" sz="2800" dirty="0"/>
              <a:t>I</a:t>
            </a:r>
            <a:r>
              <a:rPr lang="en-US" sz="2800" dirty="0" smtClean="0"/>
              <a:t>llnesses </a:t>
            </a:r>
            <a:r>
              <a:rPr lang="en-US" sz="2800" dirty="0"/>
              <a:t>associated with these viruses occur in times of immune compromise, especially in conditions that bring about T cell deficiency. </a:t>
            </a:r>
            <a:endParaRPr lang="en-US" sz="2800" dirty="0" smtClean="0"/>
          </a:p>
          <a:p>
            <a:pPr marL="457200" indent="-457200" algn="just">
              <a:buFont typeface="Wingdings" pitchFamily="2" charset="2"/>
              <a:buChar char="§"/>
            </a:pPr>
            <a:r>
              <a:rPr lang="en-US" sz="2800" dirty="0"/>
              <a:t>Their occurrence in individuals was mainly confirmed by PCR and the presence of virus-specific antibodies.</a:t>
            </a:r>
          </a:p>
          <a:p>
            <a:pPr marL="457200" indent="-457200" algn="just">
              <a:buFont typeface="Wingdings" pitchFamily="2" charset="2"/>
              <a:buChar char="§"/>
            </a:pPr>
            <a:endParaRPr lang="en-US" sz="2800" dirty="0" smtClean="0"/>
          </a:p>
          <a:p>
            <a:pPr algn="just"/>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600200"/>
            <a:ext cx="6858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20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87045"/>
            <a:ext cx="8763000" cy="5509200"/>
          </a:xfrm>
          <a:prstGeom prst="rect">
            <a:avLst/>
          </a:prstGeom>
        </p:spPr>
        <p:txBody>
          <a:bodyPr wrap="square">
            <a:spAutoFit/>
          </a:bodyPr>
          <a:lstStyle/>
          <a:p>
            <a:pPr marL="457200" indent="-457200" algn="just">
              <a:buFont typeface="Wingdings" pitchFamily="2" charset="2"/>
              <a:buChar char="§"/>
            </a:pPr>
            <a:endParaRPr lang="en-US" sz="3200" dirty="0" smtClean="0"/>
          </a:p>
          <a:p>
            <a:pPr marL="457200" indent="-457200" algn="just">
              <a:buFont typeface="Wingdings" pitchFamily="2" charset="2"/>
              <a:buChar char="§"/>
            </a:pPr>
            <a:r>
              <a:rPr lang="en-US" sz="3200" dirty="0" smtClean="0"/>
              <a:t>BKV </a:t>
            </a:r>
            <a:r>
              <a:rPr lang="en-US" sz="3200" dirty="0"/>
              <a:t>are known to cause, hemorrhagic cystitis in recipients of bone marrow transplantation</a:t>
            </a:r>
          </a:p>
          <a:p>
            <a:pPr marL="457200" indent="-457200" algn="just">
              <a:buFont typeface="Wingdings" pitchFamily="2" charset="2"/>
              <a:buChar char="§"/>
            </a:pPr>
            <a:r>
              <a:rPr lang="en-US" sz="3200" dirty="0"/>
              <a:t> M</a:t>
            </a:r>
            <a:r>
              <a:rPr lang="en-US" sz="3200" dirty="0" smtClean="0"/>
              <a:t>any </a:t>
            </a:r>
            <a:r>
              <a:rPr lang="en-US" sz="3200" dirty="0"/>
              <a:t>people who are infected with this virus are </a:t>
            </a:r>
            <a:r>
              <a:rPr lang="en-US" sz="3200" dirty="0" smtClean="0"/>
              <a:t>asymptomatic.</a:t>
            </a:r>
          </a:p>
          <a:p>
            <a:pPr marL="457200" indent="-457200" algn="just">
              <a:buFont typeface="Wingdings" pitchFamily="2" charset="2"/>
              <a:buChar char="§"/>
            </a:pPr>
            <a:r>
              <a:rPr lang="en-US" sz="3200" dirty="0"/>
              <a:t>It is not known how this virus is transmitted. It is known, however, that the virus is spread from person to person, and not from an animal source. It has been suggested that this virus may be transmitted through respiratory fluids or </a:t>
            </a:r>
            <a:r>
              <a:rPr lang="en-US" sz="3200" dirty="0" smtClean="0"/>
              <a:t>urine.</a:t>
            </a:r>
            <a:endParaRPr lang="en-US" sz="3200" dirty="0"/>
          </a:p>
        </p:txBody>
      </p:sp>
      <p:sp>
        <p:nvSpPr>
          <p:cNvPr id="3" name="Rectangle 2"/>
          <p:cNvSpPr/>
          <p:nvPr/>
        </p:nvSpPr>
        <p:spPr>
          <a:xfrm>
            <a:off x="2565463" y="533400"/>
            <a:ext cx="3638817" cy="646331"/>
          </a:xfrm>
          <a:prstGeom prst="rect">
            <a:avLst/>
          </a:prstGeom>
        </p:spPr>
        <p:txBody>
          <a:bodyPr wrap="none">
            <a:spAutoFit/>
          </a:bodyPr>
          <a:lstStyle/>
          <a:p>
            <a:pPr algn="ctr"/>
            <a:r>
              <a:rPr lang="en-US" altLang="en-US" sz="3600" dirty="0" err="1">
                <a:solidFill>
                  <a:srgbClr val="FF0000"/>
                </a:solidFill>
                <a:latin typeface="Arial" pitchFamily="34" charset="0"/>
              </a:rPr>
              <a:t>Polyoma</a:t>
            </a:r>
            <a:r>
              <a:rPr lang="en-US" altLang="en-US" sz="3600" dirty="0">
                <a:solidFill>
                  <a:srgbClr val="FF0000"/>
                </a:solidFill>
                <a:latin typeface="Arial" pitchFamily="34" charset="0"/>
              </a:rPr>
              <a:t> Viruses</a:t>
            </a:r>
            <a:endParaRPr lang="en-US" sz="3600" dirty="0">
              <a:solidFill>
                <a:srgbClr val="FF0000"/>
              </a:solidFill>
            </a:endParaRPr>
          </a:p>
        </p:txBody>
      </p:sp>
    </p:spTree>
    <p:extLst>
      <p:ext uri="{BB962C8B-B14F-4D97-AF65-F5344CB8AC3E}">
        <p14:creationId xmlns:p14="http://schemas.microsoft.com/office/powerpoint/2010/main" val="25034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61571"/>
            <a:ext cx="8458200" cy="6124754"/>
          </a:xfrm>
          <a:prstGeom prst="rect">
            <a:avLst/>
          </a:prstGeom>
        </p:spPr>
        <p:txBody>
          <a:bodyPr wrap="square">
            <a:spAutoFit/>
          </a:bodyPr>
          <a:lstStyle/>
          <a:p>
            <a:pPr algn="just"/>
            <a:r>
              <a:rPr lang="en-US" sz="2800" dirty="0" smtClean="0"/>
              <a:t> JC-Virus </a:t>
            </a:r>
          </a:p>
          <a:p>
            <a:pPr algn="just"/>
            <a:r>
              <a:rPr lang="en-US" sz="2800" dirty="0" smtClean="0"/>
              <a:t>cause(PML)progressive multifocal </a:t>
            </a:r>
            <a:r>
              <a:rPr lang="en-US" sz="2800" dirty="0" err="1" smtClean="0"/>
              <a:t>leukoencephalopathy</a:t>
            </a:r>
            <a:r>
              <a:rPr lang="en-US" sz="2800" dirty="0" smtClean="0"/>
              <a:t> </a:t>
            </a:r>
            <a:r>
              <a:rPr lang="en-US" sz="2800" dirty="0"/>
              <a:t>in </a:t>
            </a:r>
            <a:r>
              <a:rPr lang="en-US" sz="2800" dirty="0" err="1"/>
              <a:t>immunocompromised</a:t>
            </a:r>
            <a:r>
              <a:rPr lang="en-US" sz="2800" dirty="0"/>
              <a:t> patients. </a:t>
            </a:r>
            <a:r>
              <a:rPr lang="en-US" sz="2800" dirty="0" smtClean="0"/>
              <a:t>the </a:t>
            </a:r>
            <a:r>
              <a:rPr lang="en-US" sz="2800" dirty="0"/>
              <a:t>initial site of infection may be the </a:t>
            </a:r>
            <a:r>
              <a:rPr lang="en-US" sz="2800" dirty="0" smtClean="0"/>
              <a:t>tonsils,</a:t>
            </a:r>
            <a:r>
              <a:rPr lang="en-US" sz="2800" dirty="0"/>
              <a:t> or possibly the </a:t>
            </a:r>
            <a:r>
              <a:rPr lang="en-US" sz="2800" dirty="0" smtClean="0"/>
              <a:t>gastrointestinal tract.</a:t>
            </a:r>
            <a:endParaRPr lang="en-US" sz="2800" dirty="0"/>
          </a:p>
          <a:p>
            <a:pPr marL="457200" indent="-457200" algn="just">
              <a:buFont typeface="Wingdings" pitchFamily="2" charset="2"/>
              <a:buChar char="§"/>
            </a:pPr>
            <a:endParaRPr lang="en-US" sz="2800" dirty="0" smtClean="0"/>
          </a:p>
          <a:p>
            <a:pPr marL="457200" indent="-457200" algn="just">
              <a:buFont typeface="Wingdings" pitchFamily="2" charset="2"/>
              <a:buChar char="§"/>
            </a:pPr>
            <a:endParaRPr lang="en-US" sz="2800" dirty="0" smtClean="0"/>
          </a:p>
          <a:p>
            <a:pPr marL="457200" indent="-457200" algn="just">
              <a:buFont typeface="Wingdings" pitchFamily="2" charset="2"/>
              <a:buChar char="§"/>
            </a:pPr>
            <a:endParaRPr lang="en-US" sz="2800" dirty="0" smtClean="0"/>
          </a:p>
          <a:p>
            <a:pPr algn="just"/>
            <a:endParaRPr lang="en-US" sz="2800" dirty="0"/>
          </a:p>
          <a:p>
            <a:pPr marL="457200" indent="-457200" algn="just">
              <a:buFont typeface="Wingdings" pitchFamily="2" charset="2"/>
              <a:buChar char="§"/>
            </a:pPr>
            <a:endParaRPr lang="en-US" sz="2800" dirty="0" smtClean="0"/>
          </a:p>
          <a:p>
            <a:pPr marL="457200" indent="-457200" algn="just">
              <a:buFont typeface="Wingdings" pitchFamily="2" charset="2"/>
              <a:buChar char="§"/>
            </a:pPr>
            <a:r>
              <a:rPr lang="en-US" sz="2800" baseline="30000" dirty="0" smtClean="0"/>
              <a:t> </a:t>
            </a:r>
            <a:r>
              <a:rPr lang="en-US" sz="2800" dirty="0" smtClean="0"/>
              <a:t>The </a:t>
            </a:r>
            <a:r>
              <a:rPr lang="en-US" sz="2800" dirty="0"/>
              <a:t>virus then remains latent in the gastrointestinal </a:t>
            </a:r>
            <a:r>
              <a:rPr lang="en-US" sz="2800" dirty="0" smtClean="0"/>
              <a:t>tract</a:t>
            </a:r>
            <a:r>
              <a:rPr lang="en-US" sz="2800" dirty="0"/>
              <a:t> and can also infect the tubular </a:t>
            </a:r>
            <a:r>
              <a:rPr lang="en-US" sz="2800" dirty="0" smtClean="0"/>
              <a:t>epithelial</a:t>
            </a:r>
            <a:r>
              <a:rPr lang="en-US" sz="2800" dirty="0"/>
              <a:t> cells in </a:t>
            </a:r>
            <a:r>
              <a:rPr lang="en-US" sz="2800" dirty="0" smtClean="0"/>
              <a:t>the</a:t>
            </a:r>
            <a:r>
              <a:rPr lang="en-US" sz="2800" dirty="0"/>
              <a:t> </a:t>
            </a:r>
            <a:r>
              <a:rPr lang="en-US" sz="2800" dirty="0" smtClean="0"/>
              <a:t>kidneys,</a:t>
            </a:r>
            <a:r>
              <a:rPr lang="en-US" sz="2800" dirty="0"/>
              <a:t> where it continues to reproduce, </a:t>
            </a:r>
            <a:r>
              <a:rPr lang="en-US" sz="2800" dirty="0" smtClean="0"/>
              <a:t>shedding virus</a:t>
            </a:r>
            <a:r>
              <a:rPr lang="en-US" sz="2800" dirty="0"/>
              <a:t> particles in the </a:t>
            </a:r>
            <a:r>
              <a:rPr lang="en-US" sz="2800" dirty="0" smtClean="0"/>
              <a:t>urine.</a:t>
            </a:r>
            <a:endParaRPr lang="en-US" sz="2800" dirty="0"/>
          </a:p>
        </p:txBody>
      </p:sp>
      <p:sp>
        <p:nvSpPr>
          <p:cNvPr id="3" name="Rectangle 2"/>
          <p:cNvSpPr/>
          <p:nvPr/>
        </p:nvSpPr>
        <p:spPr>
          <a:xfrm>
            <a:off x="2565462" y="15240"/>
            <a:ext cx="3638817" cy="646331"/>
          </a:xfrm>
          <a:prstGeom prst="rect">
            <a:avLst/>
          </a:prstGeom>
        </p:spPr>
        <p:txBody>
          <a:bodyPr wrap="none">
            <a:spAutoFit/>
          </a:bodyPr>
          <a:lstStyle/>
          <a:p>
            <a:pPr algn="ctr"/>
            <a:r>
              <a:rPr lang="en-US" altLang="en-US" sz="3600" dirty="0" err="1">
                <a:solidFill>
                  <a:srgbClr val="FF0000"/>
                </a:solidFill>
                <a:latin typeface="Arial" pitchFamily="34" charset="0"/>
              </a:rPr>
              <a:t>Polyoma</a:t>
            </a:r>
            <a:r>
              <a:rPr lang="en-US" altLang="en-US" sz="3600" dirty="0">
                <a:solidFill>
                  <a:srgbClr val="FF0000"/>
                </a:solidFill>
                <a:latin typeface="Arial" pitchFamily="34" charset="0"/>
              </a:rPr>
              <a:t> Viruses</a:t>
            </a:r>
            <a:endParaRPr lang="en-US" sz="3600" dirty="0">
              <a:solidFill>
                <a:srgbClr val="FF0000"/>
              </a:solidFill>
            </a:endParaRPr>
          </a:p>
        </p:txBody>
      </p:sp>
      <p:pic>
        <p:nvPicPr>
          <p:cNvPr id="1026" name="Picture 2" descr="P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43" y="2895600"/>
            <a:ext cx="761211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25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85800" y="228600"/>
            <a:ext cx="7772400" cy="762000"/>
          </a:xfrm>
        </p:spPr>
        <p:txBody>
          <a:bodyPr/>
          <a:lstStyle/>
          <a:p>
            <a:pPr eaLnBrk="1" hangingPunct="1"/>
            <a:r>
              <a:rPr lang="en-US" altLang="en-US" dirty="0" smtClean="0">
                <a:solidFill>
                  <a:srgbClr val="FF0000"/>
                </a:solidFill>
                <a:latin typeface="Arial" pitchFamily="34" charset="0"/>
              </a:rPr>
              <a:t>Parvoviruses</a:t>
            </a:r>
          </a:p>
        </p:txBody>
      </p:sp>
      <p:sp>
        <p:nvSpPr>
          <p:cNvPr id="49156" name="Rectangle 3"/>
          <p:cNvSpPr>
            <a:spLocks noGrp="1" noChangeArrowheads="1"/>
          </p:cNvSpPr>
          <p:nvPr>
            <p:ph type="body" idx="1"/>
          </p:nvPr>
        </p:nvSpPr>
        <p:spPr>
          <a:xfrm>
            <a:off x="381000" y="1219200"/>
            <a:ext cx="8382000" cy="4953000"/>
          </a:xfrm>
        </p:spPr>
        <p:txBody>
          <a:bodyPr>
            <a:normAutofit lnSpcReduction="10000"/>
          </a:bodyPr>
          <a:lstStyle/>
          <a:p>
            <a:pPr algn="l" rtl="0" eaLnBrk="1" hangingPunct="1"/>
            <a:r>
              <a:rPr lang="en-US" altLang="en-US" sz="2800" dirty="0" err="1" smtClean="0">
                <a:latin typeface="Arial" pitchFamily="34" charset="0"/>
              </a:rPr>
              <a:t>Nonenveloped</a:t>
            </a:r>
            <a:r>
              <a:rPr lang="en-US" altLang="en-US" sz="2800" dirty="0" smtClean="0">
                <a:latin typeface="Arial" pitchFamily="34" charset="0"/>
              </a:rPr>
              <a:t>, </a:t>
            </a:r>
            <a:r>
              <a:rPr lang="en-US" altLang="en-US" sz="2800" dirty="0" err="1" smtClean="0">
                <a:latin typeface="Arial" pitchFamily="34" charset="0"/>
              </a:rPr>
              <a:t>ssDNA</a:t>
            </a:r>
            <a:endParaRPr lang="en-US" altLang="en-US" sz="2800" dirty="0" smtClean="0">
              <a:latin typeface="Arial" pitchFamily="34" charset="0"/>
            </a:endParaRPr>
          </a:p>
          <a:p>
            <a:pPr algn="l" rtl="0" eaLnBrk="1" hangingPunct="1"/>
            <a:endParaRPr lang="en-US" altLang="en-US" sz="2800" dirty="0" smtClean="0">
              <a:latin typeface="Arial" pitchFamily="34" charset="0"/>
            </a:endParaRPr>
          </a:p>
          <a:p>
            <a:pPr algn="l" rtl="0" eaLnBrk="1" hangingPunct="1"/>
            <a:endParaRPr lang="en-US" altLang="en-US" sz="2800" dirty="0" smtClean="0">
              <a:latin typeface="Arial" pitchFamily="34" charset="0"/>
            </a:endParaRPr>
          </a:p>
          <a:p>
            <a:pPr marL="0" indent="0" algn="l" rtl="0" eaLnBrk="1" hangingPunct="1">
              <a:buNone/>
            </a:pPr>
            <a:endParaRPr lang="en-US" altLang="en-US" sz="2800" dirty="0" smtClean="0">
              <a:latin typeface="Arial" pitchFamily="34" charset="0"/>
            </a:endParaRPr>
          </a:p>
          <a:p>
            <a:pPr algn="l" rtl="0" eaLnBrk="1" hangingPunct="1"/>
            <a:endParaRPr lang="en-US" altLang="en-US" sz="2800" dirty="0" smtClean="0">
              <a:latin typeface="Arial" pitchFamily="34" charset="0"/>
            </a:endParaRPr>
          </a:p>
          <a:p>
            <a:pPr algn="l" rtl="0" eaLnBrk="1" hangingPunct="1"/>
            <a:r>
              <a:rPr lang="en-US" altLang="en-US" sz="2800" dirty="0" smtClean="0">
                <a:latin typeface="Arial" pitchFamily="34" charset="0"/>
              </a:rPr>
              <a:t>Small diameter and genome size</a:t>
            </a:r>
          </a:p>
          <a:p>
            <a:pPr algn="l" rtl="0" eaLnBrk="1" hangingPunct="1"/>
            <a:r>
              <a:rPr lang="en-US" altLang="en-US" sz="2800" dirty="0" smtClean="0">
                <a:latin typeface="Arial" pitchFamily="34" charset="0"/>
              </a:rPr>
              <a:t>Causes distemper in cats, enteric disease in dogs, fatal cardiac infection in puppies</a:t>
            </a:r>
          </a:p>
          <a:p>
            <a:pPr marL="0" indent="0" algn="l" rtl="0" eaLnBrk="1" hangingPunct="1">
              <a:buNone/>
            </a:pPr>
            <a:endParaRPr lang="en-US" altLang="en-US" sz="2800" dirty="0" smtClean="0">
              <a:latin typeface="Arial" pitchFamily="34" charset="0"/>
            </a:endParaRPr>
          </a:p>
          <a:p>
            <a:pPr algn="l" rtl="0" eaLnBrk="1" hangingPunct="1"/>
            <a:r>
              <a:rPr lang="en-US" altLang="en-US" sz="2800" dirty="0" smtClean="0">
                <a:latin typeface="Arial" pitchFamily="34" charset="0"/>
              </a:rPr>
              <a:t>Few cause infections in humans</a:t>
            </a:r>
          </a:p>
        </p:txBody>
      </p:sp>
      <p:pic>
        <p:nvPicPr>
          <p:cNvPr id="2050" name="Picture 2" descr="https://image.shutterstock.com/z/stock-vector-diagram-of-parvo-virus-b-particle-structure-173580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90600"/>
            <a:ext cx="425736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7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idx="4294967295"/>
          </p:nvPr>
        </p:nvSpPr>
        <p:spPr>
          <a:xfrm>
            <a:off x="685800" y="152400"/>
            <a:ext cx="7772400" cy="762000"/>
          </a:xfrm>
        </p:spPr>
        <p:txBody>
          <a:bodyPr/>
          <a:lstStyle/>
          <a:p>
            <a:pPr eaLnBrk="1" hangingPunct="1"/>
            <a:r>
              <a:rPr lang="en-US" altLang="en-US" dirty="0" smtClean="0">
                <a:solidFill>
                  <a:srgbClr val="FF0000"/>
                </a:solidFill>
                <a:latin typeface="Arial" pitchFamily="34" charset="0"/>
              </a:rPr>
              <a:t>Human Parvoviruses</a:t>
            </a:r>
          </a:p>
        </p:txBody>
      </p:sp>
      <p:sp>
        <p:nvSpPr>
          <p:cNvPr id="50180" name="Rectangle 3"/>
          <p:cNvSpPr>
            <a:spLocks noGrp="1" noChangeArrowheads="1"/>
          </p:cNvSpPr>
          <p:nvPr>
            <p:ph type="body" idx="4294967295"/>
          </p:nvPr>
        </p:nvSpPr>
        <p:spPr>
          <a:xfrm>
            <a:off x="30480" y="1139825"/>
            <a:ext cx="4937760" cy="5718175"/>
          </a:xfrm>
        </p:spPr>
        <p:txBody>
          <a:bodyPr>
            <a:normAutofit fontScale="92500" lnSpcReduction="20000"/>
          </a:bodyPr>
          <a:lstStyle/>
          <a:p>
            <a:pPr>
              <a:lnSpc>
                <a:spcPct val="90000"/>
              </a:lnSpc>
            </a:pPr>
            <a:r>
              <a:rPr lang="en-US" altLang="en-US" sz="2800" b="1" dirty="0" smtClean="0">
                <a:solidFill>
                  <a:srgbClr val="400080"/>
                </a:solidFill>
                <a:latin typeface="Arial" pitchFamily="34" charset="0"/>
              </a:rPr>
              <a:t>B19</a:t>
            </a:r>
            <a:r>
              <a:rPr lang="en-US" altLang="en-US" sz="2800" dirty="0" smtClean="0">
                <a:latin typeface="Arial" pitchFamily="34" charset="0"/>
              </a:rPr>
              <a:t> </a:t>
            </a:r>
            <a:r>
              <a:rPr lang="en-US" sz="2800" dirty="0" err="1"/>
              <a:t>erythroparvovirus</a:t>
            </a:r>
            <a:r>
              <a:rPr lang="en-US" sz="2800" dirty="0"/>
              <a:t> </a:t>
            </a:r>
            <a:endParaRPr lang="en-US" sz="2800" dirty="0" smtClean="0"/>
          </a:p>
          <a:p>
            <a:pPr>
              <a:lnSpc>
                <a:spcPct val="90000"/>
              </a:lnSpc>
            </a:pPr>
            <a:r>
              <a:rPr lang="en-US" altLang="en-US" sz="2800" dirty="0" smtClean="0">
                <a:latin typeface="Arial" pitchFamily="34" charset="0"/>
              </a:rPr>
              <a:t>cause </a:t>
            </a:r>
            <a:r>
              <a:rPr lang="en-US" altLang="en-US" sz="2800" dirty="0" smtClean="0">
                <a:latin typeface="Arial" pitchFamily="34" charset="0"/>
              </a:rPr>
              <a:t>of </a:t>
            </a:r>
            <a:r>
              <a:rPr lang="en-US" altLang="en-US" sz="2800" b="1" dirty="0" smtClean="0">
                <a:solidFill>
                  <a:srgbClr val="400080"/>
                </a:solidFill>
                <a:latin typeface="Arial" pitchFamily="34" charset="0"/>
              </a:rPr>
              <a:t>erythema </a:t>
            </a:r>
            <a:r>
              <a:rPr lang="en-US" altLang="en-US" sz="2800" b="1" dirty="0" err="1" smtClean="0">
                <a:solidFill>
                  <a:srgbClr val="400080"/>
                </a:solidFill>
                <a:latin typeface="Arial" pitchFamily="34" charset="0"/>
              </a:rPr>
              <a:t>infectiosum</a:t>
            </a:r>
            <a:r>
              <a:rPr lang="en-US" altLang="en-US" sz="2800" b="1" dirty="0" smtClean="0">
                <a:solidFill>
                  <a:srgbClr val="400080"/>
                </a:solidFill>
                <a:latin typeface="Arial" pitchFamily="34" charset="0"/>
              </a:rPr>
              <a:t> </a:t>
            </a:r>
            <a:r>
              <a:rPr lang="en-US" altLang="en-US" sz="2800" dirty="0" smtClean="0">
                <a:latin typeface="Arial" pitchFamily="34" charset="0"/>
              </a:rPr>
              <a:t>(</a:t>
            </a:r>
            <a:r>
              <a:rPr lang="en-US" altLang="en-US" sz="2800" b="1" dirty="0" smtClean="0">
                <a:solidFill>
                  <a:srgbClr val="400080"/>
                </a:solidFill>
                <a:latin typeface="Arial" pitchFamily="34" charset="0"/>
              </a:rPr>
              <a:t>fifth disease</a:t>
            </a:r>
            <a:r>
              <a:rPr lang="en-US" altLang="en-US" sz="2800" dirty="0" smtClean="0">
                <a:latin typeface="Arial" pitchFamily="34" charset="0"/>
              </a:rPr>
              <a:t>); rash of childhood</a:t>
            </a:r>
          </a:p>
          <a:p>
            <a:pPr lvl="1" algn="l" rtl="0" eaLnBrk="1" hangingPunct="1">
              <a:lnSpc>
                <a:spcPct val="90000"/>
              </a:lnSpc>
            </a:pPr>
            <a:r>
              <a:rPr lang="en-US" altLang="en-US" sz="2400" dirty="0" smtClean="0">
                <a:latin typeface="Arial" pitchFamily="34" charset="0"/>
              </a:rPr>
              <a:t>Children may have fever and rash on cheeks</a:t>
            </a:r>
          </a:p>
          <a:p>
            <a:pPr lvl="1" algn="l" rtl="0" eaLnBrk="1" hangingPunct="1">
              <a:lnSpc>
                <a:spcPct val="90000"/>
              </a:lnSpc>
            </a:pPr>
            <a:r>
              <a:rPr lang="en-US" altLang="en-US" sz="2400" dirty="0" smtClean="0">
                <a:latin typeface="Arial" pitchFamily="34" charset="0"/>
              </a:rPr>
              <a:t>Severe fatal anemia can result if pregnant woman transmits virus to fetus</a:t>
            </a:r>
          </a:p>
          <a:p>
            <a:pPr algn="l" rtl="0" eaLnBrk="1" hangingPunct="1">
              <a:lnSpc>
                <a:spcPct val="90000"/>
              </a:lnSpc>
            </a:pPr>
            <a:r>
              <a:rPr lang="en-US" altLang="en-US" sz="2800" b="1" dirty="0" err="1" smtClean="0">
                <a:solidFill>
                  <a:srgbClr val="400080"/>
                </a:solidFill>
                <a:latin typeface="Arial" pitchFamily="34" charset="0"/>
              </a:rPr>
              <a:t>Adeno</a:t>
            </a:r>
            <a:r>
              <a:rPr lang="en-US" altLang="en-US" sz="2800" b="1" dirty="0" smtClean="0">
                <a:solidFill>
                  <a:srgbClr val="400080"/>
                </a:solidFill>
                <a:latin typeface="Arial" pitchFamily="34" charset="0"/>
              </a:rPr>
              <a:t>-associated virus</a:t>
            </a:r>
            <a:r>
              <a:rPr lang="en-US" altLang="en-US" sz="2800" dirty="0" smtClean="0">
                <a:latin typeface="Arial" pitchFamily="34" charset="0"/>
              </a:rPr>
              <a:t> (AAV) is a defective virus; it cannot replicate in host cell without adenovirus</a:t>
            </a:r>
          </a:p>
          <a:p>
            <a:pPr algn="l" rtl="0" eaLnBrk="1" hangingPunct="1">
              <a:lnSpc>
                <a:spcPct val="90000"/>
              </a:lnSpc>
            </a:pPr>
            <a:r>
              <a:rPr lang="en-US" altLang="en-US" sz="2800" b="1" dirty="0" smtClean="0">
                <a:latin typeface="Arial" pitchFamily="34" charset="0"/>
              </a:rPr>
              <a:t>Diagnosis by</a:t>
            </a:r>
            <a:r>
              <a:rPr lang="en-US" altLang="en-US" sz="2800" dirty="0" smtClean="0">
                <a:latin typeface="Arial" pitchFamily="34" charset="0"/>
              </a:rPr>
              <a:t>:</a:t>
            </a:r>
          </a:p>
          <a:p>
            <a:pPr marL="0" indent="0" algn="l" rtl="0" eaLnBrk="1" hangingPunct="1">
              <a:lnSpc>
                <a:spcPct val="90000"/>
              </a:lnSpc>
              <a:buNone/>
            </a:pPr>
            <a:r>
              <a:rPr lang="en-US" altLang="en-US" sz="2800" dirty="0" smtClean="0">
                <a:latin typeface="Arial" pitchFamily="34" charset="0"/>
              </a:rPr>
              <a:t>1- Serology</a:t>
            </a:r>
          </a:p>
          <a:p>
            <a:pPr marL="0" indent="0" algn="l" rtl="0" eaLnBrk="1" hangingPunct="1">
              <a:lnSpc>
                <a:spcPct val="90000"/>
              </a:lnSpc>
              <a:buNone/>
            </a:pPr>
            <a:r>
              <a:rPr lang="en-US" altLang="en-US" sz="2800" dirty="0" smtClean="0">
                <a:latin typeface="Arial" pitchFamily="34" charset="0"/>
              </a:rPr>
              <a:t>2- Isolation</a:t>
            </a:r>
          </a:p>
          <a:p>
            <a:pPr marL="0" indent="0" algn="l" rtl="0" eaLnBrk="1" hangingPunct="1">
              <a:lnSpc>
                <a:spcPct val="90000"/>
              </a:lnSpc>
              <a:buNone/>
            </a:pPr>
            <a:r>
              <a:rPr lang="en-US" altLang="en-US" sz="2800" dirty="0" smtClean="0">
                <a:latin typeface="Arial" pitchFamily="34" charset="0"/>
              </a:rPr>
              <a:t>3- PCR</a:t>
            </a:r>
          </a:p>
          <a:p>
            <a:pPr marL="0" indent="0" algn="l" rtl="0" eaLnBrk="1" hangingPunct="1">
              <a:lnSpc>
                <a:spcPct val="90000"/>
              </a:lnSpc>
              <a:buNone/>
            </a:pPr>
            <a:endParaRPr lang="en-US" altLang="en-US" sz="2800" dirty="0" smtClean="0">
              <a:latin typeface="Arial" pitchFamily="34" charset="0"/>
            </a:endParaRPr>
          </a:p>
        </p:txBody>
      </p:sp>
      <p:pic>
        <p:nvPicPr>
          <p:cNvPr id="50181" name="Picture 7" descr="taL22600_24_23.jpg"/>
          <p:cNvPicPr>
            <a:picLocks noChangeAspect="1"/>
          </p:cNvPicPr>
          <p:nvPr/>
        </p:nvPicPr>
        <p:blipFill>
          <a:blip r:embed="rId3" cstate="print"/>
          <a:srcRect/>
          <a:stretch>
            <a:fillRect/>
          </a:stretch>
        </p:blipFill>
        <p:spPr bwMode="auto">
          <a:xfrm>
            <a:off x="5257800" y="1854200"/>
            <a:ext cx="3657600" cy="3092450"/>
          </a:xfrm>
          <a:prstGeom prst="rect">
            <a:avLst/>
          </a:prstGeom>
          <a:noFill/>
          <a:ln w="9525">
            <a:noFill/>
            <a:miter lim="800000"/>
            <a:headEnd/>
            <a:tailEnd/>
          </a:ln>
        </p:spPr>
      </p:pic>
    </p:spTree>
    <p:extLst>
      <p:ext uri="{BB962C8B-B14F-4D97-AF65-F5344CB8AC3E}">
        <p14:creationId xmlns:p14="http://schemas.microsoft.com/office/powerpoint/2010/main" val="4083155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915400" cy="5539978"/>
          </a:xfrm>
          <a:prstGeom prst="rect">
            <a:avLst/>
          </a:prstGeom>
        </p:spPr>
        <p:txBody>
          <a:bodyPr wrap="square">
            <a:spAutoFit/>
          </a:bodyPr>
          <a:lstStyle/>
          <a:p>
            <a:pPr algn="ctr"/>
            <a:r>
              <a:rPr lang="en-US" sz="4400" b="1" u="sng" dirty="0" smtClean="0">
                <a:solidFill>
                  <a:srgbClr val="FF0000"/>
                </a:solidFill>
              </a:rPr>
              <a:t>Enveloped DNA viruses</a:t>
            </a:r>
          </a:p>
          <a:p>
            <a:pPr algn="just"/>
            <a:endParaRPr lang="en-US" sz="3600" b="1" u="sng" dirty="0" smtClean="0"/>
          </a:p>
          <a:p>
            <a:pPr algn="just"/>
            <a:r>
              <a:rPr lang="en-US" sz="3200" dirty="0" smtClean="0"/>
              <a:t>Viruses </a:t>
            </a:r>
            <a:r>
              <a:rPr lang="en-US" sz="3200" dirty="0"/>
              <a:t>that have a lipid membrane. Many enveloped viruses, such as HBV, </a:t>
            </a:r>
            <a:r>
              <a:rPr lang="en-US" sz="3200" dirty="0" err="1"/>
              <a:t>Herpesviruses</a:t>
            </a:r>
            <a:r>
              <a:rPr lang="en-US" sz="3200" dirty="0"/>
              <a:t> and Poxviruses are pathogenic to humans and of clinical importance. The lipid envelope of these viruses is relatively sensitive and thus can be destroyed by alcohols such as </a:t>
            </a:r>
            <a:r>
              <a:rPr lang="en-US" sz="3200" dirty="0" smtClean="0"/>
              <a:t>ethanol</a:t>
            </a:r>
            <a:r>
              <a:rPr lang="en-US" sz="3200" dirty="0"/>
              <a:t> or </a:t>
            </a:r>
            <a:r>
              <a:rPr lang="en-US" sz="3200" dirty="0" smtClean="0"/>
              <a:t>2-propanol. </a:t>
            </a:r>
            <a:r>
              <a:rPr lang="en-US" sz="3200" dirty="0"/>
              <a:t>Enveloped viruses can be killed by disinfectants that are </a:t>
            </a:r>
            <a:r>
              <a:rPr lang="en-US" sz="3200" dirty="0" err="1" smtClean="0"/>
              <a:t>virucidal</a:t>
            </a:r>
            <a:r>
              <a:rPr lang="en-US" sz="3200" dirty="0"/>
              <a:t> against enveloped viruses.  </a:t>
            </a:r>
          </a:p>
          <a:p>
            <a:r>
              <a:rPr lang="en-US" dirty="0"/>
              <a:t> </a:t>
            </a:r>
          </a:p>
        </p:txBody>
      </p:sp>
    </p:spTree>
    <p:extLst>
      <p:ext uri="{BB962C8B-B14F-4D97-AF65-F5344CB8AC3E}">
        <p14:creationId xmlns:p14="http://schemas.microsoft.com/office/powerpoint/2010/main" val="311928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owmed.net/concepts/wp-content/uploads/2012/12/Enveloped-DNA-Viruses.jpg"/>
          <p:cNvPicPr/>
          <p:nvPr/>
        </p:nvPicPr>
        <p:blipFill>
          <a:blip r:embed="rId2">
            <a:extLst>
              <a:ext uri="{BEBA8EAE-BF5A-486C-A8C5-ECC9F3942E4B}">
                <a14:imgProps xmlns:a14="http://schemas.microsoft.com/office/drawing/2010/main">
                  <a14:imgLayer r:embed="rId3">
                    <a14:imgEffect>
                      <a14:sharpenSoften amount="54000"/>
                    </a14:imgEffect>
                    <a14:imgEffect>
                      <a14:brightnessContrast bright="1000" contrast="30000"/>
                    </a14:imgEffect>
                  </a14:imgLayer>
                </a14:imgProps>
              </a:ext>
              <a:ext uri="{28A0092B-C50C-407E-A947-70E740481C1C}">
                <a14:useLocalDpi xmlns:a14="http://schemas.microsoft.com/office/drawing/2010/main" val="0"/>
              </a:ext>
            </a:extLst>
          </a:blip>
          <a:srcRect/>
          <a:stretch>
            <a:fillRect/>
          </a:stretch>
        </p:blipFill>
        <p:spPr bwMode="auto">
          <a:xfrm>
            <a:off x="457200" y="152400"/>
            <a:ext cx="8382000" cy="6096000"/>
          </a:xfrm>
          <a:prstGeom prst="rect">
            <a:avLst/>
          </a:prstGeom>
          <a:noFill/>
          <a:ln>
            <a:noFill/>
          </a:ln>
        </p:spPr>
      </p:pic>
    </p:spTree>
    <p:extLst>
      <p:ext uri="{BB962C8B-B14F-4D97-AF65-F5344CB8AC3E}">
        <p14:creationId xmlns:p14="http://schemas.microsoft.com/office/powerpoint/2010/main" val="122940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467" y="609600"/>
            <a:ext cx="8686800" cy="5570756"/>
          </a:xfrm>
          <a:prstGeom prst="rect">
            <a:avLst/>
          </a:prstGeom>
        </p:spPr>
        <p:txBody>
          <a:bodyPr wrap="square">
            <a:spAutoFit/>
          </a:bodyPr>
          <a:lstStyle/>
          <a:p>
            <a:pPr algn="ctr"/>
            <a:r>
              <a:rPr lang="en-US" sz="3600" b="1" dirty="0" smtClean="0">
                <a:solidFill>
                  <a:srgbClr val="FF0000"/>
                </a:solidFill>
              </a:rPr>
              <a:t>Non-enveloped DNA Viruses</a:t>
            </a:r>
          </a:p>
          <a:p>
            <a:pPr marL="457200" indent="-457200" algn="just">
              <a:buFont typeface="Wingdings" pitchFamily="2" charset="2"/>
              <a:buChar char="§"/>
            </a:pPr>
            <a:r>
              <a:rPr lang="en-US" sz="3200" dirty="0" smtClean="0"/>
              <a:t>Non-enveloped </a:t>
            </a:r>
            <a:r>
              <a:rPr lang="en-US" sz="3200" dirty="0"/>
              <a:t>viruses are surrounded by a protein coating, commonly referred to as a capsid. The capsid does the job of attaching to host cells</a:t>
            </a:r>
            <a:r>
              <a:rPr lang="en-US" sz="3200" dirty="0" smtClean="0"/>
              <a:t>.</a:t>
            </a:r>
          </a:p>
          <a:p>
            <a:pPr marL="457200" indent="-457200" algn="just">
              <a:buFont typeface="Wingdings" pitchFamily="2" charset="2"/>
              <a:buChar char="§"/>
            </a:pPr>
            <a:r>
              <a:rPr lang="en-US" sz="3200" dirty="0" smtClean="0"/>
              <a:t>Non-enveloped </a:t>
            </a:r>
            <a:r>
              <a:rPr lang="en-US" sz="3200" dirty="0"/>
              <a:t>viruses are difficult to </a:t>
            </a:r>
            <a:r>
              <a:rPr lang="en-US" sz="3200" dirty="0" smtClean="0"/>
              <a:t>sterilize.</a:t>
            </a:r>
          </a:p>
          <a:p>
            <a:pPr marL="457200" indent="-457200" algn="just">
              <a:buFont typeface="Wingdings" pitchFamily="2" charset="2"/>
              <a:buChar char="§"/>
            </a:pPr>
            <a:r>
              <a:rPr lang="en-US" sz="3200" dirty="0"/>
              <a:t>T</a:t>
            </a:r>
            <a:r>
              <a:rPr lang="en-US" sz="3200" dirty="0" smtClean="0"/>
              <a:t>hey </a:t>
            </a:r>
            <a:r>
              <a:rPr lang="en-US" sz="3200" dirty="0"/>
              <a:t>display excellent heat-resistant properties, and moreover, can easily withstand a dry and acidic </a:t>
            </a:r>
            <a:r>
              <a:rPr lang="en-US" sz="3200" dirty="0" smtClean="0"/>
              <a:t>environment, also, more </a:t>
            </a:r>
            <a:r>
              <a:rPr lang="en-US" sz="3200" dirty="0"/>
              <a:t>powerful and proliferates rapidly in an acidic environment. They can </a:t>
            </a:r>
            <a:r>
              <a:rPr lang="en-US" sz="3200" dirty="0" smtClean="0"/>
              <a:t>survive </a:t>
            </a:r>
            <a:r>
              <a:rPr lang="en-US" sz="3200" dirty="0"/>
              <a:t>in some disinfection processes. </a:t>
            </a:r>
          </a:p>
        </p:txBody>
      </p:sp>
    </p:spTree>
    <p:extLst>
      <p:ext uri="{BB962C8B-B14F-4D97-AF65-F5344CB8AC3E}">
        <p14:creationId xmlns:p14="http://schemas.microsoft.com/office/powerpoint/2010/main" val="360918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534400" cy="6124754"/>
          </a:xfrm>
          <a:prstGeom prst="rect">
            <a:avLst/>
          </a:prstGeom>
        </p:spPr>
        <p:txBody>
          <a:bodyPr wrap="square">
            <a:spAutoFit/>
          </a:bodyPr>
          <a:lstStyle/>
          <a:p>
            <a:pPr marL="457200" indent="-457200" algn="just">
              <a:buFont typeface="Arial" pitchFamily="34" charset="0"/>
              <a:buChar char="•"/>
            </a:pPr>
            <a:r>
              <a:rPr lang="en-US" sz="2800" dirty="0"/>
              <a:t>Hepatitis B i</a:t>
            </a:r>
            <a:r>
              <a:rPr lang="en-US" sz="2800" dirty="0" smtClean="0"/>
              <a:t>s </a:t>
            </a:r>
            <a:r>
              <a:rPr lang="en-US" sz="2800" dirty="0"/>
              <a:t>a viral infection that attacks the liver and can cause both acute and chronic disease.</a:t>
            </a:r>
          </a:p>
          <a:p>
            <a:pPr marL="457200" indent="-457200" algn="just">
              <a:buFont typeface="Arial" pitchFamily="34" charset="0"/>
              <a:buChar char="•"/>
            </a:pPr>
            <a:r>
              <a:rPr lang="en-US" sz="2800" dirty="0"/>
              <a:t>The virus is most commonly transmitted </a:t>
            </a:r>
            <a:endParaRPr lang="en-US" sz="2800" dirty="0" smtClean="0"/>
          </a:p>
          <a:p>
            <a:pPr marL="457200" indent="-457200" algn="just">
              <a:buFont typeface="Arial" pitchFamily="34" charset="0"/>
              <a:buChar char="•"/>
            </a:pPr>
            <a:r>
              <a:rPr lang="en-US" sz="2800" dirty="0" smtClean="0"/>
              <a:t>from </a:t>
            </a:r>
            <a:r>
              <a:rPr lang="en-US" sz="2800" dirty="0"/>
              <a:t>mother to child during birth and </a:t>
            </a:r>
            <a:r>
              <a:rPr lang="en-US" sz="2800" dirty="0" smtClean="0"/>
              <a:t>delivery</a:t>
            </a:r>
          </a:p>
          <a:p>
            <a:pPr marL="457200" indent="-457200" algn="just">
              <a:buFont typeface="Arial" pitchFamily="34" charset="0"/>
              <a:buChar char="•"/>
            </a:pPr>
            <a:r>
              <a:rPr lang="en-US" sz="2800" dirty="0" smtClean="0"/>
              <a:t> </a:t>
            </a:r>
            <a:r>
              <a:rPr lang="en-US" sz="2800" dirty="0"/>
              <a:t>through contact with blood or other body fluids, including sex with an infected </a:t>
            </a:r>
            <a:r>
              <a:rPr lang="en-US" sz="2800" dirty="0" smtClean="0"/>
              <a:t>partner</a:t>
            </a:r>
          </a:p>
          <a:p>
            <a:pPr marL="457200" indent="-457200" algn="just">
              <a:buFont typeface="Arial" pitchFamily="34" charset="0"/>
              <a:buChar char="•"/>
            </a:pPr>
            <a:r>
              <a:rPr lang="en-US" sz="2800" dirty="0" smtClean="0"/>
              <a:t> </a:t>
            </a:r>
            <a:r>
              <a:rPr lang="en-US" sz="2800" dirty="0"/>
              <a:t>injection-drug use that involves sharing needles, syringes, or drug-preparation equipment and needle sticks </a:t>
            </a:r>
            <a:endParaRPr lang="en-US" sz="2800" dirty="0" smtClean="0"/>
          </a:p>
          <a:p>
            <a:pPr algn="just"/>
            <a:r>
              <a:rPr lang="en-US" sz="2800" dirty="0" smtClean="0"/>
              <a:t> -exposures </a:t>
            </a:r>
            <a:r>
              <a:rPr lang="en-US" sz="2800" dirty="0"/>
              <a:t>to sharp instruments</a:t>
            </a:r>
            <a:r>
              <a:rPr lang="en-US" sz="2800" dirty="0" smtClean="0"/>
              <a:t>.</a:t>
            </a:r>
          </a:p>
          <a:p>
            <a:pPr marL="457200" indent="-457200" algn="just">
              <a:buFont typeface="Arial" pitchFamily="34" charset="0"/>
              <a:buChar char="•"/>
            </a:pPr>
            <a:r>
              <a:rPr lang="en-US" altLang="en-US" sz="2800" dirty="0"/>
              <a:t>Increases risk of liver </a:t>
            </a:r>
            <a:r>
              <a:rPr lang="en-US" altLang="en-US" sz="2800" dirty="0" smtClean="0"/>
              <a:t>cancer</a:t>
            </a:r>
          </a:p>
          <a:p>
            <a:pPr algn="just"/>
            <a:r>
              <a:rPr lang="en-US" altLang="en-US" sz="2800" dirty="0" smtClean="0"/>
              <a:t> </a:t>
            </a:r>
            <a:r>
              <a:rPr lang="en-US" altLang="en-US" sz="2800" dirty="0"/>
              <a:t>– </a:t>
            </a:r>
            <a:r>
              <a:rPr lang="en-US" altLang="en-US" sz="2800" b="1" dirty="0">
                <a:solidFill>
                  <a:srgbClr val="400080"/>
                </a:solidFill>
              </a:rPr>
              <a:t>hepatocellular carcinoma</a:t>
            </a:r>
          </a:p>
          <a:p>
            <a:pPr marL="457200" indent="-457200" algn="just">
              <a:buFont typeface="Arial" pitchFamily="34" charset="0"/>
              <a:buChar char="•"/>
            </a:pPr>
            <a:endParaRPr lang="en-US" sz="2800" dirty="0" smtClean="0"/>
          </a:p>
          <a:p>
            <a:pPr marL="457200" indent="-457200" algn="just">
              <a:buFont typeface="Arial" pitchFamily="34" charset="0"/>
              <a:buChar char="•"/>
            </a:pPr>
            <a:endParaRPr lang="en-US" sz="2800" dirty="0"/>
          </a:p>
        </p:txBody>
      </p:sp>
      <p:sp>
        <p:nvSpPr>
          <p:cNvPr id="3" name="Rectangle 2"/>
          <p:cNvSpPr/>
          <p:nvPr/>
        </p:nvSpPr>
        <p:spPr>
          <a:xfrm>
            <a:off x="838200" y="9585"/>
            <a:ext cx="7467600" cy="584775"/>
          </a:xfrm>
          <a:prstGeom prst="rect">
            <a:avLst/>
          </a:prstGeom>
        </p:spPr>
        <p:txBody>
          <a:bodyPr wrap="square">
            <a:spAutoFit/>
          </a:bodyPr>
          <a:lstStyle/>
          <a:p>
            <a:pPr algn="ctr"/>
            <a:r>
              <a:rPr lang="en-US" altLang="en-US" sz="3200" dirty="0">
                <a:solidFill>
                  <a:srgbClr val="FF0000"/>
                </a:solidFill>
                <a:latin typeface="Arial" pitchFamily="34" charset="0"/>
              </a:rPr>
              <a:t>Hepatitis B Virus infection</a:t>
            </a:r>
            <a:endParaRPr lang="en-US" sz="3200" dirty="0">
              <a:solidFill>
                <a:srgbClr val="FF0000"/>
              </a:solidFill>
            </a:endParaRPr>
          </a:p>
        </p:txBody>
      </p:sp>
      <p:pic>
        <p:nvPicPr>
          <p:cNvPr id="5" name="Picture 2" descr="C:\Users\hp\Desktop\Hepatitis-B-vir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3505200" cy="28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9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685800" y="0"/>
            <a:ext cx="7772400" cy="914400"/>
          </a:xfrm>
        </p:spPr>
        <p:txBody>
          <a:bodyPr/>
          <a:lstStyle/>
          <a:p>
            <a:pPr eaLnBrk="1" hangingPunct="1"/>
            <a:r>
              <a:rPr lang="en-US" altLang="en-US" sz="4000" dirty="0" smtClean="0">
                <a:solidFill>
                  <a:srgbClr val="FF0000"/>
                </a:solidFill>
                <a:latin typeface="Arial" pitchFamily="34" charset="0"/>
              </a:rPr>
              <a:t>Pathogenesis of Hepatitis B Virus</a:t>
            </a:r>
          </a:p>
        </p:txBody>
      </p:sp>
      <p:sp>
        <p:nvSpPr>
          <p:cNvPr id="51204" name="Rectangle 3"/>
          <p:cNvSpPr>
            <a:spLocks noGrp="1" noChangeArrowheads="1"/>
          </p:cNvSpPr>
          <p:nvPr>
            <p:ph type="body" idx="1"/>
          </p:nvPr>
        </p:nvSpPr>
        <p:spPr>
          <a:xfrm>
            <a:off x="152400" y="685800"/>
            <a:ext cx="8839200" cy="8153400"/>
          </a:xfrm>
        </p:spPr>
        <p:txBody>
          <a:bodyPr>
            <a:noAutofit/>
          </a:bodyPr>
          <a:lstStyle/>
          <a:p>
            <a:pPr algn="just" rtl="0" eaLnBrk="1" hangingPunct="1">
              <a:lnSpc>
                <a:spcPct val="120000"/>
              </a:lnSpc>
              <a:defRPr/>
            </a:pPr>
            <a:r>
              <a:rPr lang="en-US" altLang="en-US" sz="2800" dirty="0" smtClean="0"/>
              <a:t>Virus enters through break in skin or mucous membrane or by injection into bloodstream</a:t>
            </a:r>
          </a:p>
          <a:p>
            <a:pPr algn="just" rtl="0" eaLnBrk="1" hangingPunct="1">
              <a:lnSpc>
                <a:spcPct val="120000"/>
              </a:lnSpc>
              <a:defRPr/>
            </a:pPr>
            <a:r>
              <a:rPr lang="en-US" altLang="en-US" sz="2800" dirty="0" smtClean="0"/>
              <a:t>Reaches liver cells, multiplies, and releases viruses into blood; average 7 week incubation Most exhibit few overt symptoms and eventually develop HBV immunity.</a:t>
            </a:r>
          </a:p>
          <a:p>
            <a:pPr algn="just" rtl="0" eaLnBrk="1" hangingPunct="1">
              <a:lnSpc>
                <a:spcPct val="120000"/>
              </a:lnSpc>
              <a:defRPr/>
            </a:pPr>
            <a:r>
              <a:rPr lang="en-US" altLang="en-US" sz="2800" dirty="0" smtClean="0"/>
              <a:t>Some experience malaise, fever, chills, anorexia, abdominal discomfort, and diarrhea.</a:t>
            </a:r>
          </a:p>
          <a:p>
            <a:pPr algn="just" rtl="0" eaLnBrk="1" hangingPunct="1">
              <a:lnSpc>
                <a:spcPct val="120000"/>
              </a:lnSpc>
              <a:defRPr/>
            </a:pPr>
            <a:r>
              <a:rPr lang="en-US" altLang="en-US" sz="2800" dirty="0" smtClean="0"/>
              <a:t>Fever, jaundice, rash, and arthritis in more severe disease cases.</a:t>
            </a:r>
          </a:p>
          <a:p>
            <a:pPr algn="l" rtl="0" eaLnBrk="1" hangingPunct="1">
              <a:lnSpc>
                <a:spcPct val="120000"/>
              </a:lnSpc>
              <a:defRPr/>
            </a:pPr>
            <a:r>
              <a:rPr lang="en-US" altLang="en-US" sz="2800" dirty="0" smtClean="0"/>
              <a:t>Small number of patients develop chronic liver disease – Necrosis and cirrhosis.</a:t>
            </a:r>
          </a:p>
          <a:p>
            <a:pPr eaLnBrk="1" hangingPunct="1">
              <a:lnSpc>
                <a:spcPct val="90000"/>
              </a:lnSpc>
              <a:defRPr/>
            </a:pPr>
            <a:endParaRPr lang="en-US" altLang="en-US" dirty="0" smtClean="0"/>
          </a:p>
        </p:txBody>
      </p:sp>
    </p:spTree>
    <p:extLst>
      <p:ext uri="{BB962C8B-B14F-4D97-AF65-F5344CB8AC3E}">
        <p14:creationId xmlns:p14="http://schemas.microsoft.com/office/powerpoint/2010/main" val="3519890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57200" y="228600"/>
            <a:ext cx="8153400" cy="914400"/>
          </a:xfrm>
        </p:spPr>
        <p:txBody>
          <a:bodyPr>
            <a:normAutofit fontScale="90000"/>
          </a:bodyPr>
          <a:lstStyle/>
          <a:p>
            <a:pPr eaLnBrk="1" hangingPunct="1">
              <a:defRPr/>
            </a:pPr>
            <a:r>
              <a:rPr lang="en-US" altLang="en-US" sz="4000" dirty="0" smtClean="0">
                <a:solidFill>
                  <a:srgbClr val="FF0000"/>
                </a:solidFill>
              </a:rPr>
              <a:t>Diagnosis and Management of Hepatitis B</a:t>
            </a:r>
          </a:p>
        </p:txBody>
      </p:sp>
      <p:sp>
        <p:nvSpPr>
          <p:cNvPr id="38916" name="Rectangle 3"/>
          <p:cNvSpPr>
            <a:spLocks noGrp="1" noChangeArrowheads="1"/>
          </p:cNvSpPr>
          <p:nvPr>
            <p:ph type="body" idx="1"/>
          </p:nvPr>
        </p:nvSpPr>
        <p:spPr>
          <a:xfrm>
            <a:off x="381000" y="1524000"/>
            <a:ext cx="8382000" cy="5105400"/>
          </a:xfrm>
        </p:spPr>
        <p:txBody>
          <a:bodyPr/>
          <a:lstStyle/>
          <a:p>
            <a:pPr algn="l" rtl="0" eaLnBrk="1" hangingPunct="1">
              <a:lnSpc>
                <a:spcPct val="90000"/>
              </a:lnSpc>
            </a:pPr>
            <a:r>
              <a:rPr lang="en-US" altLang="en-US" sz="2600" dirty="0" smtClean="0">
                <a:latin typeface="Arial" pitchFamily="34" charset="0"/>
              </a:rPr>
              <a:t>Diagnosis based on examination of risk factors, serological tests to detect viral antibodies or antigen; radioimmunoassay and ELISA tests for surface antigens</a:t>
            </a:r>
          </a:p>
          <a:p>
            <a:pPr lvl="3" algn="l" rtl="0" eaLnBrk="1" hangingPunct="1">
              <a:lnSpc>
                <a:spcPct val="90000"/>
              </a:lnSpc>
            </a:pPr>
            <a:endParaRPr lang="en-US" altLang="en-US" sz="1700" dirty="0" smtClean="0">
              <a:latin typeface="Arial" pitchFamily="34" charset="0"/>
            </a:endParaRPr>
          </a:p>
          <a:p>
            <a:pPr algn="l" rtl="0" eaLnBrk="1" hangingPunct="1">
              <a:lnSpc>
                <a:spcPct val="90000"/>
              </a:lnSpc>
            </a:pPr>
            <a:r>
              <a:rPr lang="en-US" altLang="en-US" sz="2600" dirty="0" smtClean="0">
                <a:latin typeface="Arial" pitchFamily="34" charset="0"/>
              </a:rPr>
              <a:t>Screening of blood for transfusion, semen for sperm banks, organs for transplant, and routine prenatal testing of all pregnant women</a:t>
            </a:r>
          </a:p>
          <a:p>
            <a:pPr lvl="3" algn="l" rtl="0" eaLnBrk="1" hangingPunct="1">
              <a:lnSpc>
                <a:spcPct val="90000"/>
              </a:lnSpc>
            </a:pPr>
            <a:endParaRPr lang="en-US" altLang="en-US" sz="1700" dirty="0" smtClean="0">
              <a:latin typeface="Arial" pitchFamily="34" charset="0"/>
            </a:endParaRPr>
          </a:p>
          <a:p>
            <a:pPr algn="l" rtl="0" eaLnBrk="1" hangingPunct="1">
              <a:lnSpc>
                <a:spcPct val="90000"/>
              </a:lnSpc>
            </a:pPr>
            <a:r>
              <a:rPr lang="en-US" altLang="en-US" sz="2600" dirty="0" smtClean="0">
                <a:latin typeface="Arial" pitchFamily="34" charset="0"/>
              </a:rPr>
              <a:t>Mild cases managed by treatment of symptoms and supportive care; chronic infections treated with interferon</a:t>
            </a:r>
          </a:p>
          <a:p>
            <a:pPr eaLnBrk="1" hangingPunct="1">
              <a:lnSpc>
                <a:spcPct val="90000"/>
              </a:lnSpc>
              <a:buFontTx/>
              <a:buNone/>
            </a:pPr>
            <a:endParaRPr lang="en-US" altLang="en-US" sz="2800" dirty="0" smtClean="0">
              <a:latin typeface="Arial" pitchFamily="34" charset="0"/>
            </a:endParaRPr>
          </a:p>
        </p:txBody>
      </p:sp>
    </p:spTree>
    <p:extLst>
      <p:ext uri="{BB962C8B-B14F-4D97-AF65-F5344CB8AC3E}">
        <p14:creationId xmlns:p14="http://schemas.microsoft.com/office/powerpoint/2010/main" val="239727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body" idx="1"/>
          </p:nvPr>
        </p:nvSpPr>
        <p:spPr>
          <a:xfrm>
            <a:off x="533400" y="1524000"/>
            <a:ext cx="7772400" cy="4572000"/>
          </a:xfrm>
        </p:spPr>
        <p:txBody>
          <a:bodyPr>
            <a:normAutofit lnSpcReduction="10000"/>
          </a:bodyPr>
          <a:lstStyle/>
          <a:p>
            <a:pPr algn="l" rtl="0" eaLnBrk="1" hangingPunct="1">
              <a:lnSpc>
                <a:spcPct val="90000"/>
              </a:lnSpc>
              <a:defRPr/>
            </a:pPr>
            <a:r>
              <a:rPr lang="en-US" altLang="en-US" sz="2800" dirty="0" smtClean="0"/>
              <a:t>Passive immunization with HBIG for persons exposed, or possibly exposed, including neonates born to infected mothers</a:t>
            </a:r>
          </a:p>
          <a:p>
            <a:pPr lvl="3" algn="l" rtl="0" eaLnBrk="1" hangingPunct="1">
              <a:lnSpc>
                <a:spcPct val="90000"/>
              </a:lnSpc>
              <a:defRPr/>
            </a:pPr>
            <a:endParaRPr lang="en-US" altLang="en-US" sz="1800" dirty="0" smtClean="0"/>
          </a:p>
          <a:p>
            <a:pPr algn="l" rtl="0" eaLnBrk="1" hangingPunct="1">
              <a:lnSpc>
                <a:spcPct val="90000"/>
              </a:lnSpc>
              <a:defRPr/>
            </a:pPr>
            <a:r>
              <a:rPr lang="en-US" altLang="en-US" sz="2800" dirty="0" smtClean="0"/>
              <a:t>Primary prevention is vaccination for high risk individuals and encouraged for all newborns and infants</a:t>
            </a:r>
          </a:p>
          <a:p>
            <a:pPr lvl="1" algn="l" rtl="0" eaLnBrk="1" hangingPunct="1">
              <a:lnSpc>
                <a:spcPct val="90000"/>
              </a:lnSpc>
              <a:defRPr/>
            </a:pPr>
            <a:r>
              <a:rPr lang="en-US" altLang="en-US" dirty="0" smtClean="0"/>
              <a:t>Vaccines derived from surface antigen from cloned yeast – 3 doses with boosters</a:t>
            </a:r>
          </a:p>
          <a:p>
            <a:pPr lvl="1" algn="l" rtl="0" eaLnBrk="1" hangingPunct="1">
              <a:lnSpc>
                <a:spcPct val="90000"/>
              </a:lnSpc>
              <a:defRPr/>
            </a:pPr>
            <a:r>
              <a:rPr lang="en-US" altLang="en-US" dirty="0" smtClean="0"/>
              <a:t>Vaccine derived from purified sterile antigen extracted from carrier blood; mainly for people who have yeast allergies</a:t>
            </a:r>
          </a:p>
          <a:p>
            <a:pPr eaLnBrk="1" hangingPunct="1">
              <a:lnSpc>
                <a:spcPct val="90000"/>
              </a:lnSpc>
              <a:defRPr/>
            </a:pPr>
            <a:endParaRPr lang="en-US" altLang="en-US" sz="2800" dirty="0" smtClean="0"/>
          </a:p>
        </p:txBody>
      </p:sp>
      <p:sp>
        <p:nvSpPr>
          <p:cNvPr id="39940" name="Rectangle 2"/>
          <p:cNvSpPr>
            <a:spLocks noChangeArrowheads="1"/>
          </p:cNvSpPr>
          <p:nvPr/>
        </p:nvSpPr>
        <p:spPr bwMode="auto">
          <a:xfrm>
            <a:off x="457200" y="228600"/>
            <a:ext cx="8153400" cy="914400"/>
          </a:xfrm>
          <a:prstGeom prst="rect">
            <a:avLst/>
          </a:prstGeom>
          <a:noFill/>
          <a:ln w="9525">
            <a:noFill/>
            <a:miter lim="800000"/>
            <a:headEnd/>
            <a:tailEnd/>
          </a:ln>
        </p:spPr>
        <p:txBody>
          <a:bodyPr anchor="ctr"/>
          <a:lstStyle/>
          <a:p>
            <a:pPr algn="ctr"/>
            <a:r>
              <a:rPr lang="en-US" altLang="en-US" sz="4000" dirty="0">
                <a:solidFill>
                  <a:srgbClr val="FF0000"/>
                </a:solidFill>
              </a:rPr>
              <a:t>Prevention of Hepatitis B</a:t>
            </a:r>
          </a:p>
        </p:txBody>
      </p:sp>
    </p:spTree>
    <p:extLst>
      <p:ext uri="{BB962C8B-B14F-4D97-AF65-F5344CB8AC3E}">
        <p14:creationId xmlns:p14="http://schemas.microsoft.com/office/powerpoint/2010/main" val="2954818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1"/>
            <a:ext cx="8077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55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t>Non enveloped DNA viruses include many viruses as show below:</a:t>
            </a:r>
            <a:endParaRPr lang="en-US" b="1" dirty="0"/>
          </a:p>
        </p:txBody>
      </p:sp>
      <p:pic>
        <p:nvPicPr>
          <p:cNvPr id="3" name="Picture 2" descr="http://howmed.net/concepts/wp-content/uploads/2012/12/Non-Enveloped-DNA-Viruses.jpg"/>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610600" cy="4800600"/>
          </a:xfrm>
          <a:prstGeom prst="rect">
            <a:avLst/>
          </a:prstGeom>
          <a:noFill/>
          <a:ln>
            <a:noFill/>
          </a:ln>
        </p:spPr>
      </p:pic>
    </p:spTree>
    <p:extLst>
      <p:ext uri="{BB962C8B-B14F-4D97-AF65-F5344CB8AC3E}">
        <p14:creationId xmlns:p14="http://schemas.microsoft.com/office/powerpoint/2010/main" val="102359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xfrm>
            <a:off x="8382000" y="6248400"/>
            <a:ext cx="468313" cy="457200"/>
          </a:xfrm>
          <a:noFill/>
        </p:spPr>
        <p:txBody>
          <a:bodyPr/>
          <a:lstStyle/>
          <a:p>
            <a:fld id="{EAB470A5-0212-45D9-94E6-8B77CC503C94}" type="slidenum">
              <a:rPr lang="en-US" altLang="en-US" smtClean="0">
                <a:latin typeface="Arial" pitchFamily="34" charset="0"/>
              </a:rPr>
              <a:pPr/>
              <a:t>5</a:t>
            </a:fld>
            <a:endParaRPr lang="en-US" altLang="en-US" smtClean="0">
              <a:latin typeface="Arial" pitchFamily="34" charset="0"/>
            </a:endParaRPr>
          </a:p>
        </p:txBody>
      </p:sp>
      <p:sp>
        <p:nvSpPr>
          <p:cNvPr id="41987" name="Rectangle 2"/>
          <p:cNvSpPr>
            <a:spLocks noGrp="1" noChangeArrowheads="1"/>
          </p:cNvSpPr>
          <p:nvPr>
            <p:ph type="title"/>
          </p:nvPr>
        </p:nvSpPr>
        <p:spPr>
          <a:xfrm>
            <a:off x="685800" y="76200"/>
            <a:ext cx="7772400" cy="838200"/>
          </a:xfrm>
        </p:spPr>
        <p:txBody>
          <a:bodyPr/>
          <a:lstStyle/>
          <a:p>
            <a:pPr eaLnBrk="1" hangingPunct="1"/>
            <a:r>
              <a:rPr lang="en-US" altLang="en-US" dirty="0" smtClean="0">
                <a:solidFill>
                  <a:srgbClr val="FF0000"/>
                </a:solidFill>
                <a:latin typeface="Arial" pitchFamily="34" charset="0"/>
              </a:rPr>
              <a:t>The Adenoviruses</a:t>
            </a:r>
          </a:p>
        </p:txBody>
      </p:sp>
      <p:sp>
        <p:nvSpPr>
          <p:cNvPr id="41988" name="Rectangle 3"/>
          <p:cNvSpPr>
            <a:spLocks noGrp="1" noChangeArrowheads="1"/>
          </p:cNvSpPr>
          <p:nvPr>
            <p:ph type="body" idx="1"/>
          </p:nvPr>
        </p:nvSpPr>
        <p:spPr>
          <a:xfrm>
            <a:off x="457200" y="968375"/>
            <a:ext cx="8305800" cy="1046163"/>
          </a:xfrm>
        </p:spPr>
        <p:txBody>
          <a:bodyPr/>
          <a:lstStyle/>
          <a:p>
            <a:pPr algn="l" rtl="0" eaLnBrk="1" hangingPunct="1"/>
            <a:r>
              <a:rPr lang="en-US" altLang="en-US" sz="2800" dirty="0" err="1" smtClean="0">
                <a:latin typeface="Arial" pitchFamily="34" charset="0"/>
              </a:rPr>
              <a:t>Nonenveloped</a:t>
            </a:r>
            <a:r>
              <a:rPr lang="en-US" altLang="en-US" sz="2800" dirty="0" smtClean="0">
                <a:latin typeface="Arial" pitchFamily="34" charset="0"/>
              </a:rPr>
              <a:t>, </a:t>
            </a:r>
            <a:r>
              <a:rPr lang="en-US" altLang="en-US" sz="2800" dirty="0" err="1" smtClean="0">
                <a:latin typeface="Arial" pitchFamily="34" charset="0"/>
              </a:rPr>
              <a:t>dsDNA</a:t>
            </a:r>
            <a:endParaRPr lang="en-US" altLang="en-US" sz="2800" dirty="0" smtClean="0">
              <a:latin typeface="Arial" pitchFamily="34" charset="0"/>
            </a:endParaRPr>
          </a:p>
          <a:p>
            <a:pPr algn="l" rtl="0" eaLnBrk="1" hangingPunct="1"/>
            <a:r>
              <a:rPr lang="en-US" altLang="en-US" sz="2800" dirty="0" smtClean="0">
                <a:latin typeface="Arial" pitchFamily="34" charset="0"/>
              </a:rPr>
              <a:t>49 types associated with human disease</a:t>
            </a:r>
          </a:p>
        </p:txBody>
      </p:sp>
      <p:pic>
        <p:nvPicPr>
          <p:cNvPr id="41989" name="Picture 22" descr="taL22600_24_20.jpg"/>
          <p:cNvPicPr>
            <a:picLocks noChangeAspect="1"/>
          </p:cNvPicPr>
          <p:nvPr/>
        </p:nvPicPr>
        <p:blipFill>
          <a:blip r:embed="rId3" cstate="print"/>
          <a:srcRect/>
          <a:stretch>
            <a:fillRect/>
          </a:stretch>
        </p:blipFill>
        <p:spPr bwMode="auto">
          <a:xfrm>
            <a:off x="4898672" y="2305050"/>
            <a:ext cx="4245328" cy="3352800"/>
          </a:xfrm>
          <a:prstGeom prst="rect">
            <a:avLst/>
          </a:prstGeom>
          <a:noFill/>
          <a:ln w="9525">
            <a:noFill/>
            <a:miter lim="800000"/>
            <a:headEnd/>
            <a:tailEnd/>
          </a:ln>
        </p:spPr>
      </p:pic>
      <p:pic>
        <p:nvPicPr>
          <p:cNvPr id="6146" name="Picture 2" descr="https://tse4.mm.bing.net/th?id=OIP.woKES3YLb5vioJ9WuNf92wAAAA&amp;pid=Api&amp;P=0&amp;w=212&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3571"/>
            <a:ext cx="4786145" cy="396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9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
            <a:ext cx="8153400" cy="1117169"/>
          </a:xfrm>
        </p:spPr>
        <p:txBody>
          <a:bodyPr/>
          <a:lstStyle/>
          <a:p>
            <a:r>
              <a:rPr lang="en-US" dirty="0" smtClean="0">
                <a:solidFill>
                  <a:srgbClr val="FF0000"/>
                </a:solidFill>
              </a:rPr>
              <a:t>The Adenoviruses</a:t>
            </a:r>
            <a:endParaRPr lang="en-US" dirty="0">
              <a:solidFill>
                <a:srgbClr val="FF0000"/>
              </a:solidFill>
            </a:endParaRPr>
          </a:p>
        </p:txBody>
      </p:sp>
      <p:sp>
        <p:nvSpPr>
          <p:cNvPr id="3" name="Rectangle 2"/>
          <p:cNvSpPr/>
          <p:nvPr/>
        </p:nvSpPr>
        <p:spPr>
          <a:xfrm>
            <a:off x="0" y="914400"/>
            <a:ext cx="8991600" cy="5509200"/>
          </a:xfrm>
          <a:prstGeom prst="rect">
            <a:avLst/>
          </a:prstGeom>
        </p:spPr>
        <p:txBody>
          <a:bodyPr wrap="square">
            <a:spAutoFit/>
          </a:bodyPr>
          <a:lstStyle/>
          <a:p>
            <a:pPr marL="457200" indent="-457200" algn="just">
              <a:buFont typeface="Wingdings" pitchFamily="2" charset="2"/>
              <a:buChar char="v"/>
            </a:pPr>
            <a:r>
              <a:rPr lang="en-US" sz="3200" dirty="0"/>
              <a:t>Adenoviruses are a group of viruses that are transmissible via a variety of </a:t>
            </a:r>
            <a:r>
              <a:rPr lang="en-US" sz="3200" dirty="0" smtClean="0"/>
              <a:t>methods: </a:t>
            </a:r>
          </a:p>
          <a:p>
            <a:pPr algn="just"/>
            <a:endParaRPr lang="en-US" sz="3200" dirty="0"/>
          </a:p>
          <a:p>
            <a:pPr marL="457200" indent="-457200" algn="just">
              <a:buFont typeface="Wingdings" pitchFamily="2" charset="2"/>
              <a:buChar char="§"/>
            </a:pPr>
            <a:r>
              <a:rPr lang="en-US" sz="3200" dirty="0"/>
              <a:t>C</a:t>
            </a:r>
            <a:r>
              <a:rPr lang="en-US" sz="3200" dirty="0" smtClean="0"/>
              <a:t>lose </a:t>
            </a:r>
            <a:r>
              <a:rPr lang="en-US" sz="3200" dirty="0"/>
              <a:t>contact, such as touching or shaking </a:t>
            </a:r>
            <a:r>
              <a:rPr lang="en-US" sz="3200" dirty="0" smtClean="0"/>
              <a:t>hands</a:t>
            </a:r>
            <a:endParaRPr lang="en-US" sz="3200" dirty="0"/>
          </a:p>
          <a:p>
            <a:pPr marL="457200" indent="-457200" algn="just">
              <a:buFont typeface="Wingdings" pitchFamily="2" charset="2"/>
              <a:buChar char="§"/>
            </a:pPr>
            <a:r>
              <a:rPr lang="en-US" sz="3200" dirty="0"/>
              <a:t>coughing and sneezing</a:t>
            </a:r>
          </a:p>
          <a:p>
            <a:pPr marL="457200" indent="-457200" algn="just">
              <a:buFont typeface="Wingdings" pitchFamily="2" charset="2"/>
              <a:buChar char="§"/>
            </a:pPr>
            <a:r>
              <a:rPr lang="en-US" sz="3200" dirty="0" smtClean="0"/>
              <a:t>Touching </a:t>
            </a:r>
            <a:r>
              <a:rPr lang="en-US" sz="3200" dirty="0"/>
              <a:t>an infected object or surface, then touching the mouth, nose, or eyes without washing the hands first</a:t>
            </a:r>
          </a:p>
          <a:p>
            <a:pPr marL="457200" indent="-457200" algn="just">
              <a:buFont typeface="Wingdings" pitchFamily="2" charset="2"/>
              <a:buChar char="§"/>
            </a:pPr>
            <a:r>
              <a:rPr lang="en-US" sz="3200" dirty="0"/>
              <a:t>Adenoviruses can also spread through infected stools — for example, during a diaper change.</a:t>
            </a:r>
          </a:p>
          <a:p>
            <a:pPr marL="457200" indent="-457200" algn="just">
              <a:buFont typeface="Wingdings" pitchFamily="2" charset="2"/>
              <a:buChar char="§"/>
            </a:pPr>
            <a:r>
              <a:rPr lang="en-US" sz="3200" dirty="0"/>
              <a:t>Some adenoviruses are contagious in </a:t>
            </a:r>
            <a:r>
              <a:rPr lang="en-US" sz="3200" dirty="0" smtClean="0"/>
              <a:t>water</a:t>
            </a:r>
            <a:r>
              <a:rPr lang="en-US" sz="3200" dirty="0"/>
              <a:t>.</a:t>
            </a:r>
          </a:p>
        </p:txBody>
      </p:sp>
    </p:spTree>
    <p:extLst>
      <p:ext uri="{BB962C8B-B14F-4D97-AF65-F5344CB8AC3E}">
        <p14:creationId xmlns:p14="http://schemas.microsoft.com/office/powerpoint/2010/main" val="283014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idx="4294967295"/>
          </p:nvPr>
        </p:nvSpPr>
        <p:spPr>
          <a:xfrm>
            <a:off x="685800" y="-15240"/>
            <a:ext cx="7772400" cy="838200"/>
          </a:xfrm>
        </p:spPr>
        <p:txBody>
          <a:bodyPr/>
          <a:lstStyle/>
          <a:p>
            <a:pPr eaLnBrk="1" hangingPunct="1"/>
            <a:r>
              <a:rPr lang="en-US" altLang="en-US" dirty="0" smtClean="0">
                <a:solidFill>
                  <a:srgbClr val="FF0000"/>
                </a:solidFill>
                <a:latin typeface="Arial" pitchFamily="34" charset="0"/>
              </a:rPr>
              <a:t>The Adenoviruses</a:t>
            </a:r>
          </a:p>
        </p:txBody>
      </p:sp>
      <p:sp>
        <p:nvSpPr>
          <p:cNvPr id="43012" name="Rectangle 3"/>
          <p:cNvSpPr>
            <a:spLocks noGrp="1" noChangeArrowheads="1"/>
          </p:cNvSpPr>
          <p:nvPr>
            <p:ph type="body" idx="4294967295"/>
          </p:nvPr>
        </p:nvSpPr>
        <p:spPr>
          <a:xfrm>
            <a:off x="304800" y="685800"/>
            <a:ext cx="8458200" cy="5943600"/>
          </a:xfrm>
        </p:spPr>
        <p:txBody>
          <a:bodyPr>
            <a:noAutofit/>
          </a:bodyPr>
          <a:lstStyle/>
          <a:p>
            <a:pPr algn="just" rtl="0" eaLnBrk="1" hangingPunct="1">
              <a:buFont typeface="Wingdings" pitchFamily="2" charset="2"/>
              <a:buChar char="§"/>
            </a:pPr>
            <a:r>
              <a:rPr lang="en-US" altLang="en-US" dirty="0" smtClean="0">
                <a:latin typeface="Arial" pitchFamily="34" charset="0"/>
              </a:rPr>
              <a:t>Infect lymphoid tissue, respiratory and intestinal epithelia and conjunctiva</a:t>
            </a:r>
            <a:endParaRPr lang="en-US" altLang="en-US" sz="3200" dirty="0" smtClean="0">
              <a:latin typeface="Arial" pitchFamily="34" charset="0"/>
            </a:endParaRPr>
          </a:p>
          <a:p>
            <a:pPr algn="just">
              <a:buFont typeface="Wingdings" pitchFamily="2" charset="2"/>
              <a:buChar char="§"/>
            </a:pPr>
            <a:r>
              <a:rPr lang="en-US" altLang="en-US" dirty="0" smtClean="0">
                <a:latin typeface="Arial" pitchFamily="34" charset="0"/>
              </a:rPr>
              <a:t>Spread by respiratory and ocular secretions</a:t>
            </a:r>
          </a:p>
          <a:p>
            <a:pPr algn="just" rtl="0" eaLnBrk="1" hangingPunct="1">
              <a:buFont typeface="Wingdings" pitchFamily="2" charset="2"/>
              <a:buChar char="§"/>
            </a:pPr>
            <a:r>
              <a:rPr lang="en-US" altLang="en-US" dirty="0" smtClean="0">
                <a:latin typeface="Arial" pitchFamily="34" charset="0"/>
              </a:rPr>
              <a:t>Causes colds, pharyngitis, conjunctivitis, </a:t>
            </a:r>
            <a:r>
              <a:rPr lang="en-US" altLang="en-US" dirty="0" err="1" smtClean="0">
                <a:latin typeface="Arial" pitchFamily="34" charset="0"/>
              </a:rPr>
              <a:t>keratoconjunctivitis</a:t>
            </a:r>
            <a:r>
              <a:rPr lang="en-US" altLang="en-US" dirty="0" smtClean="0">
                <a:latin typeface="Arial" pitchFamily="34" charset="0"/>
              </a:rPr>
              <a:t>, acute hemorrhagic cystitis</a:t>
            </a:r>
            <a:endParaRPr lang="en-US" altLang="en-US" sz="3200" dirty="0" smtClean="0">
              <a:latin typeface="Arial" pitchFamily="34" charset="0"/>
            </a:endParaRPr>
          </a:p>
          <a:p>
            <a:pPr algn="just" rtl="0" eaLnBrk="1" hangingPunct="1">
              <a:buFont typeface="Wingdings" pitchFamily="2" charset="2"/>
              <a:buChar char="§"/>
            </a:pPr>
            <a:r>
              <a:rPr lang="en-US" altLang="en-US" dirty="0" smtClean="0">
                <a:latin typeface="Arial" pitchFamily="34" charset="0"/>
              </a:rPr>
              <a:t>Severe cases treated with interferon</a:t>
            </a:r>
          </a:p>
          <a:p>
            <a:pPr algn="just" rtl="0" eaLnBrk="1" hangingPunct="1">
              <a:buFont typeface="Wingdings" pitchFamily="2" charset="2"/>
              <a:buChar char="§"/>
            </a:pPr>
            <a:r>
              <a:rPr lang="en-US" altLang="en-US" dirty="0" smtClean="0">
                <a:latin typeface="Arial" pitchFamily="34" charset="0"/>
              </a:rPr>
              <a:t>Inactivated polyvalent vaccine </a:t>
            </a:r>
          </a:p>
          <a:p>
            <a:pPr algn="just">
              <a:buFont typeface="Wingdings" pitchFamily="2" charset="2"/>
              <a:buChar char="§"/>
            </a:pPr>
            <a:r>
              <a:rPr lang="en-US" dirty="0" smtClean="0"/>
              <a:t>Adenovirus </a:t>
            </a:r>
            <a:r>
              <a:rPr lang="en-US" dirty="0"/>
              <a:t>infections can be identified using antigen detection, polymerase chain reaction (PCR), virus isolation, and </a:t>
            </a:r>
            <a:r>
              <a:rPr lang="en-US" dirty="0" smtClean="0"/>
              <a:t>serology.</a:t>
            </a:r>
            <a:endParaRPr lang="en-US" altLang="en-US" dirty="0" smtClean="0">
              <a:latin typeface="Arial" pitchFamily="34" charset="0"/>
            </a:endParaRPr>
          </a:p>
        </p:txBody>
      </p:sp>
    </p:spTree>
    <p:extLst>
      <p:ext uri="{BB962C8B-B14F-4D97-AF65-F5344CB8AC3E}">
        <p14:creationId xmlns:p14="http://schemas.microsoft.com/office/powerpoint/2010/main" val="3898588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D9EF03B2-D1AB-49CD-A623-E822085E152D}" type="slidenum">
              <a:rPr lang="en-US" altLang="en-US" smtClean="0">
                <a:latin typeface="Arial" pitchFamily="34" charset="0"/>
              </a:rPr>
              <a:pPr/>
              <a:t>8</a:t>
            </a:fld>
            <a:endParaRPr lang="en-US" altLang="en-US" smtClean="0">
              <a:latin typeface="Arial" pitchFamily="34" charset="0"/>
            </a:endParaRPr>
          </a:p>
        </p:txBody>
      </p:sp>
      <p:sp>
        <p:nvSpPr>
          <p:cNvPr id="44035" name="Rectangle 2"/>
          <p:cNvSpPr>
            <a:spLocks noGrp="1" noChangeArrowheads="1"/>
          </p:cNvSpPr>
          <p:nvPr>
            <p:ph type="title"/>
          </p:nvPr>
        </p:nvSpPr>
        <p:spPr>
          <a:xfrm>
            <a:off x="609600" y="304800"/>
            <a:ext cx="7772400" cy="990600"/>
          </a:xfrm>
        </p:spPr>
        <p:txBody>
          <a:bodyPr/>
          <a:lstStyle/>
          <a:p>
            <a:pPr eaLnBrk="1" hangingPunct="1"/>
            <a:r>
              <a:rPr lang="en-US" altLang="en-US" sz="4000" dirty="0" smtClean="0">
                <a:solidFill>
                  <a:srgbClr val="FF0000"/>
                </a:solidFill>
                <a:latin typeface="Arial" pitchFamily="34" charset="0"/>
              </a:rPr>
              <a:t>Papilloma and </a:t>
            </a:r>
            <a:r>
              <a:rPr lang="en-US" altLang="en-US" sz="4000" dirty="0" err="1" smtClean="0">
                <a:solidFill>
                  <a:srgbClr val="FF0000"/>
                </a:solidFill>
                <a:latin typeface="Arial" pitchFamily="34" charset="0"/>
              </a:rPr>
              <a:t>Polyoma</a:t>
            </a:r>
            <a:r>
              <a:rPr lang="en-US" altLang="en-US" sz="4000" dirty="0" smtClean="0">
                <a:solidFill>
                  <a:srgbClr val="FF0000"/>
                </a:solidFill>
                <a:latin typeface="Arial" pitchFamily="34" charset="0"/>
              </a:rPr>
              <a:t> Viruses</a:t>
            </a:r>
          </a:p>
        </p:txBody>
      </p:sp>
      <p:sp>
        <p:nvSpPr>
          <p:cNvPr id="44036" name="Rectangle 3"/>
          <p:cNvSpPr>
            <a:spLocks noGrp="1" noChangeArrowheads="1"/>
          </p:cNvSpPr>
          <p:nvPr>
            <p:ph type="body" idx="1"/>
          </p:nvPr>
        </p:nvSpPr>
        <p:spPr>
          <a:xfrm>
            <a:off x="457200" y="1600200"/>
            <a:ext cx="7772400" cy="4114800"/>
          </a:xfrm>
        </p:spPr>
        <p:txBody>
          <a:bodyPr/>
          <a:lstStyle/>
          <a:p>
            <a:pPr algn="l" rtl="0" eaLnBrk="1" hangingPunct="1"/>
            <a:r>
              <a:rPr lang="en-US" altLang="en-US" sz="2800" dirty="0" smtClean="0">
                <a:latin typeface="Arial" pitchFamily="34" charset="0"/>
              </a:rPr>
              <a:t>Small, </a:t>
            </a:r>
            <a:r>
              <a:rPr lang="en-US" altLang="en-US" sz="2800" dirty="0" err="1" smtClean="0">
                <a:latin typeface="Arial" pitchFamily="34" charset="0"/>
              </a:rPr>
              <a:t>nonenveloped</a:t>
            </a:r>
            <a:r>
              <a:rPr lang="en-US" altLang="en-US" sz="2800" dirty="0" smtClean="0">
                <a:latin typeface="Arial" pitchFamily="34" charset="0"/>
              </a:rPr>
              <a:t> </a:t>
            </a:r>
            <a:r>
              <a:rPr lang="en-US" altLang="en-US" sz="2800" dirty="0" err="1" smtClean="0">
                <a:latin typeface="Arial" pitchFamily="34" charset="0"/>
              </a:rPr>
              <a:t>dsDNA</a:t>
            </a:r>
            <a:endParaRPr lang="en-US" altLang="en-US" sz="2800" dirty="0" smtClean="0">
              <a:latin typeface="Arial" pitchFamily="34" charset="0"/>
            </a:endParaRPr>
          </a:p>
          <a:p>
            <a:pPr algn="l" rtl="0" eaLnBrk="1" hangingPunct="1"/>
            <a:endParaRPr lang="en-US" altLang="en-US" sz="2800" dirty="0" smtClean="0">
              <a:latin typeface="Arial" pitchFamily="34" charset="0"/>
            </a:endParaRPr>
          </a:p>
          <a:p>
            <a:pPr algn="l" rtl="0" eaLnBrk="1" hangingPunct="1"/>
            <a:r>
              <a:rPr lang="en-US" altLang="en-US" sz="2800" dirty="0" smtClean="0">
                <a:latin typeface="Arial" pitchFamily="34" charset="0"/>
              </a:rPr>
              <a:t>Circular DNA</a:t>
            </a:r>
          </a:p>
          <a:p>
            <a:pPr algn="l" rtl="0" eaLnBrk="1" hangingPunct="1"/>
            <a:endParaRPr lang="en-US" altLang="en-US" sz="2800" dirty="0" smtClean="0">
              <a:latin typeface="Arial" pitchFamily="34" charset="0"/>
            </a:endParaRPr>
          </a:p>
          <a:p>
            <a:pPr algn="l" rtl="0" eaLnBrk="1" hangingPunct="1"/>
            <a:r>
              <a:rPr lang="en-US" altLang="en-US" sz="2800" dirty="0" smtClean="0">
                <a:latin typeface="Arial" pitchFamily="34" charset="0"/>
              </a:rPr>
              <a:t>Cause persistent infections and tumors</a:t>
            </a:r>
          </a:p>
        </p:txBody>
      </p:sp>
    </p:spTree>
    <p:extLst>
      <p:ext uri="{BB962C8B-B14F-4D97-AF65-F5344CB8AC3E}">
        <p14:creationId xmlns:p14="http://schemas.microsoft.com/office/powerpoint/2010/main" val="154250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361" y="524447"/>
            <a:ext cx="4620176" cy="646331"/>
          </a:xfrm>
          <a:prstGeom prst="rect">
            <a:avLst/>
          </a:prstGeom>
        </p:spPr>
        <p:txBody>
          <a:bodyPr wrap="none">
            <a:spAutoFit/>
          </a:bodyPr>
          <a:lstStyle/>
          <a:p>
            <a:r>
              <a:rPr lang="en-US" altLang="en-US" sz="3200" dirty="0">
                <a:solidFill>
                  <a:srgbClr val="FF0000"/>
                </a:solidFill>
                <a:latin typeface="Arial" pitchFamily="34" charset="0"/>
              </a:rPr>
              <a:t>Human </a:t>
            </a:r>
            <a:r>
              <a:rPr lang="en-US" altLang="en-US" sz="3600" dirty="0">
                <a:solidFill>
                  <a:srgbClr val="FF0000"/>
                </a:solidFill>
                <a:latin typeface="Arial" pitchFamily="34" charset="0"/>
              </a:rPr>
              <a:t>Papillomavirus</a:t>
            </a:r>
            <a:endParaRPr lang="en-US" sz="3600" dirty="0">
              <a:solidFill>
                <a:srgbClr val="FF0000"/>
              </a:solidFill>
            </a:endParaRPr>
          </a:p>
        </p:txBody>
      </p:sp>
      <p:sp>
        <p:nvSpPr>
          <p:cNvPr id="3" name="Rectangle 2"/>
          <p:cNvSpPr/>
          <p:nvPr/>
        </p:nvSpPr>
        <p:spPr>
          <a:xfrm>
            <a:off x="105696" y="1371600"/>
            <a:ext cx="8763000" cy="6555641"/>
          </a:xfrm>
          <a:prstGeom prst="rect">
            <a:avLst/>
          </a:prstGeom>
        </p:spPr>
        <p:txBody>
          <a:bodyPr wrap="square">
            <a:spAutoFit/>
          </a:bodyPr>
          <a:lstStyle/>
          <a:p>
            <a:pPr marL="457200" indent="-457200" algn="just">
              <a:buFont typeface="Wingdings" pitchFamily="2" charset="2"/>
              <a:buChar char="§"/>
            </a:pPr>
            <a:endParaRPr lang="en-US" sz="2800"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a:buFont typeface="Wingdings" pitchFamily="2" charset="2"/>
              <a:buChar char="§"/>
            </a:pPr>
            <a:r>
              <a:rPr lang="en-US" sz="2800" dirty="0" smtClean="0">
                <a:latin typeface="Calibri" panose="020F0502020204030204" pitchFamily="34" charset="0"/>
                <a:ea typeface="Calibri" panose="020F0502020204030204" pitchFamily="34" charset="0"/>
                <a:cs typeface="Arial" panose="020B0604020202020204" pitchFamily="34" charset="0"/>
              </a:rPr>
              <a:t>Papillomaviruses </a:t>
            </a:r>
            <a:r>
              <a:rPr lang="en-US" sz="2800" dirty="0">
                <a:latin typeface="Calibri" panose="020F0502020204030204" pitchFamily="34" charset="0"/>
                <a:ea typeface="Calibri" panose="020F0502020204030204" pitchFamily="34" charset="0"/>
                <a:cs typeface="Arial" panose="020B0604020202020204" pitchFamily="34" charset="0"/>
              </a:rPr>
              <a:t>are small</a:t>
            </a:r>
            <a:r>
              <a:rPr lang="en-US" sz="2800" dirty="0" smtClean="0">
                <a:latin typeface="Calibri" panose="020F0502020204030204" pitchFamily="34" charset="0"/>
                <a:ea typeface="Calibri" panose="020F0502020204030204" pitchFamily="34" charset="0"/>
                <a:cs typeface="Arial" panose="020B0604020202020204" pitchFamily="34" charset="0"/>
              </a:rPr>
              <a:t>,</a:t>
            </a:r>
          </a:p>
          <a:p>
            <a:pPr marL="457200" indent="-457200" algn="just">
              <a:buFont typeface="Wingdings" pitchFamily="2" charset="2"/>
              <a:buChar char="§"/>
            </a:pPr>
            <a:r>
              <a:rPr lang="en-US" sz="2800" dirty="0" smtClean="0">
                <a:latin typeface="Calibri" panose="020F0502020204030204" pitchFamily="34" charset="0"/>
                <a:ea typeface="Calibri" panose="020F0502020204030204" pitchFamily="34" charset="0"/>
                <a:cs typeface="Arial" panose="020B0604020202020204" pitchFamily="34" charset="0"/>
              </a:rPr>
              <a:t> </a:t>
            </a:r>
            <a:r>
              <a:rPr lang="en-US" altLang="en-US" sz="2800" dirty="0" err="1" smtClean="0">
                <a:latin typeface="Arial" pitchFamily="34" charset="0"/>
              </a:rPr>
              <a:t>dsDNA,</a:t>
            </a:r>
            <a:r>
              <a:rPr lang="en-US" sz="2800" dirty="0" err="1" smtClean="0">
                <a:latin typeface="Calibri" panose="020F0502020204030204" pitchFamily="34" charset="0"/>
                <a:ea typeface="Calibri" panose="020F0502020204030204" pitchFamily="34" charset="0"/>
                <a:cs typeface="Arial" panose="020B0604020202020204" pitchFamily="34" charset="0"/>
              </a:rPr>
              <a:t>non</a:t>
            </a:r>
            <a:r>
              <a:rPr lang="en-US" sz="2800" dirty="0" smtClean="0">
                <a:latin typeface="Calibri" panose="020F0502020204030204" pitchFamily="34" charset="0"/>
                <a:ea typeface="Calibri" panose="020F0502020204030204" pitchFamily="34" charset="0"/>
                <a:cs typeface="Arial" panose="020B0604020202020204" pitchFamily="34" charset="0"/>
              </a:rPr>
              <a:t>-enveloped</a:t>
            </a:r>
            <a:r>
              <a:rPr lang="en-US" sz="2800" dirty="0">
                <a:latin typeface="Calibri" panose="020F0502020204030204" pitchFamily="34" charset="0"/>
                <a:ea typeface="Calibri" panose="020F0502020204030204" pitchFamily="34" charset="0"/>
                <a:cs typeface="Arial" panose="020B0604020202020204" pitchFamily="34" charset="0"/>
              </a:rPr>
              <a:t>, icosahedral DNA viruses that have a diameter of 52–55 </a:t>
            </a:r>
            <a:r>
              <a:rPr lang="en-US" sz="2800" dirty="0" smtClean="0">
                <a:latin typeface="Calibri" panose="020F0502020204030204" pitchFamily="34" charset="0"/>
                <a:ea typeface="Calibri" panose="020F0502020204030204" pitchFamily="34" charset="0"/>
                <a:cs typeface="Arial" panose="020B0604020202020204" pitchFamily="34" charset="0"/>
              </a:rPr>
              <a:t>nm.</a:t>
            </a:r>
            <a:endParaRPr lang="en-US" sz="2800" dirty="0" smtClean="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buFont typeface="Wingdings" pitchFamily="2" charset="2"/>
              <a:buChar char="§"/>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There </a:t>
            </a:r>
            <a:r>
              <a:rPr lang="en-US" sz="2800" dirty="0">
                <a:latin typeface="Times New Roman" panose="02020603050405020304" pitchFamily="18" charset="0"/>
                <a:ea typeface="Times New Roman" panose="02020603050405020304" pitchFamily="18" charset="0"/>
                <a:cs typeface="Arial" panose="020B0604020202020204" pitchFamily="34" charset="0"/>
              </a:rPr>
              <a:t>are more than 100 types of HPV, of which at least 13 are cancer-causing (also known as high risk type). Two HPV types (16 and 18) cause 70% of cervical cancers and precancerous cervical lesions</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a:t>
            </a:r>
          </a:p>
          <a:p>
            <a:pPr marL="457200" indent="-457200" algn="just">
              <a:buFont typeface="Wingdings" pitchFamily="2" charset="2"/>
              <a:buChar char="§"/>
            </a:pPr>
            <a:r>
              <a:rPr lang="en-US" sz="2800" dirty="0">
                <a:latin typeface="Calibri" panose="020F0502020204030204" pitchFamily="34" charset="0"/>
                <a:ea typeface="Calibri" panose="020F0502020204030204" pitchFamily="34" charset="0"/>
                <a:cs typeface="Arial" panose="020B0604020202020204" pitchFamily="34" charset="0"/>
              </a:rPr>
              <a:t>It takes 15 to 20 years for cervical cancer to develop in women with normal immune systems. It can take only 5 to 10 years in women with weakened immune systems, such as those with untreated HIV infection. </a:t>
            </a:r>
          </a:p>
          <a:p>
            <a:pPr marL="457200" indent="-457200" algn="just">
              <a:buFont typeface="Wingdings" pitchFamily="2" charset="2"/>
              <a:buChar char="§"/>
            </a:pPr>
            <a:endParaRPr lang="en-US" sz="2800" dirty="0" smtClean="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buFont typeface="Wingdings" pitchFamily="2" charset="2"/>
              <a:buChar char="§"/>
            </a:pPr>
            <a:endParaRPr lang="en-US" sz="2800" dirty="0">
              <a:latin typeface="Calibri" panose="020F0502020204030204" pitchFamily="34" charset="0"/>
              <a:ea typeface="Calibri" panose="020F0502020204030204" pitchFamily="34" charset="0"/>
              <a:cs typeface="Arial" panose="020B0604020202020204" pitchFamily="34" charset="0"/>
            </a:endParaRPr>
          </a:p>
          <a:p>
            <a:pPr marL="457200" indent="-457200">
              <a:buFont typeface="Wingdings" pitchFamily="2" charset="2"/>
              <a:buChar char="§"/>
            </a:pPr>
            <a:endParaRPr lang="en-US" sz="2800" dirty="0"/>
          </a:p>
        </p:txBody>
      </p:sp>
      <p:pic>
        <p:nvPicPr>
          <p:cNvPr id="5122" name="Picture 2" descr="https://www.std-gov.org/images/Human-papillomavirus-infection-HPV-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537" y="194943"/>
            <a:ext cx="4432876" cy="202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4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1024</Words>
  <Application>Microsoft Office PowerPoint</Application>
  <PresentationFormat>On-screen Show (4:3)</PresentationFormat>
  <Paragraphs>147</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Non enveloped DNA viruses include many viruses as show below:</vt:lpstr>
      <vt:lpstr>The Adenoviruses</vt:lpstr>
      <vt:lpstr>The Adenoviruses</vt:lpstr>
      <vt:lpstr>The Adenoviruses</vt:lpstr>
      <vt:lpstr>Papilloma and Polyoma Viruses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Parvoviruses</vt:lpstr>
      <vt:lpstr>Human Parvoviruses</vt:lpstr>
      <vt:lpstr>PowerPoint Presentation</vt:lpstr>
      <vt:lpstr>PowerPoint Presentation</vt:lpstr>
      <vt:lpstr>PowerPoint Presentation</vt:lpstr>
      <vt:lpstr>Pathogenesis of Hepatitis B Virus</vt:lpstr>
      <vt:lpstr>Diagnosis and Management of Hepatitis B</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 2o1O</cp:lastModifiedBy>
  <cp:revision>49</cp:revision>
  <dcterms:created xsi:type="dcterms:W3CDTF">2020-12-08T19:40:52Z</dcterms:created>
  <dcterms:modified xsi:type="dcterms:W3CDTF">2021-01-05T08:02:14Z</dcterms:modified>
</cp:coreProperties>
</file>