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6" r:id="rId3"/>
    <p:sldId id="259" r:id="rId4"/>
    <p:sldId id="260" r:id="rId5"/>
    <p:sldId id="266" r:id="rId6"/>
    <p:sldId id="267" r:id="rId7"/>
    <p:sldId id="268" r:id="rId8"/>
    <p:sldId id="269" r:id="rId9"/>
    <p:sldId id="270" r:id="rId10"/>
    <p:sldId id="264" r:id="rId11"/>
    <p:sldId id="262" r:id="rId12"/>
    <p:sldId id="272" r:id="rId13"/>
    <p:sldId id="273" r:id="rId14"/>
    <p:sldId id="274" r:id="rId15"/>
    <p:sldId id="275" r:id="rId16"/>
    <p:sldId id="271" r:id="rId17"/>
    <p:sldId id="276" r:id="rId18"/>
    <p:sldId id="277" r:id="rId19"/>
    <p:sldId id="284" r:id="rId20"/>
    <p:sldId id="279" r:id="rId21"/>
    <p:sldId id="265" r:id="rId22"/>
    <p:sldId id="280" r:id="rId23"/>
    <p:sldId id="283"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411"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B88D4B-3EBC-493A-9DB7-E129E18DC23E}" type="datetimeFigureOut">
              <a:rPr lang="en-US" smtClean="0"/>
              <a:t>12-Jan-21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6E55CA-AFA3-4CA9-B88E-EF30003B7153}" type="slidenum">
              <a:rPr lang="en-US" smtClean="0"/>
              <a:t>‹#›</a:t>
            </a:fld>
            <a:endParaRPr lang="en-US"/>
          </a:p>
        </p:txBody>
      </p:sp>
    </p:spTree>
    <p:extLst>
      <p:ext uri="{BB962C8B-B14F-4D97-AF65-F5344CB8AC3E}">
        <p14:creationId xmlns:p14="http://schemas.microsoft.com/office/powerpoint/2010/main" val="770551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316E1ED-F77C-4BB6-BB00-F2E3EF9A0ABE}" type="slidenum">
              <a:rPr lang="en-US" altLang="en-US" sz="1200" smtClean="0"/>
              <a:pPr eaLnBrk="1" hangingPunct="1"/>
              <a:t>5</a:t>
            </a:fld>
            <a:endParaRPr lang="en-US"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endParaRPr lang="en-US" altLang="en-US" smtClean="0">
              <a:latin typeface="Arial" pitchFamily="34" charset="0"/>
            </a:endParaRPr>
          </a:p>
        </p:txBody>
      </p:sp>
      <p:sp>
        <p:nvSpPr>
          <p:cNvPr id="81924" name="Slide Number Placeholder 3"/>
          <p:cNvSpPr>
            <a:spLocks noGrp="1"/>
          </p:cNvSpPr>
          <p:nvPr>
            <p:ph type="sldNum" sz="quarter" idx="5"/>
          </p:nvPr>
        </p:nvSpPr>
        <p:spPr>
          <a:noFill/>
        </p:spPr>
        <p:txBody>
          <a:bodyPr/>
          <a:lstStyle/>
          <a:p>
            <a:fld id="{FC9A1E85-80CA-4360-A9EF-862D5EFA3DDC}" type="slidenum">
              <a:rPr lang="en-US" altLang="en-US" smtClean="0">
                <a:latin typeface="Arial" pitchFamily="34" charset="0"/>
              </a:rPr>
              <a:pPr/>
              <a:t>15</a:t>
            </a:fld>
            <a:endParaRPr lang="en-US"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endParaRPr lang="en-US" altLang="en-US" smtClean="0">
              <a:latin typeface="Arial" pitchFamily="34" charset="0"/>
            </a:endParaRPr>
          </a:p>
        </p:txBody>
      </p:sp>
      <p:sp>
        <p:nvSpPr>
          <p:cNvPr id="26628" name="Slide Number Placeholder 3"/>
          <p:cNvSpPr>
            <a:spLocks noGrp="1"/>
          </p:cNvSpPr>
          <p:nvPr>
            <p:ph type="sldNum" sz="quarter" idx="5"/>
          </p:nvPr>
        </p:nvSpPr>
        <p:spPr>
          <a:noFill/>
        </p:spPr>
        <p:txBody>
          <a:bodyPr/>
          <a:lstStyle/>
          <a:p>
            <a:fld id="{EAC402A1-A7B3-44A8-BDDC-F3A82E2B87F8}" type="slidenum">
              <a:rPr lang="en-US" altLang="en-US" smtClean="0">
                <a:latin typeface="Arial" pitchFamily="34" charset="0"/>
              </a:rPr>
              <a:pPr/>
              <a:t>17</a:t>
            </a:fld>
            <a:endParaRPr lang="en-US"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solidFill>
            <a:srgbClr val="FFFFFF"/>
          </a:solidFill>
          <a:ln/>
        </p:spPr>
      </p:sp>
      <p:sp>
        <p:nvSpPr>
          <p:cNvPr id="27651" name="Notes Placeholder 2"/>
          <p:cNvSpPr>
            <a:spLocks noGrp="1"/>
          </p:cNvSpPr>
          <p:nvPr>
            <p:ph type="body" idx="1"/>
          </p:nvPr>
        </p:nvSpPr>
        <p:spPr>
          <a:noFill/>
          <a:ln>
            <a:solidFill>
              <a:srgbClr val="000000"/>
            </a:solidFill>
          </a:ln>
        </p:spPr>
        <p:txBody>
          <a:bodyPr/>
          <a:lstStyle/>
          <a:p>
            <a:pPr eaLnBrk="1" hangingPunct="1"/>
            <a:endParaRPr lang="en-US" altLang="en-US" smtClean="0">
              <a:latin typeface="Arial" pitchFamily="34" charset="0"/>
            </a:endParaRPr>
          </a:p>
        </p:txBody>
      </p:sp>
      <p:sp>
        <p:nvSpPr>
          <p:cNvPr id="27652"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B9A7C4DC-216B-4D5C-9B01-DCCE6C860054}" type="slidenum">
              <a:rPr lang="en-US" altLang="en-US" sz="1200"/>
              <a:pPr algn="r"/>
              <a:t>18</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endParaRPr lang="en-US" altLang="en-US" smtClean="0">
              <a:latin typeface="Arial" pitchFamily="34" charset="0"/>
            </a:endParaRPr>
          </a:p>
        </p:txBody>
      </p:sp>
      <p:sp>
        <p:nvSpPr>
          <p:cNvPr id="29700" name="Slide Number Placeholder 3"/>
          <p:cNvSpPr>
            <a:spLocks noGrp="1"/>
          </p:cNvSpPr>
          <p:nvPr>
            <p:ph type="sldNum" sz="quarter" idx="5"/>
          </p:nvPr>
        </p:nvSpPr>
        <p:spPr>
          <a:noFill/>
        </p:spPr>
        <p:txBody>
          <a:bodyPr/>
          <a:lstStyle/>
          <a:p>
            <a:fld id="{4B81679A-610D-40F6-B791-D275740BEB36}" type="slidenum">
              <a:rPr lang="en-US" altLang="en-US" smtClean="0">
                <a:latin typeface="Arial" pitchFamily="34" charset="0"/>
              </a:rPr>
              <a:pPr/>
              <a:t>20</a:t>
            </a:fld>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01BDABB-5007-4D43-8657-E53252F5634C}" type="slidenum">
              <a:rPr lang="en-US" altLang="en-US" sz="1200" smtClean="0"/>
              <a:pPr eaLnBrk="1" hangingPunct="1"/>
              <a:t>6</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2D94B77-5F5A-4067-B6F1-EEDD2F254710}" type="slidenum">
              <a:rPr lang="en-US" altLang="en-US" sz="1200" smtClean="0"/>
              <a:pPr eaLnBrk="1" hangingPunct="1"/>
              <a:t>7</a:t>
            </a:fld>
            <a:endParaRPr lang="en-US"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981DF86-136C-4DB0-A165-B4624F1424B3}" type="slidenum">
              <a:rPr lang="en-US" altLang="en-US" sz="1200" smtClean="0"/>
              <a:pPr eaLnBrk="1" hangingPunct="1"/>
              <a:t>8</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solidFill>
            <a:srgbClr val="FFFFFF"/>
          </a:solidFill>
          <a:ln/>
        </p:spPr>
      </p:sp>
      <p:sp>
        <p:nvSpPr>
          <p:cNvPr id="17411" name="Notes Placeholder 2"/>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smtClean="0"/>
          </a:p>
        </p:txBody>
      </p:sp>
      <p:sp>
        <p:nvSpPr>
          <p:cNvPr id="1741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40BEC140-AD9E-414E-8FF2-C3AC8CAFAC77}" type="slidenum">
              <a:rPr lang="en-US" altLang="en-US" sz="1200"/>
              <a:pPr algn="r" eaLnBrk="1" hangingPunct="1"/>
              <a:t>9</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endParaRPr lang="en-US" altLang="en-US" smtClean="0">
              <a:latin typeface="Arial" pitchFamily="34" charset="0"/>
            </a:endParaRPr>
          </a:p>
        </p:txBody>
      </p:sp>
      <p:sp>
        <p:nvSpPr>
          <p:cNvPr id="24580" name="Slide Number Placeholder 3"/>
          <p:cNvSpPr>
            <a:spLocks noGrp="1"/>
          </p:cNvSpPr>
          <p:nvPr>
            <p:ph type="sldNum" sz="quarter" idx="5"/>
          </p:nvPr>
        </p:nvSpPr>
        <p:spPr>
          <a:noFill/>
        </p:spPr>
        <p:txBody>
          <a:bodyPr/>
          <a:lstStyle/>
          <a:p>
            <a:fld id="{3ABA7E19-F3CD-4027-9931-79C3DE5167F6}" type="slidenum">
              <a:rPr lang="en-US" altLang="en-US" smtClean="0">
                <a:latin typeface="Arial" pitchFamily="34" charset="0"/>
              </a:rPr>
              <a:pPr/>
              <a:t>11</a:t>
            </a:fld>
            <a:endParaRPr lang="en-US"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endParaRPr lang="en-US" altLang="en-US" smtClean="0">
              <a:latin typeface="Arial" pitchFamily="34" charset="0"/>
            </a:endParaRPr>
          </a:p>
        </p:txBody>
      </p:sp>
      <p:sp>
        <p:nvSpPr>
          <p:cNvPr id="25604" name="Slide Number Placeholder 3"/>
          <p:cNvSpPr>
            <a:spLocks noGrp="1"/>
          </p:cNvSpPr>
          <p:nvPr>
            <p:ph type="sldNum" sz="quarter" idx="5"/>
          </p:nvPr>
        </p:nvSpPr>
        <p:spPr>
          <a:noFill/>
        </p:spPr>
        <p:txBody>
          <a:bodyPr/>
          <a:lstStyle/>
          <a:p>
            <a:fld id="{ED7A54AB-A885-4291-A7D5-2AF32D339F8C}" type="slidenum">
              <a:rPr lang="en-US" altLang="en-US" smtClean="0">
                <a:latin typeface="Arial" pitchFamily="34" charset="0"/>
              </a:rPr>
              <a:pPr/>
              <a:t>12</a:t>
            </a:fld>
            <a:endParaRPr lang="en-US"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endParaRPr lang="en-US" altLang="en-US" smtClean="0">
              <a:latin typeface="Arial" pitchFamily="34" charset="0"/>
            </a:endParaRPr>
          </a:p>
        </p:txBody>
      </p:sp>
      <p:sp>
        <p:nvSpPr>
          <p:cNvPr id="79876" name="Slide Number Placeholder 3"/>
          <p:cNvSpPr>
            <a:spLocks noGrp="1"/>
          </p:cNvSpPr>
          <p:nvPr>
            <p:ph type="sldNum" sz="quarter" idx="5"/>
          </p:nvPr>
        </p:nvSpPr>
        <p:spPr>
          <a:noFill/>
        </p:spPr>
        <p:txBody>
          <a:bodyPr/>
          <a:lstStyle/>
          <a:p>
            <a:fld id="{06E5756C-E1FA-4216-A183-8EF3DDB191D8}" type="slidenum">
              <a:rPr lang="en-US" altLang="en-US" smtClean="0">
                <a:latin typeface="Arial" pitchFamily="34" charset="0"/>
              </a:rPr>
              <a:pPr/>
              <a:t>13</a:t>
            </a:fld>
            <a:endParaRPr lang="en-US"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solidFill>
            <a:srgbClr val="FFFFFF"/>
          </a:solidFill>
          <a:ln/>
        </p:spPr>
      </p:sp>
      <p:sp>
        <p:nvSpPr>
          <p:cNvPr id="80899" name="Notes Placeholder 2"/>
          <p:cNvSpPr>
            <a:spLocks noGrp="1"/>
          </p:cNvSpPr>
          <p:nvPr>
            <p:ph type="body" idx="1"/>
          </p:nvPr>
        </p:nvSpPr>
        <p:spPr>
          <a:noFill/>
          <a:ln>
            <a:solidFill>
              <a:srgbClr val="000000"/>
            </a:solidFill>
          </a:ln>
        </p:spPr>
        <p:txBody>
          <a:bodyPr/>
          <a:lstStyle/>
          <a:p>
            <a:pPr eaLnBrk="1" hangingPunct="1"/>
            <a:endParaRPr lang="en-US" altLang="en-US" smtClean="0">
              <a:latin typeface="Arial" pitchFamily="34" charset="0"/>
            </a:endParaRPr>
          </a:p>
        </p:txBody>
      </p:sp>
      <p:sp>
        <p:nvSpPr>
          <p:cNvPr id="8090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6426B503-602B-4B0C-830A-7BDBF6D4941F}" type="slidenum">
              <a:rPr lang="en-US" altLang="en-US" sz="1200"/>
              <a:pPr algn="r"/>
              <a:t>14</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55F151-D769-464D-9806-9181D9E79583}" type="datetimeFigureOut">
              <a:rPr lang="en-US" smtClean="0"/>
              <a:t>12-Jan-21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D12F-6C54-4862-A73C-4AD7E4BDBA43}" type="slidenum">
              <a:rPr lang="en-US" smtClean="0"/>
              <a:t>‹#›</a:t>
            </a:fld>
            <a:endParaRPr lang="en-US"/>
          </a:p>
        </p:txBody>
      </p:sp>
    </p:spTree>
    <p:extLst>
      <p:ext uri="{BB962C8B-B14F-4D97-AF65-F5344CB8AC3E}">
        <p14:creationId xmlns:p14="http://schemas.microsoft.com/office/powerpoint/2010/main" val="2172737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5F151-D769-464D-9806-9181D9E79583}" type="datetimeFigureOut">
              <a:rPr lang="en-US" smtClean="0"/>
              <a:t>12-Jan-21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D12F-6C54-4862-A73C-4AD7E4BDBA43}" type="slidenum">
              <a:rPr lang="en-US" smtClean="0"/>
              <a:t>‹#›</a:t>
            </a:fld>
            <a:endParaRPr lang="en-US"/>
          </a:p>
        </p:txBody>
      </p:sp>
    </p:spTree>
    <p:extLst>
      <p:ext uri="{BB962C8B-B14F-4D97-AF65-F5344CB8AC3E}">
        <p14:creationId xmlns:p14="http://schemas.microsoft.com/office/powerpoint/2010/main" val="3925727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5F151-D769-464D-9806-9181D9E79583}" type="datetimeFigureOut">
              <a:rPr lang="en-US" smtClean="0"/>
              <a:t>12-Jan-21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D12F-6C54-4862-A73C-4AD7E4BDBA43}" type="slidenum">
              <a:rPr lang="en-US" smtClean="0"/>
              <a:t>‹#›</a:t>
            </a:fld>
            <a:endParaRPr lang="en-US"/>
          </a:p>
        </p:txBody>
      </p:sp>
    </p:spTree>
    <p:extLst>
      <p:ext uri="{BB962C8B-B14F-4D97-AF65-F5344CB8AC3E}">
        <p14:creationId xmlns:p14="http://schemas.microsoft.com/office/powerpoint/2010/main" val="96152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5F151-D769-464D-9806-9181D9E79583}" type="datetimeFigureOut">
              <a:rPr lang="en-US" smtClean="0"/>
              <a:t>12-Jan-21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D12F-6C54-4862-A73C-4AD7E4BDBA43}" type="slidenum">
              <a:rPr lang="en-US" smtClean="0"/>
              <a:t>‹#›</a:t>
            </a:fld>
            <a:endParaRPr lang="en-US"/>
          </a:p>
        </p:txBody>
      </p:sp>
    </p:spTree>
    <p:extLst>
      <p:ext uri="{BB962C8B-B14F-4D97-AF65-F5344CB8AC3E}">
        <p14:creationId xmlns:p14="http://schemas.microsoft.com/office/powerpoint/2010/main" val="3534991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55F151-D769-464D-9806-9181D9E79583}" type="datetimeFigureOut">
              <a:rPr lang="en-US" smtClean="0"/>
              <a:t>12-Jan-21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7D12F-6C54-4862-A73C-4AD7E4BDBA43}" type="slidenum">
              <a:rPr lang="en-US" smtClean="0"/>
              <a:t>‹#›</a:t>
            </a:fld>
            <a:endParaRPr lang="en-US"/>
          </a:p>
        </p:txBody>
      </p:sp>
    </p:spTree>
    <p:extLst>
      <p:ext uri="{BB962C8B-B14F-4D97-AF65-F5344CB8AC3E}">
        <p14:creationId xmlns:p14="http://schemas.microsoft.com/office/powerpoint/2010/main" val="317166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55F151-D769-464D-9806-9181D9E79583}" type="datetimeFigureOut">
              <a:rPr lang="en-US" smtClean="0"/>
              <a:t>12-Jan-21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7D12F-6C54-4862-A73C-4AD7E4BDBA43}" type="slidenum">
              <a:rPr lang="en-US" smtClean="0"/>
              <a:t>‹#›</a:t>
            </a:fld>
            <a:endParaRPr lang="en-US"/>
          </a:p>
        </p:txBody>
      </p:sp>
    </p:spTree>
    <p:extLst>
      <p:ext uri="{BB962C8B-B14F-4D97-AF65-F5344CB8AC3E}">
        <p14:creationId xmlns:p14="http://schemas.microsoft.com/office/powerpoint/2010/main" val="226810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55F151-D769-464D-9806-9181D9E79583}" type="datetimeFigureOut">
              <a:rPr lang="en-US" smtClean="0"/>
              <a:t>12-Jan-21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D7D12F-6C54-4862-A73C-4AD7E4BDBA43}" type="slidenum">
              <a:rPr lang="en-US" smtClean="0"/>
              <a:t>‹#›</a:t>
            </a:fld>
            <a:endParaRPr lang="en-US"/>
          </a:p>
        </p:txBody>
      </p:sp>
    </p:spTree>
    <p:extLst>
      <p:ext uri="{BB962C8B-B14F-4D97-AF65-F5344CB8AC3E}">
        <p14:creationId xmlns:p14="http://schemas.microsoft.com/office/powerpoint/2010/main" val="950081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55F151-D769-464D-9806-9181D9E79583}" type="datetimeFigureOut">
              <a:rPr lang="en-US" smtClean="0"/>
              <a:t>12-Jan-21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D7D12F-6C54-4862-A73C-4AD7E4BDBA43}" type="slidenum">
              <a:rPr lang="en-US" smtClean="0"/>
              <a:t>‹#›</a:t>
            </a:fld>
            <a:endParaRPr lang="en-US"/>
          </a:p>
        </p:txBody>
      </p:sp>
    </p:spTree>
    <p:extLst>
      <p:ext uri="{BB962C8B-B14F-4D97-AF65-F5344CB8AC3E}">
        <p14:creationId xmlns:p14="http://schemas.microsoft.com/office/powerpoint/2010/main" val="42421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5F151-D769-464D-9806-9181D9E79583}" type="datetimeFigureOut">
              <a:rPr lang="en-US" smtClean="0"/>
              <a:t>12-Jan-21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D7D12F-6C54-4862-A73C-4AD7E4BDBA43}" type="slidenum">
              <a:rPr lang="en-US" smtClean="0"/>
              <a:t>‹#›</a:t>
            </a:fld>
            <a:endParaRPr lang="en-US"/>
          </a:p>
        </p:txBody>
      </p:sp>
    </p:spTree>
    <p:extLst>
      <p:ext uri="{BB962C8B-B14F-4D97-AF65-F5344CB8AC3E}">
        <p14:creationId xmlns:p14="http://schemas.microsoft.com/office/powerpoint/2010/main" val="247496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5F151-D769-464D-9806-9181D9E79583}" type="datetimeFigureOut">
              <a:rPr lang="en-US" smtClean="0"/>
              <a:t>12-Jan-21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7D12F-6C54-4862-A73C-4AD7E4BDBA43}" type="slidenum">
              <a:rPr lang="en-US" smtClean="0"/>
              <a:t>‹#›</a:t>
            </a:fld>
            <a:endParaRPr lang="en-US"/>
          </a:p>
        </p:txBody>
      </p:sp>
    </p:spTree>
    <p:extLst>
      <p:ext uri="{BB962C8B-B14F-4D97-AF65-F5344CB8AC3E}">
        <p14:creationId xmlns:p14="http://schemas.microsoft.com/office/powerpoint/2010/main" val="3733047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5F151-D769-464D-9806-9181D9E79583}" type="datetimeFigureOut">
              <a:rPr lang="en-US" smtClean="0"/>
              <a:t>12-Jan-21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7D12F-6C54-4862-A73C-4AD7E4BDBA43}" type="slidenum">
              <a:rPr lang="en-US" smtClean="0"/>
              <a:t>‹#›</a:t>
            </a:fld>
            <a:endParaRPr lang="en-US"/>
          </a:p>
        </p:txBody>
      </p:sp>
    </p:spTree>
    <p:extLst>
      <p:ext uri="{BB962C8B-B14F-4D97-AF65-F5344CB8AC3E}">
        <p14:creationId xmlns:p14="http://schemas.microsoft.com/office/powerpoint/2010/main" val="4032372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5F151-D769-464D-9806-9181D9E79583}" type="datetimeFigureOut">
              <a:rPr lang="en-US" smtClean="0"/>
              <a:t>12-Jan-21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7D12F-6C54-4862-A73C-4AD7E4BDBA43}" type="slidenum">
              <a:rPr lang="en-US" smtClean="0"/>
              <a:t>‹#›</a:t>
            </a:fld>
            <a:endParaRPr lang="en-US"/>
          </a:p>
        </p:txBody>
      </p:sp>
    </p:spTree>
    <p:extLst>
      <p:ext uri="{BB962C8B-B14F-4D97-AF65-F5344CB8AC3E}">
        <p14:creationId xmlns:p14="http://schemas.microsoft.com/office/powerpoint/2010/main" val="1856659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hyperlink" Target="http://emedicine.medscape.com/article/1134714-overview" TargetMode="External"/><Relationship Id="rId2" Type="http://schemas.openxmlformats.org/officeDocument/2006/relationships/hyperlink" Target="http://emedicine.medscape.com/article/237229-overview" TargetMode="Externa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hyperlink" Target="http://emedicine.medscape.com/article/231773-overview"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dc.gov/poxvirus/index.htm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305800" cy="1828800"/>
          </a:xfrm>
          <a:ln>
            <a:solidFill>
              <a:schemeClr val="tx1"/>
            </a:solidFill>
          </a:ln>
        </p:spPr>
        <p:txBody>
          <a:bodyPr>
            <a:noAutofit/>
          </a:bodyPr>
          <a:lstStyle/>
          <a:p>
            <a:r>
              <a:rPr lang="en-US" sz="5400" dirty="0" smtClean="0">
                <a:solidFill>
                  <a:srgbClr val="FF0000"/>
                </a:solidFill>
              </a:rPr>
              <a:t>Enveloped DNA viruses</a:t>
            </a:r>
            <a:br>
              <a:rPr lang="en-US" sz="5400" dirty="0" smtClean="0">
                <a:solidFill>
                  <a:srgbClr val="FF0000"/>
                </a:solidFill>
              </a:rPr>
            </a:br>
            <a:r>
              <a:rPr lang="en-US" sz="5400" dirty="0" err="1" smtClean="0">
                <a:solidFill>
                  <a:srgbClr val="FF0000"/>
                </a:solidFill>
              </a:rPr>
              <a:t>Lec</a:t>
            </a:r>
            <a:r>
              <a:rPr lang="en-US" sz="5400" smtClean="0">
                <a:solidFill>
                  <a:srgbClr val="FF0000"/>
                </a:solidFill>
              </a:rPr>
              <a:t> 5</a:t>
            </a:r>
            <a:endParaRPr lang="en-US" sz="5400" dirty="0">
              <a:solidFill>
                <a:srgbClr val="FF0000"/>
              </a:solidFill>
            </a:endParaRPr>
          </a:p>
        </p:txBody>
      </p:sp>
    </p:spTree>
    <p:extLst>
      <p:ext uri="{BB962C8B-B14F-4D97-AF65-F5344CB8AC3E}">
        <p14:creationId xmlns:p14="http://schemas.microsoft.com/office/powerpoint/2010/main" val="972871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43000"/>
            <a:ext cx="8644466" cy="3600986"/>
          </a:xfrm>
          <a:prstGeom prst="rect">
            <a:avLst/>
          </a:prstGeom>
        </p:spPr>
        <p:txBody>
          <a:bodyPr wrap="square">
            <a:spAutoFit/>
          </a:bodyPr>
          <a:lstStyle/>
          <a:p>
            <a:pPr algn="just"/>
            <a:r>
              <a:rPr lang="en-US" sz="3600" b="1" u="sng" dirty="0" err="1" smtClean="0">
                <a:effectLst/>
                <a:latin typeface="Times New Roman" panose="02020603050405020304" pitchFamily="18" charset="0"/>
                <a:ea typeface="Times New Roman" panose="02020603050405020304" pitchFamily="18" charset="0"/>
              </a:rPr>
              <a:t>Betaherpesvirinae</a:t>
            </a:r>
            <a:r>
              <a:rPr lang="en-US" sz="3600" b="1" u="sng" dirty="0" smtClean="0">
                <a:effectLst/>
                <a:latin typeface="Times New Roman" panose="02020603050405020304" pitchFamily="18" charset="0"/>
                <a:ea typeface="Times New Roman" panose="02020603050405020304" pitchFamily="18" charset="0"/>
              </a:rPr>
              <a:t>:</a:t>
            </a:r>
            <a:r>
              <a:rPr lang="en-US" sz="3600" u="sng" dirty="0" smtClean="0">
                <a:effectLst/>
                <a:latin typeface="Times New Roman" panose="02020603050405020304" pitchFamily="18" charset="0"/>
                <a:ea typeface="Times New Roman" panose="02020603050405020304" pitchFamily="18" charset="0"/>
              </a:rPr>
              <a:t> </a:t>
            </a:r>
            <a:r>
              <a:rPr lang="en-US" sz="3200" dirty="0" smtClean="0">
                <a:effectLst/>
                <a:latin typeface="Times New Roman" panose="02020603050405020304" pitchFamily="18" charset="0"/>
                <a:ea typeface="Times New Roman" panose="02020603050405020304" pitchFamily="18" charset="0"/>
              </a:rPr>
              <a:t>are slow-growing and may be cytomegalic (massive enlargements of infected cells) and become latent in secretory glands and kidneys; cytomegalovirus (Human herpesvirus 5) is classified in the Cytomegalovirus genus. Also included here, in the genus </a:t>
            </a:r>
            <a:r>
              <a:rPr lang="en-US" sz="3200" dirty="0" err="1" smtClean="0">
                <a:effectLst/>
                <a:latin typeface="Times New Roman" panose="02020603050405020304" pitchFamily="18" charset="0"/>
                <a:ea typeface="Times New Roman" panose="02020603050405020304" pitchFamily="18" charset="0"/>
              </a:rPr>
              <a:t>Roseolovirus</a:t>
            </a:r>
            <a:r>
              <a:rPr lang="en-US" sz="3200" dirty="0" smtClean="0">
                <a:effectLst/>
                <a:latin typeface="Times New Roman" panose="02020603050405020304" pitchFamily="18" charset="0"/>
                <a:ea typeface="Times New Roman" panose="02020603050405020304" pitchFamily="18" charset="0"/>
              </a:rPr>
              <a:t>, are human herpesviruses 6 and 7.</a:t>
            </a:r>
          </a:p>
        </p:txBody>
      </p:sp>
    </p:spTree>
    <p:extLst>
      <p:ext uri="{BB962C8B-B14F-4D97-AF65-F5344CB8AC3E}">
        <p14:creationId xmlns:p14="http://schemas.microsoft.com/office/powerpoint/2010/main" val="2881042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a:xfrm>
            <a:off x="609600" y="228600"/>
            <a:ext cx="7772400" cy="838200"/>
          </a:xfrm>
        </p:spPr>
        <p:txBody>
          <a:bodyPr/>
          <a:lstStyle/>
          <a:p>
            <a:pPr eaLnBrk="1" hangingPunct="1"/>
            <a:r>
              <a:rPr lang="en-US" altLang="en-US" dirty="0" smtClean="0">
                <a:latin typeface="Arial" pitchFamily="34" charset="0"/>
              </a:rPr>
              <a:t>Cytomegalovirus</a:t>
            </a:r>
          </a:p>
        </p:txBody>
      </p:sp>
      <p:sp>
        <p:nvSpPr>
          <p:cNvPr id="10244" name="Rectangle 2"/>
          <p:cNvSpPr>
            <a:spLocks noGrp="1" noChangeArrowheads="1"/>
          </p:cNvSpPr>
          <p:nvPr>
            <p:ph type="body" idx="1"/>
          </p:nvPr>
        </p:nvSpPr>
        <p:spPr>
          <a:xfrm>
            <a:off x="76200" y="1317625"/>
            <a:ext cx="4495800" cy="3886200"/>
          </a:xfrm>
        </p:spPr>
        <p:txBody>
          <a:bodyPr>
            <a:normAutofit lnSpcReduction="10000"/>
          </a:bodyPr>
          <a:lstStyle/>
          <a:p>
            <a:pPr eaLnBrk="1" hangingPunct="1">
              <a:lnSpc>
                <a:spcPct val="90000"/>
              </a:lnSpc>
            </a:pPr>
            <a:r>
              <a:rPr lang="en-US" altLang="en-US" sz="2600" dirty="0" smtClean="0">
                <a:latin typeface="Arial" pitchFamily="34" charset="0"/>
              </a:rPr>
              <a:t>Cytomegaloviruses – CMV </a:t>
            </a:r>
          </a:p>
          <a:p>
            <a:pPr eaLnBrk="1" hangingPunct="1">
              <a:lnSpc>
                <a:spcPct val="90000"/>
              </a:lnSpc>
            </a:pPr>
            <a:r>
              <a:rPr lang="en-US" altLang="en-US" sz="2600" dirty="0" smtClean="0">
                <a:latin typeface="Arial" pitchFamily="34" charset="0"/>
              </a:rPr>
              <a:t>Produce giant cells with nuclear and cytoplasmic inclusions</a:t>
            </a:r>
          </a:p>
          <a:p>
            <a:pPr eaLnBrk="1" hangingPunct="1">
              <a:lnSpc>
                <a:spcPct val="90000"/>
              </a:lnSpc>
            </a:pPr>
            <a:r>
              <a:rPr lang="en-US" altLang="en-US" sz="2600" dirty="0" smtClean="0">
                <a:latin typeface="Arial" pitchFamily="34" charset="0"/>
              </a:rPr>
              <a:t>Transmitted in saliva, respiratory mucus, breast milk, urine, semen, cervical secretions </a:t>
            </a:r>
          </a:p>
          <a:p>
            <a:pPr eaLnBrk="1" hangingPunct="1">
              <a:lnSpc>
                <a:spcPct val="90000"/>
              </a:lnSpc>
            </a:pPr>
            <a:r>
              <a:rPr lang="en-US" altLang="en-US" sz="2600" dirty="0" smtClean="0">
                <a:latin typeface="Arial" pitchFamily="34" charset="0"/>
              </a:rPr>
              <a:t>Commonly latent in various tissues.</a:t>
            </a:r>
          </a:p>
          <a:p>
            <a:pPr eaLnBrk="1" hangingPunct="1">
              <a:lnSpc>
                <a:spcPct val="90000"/>
              </a:lnSpc>
            </a:pPr>
            <a:endParaRPr lang="en-US" altLang="en-US" sz="2600" dirty="0">
              <a:latin typeface="Arial" pitchFamily="34" charset="0"/>
            </a:endParaRPr>
          </a:p>
          <a:p>
            <a:pPr eaLnBrk="1" hangingPunct="1">
              <a:lnSpc>
                <a:spcPct val="90000"/>
              </a:lnSpc>
            </a:pPr>
            <a:endParaRPr lang="en-US" altLang="en-US" sz="2600" dirty="0" smtClean="0">
              <a:latin typeface="Arial" pitchFamily="34" charset="0"/>
            </a:endParaRPr>
          </a:p>
          <a:p>
            <a:pPr eaLnBrk="1" hangingPunct="1">
              <a:lnSpc>
                <a:spcPct val="90000"/>
              </a:lnSpc>
            </a:pPr>
            <a:endParaRPr lang="en-US" altLang="en-US" sz="2600" dirty="0" smtClean="0">
              <a:latin typeface="Arial" pitchFamily="34" charset="0"/>
            </a:endParaRPr>
          </a:p>
        </p:txBody>
      </p:sp>
      <p:sp>
        <p:nvSpPr>
          <p:cNvPr id="10245" name="Rectangle 2"/>
          <p:cNvSpPr>
            <a:spLocks noChangeArrowheads="1"/>
          </p:cNvSpPr>
          <p:nvPr/>
        </p:nvSpPr>
        <p:spPr bwMode="auto">
          <a:xfrm>
            <a:off x="0" y="5203825"/>
            <a:ext cx="8991600" cy="2209799"/>
          </a:xfrm>
          <a:prstGeom prst="rect">
            <a:avLst/>
          </a:prstGeom>
          <a:noFill/>
          <a:ln w="9525">
            <a:noFill/>
            <a:miter lim="800000"/>
            <a:headEnd/>
            <a:tailEnd/>
          </a:ln>
        </p:spPr>
        <p:txBody>
          <a:bodyPr/>
          <a:lstStyle/>
          <a:p>
            <a:pPr marL="342900" indent="-342900" algn="just">
              <a:lnSpc>
                <a:spcPct val="90000"/>
              </a:lnSpc>
              <a:spcBef>
                <a:spcPct val="20000"/>
              </a:spcBef>
              <a:buFontTx/>
              <a:buChar char="•"/>
            </a:pPr>
            <a:r>
              <a:rPr lang="en-US" altLang="en-US" sz="3200" dirty="0"/>
              <a:t>Most infections are </a:t>
            </a:r>
            <a:r>
              <a:rPr lang="en-US" altLang="en-US" sz="3200" dirty="0" smtClean="0"/>
              <a:t>asymptomatic.</a:t>
            </a:r>
            <a:endParaRPr lang="en-US" altLang="en-US" sz="3200" dirty="0"/>
          </a:p>
          <a:p>
            <a:pPr marL="342900" indent="-342900" algn="just">
              <a:lnSpc>
                <a:spcPct val="90000"/>
              </a:lnSpc>
              <a:spcBef>
                <a:spcPct val="20000"/>
              </a:spcBef>
              <a:buFontTx/>
              <a:buChar char="•"/>
            </a:pPr>
            <a:r>
              <a:rPr lang="en-US" altLang="en-US" sz="3200" dirty="0"/>
              <a:t>3 groups develop a more virulent form of disease: fetuses, newborns, </a:t>
            </a:r>
            <a:r>
              <a:rPr lang="en-US" altLang="en-US" sz="3200" dirty="0" smtClean="0"/>
              <a:t>immunodeficiency adults.</a:t>
            </a:r>
            <a:endParaRPr lang="en-US" altLang="en-US" sz="3200" dirty="0"/>
          </a:p>
        </p:txBody>
      </p:sp>
      <p:sp>
        <p:nvSpPr>
          <p:cNvPr id="10246" name="Text Box 7"/>
          <p:cNvSpPr txBox="1">
            <a:spLocks noChangeArrowheads="1"/>
          </p:cNvSpPr>
          <p:nvPr/>
        </p:nvSpPr>
        <p:spPr bwMode="auto">
          <a:xfrm>
            <a:off x="5884863" y="2544763"/>
            <a:ext cx="2171700" cy="781050"/>
          </a:xfrm>
          <a:prstGeom prst="rect">
            <a:avLst/>
          </a:prstGeom>
          <a:noFill/>
          <a:ln w="9525">
            <a:noFill/>
            <a:miter lim="800000"/>
            <a:headEnd/>
            <a:tailEnd/>
          </a:ln>
        </p:spPr>
        <p:txBody>
          <a:bodyPr>
            <a:spAutoFit/>
          </a:bodyPr>
          <a:lstStyle/>
          <a:p>
            <a:pPr>
              <a:spcBef>
                <a:spcPct val="50000"/>
              </a:spcBef>
            </a:pPr>
            <a:r>
              <a:rPr lang="en-US" altLang="en-US">
                <a:solidFill>
                  <a:srgbClr val="FF0000"/>
                </a:solidFill>
              </a:rPr>
              <a:t>Insert Fig 24.13</a:t>
            </a:r>
          </a:p>
        </p:txBody>
      </p:sp>
      <p:sp>
        <p:nvSpPr>
          <p:cNvPr id="10247" name="AutoShape 3"/>
          <p:cNvSpPr>
            <a:spLocks noChangeAspect="1" noChangeArrowheads="1" noTextEdit="1"/>
          </p:cNvSpPr>
          <p:nvPr/>
        </p:nvSpPr>
        <p:spPr bwMode="auto">
          <a:xfrm>
            <a:off x="4787900" y="1538288"/>
            <a:ext cx="4065588" cy="3614737"/>
          </a:xfrm>
          <a:prstGeom prst="rect">
            <a:avLst/>
          </a:prstGeom>
          <a:noFill/>
          <a:ln w="9525">
            <a:noFill/>
            <a:miter lim="800000"/>
            <a:headEnd/>
            <a:tailEnd/>
          </a:ln>
        </p:spPr>
        <p:txBody>
          <a:bodyPr/>
          <a:lstStyle/>
          <a:p>
            <a:endParaRPr lang="ar-IQ"/>
          </a:p>
        </p:txBody>
      </p:sp>
      <p:pic>
        <p:nvPicPr>
          <p:cNvPr id="10248" name="Picture 5"/>
          <p:cNvPicPr>
            <a:picLocks noChangeAspect="1" noChangeArrowheads="1"/>
          </p:cNvPicPr>
          <p:nvPr/>
        </p:nvPicPr>
        <p:blipFill>
          <a:blip r:embed="rId3" cstate="print"/>
          <a:srcRect/>
          <a:stretch>
            <a:fillRect/>
          </a:stretch>
        </p:blipFill>
        <p:spPr bwMode="auto">
          <a:xfrm>
            <a:off x="5029200" y="1930847"/>
            <a:ext cx="3683000" cy="3272978"/>
          </a:xfrm>
          <a:prstGeom prst="rect">
            <a:avLst/>
          </a:prstGeom>
          <a:noFill/>
          <a:ln w="9525">
            <a:noFill/>
            <a:miter lim="800000"/>
            <a:headEnd/>
            <a:tailEnd/>
          </a:ln>
        </p:spPr>
      </p:pic>
      <p:sp>
        <p:nvSpPr>
          <p:cNvPr id="10249" name="Rectangle 6"/>
          <p:cNvSpPr>
            <a:spLocks noChangeArrowheads="1"/>
          </p:cNvSpPr>
          <p:nvPr/>
        </p:nvSpPr>
        <p:spPr bwMode="auto">
          <a:xfrm>
            <a:off x="6624638" y="4116388"/>
            <a:ext cx="1439862" cy="231775"/>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cs typeface="Arial" pitchFamily="34" charset="0"/>
              </a:rPr>
              <a:t>Infected lung cell</a:t>
            </a:r>
            <a:endParaRPr lang="en-US" altLang="en-US" sz="1500">
              <a:cs typeface="Arial" pitchFamily="34" charset="0"/>
            </a:endParaRPr>
          </a:p>
        </p:txBody>
      </p:sp>
      <p:sp>
        <p:nvSpPr>
          <p:cNvPr id="10250" name="Line 9"/>
          <p:cNvSpPr>
            <a:spLocks noChangeShapeType="1"/>
          </p:cNvSpPr>
          <p:nvPr/>
        </p:nvSpPr>
        <p:spPr bwMode="auto">
          <a:xfrm>
            <a:off x="7188200" y="3462338"/>
            <a:ext cx="6350" cy="647700"/>
          </a:xfrm>
          <a:prstGeom prst="line">
            <a:avLst/>
          </a:prstGeom>
          <a:noFill/>
          <a:ln w="12700">
            <a:solidFill>
              <a:srgbClr val="000000"/>
            </a:solidFill>
            <a:round/>
            <a:headEnd/>
            <a:tailEnd/>
          </a:ln>
        </p:spPr>
        <p:txBody>
          <a:bodyPr/>
          <a:lstStyle/>
          <a:p>
            <a:endParaRPr lang="ar-IQ"/>
          </a:p>
        </p:txBody>
      </p:sp>
      <p:sp>
        <p:nvSpPr>
          <p:cNvPr id="10251" name="Rectangle 10"/>
          <p:cNvSpPr>
            <a:spLocks noChangeArrowheads="1"/>
          </p:cNvSpPr>
          <p:nvPr/>
        </p:nvSpPr>
        <p:spPr bwMode="auto">
          <a:xfrm>
            <a:off x="6416675" y="1798638"/>
            <a:ext cx="709613" cy="461962"/>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cs typeface="Arial" pitchFamily="34" charset="0"/>
              </a:rPr>
              <a:t>Normal</a:t>
            </a:r>
          </a:p>
          <a:p>
            <a:r>
              <a:rPr lang="en-US" altLang="en-US" sz="1500">
                <a:solidFill>
                  <a:srgbClr val="000000"/>
                </a:solidFill>
                <a:latin typeface="Helvetica" pitchFamily="34" charset="0"/>
                <a:cs typeface="Arial" pitchFamily="34" charset="0"/>
              </a:rPr>
              <a:t>lung cell</a:t>
            </a:r>
            <a:endParaRPr lang="en-US" altLang="en-US" sz="1500">
              <a:cs typeface="Arial" pitchFamily="34" charset="0"/>
            </a:endParaRPr>
          </a:p>
        </p:txBody>
      </p:sp>
      <p:sp>
        <p:nvSpPr>
          <p:cNvPr id="10252" name="Rectangle 14"/>
          <p:cNvSpPr>
            <a:spLocks noChangeArrowheads="1"/>
          </p:cNvSpPr>
          <p:nvPr/>
        </p:nvSpPr>
        <p:spPr bwMode="auto">
          <a:xfrm>
            <a:off x="7926388" y="2500313"/>
            <a:ext cx="825500" cy="693737"/>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cs typeface="Arial" pitchFamily="34" charset="0"/>
              </a:rPr>
              <a:t>Nucleus</a:t>
            </a:r>
          </a:p>
          <a:p>
            <a:r>
              <a:rPr lang="en-US" altLang="en-US" sz="1500">
                <a:solidFill>
                  <a:srgbClr val="000000"/>
                </a:solidFill>
                <a:latin typeface="Helvetica" pitchFamily="34" charset="0"/>
                <a:cs typeface="Arial" pitchFamily="34" charset="0"/>
              </a:rPr>
              <a:t>with large</a:t>
            </a:r>
          </a:p>
          <a:p>
            <a:r>
              <a:rPr lang="en-US" altLang="en-US" sz="1500">
                <a:solidFill>
                  <a:srgbClr val="000000"/>
                </a:solidFill>
                <a:latin typeface="Helvetica" pitchFamily="34" charset="0"/>
                <a:cs typeface="Arial" pitchFamily="34" charset="0"/>
              </a:rPr>
              <a:t>inclusion</a:t>
            </a:r>
            <a:endParaRPr lang="en-US" altLang="en-US" sz="1500">
              <a:cs typeface="Arial" pitchFamily="34" charset="0"/>
            </a:endParaRPr>
          </a:p>
        </p:txBody>
      </p:sp>
      <p:sp>
        <p:nvSpPr>
          <p:cNvPr id="10253" name="Line 17"/>
          <p:cNvSpPr>
            <a:spLocks noChangeShapeType="1"/>
          </p:cNvSpPr>
          <p:nvPr/>
        </p:nvSpPr>
        <p:spPr bwMode="auto">
          <a:xfrm>
            <a:off x="6597650" y="2246313"/>
            <a:ext cx="1588" cy="539750"/>
          </a:xfrm>
          <a:prstGeom prst="line">
            <a:avLst/>
          </a:prstGeom>
          <a:noFill/>
          <a:ln w="12700">
            <a:solidFill>
              <a:srgbClr val="000000"/>
            </a:solidFill>
            <a:round/>
            <a:headEnd/>
            <a:tailEnd/>
          </a:ln>
        </p:spPr>
        <p:txBody>
          <a:bodyPr/>
          <a:lstStyle/>
          <a:p>
            <a:endParaRPr lang="ar-IQ"/>
          </a:p>
        </p:txBody>
      </p:sp>
      <p:sp>
        <p:nvSpPr>
          <p:cNvPr id="10254" name="Freeform 18"/>
          <p:cNvSpPr>
            <a:spLocks/>
          </p:cNvSpPr>
          <p:nvPr/>
        </p:nvSpPr>
        <p:spPr bwMode="auto">
          <a:xfrm>
            <a:off x="7173913" y="2771775"/>
            <a:ext cx="493712" cy="512763"/>
          </a:xfrm>
          <a:custGeom>
            <a:avLst/>
            <a:gdLst>
              <a:gd name="T0" fmla="*/ 2147483647 w 512"/>
              <a:gd name="T1" fmla="*/ 2147483647 h 532"/>
              <a:gd name="T2" fmla="*/ 2147483647 w 512"/>
              <a:gd name="T3" fmla="*/ 2147483647 h 532"/>
              <a:gd name="T4" fmla="*/ 2147483647 w 512"/>
              <a:gd name="T5" fmla="*/ 0 h 532"/>
              <a:gd name="T6" fmla="*/ 0 w 512"/>
              <a:gd name="T7" fmla="*/ 2147483647 h 532"/>
              <a:gd name="T8" fmla="*/ 0 60000 65536"/>
              <a:gd name="T9" fmla="*/ 0 60000 65536"/>
              <a:gd name="T10" fmla="*/ 0 60000 65536"/>
              <a:gd name="T11" fmla="*/ 0 60000 65536"/>
              <a:gd name="T12" fmla="*/ 0 w 512"/>
              <a:gd name="T13" fmla="*/ 0 h 532"/>
              <a:gd name="T14" fmla="*/ 512 w 512"/>
              <a:gd name="T15" fmla="*/ 532 h 532"/>
            </a:gdLst>
            <a:ahLst/>
            <a:cxnLst>
              <a:cxn ang="T8">
                <a:pos x="T0" y="T1"/>
              </a:cxn>
              <a:cxn ang="T9">
                <a:pos x="T2" y="T3"/>
              </a:cxn>
              <a:cxn ang="T10">
                <a:pos x="T4" y="T5"/>
              </a:cxn>
              <a:cxn ang="T11">
                <a:pos x="T6" y="T7"/>
              </a:cxn>
            </a:cxnLst>
            <a:rect l="T12" t="T13" r="T14" b="T15"/>
            <a:pathLst>
              <a:path w="512" h="532">
                <a:moveTo>
                  <a:pt x="406" y="532"/>
                </a:moveTo>
                <a:lnTo>
                  <a:pt x="512" y="432"/>
                </a:lnTo>
                <a:lnTo>
                  <a:pt x="106" y="0"/>
                </a:lnTo>
                <a:lnTo>
                  <a:pt x="0" y="100"/>
                </a:lnTo>
              </a:path>
            </a:pathLst>
          </a:custGeom>
          <a:noFill/>
          <a:ln w="12700">
            <a:solidFill>
              <a:srgbClr val="000000"/>
            </a:solidFill>
            <a:round/>
            <a:headEnd/>
            <a:tailEnd/>
          </a:ln>
        </p:spPr>
        <p:txBody>
          <a:bodyPr/>
          <a:lstStyle/>
          <a:p>
            <a:endParaRPr lang="ar-IQ"/>
          </a:p>
        </p:txBody>
      </p:sp>
      <p:sp>
        <p:nvSpPr>
          <p:cNvPr id="10255" name="Line 19"/>
          <p:cNvSpPr>
            <a:spLocks noChangeShapeType="1"/>
          </p:cNvSpPr>
          <p:nvPr/>
        </p:nvSpPr>
        <p:spPr bwMode="auto">
          <a:xfrm flipH="1">
            <a:off x="7470775" y="2622550"/>
            <a:ext cx="406400" cy="360363"/>
          </a:xfrm>
          <a:prstGeom prst="line">
            <a:avLst/>
          </a:prstGeom>
          <a:noFill/>
          <a:ln w="12700">
            <a:solidFill>
              <a:srgbClr val="000000"/>
            </a:solidFill>
            <a:round/>
            <a:headEnd/>
            <a:tailEnd/>
          </a:ln>
        </p:spPr>
        <p:txBody>
          <a:bodyPr/>
          <a:lstStyle/>
          <a:p>
            <a:endParaRPr lang="ar-IQ"/>
          </a:p>
        </p:txBody>
      </p:sp>
      <p:sp>
        <p:nvSpPr>
          <p:cNvPr id="10256" name="Rectangle 14"/>
          <p:cNvSpPr>
            <a:spLocks noChangeArrowheads="1"/>
          </p:cNvSpPr>
          <p:nvPr/>
        </p:nvSpPr>
        <p:spPr bwMode="auto">
          <a:xfrm>
            <a:off x="6238875" y="5162550"/>
            <a:ext cx="1162050" cy="184150"/>
          </a:xfrm>
          <a:prstGeom prst="rect">
            <a:avLst/>
          </a:prstGeom>
          <a:noFill/>
          <a:ln w="9525">
            <a:noFill/>
            <a:miter lim="800000"/>
            <a:headEnd/>
            <a:tailEnd/>
          </a:ln>
        </p:spPr>
        <p:txBody>
          <a:bodyPr wrap="none">
            <a:spAutoFit/>
          </a:bodyPr>
          <a:lstStyle/>
          <a:p>
            <a:r>
              <a:rPr lang="en-US" altLang="en-US" sz="600"/>
              <a:t>Dr. Edwin P. Ewing, Jr./CDC</a:t>
            </a:r>
          </a:p>
        </p:txBody>
      </p:sp>
      <p:sp>
        <p:nvSpPr>
          <p:cNvPr id="10257" name="Rectangle 26"/>
          <p:cNvSpPr>
            <a:spLocks noChangeArrowheads="1"/>
          </p:cNvSpPr>
          <p:nvPr/>
        </p:nvSpPr>
        <p:spPr bwMode="auto">
          <a:xfrm>
            <a:off x="4606925" y="1196975"/>
            <a:ext cx="4559300" cy="215900"/>
          </a:xfrm>
          <a:prstGeom prst="rect">
            <a:avLst/>
          </a:prstGeom>
          <a:noFill/>
          <a:ln w="9525">
            <a:noFill/>
            <a:miter lim="800000"/>
            <a:headEnd/>
            <a:tailEnd/>
          </a:ln>
        </p:spPr>
        <p:txBody>
          <a:bodyPr>
            <a:spAutoFit/>
          </a:bodyPr>
          <a:lstStyle/>
          <a:p>
            <a:r>
              <a:rPr lang="en-US" altLang="en-US" sz="800">
                <a:solidFill>
                  <a:srgbClr val="060505"/>
                </a:solidFill>
                <a:cs typeface="Arial" pitchFamily="34" charset="0"/>
              </a:rPr>
              <a:t>Copyright © McGraw-Hill Education. Permission required for reproduction or display.</a:t>
            </a:r>
          </a:p>
        </p:txBody>
      </p:sp>
    </p:spTree>
    <p:extLst>
      <p:ext uri="{BB962C8B-B14F-4D97-AF65-F5344CB8AC3E}">
        <p14:creationId xmlns:p14="http://schemas.microsoft.com/office/powerpoint/2010/main" val="2960151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1600200" y="228600"/>
            <a:ext cx="7772400" cy="762000"/>
          </a:xfrm>
        </p:spPr>
        <p:txBody>
          <a:bodyPr>
            <a:normAutofit fontScale="90000"/>
          </a:bodyPr>
          <a:lstStyle/>
          <a:p>
            <a:pPr eaLnBrk="1" hangingPunct="1"/>
            <a:r>
              <a:rPr lang="en-US" altLang="en-US" sz="4900" dirty="0" smtClean="0">
                <a:latin typeface="Arial" pitchFamily="34" charset="0"/>
              </a:rPr>
              <a:t>Cytomegalovirus</a:t>
            </a:r>
            <a:r>
              <a:rPr lang="en-US" altLang="en-US" sz="4000" dirty="0" smtClean="0">
                <a:latin typeface="Arial" pitchFamily="34" charset="0"/>
              </a:rPr>
              <a:t/>
            </a:r>
            <a:br>
              <a:rPr lang="en-US" altLang="en-US" sz="4000" dirty="0" smtClean="0">
                <a:latin typeface="Arial" pitchFamily="34" charset="0"/>
              </a:rPr>
            </a:br>
            <a:r>
              <a:rPr lang="en-US" altLang="en-US" dirty="0" smtClean="0">
                <a:latin typeface="Arial" pitchFamily="34" charset="0"/>
              </a:rPr>
              <a:t>  </a:t>
            </a:r>
          </a:p>
        </p:txBody>
      </p:sp>
      <p:sp>
        <p:nvSpPr>
          <p:cNvPr id="11268" name="Rectangle 2"/>
          <p:cNvSpPr>
            <a:spLocks noGrp="1" noChangeArrowheads="1"/>
          </p:cNvSpPr>
          <p:nvPr>
            <p:ph type="body" idx="1"/>
          </p:nvPr>
        </p:nvSpPr>
        <p:spPr>
          <a:xfrm>
            <a:off x="-8467" y="1600200"/>
            <a:ext cx="9152467" cy="5715000"/>
          </a:xfrm>
        </p:spPr>
        <p:txBody>
          <a:bodyPr>
            <a:normAutofit fontScale="25000" lnSpcReduction="20000"/>
          </a:bodyPr>
          <a:lstStyle/>
          <a:p>
            <a:pPr algn="just" eaLnBrk="1" hangingPunct="1">
              <a:lnSpc>
                <a:spcPct val="90000"/>
              </a:lnSpc>
            </a:pPr>
            <a:r>
              <a:rPr lang="en-US" altLang="en-US" sz="11200" dirty="0" smtClean="0">
                <a:latin typeface="Arial" pitchFamily="34" charset="0"/>
              </a:rPr>
              <a:t>Newborns may exhibit enlarged liver</a:t>
            </a:r>
          </a:p>
          <a:p>
            <a:pPr marL="0" indent="0" algn="just" eaLnBrk="1" hangingPunct="1">
              <a:lnSpc>
                <a:spcPct val="90000"/>
              </a:lnSpc>
              <a:buNone/>
            </a:pPr>
            <a:r>
              <a:rPr lang="en-US" altLang="en-US" sz="11200" dirty="0" smtClean="0">
                <a:latin typeface="Arial" pitchFamily="34" charset="0"/>
              </a:rPr>
              <a:t> and spleen, jaundice, capillary bleeding,</a:t>
            </a:r>
          </a:p>
          <a:p>
            <a:pPr marL="0" indent="0" algn="just" eaLnBrk="1" hangingPunct="1">
              <a:lnSpc>
                <a:spcPct val="90000"/>
              </a:lnSpc>
              <a:buNone/>
            </a:pPr>
            <a:r>
              <a:rPr lang="en-US" altLang="en-US" sz="11200" dirty="0" smtClean="0">
                <a:latin typeface="Arial" pitchFamily="34" charset="0"/>
              </a:rPr>
              <a:t> microcephaly, and ocular inflammation; may be fatal.</a:t>
            </a:r>
          </a:p>
          <a:p>
            <a:pPr lvl="1" algn="just" eaLnBrk="1" hangingPunct="1">
              <a:lnSpc>
                <a:spcPct val="90000"/>
              </a:lnSpc>
            </a:pPr>
            <a:r>
              <a:rPr lang="en-US" altLang="en-US" sz="11200" dirty="0" smtClean="0">
                <a:latin typeface="Arial" pitchFamily="34" charset="0"/>
              </a:rPr>
              <a:t>Babies who survive develop neurological </a:t>
            </a:r>
            <a:r>
              <a:rPr lang="en-US" altLang="en-US" sz="11200" dirty="0" err="1" smtClean="0">
                <a:latin typeface="Arial" pitchFamily="34" charset="0"/>
              </a:rPr>
              <a:t>sequelae</a:t>
            </a:r>
            <a:r>
              <a:rPr lang="en-US" altLang="en-US" sz="11200" dirty="0" smtClean="0">
                <a:latin typeface="Arial" pitchFamily="34" charset="0"/>
              </a:rPr>
              <a:t>, hearing, visual disturbances and mental retardation</a:t>
            </a:r>
          </a:p>
          <a:p>
            <a:pPr lvl="4" algn="just" eaLnBrk="1" hangingPunct="1">
              <a:lnSpc>
                <a:spcPct val="90000"/>
              </a:lnSpc>
            </a:pPr>
            <a:endParaRPr lang="en-US" altLang="en-US" sz="11200" dirty="0" smtClean="0">
              <a:latin typeface="Arial" pitchFamily="34" charset="0"/>
            </a:endParaRPr>
          </a:p>
          <a:p>
            <a:pPr algn="just" eaLnBrk="1" hangingPunct="1">
              <a:lnSpc>
                <a:spcPct val="90000"/>
              </a:lnSpc>
            </a:pPr>
            <a:r>
              <a:rPr lang="en-US" altLang="en-US" sz="11200" dirty="0" smtClean="0">
                <a:latin typeface="Arial" pitchFamily="34" charset="0"/>
              </a:rPr>
              <a:t>Perinatal CMV infection – mostly asymptomatic, or pneumonitis, and a mononucleosis-like syndrome</a:t>
            </a:r>
          </a:p>
          <a:p>
            <a:pPr algn="just" eaLnBrk="1" hangingPunct="1">
              <a:lnSpc>
                <a:spcPct val="90000"/>
              </a:lnSpc>
            </a:pPr>
            <a:r>
              <a:rPr lang="en-US" altLang="en-US" sz="11200" dirty="0" smtClean="0">
                <a:latin typeface="Arial" pitchFamily="34" charset="0"/>
              </a:rPr>
              <a:t>AIDS patients – CMV mononucleosis, disseminated CMV, retinitis</a:t>
            </a:r>
          </a:p>
          <a:p>
            <a:pPr algn="just" eaLnBrk="1" hangingPunct="1">
              <a:lnSpc>
                <a:spcPct val="90000"/>
              </a:lnSpc>
            </a:pPr>
            <a:r>
              <a:rPr lang="en-US" altLang="en-US" sz="11200" dirty="0" smtClean="0">
                <a:latin typeface="Arial" pitchFamily="34" charset="0"/>
              </a:rPr>
              <a:t>Transplant patients – pneumonitis, hepatitis, myocarditis, </a:t>
            </a:r>
            <a:r>
              <a:rPr lang="en-US" altLang="en-US" sz="11200" dirty="0" err="1" smtClean="0">
                <a:latin typeface="Arial" pitchFamily="34" charset="0"/>
              </a:rPr>
              <a:t>meningoencephalitis</a:t>
            </a:r>
            <a:r>
              <a:rPr lang="en-US" altLang="en-US" sz="11200" dirty="0">
                <a:latin typeface="Arial" pitchFamily="34" charset="0"/>
              </a:rPr>
              <a:t>.</a:t>
            </a:r>
            <a:endParaRPr lang="en-US" altLang="en-US" sz="11200" dirty="0" smtClean="0">
              <a:latin typeface="Arial" pitchFamily="34" charset="0"/>
            </a:endParaRPr>
          </a:p>
          <a:p>
            <a:pPr algn="just" eaLnBrk="1" hangingPunct="1">
              <a:lnSpc>
                <a:spcPct val="90000"/>
              </a:lnSpc>
            </a:pPr>
            <a:r>
              <a:rPr lang="en-US" altLang="en-US" sz="11200" dirty="0" smtClean="0">
                <a:latin typeface="Arial" pitchFamily="34" charset="0"/>
              </a:rPr>
              <a:t>Treatment reserved for </a:t>
            </a:r>
            <a:r>
              <a:rPr lang="en-US" altLang="en-US" sz="11200" dirty="0" err="1" smtClean="0">
                <a:latin typeface="Arial" pitchFamily="34" charset="0"/>
              </a:rPr>
              <a:t>immunocompromised</a:t>
            </a:r>
            <a:r>
              <a:rPr lang="en-US" altLang="en-US" sz="11200" dirty="0" smtClean="0">
                <a:latin typeface="Arial" pitchFamily="34" charset="0"/>
              </a:rPr>
              <a:t> – </a:t>
            </a:r>
            <a:r>
              <a:rPr lang="en-US" altLang="en-US" sz="11200" dirty="0" err="1" smtClean="0">
                <a:latin typeface="Arial" pitchFamily="34" charset="0"/>
              </a:rPr>
              <a:t>ganciclovir</a:t>
            </a:r>
            <a:r>
              <a:rPr lang="en-US" altLang="en-US" sz="11200" dirty="0" smtClean="0">
                <a:latin typeface="Arial" pitchFamily="34" charset="0"/>
              </a:rPr>
              <a:t>, </a:t>
            </a:r>
            <a:r>
              <a:rPr lang="en-US" altLang="en-US" sz="11200" dirty="0" err="1" smtClean="0">
                <a:latin typeface="Arial" pitchFamily="34" charset="0"/>
              </a:rPr>
              <a:t>foscarnet</a:t>
            </a:r>
            <a:r>
              <a:rPr lang="en-US" altLang="en-US" sz="11200" dirty="0" smtClean="0">
                <a:latin typeface="Arial" pitchFamily="34" charset="0"/>
              </a:rPr>
              <a:t>.</a:t>
            </a:r>
          </a:p>
          <a:p>
            <a:pPr eaLnBrk="1" hangingPunct="1">
              <a:lnSpc>
                <a:spcPct val="90000"/>
              </a:lnSpc>
            </a:pPr>
            <a:endParaRPr lang="en-US" altLang="en-US" sz="8000" dirty="0" smtClean="0">
              <a:latin typeface="Arial" pitchFamily="34" charset="0"/>
            </a:endParaRPr>
          </a:p>
        </p:txBody>
      </p:sp>
      <p:pic>
        <p:nvPicPr>
          <p:cNvPr id="5122" name="Picture 2" descr="https://www.physio-pedia.com/images/a/a9/Cm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0" y="152400"/>
            <a:ext cx="25146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591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type="body" idx="1"/>
          </p:nvPr>
        </p:nvSpPr>
        <p:spPr>
          <a:xfrm>
            <a:off x="304800" y="1462088"/>
            <a:ext cx="4605338" cy="5170488"/>
          </a:xfrm>
        </p:spPr>
        <p:txBody>
          <a:bodyPr>
            <a:normAutofit fontScale="92500" lnSpcReduction="20000"/>
          </a:bodyPr>
          <a:lstStyle/>
          <a:p>
            <a:pPr algn="just" rtl="0" eaLnBrk="1" hangingPunct="1">
              <a:lnSpc>
                <a:spcPct val="90000"/>
              </a:lnSpc>
            </a:pPr>
            <a:r>
              <a:rPr lang="en-US" altLang="en-US" dirty="0" smtClean="0">
                <a:latin typeface="Arial" pitchFamily="34" charset="0"/>
              </a:rPr>
              <a:t>Transmitted by close contact with saliva and other secretions; very common. </a:t>
            </a:r>
          </a:p>
          <a:p>
            <a:pPr marL="0" indent="0" algn="just" rtl="0" eaLnBrk="1" hangingPunct="1">
              <a:lnSpc>
                <a:spcPct val="90000"/>
              </a:lnSpc>
              <a:buNone/>
            </a:pPr>
            <a:endParaRPr lang="en-US" altLang="en-US" dirty="0" smtClean="0">
              <a:latin typeface="Arial" pitchFamily="34" charset="0"/>
            </a:endParaRPr>
          </a:p>
          <a:p>
            <a:pPr algn="just" rtl="0" eaLnBrk="1" hangingPunct="1">
              <a:lnSpc>
                <a:spcPct val="110000"/>
              </a:lnSpc>
            </a:pPr>
            <a:r>
              <a:rPr lang="en-US" altLang="en-US" dirty="0" smtClean="0">
                <a:latin typeface="Arial" pitchFamily="34" charset="0"/>
              </a:rPr>
              <a:t>Causes </a:t>
            </a:r>
            <a:r>
              <a:rPr lang="en-US" altLang="en-US" dirty="0" err="1" smtClean="0">
                <a:latin typeface="Arial" pitchFamily="34" charset="0"/>
              </a:rPr>
              <a:t>roseola</a:t>
            </a:r>
            <a:r>
              <a:rPr lang="en-US" altLang="en-US" dirty="0" smtClean="0">
                <a:latin typeface="Arial" pitchFamily="34" charset="0"/>
              </a:rPr>
              <a:t>, an acute febrile disease in babies 2-12 months; begins with fever, followed by a faint </a:t>
            </a:r>
            <a:r>
              <a:rPr lang="en-US" altLang="en-US" dirty="0" err="1" smtClean="0">
                <a:latin typeface="Arial" pitchFamily="34" charset="0"/>
              </a:rPr>
              <a:t>maculopapular</a:t>
            </a:r>
            <a:r>
              <a:rPr lang="en-US" altLang="en-US" dirty="0" smtClean="0">
                <a:latin typeface="Arial" pitchFamily="34" charset="0"/>
              </a:rPr>
              <a:t> rash; usually self-limited.</a:t>
            </a:r>
          </a:p>
          <a:p>
            <a:pPr eaLnBrk="1" hangingPunct="1">
              <a:lnSpc>
                <a:spcPct val="90000"/>
              </a:lnSpc>
            </a:pPr>
            <a:endParaRPr lang="en-US" altLang="en-US" sz="2600" dirty="0" smtClean="0">
              <a:latin typeface="Arial" pitchFamily="34" charset="0"/>
            </a:endParaRPr>
          </a:p>
        </p:txBody>
      </p:sp>
      <p:sp>
        <p:nvSpPr>
          <p:cNvPr id="29701" name="Rectangle 3"/>
          <p:cNvSpPr>
            <a:spLocks noChangeArrowheads="1"/>
          </p:cNvSpPr>
          <p:nvPr/>
        </p:nvSpPr>
        <p:spPr bwMode="auto">
          <a:xfrm>
            <a:off x="304800" y="228600"/>
            <a:ext cx="8458200" cy="1219200"/>
          </a:xfrm>
          <a:prstGeom prst="rect">
            <a:avLst/>
          </a:prstGeom>
          <a:noFill/>
          <a:ln w="9525">
            <a:noFill/>
            <a:miter lim="800000"/>
            <a:headEnd/>
            <a:tailEnd/>
          </a:ln>
        </p:spPr>
        <p:txBody>
          <a:bodyPr/>
          <a:lstStyle/>
          <a:p>
            <a:pPr algn="ctr">
              <a:lnSpc>
                <a:spcPct val="90000"/>
              </a:lnSpc>
              <a:spcBef>
                <a:spcPct val="20000"/>
              </a:spcBef>
            </a:pPr>
            <a:r>
              <a:rPr lang="en-US" altLang="en-US" sz="3600" b="1" dirty="0">
                <a:solidFill>
                  <a:srgbClr val="400080"/>
                </a:solidFill>
              </a:rPr>
              <a:t>Human herpes virus 6 (HHV-6)-human B-</a:t>
            </a:r>
            <a:r>
              <a:rPr lang="en-US" altLang="en-US" sz="3600" b="1" dirty="0" err="1">
                <a:solidFill>
                  <a:srgbClr val="400080"/>
                </a:solidFill>
              </a:rPr>
              <a:t>lymphotropic</a:t>
            </a:r>
            <a:r>
              <a:rPr lang="en-US" altLang="en-US" sz="3600" b="1" dirty="0">
                <a:solidFill>
                  <a:srgbClr val="400080"/>
                </a:solidFill>
              </a:rPr>
              <a:t> virus</a:t>
            </a:r>
            <a:endParaRPr lang="en-US" altLang="en-US" sz="3600" dirty="0"/>
          </a:p>
          <a:p>
            <a:pPr marL="342900" indent="-342900">
              <a:lnSpc>
                <a:spcPct val="90000"/>
              </a:lnSpc>
              <a:spcBef>
                <a:spcPct val="20000"/>
              </a:spcBef>
              <a:buFontTx/>
              <a:buChar char="•"/>
            </a:pPr>
            <a:endParaRPr lang="en-US" altLang="en-US" sz="2600" dirty="0"/>
          </a:p>
          <a:p>
            <a:pPr>
              <a:lnSpc>
                <a:spcPct val="90000"/>
              </a:lnSpc>
              <a:spcBef>
                <a:spcPct val="20000"/>
              </a:spcBef>
            </a:pPr>
            <a:endParaRPr lang="en-US" altLang="en-US" sz="2600" dirty="0"/>
          </a:p>
        </p:txBody>
      </p:sp>
      <p:sp>
        <p:nvSpPr>
          <p:cNvPr id="29702" name="Text Box 7"/>
          <p:cNvSpPr txBox="1">
            <a:spLocks noChangeArrowheads="1"/>
          </p:cNvSpPr>
          <p:nvPr/>
        </p:nvSpPr>
        <p:spPr bwMode="auto">
          <a:xfrm>
            <a:off x="5943600" y="2971800"/>
            <a:ext cx="2209800" cy="822325"/>
          </a:xfrm>
          <a:prstGeom prst="rect">
            <a:avLst/>
          </a:prstGeom>
          <a:noFill/>
          <a:ln w="9525">
            <a:noFill/>
            <a:miter lim="800000"/>
            <a:headEnd/>
            <a:tailEnd/>
          </a:ln>
        </p:spPr>
        <p:txBody>
          <a:bodyPr>
            <a:spAutoFit/>
          </a:bodyPr>
          <a:lstStyle/>
          <a:p>
            <a:pPr>
              <a:spcBef>
                <a:spcPct val="50000"/>
              </a:spcBef>
            </a:pPr>
            <a:r>
              <a:rPr lang="en-US" altLang="en-US">
                <a:solidFill>
                  <a:srgbClr val="FF0000"/>
                </a:solidFill>
              </a:rPr>
              <a:t>Insert Fig 24.17</a:t>
            </a:r>
          </a:p>
        </p:txBody>
      </p:sp>
      <p:pic>
        <p:nvPicPr>
          <p:cNvPr id="29703" name="Picture 7" descr="taL75292_2417.jpg"/>
          <p:cNvPicPr>
            <a:picLocks noChangeAspect="1"/>
          </p:cNvPicPr>
          <p:nvPr/>
        </p:nvPicPr>
        <p:blipFill>
          <a:blip r:embed="rId3" cstate="print"/>
          <a:srcRect t="5788" b="1433"/>
          <a:stretch>
            <a:fillRect/>
          </a:stretch>
        </p:blipFill>
        <p:spPr bwMode="auto">
          <a:xfrm>
            <a:off x="5397500" y="1600200"/>
            <a:ext cx="3371217" cy="4724400"/>
          </a:xfrm>
          <a:prstGeom prst="rect">
            <a:avLst/>
          </a:prstGeom>
          <a:noFill/>
          <a:ln w="9525">
            <a:noFill/>
            <a:miter lim="800000"/>
            <a:headEnd/>
            <a:tailEnd/>
          </a:ln>
        </p:spPr>
      </p:pic>
      <p:sp>
        <p:nvSpPr>
          <p:cNvPr id="29704" name="Rectangle 26"/>
          <p:cNvSpPr>
            <a:spLocks noChangeArrowheads="1"/>
          </p:cNvSpPr>
          <p:nvPr/>
        </p:nvSpPr>
        <p:spPr bwMode="auto">
          <a:xfrm>
            <a:off x="4910138" y="1752600"/>
            <a:ext cx="3652837" cy="200025"/>
          </a:xfrm>
          <a:prstGeom prst="rect">
            <a:avLst/>
          </a:prstGeom>
          <a:noFill/>
          <a:ln w="9525">
            <a:noFill/>
            <a:miter lim="800000"/>
            <a:headEnd/>
            <a:tailEnd/>
          </a:ln>
        </p:spPr>
        <p:txBody>
          <a:bodyPr wrap="none">
            <a:spAutoFit/>
          </a:bodyPr>
          <a:lstStyle/>
          <a:p>
            <a:r>
              <a:rPr lang="en-US" altLang="en-US" sz="700">
                <a:solidFill>
                  <a:srgbClr val="060505"/>
                </a:solidFill>
                <a:cs typeface="Arial" pitchFamily="34" charset="0"/>
              </a:rPr>
              <a:t>Copyright © McGraw-Hill Education. Permission required for reproduction or display.</a:t>
            </a:r>
          </a:p>
        </p:txBody>
      </p:sp>
      <p:sp>
        <p:nvSpPr>
          <p:cNvPr id="29705" name="Rectangle 26"/>
          <p:cNvSpPr>
            <a:spLocks noChangeArrowheads="1"/>
          </p:cNvSpPr>
          <p:nvPr/>
        </p:nvSpPr>
        <p:spPr bwMode="auto">
          <a:xfrm>
            <a:off x="6261100" y="6281738"/>
            <a:ext cx="1236663" cy="184150"/>
          </a:xfrm>
          <a:prstGeom prst="rect">
            <a:avLst/>
          </a:prstGeom>
          <a:noFill/>
          <a:ln w="9525">
            <a:noFill/>
            <a:miter lim="800000"/>
            <a:headEnd/>
            <a:tailEnd/>
          </a:ln>
        </p:spPr>
        <p:txBody>
          <a:bodyPr wrap="none">
            <a:spAutoFit/>
          </a:bodyPr>
          <a:lstStyle/>
          <a:p>
            <a:r>
              <a:rPr lang="en-US" altLang="en-US" sz="600">
                <a:solidFill>
                  <a:srgbClr val="060505"/>
                </a:solidFill>
                <a:cs typeface="Arial" pitchFamily="34" charset="0"/>
              </a:rPr>
              <a:t>Courtesy of Stephen Dewhurst</a:t>
            </a:r>
          </a:p>
        </p:txBody>
      </p:sp>
    </p:spTree>
    <p:extLst>
      <p:ext uri="{BB962C8B-B14F-4D97-AF65-F5344CB8AC3E}">
        <p14:creationId xmlns:p14="http://schemas.microsoft.com/office/powerpoint/2010/main" val="2424149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3"/>
          <p:cNvSpPr>
            <a:spLocks noGrp="1" noChangeArrowheads="1"/>
          </p:cNvSpPr>
          <p:nvPr>
            <p:ph type="body" idx="4294967295"/>
          </p:nvPr>
        </p:nvSpPr>
        <p:spPr>
          <a:xfrm>
            <a:off x="304800" y="1524000"/>
            <a:ext cx="8610600" cy="4800600"/>
          </a:xfrm>
        </p:spPr>
        <p:txBody>
          <a:bodyPr/>
          <a:lstStyle/>
          <a:p>
            <a:pPr lvl="3" algn="l" rtl="0" eaLnBrk="1" hangingPunct="1">
              <a:lnSpc>
                <a:spcPct val="90000"/>
              </a:lnSpc>
            </a:pPr>
            <a:endParaRPr lang="en-US" altLang="en-US" sz="1700" dirty="0" smtClean="0">
              <a:latin typeface="Arial" pitchFamily="34" charset="0"/>
            </a:endParaRPr>
          </a:p>
          <a:p>
            <a:pPr algn="just" rtl="0" eaLnBrk="1" hangingPunct="1">
              <a:lnSpc>
                <a:spcPct val="90000"/>
              </a:lnSpc>
            </a:pPr>
            <a:r>
              <a:rPr lang="en-US" altLang="en-US" dirty="0" smtClean="0">
                <a:latin typeface="Arial" pitchFamily="34" charset="0"/>
              </a:rPr>
              <a:t>Adults may get mono-like symptoms, </a:t>
            </a:r>
            <a:r>
              <a:rPr lang="en-US" altLang="en-US" dirty="0" err="1" smtClean="0">
                <a:latin typeface="Arial" pitchFamily="34" charset="0"/>
              </a:rPr>
              <a:t>lymphadenopathy</a:t>
            </a:r>
            <a:r>
              <a:rPr lang="en-US" altLang="en-US" dirty="0" smtClean="0">
                <a:latin typeface="Arial" pitchFamily="34" charset="0"/>
              </a:rPr>
              <a:t> and hepatitis</a:t>
            </a:r>
          </a:p>
          <a:p>
            <a:pPr lvl="3" algn="just" rtl="0" eaLnBrk="1" hangingPunct="1">
              <a:lnSpc>
                <a:spcPct val="90000"/>
              </a:lnSpc>
            </a:pPr>
            <a:endParaRPr lang="en-US" altLang="en-US" sz="3200" dirty="0" smtClean="0">
              <a:latin typeface="Arial" pitchFamily="34" charset="0"/>
            </a:endParaRPr>
          </a:p>
          <a:p>
            <a:pPr algn="just" rtl="0" eaLnBrk="1" hangingPunct="1">
              <a:lnSpc>
                <a:spcPct val="90000"/>
              </a:lnSpc>
            </a:pPr>
            <a:r>
              <a:rPr lang="en-US" altLang="en-US" dirty="0" smtClean="0">
                <a:latin typeface="Arial" pitchFamily="34" charset="0"/>
              </a:rPr>
              <a:t>Over 70% of Multiple Sclerosis patients show signs of infection</a:t>
            </a:r>
          </a:p>
          <a:p>
            <a:pPr lvl="3" algn="just" rtl="0" eaLnBrk="1" hangingPunct="1">
              <a:lnSpc>
                <a:spcPct val="90000"/>
              </a:lnSpc>
            </a:pPr>
            <a:endParaRPr lang="en-US" altLang="en-US" sz="3200" dirty="0" smtClean="0">
              <a:latin typeface="Arial" pitchFamily="34" charset="0"/>
            </a:endParaRPr>
          </a:p>
          <a:p>
            <a:pPr algn="just" rtl="0" eaLnBrk="1" hangingPunct="1">
              <a:lnSpc>
                <a:spcPct val="90000"/>
              </a:lnSpc>
            </a:pPr>
            <a:r>
              <a:rPr lang="en-US" altLang="en-US" dirty="0" smtClean="0">
                <a:latin typeface="Arial" pitchFamily="34" charset="0"/>
              </a:rPr>
              <a:t>Significant relationship between HHV-6 and Hodgkin’s lymphoma, oral carcinoma, certain T-cell </a:t>
            </a:r>
            <a:r>
              <a:rPr lang="en-US" altLang="en-US" dirty="0" err="1" smtClean="0">
                <a:latin typeface="Arial" pitchFamily="34" charset="0"/>
              </a:rPr>
              <a:t>leukemias</a:t>
            </a:r>
            <a:endParaRPr lang="en-US" altLang="en-US" dirty="0" smtClean="0">
              <a:latin typeface="Arial" pitchFamily="34" charset="0"/>
            </a:endParaRPr>
          </a:p>
        </p:txBody>
      </p:sp>
      <p:sp>
        <p:nvSpPr>
          <p:cNvPr id="2" name="Rectangle 1"/>
          <p:cNvSpPr/>
          <p:nvPr/>
        </p:nvSpPr>
        <p:spPr>
          <a:xfrm>
            <a:off x="685800" y="304800"/>
            <a:ext cx="8001000" cy="1089529"/>
          </a:xfrm>
          <a:prstGeom prst="rect">
            <a:avLst/>
          </a:prstGeom>
        </p:spPr>
        <p:txBody>
          <a:bodyPr wrap="square">
            <a:spAutoFit/>
          </a:bodyPr>
          <a:lstStyle/>
          <a:p>
            <a:pPr algn="ctr">
              <a:lnSpc>
                <a:spcPct val="90000"/>
              </a:lnSpc>
            </a:pPr>
            <a:r>
              <a:rPr lang="en-US" altLang="en-US" sz="3600" b="1" dirty="0">
                <a:solidFill>
                  <a:srgbClr val="400080"/>
                </a:solidFill>
                <a:latin typeface="Arial" pitchFamily="34" charset="0"/>
              </a:rPr>
              <a:t>Human herpes virus 6 (HHV-6)-human B-</a:t>
            </a:r>
            <a:r>
              <a:rPr lang="en-US" altLang="en-US" sz="3600" b="1" dirty="0" err="1">
                <a:solidFill>
                  <a:srgbClr val="400080"/>
                </a:solidFill>
                <a:latin typeface="Arial" pitchFamily="34" charset="0"/>
              </a:rPr>
              <a:t>lymphotropic</a:t>
            </a:r>
            <a:r>
              <a:rPr lang="en-US" altLang="en-US" sz="3600" b="1" dirty="0">
                <a:solidFill>
                  <a:srgbClr val="400080"/>
                </a:solidFill>
                <a:latin typeface="Arial" pitchFamily="34" charset="0"/>
              </a:rPr>
              <a:t> virus</a:t>
            </a:r>
          </a:p>
        </p:txBody>
      </p:sp>
    </p:spTree>
    <p:extLst>
      <p:ext uri="{BB962C8B-B14F-4D97-AF65-F5344CB8AC3E}">
        <p14:creationId xmlns:p14="http://schemas.microsoft.com/office/powerpoint/2010/main" val="4063951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381000" y="1752600"/>
            <a:ext cx="8305800" cy="4038600"/>
          </a:xfrm>
        </p:spPr>
        <p:txBody>
          <a:bodyPr>
            <a:noAutofit/>
          </a:bodyPr>
          <a:lstStyle/>
          <a:p>
            <a:pPr algn="just" rtl="0" eaLnBrk="1" hangingPunct="1"/>
            <a:r>
              <a:rPr lang="en-US" altLang="en-US" dirty="0" smtClean="0">
                <a:latin typeface="Arial" pitchFamily="34" charset="0"/>
              </a:rPr>
              <a:t>HHV-7 is closely related to HHV-6 and causes similar diseases</a:t>
            </a:r>
          </a:p>
          <a:p>
            <a:pPr algn="just" rtl="0" eaLnBrk="1" hangingPunct="1"/>
            <a:endParaRPr lang="en-US" altLang="en-US" dirty="0" smtClean="0">
              <a:latin typeface="Arial" pitchFamily="34" charset="0"/>
            </a:endParaRPr>
          </a:p>
          <a:p>
            <a:pPr algn="just" rtl="0" eaLnBrk="1" hangingPunct="1"/>
            <a:r>
              <a:rPr lang="en-US" altLang="en-US" dirty="0" smtClean="0">
                <a:latin typeface="Arial" pitchFamily="34" charset="0"/>
              </a:rPr>
              <a:t>Kaposi’s sarcoma-associated virus or HHV-8 is linked with common tumor of AIDS patients; also may be involved in multiple myeloma</a:t>
            </a:r>
          </a:p>
        </p:txBody>
      </p:sp>
    </p:spTree>
    <p:extLst>
      <p:ext uri="{BB962C8B-B14F-4D97-AF65-F5344CB8AC3E}">
        <p14:creationId xmlns:p14="http://schemas.microsoft.com/office/powerpoint/2010/main" val="654490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0"/>
            <a:ext cx="8610600" cy="3108543"/>
          </a:xfrm>
          <a:prstGeom prst="rect">
            <a:avLst/>
          </a:prstGeom>
        </p:spPr>
        <p:txBody>
          <a:bodyPr wrap="square">
            <a:spAutoFit/>
          </a:bodyPr>
          <a:lstStyle/>
          <a:p>
            <a:pPr algn="just"/>
            <a:r>
              <a:rPr lang="en-US" sz="3600" b="1" u="sng" dirty="0" err="1"/>
              <a:t>Gammaherpesvirinae</a:t>
            </a:r>
            <a:r>
              <a:rPr lang="en-US" sz="3600" b="1" dirty="0"/>
              <a:t>: </a:t>
            </a:r>
            <a:r>
              <a:rPr lang="en-US" sz="3200" dirty="0"/>
              <a:t>exemplified by EBV </a:t>
            </a:r>
            <a:r>
              <a:rPr lang="en-US" sz="3200" dirty="0" smtClean="0"/>
              <a:t>(</a:t>
            </a:r>
            <a:r>
              <a:rPr lang="en-US" sz="3200" b="1" dirty="0" smtClean="0"/>
              <a:t>Epstein- Barr Virus): </a:t>
            </a:r>
            <a:r>
              <a:rPr lang="en-US" sz="3200" dirty="0"/>
              <a:t>infect and become latent in lymphoid cells. KSHV (</a:t>
            </a:r>
            <a:r>
              <a:rPr lang="en-US" sz="3200" b="1" dirty="0" err="1"/>
              <a:t>Kaposis</a:t>
            </a:r>
            <a:r>
              <a:rPr lang="en-US" sz="3200" b="1" dirty="0"/>
              <a:t> sarcoma –associated </a:t>
            </a:r>
            <a:r>
              <a:rPr lang="en-US" sz="3200" b="1" dirty="0" err="1"/>
              <a:t>herpesvirus</a:t>
            </a:r>
            <a:r>
              <a:rPr lang="en-US" sz="3200" b="1" dirty="0"/>
              <a:t>) </a:t>
            </a:r>
            <a:r>
              <a:rPr lang="en-US" sz="3200" dirty="0"/>
              <a:t>designated as human </a:t>
            </a:r>
            <a:r>
              <a:rPr lang="en-US" sz="3200" dirty="0" err="1"/>
              <a:t>herpesvirus</a:t>
            </a:r>
            <a:r>
              <a:rPr lang="en-US" sz="3200" dirty="0"/>
              <a:t> 8, is classified in the </a:t>
            </a:r>
            <a:r>
              <a:rPr lang="en-US" sz="3200" dirty="0" err="1"/>
              <a:t>Rhadinovirus</a:t>
            </a:r>
            <a:r>
              <a:rPr lang="en-US" sz="3200" dirty="0"/>
              <a:t> genus.</a:t>
            </a:r>
          </a:p>
        </p:txBody>
      </p:sp>
      <p:pic>
        <p:nvPicPr>
          <p:cNvPr id="6146" name="Picture 2" descr="https://tse4.mm.bing.net/th?id=OIP.7HGFV2R7GM4GKAMvFIf4XAHaHa&amp;pid=Api&amp;P=0&amp;w=30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867" y="3657600"/>
            <a:ext cx="66294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058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a:xfrm>
            <a:off x="685800" y="228600"/>
            <a:ext cx="7772400" cy="762000"/>
          </a:xfrm>
        </p:spPr>
        <p:txBody>
          <a:bodyPr/>
          <a:lstStyle/>
          <a:p>
            <a:pPr eaLnBrk="1" hangingPunct="1"/>
            <a:r>
              <a:rPr lang="en-US" altLang="en-US" smtClean="0">
                <a:latin typeface="Arial" pitchFamily="34" charset="0"/>
              </a:rPr>
              <a:t>Epstein-Barr Virus (EBV)</a:t>
            </a:r>
          </a:p>
        </p:txBody>
      </p:sp>
      <p:sp>
        <p:nvSpPr>
          <p:cNvPr id="12292" name="Rectangle 2"/>
          <p:cNvSpPr>
            <a:spLocks noGrp="1" noChangeArrowheads="1"/>
          </p:cNvSpPr>
          <p:nvPr>
            <p:ph type="body" idx="1"/>
          </p:nvPr>
        </p:nvSpPr>
        <p:spPr>
          <a:xfrm>
            <a:off x="381000" y="914400"/>
            <a:ext cx="8153400" cy="5638800"/>
          </a:xfrm>
        </p:spPr>
        <p:txBody>
          <a:bodyPr>
            <a:normAutofit/>
          </a:bodyPr>
          <a:lstStyle/>
          <a:p>
            <a:pPr eaLnBrk="1" hangingPunct="1">
              <a:lnSpc>
                <a:spcPct val="80000"/>
              </a:lnSpc>
            </a:pPr>
            <a:r>
              <a:rPr lang="en-US" altLang="en-US" sz="3800" dirty="0" smtClean="0">
                <a:latin typeface="Arial" pitchFamily="34" charset="0"/>
              </a:rPr>
              <a:t>Ubiquitous virus; infects lymphoid tissue and salivary glands</a:t>
            </a:r>
          </a:p>
          <a:p>
            <a:pPr lvl="2" eaLnBrk="1" hangingPunct="1">
              <a:lnSpc>
                <a:spcPct val="80000"/>
              </a:lnSpc>
            </a:pPr>
            <a:endParaRPr lang="en-US" altLang="en-US" sz="3800" dirty="0" smtClean="0">
              <a:latin typeface="Arial" pitchFamily="34" charset="0"/>
            </a:endParaRPr>
          </a:p>
          <a:p>
            <a:pPr eaLnBrk="1" hangingPunct="1">
              <a:lnSpc>
                <a:spcPct val="80000"/>
              </a:lnSpc>
            </a:pPr>
            <a:r>
              <a:rPr lang="en-US" altLang="en-US" sz="3800" dirty="0" smtClean="0">
                <a:latin typeface="Arial" pitchFamily="34" charset="0"/>
              </a:rPr>
              <a:t>Transmission – direct, oral contact and contamination with saliva</a:t>
            </a:r>
          </a:p>
          <a:p>
            <a:pPr marL="914400" lvl="2" indent="0" eaLnBrk="1" hangingPunct="1">
              <a:lnSpc>
                <a:spcPct val="80000"/>
              </a:lnSpc>
              <a:buNone/>
            </a:pPr>
            <a:endParaRPr lang="en-US" altLang="en-US" sz="3800" dirty="0" smtClean="0">
              <a:latin typeface="Arial" pitchFamily="34" charset="0"/>
            </a:endParaRPr>
          </a:p>
          <a:p>
            <a:pPr eaLnBrk="1" hangingPunct="1">
              <a:lnSpc>
                <a:spcPct val="80000"/>
              </a:lnSpc>
            </a:pPr>
            <a:r>
              <a:rPr lang="en-US" altLang="en-US" sz="3800" dirty="0" smtClean="0">
                <a:latin typeface="Arial" pitchFamily="34" charset="0"/>
              </a:rPr>
              <a:t>By mid-life, 90-95% of all people are infected</a:t>
            </a:r>
          </a:p>
          <a:p>
            <a:pPr eaLnBrk="1" hangingPunct="1">
              <a:lnSpc>
                <a:spcPct val="90000"/>
              </a:lnSpc>
            </a:pPr>
            <a:r>
              <a:rPr lang="en-US" altLang="en-US" sz="3800" dirty="0" smtClean="0">
                <a:latin typeface="Arial" pitchFamily="34" charset="0"/>
              </a:rPr>
              <a:t>Anyone with an immune deficiency is highly susceptible to EBV</a:t>
            </a:r>
          </a:p>
          <a:p>
            <a:pPr eaLnBrk="1" hangingPunct="1">
              <a:lnSpc>
                <a:spcPct val="80000"/>
              </a:lnSpc>
            </a:pPr>
            <a:endParaRPr lang="en-US" altLang="en-US" sz="2800" dirty="0" smtClean="0">
              <a:latin typeface="Arial" pitchFamily="34" charset="0"/>
            </a:endParaRPr>
          </a:p>
          <a:p>
            <a:pPr eaLnBrk="1" hangingPunct="1">
              <a:lnSpc>
                <a:spcPct val="80000"/>
              </a:lnSpc>
            </a:pPr>
            <a:endParaRPr lang="en-US" altLang="en-US" sz="2800" dirty="0" smtClean="0">
              <a:latin typeface="Arial" pitchFamily="34" charset="0"/>
            </a:endParaRPr>
          </a:p>
        </p:txBody>
      </p:sp>
    </p:spTree>
    <p:extLst>
      <p:ext uri="{BB962C8B-B14F-4D97-AF65-F5344CB8AC3E}">
        <p14:creationId xmlns:p14="http://schemas.microsoft.com/office/powerpoint/2010/main" val="1817501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idx="4294967295"/>
          </p:nvPr>
        </p:nvSpPr>
        <p:spPr>
          <a:xfrm>
            <a:off x="744538" y="0"/>
            <a:ext cx="7772400" cy="762000"/>
          </a:xfrm>
        </p:spPr>
        <p:txBody>
          <a:bodyPr>
            <a:normAutofit fontScale="90000"/>
          </a:bodyPr>
          <a:lstStyle/>
          <a:p>
            <a:pPr eaLnBrk="1" hangingPunct="1"/>
            <a:r>
              <a:rPr lang="en-US" altLang="en-US" dirty="0" smtClean="0">
                <a:latin typeface="Arial" pitchFamily="34" charset="0"/>
              </a:rPr>
              <a:t/>
            </a:r>
            <a:br>
              <a:rPr lang="en-US" altLang="en-US" dirty="0" smtClean="0">
                <a:latin typeface="Arial" pitchFamily="34" charset="0"/>
              </a:rPr>
            </a:br>
            <a:r>
              <a:rPr lang="en-US" altLang="en-US" dirty="0" smtClean="0">
                <a:latin typeface="Arial" pitchFamily="34" charset="0"/>
              </a:rPr>
              <a:t>Epstein-Barr Virus (EBV)</a:t>
            </a:r>
            <a:br>
              <a:rPr lang="en-US" altLang="en-US" dirty="0" smtClean="0">
                <a:latin typeface="Arial" pitchFamily="34" charset="0"/>
              </a:rPr>
            </a:br>
            <a:endParaRPr lang="en-US" altLang="en-US" dirty="0" smtClean="0">
              <a:latin typeface="Arial" pitchFamily="34" charset="0"/>
            </a:endParaRPr>
          </a:p>
        </p:txBody>
      </p:sp>
      <p:sp>
        <p:nvSpPr>
          <p:cNvPr id="13316" name="Rectangle 2"/>
          <p:cNvSpPr>
            <a:spLocks noGrp="1" noChangeArrowheads="1"/>
          </p:cNvSpPr>
          <p:nvPr>
            <p:ph type="body" idx="4294967295"/>
          </p:nvPr>
        </p:nvSpPr>
        <p:spPr>
          <a:xfrm>
            <a:off x="228600" y="685800"/>
            <a:ext cx="8763000" cy="1481138"/>
          </a:xfrm>
        </p:spPr>
        <p:txBody>
          <a:bodyPr/>
          <a:lstStyle/>
          <a:p>
            <a:pPr eaLnBrk="1" hangingPunct="1">
              <a:lnSpc>
                <a:spcPct val="80000"/>
              </a:lnSpc>
            </a:pPr>
            <a:r>
              <a:rPr lang="en-US" altLang="en-US" sz="2600" b="1" smtClean="0">
                <a:solidFill>
                  <a:srgbClr val="400080"/>
                </a:solidFill>
                <a:latin typeface="Arial" pitchFamily="34" charset="0"/>
              </a:rPr>
              <a:t>Infectious mononucleosis</a:t>
            </a:r>
            <a:r>
              <a:rPr lang="en-US" altLang="en-US" sz="2600" smtClean="0">
                <a:latin typeface="Arial" pitchFamily="34" charset="0"/>
              </a:rPr>
              <a:t> – sore throat, high fever, cervical lymphadenopathy; develop after 30-50 day incubation</a:t>
            </a:r>
          </a:p>
          <a:p>
            <a:pPr eaLnBrk="1" hangingPunct="1">
              <a:lnSpc>
                <a:spcPct val="80000"/>
              </a:lnSpc>
            </a:pPr>
            <a:r>
              <a:rPr lang="en-US" altLang="en-US" sz="2600" smtClean="0">
                <a:latin typeface="Arial" pitchFamily="34" charset="0"/>
              </a:rPr>
              <a:t>Dormancy in B cells; reactivated; may be asymptomatic</a:t>
            </a:r>
          </a:p>
        </p:txBody>
      </p:sp>
      <p:sp>
        <p:nvSpPr>
          <p:cNvPr id="13317" name="Rectangle 7"/>
          <p:cNvSpPr>
            <a:spLocks noChangeArrowheads="1"/>
          </p:cNvSpPr>
          <p:nvPr/>
        </p:nvSpPr>
        <p:spPr bwMode="auto">
          <a:xfrm>
            <a:off x="7772400" y="2433373"/>
            <a:ext cx="587375" cy="277813"/>
          </a:xfrm>
          <a:prstGeom prst="rect">
            <a:avLst/>
          </a:prstGeom>
          <a:noFill/>
          <a:ln w="9525">
            <a:noFill/>
            <a:miter lim="800000"/>
            <a:headEnd/>
            <a:tailEnd/>
          </a:ln>
        </p:spPr>
        <p:txBody>
          <a:bodyPr wrap="none" lIns="0" tIns="0" rIns="0" bIns="0">
            <a:spAutoFit/>
          </a:bodyPr>
          <a:lstStyle/>
          <a:p>
            <a:r>
              <a:rPr lang="en-US" altLang="en-US" sz="1800" dirty="0">
                <a:solidFill>
                  <a:srgbClr val="000000"/>
                </a:solidFill>
                <a:latin typeface="Helvetica" pitchFamily="34" charset="0"/>
                <a:cs typeface="Arial" pitchFamily="34" charset="0"/>
              </a:rPr>
              <a:t>Tonsil</a:t>
            </a:r>
            <a:endParaRPr lang="en-US" altLang="en-US" sz="1800" dirty="0">
              <a:cs typeface="Arial" pitchFamily="34" charset="0"/>
            </a:endParaRPr>
          </a:p>
        </p:txBody>
      </p:sp>
      <p:sp>
        <p:nvSpPr>
          <p:cNvPr id="13318" name="Rectangle 8"/>
          <p:cNvSpPr>
            <a:spLocks noChangeArrowheads="1"/>
          </p:cNvSpPr>
          <p:nvPr/>
        </p:nvSpPr>
        <p:spPr bwMode="auto">
          <a:xfrm>
            <a:off x="5566305" y="3026569"/>
            <a:ext cx="1320800" cy="277813"/>
          </a:xfrm>
          <a:prstGeom prst="rect">
            <a:avLst/>
          </a:prstGeom>
          <a:noFill/>
          <a:ln w="9525">
            <a:noFill/>
            <a:miter lim="800000"/>
            <a:headEnd/>
            <a:tailEnd/>
          </a:ln>
        </p:spPr>
        <p:txBody>
          <a:bodyPr wrap="none" lIns="0" tIns="0" rIns="0" bIns="0">
            <a:spAutoFit/>
          </a:bodyPr>
          <a:lstStyle/>
          <a:p>
            <a:r>
              <a:rPr lang="en-US" altLang="en-US" sz="1800">
                <a:solidFill>
                  <a:srgbClr val="000000"/>
                </a:solidFill>
                <a:latin typeface="Helvetica" pitchFamily="34" charset="0"/>
                <a:cs typeface="Arial" pitchFamily="34" charset="0"/>
              </a:rPr>
              <a:t>Inflammation</a:t>
            </a:r>
            <a:endParaRPr lang="en-US" altLang="en-US" sz="1800">
              <a:cs typeface="Arial" pitchFamily="34" charset="0"/>
            </a:endParaRPr>
          </a:p>
        </p:txBody>
      </p:sp>
      <p:pic>
        <p:nvPicPr>
          <p:cNvPr id="13319" name="Picture 5"/>
          <p:cNvPicPr>
            <a:picLocks noChangeAspect="1" noChangeArrowheads="1"/>
          </p:cNvPicPr>
          <p:nvPr/>
        </p:nvPicPr>
        <p:blipFill>
          <a:blip r:embed="rId3" cstate="print"/>
          <a:srcRect/>
          <a:stretch>
            <a:fillRect/>
          </a:stretch>
        </p:blipFill>
        <p:spPr bwMode="auto">
          <a:xfrm>
            <a:off x="4876407" y="3695700"/>
            <a:ext cx="3640531" cy="2382838"/>
          </a:xfrm>
          <a:prstGeom prst="rect">
            <a:avLst/>
          </a:prstGeom>
          <a:noFill/>
          <a:ln w="9525">
            <a:noFill/>
            <a:miter lim="800000"/>
            <a:headEnd/>
            <a:tailEnd/>
          </a:ln>
        </p:spPr>
      </p:pic>
      <p:sp>
        <p:nvSpPr>
          <p:cNvPr id="13320" name="Line 9"/>
          <p:cNvSpPr>
            <a:spLocks noChangeShapeType="1"/>
          </p:cNvSpPr>
          <p:nvPr/>
        </p:nvSpPr>
        <p:spPr bwMode="auto">
          <a:xfrm flipH="1">
            <a:off x="7506494" y="2696636"/>
            <a:ext cx="686593" cy="1797050"/>
          </a:xfrm>
          <a:prstGeom prst="line">
            <a:avLst/>
          </a:prstGeom>
          <a:noFill/>
          <a:ln w="12700">
            <a:solidFill>
              <a:srgbClr val="000000"/>
            </a:solidFill>
            <a:round/>
            <a:headEnd/>
            <a:tailEnd/>
          </a:ln>
        </p:spPr>
        <p:txBody>
          <a:bodyPr/>
          <a:lstStyle/>
          <a:p>
            <a:endParaRPr lang="ar-IQ"/>
          </a:p>
        </p:txBody>
      </p:sp>
      <p:sp>
        <p:nvSpPr>
          <p:cNvPr id="13321" name="Rectangle 10"/>
          <p:cNvSpPr>
            <a:spLocks noChangeArrowheads="1"/>
          </p:cNvSpPr>
          <p:nvPr/>
        </p:nvSpPr>
        <p:spPr bwMode="auto">
          <a:xfrm>
            <a:off x="8233701" y="2696636"/>
            <a:ext cx="846138" cy="277812"/>
          </a:xfrm>
          <a:prstGeom prst="rect">
            <a:avLst/>
          </a:prstGeom>
          <a:noFill/>
          <a:ln w="9525">
            <a:noFill/>
            <a:miter lim="800000"/>
            <a:headEnd/>
            <a:tailEnd/>
          </a:ln>
        </p:spPr>
        <p:txBody>
          <a:bodyPr wrap="none" lIns="0" tIns="0" rIns="0" bIns="0">
            <a:spAutoFit/>
          </a:bodyPr>
          <a:lstStyle/>
          <a:p>
            <a:r>
              <a:rPr lang="en-US" altLang="en-US" sz="1800" dirty="0">
                <a:solidFill>
                  <a:srgbClr val="000000"/>
                </a:solidFill>
                <a:latin typeface="Helvetica" pitchFamily="34" charset="0"/>
                <a:cs typeface="Arial" pitchFamily="34" charset="0"/>
              </a:rPr>
              <a:t>Exudate</a:t>
            </a:r>
            <a:endParaRPr lang="en-US" altLang="en-US" sz="1800" dirty="0">
              <a:cs typeface="Arial" pitchFamily="34" charset="0"/>
            </a:endParaRPr>
          </a:p>
        </p:txBody>
      </p:sp>
      <p:sp>
        <p:nvSpPr>
          <p:cNvPr id="13322" name="Line 11"/>
          <p:cNvSpPr>
            <a:spLocks noChangeShapeType="1"/>
          </p:cNvSpPr>
          <p:nvPr/>
        </p:nvSpPr>
        <p:spPr bwMode="auto">
          <a:xfrm flipH="1">
            <a:off x="7252625" y="2974448"/>
            <a:ext cx="1285081" cy="2435752"/>
          </a:xfrm>
          <a:prstGeom prst="line">
            <a:avLst/>
          </a:prstGeom>
          <a:noFill/>
          <a:ln w="12700">
            <a:solidFill>
              <a:srgbClr val="000000"/>
            </a:solidFill>
            <a:round/>
            <a:headEnd/>
            <a:tailEnd/>
          </a:ln>
        </p:spPr>
        <p:txBody>
          <a:bodyPr/>
          <a:lstStyle/>
          <a:p>
            <a:endParaRPr lang="ar-IQ"/>
          </a:p>
        </p:txBody>
      </p:sp>
      <p:sp>
        <p:nvSpPr>
          <p:cNvPr id="13324" name="Line 13"/>
          <p:cNvSpPr>
            <a:spLocks noChangeShapeType="1"/>
          </p:cNvSpPr>
          <p:nvPr/>
        </p:nvSpPr>
        <p:spPr bwMode="auto">
          <a:xfrm flipH="1">
            <a:off x="5566304" y="3304383"/>
            <a:ext cx="660399" cy="755913"/>
          </a:xfrm>
          <a:prstGeom prst="line">
            <a:avLst/>
          </a:prstGeom>
          <a:noFill/>
          <a:ln w="12700">
            <a:solidFill>
              <a:srgbClr val="000000"/>
            </a:solidFill>
            <a:round/>
            <a:headEnd/>
            <a:tailEnd/>
          </a:ln>
        </p:spPr>
        <p:txBody>
          <a:bodyPr/>
          <a:lstStyle/>
          <a:p>
            <a:endParaRPr lang="ar-IQ"/>
          </a:p>
        </p:txBody>
      </p:sp>
      <p:sp>
        <p:nvSpPr>
          <p:cNvPr id="14" name="Rectangle 3"/>
          <p:cNvSpPr txBox="1">
            <a:spLocks noChangeArrowheads="1"/>
          </p:cNvSpPr>
          <p:nvPr/>
        </p:nvSpPr>
        <p:spPr>
          <a:xfrm>
            <a:off x="343296" y="2433372"/>
            <a:ext cx="4381104" cy="12623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itchFamily="34" charset="0"/>
              <a:buChar char="•"/>
            </a:pPr>
            <a:r>
              <a:rPr lang="en-US" altLang="en-US" sz="2400" b="1" dirty="0" smtClean="0">
                <a:latin typeface="Arial" pitchFamily="34" charset="0"/>
              </a:rPr>
              <a:t>Tumors and Other Complications Associated with EBV: </a:t>
            </a:r>
          </a:p>
          <a:p>
            <a:pPr marL="342900" indent="-342900" algn="l">
              <a:buFont typeface="Arial" pitchFamily="34" charset="0"/>
              <a:buChar char="•"/>
            </a:pPr>
            <a:endParaRPr lang="en-US" altLang="en-US" sz="2400" b="1" dirty="0" smtClean="0">
              <a:latin typeface="Arial" pitchFamily="34" charset="0"/>
            </a:endParaRPr>
          </a:p>
          <a:p>
            <a:pPr marL="342900" indent="-342900" algn="just">
              <a:lnSpc>
                <a:spcPct val="90000"/>
              </a:lnSpc>
              <a:buFont typeface="Wingdings" pitchFamily="2" charset="2"/>
              <a:buChar char="Ø"/>
            </a:pPr>
            <a:r>
              <a:rPr lang="en-US" altLang="en-US" sz="2400" b="1" dirty="0" err="1">
                <a:solidFill>
                  <a:srgbClr val="400080"/>
                </a:solidFill>
                <a:latin typeface="Arial" pitchFamily="34" charset="0"/>
              </a:rPr>
              <a:t>Burkitt</a:t>
            </a:r>
            <a:r>
              <a:rPr lang="en-US" altLang="en-US" sz="2400" b="1" dirty="0">
                <a:solidFill>
                  <a:srgbClr val="400080"/>
                </a:solidFill>
                <a:latin typeface="Arial" pitchFamily="34" charset="0"/>
              </a:rPr>
              <a:t> lymphoma</a:t>
            </a:r>
            <a:r>
              <a:rPr lang="en-US" altLang="en-US" sz="2400" dirty="0">
                <a:latin typeface="Arial" pitchFamily="34" charset="0"/>
              </a:rPr>
              <a:t> – B cell malignancy;</a:t>
            </a:r>
          </a:p>
          <a:p>
            <a:pPr marL="342900" indent="-342900" algn="just">
              <a:lnSpc>
                <a:spcPct val="90000"/>
              </a:lnSpc>
              <a:buFont typeface="Wingdings" pitchFamily="2" charset="2"/>
              <a:buChar char="Ø"/>
            </a:pPr>
            <a:r>
              <a:rPr lang="en-US" altLang="en-US" sz="2400" b="1" dirty="0">
                <a:solidFill>
                  <a:srgbClr val="400080"/>
                </a:solidFill>
                <a:latin typeface="Arial" pitchFamily="34" charset="0"/>
              </a:rPr>
              <a:t>Nasopharyngeal carcinoma</a:t>
            </a:r>
            <a:r>
              <a:rPr lang="en-US" altLang="en-US" sz="2400" dirty="0">
                <a:latin typeface="Arial" pitchFamily="34" charset="0"/>
              </a:rPr>
              <a:t> – malignancy of epithelial cells; occurs in older Chinese and African men.</a:t>
            </a:r>
          </a:p>
          <a:p>
            <a:pPr algn="l"/>
            <a:endParaRPr lang="en-US" altLang="en-US" sz="2400" b="1" dirty="0" smtClean="0">
              <a:latin typeface="Arial" pitchFamily="34" charset="0"/>
            </a:endParaRPr>
          </a:p>
        </p:txBody>
      </p:sp>
    </p:spTree>
    <p:extLst>
      <p:ext uri="{BB962C8B-B14F-4D97-AF65-F5344CB8AC3E}">
        <p14:creationId xmlns:p14="http://schemas.microsoft.com/office/powerpoint/2010/main" val="3378729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3/34/EBV_infection_cycle_in_healthy_humans.png/350px-EBV_infection_cycle_in_healthy_huma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610600"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5410200"/>
            <a:ext cx="5897657" cy="584775"/>
          </a:xfrm>
          <a:prstGeom prst="rect">
            <a:avLst/>
          </a:prstGeom>
        </p:spPr>
        <p:txBody>
          <a:bodyPr wrap="square">
            <a:spAutoFit/>
          </a:bodyPr>
          <a:lstStyle/>
          <a:p>
            <a:pPr algn="ctr"/>
            <a:r>
              <a:rPr lang="en-US" sz="3200" dirty="0"/>
              <a:t>The EBV replication cycle</a:t>
            </a:r>
            <a:endParaRPr lang="en-US" sz="3200" dirty="0"/>
          </a:p>
        </p:txBody>
      </p:sp>
    </p:spTree>
    <p:extLst>
      <p:ext uri="{BB962C8B-B14F-4D97-AF65-F5344CB8AC3E}">
        <p14:creationId xmlns:p14="http://schemas.microsoft.com/office/powerpoint/2010/main" val="441221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59267"/>
            <a:ext cx="8610600" cy="923330"/>
          </a:xfrm>
          <a:prstGeom prst="rect">
            <a:avLst/>
          </a:prstGeom>
        </p:spPr>
        <p:txBody>
          <a:bodyPr wrap="square">
            <a:spAutoFit/>
          </a:bodyPr>
          <a:lstStyle/>
          <a:p>
            <a:pPr algn="just"/>
            <a:r>
              <a:rPr lang="en-US" sz="3600" b="1" u="sng" dirty="0" smtClean="0"/>
              <a:t>Enveloped DNA viruses</a:t>
            </a:r>
          </a:p>
          <a:p>
            <a:r>
              <a:rPr lang="en-US" dirty="0"/>
              <a:t> </a:t>
            </a:r>
          </a:p>
        </p:txBody>
      </p:sp>
      <p:pic>
        <p:nvPicPr>
          <p:cNvPr id="3" name="Picture 2" descr="http://howmed.net/concepts/wp-content/uploads/2012/12/Enveloped-DNA-Viruses.jpg"/>
          <p:cNvPicPr/>
          <p:nvPr/>
        </p:nvPicPr>
        <p:blipFill>
          <a:blip r:embed="rId2">
            <a:extLst>
              <a:ext uri="{BEBA8EAE-BF5A-486C-A8C5-ECC9F3942E4B}">
                <a14:imgProps xmlns:a14="http://schemas.microsoft.com/office/drawing/2010/main">
                  <a14:imgLayer r:embed="rId3">
                    <a14:imgEffect>
                      <a14:sharpenSoften amount="54000"/>
                    </a14:imgEffect>
                    <a14:imgEffect>
                      <a14:brightnessContrast bright="1000" contrast="30000"/>
                    </a14:imgEffect>
                  </a14:imgLayer>
                </a14:imgProps>
              </a:ext>
              <a:ext uri="{28A0092B-C50C-407E-A947-70E740481C1C}">
                <a14:useLocalDpi xmlns:a14="http://schemas.microsoft.com/office/drawing/2010/main" val="0"/>
              </a:ext>
            </a:extLst>
          </a:blip>
          <a:srcRect/>
          <a:stretch>
            <a:fillRect/>
          </a:stretch>
        </p:blipFill>
        <p:spPr bwMode="auto">
          <a:xfrm>
            <a:off x="304800" y="520932"/>
            <a:ext cx="8610600" cy="6032268"/>
          </a:xfrm>
          <a:prstGeom prst="rect">
            <a:avLst/>
          </a:prstGeom>
          <a:noFill/>
          <a:ln>
            <a:noFill/>
          </a:ln>
        </p:spPr>
      </p:pic>
    </p:spTree>
    <p:extLst>
      <p:ext uri="{BB962C8B-B14F-4D97-AF65-F5344CB8AC3E}">
        <p14:creationId xmlns:p14="http://schemas.microsoft.com/office/powerpoint/2010/main" val="67391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0" y="174625"/>
            <a:ext cx="9144000" cy="609600"/>
          </a:xfrm>
        </p:spPr>
        <p:txBody>
          <a:bodyPr>
            <a:normAutofit fontScale="90000"/>
          </a:bodyPr>
          <a:lstStyle/>
          <a:p>
            <a:pPr eaLnBrk="1" hangingPunct="1"/>
            <a:r>
              <a:rPr lang="en-US" altLang="en-US" sz="4000" smtClean="0">
                <a:latin typeface="Arial" pitchFamily="34" charset="0"/>
              </a:rPr>
              <a:t>Diagnosis, Treatment, and Prevention</a:t>
            </a:r>
          </a:p>
        </p:txBody>
      </p:sp>
      <p:sp>
        <p:nvSpPr>
          <p:cNvPr id="15364" name="Rectangle 3"/>
          <p:cNvSpPr>
            <a:spLocks noGrp="1" noChangeArrowheads="1"/>
          </p:cNvSpPr>
          <p:nvPr>
            <p:ph type="body" idx="1"/>
          </p:nvPr>
        </p:nvSpPr>
        <p:spPr>
          <a:xfrm>
            <a:off x="152400" y="1033463"/>
            <a:ext cx="5410200" cy="5257800"/>
          </a:xfrm>
        </p:spPr>
        <p:txBody>
          <a:bodyPr/>
          <a:lstStyle/>
          <a:p>
            <a:pPr eaLnBrk="1" hangingPunct="1"/>
            <a:r>
              <a:rPr lang="en-US" altLang="en-US" sz="2600" dirty="0" smtClean="0">
                <a:latin typeface="Arial" pitchFamily="34" charset="0"/>
              </a:rPr>
              <a:t>Differential blood count shows lymphocytosis, neutropenia, and large atypical lymphocytes; serological assays to detect antibodies and antigen.</a:t>
            </a:r>
          </a:p>
          <a:p>
            <a:pPr eaLnBrk="1" hangingPunct="1"/>
            <a:r>
              <a:rPr lang="en-US" altLang="en-US" sz="2600" dirty="0" smtClean="0">
                <a:latin typeface="Arial" pitchFamily="34" charset="0"/>
              </a:rPr>
              <a:t>Treatment directed at relief of symptoms of fever and sore throat.</a:t>
            </a:r>
          </a:p>
          <a:p>
            <a:pPr eaLnBrk="1" hangingPunct="1"/>
            <a:r>
              <a:rPr lang="en-US" altLang="en-US" sz="2600" dirty="0" smtClean="0">
                <a:latin typeface="Arial" pitchFamily="34" charset="0"/>
              </a:rPr>
              <a:t>Disseminated disease may be treated with IV gamma globulin, interferon, acyclovir, and monoclonal antibodies.</a:t>
            </a:r>
          </a:p>
        </p:txBody>
      </p:sp>
      <p:pic>
        <p:nvPicPr>
          <p:cNvPr id="15365" name="Picture 14" descr="taL22600_24_16a.jpg"/>
          <p:cNvPicPr>
            <a:picLocks noChangeAspect="1"/>
          </p:cNvPicPr>
          <p:nvPr/>
        </p:nvPicPr>
        <p:blipFill>
          <a:blip r:embed="rId3" cstate="print"/>
          <a:srcRect/>
          <a:stretch>
            <a:fillRect/>
          </a:stretch>
        </p:blipFill>
        <p:spPr bwMode="auto">
          <a:xfrm>
            <a:off x="5181600" y="2133600"/>
            <a:ext cx="1697038" cy="2738438"/>
          </a:xfrm>
          <a:prstGeom prst="rect">
            <a:avLst/>
          </a:prstGeom>
          <a:noFill/>
          <a:ln w="9525">
            <a:noFill/>
            <a:miter lim="800000"/>
            <a:headEnd/>
            <a:tailEnd/>
          </a:ln>
        </p:spPr>
      </p:pic>
      <p:pic>
        <p:nvPicPr>
          <p:cNvPr id="15366" name="Picture 15" descr="taL22600_24_16b.jpg"/>
          <p:cNvPicPr>
            <a:picLocks noChangeAspect="1"/>
          </p:cNvPicPr>
          <p:nvPr/>
        </p:nvPicPr>
        <p:blipFill>
          <a:blip r:embed="rId4" cstate="print"/>
          <a:srcRect/>
          <a:stretch>
            <a:fillRect/>
          </a:stretch>
        </p:blipFill>
        <p:spPr bwMode="auto">
          <a:xfrm>
            <a:off x="7010400" y="1981200"/>
            <a:ext cx="1878013" cy="2935288"/>
          </a:xfrm>
          <a:prstGeom prst="rect">
            <a:avLst/>
          </a:prstGeom>
          <a:noFill/>
          <a:ln w="9525">
            <a:noFill/>
            <a:miter lim="800000"/>
            <a:headEnd/>
            <a:tailEnd/>
          </a:ln>
        </p:spPr>
      </p:pic>
    </p:spTree>
    <p:extLst>
      <p:ext uri="{BB962C8B-B14F-4D97-AF65-F5344CB8AC3E}">
        <p14:creationId xmlns:p14="http://schemas.microsoft.com/office/powerpoint/2010/main" val="323459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133" y="4495800"/>
            <a:ext cx="8763000" cy="2062103"/>
          </a:xfrm>
          <a:prstGeom prst="rect">
            <a:avLst/>
          </a:prstGeom>
        </p:spPr>
        <p:txBody>
          <a:bodyPr wrap="square">
            <a:spAutoFit/>
          </a:bodyPr>
          <a:lstStyle/>
          <a:p>
            <a:pPr marL="457200" indent="-457200" algn="just">
              <a:buFont typeface="Arial" pitchFamily="34" charset="0"/>
              <a:buChar char="•"/>
            </a:pPr>
            <a:r>
              <a:rPr lang="en-US" sz="3200" dirty="0"/>
              <a:t>Before smallpox was eradicated, it was a serious infectious disease caused by the </a:t>
            </a:r>
            <a:r>
              <a:rPr lang="en-US" sz="3200" b="1" dirty="0" err="1"/>
              <a:t>variola</a:t>
            </a:r>
            <a:r>
              <a:rPr lang="en-US" sz="3200" b="1" dirty="0"/>
              <a:t> virus</a:t>
            </a:r>
            <a:r>
              <a:rPr lang="en-US" sz="3200" dirty="0"/>
              <a:t>. It was contagious—meaning, it spread from one person to another. </a:t>
            </a:r>
            <a:endParaRPr lang="en-US" sz="3200" dirty="0" smtClean="0"/>
          </a:p>
        </p:txBody>
      </p:sp>
      <p:sp>
        <p:nvSpPr>
          <p:cNvPr id="3" name="Rectangle 2"/>
          <p:cNvSpPr/>
          <p:nvPr/>
        </p:nvSpPr>
        <p:spPr>
          <a:xfrm>
            <a:off x="0" y="25175"/>
            <a:ext cx="8763000" cy="5570756"/>
          </a:xfrm>
          <a:prstGeom prst="rect">
            <a:avLst/>
          </a:prstGeom>
        </p:spPr>
        <p:txBody>
          <a:bodyPr wrap="square">
            <a:spAutoFit/>
          </a:bodyPr>
          <a:lstStyle/>
          <a:p>
            <a:pPr algn="just"/>
            <a:r>
              <a:rPr lang="en-US" sz="3200" b="1" dirty="0" smtClean="0"/>
              <a:t>Pox viruses:</a:t>
            </a:r>
          </a:p>
          <a:p>
            <a:pPr algn="just"/>
            <a:r>
              <a:rPr lang="en-US" sz="3200" b="1" dirty="0" smtClean="0"/>
              <a:t>Smallpox(</a:t>
            </a:r>
            <a:r>
              <a:rPr lang="en-US" sz="3200" b="1" dirty="0" err="1" smtClean="0"/>
              <a:t>variola</a:t>
            </a:r>
            <a:r>
              <a:rPr lang="en-US" sz="3200" b="1" dirty="0" smtClean="0"/>
              <a:t> virus)</a:t>
            </a:r>
          </a:p>
          <a:p>
            <a:pPr algn="just"/>
            <a:r>
              <a:rPr lang="en-US" sz="2800" dirty="0"/>
              <a:t>Poxviruses (members of the </a:t>
            </a:r>
            <a:r>
              <a:rPr lang="en-US" sz="2800" dirty="0" err="1"/>
              <a:t>Poxviridae</a:t>
            </a:r>
            <a:r>
              <a:rPr lang="en-US" sz="2800" dirty="0"/>
              <a:t> family) can infect both humans and </a:t>
            </a:r>
            <a:endParaRPr lang="en-US" sz="2800" dirty="0" smtClean="0"/>
          </a:p>
          <a:p>
            <a:pPr algn="just"/>
            <a:r>
              <a:rPr lang="en-US" sz="2800" dirty="0" smtClean="0"/>
              <a:t>animals, </a:t>
            </a:r>
          </a:p>
          <a:p>
            <a:pPr algn="just"/>
            <a:r>
              <a:rPr lang="en-US" sz="2800" dirty="0" smtClean="0"/>
              <a:t> </a:t>
            </a:r>
            <a:r>
              <a:rPr lang="en-US" sz="3200" dirty="0" smtClean="0"/>
              <a:t>include</a:t>
            </a:r>
            <a:r>
              <a:rPr lang="en-US" sz="3200" dirty="0"/>
              <a:t> </a:t>
            </a:r>
            <a:r>
              <a:rPr lang="en-US" sz="3200" dirty="0">
                <a:hlinkClick r:id="rId2"/>
              </a:rPr>
              <a:t>smallpox</a:t>
            </a:r>
            <a:r>
              <a:rPr lang="en-US" sz="3200" dirty="0"/>
              <a:t> (</a:t>
            </a:r>
            <a:r>
              <a:rPr lang="en-US" sz="3200" dirty="0" err="1"/>
              <a:t>variola</a:t>
            </a:r>
            <a:r>
              <a:rPr lang="en-US" sz="3200" dirty="0"/>
              <a:t>), </a:t>
            </a:r>
            <a:endParaRPr lang="en-US" sz="3200" dirty="0" smtClean="0"/>
          </a:p>
          <a:p>
            <a:pPr algn="just"/>
            <a:r>
              <a:rPr lang="en-US" sz="3200" dirty="0" err="1" smtClean="0">
                <a:hlinkClick r:id="rId3"/>
              </a:rPr>
              <a:t>monkeypox</a:t>
            </a:r>
            <a:r>
              <a:rPr lang="en-US" sz="3200" dirty="0"/>
              <a:t>, </a:t>
            </a:r>
            <a:r>
              <a:rPr lang="en-US" sz="3200" dirty="0" err="1" smtClean="0">
                <a:hlinkClick r:id="rId4"/>
              </a:rPr>
              <a:t>vaccinia</a:t>
            </a:r>
            <a:r>
              <a:rPr lang="en-US" sz="3200" dirty="0" smtClean="0"/>
              <a:t>.</a:t>
            </a:r>
            <a:endParaRPr lang="en-US" sz="3200" b="1" dirty="0" smtClean="0"/>
          </a:p>
          <a:p>
            <a:endParaRPr lang="en-US" sz="4800" b="1" dirty="0" smtClean="0"/>
          </a:p>
          <a:p>
            <a:endParaRPr lang="en-US" sz="4800" b="1" dirty="0" smtClean="0"/>
          </a:p>
          <a:p>
            <a:endParaRPr lang="en-US" sz="4800" b="1" dirty="0"/>
          </a:p>
        </p:txBody>
      </p:sp>
      <p:pic>
        <p:nvPicPr>
          <p:cNvPr id="7170" name="Picture 2" descr="https://image.slidesharecdn.com/poxvirus-181214101428/95/pox-virus-5-638.jpg?cb=15450448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5368" y="1574801"/>
            <a:ext cx="4601632" cy="289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541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514600"/>
            <a:ext cx="8847666" cy="4678204"/>
          </a:xfrm>
          <a:prstGeom prst="rect">
            <a:avLst/>
          </a:prstGeom>
        </p:spPr>
        <p:txBody>
          <a:bodyPr wrap="square">
            <a:spAutoFit/>
          </a:bodyPr>
          <a:lstStyle/>
          <a:p>
            <a:pPr algn="just"/>
            <a:endParaRPr lang="en-US" sz="1000" dirty="0" smtClean="0"/>
          </a:p>
          <a:p>
            <a:pPr marL="457200" indent="-457200" algn="just">
              <a:buFont typeface="Arial" pitchFamily="34" charset="0"/>
              <a:buChar char="•"/>
            </a:pPr>
            <a:r>
              <a:rPr lang="en-US" sz="3200" dirty="0"/>
              <a:t>It was mainly transmitted between humans through the respiratory route (i.e., via saliva droplets); however, transmission from direct contact with infected bodily fluids was also reported. The incubation period of </a:t>
            </a:r>
            <a:r>
              <a:rPr lang="en-US" sz="3200" dirty="0" err="1"/>
              <a:t>V</a:t>
            </a:r>
            <a:r>
              <a:rPr lang="en-US" sz="3200" dirty="0" err="1" smtClean="0"/>
              <a:t>ariola</a:t>
            </a:r>
            <a:r>
              <a:rPr lang="en-US" sz="3200" dirty="0" smtClean="0"/>
              <a:t> </a:t>
            </a:r>
            <a:r>
              <a:rPr lang="en-US" sz="3200" dirty="0"/>
              <a:t>virus was 7 to 17 days with rash typically appearing 4 to 7 days later; the most infectious period was during the first week of illness</a:t>
            </a:r>
            <a:r>
              <a:rPr lang="en-US" sz="3200" dirty="0" smtClean="0"/>
              <a:t>.</a:t>
            </a:r>
          </a:p>
          <a:p>
            <a:pPr algn="just"/>
            <a:endParaRPr lang="en-US" sz="3200" dirty="0"/>
          </a:p>
        </p:txBody>
      </p:sp>
      <p:sp>
        <p:nvSpPr>
          <p:cNvPr id="3" name="Rectangle 2"/>
          <p:cNvSpPr/>
          <p:nvPr/>
        </p:nvSpPr>
        <p:spPr>
          <a:xfrm>
            <a:off x="304799" y="228599"/>
            <a:ext cx="8686800" cy="2554545"/>
          </a:xfrm>
          <a:prstGeom prst="rect">
            <a:avLst/>
          </a:prstGeom>
        </p:spPr>
        <p:txBody>
          <a:bodyPr wrap="square">
            <a:spAutoFit/>
          </a:bodyPr>
          <a:lstStyle/>
          <a:p>
            <a:pPr marL="457200" indent="-457200" algn="just">
              <a:buFont typeface="Arial" pitchFamily="34" charset="0"/>
              <a:buChar char="•"/>
            </a:pPr>
            <a:r>
              <a:rPr lang="en-US" sz="3200" dirty="0"/>
              <a:t>Smallpox infection generally resulted in acute onset fever and malaise, followed by a distinctive skin rash (i.e., raised firm lesions with </a:t>
            </a:r>
            <a:r>
              <a:rPr lang="en-US" sz="3200" dirty="0" err="1"/>
              <a:t>umbilication</a:t>
            </a:r>
            <a:r>
              <a:rPr lang="en-US" sz="3200" dirty="0"/>
              <a:t>) mainly occurring on the face, arms, and legs. </a:t>
            </a:r>
          </a:p>
        </p:txBody>
      </p:sp>
    </p:spTree>
    <p:extLst>
      <p:ext uri="{BB962C8B-B14F-4D97-AF65-F5344CB8AC3E}">
        <p14:creationId xmlns:p14="http://schemas.microsoft.com/office/powerpoint/2010/main" val="2121474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934" y="846667"/>
            <a:ext cx="8382000" cy="4031873"/>
          </a:xfrm>
          <a:prstGeom prst="rect">
            <a:avLst/>
          </a:prstGeom>
        </p:spPr>
        <p:txBody>
          <a:bodyPr wrap="square">
            <a:spAutoFit/>
          </a:bodyPr>
          <a:lstStyle/>
          <a:p>
            <a:pPr algn="just"/>
            <a:r>
              <a:rPr lang="en-US" sz="3200" b="1" dirty="0" err="1"/>
              <a:t>Molluscum</a:t>
            </a:r>
            <a:r>
              <a:rPr lang="en-US" sz="3200" b="1" dirty="0"/>
              <a:t> </a:t>
            </a:r>
            <a:r>
              <a:rPr lang="en-US" sz="3200" b="1" dirty="0" err="1"/>
              <a:t>contagiosum</a:t>
            </a:r>
            <a:r>
              <a:rPr lang="en-US" sz="3200" b="1" dirty="0"/>
              <a:t> </a:t>
            </a:r>
            <a:r>
              <a:rPr lang="en-US" sz="3200" dirty="0"/>
              <a:t>is an infection caused by a </a:t>
            </a:r>
            <a:r>
              <a:rPr lang="en-US" sz="3200" u="sng" dirty="0">
                <a:hlinkClick r:id="rId2"/>
              </a:rPr>
              <a:t>poxvirus</a:t>
            </a:r>
            <a:r>
              <a:rPr lang="en-US" sz="3200" dirty="0"/>
              <a:t> (</a:t>
            </a:r>
            <a:r>
              <a:rPr lang="en-US" sz="3200" dirty="0" err="1"/>
              <a:t>molluscum</a:t>
            </a:r>
            <a:r>
              <a:rPr lang="en-US" sz="3200" dirty="0"/>
              <a:t> </a:t>
            </a:r>
            <a:r>
              <a:rPr lang="en-US" sz="3200" dirty="0" err="1"/>
              <a:t>contagiosum</a:t>
            </a:r>
            <a:r>
              <a:rPr lang="en-US" sz="3200" dirty="0"/>
              <a:t> virus). The result of the infection is usually a benign, mild skin disease characterized by lesions (growths) that may appear anywhere on the body. Within 6-12 months, </a:t>
            </a:r>
            <a:r>
              <a:rPr lang="en-US" sz="3200" dirty="0" err="1"/>
              <a:t>Molluscum</a:t>
            </a:r>
            <a:r>
              <a:rPr lang="en-US" sz="3200" dirty="0"/>
              <a:t> </a:t>
            </a:r>
            <a:r>
              <a:rPr lang="en-US" sz="3200" dirty="0" err="1"/>
              <a:t>contagiosum</a:t>
            </a:r>
            <a:r>
              <a:rPr lang="en-US" sz="3200" dirty="0"/>
              <a:t> typically resolves without scarring but may take as long as 4 </a:t>
            </a:r>
            <a:r>
              <a:rPr lang="en-US" sz="3200" dirty="0" smtClean="0"/>
              <a:t>years.</a:t>
            </a:r>
            <a:endParaRPr lang="en-US" sz="3200" dirty="0"/>
          </a:p>
        </p:txBody>
      </p:sp>
      <p:sp>
        <p:nvSpPr>
          <p:cNvPr id="3" name="Rectangle 2"/>
          <p:cNvSpPr/>
          <p:nvPr/>
        </p:nvSpPr>
        <p:spPr>
          <a:xfrm>
            <a:off x="287867" y="200336"/>
            <a:ext cx="4981044" cy="646331"/>
          </a:xfrm>
          <a:prstGeom prst="rect">
            <a:avLst/>
          </a:prstGeom>
        </p:spPr>
        <p:txBody>
          <a:bodyPr wrap="none">
            <a:spAutoFit/>
          </a:bodyPr>
          <a:lstStyle/>
          <a:p>
            <a:r>
              <a:rPr lang="en-US" sz="3600" b="1" dirty="0" err="1"/>
              <a:t>Molluscum</a:t>
            </a:r>
            <a:r>
              <a:rPr lang="en-US" sz="3600" b="1" dirty="0"/>
              <a:t> </a:t>
            </a:r>
            <a:r>
              <a:rPr lang="en-US" sz="3600" b="1" dirty="0" err="1"/>
              <a:t>contagiosum</a:t>
            </a:r>
            <a:r>
              <a:rPr lang="en-US" sz="3600" b="1"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753112"/>
            <a:ext cx="8839200" cy="21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895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867"/>
            <a:ext cx="9144000" cy="7109639"/>
          </a:xfrm>
          <a:prstGeom prst="rect">
            <a:avLst/>
          </a:prstGeom>
        </p:spPr>
        <p:txBody>
          <a:bodyPr wrap="square">
            <a:spAutoFit/>
          </a:bodyPr>
          <a:lstStyle/>
          <a:p>
            <a:pPr algn="just"/>
            <a:r>
              <a:rPr lang="en-US" sz="3600" b="1" u="sng" dirty="0" smtClean="0"/>
              <a:t>Prevention and treatment</a:t>
            </a:r>
          </a:p>
          <a:p>
            <a:pPr algn="just"/>
            <a:r>
              <a:rPr lang="en-US" sz="3200" dirty="0" smtClean="0"/>
              <a:t>Currently</a:t>
            </a:r>
            <a:r>
              <a:rPr lang="en-US" sz="3200" dirty="0"/>
              <a:t>, the smallpox vaccine is not recommended for the general public because smallpox has been eradicated. If there were a smallpox outbreak, health officials would use a smallpox vaccine to control it. While some antiviral drugs may help treat smallpox disease, there is no treatment for smallpox that has been tested in people who are sick with the disease and proven effective</a:t>
            </a:r>
            <a:r>
              <a:rPr lang="en-US" sz="3200" dirty="0" smtClean="0"/>
              <a:t>.</a:t>
            </a:r>
          </a:p>
          <a:p>
            <a:pPr algn="just"/>
            <a:r>
              <a:rPr lang="en-US" sz="3600" b="1" u="sng" dirty="0"/>
              <a:t>Smallpox vaccine</a:t>
            </a:r>
          </a:p>
          <a:p>
            <a:pPr algn="just"/>
            <a:r>
              <a:rPr lang="en-US" sz="3200" dirty="0" smtClean="0"/>
              <a:t>The </a:t>
            </a:r>
            <a:r>
              <a:rPr lang="en-US" sz="3200" dirty="0"/>
              <a:t>vaccine is made from a virus called </a:t>
            </a:r>
            <a:r>
              <a:rPr lang="en-US" sz="3200" dirty="0" err="1"/>
              <a:t>vaccinia</a:t>
            </a:r>
            <a:r>
              <a:rPr lang="en-US" sz="3200" dirty="0"/>
              <a:t>, which is a poxvirus similar to smallpox, but less harmful. </a:t>
            </a:r>
          </a:p>
          <a:p>
            <a:pPr algn="just"/>
            <a:endParaRPr lang="en-US" sz="3200" dirty="0"/>
          </a:p>
        </p:txBody>
      </p:sp>
    </p:spTree>
    <p:extLst>
      <p:ext uri="{BB962C8B-B14F-4D97-AF65-F5344CB8AC3E}">
        <p14:creationId xmlns:p14="http://schemas.microsoft.com/office/powerpoint/2010/main" val="376543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5667" y="609600"/>
            <a:ext cx="8534400" cy="5016758"/>
          </a:xfrm>
          <a:prstGeom prst="rect">
            <a:avLst/>
          </a:prstGeom>
        </p:spPr>
        <p:txBody>
          <a:bodyPr wrap="square">
            <a:spAutoFit/>
          </a:bodyPr>
          <a:lstStyle/>
          <a:p>
            <a:pPr algn="just"/>
            <a:r>
              <a:rPr lang="en-US" sz="4000" b="1" dirty="0" err="1" smtClean="0"/>
              <a:t>Herpesvirida</a:t>
            </a:r>
            <a:endParaRPr lang="en-US" sz="4000" b="1" dirty="0"/>
          </a:p>
          <a:p>
            <a:pPr marL="457200" lvl="0" indent="-457200" algn="just">
              <a:buFont typeface="Arial" pitchFamily="34" charset="0"/>
              <a:buChar char="•"/>
            </a:pPr>
            <a:r>
              <a:rPr lang="en-US" sz="2800" dirty="0"/>
              <a:t>Largest family of DNA viruses that affects </a:t>
            </a:r>
            <a:r>
              <a:rPr lang="en-US" sz="2800" dirty="0" smtClean="0"/>
              <a:t>humans</a:t>
            </a:r>
          </a:p>
          <a:p>
            <a:pPr marL="457200" lvl="0" indent="-457200" algn="just">
              <a:buFont typeface="Arial" pitchFamily="34" charset="0"/>
              <a:buChar char="•"/>
            </a:pPr>
            <a:r>
              <a:rPr lang="en-US" sz="2800" dirty="0" smtClean="0"/>
              <a:t>Infections </a:t>
            </a:r>
            <a:r>
              <a:rPr lang="en-US" sz="2800" dirty="0"/>
              <a:t>are very common viruses are</a:t>
            </a:r>
            <a:br>
              <a:rPr lang="en-US" sz="2800" dirty="0"/>
            </a:br>
            <a:r>
              <a:rPr lang="en-US" sz="2800" dirty="0"/>
              <a:t>ubiquitous</a:t>
            </a:r>
          </a:p>
          <a:p>
            <a:pPr marL="457200" lvl="0" indent="-457200" algn="just">
              <a:buFont typeface="Arial" pitchFamily="34" charset="0"/>
              <a:buChar char="•"/>
            </a:pPr>
            <a:r>
              <a:rPr lang="en-US" sz="2800" dirty="0"/>
              <a:t>I</a:t>
            </a:r>
            <a:r>
              <a:rPr lang="en-US" sz="2800" dirty="0" smtClean="0"/>
              <a:t>cosahedral </a:t>
            </a:r>
            <a:r>
              <a:rPr lang="en-US" sz="2800" dirty="0"/>
              <a:t>capsid enclosed in lipoprotein</a:t>
            </a:r>
            <a:br>
              <a:rPr lang="en-US" sz="2800" dirty="0"/>
            </a:br>
            <a:r>
              <a:rPr lang="en-US" sz="2800" dirty="0"/>
              <a:t>envelope</a:t>
            </a:r>
          </a:p>
          <a:p>
            <a:pPr marL="457200" lvl="0" indent="-457200" algn="just">
              <a:buFont typeface="Arial" pitchFamily="34" charset="0"/>
              <a:buChar char="•"/>
            </a:pPr>
            <a:r>
              <a:rPr lang="en-US" sz="2800" dirty="0"/>
              <a:t>Tegument amorphous </a:t>
            </a:r>
            <a:r>
              <a:rPr lang="en-US" sz="2800" dirty="0" err="1"/>
              <a:t>proteinaceous</a:t>
            </a:r>
            <a:r>
              <a:rPr lang="en-US" sz="2800" dirty="0"/>
              <a:t> material lying</a:t>
            </a:r>
            <a:br>
              <a:rPr lang="en-US" sz="2800" dirty="0"/>
            </a:br>
            <a:r>
              <a:rPr lang="en-US" sz="2800" dirty="0"/>
              <a:t>between envelope and capsid</a:t>
            </a:r>
          </a:p>
          <a:p>
            <a:pPr marL="457200" lvl="0" indent="-457200" algn="just">
              <a:buFont typeface="Arial" pitchFamily="34" charset="0"/>
              <a:buChar char="•"/>
            </a:pPr>
            <a:r>
              <a:rPr lang="en-US" sz="2800" dirty="0"/>
              <a:t>Contains virus-coded enzymes and transcription</a:t>
            </a:r>
            <a:br>
              <a:rPr lang="en-US" sz="2800" dirty="0"/>
            </a:br>
            <a:r>
              <a:rPr lang="en-US" sz="2800" dirty="0"/>
              <a:t>factors</a:t>
            </a:r>
          </a:p>
          <a:p>
            <a:pPr marL="457200" lvl="0" indent="-457200" algn="just">
              <a:buFont typeface="Arial" pitchFamily="34" charset="0"/>
              <a:buChar char="•"/>
            </a:pPr>
            <a:r>
              <a:rPr lang="en-US" sz="2800" dirty="0"/>
              <a:t>Genome single molecule of linear, ds-DNA</a:t>
            </a:r>
          </a:p>
        </p:txBody>
      </p:sp>
    </p:spTree>
    <p:extLst>
      <p:ext uri="{BB962C8B-B14F-4D97-AF65-F5344CB8AC3E}">
        <p14:creationId xmlns:p14="http://schemas.microsoft.com/office/powerpoint/2010/main" val="4065555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4558"/>
            <a:ext cx="6859570" cy="916276"/>
          </a:xfrm>
          <a:prstGeom prst="rect">
            <a:avLst/>
          </a:prstGeom>
        </p:spPr>
        <p:txBody>
          <a:bodyPr wrap="none">
            <a:spAutoFit/>
          </a:bodyPr>
          <a:lstStyle/>
          <a:p>
            <a:pPr algn="just">
              <a:lnSpc>
                <a:spcPct val="150000"/>
              </a:lnSpc>
              <a:spcAft>
                <a:spcPts val="800"/>
              </a:spcAft>
            </a:pPr>
            <a:r>
              <a:rPr lang="ar-IQ" sz="4000" b="1" dirty="0" smtClean="0">
                <a:effectLst/>
                <a:latin typeface="Times New Roman" panose="02020603050405020304" pitchFamily="18" charset="0"/>
                <a:ea typeface="Times New Roman" panose="02020603050405020304" pitchFamily="18" charset="0"/>
                <a:cs typeface="Arial" panose="020B0604020202020204" pitchFamily="34" charset="0"/>
              </a:rPr>
              <a:t>   </a:t>
            </a:r>
            <a:r>
              <a:rPr lang="en-US" sz="4000" b="1" u="sng" dirty="0" err="1" smtClean="0">
                <a:effectLst/>
                <a:latin typeface="Times New Roman" panose="02020603050405020304" pitchFamily="18" charset="0"/>
                <a:ea typeface="Times New Roman" panose="02020603050405020304" pitchFamily="18" charset="0"/>
                <a:cs typeface="Arial" panose="020B0604020202020204" pitchFamily="34" charset="0"/>
              </a:rPr>
              <a:t>Herpesvirus</a:t>
            </a:r>
            <a:r>
              <a:rPr lang="en-US" sz="4000" b="1" u="sng" dirty="0" smtClean="0">
                <a:effectLst/>
                <a:latin typeface="Times New Roman" panose="02020603050405020304" pitchFamily="18" charset="0"/>
                <a:ea typeface="Times New Roman" panose="02020603050405020304" pitchFamily="18" charset="0"/>
                <a:cs typeface="Arial" panose="020B0604020202020204" pitchFamily="34" charset="0"/>
              </a:rPr>
              <a:t> subfamily types</a:t>
            </a:r>
            <a:endParaRPr lang="en-US" sz="4000" u="sng"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16934" y="711718"/>
            <a:ext cx="9144000" cy="2339102"/>
          </a:xfrm>
          <a:prstGeom prst="rect">
            <a:avLst/>
          </a:prstGeom>
        </p:spPr>
        <p:txBody>
          <a:bodyPr wrap="square">
            <a:spAutoFit/>
          </a:bodyPr>
          <a:lstStyle/>
          <a:p>
            <a:pPr algn="just"/>
            <a:r>
              <a:rPr lang="en-US" sz="3200" b="1" u="sng" dirty="0" err="1" smtClean="0">
                <a:effectLst/>
                <a:latin typeface="Times New Roman" panose="02020603050405020304" pitchFamily="18" charset="0"/>
                <a:ea typeface="Times New Roman" panose="02020603050405020304" pitchFamily="18" charset="0"/>
              </a:rPr>
              <a:t>Alphaherpesvirinae</a:t>
            </a:r>
            <a:r>
              <a:rPr lang="en-US" sz="3200" b="1" u="sng" dirty="0" smtClean="0">
                <a:effectLst/>
                <a:latin typeface="Times New Roman" panose="02020603050405020304" pitchFamily="18" charset="0"/>
                <a:ea typeface="Times New Roman" panose="02020603050405020304" pitchFamily="18" charset="0"/>
              </a:rPr>
              <a:t>: </a:t>
            </a:r>
            <a:r>
              <a:rPr lang="en-US" sz="3200" dirty="0" smtClean="0">
                <a:effectLst/>
                <a:latin typeface="Times New Roman" panose="02020603050405020304" pitchFamily="18" charset="0"/>
                <a:ea typeface="Times New Roman" panose="02020603050405020304" pitchFamily="18" charset="0"/>
              </a:rPr>
              <a:t>are fast- growing, </a:t>
            </a:r>
            <a:r>
              <a:rPr lang="en-US" sz="3200" dirty="0" err="1" smtClean="0">
                <a:effectLst/>
                <a:latin typeface="Times New Roman" panose="02020603050405020304" pitchFamily="18" charset="0"/>
                <a:ea typeface="Times New Roman" panose="02020603050405020304" pitchFamily="18" charset="0"/>
              </a:rPr>
              <a:t>cytolytic</a:t>
            </a:r>
            <a:r>
              <a:rPr lang="en-US" sz="3200" dirty="0" smtClean="0">
                <a:effectLst/>
                <a:latin typeface="Times New Roman" panose="02020603050405020304" pitchFamily="18" charset="0"/>
                <a:ea typeface="Times New Roman" panose="02020603050405020304" pitchFamily="18" charset="0"/>
              </a:rPr>
              <a:t> viruses that tend to establish latent infections in neurons; HSV (genus </a:t>
            </a:r>
            <a:r>
              <a:rPr lang="en-US" sz="3200" dirty="0" err="1" smtClean="0">
                <a:effectLst/>
                <a:latin typeface="Times New Roman" panose="02020603050405020304" pitchFamily="18" charset="0"/>
                <a:ea typeface="Times New Roman" panose="02020603050405020304" pitchFamily="18" charset="0"/>
              </a:rPr>
              <a:t>Simplexvirus</a:t>
            </a:r>
            <a:r>
              <a:rPr lang="en-US" sz="3200" dirty="0" smtClean="0">
                <a:effectLst/>
                <a:latin typeface="Times New Roman" panose="02020603050405020304" pitchFamily="18" charset="0"/>
                <a:ea typeface="Times New Roman" panose="02020603050405020304" pitchFamily="18" charset="0"/>
              </a:rPr>
              <a:t>) and varicella-zoster virus (genus </a:t>
            </a:r>
            <a:r>
              <a:rPr lang="en-US" sz="3200" dirty="0" err="1" smtClean="0">
                <a:effectLst/>
                <a:latin typeface="Times New Roman" panose="02020603050405020304" pitchFamily="18" charset="0"/>
                <a:ea typeface="Times New Roman" panose="02020603050405020304" pitchFamily="18" charset="0"/>
              </a:rPr>
              <a:t>Varicellovirus</a:t>
            </a:r>
            <a:r>
              <a:rPr lang="en-US" sz="3200" dirty="0" smtClean="0">
                <a:effectLst/>
                <a:latin typeface="Times New Roman" panose="02020603050405020304" pitchFamily="18" charset="0"/>
                <a:ea typeface="Times New Roman" panose="02020603050405020304" pitchFamily="18" charset="0"/>
              </a:rPr>
              <a:t>) are members.</a:t>
            </a:r>
          </a:p>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752981931"/>
              </p:ext>
            </p:extLst>
          </p:nvPr>
        </p:nvGraphicFramePr>
        <p:xfrm>
          <a:off x="76200" y="2819400"/>
          <a:ext cx="9050867" cy="4126230"/>
        </p:xfrm>
        <a:graphic>
          <a:graphicData uri="http://schemas.openxmlformats.org/drawingml/2006/table">
            <a:tbl>
              <a:tblPr firstRow="1" firstCol="1" bandRow="1">
                <a:tableStyleId>{5C22544A-7EE6-4342-B048-85BDC9FD1C3A}</a:tableStyleId>
              </a:tblPr>
              <a:tblGrid>
                <a:gridCol w="2901639"/>
                <a:gridCol w="3106591"/>
                <a:gridCol w="3042637"/>
              </a:tblGrid>
              <a:tr h="810006">
                <a:tc>
                  <a:txBody>
                    <a:bodyPr/>
                    <a:lstStyle/>
                    <a:p>
                      <a:pPr marL="0" marR="0" algn="just">
                        <a:lnSpc>
                          <a:spcPct val="150000"/>
                        </a:lnSpc>
                        <a:spcBef>
                          <a:spcPts val="0"/>
                        </a:spcBef>
                        <a:spcAft>
                          <a:spcPts val="0"/>
                        </a:spcAft>
                      </a:pPr>
                      <a:r>
                        <a:rPr lang="en-US" sz="2800" dirty="0">
                          <a:solidFill>
                            <a:schemeClr val="bg1"/>
                          </a:solidFill>
                          <a:effectLst/>
                        </a:rPr>
                        <a:t>Herpes simplex virus 1 </a:t>
                      </a:r>
                      <a:endParaRPr lang="en-US" sz="2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35719" marR="35719" marT="47625" marB="47625" anchor="ctr">
                    <a:solidFill>
                      <a:schemeClr val="accent5">
                        <a:lumMod val="60000"/>
                        <a:lumOff val="40000"/>
                      </a:schemeClr>
                    </a:solidFill>
                  </a:tcPr>
                </a:tc>
                <a:tc>
                  <a:txBody>
                    <a:bodyPr/>
                    <a:lstStyle/>
                    <a:p>
                      <a:pPr marL="0" marR="0" algn="just">
                        <a:lnSpc>
                          <a:spcPct val="150000"/>
                        </a:lnSpc>
                        <a:spcBef>
                          <a:spcPts val="0"/>
                        </a:spcBef>
                        <a:spcAft>
                          <a:spcPts val="0"/>
                        </a:spcAft>
                      </a:pPr>
                      <a:r>
                        <a:rPr lang="en-US" sz="2800">
                          <a:solidFill>
                            <a:schemeClr val="bg1"/>
                          </a:solidFill>
                          <a:effectLst/>
                        </a:rPr>
                        <a:t>Human herpesvirus 1 </a:t>
                      </a:r>
                      <a:endParaRPr lang="en-US" sz="28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35719" marR="35719" marT="47625" marB="47625" anchor="ctr">
                    <a:solidFill>
                      <a:schemeClr val="accent5">
                        <a:lumMod val="60000"/>
                        <a:lumOff val="40000"/>
                      </a:schemeClr>
                    </a:solidFill>
                  </a:tcPr>
                </a:tc>
                <a:tc>
                  <a:txBody>
                    <a:bodyPr/>
                    <a:lstStyle/>
                    <a:p>
                      <a:pPr marL="0" marR="0" algn="just">
                        <a:lnSpc>
                          <a:spcPct val="150000"/>
                        </a:lnSpc>
                        <a:spcBef>
                          <a:spcPts val="0"/>
                        </a:spcBef>
                        <a:spcAft>
                          <a:spcPts val="0"/>
                        </a:spcAft>
                      </a:pPr>
                      <a:r>
                        <a:rPr lang="en-US" sz="2800" dirty="0">
                          <a:solidFill>
                            <a:schemeClr val="bg1"/>
                          </a:solidFill>
                          <a:effectLst/>
                        </a:rPr>
                        <a:t>facial, labial and ocular lesions </a:t>
                      </a:r>
                      <a:endParaRPr lang="en-US" sz="2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35719" marR="35719" marT="47625" marB="47625" anchor="ctr">
                    <a:solidFill>
                      <a:schemeClr val="accent5">
                        <a:lumMod val="60000"/>
                        <a:lumOff val="40000"/>
                      </a:schemeClr>
                    </a:solidFill>
                  </a:tcPr>
                </a:tc>
              </a:tr>
              <a:tr h="439104">
                <a:tc>
                  <a:txBody>
                    <a:bodyPr/>
                    <a:lstStyle/>
                    <a:p>
                      <a:pPr marL="0" marR="0" algn="just">
                        <a:lnSpc>
                          <a:spcPct val="150000"/>
                        </a:lnSpc>
                        <a:spcBef>
                          <a:spcPts val="0"/>
                        </a:spcBef>
                        <a:spcAft>
                          <a:spcPts val="0"/>
                        </a:spcAft>
                      </a:pPr>
                      <a:r>
                        <a:rPr lang="en-US" sz="2800" dirty="0">
                          <a:solidFill>
                            <a:schemeClr val="bg1"/>
                          </a:solidFill>
                          <a:effectLst/>
                        </a:rPr>
                        <a:t>Herpes simplex virus 2 </a:t>
                      </a:r>
                      <a:endParaRPr lang="en-US" sz="2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35719" marR="35719" marT="47625" marB="47625" anchor="ctr">
                    <a:solidFill>
                      <a:schemeClr val="accent5">
                        <a:lumMod val="60000"/>
                        <a:lumOff val="40000"/>
                      </a:schemeClr>
                    </a:solidFill>
                  </a:tcPr>
                </a:tc>
                <a:tc>
                  <a:txBody>
                    <a:bodyPr/>
                    <a:lstStyle/>
                    <a:p>
                      <a:pPr marL="0" marR="0" algn="just">
                        <a:lnSpc>
                          <a:spcPct val="150000"/>
                        </a:lnSpc>
                        <a:spcBef>
                          <a:spcPts val="0"/>
                        </a:spcBef>
                        <a:spcAft>
                          <a:spcPts val="0"/>
                        </a:spcAft>
                      </a:pPr>
                      <a:r>
                        <a:rPr lang="en-US" sz="2800" b="1" dirty="0">
                          <a:solidFill>
                            <a:schemeClr val="bg1"/>
                          </a:solidFill>
                          <a:effectLst/>
                        </a:rPr>
                        <a:t>Human herpesvirus 2 </a:t>
                      </a:r>
                      <a:endParaRPr lang="en-US" sz="2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35719" marR="35719" marT="47625" marB="47625" anchor="ctr">
                    <a:solidFill>
                      <a:schemeClr val="accent5">
                        <a:lumMod val="60000"/>
                        <a:lumOff val="40000"/>
                      </a:schemeClr>
                    </a:solidFill>
                  </a:tcPr>
                </a:tc>
                <a:tc>
                  <a:txBody>
                    <a:bodyPr/>
                    <a:lstStyle/>
                    <a:p>
                      <a:pPr marL="0" marR="0" algn="just">
                        <a:lnSpc>
                          <a:spcPct val="150000"/>
                        </a:lnSpc>
                        <a:spcBef>
                          <a:spcPts val="0"/>
                        </a:spcBef>
                        <a:spcAft>
                          <a:spcPts val="0"/>
                        </a:spcAft>
                      </a:pPr>
                      <a:r>
                        <a:rPr lang="en-US" sz="2800" b="1" dirty="0">
                          <a:solidFill>
                            <a:schemeClr val="bg1"/>
                          </a:solidFill>
                          <a:effectLst/>
                        </a:rPr>
                        <a:t>genital lesions </a:t>
                      </a:r>
                      <a:endParaRPr lang="en-US" sz="2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35719" marR="35719" marT="47625" marB="47625" anchor="ctr">
                    <a:solidFill>
                      <a:schemeClr val="accent5">
                        <a:lumMod val="60000"/>
                        <a:lumOff val="40000"/>
                      </a:schemeClr>
                    </a:solidFill>
                  </a:tcPr>
                </a:tc>
              </a:tr>
              <a:tr h="439104">
                <a:tc>
                  <a:txBody>
                    <a:bodyPr/>
                    <a:lstStyle/>
                    <a:p>
                      <a:pPr marL="0" marR="0" algn="just">
                        <a:lnSpc>
                          <a:spcPct val="150000"/>
                        </a:lnSpc>
                        <a:spcBef>
                          <a:spcPts val="0"/>
                        </a:spcBef>
                        <a:spcAft>
                          <a:spcPts val="0"/>
                        </a:spcAft>
                      </a:pPr>
                      <a:r>
                        <a:rPr lang="en-US" sz="2800" dirty="0">
                          <a:solidFill>
                            <a:schemeClr val="bg1"/>
                          </a:solidFill>
                          <a:effectLst/>
                        </a:rPr>
                        <a:t>Varicella-zoster virus </a:t>
                      </a:r>
                      <a:endParaRPr lang="en-US" sz="2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35719" marR="35719" marT="47625" marB="47625" anchor="ctr">
                    <a:solidFill>
                      <a:schemeClr val="accent5">
                        <a:lumMod val="60000"/>
                        <a:lumOff val="40000"/>
                      </a:schemeClr>
                    </a:solidFill>
                  </a:tcPr>
                </a:tc>
                <a:tc>
                  <a:txBody>
                    <a:bodyPr/>
                    <a:lstStyle/>
                    <a:p>
                      <a:pPr marL="0" marR="0" algn="just">
                        <a:lnSpc>
                          <a:spcPct val="150000"/>
                        </a:lnSpc>
                        <a:spcBef>
                          <a:spcPts val="0"/>
                        </a:spcBef>
                        <a:spcAft>
                          <a:spcPts val="0"/>
                        </a:spcAft>
                      </a:pPr>
                      <a:r>
                        <a:rPr lang="en-US" sz="2800" b="1" dirty="0">
                          <a:solidFill>
                            <a:schemeClr val="bg1"/>
                          </a:solidFill>
                          <a:effectLst/>
                        </a:rPr>
                        <a:t>Human herpesvirus 3 </a:t>
                      </a:r>
                      <a:endParaRPr lang="en-US" sz="2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35719" marR="35719" marT="47625" marB="47625" anchor="ctr">
                    <a:solidFill>
                      <a:schemeClr val="accent5">
                        <a:lumMod val="60000"/>
                        <a:lumOff val="40000"/>
                      </a:schemeClr>
                    </a:solidFill>
                  </a:tcPr>
                </a:tc>
                <a:tc>
                  <a:txBody>
                    <a:bodyPr/>
                    <a:lstStyle/>
                    <a:p>
                      <a:pPr marL="0" marR="0" algn="just">
                        <a:lnSpc>
                          <a:spcPct val="150000"/>
                        </a:lnSpc>
                        <a:spcBef>
                          <a:spcPts val="0"/>
                        </a:spcBef>
                        <a:spcAft>
                          <a:spcPts val="0"/>
                        </a:spcAft>
                      </a:pPr>
                      <a:r>
                        <a:rPr lang="en-US" sz="2800" b="1" dirty="0">
                          <a:solidFill>
                            <a:schemeClr val="bg1"/>
                          </a:solidFill>
                          <a:effectLst/>
                        </a:rPr>
                        <a:t>chickenpox and shingles </a:t>
                      </a:r>
                      <a:endParaRPr lang="en-US" sz="2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35719" marR="35719" marT="47625" marB="47625" anchor="ctr">
                    <a:solidFill>
                      <a:schemeClr val="accent5">
                        <a:lumMod val="60000"/>
                        <a:lumOff val="40000"/>
                      </a:schemeClr>
                    </a:solidFill>
                  </a:tcPr>
                </a:tc>
              </a:tr>
            </a:tbl>
          </a:graphicData>
        </a:graphic>
      </p:graphicFrame>
    </p:spTree>
    <p:extLst>
      <p:ext uri="{BB962C8B-B14F-4D97-AF65-F5344CB8AC3E}">
        <p14:creationId xmlns:p14="http://schemas.microsoft.com/office/powerpoint/2010/main" val="403417342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body" idx="1"/>
          </p:nvPr>
        </p:nvSpPr>
        <p:spPr>
          <a:xfrm>
            <a:off x="228600" y="1828800"/>
            <a:ext cx="8534400" cy="4864100"/>
          </a:xfrm>
        </p:spPr>
        <p:txBody>
          <a:bodyPr>
            <a:noAutofit/>
          </a:bodyPr>
          <a:lstStyle/>
          <a:p>
            <a:pPr algn="just" eaLnBrk="1" hangingPunct="1">
              <a:lnSpc>
                <a:spcPct val="80000"/>
              </a:lnSpc>
            </a:pPr>
            <a:r>
              <a:rPr lang="en-US" altLang="en-US" b="1" dirty="0" smtClean="0">
                <a:solidFill>
                  <a:srgbClr val="400080"/>
                </a:solidFill>
              </a:rPr>
              <a:t>Herpes </a:t>
            </a:r>
            <a:r>
              <a:rPr lang="en-US" altLang="en-US" b="1" dirty="0" err="1" smtClean="0">
                <a:solidFill>
                  <a:srgbClr val="400080"/>
                </a:solidFill>
              </a:rPr>
              <a:t>labialis</a:t>
            </a:r>
            <a:r>
              <a:rPr lang="en-US" altLang="en-US" dirty="0" smtClean="0"/>
              <a:t> – </a:t>
            </a:r>
            <a:r>
              <a:rPr lang="en-US" altLang="en-US" b="1" dirty="0" smtClean="0">
                <a:solidFill>
                  <a:srgbClr val="400080"/>
                </a:solidFill>
              </a:rPr>
              <a:t>fever blisters, cold sores</a:t>
            </a:r>
            <a:r>
              <a:rPr lang="en-US" altLang="en-US" dirty="0" smtClean="0"/>
              <a:t>; most common recurrent HSV-1 infection; vesicles occur on </a:t>
            </a:r>
            <a:r>
              <a:rPr lang="en-US" altLang="en-US" dirty="0" err="1" smtClean="0"/>
              <a:t>mucocutaneous</a:t>
            </a:r>
            <a:r>
              <a:rPr lang="en-US" altLang="en-US" dirty="0" smtClean="0"/>
              <a:t> junction of lips or adjacent skin; itching and tingling prior to vesicle formation; lesion crusts over in 2-3 days and heals.</a:t>
            </a:r>
          </a:p>
          <a:p>
            <a:pPr algn="just" eaLnBrk="1" hangingPunct="1">
              <a:lnSpc>
                <a:spcPct val="80000"/>
              </a:lnSpc>
            </a:pPr>
            <a:r>
              <a:rPr lang="en-US" altLang="en-US" b="1" dirty="0" smtClean="0">
                <a:solidFill>
                  <a:srgbClr val="400080"/>
                </a:solidFill>
              </a:rPr>
              <a:t>Herpetic </a:t>
            </a:r>
            <a:r>
              <a:rPr lang="en-US" altLang="en-US" b="1" dirty="0" err="1" smtClean="0">
                <a:solidFill>
                  <a:srgbClr val="400080"/>
                </a:solidFill>
              </a:rPr>
              <a:t>gingivostomatitis</a:t>
            </a:r>
            <a:r>
              <a:rPr lang="en-US" altLang="en-US" dirty="0" smtClean="0"/>
              <a:t> – infection of oropharynx in young children; fever, sore throat, swollen lymph nodes.</a:t>
            </a:r>
          </a:p>
          <a:p>
            <a:pPr algn="just" eaLnBrk="1" hangingPunct="1">
              <a:lnSpc>
                <a:spcPct val="80000"/>
              </a:lnSpc>
            </a:pPr>
            <a:r>
              <a:rPr lang="en-US" altLang="en-US" b="1" dirty="0" smtClean="0">
                <a:solidFill>
                  <a:srgbClr val="400080"/>
                </a:solidFill>
              </a:rPr>
              <a:t>Herpetic keratitis</a:t>
            </a:r>
            <a:r>
              <a:rPr lang="en-US" altLang="en-US" dirty="0" smtClean="0"/>
              <a:t> – ocular herpes – inflammation of eye; gritty feeling in the eye, conjunctivitis, sharp pain, and sensitivity to light</a:t>
            </a:r>
          </a:p>
        </p:txBody>
      </p:sp>
      <p:sp>
        <p:nvSpPr>
          <p:cNvPr id="2" name="Title 1"/>
          <p:cNvSpPr>
            <a:spLocks noGrp="1"/>
          </p:cNvSpPr>
          <p:nvPr>
            <p:ph type="title"/>
          </p:nvPr>
        </p:nvSpPr>
        <p:spPr>
          <a:xfrm>
            <a:off x="-1524000" y="218574"/>
            <a:ext cx="7315200" cy="914400"/>
          </a:xfrm>
        </p:spPr>
        <p:txBody>
          <a:bodyPr>
            <a:normAutofit fontScale="90000"/>
          </a:bodyPr>
          <a:lstStyle/>
          <a:p>
            <a:r>
              <a:rPr lang="ar-IQ" dirty="0" smtClean="0"/>
              <a:t/>
            </a:r>
            <a:br>
              <a:rPr lang="ar-IQ" dirty="0" smtClean="0"/>
            </a:br>
            <a:r>
              <a:rPr lang="ar-IQ" dirty="0"/>
              <a:t/>
            </a:r>
            <a:br>
              <a:rPr lang="ar-IQ" dirty="0"/>
            </a:br>
            <a:r>
              <a:rPr lang="ar-IQ" dirty="0" smtClean="0"/>
              <a:t/>
            </a:r>
            <a:br>
              <a:rPr lang="ar-IQ" dirty="0" smtClean="0"/>
            </a:br>
            <a:r>
              <a:rPr lang="ar-IQ" dirty="0"/>
              <a:t/>
            </a:r>
            <a:br>
              <a:rPr lang="ar-IQ" dirty="0"/>
            </a:br>
            <a:r>
              <a:rPr lang="en-US" sz="4900" b="1" dirty="0" smtClean="0"/>
              <a:t>Herpes </a:t>
            </a:r>
            <a:r>
              <a:rPr lang="en-US" sz="4900" b="1" dirty="0"/>
              <a:t>simplex </a:t>
            </a:r>
            <a:r>
              <a:rPr lang="en-US" sz="4900" b="1" dirty="0" smtClean="0"/>
              <a:t/>
            </a:r>
            <a:br>
              <a:rPr lang="en-US" sz="4900" b="1" dirty="0" smtClean="0"/>
            </a:br>
            <a:r>
              <a:rPr lang="en-US" sz="4900" b="1" dirty="0" smtClean="0"/>
              <a:t>virus 1 </a:t>
            </a:r>
            <a:r>
              <a:rPr lang="en-US" dirty="0" smtClean="0">
                <a:solidFill>
                  <a:schemeClr val="bg1"/>
                </a:solidFill>
                <a:latin typeface="Calibri" panose="020F0502020204030204" pitchFamily="34" charset="0"/>
                <a:ea typeface="Calibri" panose="020F0502020204030204" pitchFamily="34" charset="0"/>
                <a:cs typeface="Arial" panose="020B0604020202020204" pitchFamily="34" charset="0"/>
              </a:rPr>
              <a:t/>
            </a:r>
            <a:br>
              <a:rPr lang="en-US" dirty="0" smtClean="0">
                <a:solidFill>
                  <a:schemeClr val="bg1"/>
                </a:solidFill>
                <a:latin typeface="Calibri" panose="020F0502020204030204" pitchFamily="34" charset="0"/>
                <a:ea typeface="Calibri" panose="020F0502020204030204" pitchFamily="34" charset="0"/>
                <a:cs typeface="Arial" panose="020B0604020202020204" pitchFamily="34" charset="0"/>
              </a:rPr>
            </a:br>
            <a:r>
              <a:rPr lang="en-US" dirty="0" smtClean="0">
                <a:solidFill>
                  <a:schemeClr val="bg1"/>
                </a:solidFill>
                <a:latin typeface="Calibri" panose="020F0502020204030204" pitchFamily="34" charset="0"/>
                <a:ea typeface="Calibri" panose="020F0502020204030204" pitchFamily="34" charset="0"/>
                <a:cs typeface="Arial" panose="020B0604020202020204" pitchFamily="34" charset="0"/>
              </a:rPr>
              <a:t/>
            </a:r>
            <a:br>
              <a:rPr lang="en-US" dirty="0" smtClean="0">
                <a:solidFill>
                  <a:schemeClr val="bg1"/>
                </a:solidFill>
                <a:latin typeface="Calibri" panose="020F0502020204030204" pitchFamily="34" charset="0"/>
                <a:ea typeface="Calibri" panose="020F0502020204030204" pitchFamily="34" charset="0"/>
                <a:cs typeface="Arial" panose="020B0604020202020204" pitchFamily="34" charset="0"/>
              </a:rPr>
            </a:br>
            <a:r>
              <a:rPr lang="en-US" dirty="0" smtClean="0">
                <a:solidFill>
                  <a:schemeClr val="bg1"/>
                </a:solidFill>
                <a:latin typeface="Calibri" panose="020F0502020204030204" pitchFamily="34" charset="0"/>
                <a:ea typeface="Calibri" panose="020F0502020204030204" pitchFamily="34" charset="0"/>
                <a:cs typeface="Arial" panose="020B0604020202020204" pitchFamily="34" charset="0"/>
              </a:rPr>
              <a:t/>
            </a:r>
            <a:br>
              <a:rPr lang="en-US" dirty="0" smtClean="0">
                <a:solidFill>
                  <a:schemeClr val="bg1"/>
                </a:solidFill>
                <a:latin typeface="Calibri" panose="020F0502020204030204" pitchFamily="34" charset="0"/>
                <a:ea typeface="Calibri" panose="020F0502020204030204" pitchFamily="34" charset="0"/>
                <a:cs typeface="Arial" panose="020B0604020202020204" pitchFamily="34" charset="0"/>
              </a:rPr>
            </a:br>
            <a:r>
              <a:rPr lang="en-US" dirty="0">
                <a:solidFill>
                  <a:schemeClr val="bg1"/>
                </a:solidFill>
                <a:latin typeface="Calibri" panose="020F0502020204030204" pitchFamily="34" charset="0"/>
                <a:ea typeface="Calibri" panose="020F0502020204030204" pitchFamily="34" charset="0"/>
                <a:cs typeface="Arial" panose="020B0604020202020204" pitchFamily="34" charset="0"/>
              </a:rPr>
              <a:t/>
            </a:r>
            <a:br>
              <a:rPr lang="en-US" dirty="0">
                <a:solidFill>
                  <a:schemeClr val="bg1"/>
                </a:solidFill>
                <a:latin typeface="Calibri" panose="020F0502020204030204" pitchFamily="34" charset="0"/>
                <a:ea typeface="Calibri" panose="020F0502020204030204" pitchFamily="34" charset="0"/>
                <a:cs typeface="Arial" panose="020B0604020202020204" pitchFamily="34" charset="0"/>
              </a:rPr>
            </a:br>
            <a:endParaRPr lang="en-US" dirty="0"/>
          </a:p>
        </p:txBody>
      </p:sp>
      <p:pic>
        <p:nvPicPr>
          <p:cNvPr id="2050" name="Picture 2" descr="https://tse1.mm.bing.net/th?id=OIP.5IRHXVmc9B-PRyi8TtcU5gAAAA&amp;pid=Api&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933"/>
            <a:ext cx="4000500" cy="193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294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body" idx="1"/>
          </p:nvPr>
        </p:nvSpPr>
        <p:spPr>
          <a:xfrm>
            <a:off x="0" y="3581400"/>
            <a:ext cx="8915400" cy="4267200"/>
          </a:xfrm>
        </p:spPr>
        <p:txBody>
          <a:bodyPr>
            <a:noAutofit/>
          </a:bodyPr>
          <a:lstStyle/>
          <a:p>
            <a:pPr algn="just" eaLnBrk="1" hangingPunct="1">
              <a:lnSpc>
                <a:spcPct val="90000"/>
              </a:lnSpc>
            </a:pPr>
            <a:endParaRPr lang="en-US" altLang="en-US" b="1" dirty="0" smtClean="0">
              <a:solidFill>
                <a:srgbClr val="400080"/>
              </a:solidFill>
            </a:endParaRPr>
          </a:p>
          <a:p>
            <a:pPr algn="just" eaLnBrk="1" hangingPunct="1">
              <a:lnSpc>
                <a:spcPct val="90000"/>
              </a:lnSpc>
            </a:pPr>
            <a:r>
              <a:rPr lang="en-US" altLang="en-US" b="1" dirty="0" smtClean="0">
                <a:solidFill>
                  <a:srgbClr val="400080"/>
                </a:solidFill>
              </a:rPr>
              <a:t>Genital herpes</a:t>
            </a:r>
            <a:r>
              <a:rPr lang="en-US" altLang="en-US" dirty="0" smtClean="0"/>
              <a:t> – </a:t>
            </a:r>
            <a:r>
              <a:rPr lang="en-US" altLang="en-US" b="1" dirty="0" smtClean="0">
                <a:solidFill>
                  <a:srgbClr val="400080"/>
                </a:solidFill>
              </a:rPr>
              <a:t>herpes genitalia</a:t>
            </a:r>
            <a:r>
              <a:rPr lang="en-US" altLang="en-US" dirty="0" smtClean="0"/>
              <a:t> – starts with malaise, anorexia, fever, clusters of sensitive vesicles on the genitalia, urethritis, painful urination, cervicitis, itching; vesicles ulcerate.</a:t>
            </a:r>
          </a:p>
        </p:txBody>
      </p:sp>
      <p:sp>
        <p:nvSpPr>
          <p:cNvPr id="4102" name="Rectangle 14"/>
          <p:cNvSpPr>
            <a:spLocks noChangeArrowheads="1"/>
          </p:cNvSpPr>
          <p:nvPr/>
        </p:nvSpPr>
        <p:spPr bwMode="auto">
          <a:xfrm>
            <a:off x="6945313" y="4005263"/>
            <a:ext cx="4127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800">
                <a:solidFill>
                  <a:srgbClr val="060505"/>
                </a:solidFill>
                <a:cs typeface="Arial" charset="0"/>
              </a:rPr>
              <a:t>CDC</a:t>
            </a:r>
          </a:p>
        </p:txBody>
      </p:sp>
      <p:sp>
        <p:nvSpPr>
          <p:cNvPr id="7" name="Title 1"/>
          <p:cNvSpPr>
            <a:spLocks noGrp="1"/>
          </p:cNvSpPr>
          <p:nvPr>
            <p:ph type="title"/>
          </p:nvPr>
        </p:nvSpPr>
        <p:spPr>
          <a:xfrm>
            <a:off x="-1143000" y="0"/>
            <a:ext cx="7772400" cy="1295400"/>
          </a:xfrm>
        </p:spPr>
        <p:txBody>
          <a:bodyPr>
            <a:normAutofit fontScale="90000"/>
          </a:bodyPr>
          <a:lstStyle/>
          <a:p>
            <a:r>
              <a:rPr lang="ar-IQ" dirty="0" smtClean="0"/>
              <a:t/>
            </a:r>
            <a:br>
              <a:rPr lang="ar-IQ" dirty="0" smtClean="0"/>
            </a:br>
            <a:r>
              <a:rPr lang="ar-IQ" dirty="0"/>
              <a:t/>
            </a:r>
            <a:br>
              <a:rPr lang="ar-IQ" dirty="0"/>
            </a:br>
            <a:r>
              <a:rPr lang="ar-IQ" dirty="0" smtClean="0"/>
              <a:t/>
            </a:r>
            <a:br>
              <a:rPr lang="ar-IQ" dirty="0" smtClean="0"/>
            </a:br>
            <a:r>
              <a:rPr lang="ar-IQ" dirty="0"/>
              <a:t/>
            </a:r>
            <a:br>
              <a:rPr lang="ar-IQ" dirty="0"/>
            </a:br>
            <a:r>
              <a:rPr lang="en-US" sz="4900" b="1" dirty="0" smtClean="0"/>
              <a:t>Herpes </a:t>
            </a:r>
            <a:r>
              <a:rPr lang="en-US" sz="4900" b="1" dirty="0"/>
              <a:t>simplex virus </a:t>
            </a:r>
            <a:r>
              <a:rPr lang="ar-IQ" sz="4900" b="1" dirty="0"/>
              <a:t>2</a:t>
            </a:r>
            <a:r>
              <a:rPr lang="en-US" sz="4900" b="1" dirty="0" smtClean="0"/>
              <a:t> </a:t>
            </a:r>
            <a:r>
              <a:rPr lang="en-US" dirty="0" smtClean="0">
                <a:solidFill>
                  <a:schemeClr val="bg1"/>
                </a:solidFill>
                <a:latin typeface="Calibri" panose="020F0502020204030204" pitchFamily="34" charset="0"/>
                <a:ea typeface="Calibri" panose="020F0502020204030204" pitchFamily="34" charset="0"/>
                <a:cs typeface="Arial" panose="020B0604020202020204" pitchFamily="34" charset="0"/>
              </a:rPr>
              <a:t/>
            </a:r>
            <a:br>
              <a:rPr lang="en-US" dirty="0" smtClean="0">
                <a:solidFill>
                  <a:schemeClr val="bg1"/>
                </a:solidFill>
                <a:latin typeface="Calibri" panose="020F0502020204030204" pitchFamily="34" charset="0"/>
                <a:ea typeface="Calibri" panose="020F0502020204030204" pitchFamily="34" charset="0"/>
                <a:cs typeface="Arial" panose="020B0604020202020204" pitchFamily="34" charset="0"/>
              </a:rPr>
            </a:br>
            <a:r>
              <a:rPr lang="en-US" dirty="0" smtClean="0">
                <a:solidFill>
                  <a:schemeClr val="bg1"/>
                </a:solidFill>
                <a:latin typeface="Calibri" panose="020F0502020204030204" pitchFamily="34" charset="0"/>
                <a:ea typeface="Calibri" panose="020F0502020204030204" pitchFamily="34" charset="0"/>
                <a:cs typeface="Arial" panose="020B0604020202020204" pitchFamily="34" charset="0"/>
              </a:rPr>
              <a:t/>
            </a:r>
            <a:br>
              <a:rPr lang="en-US" dirty="0" smtClean="0">
                <a:solidFill>
                  <a:schemeClr val="bg1"/>
                </a:solidFill>
                <a:latin typeface="Calibri" panose="020F0502020204030204" pitchFamily="34" charset="0"/>
                <a:ea typeface="Calibri" panose="020F0502020204030204" pitchFamily="34" charset="0"/>
                <a:cs typeface="Arial" panose="020B0604020202020204" pitchFamily="34" charset="0"/>
              </a:rPr>
            </a:br>
            <a:r>
              <a:rPr lang="en-US" dirty="0">
                <a:solidFill>
                  <a:schemeClr val="bg1"/>
                </a:solidFill>
                <a:latin typeface="Calibri" panose="020F0502020204030204" pitchFamily="34" charset="0"/>
                <a:ea typeface="Calibri" panose="020F0502020204030204" pitchFamily="34" charset="0"/>
                <a:cs typeface="Arial" panose="020B0604020202020204" pitchFamily="34" charset="0"/>
              </a:rPr>
              <a:t/>
            </a:r>
            <a:br>
              <a:rPr lang="en-US" dirty="0">
                <a:solidFill>
                  <a:schemeClr val="bg1"/>
                </a:solidFill>
                <a:latin typeface="Calibri" panose="020F0502020204030204" pitchFamily="34" charset="0"/>
                <a:ea typeface="Calibri" panose="020F0502020204030204" pitchFamily="34" charset="0"/>
                <a:cs typeface="Arial" panose="020B0604020202020204" pitchFamily="34" charset="0"/>
              </a:rPr>
            </a:br>
            <a:r>
              <a:rPr lang="en-US" dirty="0" smtClean="0">
                <a:solidFill>
                  <a:schemeClr val="bg1"/>
                </a:solidFill>
                <a:latin typeface="Calibri" panose="020F0502020204030204" pitchFamily="34" charset="0"/>
                <a:ea typeface="Calibri" panose="020F0502020204030204" pitchFamily="34" charset="0"/>
                <a:cs typeface="Arial" panose="020B0604020202020204" pitchFamily="34" charset="0"/>
              </a:rPr>
              <a:t/>
            </a:r>
            <a:br>
              <a:rPr lang="en-US" dirty="0" smtClean="0">
                <a:solidFill>
                  <a:schemeClr val="bg1"/>
                </a:solidFill>
                <a:latin typeface="Calibri" panose="020F0502020204030204" pitchFamily="34" charset="0"/>
                <a:ea typeface="Calibri" panose="020F0502020204030204" pitchFamily="34" charset="0"/>
                <a:cs typeface="Arial" panose="020B0604020202020204" pitchFamily="34" charset="0"/>
              </a:rPr>
            </a:br>
            <a:r>
              <a:rPr lang="en-US" dirty="0">
                <a:solidFill>
                  <a:schemeClr val="bg1"/>
                </a:solidFill>
                <a:latin typeface="Calibri" panose="020F0502020204030204" pitchFamily="34" charset="0"/>
                <a:ea typeface="Calibri" panose="020F0502020204030204" pitchFamily="34" charset="0"/>
                <a:cs typeface="Arial" panose="020B0604020202020204" pitchFamily="34" charset="0"/>
              </a:rPr>
              <a:t/>
            </a:r>
            <a:br>
              <a:rPr lang="en-US" dirty="0">
                <a:solidFill>
                  <a:schemeClr val="bg1"/>
                </a:solidFill>
                <a:latin typeface="Calibri" panose="020F0502020204030204" pitchFamily="34" charset="0"/>
                <a:ea typeface="Calibri" panose="020F0502020204030204" pitchFamily="34" charset="0"/>
                <a:cs typeface="Arial" panose="020B0604020202020204" pitchFamily="34" charset="0"/>
              </a:rPr>
            </a:br>
            <a:endParaRPr lang="en-US" dirty="0"/>
          </a:p>
        </p:txBody>
      </p:sp>
      <p:pic>
        <p:nvPicPr>
          <p:cNvPr id="3074" name="Picture 2" descr="http://4.bp.blogspot.com/-qV5TTYBd_sw/VNUImFS3DFI/AAAAAAAAAPY/-8D8OlGOfqs/s1600/hsv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55146"/>
            <a:ext cx="62484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008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522288" y="152400"/>
            <a:ext cx="7772400" cy="1143000"/>
          </a:xfrm>
        </p:spPr>
        <p:txBody>
          <a:bodyPr>
            <a:normAutofit fontScale="90000"/>
          </a:bodyPr>
          <a:lstStyle/>
          <a:p>
            <a:pPr eaLnBrk="1" hangingPunct="1"/>
            <a:r>
              <a:rPr lang="en-US" altLang="en-US" sz="4000" b="1" dirty="0" smtClean="0"/>
              <a:t>Diagnosis, Treatment, and Control of Herpes Simplex</a:t>
            </a:r>
          </a:p>
        </p:txBody>
      </p:sp>
      <p:sp>
        <p:nvSpPr>
          <p:cNvPr id="7172" name="Rectangle 3"/>
          <p:cNvSpPr>
            <a:spLocks noGrp="1" noChangeArrowheads="1"/>
          </p:cNvSpPr>
          <p:nvPr>
            <p:ph type="body" idx="1"/>
          </p:nvPr>
        </p:nvSpPr>
        <p:spPr>
          <a:xfrm>
            <a:off x="685800" y="1524000"/>
            <a:ext cx="7543800" cy="4778375"/>
          </a:xfrm>
        </p:spPr>
        <p:txBody>
          <a:bodyPr/>
          <a:lstStyle/>
          <a:p>
            <a:pPr algn="just" eaLnBrk="1" hangingPunct="1">
              <a:lnSpc>
                <a:spcPct val="90000"/>
              </a:lnSpc>
            </a:pPr>
            <a:r>
              <a:rPr lang="en-US" altLang="en-US" dirty="0" smtClean="0"/>
              <a:t>Vesicles and exudate are typical diagnostic symptoms, scrapings from base of lesions showing giant cells, culture and specific tests for diagnosing severe or disseminated HSV; direct fluorescent antibody tests</a:t>
            </a:r>
          </a:p>
          <a:p>
            <a:pPr algn="just" eaLnBrk="1" hangingPunct="1">
              <a:lnSpc>
                <a:spcPct val="90000"/>
              </a:lnSpc>
            </a:pPr>
            <a:r>
              <a:rPr lang="en-US" altLang="en-US" dirty="0" smtClean="0"/>
              <a:t>Treatment: acyclovir, </a:t>
            </a:r>
            <a:r>
              <a:rPr lang="en-US" altLang="en-US" dirty="0" err="1" smtClean="0"/>
              <a:t>famciclovir</a:t>
            </a:r>
            <a:r>
              <a:rPr lang="en-US" altLang="en-US" dirty="0" smtClean="0"/>
              <a:t>, </a:t>
            </a:r>
            <a:r>
              <a:rPr lang="en-US" altLang="en-US" dirty="0" err="1" smtClean="0"/>
              <a:t>valacyclovir</a:t>
            </a:r>
            <a:r>
              <a:rPr lang="en-US" altLang="en-US" dirty="0" smtClean="0"/>
              <a:t>; topical medications</a:t>
            </a:r>
          </a:p>
          <a:p>
            <a:pPr eaLnBrk="1" hangingPunct="1">
              <a:lnSpc>
                <a:spcPct val="90000"/>
              </a:lnSpc>
              <a:buFontTx/>
              <a:buNone/>
            </a:pPr>
            <a:endParaRPr lang="en-US" altLang="en-US" sz="2200" dirty="0" smtClean="0"/>
          </a:p>
        </p:txBody>
      </p:sp>
      <p:sp>
        <p:nvSpPr>
          <p:cNvPr id="7173" name="Freeform 14"/>
          <p:cNvSpPr>
            <a:spLocks/>
          </p:cNvSpPr>
          <p:nvPr/>
        </p:nvSpPr>
        <p:spPr bwMode="auto">
          <a:xfrm>
            <a:off x="5156200" y="2857500"/>
            <a:ext cx="2389188" cy="2133600"/>
          </a:xfrm>
          <a:custGeom>
            <a:avLst/>
            <a:gdLst>
              <a:gd name="T0" fmla="*/ 2147483647 w 2202"/>
              <a:gd name="T1" fmla="*/ 2147483647 h 1966"/>
              <a:gd name="T2" fmla="*/ 0 w 2202"/>
              <a:gd name="T3" fmla="*/ 2147483647 h 1966"/>
              <a:gd name="T4" fmla="*/ 2147483647 w 2202"/>
              <a:gd name="T5" fmla="*/ 0 h 1966"/>
              <a:gd name="T6" fmla="*/ 2147483647 w 2202"/>
              <a:gd name="T7" fmla="*/ 2147483647 h 1966"/>
              <a:gd name="T8" fmla="*/ 0 60000 65536"/>
              <a:gd name="T9" fmla="*/ 0 60000 65536"/>
              <a:gd name="T10" fmla="*/ 0 60000 65536"/>
              <a:gd name="T11" fmla="*/ 0 60000 65536"/>
              <a:gd name="T12" fmla="*/ 0 w 2202"/>
              <a:gd name="T13" fmla="*/ 0 h 1966"/>
              <a:gd name="T14" fmla="*/ 2202 w 2202"/>
              <a:gd name="T15" fmla="*/ 1966 h 1966"/>
            </a:gdLst>
            <a:ahLst/>
            <a:cxnLst>
              <a:cxn ang="T8">
                <a:pos x="T0" y="T1"/>
              </a:cxn>
              <a:cxn ang="T9">
                <a:pos x="T2" y="T3"/>
              </a:cxn>
              <a:cxn ang="T10">
                <a:pos x="T4" y="T5"/>
              </a:cxn>
              <a:cxn ang="T11">
                <a:pos x="T6" y="T7"/>
              </a:cxn>
            </a:cxnLst>
            <a:rect l="T12" t="T13" r="T14" b="T15"/>
            <a:pathLst>
              <a:path w="2202" h="1966">
                <a:moveTo>
                  <a:pt x="110" y="1966"/>
                </a:moveTo>
                <a:lnTo>
                  <a:pt x="0" y="1842"/>
                </a:lnTo>
                <a:lnTo>
                  <a:pt x="2092" y="0"/>
                </a:lnTo>
                <a:lnTo>
                  <a:pt x="2202" y="126"/>
                </a:lnTo>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7175" name="Line 9"/>
          <p:cNvSpPr>
            <a:spLocks noChangeShapeType="1"/>
          </p:cNvSpPr>
          <p:nvPr/>
        </p:nvSpPr>
        <p:spPr bwMode="auto">
          <a:xfrm>
            <a:off x="7112000" y="4235450"/>
            <a:ext cx="855663" cy="142557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6" name="Freeform 5"/>
          <p:cNvSpPr>
            <a:spLocks/>
          </p:cNvSpPr>
          <p:nvPr/>
        </p:nvSpPr>
        <p:spPr bwMode="auto">
          <a:xfrm>
            <a:off x="4968875" y="4332288"/>
            <a:ext cx="663575" cy="61912"/>
          </a:xfrm>
          <a:custGeom>
            <a:avLst/>
            <a:gdLst>
              <a:gd name="T0" fmla="*/ 2147483647 w 612"/>
              <a:gd name="T1" fmla="*/ 0 h 56"/>
              <a:gd name="T2" fmla="*/ 2147483647 w 612"/>
              <a:gd name="T3" fmla="*/ 2147483647 h 56"/>
              <a:gd name="T4" fmla="*/ 0 w 612"/>
              <a:gd name="T5" fmla="*/ 2147483647 h 56"/>
              <a:gd name="T6" fmla="*/ 0 60000 65536"/>
              <a:gd name="T7" fmla="*/ 0 60000 65536"/>
              <a:gd name="T8" fmla="*/ 0 60000 65536"/>
              <a:gd name="T9" fmla="*/ 0 w 612"/>
              <a:gd name="T10" fmla="*/ 0 h 56"/>
              <a:gd name="T11" fmla="*/ 612 w 612"/>
              <a:gd name="T12" fmla="*/ 56 h 56"/>
            </a:gdLst>
            <a:ahLst/>
            <a:cxnLst>
              <a:cxn ang="T6">
                <a:pos x="T0" y="T1"/>
              </a:cxn>
              <a:cxn ang="T7">
                <a:pos x="T2" y="T3"/>
              </a:cxn>
              <a:cxn ang="T8">
                <a:pos x="T4" y="T5"/>
              </a:cxn>
            </a:cxnLst>
            <a:rect l="T9" t="T10" r="T11" b="T12"/>
            <a:pathLst>
              <a:path w="612" h="56">
                <a:moveTo>
                  <a:pt x="612" y="0"/>
                </a:moveTo>
                <a:lnTo>
                  <a:pt x="258" y="56"/>
                </a:lnTo>
                <a:lnTo>
                  <a:pt x="0" y="6"/>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7177" name="Line 6"/>
          <p:cNvSpPr>
            <a:spLocks noChangeShapeType="1"/>
          </p:cNvSpPr>
          <p:nvPr/>
        </p:nvSpPr>
        <p:spPr bwMode="auto">
          <a:xfrm>
            <a:off x="5248275" y="4394200"/>
            <a:ext cx="4763" cy="34925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8" name="Line 17"/>
          <p:cNvSpPr>
            <a:spLocks noChangeShapeType="1"/>
          </p:cNvSpPr>
          <p:nvPr/>
        </p:nvSpPr>
        <p:spPr bwMode="auto">
          <a:xfrm>
            <a:off x="5024438" y="4352925"/>
            <a:ext cx="223837" cy="4127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9" name="Line 18"/>
          <p:cNvSpPr>
            <a:spLocks noChangeShapeType="1"/>
          </p:cNvSpPr>
          <p:nvPr/>
        </p:nvSpPr>
        <p:spPr bwMode="auto">
          <a:xfrm flipH="1">
            <a:off x="5248275" y="4335463"/>
            <a:ext cx="384175" cy="5873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0" name="Line 20"/>
          <p:cNvSpPr>
            <a:spLocks noChangeShapeType="1"/>
          </p:cNvSpPr>
          <p:nvPr/>
        </p:nvSpPr>
        <p:spPr bwMode="auto">
          <a:xfrm>
            <a:off x="5249863" y="4395788"/>
            <a:ext cx="4762" cy="34766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97953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609600" y="152400"/>
            <a:ext cx="7772400" cy="762000"/>
          </a:xfrm>
        </p:spPr>
        <p:txBody>
          <a:bodyPr/>
          <a:lstStyle/>
          <a:p>
            <a:pPr eaLnBrk="1" hangingPunct="1"/>
            <a:r>
              <a:rPr lang="en-US" altLang="en-US" sz="4000" b="1" dirty="0" smtClean="0"/>
              <a:t>Varicella-Zoster Virus (VZV</a:t>
            </a:r>
            <a:r>
              <a:rPr lang="en-US" altLang="en-US" sz="4000" dirty="0" smtClean="0"/>
              <a:t>)</a:t>
            </a:r>
          </a:p>
        </p:txBody>
      </p:sp>
      <p:sp>
        <p:nvSpPr>
          <p:cNvPr id="8196" name="Rectangle 3"/>
          <p:cNvSpPr>
            <a:spLocks noGrp="1" noChangeArrowheads="1"/>
          </p:cNvSpPr>
          <p:nvPr>
            <p:ph type="body" idx="1"/>
          </p:nvPr>
        </p:nvSpPr>
        <p:spPr>
          <a:xfrm>
            <a:off x="369888" y="1033463"/>
            <a:ext cx="4583112" cy="5334000"/>
          </a:xfrm>
        </p:spPr>
        <p:txBody>
          <a:bodyPr>
            <a:normAutofit fontScale="92500" lnSpcReduction="20000"/>
          </a:bodyPr>
          <a:lstStyle/>
          <a:p>
            <a:pPr eaLnBrk="1" hangingPunct="1">
              <a:lnSpc>
                <a:spcPct val="80000"/>
              </a:lnSpc>
            </a:pPr>
            <a:r>
              <a:rPr lang="en-US" altLang="en-US" dirty="0" smtClean="0"/>
              <a:t>Causes </a:t>
            </a:r>
            <a:r>
              <a:rPr lang="en-US" altLang="en-US" b="1" dirty="0" smtClean="0">
                <a:solidFill>
                  <a:srgbClr val="400080"/>
                </a:solidFill>
              </a:rPr>
              <a:t>chickenpox</a:t>
            </a:r>
            <a:r>
              <a:rPr lang="en-US" altLang="en-US" dirty="0" smtClean="0"/>
              <a:t> and </a:t>
            </a:r>
            <a:r>
              <a:rPr lang="en-US" altLang="en-US" b="1" dirty="0" smtClean="0">
                <a:solidFill>
                  <a:srgbClr val="400080"/>
                </a:solidFill>
              </a:rPr>
              <a:t>shingles</a:t>
            </a:r>
          </a:p>
          <a:p>
            <a:pPr lvl="3" eaLnBrk="1" hangingPunct="1">
              <a:lnSpc>
                <a:spcPct val="80000"/>
              </a:lnSpc>
            </a:pPr>
            <a:endParaRPr lang="en-US" altLang="en-US" sz="3200" dirty="0" smtClean="0"/>
          </a:p>
          <a:p>
            <a:pPr eaLnBrk="1" hangingPunct="1">
              <a:lnSpc>
                <a:spcPct val="80000"/>
              </a:lnSpc>
            </a:pPr>
            <a:r>
              <a:rPr lang="en-US" altLang="en-US" dirty="0" smtClean="0"/>
              <a:t>Humans only natural host</a:t>
            </a:r>
          </a:p>
          <a:p>
            <a:pPr lvl="3" eaLnBrk="1" hangingPunct="1">
              <a:lnSpc>
                <a:spcPct val="80000"/>
              </a:lnSpc>
            </a:pPr>
            <a:endParaRPr lang="en-US" altLang="en-US" sz="3200" dirty="0" smtClean="0"/>
          </a:p>
          <a:p>
            <a:pPr eaLnBrk="1" hangingPunct="1">
              <a:lnSpc>
                <a:spcPct val="80000"/>
              </a:lnSpc>
            </a:pPr>
            <a:r>
              <a:rPr lang="en-US" altLang="en-US" dirty="0" smtClean="0"/>
              <a:t>Transmitted by respiratory droplets and contact</a:t>
            </a:r>
          </a:p>
          <a:p>
            <a:pPr lvl="3" eaLnBrk="1" hangingPunct="1">
              <a:lnSpc>
                <a:spcPct val="80000"/>
              </a:lnSpc>
            </a:pPr>
            <a:endParaRPr lang="en-US" altLang="en-US" sz="3200" dirty="0" smtClean="0"/>
          </a:p>
          <a:p>
            <a:pPr eaLnBrk="1" hangingPunct="1">
              <a:lnSpc>
                <a:spcPct val="80000"/>
              </a:lnSpc>
            </a:pPr>
            <a:r>
              <a:rPr lang="en-US" altLang="en-US" b="1" dirty="0" smtClean="0">
                <a:solidFill>
                  <a:srgbClr val="400080"/>
                </a:solidFill>
              </a:rPr>
              <a:t>Primary infection – chickenpox – characteristic vesicles</a:t>
            </a:r>
            <a:endParaRPr lang="en-US" altLang="en-US" dirty="0" smtClean="0"/>
          </a:p>
          <a:p>
            <a:pPr lvl="2" eaLnBrk="1" hangingPunct="1">
              <a:lnSpc>
                <a:spcPct val="80000"/>
              </a:lnSpc>
            </a:pPr>
            <a:endParaRPr lang="en-US" altLang="en-US" sz="3200" dirty="0" smtClean="0"/>
          </a:p>
          <a:p>
            <a:pPr eaLnBrk="1" hangingPunct="1">
              <a:lnSpc>
                <a:spcPct val="80000"/>
              </a:lnSpc>
            </a:pPr>
            <a:r>
              <a:rPr lang="en-US" altLang="en-US" dirty="0" smtClean="0"/>
              <a:t>Virus enters neurons and remains latent</a:t>
            </a:r>
          </a:p>
          <a:p>
            <a:pPr eaLnBrk="1" hangingPunct="1">
              <a:lnSpc>
                <a:spcPct val="80000"/>
              </a:lnSpc>
            </a:pPr>
            <a:endParaRPr lang="en-US" altLang="en-US" sz="2600" dirty="0" smtClean="0"/>
          </a:p>
        </p:txBody>
      </p:sp>
      <p:pic>
        <p:nvPicPr>
          <p:cNvPr id="8197" name="Picture 3" descr="taL75292_2412a.jpg"/>
          <p:cNvPicPr>
            <a:picLocks noChangeAspect="1"/>
          </p:cNvPicPr>
          <p:nvPr/>
        </p:nvPicPr>
        <p:blipFill>
          <a:blip r:embed="rId3">
            <a:extLst>
              <a:ext uri="{28A0092B-C50C-407E-A947-70E740481C1C}">
                <a14:useLocalDpi xmlns:a14="http://schemas.microsoft.com/office/drawing/2010/main" val="0"/>
              </a:ext>
            </a:extLst>
          </a:blip>
          <a:srcRect l="2859" t="5760" r="3117" b="1508"/>
          <a:stretch>
            <a:fillRect/>
          </a:stretch>
        </p:blipFill>
        <p:spPr bwMode="auto">
          <a:xfrm>
            <a:off x="5422900" y="3790918"/>
            <a:ext cx="3568699" cy="288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14"/>
          <p:cNvSpPr>
            <a:spLocks noChangeArrowheads="1"/>
          </p:cNvSpPr>
          <p:nvPr/>
        </p:nvSpPr>
        <p:spPr bwMode="auto">
          <a:xfrm>
            <a:off x="6805613" y="6186488"/>
            <a:ext cx="3524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600">
                <a:solidFill>
                  <a:srgbClr val="060505"/>
                </a:solidFill>
                <a:cs typeface="Arial" charset="0"/>
              </a:rPr>
              <a:t>CDC</a:t>
            </a:r>
          </a:p>
        </p:txBody>
      </p:sp>
      <p:sp>
        <p:nvSpPr>
          <p:cNvPr id="8199" name="Rectangle 19"/>
          <p:cNvSpPr>
            <a:spLocks noChangeArrowheads="1"/>
          </p:cNvSpPr>
          <p:nvPr/>
        </p:nvSpPr>
        <p:spPr bwMode="auto">
          <a:xfrm>
            <a:off x="5422900" y="6246813"/>
            <a:ext cx="1571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000">
                <a:solidFill>
                  <a:srgbClr val="000000"/>
                </a:solidFill>
                <a:latin typeface="Helvetica" pitchFamily="34" charset="0"/>
                <a:cs typeface="Arial" charset="0"/>
              </a:rPr>
              <a:t>(a)</a:t>
            </a:r>
            <a:endParaRPr lang="en-US" altLang="en-US" sz="1000">
              <a:cs typeface="Arial" charset="0"/>
            </a:endParaRPr>
          </a:p>
        </p:txBody>
      </p:sp>
      <p:pic>
        <p:nvPicPr>
          <p:cNvPr id="4098" name="Picture 2" descr="https://tse3.mm.bing.net/th?id=OIP.NiI-P_NZm8hjioBaRGAQFwAAAA&amp;pid=Api&amp;P=0&amp;w=289&amp;h=1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685800"/>
            <a:ext cx="3733799"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96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609600" y="-76200"/>
            <a:ext cx="7772400" cy="762000"/>
          </a:xfrm>
        </p:spPr>
        <p:txBody>
          <a:bodyPr/>
          <a:lstStyle/>
          <a:p>
            <a:pPr eaLnBrk="1" hangingPunct="1"/>
            <a:r>
              <a:rPr lang="en-US" altLang="en-US" sz="4000" b="1" dirty="0" smtClean="0"/>
              <a:t>Varicella-Zoster Virus (VZV)</a:t>
            </a:r>
          </a:p>
        </p:txBody>
      </p:sp>
      <p:sp>
        <p:nvSpPr>
          <p:cNvPr id="9220" name="Rectangle 3"/>
          <p:cNvSpPr>
            <a:spLocks noGrp="1" noChangeArrowheads="1"/>
          </p:cNvSpPr>
          <p:nvPr>
            <p:ph type="body" idx="4294967295"/>
          </p:nvPr>
        </p:nvSpPr>
        <p:spPr>
          <a:xfrm>
            <a:off x="98424" y="762000"/>
            <a:ext cx="8659020" cy="5845969"/>
          </a:xfrm>
        </p:spPr>
        <p:txBody>
          <a:bodyPr>
            <a:noAutofit/>
          </a:bodyPr>
          <a:lstStyle/>
          <a:p>
            <a:pPr eaLnBrk="1" hangingPunct="1">
              <a:lnSpc>
                <a:spcPct val="80000"/>
              </a:lnSpc>
            </a:pPr>
            <a:r>
              <a:rPr lang="en-US" altLang="en-US" dirty="0" smtClean="0"/>
              <a:t>Later, reactivation of the virus </a:t>
            </a:r>
          </a:p>
          <a:p>
            <a:pPr marL="0" indent="0" eaLnBrk="1" hangingPunct="1">
              <a:lnSpc>
                <a:spcPct val="80000"/>
              </a:lnSpc>
              <a:buNone/>
            </a:pPr>
            <a:r>
              <a:rPr lang="en-US" altLang="en-US" dirty="0" smtClean="0"/>
              <a:t>results in </a:t>
            </a:r>
            <a:r>
              <a:rPr lang="en-US" altLang="en-US" b="1" dirty="0" smtClean="0">
                <a:solidFill>
                  <a:srgbClr val="400080"/>
                </a:solidFill>
              </a:rPr>
              <a:t>shingles</a:t>
            </a:r>
            <a:r>
              <a:rPr lang="en-US" altLang="en-US" dirty="0" smtClean="0"/>
              <a:t> with vesicles </a:t>
            </a:r>
          </a:p>
          <a:p>
            <a:pPr marL="0" indent="0" eaLnBrk="1" hangingPunct="1">
              <a:lnSpc>
                <a:spcPct val="80000"/>
              </a:lnSpc>
              <a:buNone/>
            </a:pPr>
            <a:r>
              <a:rPr lang="en-US" altLang="en-US" dirty="0" smtClean="0"/>
              <a:t>localized to distinctive areas, </a:t>
            </a:r>
          </a:p>
          <a:p>
            <a:pPr marL="0" indent="0" eaLnBrk="1" hangingPunct="1">
              <a:lnSpc>
                <a:spcPct val="80000"/>
              </a:lnSpc>
              <a:buNone/>
            </a:pPr>
            <a:r>
              <a:rPr lang="en-US" altLang="en-US" dirty="0" smtClean="0"/>
              <a:t>dermatomes</a:t>
            </a:r>
            <a:endParaRPr lang="en-US" altLang="en-US" sz="3200" dirty="0" smtClean="0"/>
          </a:p>
          <a:p>
            <a:pPr eaLnBrk="1" hangingPunct="1">
              <a:lnSpc>
                <a:spcPct val="80000"/>
              </a:lnSpc>
            </a:pPr>
            <a:r>
              <a:rPr lang="en-US" altLang="en-US" dirty="0" smtClean="0"/>
              <a:t>More common in older patients</a:t>
            </a:r>
          </a:p>
          <a:p>
            <a:pPr lvl="2" eaLnBrk="1" hangingPunct="1">
              <a:lnSpc>
                <a:spcPct val="80000"/>
              </a:lnSpc>
            </a:pPr>
            <a:endParaRPr lang="en-US" altLang="en-US" sz="3200" dirty="0" smtClean="0"/>
          </a:p>
          <a:p>
            <a:pPr algn="just" eaLnBrk="1" hangingPunct="1">
              <a:lnSpc>
                <a:spcPct val="80000"/>
              </a:lnSpc>
            </a:pPr>
            <a:r>
              <a:rPr lang="en-US" altLang="en-US" dirty="0" smtClean="0"/>
              <a:t>Treatment: treat symptoms in uncomplicated infections; acyclovir, </a:t>
            </a:r>
            <a:r>
              <a:rPr lang="en-US" altLang="en-US" dirty="0" err="1" smtClean="0"/>
              <a:t>famciclovir</a:t>
            </a:r>
            <a:r>
              <a:rPr lang="en-US" altLang="en-US" dirty="0" smtClean="0"/>
              <a:t>, interferon for systemic disease</a:t>
            </a:r>
          </a:p>
          <a:p>
            <a:pPr lvl="2" algn="just" eaLnBrk="1" hangingPunct="1">
              <a:lnSpc>
                <a:spcPct val="80000"/>
              </a:lnSpc>
            </a:pPr>
            <a:endParaRPr lang="en-US" altLang="en-US" sz="3200" dirty="0" smtClean="0"/>
          </a:p>
          <a:p>
            <a:pPr algn="just" eaLnBrk="1" hangingPunct="1">
              <a:lnSpc>
                <a:spcPct val="80000"/>
              </a:lnSpc>
            </a:pPr>
            <a:r>
              <a:rPr lang="en-US" altLang="en-US" dirty="0" smtClean="0"/>
              <a:t>Live attenuated vaccine for chickenpox and shingles</a:t>
            </a:r>
          </a:p>
        </p:txBody>
      </p:sp>
      <p:pic>
        <p:nvPicPr>
          <p:cNvPr id="9222" name="Picture 24" descr="taL22600_24_12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685800"/>
            <a:ext cx="34178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3386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1164</Words>
  <Application>Microsoft Office PowerPoint</Application>
  <PresentationFormat>On-screen Show (4:3)</PresentationFormat>
  <Paragraphs>152</Paragraphs>
  <Slides>24</Slides>
  <Notes>13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Enveloped DNA viruses Lec 5</vt:lpstr>
      <vt:lpstr>PowerPoint Presentation</vt:lpstr>
      <vt:lpstr>PowerPoint Presentation</vt:lpstr>
      <vt:lpstr>PowerPoint Presentation</vt:lpstr>
      <vt:lpstr>    Herpes simplex  virus 1     </vt:lpstr>
      <vt:lpstr>    Herpes simplex virus 2      </vt:lpstr>
      <vt:lpstr>Diagnosis, Treatment, and Control of Herpes Simplex</vt:lpstr>
      <vt:lpstr>Varicella-Zoster Virus (VZV)</vt:lpstr>
      <vt:lpstr>Varicella-Zoster Virus (VZV)</vt:lpstr>
      <vt:lpstr>PowerPoint Presentation</vt:lpstr>
      <vt:lpstr>Cytomegalovirus</vt:lpstr>
      <vt:lpstr>Cytomegalovirus   </vt:lpstr>
      <vt:lpstr>PowerPoint Presentation</vt:lpstr>
      <vt:lpstr>PowerPoint Presentation</vt:lpstr>
      <vt:lpstr>PowerPoint Presentation</vt:lpstr>
      <vt:lpstr>PowerPoint Presentation</vt:lpstr>
      <vt:lpstr>Epstein-Barr Virus (EBV)</vt:lpstr>
      <vt:lpstr> Epstein-Barr Virus (EBV) </vt:lpstr>
      <vt:lpstr>PowerPoint Presentation</vt:lpstr>
      <vt:lpstr>Diagnosis, Treatment, and Prevention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Enveloped DNA viruses Lec 4</dc:title>
  <dc:creator>DR.Ahmed Saker</dc:creator>
  <cp:lastModifiedBy>DR.Ahmed Saker</cp:lastModifiedBy>
  <cp:revision>25</cp:revision>
  <dcterms:created xsi:type="dcterms:W3CDTF">2020-12-04T00:57:14Z</dcterms:created>
  <dcterms:modified xsi:type="dcterms:W3CDTF">2021-01-11T21:40:31Z</dcterms:modified>
</cp:coreProperties>
</file>