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58" r:id="rId5"/>
    <p:sldId id="259" r:id="rId6"/>
    <p:sldId id="260" r:id="rId7"/>
    <p:sldId id="272" r:id="rId8"/>
    <p:sldId id="261" r:id="rId9"/>
    <p:sldId id="262" r:id="rId10"/>
    <p:sldId id="273" r:id="rId11"/>
    <p:sldId id="263"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04" y="4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microbiologybook.org/virol/hepatitis-virus.htm"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mondofacto.com/facts/dictionary?query=tautomeris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mondofacto.com/facts/dictionary?query=attenuated" TargetMode="External"/><Relationship Id="rId2" Type="http://schemas.openxmlformats.org/officeDocument/2006/relationships/hyperlink" Target="http://www.mondofacto.com/facts/dictionary?query=thymidine+kinas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mondofacto.com/facts/dictionary?query=copy+choice"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mondofacto.com/facts/dictionary?query=neuraminidase&amp;action=Search+OMD" TargetMode="External"/><Relationship Id="rId2" Type="http://schemas.openxmlformats.org/officeDocument/2006/relationships/hyperlink" Target="http://www.mondofacto.com/facts/dictionary?query=hemagglutinin"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2777692" y="1425714"/>
            <a:ext cx="3623108"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VIRAL GENETICS</a:t>
            </a:r>
            <a:endParaRPr kumimoji="0" lang="en-US" sz="40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https://www.microbiologybook.org/lecture/images/aviron.jpg"/>
          <p:cNvPicPr>
            <a:picLocks noChangeAspect="1" noChangeArrowheads="1"/>
          </p:cNvPicPr>
          <p:nvPr/>
        </p:nvPicPr>
        <p:blipFill>
          <a:blip r:embed="rId2" cstate="print"/>
          <a:srcRect/>
          <a:stretch>
            <a:fillRect/>
          </a:stretch>
        </p:blipFill>
        <p:spPr bwMode="auto">
          <a:xfrm>
            <a:off x="155575" y="762000"/>
            <a:ext cx="5486400" cy="33147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2108537"/>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70" name="Rectangle 2"/>
          <p:cNvSpPr>
            <a:spLocks noChangeArrowheads="1"/>
          </p:cNvSpPr>
          <p:nvPr/>
        </p:nvSpPr>
        <p:spPr bwMode="auto">
          <a:xfrm>
            <a:off x="0" y="-83106"/>
            <a:ext cx="9144000"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Multiplicity reactivation</a:t>
            </a:r>
            <a:endParaRPr kumimoji="0" lang="en-US" b="0" i="0" u="none" strike="noStrike" cap="none" normalizeH="0" baseline="0" dirty="0" smtClean="0">
              <a:ln>
                <a:noFill/>
              </a:ln>
              <a:solidFill>
                <a:srgbClr val="FF0000"/>
              </a:solidFill>
              <a:effectLst/>
              <a:latin typeface="Arial Narrow"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If double stranded DNA viruses are inactivated using ultraviolet irradiation, we often see reactivation if we infect cells with the inactivated virus at a very high multiplicity of infection (i.e. a lot of virus particles per cell) - this is because inactivated viruses cooperate in some way. Probably complementation allows viruses to grow initially, as genes inactivated in one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virion</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may still be active in one of the others. As the number of genomes present increases due to replication, recombination can occur, resulting in new genotypes, and sometimes regenerating the </a:t>
            </a:r>
            <a:r>
              <a:rPr kumimoji="0" lang="en-US" b="0" i="1"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wild type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virus</a:t>
            </a:r>
            <a:r>
              <a:rPr kumimoji="0" lang="en-US" b="0" i="0" u="none" strike="noStrike" cap="none" normalizeH="0" baseline="0" dirty="0" smtClean="0">
                <a:ln>
                  <a:noFill/>
                </a:ln>
                <a:solidFill>
                  <a:schemeClr val="tx1"/>
                </a:solidFill>
                <a:effectLst/>
                <a:latin typeface="Arial" pitchFamily="34" charset="0"/>
                <a:cs typeface="Arial" pitchFamily="34"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fontAlgn="base">
              <a:lnSpc>
                <a:spcPct val="150000"/>
              </a:lnSpc>
              <a:spcBef>
                <a:spcPct val="0"/>
              </a:spcBef>
              <a:spcAft>
                <a:spcPct val="0"/>
              </a:spcAft>
            </a:pPr>
            <a:r>
              <a:rPr lang="en-US" b="1" dirty="0" smtClean="0">
                <a:solidFill>
                  <a:srgbClr val="FF0000"/>
                </a:solidFill>
                <a:latin typeface="Calibri" pitchFamily="34" charset="0"/>
                <a:ea typeface="Times New Roman" pitchFamily="18" charset="0"/>
                <a:cs typeface="Arial" pitchFamily="34" charset="0"/>
              </a:rPr>
              <a:t>Complementation</a:t>
            </a:r>
            <a:endParaRPr lang="en-US" dirty="0" smtClean="0">
              <a:solidFill>
                <a:srgbClr val="FF0000"/>
              </a:solidFill>
              <a:latin typeface="Arial" pitchFamily="34" charset="0"/>
              <a:cs typeface="Arial" pitchFamily="34" charset="0"/>
            </a:endParaRPr>
          </a:p>
          <a:p>
            <a:pPr lvl="0" eaLnBrk="0" fontAlgn="base" hangingPunct="0">
              <a:lnSpc>
                <a:spcPct val="150000"/>
              </a:lnSpc>
              <a:spcBef>
                <a:spcPct val="0"/>
              </a:spcBef>
              <a:spcAft>
                <a:spcPct val="0"/>
              </a:spcAft>
            </a:pPr>
            <a:r>
              <a:rPr lang="en-US" dirty="0" smtClean="0">
                <a:latin typeface="Arial Narrow" pitchFamily="34" charset="0"/>
                <a:ea typeface="Times New Roman" pitchFamily="18" charset="0"/>
                <a:cs typeface="Times New Roman" pitchFamily="18" charset="0"/>
              </a:rPr>
              <a:t>Interaction</a:t>
            </a:r>
            <a:r>
              <a:rPr lang="en-US" dirty="0" smtClean="0">
                <a:ea typeface="Times New Roman" pitchFamily="18" charset="0"/>
                <a:cs typeface="Times New Roman" pitchFamily="18" charset="0"/>
              </a:rPr>
              <a:t> </a:t>
            </a:r>
            <a:r>
              <a:rPr lang="en-US" dirty="0" smtClean="0">
                <a:latin typeface="Arial Narrow" pitchFamily="34" charset="0"/>
                <a:ea typeface="Times New Roman" pitchFamily="18" charset="0"/>
                <a:cs typeface="Times New Roman" pitchFamily="18" charset="0"/>
              </a:rPr>
              <a:t>at a functional level NOT at the nucleic acid level. For example, if we take two mutants with a</a:t>
            </a:r>
            <a:r>
              <a:rPr lang="en-US" dirty="0" smtClean="0">
                <a:ea typeface="Times New Roman" pitchFamily="18" charset="0"/>
                <a:cs typeface="Times New Roman" pitchFamily="18" charset="0"/>
              </a:rPr>
              <a:t> </a:t>
            </a:r>
            <a:r>
              <a:rPr lang="en-US" i="1" dirty="0" err="1" smtClean="0">
                <a:latin typeface="Arial Narrow" pitchFamily="34" charset="0"/>
                <a:ea typeface="Times New Roman" pitchFamily="18" charset="0"/>
                <a:cs typeface="Times New Roman" pitchFamily="18" charset="0"/>
              </a:rPr>
              <a:t>ts</a:t>
            </a:r>
            <a:r>
              <a:rPr lang="en-US" i="1" dirty="0" smtClean="0">
                <a:latin typeface="Arial Narrow" pitchFamily="34" charset="0"/>
                <a:ea typeface="Times New Roman" pitchFamily="18" charset="0"/>
                <a:cs typeface="Times New Roman" pitchFamily="18" charset="0"/>
              </a:rPr>
              <a:t> (temperature-sensitive)</a:t>
            </a:r>
            <a:r>
              <a:rPr lang="en-US" i="1" dirty="0" smtClean="0">
                <a:ea typeface="Times New Roman" pitchFamily="18" charset="0"/>
                <a:cs typeface="Times New Roman" pitchFamily="18" charset="0"/>
              </a:rPr>
              <a:t> </a:t>
            </a:r>
            <a:r>
              <a:rPr lang="en-US" dirty="0" smtClean="0">
                <a:latin typeface="Arial Narrow" pitchFamily="34" charset="0"/>
                <a:ea typeface="Times New Roman" pitchFamily="18" charset="0"/>
                <a:cs typeface="Times New Roman" pitchFamily="18" charset="0"/>
              </a:rPr>
              <a:t>lesion in different genes, neither can grow at a high (non-permissive) temperature. If we infect the same cell with both mutants, each mutant can provide the missing function of the other and therefore they can replicate (nevertheless, the progeny </a:t>
            </a:r>
            <a:r>
              <a:rPr lang="en-US" dirty="0" err="1" smtClean="0">
                <a:latin typeface="Arial Narrow" pitchFamily="34" charset="0"/>
                <a:ea typeface="Times New Roman" pitchFamily="18" charset="0"/>
                <a:cs typeface="Times New Roman" pitchFamily="18" charset="0"/>
              </a:rPr>
              <a:t>virions</a:t>
            </a:r>
            <a:r>
              <a:rPr lang="en-US" dirty="0" smtClean="0">
                <a:latin typeface="Arial Narrow" pitchFamily="34" charset="0"/>
                <a:ea typeface="Times New Roman" pitchFamily="18" charset="0"/>
                <a:cs typeface="Times New Roman" pitchFamily="18" charset="0"/>
              </a:rPr>
              <a:t> will still contain</a:t>
            </a:r>
            <a:r>
              <a:rPr lang="en-US" i="1" dirty="0" smtClean="0">
                <a:ea typeface="Times New Roman" pitchFamily="18" charset="0"/>
                <a:cs typeface="Times New Roman" pitchFamily="18" charset="0"/>
              </a:rPr>
              <a:t> </a:t>
            </a:r>
            <a:r>
              <a:rPr lang="en-US" i="1" dirty="0" err="1" smtClean="0">
                <a:latin typeface="Arial Narrow" pitchFamily="34" charset="0"/>
                <a:ea typeface="Times New Roman" pitchFamily="18" charset="0"/>
                <a:cs typeface="Times New Roman" pitchFamily="18" charset="0"/>
              </a:rPr>
              <a:t>ts</a:t>
            </a:r>
            <a:r>
              <a:rPr lang="en-US" dirty="0" smtClean="0">
                <a:ea typeface="Times New Roman" pitchFamily="18" charset="0"/>
                <a:cs typeface="Times New Roman" pitchFamily="18" charset="0"/>
              </a:rPr>
              <a:t> </a:t>
            </a:r>
            <a:r>
              <a:rPr lang="en-US" dirty="0" smtClean="0">
                <a:latin typeface="Arial Narrow" pitchFamily="34" charset="0"/>
                <a:ea typeface="Times New Roman" pitchFamily="18" charset="0"/>
                <a:cs typeface="Times New Roman" pitchFamily="18" charset="0"/>
              </a:rPr>
              <a:t>mutant genomes and be temperature-sensitive).</a:t>
            </a:r>
            <a:endParaRPr lang="en-US" dirty="0" smtClean="0">
              <a:latin typeface="Arial" pitchFamily="34" charset="0"/>
              <a:cs typeface="Arial" pitchFamily="34" charset="0"/>
            </a:endParaRPr>
          </a:p>
          <a:p>
            <a:pPr lvl="0" eaLnBrk="0" fontAlgn="base" hangingPunct="0">
              <a:lnSpc>
                <a:spcPct val="150000"/>
              </a:lnSpc>
              <a:spcBef>
                <a:spcPct val="0"/>
              </a:spcBef>
              <a:spcAft>
                <a:spcPct val="0"/>
              </a:spcAft>
            </a:pPr>
            <a:r>
              <a:rPr lang="en-US" dirty="0" smtClean="0">
                <a:latin typeface="Arial Narrow" pitchFamily="34" charset="0"/>
                <a:ea typeface="Times New Roman" pitchFamily="18" charset="0"/>
                <a:cs typeface="Times New Roman" pitchFamily="18" charset="0"/>
              </a:rPr>
              <a:t>We can use complementation to group</a:t>
            </a:r>
            <a:r>
              <a:rPr lang="en-US" dirty="0" smtClean="0">
                <a:ea typeface="Times New Roman" pitchFamily="18" charset="0"/>
                <a:cs typeface="Times New Roman" pitchFamily="18" charset="0"/>
              </a:rPr>
              <a:t> </a:t>
            </a:r>
            <a:r>
              <a:rPr lang="en-US" i="1" dirty="0" err="1" smtClean="0">
                <a:latin typeface="Arial Narrow" pitchFamily="34" charset="0"/>
                <a:ea typeface="Times New Roman" pitchFamily="18" charset="0"/>
                <a:cs typeface="Times New Roman" pitchFamily="18" charset="0"/>
              </a:rPr>
              <a:t>ts</a:t>
            </a:r>
            <a:r>
              <a:rPr lang="en-US" dirty="0" smtClean="0">
                <a:ea typeface="Times New Roman" pitchFamily="18" charset="0"/>
                <a:cs typeface="Times New Roman" pitchFamily="18" charset="0"/>
              </a:rPr>
              <a:t> </a:t>
            </a:r>
            <a:r>
              <a:rPr lang="en-US" dirty="0" smtClean="0">
                <a:latin typeface="Arial Narrow" pitchFamily="34" charset="0"/>
                <a:ea typeface="Times New Roman" pitchFamily="18" charset="0"/>
                <a:cs typeface="Times New Roman" pitchFamily="18" charset="0"/>
              </a:rPr>
              <a:t>mutants, since</a:t>
            </a:r>
            <a:r>
              <a:rPr lang="en-US" dirty="0" smtClean="0">
                <a:ea typeface="Times New Roman" pitchFamily="18" charset="0"/>
                <a:cs typeface="Times New Roman" pitchFamily="18" charset="0"/>
              </a:rPr>
              <a:t> </a:t>
            </a:r>
            <a:r>
              <a:rPr lang="en-US" i="1" dirty="0" err="1" smtClean="0">
                <a:latin typeface="Arial Narrow" pitchFamily="34" charset="0"/>
                <a:ea typeface="Times New Roman" pitchFamily="18" charset="0"/>
                <a:cs typeface="Times New Roman" pitchFamily="18" charset="0"/>
              </a:rPr>
              <a:t>ts</a:t>
            </a:r>
            <a:r>
              <a:rPr lang="en-US" i="1" dirty="0" smtClean="0">
                <a:ea typeface="Times New Roman" pitchFamily="18" charset="0"/>
                <a:cs typeface="Times New Roman" pitchFamily="18" charset="0"/>
              </a:rPr>
              <a:t> </a:t>
            </a:r>
            <a:r>
              <a:rPr lang="en-US" dirty="0" smtClean="0">
                <a:latin typeface="Arial Narrow" pitchFamily="34" charset="0"/>
                <a:ea typeface="Times New Roman" pitchFamily="18" charset="0"/>
                <a:cs typeface="Times New Roman" pitchFamily="18" charset="0"/>
              </a:rPr>
              <a:t>mutants in the same gene will usually not be able to complement each other. This is a basic tool in genetics to determine if mutations are in the same or a different gene and to determine the minimum number genes affecting a function.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152400"/>
            <a:ext cx="9144000" cy="62940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Defective viruses</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Defective viruses lack the full complement of genes necessary for a complete infectious cycle (many are deletion mutants) -</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and so they need another virus to provide the missing functions - this second virus is called a helper </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virus.</a:t>
            </a:r>
            <a:r>
              <a:rPr lang="en-US" sz="1600" dirty="0" smtClean="0">
                <a:latin typeface="Arial" pitchFamily="34" charset="0"/>
                <a:cs typeface="Arial" pitchFamily="34" charset="0"/>
              </a:rPr>
              <a:t> </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Defective </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viruses must provide the necessary signals for a polymerase to replicate their genome and for their genome to be packaged but need provide no more. Some defective viruses do more for themselves.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1"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Some examples of defective viruses: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Some retroviruses have picked up host cell sequences but have lost some viral functions. These need a closely related virus which retains these functions as a helper.</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Some defective viruses can use unrelated viruses as a helper: For example,</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600" b="0" i="0" u="none" strike="noStrike" cap="none" normalizeH="0" baseline="0" dirty="0" smtClean="0">
                <a:ln>
                  <a:noFill/>
                </a:ln>
                <a:solidFill>
                  <a:srgbClr val="0000FF"/>
                </a:solidFill>
                <a:effectLst/>
                <a:latin typeface="Arial Narrow" pitchFamily="34" charset="0"/>
                <a:ea typeface="Times New Roman" pitchFamily="18" charset="0"/>
                <a:cs typeface="Times New Roman" pitchFamily="18" charset="0"/>
                <a:hlinkClick r:id="rId2"/>
              </a:rPr>
              <a:t>hepatitis delta virus</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(an RNA virus) does not code for its own envelope proteins but uses the envelope of hepatitis B virus (a DNA virus).</a:t>
            </a:r>
          </a:p>
          <a:p>
            <a:pPr>
              <a:lnSpc>
                <a:spcPct val="150000"/>
              </a:lnSpc>
            </a:pPr>
            <a:r>
              <a:rPr lang="en-US" b="1" dirty="0" smtClean="0">
                <a:solidFill>
                  <a:srgbClr val="FF0000"/>
                </a:solidFill>
              </a:rPr>
              <a:t>Defective interfering particles</a:t>
            </a:r>
            <a:endParaRPr lang="en-US" dirty="0" smtClean="0">
              <a:solidFill>
                <a:srgbClr val="FF0000"/>
              </a:solidFill>
            </a:endParaRPr>
          </a:p>
          <a:p>
            <a:pPr>
              <a:lnSpc>
                <a:spcPct val="150000"/>
              </a:lnSpc>
            </a:pPr>
            <a:r>
              <a:rPr lang="en-US" sz="1600" dirty="0" smtClean="0"/>
              <a:t>The replication of the helper virus may be less effective than if the defective virus (particle) was not there. This is because the defective particle is competing with the helper for the functions that the helper provides. This phenomenon is known as interference, and defective particles which cause this phenomenon are known as "defective interfering" (DI) particles. Not all defective viruses interfere, but many do.</a:t>
            </a:r>
          </a:p>
          <a:p>
            <a:pPr>
              <a:lnSpc>
                <a:spcPct val="150000"/>
              </a:lnSpc>
            </a:pPr>
            <a:r>
              <a:rPr lang="en-US" sz="1600" dirty="0" smtClean="0"/>
              <a:t>Note that it is possible that defective interfering particles could modulate natural infections.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0"/>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Phenotypic mixing</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If two different viruses infect a cell, progeny viruses may contain coat components derived from both parents and so they will have coat properties of both parents. This is called phenotypic mixing (figure 5). IT INVOLVES NO ALTERATION IN GENETIC MATERIAL, the progeny of such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virions</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will be determined by which parental genome is packaged and not by the nature of the envelope.</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Phenotypic mixing may occur between related viruses, e.g. different members of the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Picornavirus</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family, or between genetically unrelated viruses, e.g.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Rhabdo</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and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Paramyxo</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viruses. In the latter case the two viruses involved are usually enveloped since it seems there are fewer restraints on packaging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nucleocapsids</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in other viruses' envelopes than on packaging nucleic acids in other viruses'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icosahedral</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capsids</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a:t>
            </a:r>
            <a:r>
              <a:rPr kumimoji="0" lang="en-US"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descr="https://www.microbiologybook.org/mhunt/gen5.jpg"/>
          <p:cNvPicPr>
            <a:picLocks noChangeAspect="1" noChangeArrowheads="1"/>
          </p:cNvPicPr>
          <p:nvPr/>
        </p:nvPicPr>
        <p:blipFill>
          <a:blip r:embed="rId2" cstate="print"/>
          <a:srcRect/>
          <a:stretch>
            <a:fillRect/>
          </a:stretch>
        </p:blipFill>
        <p:spPr bwMode="auto">
          <a:xfrm>
            <a:off x="4087368" y="3886200"/>
            <a:ext cx="4828032" cy="2794000"/>
          </a:xfrm>
          <a:prstGeom prst="rect">
            <a:avLst/>
          </a:prstGeom>
          <a:noFill/>
        </p:spPr>
      </p:pic>
      <p:sp>
        <p:nvSpPr>
          <p:cNvPr id="4" name="Rectangle 3"/>
          <p:cNvSpPr/>
          <p:nvPr/>
        </p:nvSpPr>
        <p:spPr>
          <a:xfrm>
            <a:off x="76200" y="5983069"/>
            <a:ext cx="4572000" cy="646331"/>
          </a:xfrm>
          <a:prstGeom prst="rect">
            <a:avLst/>
          </a:prstGeom>
        </p:spPr>
        <p:txBody>
          <a:bodyPr>
            <a:spAutoFit/>
          </a:bodyPr>
          <a:lstStyle/>
          <a:p>
            <a:r>
              <a:rPr lang="en-US" dirty="0" smtClean="0"/>
              <a:t>Figure 5  Phenotypic mixing between two different viruses infecting the same cell</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099" name="Rectangle 3"/>
          <p:cNvSpPr>
            <a:spLocks noChangeArrowheads="1"/>
          </p:cNvSpPr>
          <p:nvPr/>
        </p:nvSpPr>
        <p:spPr bwMode="auto">
          <a:xfrm>
            <a:off x="0" y="6397824"/>
            <a:ext cx="9144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Figure 6  Phenotypic mixing to form a </a:t>
            </a:r>
            <a:r>
              <a:rPr kumimoji="0" lang="en-US" sz="1600"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pseudotype</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p>
        </p:txBody>
      </p:sp>
      <p:pic>
        <p:nvPicPr>
          <p:cNvPr id="4101" name="Picture 5" descr="https://www.microbiologybook.org/mhunt/gen6.jpg"/>
          <p:cNvPicPr>
            <a:picLocks noChangeAspect="1" noChangeArrowheads="1"/>
          </p:cNvPicPr>
          <p:nvPr/>
        </p:nvPicPr>
        <p:blipFill>
          <a:blip r:embed="rId2" cstate="print"/>
          <a:srcRect/>
          <a:stretch>
            <a:fillRect/>
          </a:stretch>
        </p:blipFill>
        <p:spPr bwMode="auto">
          <a:xfrm>
            <a:off x="155575" y="2796540"/>
            <a:ext cx="6309360" cy="3680460"/>
          </a:xfrm>
          <a:prstGeom prst="rect">
            <a:avLst/>
          </a:prstGeom>
          <a:noFill/>
        </p:spPr>
      </p:pic>
      <p:sp>
        <p:nvSpPr>
          <p:cNvPr id="5" name="Rectangle 4"/>
          <p:cNvSpPr/>
          <p:nvPr/>
        </p:nvSpPr>
        <p:spPr>
          <a:xfrm>
            <a:off x="304800" y="-76200"/>
            <a:ext cx="8610600" cy="2957861"/>
          </a:xfrm>
          <a:prstGeom prst="rect">
            <a:avLst/>
          </a:prstGeom>
        </p:spPr>
        <p:txBody>
          <a:bodyPr wrap="square">
            <a:spAutoFit/>
          </a:bodyPr>
          <a:lstStyle/>
          <a:p>
            <a:pPr eaLnBrk="0" fontAlgn="base" hangingPunct="0">
              <a:lnSpc>
                <a:spcPct val="150000"/>
              </a:lnSpc>
              <a:spcBef>
                <a:spcPct val="0"/>
              </a:spcBef>
              <a:spcAft>
                <a:spcPct val="0"/>
              </a:spcAft>
            </a:pPr>
            <a:r>
              <a:rPr lang="en-US" dirty="0" smtClean="0"/>
              <a:t>We </a:t>
            </a:r>
            <a:r>
              <a:rPr lang="en-US" dirty="0" smtClean="0"/>
              <a:t>can also get the situation where a coat is entirely that of another virus, e.g. a retrovirus </a:t>
            </a:r>
            <a:r>
              <a:rPr lang="en-US" dirty="0" err="1" smtClean="0"/>
              <a:t>nucleocapsid</a:t>
            </a:r>
            <a:r>
              <a:rPr lang="en-US" dirty="0" smtClean="0"/>
              <a:t> in a </a:t>
            </a:r>
            <a:r>
              <a:rPr lang="en-US" dirty="0" err="1" smtClean="0"/>
              <a:t>rhabdovirus</a:t>
            </a:r>
            <a:r>
              <a:rPr lang="en-US" dirty="0" smtClean="0"/>
              <a:t> envelope. This kind of phenotypic mixing is sometimes referred to as </a:t>
            </a:r>
            <a:r>
              <a:rPr lang="en-US" dirty="0" err="1" smtClean="0"/>
              <a:t>pseudotype</a:t>
            </a:r>
            <a:r>
              <a:rPr lang="en-US" dirty="0" smtClean="0"/>
              <a:t> (</a:t>
            </a:r>
            <a:r>
              <a:rPr lang="en-US" dirty="0" err="1" smtClean="0"/>
              <a:t>pseudovirion</a:t>
            </a:r>
            <a:r>
              <a:rPr lang="en-US" dirty="0" smtClean="0"/>
              <a:t>) formation (figure 6). The </a:t>
            </a:r>
            <a:r>
              <a:rPr lang="en-US" dirty="0" err="1" smtClean="0"/>
              <a:t>pseudotype</a:t>
            </a:r>
            <a:r>
              <a:rPr lang="en-US" dirty="0" smtClean="0"/>
              <a:t> described above will show the adsorption-penetration-surface </a:t>
            </a:r>
            <a:r>
              <a:rPr lang="en-US" dirty="0" err="1" smtClean="0"/>
              <a:t>antigenicity</a:t>
            </a:r>
            <a:r>
              <a:rPr lang="en-US" dirty="0" smtClean="0"/>
              <a:t> characteristics of the </a:t>
            </a:r>
            <a:r>
              <a:rPr lang="en-US" dirty="0" err="1" smtClean="0"/>
              <a:t>rhabdovirus</a:t>
            </a:r>
            <a:r>
              <a:rPr lang="en-US" dirty="0" smtClean="0"/>
              <a:t> and will then, upon infection, behave as a retrovirus and produce progeny retroviruses. This results in  </a:t>
            </a:r>
            <a:r>
              <a:rPr lang="en-US" dirty="0" err="1" smtClean="0"/>
              <a:t>pseudotypes</a:t>
            </a:r>
            <a:r>
              <a:rPr lang="en-US" dirty="0" smtClean="0"/>
              <a:t>  having an altered host range/tissue tropism on a temporary basis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152400" y="-110698"/>
            <a:ext cx="8915400" cy="71558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Viruses grow rapidly, there are usually a large number of progeny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virions</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per cell. There is, therefore, more chance of mutations occurring over a short time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period.</a:t>
            </a:r>
            <a:r>
              <a:rPr lang="en-US" dirty="0" smtClean="0">
                <a:latin typeface="Arial" pitchFamily="34" charset="0"/>
                <a:cs typeface="Arial" pitchFamily="34" charset="0"/>
              </a:rPr>
              <a:t>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The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nature of the viral genome (RNA or DNA; segmented or non-segmented) plays an important role in the genetics of the virus.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Viruses may change genetically due to mutation or</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rgbClr val="0000FF"/>
                </a:solidFill>
                <a:effectLst/>
                <a:latin typeface="Arial Narrow" pitchFamily="34" charset="0"/>
                <a:ea typeface="Times New Roman" pitchFamily="18" charset="0"/>
                <a:cs typeface="Times New Roman" pitchFamily="18" charset="0"/>
              </a:rPr>
              <a:t>recombination.</a:t>
            </a:r>
            <a:endParaRPr kumimoji="0" lang="en-US" b="0" i="0" u="none" strike="noStrike" cap="none" normalizeH="0" baseline="0" dirty="0" smtClean="0">
              <a:ln>
                <a:noFill/>
              </a:ln>
              <a:solidFill>
                <a:srgbClr val="0000FF"/>
              </a:solidFill>
              <a:effectLst/>
              <a:latin typeface="Arial Narrow" pitchFamily="34" charset="0"/>
              <a:ea typeface="Times New Roman" pitchFamily="18" charset="0"/>
              <a:cs typeface="Times New Roman" pitchFamily="18" charset="0"/>
            </a:endParaRPr>
          </a:p>
          <a:p>
            <a:pPr>
              <a:lnSpc>
                <a:spcPct val="150000"/>
              </a:lnSpc>
            </a:pPr>
            <a:r>
              <a:rPr lang="en-US" b="1" dirty="0" smtClean="0">
                <a:solidFill>
                  <a:srgbClr val="FF0000"/>
                </a:solidFill>
              </a:rPr>
              <a:t>MUTANTS</a:t>
            </a:r>
            <a:r>
              <a:rPr lang="en-US" dirty="0" smtClean="0">
                <a:solidFill>
                  <a:srgbClr val="FF0000"/>
                </a:solidFill>
              </a:rPr>
              <a:t>: </a:t>
            </a:r>
            <a:r>
              <a:rPr lang="en-US" b="1" dirty="0" smtClean="0">
                <a:solidFill>
                  <a:srgbClr val="FF0000"/>
                </a:solidFill>
              </a:rPr>
              <a:t>Origin</a:t>
            </a:r>
            <a:endParaRPr lang="en-US" dirty="0" smtClean="0">
              <a:solidFill>
                <a:srgbClr val="FF0000"/>
              </a:solidFill>
            </a:endParaRPr>
          </a:p>
          <a:p>
            <a:pPr>
              <a:lnSpc>
                <a:spcPct val="150000"/>
              </a:lnSpc>
            </a:pPr>
            <a:r>
              <a:rPr lang="en-US" b="1" dirty="0" smtClean="0">
                <a:solidFill>
                  <a:srgbClr val="FF0000"/>
                </a:solidFill>
              </a:rPr>
              <a:t>Spontaneous mutations</a:t>
            </a:r>
            <a:endParaRPr lang="en-US" dirty="0" smtClean="0">
              <a:solidFill>
                <a:srgbClr val="FF0000"/>
              </a:solidFill>
            </a:endParaRPr>
          </a:p>
          <a:p>
            <a:pPr>
              <a:lnSpc>
                <a:spcPct val="150000"/>
              </a:lnSpc>
            </a:pPr>
            <a:r>
              <a:rPr lang="en-US" dirty="0" smtClean="0"/>
              <a:t>These arise naturally during viral replication: e.g. due to errors by the genome-replicating </a:t>
            </a:r>
            <a:endParaRPr lang="en-US" dirty="0" smtClean="0"/>
          </a:p>
          <a:p>
            <a:pPr>
              <a:lnSpc>
                <a:spcPct val="150000"/>
              </a:lnSpc>
            </a:pPr>
            <a:r>
              <a:rPr lang="en-US" dirty="0" smtClean="0"/>
              <a:t>polymerase </a:t>
            </a:r>
            <a:r>
              <a:rPr lang="en-US" dirty="0" smtClean="0"/>
              <a:t>or a </a:t>
            </a:r>
            <a:r>
              <a:rPr lang="en-US" dirty="0" err="1" smtClean="0"/>
              <a:t>a</a:t>
            </a:r>
            <a:r>
              <a:rPr lang="en-US" dirty="0" smtClean="0"/>
              <a:t> result of the incorporation of  </a:t>
            </a:r>
            <a:r>
              <a:rPr lang="en-US" dirty="0" err="1" smtClean="0">
                <a:hlinkClick r:id="rId2"/>
              </a:rPr>
              <a:t>tautomeric</a:t>
            </a:r>
            <a:r>
              <a:rPr lang="en-US" dirty="0" smtClean="0"/>
              <a:t> forms of the </a:t>
            </a:r>
            <a:r>
              <a:rPr lang="en-US" dirty="0" smtClean="0"/>
              <a:t>bases. (</a:t>
            </a:r>
            <a:r>
              <a:rPr lang="en-US" b="1" dirty="0" err="1" smtClean="0">
                <a:solidFill>
                  <a:srgbClr val="FF0000"/>
                </a:solidFill>
              </a:rPr>
              <a:t>Tautomers</a:t>
            </a:r>
            <a:r>
              <a:rPr lang="en-US" dirty="0" smtClean="0">
                <a:solidFill>
                  <a:srgbClr val="FF0000"/>
                </a:solidFill>
              </a:rPr>
              <a:t> </a:t>
            </a:r>
            <a:r>
              <a:rPr lang="en-US" dirty="0" smtClean="0">
                <a:solidFill>
                  <a:srgbClr val="0070C0"/>
                </a:solidFill>
              </a:rPr>
              <a:t>are isomers of a compound which differ only in the position of the protons and electrons. The carbon skeleton of the compound is unchanged. A reaction which involves simple proton transfer in an </a:t>
            </a:r>
            <a:r>
              <a:rPr lang="en-US" dirty="0" err="1" smtClean="0">
                <a:solidFill>
                  <a:srgbClr val="0070C0"/>
                </a:solidFill>
              </a:rPr>
              <a:t>intramolecular</a:t>
            </a:r>
            <a:r>
              <a:rPr lang="en-US" dirty="0" smtClean="0">
                <a:solidFill>
                  <a:srgbClr val="0070C0"/>
                </a:solidFill>
              </a:rPr>
              <a:t> fashion is called a</a:t>
            </a:r>
            <a:r>
              <a:rPr lang="en-US" dirty="0" smtClean="0"/>
              <a:t> </a:t>
            </a:r>
            <a:r>
              <a:rPr lang="en-US" b="1" dirty="0" err="1" smtClean="0">
                <a:solidFill>
                  <a:srgbClr val="FF0000"/>
                </a:solidFill>
              </a:rPr>
              <a:t>tautomerism</a:t>
            </a:r>
            <a:r>
              <a:rPr lang="en-US" b="1" dirty="0" smtClean="0"/>
              <a:t>)</a:t>
            </a:r>
            <a:endParaRPr lang="en-US" dirty="0" smtClean="0"/>
          </a:p>
          <a:p>
            <a:pPr>
              <a:lnSpc>
                <a:spcPct val="150000"/>
              </a:lnSpc>
            </a:pPr>
            <a:r>
              <a:rPr lang="en-US" dirty="0" smtClean="0"/>
              <a:t>DNA viruses tend to more genetically stable than RNA viruses. There are error correction </a:t>
            </a:r>
            <a:endParaRPr lang="en-US" dirty="0" smtClean="0"/>
          </a:p>
          <a:p>
            <a:pPr>
              <a:lnSpc>
                <a:spcPct val="150000"/>
              </a:lnSpc>
            </a:pPr>
            <a:r>
              <a:rPr lang="en-US" dirty="0" smtClean="0"/>
              <a:t>mechanisms </a:t>
            </a:r>
            <a:r>
              <a:rPr lang="en-US" dirty="0" smtClean="0"/>
              <a:t>in the host cell for DNA repair, but probably not for RNA.</a:t>
            </a:r>
          </a:p>
          <a:p>
            <a:pPr>
              <a:lnSpc>
                <a:spcPct val="150000"/>
              </a:lnSpc>
            </a:pPr>
            <a:r>
              <a:rPr lang="en-US" i="1" dirty="0" smtClean="0"/>
              <a:t>Some RNA viruses are remarkably invariant in nature. Probably these viruses have the same </a:t>
            </a:r>
            <a:endParaRPr lang="en-US" i="1" dirty="0" smtClean="0"/>
          </a:p>
          <a:p>
            <a:pPr>
              <a:lnSpc>
                <a:spcPct val="150000"/>
              </a:lnSpc>
            </a:pPr>
            <a:r>
              <a:rPr lang="en-US" i="1" dirty="0" smtClean="0"/>
              <a:t>high </a:t>
            </a:r>
            <a:r>
              <a:rPr lang="en-US" i="1" dirty="0" smtClean="0"/>
              <a:t>mutation rate as other RNA viruses, but are so precisely adapted for transmission and </a:t>
            </a:r>
            <a:endParaRPr lang="en-US" i="1" dirty="0" smtClean="0"/>
          </a:p>
          <a:p>
            <a:pPr>
              <a:lnSpc>
                <a:spcPct val="150000"/>
              </a:lnSpc>
            </a:pPr>
            <a:r>
              <a:rPr lang="en-US" i="1" dirty="0" smtClean="0"/>
              <a:t>replication </a:t>
            </a:r>
            <a:r>
              <a:rPr lang="en-US" i="1" dirty="0" smtClean="0"/>
              <a:t>that fairly minor changes result in failure to compete successfully with </a:t>
            </a:r>
            <a:endParaRPr lang="en-US" i="1" dirty="0" smtClean="0"/>
          </a:p>
          <a:p>
            <a:pPr>
              <a:lnSpc>
                <a:spcPct val="150000"/>
              </a:lnSpc>
            </a:pPr>
            <a:r>
              <a:rPr lang="en-US" i="1" dirty="0" smtClean="0"/>
              <a:t>parental </a:t>
            </a:r>
            <a:r>
              <a:rPr lang="en-US" i="1" dirty="0" smtClean="0"/>
              <a:t>(wild-type, wt) virus</a:t>
            </a:r>
            <a:r>
              <a:rPr lang="en-US" i="1" dirty="0" smtClean="0"/>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0"/>
            <a:ext cx="8839200" cy="2862322"/>
          </a:xfrm>
          <a:prstGeom prst="rect">
            <a:avLst/>
          </a:prstGeom>
        </p:spPr>
        <p:txBody>
          <a:bodyPr wrap="square">
            <a:spAutoFit/>
          </a:bodyPr>
          <a:lstStyle/>
          <a:p>
            <a:pPr>
              <a:lnSpc>
                <a:spcPct val="150000"/>
              </a:lnSpc>
            </a:pPr>
            <a:r>
              <a:rPr lang="en-US" b="1" dirty="0" smtClean="0">
                <a:solidFill>
                  <a:srgbClr val="FF0000"/>
                </a:solidFill>
              </a:rPr>
              <a:t>Mutations </a:t>
            </a:r>
            <a:r>
              <a:rPr lang="en-US" b="1" dirty="0" smtClean="0">
                <a:solidFill>
                  <a:srgbClr val="FF0000"/>
                </a:solidFill>
              </a:rPr>
              <a:t>that are induced by physical or chemical means</a:t>
            </a:r>
            <a:endParaRPr lang="en-US" dirty="0" smtClean="0">
              <a:solidFill>
                <a:srgbClr val="FF0000"/>
              </a:solidFill>
            </a:endParaRPr>
          </a:p>
          <a:p>
            <a:pPr>
              <a:lnSpc>
                <a:spcPct val="150000"/>
              </a:lnSpc>
            </a:pPr>
            <a:r>
              <a:rPr lang="en-US" dirty="0" smtClean="0">
                <a:solidFill>
                  <a:srgbClr val="FF0000"/>
                </a:solidFill>
              </a:rPr>
              <a:t>Chemical:</a:t>
            </a:r>
            <a:r>
              <a:rPr lang="en-US" dirty="0" smtClean="0"/>
              <a:t> </a:t>
            </a:r>
          </a:p>
          <a:p>
            <a:pPr>
              <a:lnSpc>
                <a:spcPct val="150000"/>
              </a:lnSpc>
            </a:pPr>
            <a:r>
              <a:rPr lang="en-US" dirty="0" smtClean="0"/>
              <a:t>Agents acting directly on bases, e.g. nitrous acid</a:t>
            </a:r>
            <a:br>
              <a:rPr lang="en-US" dirty="0" smtClean="0"/>
            </a:br>
            <a:r>
              <a:rPr lang="en-US" dirty="0" smtClean="0"/>
              <a:t>Agents acting indirectly, e.g. base analogs which </a:t>
            </a:r>
            <a:r>
              <a:rPr lang="en-US" dirty="0" err="1" smtClean="0"/>
              <a:t>mispair</a:t>
            </a:r>
            <a:r>
              <a:rPr lang="en-US" dirty="0" smtClean="0"/>
              <a:t> more frequently than normal bases </a:t>
            </a:r>
            <a:r>
              <a:rPr lang="en-US" dirty="0" smtClean="0"/>
              <a:t>, thus </a:t>
            </a:r>
            <a:r>
              <a:rPr lang="en-US" dirty="0" smtClean="0"/>
              <a:t>generating mutations</a:t>
            </a:r>
          </a:p>
          <a:p>
            <a:pPr>
              <a:lnSpc>
                <a:spcPct val="150000"/>
              </a:lnSpc>
            </a:pPr>
            <a:r>
              <a:rPr lang="en-US" dirty="0" smtClean="0">
                <a:solidFill>
                  <a:srgbClr val="FF0000"/>
                </a:solidFill>
              </a:rPr>
              <a:t>Physical:    </a:t>
            </a:r>
            <a:r>
              <a:rPr lang="en-US" dirty="0" smtClean="0"/>
              <a:t>Agents </a:t>
            </a:r>
            <a:r>
              <a:rPr lang="en-US" dirty="0" smtClean="0"/>
              <a:t>such as UV light or X-rays</a:t>
            </a:r>
          </a:p>
          <a:p>
            <a:pPr lvl="0" eaLnBrk="0" fontAlgn="base" hangingPunct="0">
              <a:spcBef>
                <a:spcPct val="0"/>
              </a:spcBef>
              <a:spcAft>
                <a:spcPct val="0"/>
              </a:spcAft>
            </a:pPr>
            <a:endParaRPr lang="en-US" dirty="0" smtClean="0">
              <a:latin typeface="Arial" pitchFamily="34" charset="0"/>
              <a:cs typeface="Arial" pitchFamily="34" charset="0"/>
            </a:endParaRPr>
          </a:p>
        </p:txBody>
      </p:sp>
      <p:pic>
        <p:nvPicPr>
          <p:cNvPr id="3074" name="Picture 2" descr="https://biocyclopedia.com/index/genetics/images/table/t21.5.jpg"/>
          <p:cNvPicPr>
            <a:picLocks noChangeAspect="1" noChangeArrowheads="1"/>
          </p:cNvPicPr>
          <p:nvPr/>
        </p:nvPicPr>
        <p:blipFill>
          <a:blip r:embed="rId2" cstate="print"/>
          <a:srcRect/>
          <a:stretch>
            <a:fillRect/>
          </a:stretch>
        </p:blipFill>
        <p:spPr bwMode="auto">
          <a:xfrm>
            <a:off x="155575" y="2981321"/>
            <a:ext cx="4229100" cy="396478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214744"/>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Types of mutation</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Mutants can be point mutants (one base replaced by another) or insertion/deletion mutants</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Examples of the kinds of phenotypic changes seen in virus </a:t>
            </a:r>
            <a:r>
              <a:rPr kumimoji="0" lang="en-US"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mutants:</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(phenotype = the observed properties of an organism)</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Arial Narrow" pitchFamily="34" charset="0"/>
                <a:ea typeface="Times New Roman" pitchFamily="18" charset="0"/>
                <a:cs typeface="Times New Roman" pitchFamily="18" charset="0"/>
              </a:rPr>
              <a:t>1- Conditional </a:t>
            </a:r>
            <a:r>
              <a:rPr kumimoji="0" lang="en-US" b="1" i="0" u="none" strike="noStrike" cap="none" normalizeH="0" baseline="0" dirty="0" smtClean="0">
                <a:ln>
                  <a:noFill/>
                </a:ln>
                <a:solidFill>
                  <a:srgbClr val="FF0000"/>
                </a:solidFill>
                <a:effectLst/>
                <a:latin typeface="Arial Narrow" pitchFamily="34" charset="0"/>
                <a:ea typeface="Times New Roman" pitchFamily="18" charset="0"/>
                <a:cs typeface="Times New Roman" pitchFamily="18" charset="0"/>
              </a:rPr>
              <a:t>lethal mutants</a:t>
            </a:r>
            <a:r>
              <a:rPr kumimoji="0" lang="en-US" b="1"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r>
            <a:br>
              <a:rPr kumimoji="0" lang="en-US" b="1"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b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These mutants multiply under some conditions but not others (whereas the wild-type virus grows under both sets of conditions)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e.g.</a:t>
            </a:r>
            <a:r>
              <a:rPr kumimoji="0" lang="en-US" b="1"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1" i="1" u="none" strike="noStrike" cap="none" normalizeH="0" baseline="0" dirty="0" smtClean="0">
                <a:ln>
                  <a:noFill/>
                </a:ln>
                <a:solidFill>
                  <a:srgbClr val="FF0000"/>
                </a:solidFill>
                <a:effectLst/>
                <a:latin typeface="Arial Narrow" pitchFamily="34" charset="0"/>
                <a:ea typeface="Times New Roman" pitchFamily="18" charset="0"/>
                <a:cs typeface="Times New Roman" pitchFamily="18" charset="0"/>
              </a:rPr>
              <a:t>temperature sensitive</a:t>
            </a:r>
            <a:r>
              <a:rPr kumimoji="0" lang="en-US"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1"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a:t>
            </a:r>
            <a:r>
              <a:rPr kumimoji="0" lang="en-US" b="0" i="1"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ts</a:t>
            </a:r>
            <a:r>
              <a:rPr kumimoji="0" lang="en-US" b="0" i="1"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mutants - These will grow at low temperature e.g. 31 degrees C but not at e.g. 39 degrees C,</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1"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wild type</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grows at 31 and 39 degrees C. It appears that the reason for this is often that the altered protein cannot maintain a functional conformation at the elevated temperature.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fontAlgn="base">
              <a:lnSpc>
                <a:spcPct val="150000"/>
              </a:lnSpc>
              <a:spcBef>
                <a:spcPct val="0"/>
              </a:spcBef>
              <a:spcAft>
                <a:spcPct val="0"/>
              </a:spcAft>
            </a:pP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e.g.</a:t>
            </a:r>
            <a:r>
              <a:rPr kumimoji="0" lang="en-US"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1" i="1" u="none" strike="noStrike" cap="none" normalizeH="0" baseline="0" dirty="0" smtClean="0">
                <a:ln>
                  <a:noFill/>
                </a:ln>
                <a:solidFill>
                  <a:srgbClr val="FF0000"/>
                </a:solidFill>
                <a:effectLst/>
                <a:latin typeface="Arial Narrow" pitchFamily="34" charset="0"/>
                <a:ea typeface="Times New Roman" pitchFamily="18" charset="0"/>
                <a:cs typeface="Times New Roman" pitchFamily="18" charset="0"/>
              </a:rPr>
              <a:t>host range</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These mutants will only grow in a subset of the cell types in which the</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1"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wild type</a:t>
            </a:r>
            <a:r>
              <a:rPr kumimoji="0" lang="en-US"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virus will grow - such mutants provide a means to investigate the role of the host cell in viral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infection</a:t>
            </a:r>
          </a:p>
          <a:p>
            <a:pPr lvl="0" fontAlgn="base">
              <a:lnSpc>
                <a:spcPct val="150000"/>
              </a:lnSpc>
              <a:spcBef>
                <a:spcPct val="0"/>
              </a:spcBef>
              <a:spcAft>
                <a:spcPct val="0"/>
              </a:spcAft>
            </a:pPr>
            <a:r>
              <a:rPr lang="en-US" b="1" dirty="0" smtClean="0">
                <a:solidFill>
                  <a:srgbClr val="FF0000"/>
                </a:solidFill>
                <a:latin typeface="Arial Narrow" pitchFamily="34" charset="0"/>
                <a:ea typeface="Times New Roman" pitchFamily="18" charset="0"/>
                <a:cs typeface="Times New Roman" pitchFamily="18" charset="0"/>
              </a:rPr>
              <a:t>Plaque size</a:t>
            </a:r>
            <a:r>
              <a:rPr lang="en-US" b="1" i="1" dirty="0" smtClean="0">
                <a:latin typeface="Arial Narrow" pitchFamily="34" charset="0"/>
                <a:ea typeface="Times New Roman" pitchFamily="18" charset="0"/>
                <a:cs typeface="Times New Roman" pitchFamily="18" charset="0"/>
              </a:rPr>
              <a:t>: </a:t>
            </a:r>
            <a:r>
              <a:rPr lang="en-US" dirty="0" smtClean="0">
                <a:latin typeface="Arial Narrow" pitchFamily="34" charset="0"/>
                <a:ea typeface="Times New Roman" pitchFamily="18" charset="0"/>
                <a:cs typeface="Times New Roman" pitchFamily="18" charset="0"/>
              </a:rPr>
              <a:t>Plaques </a:t>
            </a:r>
            <a:r>
              <a:rPr lang="en-US" dirty="0" smtClean="0">
                <a:latin typeface="Arial Narrow" pitchFamily="34" charset="0"/>
                <a:ea typeface="Times New Roman" pitchFamily="18" charset="0"/>
                <a:cs typeface="Times New Roman" pitchFamily="18" charset="0"/>
              </a:rPr>
              <a:t>may be larger or smaller than in the</a:t>
            </a:r>
            <a:r>
              <a:rPr lang="en-US" dirty="0" smtClean="0">
                <a:ea typeface="Times New Roman" pitchFamily="18" charset="0"/>
                <a:cs typeface="Times New Roman" pitchFamily="18" charset="0"/>
              </a:rPr>
              <a:t> </a:t>
            </a:r>
            <a:r>
              <a:rPr lang="en-US" i="1" dirty="0" smtClean="0">
                <a:latin typeface="Arial Narrow" pitchFamily="34" charset="0"/>
                <a:ea typeface="Times New Roman" pitchFamily="18" charset="0"/>
                <a:cs typeface="Times New Roman" pitchFamily="18" charset="0"/>
              </a:rPr>
              <a:t>wild type</a:t>
            </a:r>
            <a:r>
              <a:rPr lang="en-US" dirty="0" smtClean="0">
                <a:ea typeface="Times New Roman" pitchFamily="18" charset="0"/>
                <a:cs typeface="Times New Roman" pitchFamily="18" charset="0"/>
              </a:rPr>
              <a:t> </a:t>
            </a:r>
            <a:r>
              <a:rPr lang="en-US" dirty="0" smtClean="0">
                <a:latin typeface="Arial Narrow" pitchFamily="34" charset="0"/>
                <a:ea typeface="Times New Roman" pitchFamily="18" charset="0"/>
                <a:cs typeface="Times New Roman" pitchFamily="18" charset="0"/>
              </a:rPr>
              <a:t>virus, sometimes such mutants show altered </a:t>
            </a:r>
            <a:r>
              <a:rPr lang="en-US" dirty="0" err="1" smtClean="0">
                <a:latin typeface="Arial Narrow" pitchFamily="34" charset="0"/>
                <a:ea typeface="Times New Roman" pitchFamily="18" charset="0"/>
                <a:cs typeface="Times New Roman" pitchFamily="18" charset="0"/>
              </a:rPr>
              <a:t>pathogenicity</a:t>
            </a:r>
            <a:endParaRPr lang="en-US" dirty="0" smtClean="0">
              <a:latin typeface="Arial" pitchFamily="34" charset="0"/>
              <a:cs typeface="Arial" pitchFamily="34" charset="0"/>
            </a:endParaRPr>
          </a:p>
          <a:p>
            <a:pPr lvl="0" eaLnBrk="0" fontAlgn="base" hangingPunct="0">
              <a:lnSpc>
                <a:spcPct val="150000"/>
              </a:lnSpc>
              <a:spcBef>
                <a:spcPct val="0"/>
              </a:spcBef>
              <a:spcAft>
                <a:spcPct val="0"/>
              </a:spcAft>
            </a:pPr>
            <a:r>
              <a:rPr lang="en-US" b="1" dirty="0" smtClean="0">
                <a:solidFill>
                  <a:srgbClr val="FF0000"/>
                </a:solidFill>
                <a:latin typeface="Arial Narrow" pitchFamily="34" charset="0"/>
                <a:ea typeface="Times New Roman" pitchFamily="18" charset="0"/>
                <a:cs typeface="Times New Roman" pitchFamily="18" charset="0"/>
              </a:rPr>
              <a:t>Drug </a:t>
            </a:r>
            <a:r>
              <a:rPr lang="en-US" b="1" dirty="0" smtClean="0">
                <a:solidFill>
                  <a:srgbClr val="FF0000"/>
                </a:solidFill>
                <a:latin typeface="Arial Narrow" pitchFamily="34" charset="0"/>
                <a:ea typeface="Times New Roman" pitchFamily="18" charset="0"/>
                <a:cs typeface="Times New Roman" pitchFamily="18" charset="0"/>
              </a:rPr>
              <a:t>resistance</a:t>
            </a:r>
            <a:r>
              <a:rPr lang="en-US" dirty="0" smtClean="0">
                <a:latin typeface="Arial Narrow" pitchFamily="34" charset="0"/>
                <a:ea typeface="Times New Roman" pitchFamily="18" charset="0"/>
                <a:cs typeface="Times New Roman" pitchFamily="18" charset="0"/>
              </a:rPr>
              <a:t>: This </a:t>
            </a:r>
            <a:r>
              <a:rPr lang="en-US" dirty="0" smtClean="0">
                <a:latin typeface="Arial Narrow" pitchFamily="34" charset="0"/>
                <a:ea typeface="Times New Roman" pitchFamily="18" charset="0"/>
                <a:cs typeface="Times New Roman" pitchFamily="18" charset="0"/>
              </a:rPr>
              <a:t>is important in the development of antiviral agents - the possibility of drug resistant mutants arising must always be </a:t>
            </a:r>
            <a:r>
              <a:rPr lang="en-US" dirty="0" smtClean="0">
                <a:latin typeface="Arial Narrow" pitchFamily="34" charset="0"/>
                <a:ea typeface="Times New Roman" pitchFamily="18" charset="0"/>
                <a:cs typeface="Times New Roman" pitchFamily="18" charset="0"/>
              </a:rPr>
              <a:t>considered</a:t>
            </a: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1050633"/>
            <a:ext cx="9144000" cy="46628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Arial Narrow" pitchFamily="34" charset="0"/>
                <a:ea typeface="Times New Roman" pitchFamily="18" charset="0"/>
                <a:cs typeface="Times New Roman" pitchFamily="18" charset="0"/>
              </a:rPr>
              <a:t>2- Enzyme-deficient </a:t>
            </a:r>
            <a:r>
              <a:rPr kumimoji="0" lang="en-US" b="1" i="0" u="none" strike="noStrike" cap="none" normalizeH="0" baseline="0" dirty="0" smtClean="0">
                <a:ln>
                  <a:noFill/>
                </a:ln>
                <a:solidFill>
                  <a:srgbClr val="FF0000"/>
                </a:solidFill>
                <a:effectLst/>
                <a:latin typeface="Arial Narrow" pitchFamily="34" charset="0"/>
                <a:ea typeface="Times New Roman" pitchFamily="18" charset="0"/>
                <a:cs typeface="Times New Roman" pitchFamily="18" charset="0"/>
              </a:rPr>
              <a:t>mutants</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r>
            <a:b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b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Some viral enzymes are not always essential and so we can isolate viable enzyme-deficient mutants; e.g. herpes simplex virus</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err="1" smtClean="0">
                <a:ln>
                  <a:noFill/>
                </a:ln>
                <a:solidFill>
                  <a:srgbClr val="0000FF"/>
                </a:solidFill>
                <a:effectLst/>
                <a:latin typeface="Arial Narrow" pitchFamily="34" charset="0"/>
                <a:ea typeface="Times New Roman" pitchFamily="18" charset="0"/>
                <a:cs typeface="Times New Roman" pitchFamily="18" charset="0"/>
                <a:hlinkClick r:id="rId2"/>
              </a:rPr>
              <a:t>thymidine</a:t>
            </a:r>
            <a:r>
              <a:rPr kumimoji="0" lang="en-US" b="0" i="0" u="none" strike="noStrike" cap="none" normalizeH="0" baseline="0" dirty="0" smtClean="0">
                <a:ln>
                  <a:noFill/>
                </a:ln>
                <a:solidFill>
                  <a:srgbClr val="0000FF"/>
                </a:solidFill>
                <a:effectLst/>
                <a:latin typeface="Arial Narrow" pitchFamily="34" charset="0"/>
                <a:ea typeface="Times New Roman" pitchFamily="18" charset="0"/>
                <a:cs typeface="Times New Roman" pitchFamily="18" charset="0"/>
                <a:hlinkClick r:id="rId2"/>
              </a:rPr>
              <a:t> </a:t>
            </a:r>
            <a:r>
              <a:rPr kumimoji="0" lang="en-US" b="0" i="0" u="none" strike="noStrike" cap="none" normalizeH="0" baseline="0" dirty="0" err="1" smtClean="0">
                <a:ln>
                  <a:noFill/>
                </a:ln>
                <a:solidFill>
                  <a:srgbClr val="0000FF"/>
                </a:solidFill>
                <a:effectLst/>
                <a:latin typeface="Arial Narrow" pitchFamily="34" charset="0"/>
                <a:ea typeface="Times New Roman" pitchFamily="18" charset="0"/>
                <a:cs typeface="Times New Roman" pitchFamily="18" charset="0"/>
                <a:hlinkClick r:id="rId2"/>
              </a:rPr>
              <a:t>kinase</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is usually not required in tissue culture but it is important in infection of neuronal cells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Arial Narrow" pitchFamily="34" charset="0"/>
                <a:ea typeface="Times New Roman" pitchFamily="18" charset="0"/>
                <a:cs typeface="Times New Roman" pitchFamily="18" charset="0"/>
              </a:rPr>
              <a:t>3- "Hot</a:t>
            </a:r>
            <a:r>
              <a:rPr kumimoji="0" lang="en-US" b="1" i="0" u="none" strike="noStrike" cap="none" normalizeH="0" baseline="0" dirty="0" smtClean="0">
                <a:ln>
                  <a:noFill/>
                </a:ln>
                <a:solidFill>
                  <a:srgbClr val="FF0000"/>
                </a:solidFill>
                <a:effectLst/>
                <a:latin typeface="Arial Narrow" pitchFamily="34" charset="0"/>
                <a:ea typeface="Times New Roman" pitchFamily="18" charset="0"/>
                <a:cs typeface="Times New Roman" pitchFamily="18" charset="0"/>
              </a:rPr>
              <a:t>" mutants</a:t>
            </a:r>
            <a:r>
              <a:rPr kumimoji="0" lang="en-US" b="1" i="1"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r>
            <a:br>
              <a:rPr kumimoji="0" lang="en-US" b="1" i="1"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b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These grow better at elevated temperatures than the</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1"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wild type</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virus. They may be more virulent since host fever may have little effect on the mutants but may slow down the replication of</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1"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wild type</a:t>
            </a:r>
            <a:r>
              <a:rPr kumimoji="0" lang="en-US"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virions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Arial Narrow" pitchFamily="34" charset="0"/>
                <a:ea typeface="Times New Roman" pitchFamily="18" charset="0"/>
                <a:cs typeface="Times New Roman" pitchFamily="18" charset="0"/>
              </a:rPr>
              <a:t>4- Attenuated </a:t>
            </a:r>
            <a:r>
              <a:rPr kumimoji="0" lang="en-US" b="1" i="0" u="none" strike="noStrike" cap="none" normalizeH="0" baseline="0" dirty="0" smtClean="0">
                <a:ln>
                  <a:noFill/>
                </a:ln>
                <a:solidFill>
                  <a:srgbClr val="FF0000"/>
                </a:solidFill>
                <a:effectLst/>
                <a:latin typeface="Arial Narrow" pitchFamily="34" charset="0"/>
                <a:ea typeface="Times New Roman" pitchFamily="18" charset="0"/>
                <a:cs typeface="Times New Roman" pitchFamily="18" charset="0"/>
              </a:rPr>
              <a:t>mutants</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r>
            <a:b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b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Many viral mutants cause much milder symptoms (or no symptoms) compared to the parental virus - these are said to be</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rgbClr val="0000FF"/>
                </a:solidFill>
                <a:effectLst/>
                <a:latin typeface="Arial Narrow" pitchFamily="34" charset="0"/>
                <a:ea typeface="Times New Roman" pitchFamily="18" charset="0"/>
                <a:cs typeface="Times New Roman" pitchFamily="18" charset="0"/>
                <a:hlinkClick r:id="rId3"/>
              </a:rPr>
              <a:t>attenuated</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These have a potential role in vaccine development and they also are useful tools in determining why the parental virus is harmful</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76200"/>
          <a:ext cx="8991600" cy="7097828"/>
        </p:xfrm>
        <a:graphic>
          <a:graphicData uri="http://schemas.openxmlformats.org/drawingml/2006/table">
            <a:tbl>
              <a:tblPr/>
              <a:tblGrid>
                <a:gridCol w="8991600"/>
              </a:tblGrid>
              <a:tr h="2335730">
                <a:tc>
                  <a:txBody>
                    <a:bodyPr/>
                    <a:lstStyle/>
                    <a:p>
                      <a:pPr marL="0" marR="0">
                        <a:lnSpc>
                          <a:spcPct val="150000"/>
                        </a:lnSpc>
                        <a:spcBef>
                          <a:spcPts val="0"/>
                        </a:spcBef>
                      </a:pPr>
                      <a:r>
                        <a:rPr lang="en-US" sz="1800" b="1" dirty="0">
                          <a:solidFill>
                            <a:srgbClr val="FF0000"/>
                          </a:solidFill>
                          <a:latin typeface="Arial"/>
                          <a:ea typeface="Times New Roman"/>
                          <a:cs typeface="Arial"/>
                        </a:rPr>
                        <a:t>EXCHANGE OF GENETIC MATERIAL</a:t>
                      </a:r>
                      <a:endParaRPr lang="en-US" sz="1800" dirty="0">
                        <a:solidFill>
                          <a:srgbClr val="FF0000"/>
                        </a:solidFill>
                        <a:latin typeface="Calibri"/>
                        <a:ea typeface="Calibri"/>
                        <a:cs typeface="Arial"/>
                      </a:endParaRPr>
                    </a:p>
                    <a:p>
                      <a:pPr marL="0" marR="0">
                        <a:lnSpc>
                          <a:spcPct val="150000"/>
                        </a:lnSpc>
                        <a:spcBef>
                          <a:spcPts val="0"/>
                        </a:spcBef>
                      </a:pPr>
                      <a:r>
                        <a:rPr lang="en-US" sz="1800" b="1" dirty="0">
                          <a:solidFill>
                            <a:srgbClr val="FF0000"/>
                          </a:solidFill>
                          <a:latin typeface="Arial"/>
                          <a:ea typeface="Times New Roman"/>
                          <a:cs typeface="Arial"/>
                        </a:rPr>
                        <a:t>Recombination</a:t>
                      </a:r>
                      <a:endParaRPr lang="en-US" sz="1800" dirty="0">
                        <a:solidFill>
                          <a:srgbClr val="FF0000"/>
                        </a:solidFill>
                        <a:latin typeface="Calibri"/>
                        <a:ea typeface="Calibri"/>
                        <a:cs typeface="Arial"/>
                      </a:endParaRPr>
                    </a:p>
                    <a:p>
                      <a:pPr marL="0" marR="0">
                        <a:lnSpc>
                          <a:spcPct val="150000"/>
                        </a:lnSpc>
                        <a:spcBef>
                          <a:spcPts val="0"/>
                        </a:spcBef>
                      </a:pPr>
                      <a:r>
                        <a:rPr lang="en-US" sz="1800" dirty="0">
                          <a:latin typeface="Arial Narrow"/>
                          <a:ea typeface="Times New Roman"/>
                          <a:cs typeface="Times New Roman"/>
                        </a:rPr>
                        <a:t>Exchange of genetic information between two genomes.</a:t>
                      </a:r>
                      <a:endParaRPr lang="en-US" sz="1800" dirty="0">
                        <a:latin typeface="Calibri"/>
                        <a:ea typeface="Calibri"/>
                        <a:cs typeface="Arial"/>
                      </a:endParaRPr>
                    </a:p>
                    <a:p>
                      <a:pPr marL="0" marR="0">
                        <a:lnSpc>
                          <a:spcPct val="150000"/>
                        </a:lnSpc>
                        <a:spcBef>
                          <a:spcPts val="0"/>
                        </a:spcBef>
                      </a:pPr>
                      <a:r>
                        <a:rPr lang="en-US" sz="1800" b="1" dirty="0">
                          <a:solidFill>
                            <a:srgbClr val="FF0000"/>
                          </a:solidFill>
                          <a:latin typeface="Arial Narrow"/>
                          <a:ea typeface="Times New Roman"/>
                          <a:cs typeface="Times New Roman"/>
                        </a:rPr>
                        <a:t>"Classic" recombination</a:t>
                      </a:r>
                      <a:endParaRPr lang="en-US" sz="1800" dirty="0">
                        <a:solidFill>
                          <a:srgbClr val="FF0000"/>
                        </a:solidFill>
                        <a:latin typeface="Calibri"/>
                        <a:ea typeface="Calibri"/>
                        <a:cs typeface="Arial"/>
                      </a:endParaRPr>
                    </a:p>
                    <a:p>
                      <a:pPr marL="0" marR="0">
                        <a:lnSpc>
                          <a:spcPct val="150000"/>
                        </a:lnSpc>
                        <a:spcBef>
                          <a:spcPts val="0"/>
                        </a:spcBef>
                      </a:pPr>
                      <a:r>
                        <a:rPr lang="en-US" sz="1800" dirty="0">
                          <a:latin typeface="Arial Narrow"/>
                          <a:ea typeface="Times New Roman"/>
                          <a:cs typeface="Times New Roman"/>
                        </a:rPr>
                        <a:t>This involves breaking of covalent bonds within the nucleic acid, exchange of genetic information, and reforming of covalent bonds.</a:t>
                      </a:r>
                      <a:endParaRPr lang="en-US" sz="1800" dirty="0">
                        <a:latin typeface="Calibri"/>
                        <a:ea typeface="Calibri"/>
                        <a:cs typeface="Arial"/>
                      </a:endParaRPr>
                    </a:p>
                    <a:p>
                      <a:pPr marL="0" marR="0">
                        <a:lnSpc>
                          <a:spcPct val="150000"/>
                        </a:lnSpc>
                        <a:spcBef>
                          <a:spcPts val="0"/>
                        </a:spcBef>
                      </a:pPr>
                      <a:r>
                        <a:rPr lang="en-US" sz="1800" dirty="0">
                          <a:latin typeface="Arial Narrow"/>
                          <a:ea typeface="Times New Roman"/>
                          <a:cs typeface="Times New Roman"/>
                        </a:rPr>
                        <a:t>This kind of break/join recombination is common in DNA viruses or those RNA viruses which have a DNA phase (retroviruses). The host cell has recombination systems for DNA.</a:t>
                      </a:r>
                      <a:endParaRPr lang="en-US" sz="1800" dirty="0">
                        <a:latin typeface="Calibri"/>
                        <a:ea typeface="Calibri"/>
                        <a:cs typeface="Arial"/>
                      </a:endParaRPr>
                    </a:p>
                    <a:p>
                      <a:pPr marL="0" marR="0">
                        <a:lnSpc>
                          <a:spcPct val="150000"/>
                        </a:lnSpc>
                        <a:spcBef>
                          <a:spcPts val="0"/>
                        </a:spcBef>
                      </a:pPr>
                      <a:r>
                        <a:rPr lang="en-US" sz="1800" dirty="0">
                          <a:latin typeface="Arial Narrow"/>
                          <a:ea typeface="Times New Roman"/>
                          <a:cs typeface="Times New Roman"/>
                        </a:rPr>
                        <a:t>Recombination of this type is very rare in RNA viruses (there are probably no host enzymes for RNA recombination). </a:t>
                      </a:r>
                      <a:r>
                        <a:rPr lang="en-US" sz="1800" dirty="0" err="1">
                          <a:latin typeface="Arial Narrow"/>
                          <a:ea typeface="Times New Roman"/>
                          <a:cs typeface="Times New Roman"/>
                        </a:rPr>
                        <a:t>Picornaviruses</a:t>
                      </a:r>
                      <a:r>
                        <a:rPr lang="en-US" sz="1800" dirty="0">
                          <a:latin typeface="Arial Narrow"/>
                          <a:ea typeface="Times New Roman"/>
                          <a:cs typeface="Times New Roman"/>
                        </a:rPr>
                        <a:t> show a form of very low efficiency recombination. The mechanism is not identical to the standard DNA mechanism, and is probably a "</a:t>
                      </a:r>
                      <a:r>
                        <a:rPr lang="en-US" sz="1800" u="none" strike="noStrike" dirty="0">
                          <a:solidFill>
                            <a:srgbClr val="0000FF"/>
                          </a:solidFill>
                          <a:latin typeface="Arial Narrow"/>
                          <a:ea typeface="Times New Roman"/>
                          <a:cs typeface="Times New Roman"/>
                          <a:hlinkClick r:id="rId2"/>
                        </a:rPr>
                        <a:t>copy choice</a:t>
                      </a:r>
                      <a:r>
                        <a:rPr lang="en-US" sz="1800" dirty="0">
                          <a:latin typeface="Arial Narrow"/>
                          <a:ea typeface="Times New Roman"/>
                          <a:cs typeface="Times New Roman"/>
                        </a:rPr>
                        <a:t>" kind of mechanism (figure 1) in which the polymerase switches templates while copying the RNA.</a:t>
                      </a:r>
                      <a:endParaRPr lang="en-US" sz="1800" dirty="0">
                        <a:latin typeface="Calibri"/>
                        <a:ea typeface="Calibri"/>
                        <a:cs typeface="Arial"/>
                      </a:endParaRPr>
                    </a:p>
                  </a:txBody>
                  <a:tcPr marL="25667" marR="25667" marT="25667" marB="25667" anchor="ctr">
                    <a:lnL>
                      <a:noFill/>
                    </a:lnL>
                    <a:lnR>
                      <a:noFill/>
                    </a:lnR>
                    <a:lnT>
                      <a:noFill/>
                    </a:lnT>
                    <a:lnB>
                      <a:noFill/>
                    </a:lnB>
                    <a:solidFill>
                      <a:srgbClr val="FFFFFF"/>
                    </a:solidFill>
                  </a:tcPr>
                </a:tc>
              </a:tr>
              <a:tr h="1283368">
                <a:tc>
                  <a:txBody>
                    <a:bodyPr/>
                    <a:lstStyle/>
                    <a:p>
                      <a:pPr marL="0" marR="0">
                        <a:lnSpc>
                          <a:spcPct val="150000"/>
                        </a:lnSpc>
                        <a:spcBef>
                          <a:spcPts val="0"/>
                        </a:spcBef>
                      </a:pPr>
                      <a:r>
                        <a:rPr lang="en-US" sz="1800" dirty="0">
                          <a:latin typeface="Arial Narrow"/>
                          <a:ea typeface="Times New Roman"/>
                          <a:cs typeface="Times New Roman"/>
                        </a:rPr>
                        <a:t>Recombination is also common in the </a:t>
                      </a:r>
                      <a:r>
                        <a:rPr lang="en-US" sz="1800" dirty="0" err="1">
                          <a:latin typeface="Arial Narrow"/>
                          <a:ea typeface="Times New Roman"/>
                          <a:cs typeface="Times New Roman"/>
                        </a:rPr>
                        <a:t>coronaviruses</a:t>
                      </a:r>
                      <a:r>
                        <a:rPr lang="en-US" sz="1800" dirty="0">
                          <a:latin typeface="Arial Narrow"/>
                          <a:ea typeface="Times New Roman"/>
                          <a:cs typeface="Times New Roman"/>
                        </a:rPr>
                        <a:t> - again the mechanism is different from the situation with DNA and probably is a consequence of the unusual way in which RNA is synthesized in this virus.</a:t>
                      </a:r>
                      <a:endParaRPr lang="en-US" sz="1800" dirty="0">
                        <a:latin typeface="Calibri"/>
                        <a:ea typeface="Calibri"/>
                        <a:cs typeface="Arial"/>
                      </a:endParaRPr>
                    </a:p>
                    <a:p>
                      <a:pPr marL="0" marR="0">
                        <a:lnSpc>
                          <a:spcPct val="150000"/>
                        </a:lnSpc>
                        <a:spcBef>
                          <a:spcPts val="0"/>
                        </a:spcBef>
                      </a:pPr>
                      <a:r>
                        <a:rPr lang="en-US" sz="1800" dirty="0">
                          <a:latin typeface="Arial Narrow"/>
                          <a:ea typeface="Times New Roman"/>
                          <a:cs typeface="Times New Roman"/>
                        </a:rPr>
                        <a:t>So far, there is no evidence for recombination in the negative stranded RNA viruses giving rise to viable viruses (In these viruses, the genomic RNA is packaged in </a:t>
                      </a:r>
                      <a:r>
                        <a:rPr lang="en-US" sz="1800" dirty="0" err="1">
                          <a:latin typeface="Arial Narrow"/>
                          <a:ea typeface="Times New Roman"/>
                          <a:cs typeface="Times New Roman"/>
                        </a:rPr>
                        <a:t>nucleocapsids</a:t>
                      </a:r>
                      <a:r>
                        <a:rPr lang="en-US" sz="1800" dirty="0">
                          <a:latin typeface="Arial Narrow"/>
                          <a:ea typeface="Times New Roman"/>
                          <a:cs typeface="Times New Roman"/>
                        </a:rPr>
                        <a:t> and is not readily available for base pairing</a:t>
                      </a:r>
                      <a:r>
                        <a:rPr lang="en-US" sz="1800" dirty="0" smtClean="0">
                          <a:latin typeface="Arial Narrow"/>
                          <a:ea typeface="Times New Roman"/>
                          <a:cs typeface="Times New Roman"/>
                        </a:rPr>
                        <a:t>).</a:t>
                      </a:r>
                      <a:endParaRPr lang="en-US" sz="1800" dirty="0">
                        <a:latin typeface="Calibri"/>
                        <a:ea typeface="Calibri"/>
                        <a:cs typeface="Arial"/>
                      </a:endParaRPr>
                    </a:p>
                  </a:txBody>
                  <a:tcPr marL="25667" marR="25667" marT="25667" marB="25667" anchor="ctr">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8847"/>
            <a:ext cx="8458200" cy="3416320"/>
          </a:xfrm>
          <a:prstGeom prst="rect">
            <a:avLst/>
          </a:prstGeom>
        </p:spPr>
        <p:txBody>
          <a:bodyPr wrap="square">
            <a:spAutoFit/>
          </a:bodyPr>
          <a:lstStyle/>
          <a:p>
            <a:pPr>
              <a:lnSpc>
                <a:spcPct val="150000"/>
              </a:lnSpc>
            </a:pPr>
            <a:r>
              <a:rPr lang="en-US" b="1" dirty="0" smtClean="0">
                <a:solidFill>
                  <a:srgbClr val="FF0000"/>
                </a:solidFill>
                <a:latin typeface="Arial Narrow"/>
                <a:ea typeface="Times New Roman"/>
                <a:cs typeface="Times New Roman"/>
              </a:rPr>
              <a:t>Various </a:t>
            </a:r>
            <a:r>
              <a:rPr lang="en-US" b="1" dirty="0" smtClean="0">
                <a:solidFill>
                  <a:srgbClr val="FF0000"/>
                </a:solidFill>
                <a:latin typeface="Arial Narrow"/>
                <a:ea typeface="Times New Roman"/>
                <a:cs typeface="Times New Roman"/>
              </a:rPr>
              <a:t>uses for recombination techniques</a:t>
            </a:r>
            <a:endParaRPr lang="en-US" dirty="0" smtClean="0">
              <a:solidFill>
                <a:srgbClr val="FF0000"/>
              </a:solidFill>
              <a:ea typeface="Calibri"/>
              <a:cs typeface="Arial"/>
            </a:endParaRPr>
          </a:p>
          <a:p>
            <a:pPr>
              <a:lnSpc>
                <a:spcPct val="150000"/>
              </a:lnSpc>
            </a:pPr>
            <a:r>
              <a:rPr lang="en-US" dirty="0" smtClean="0">
                <a:latin typeface="Arial Narrow"/>
                <a:ea typeface="Times New Roman"/>
                <a:cs typeface="Times New Roman"/>
              </a:rPr>
              <a:t>a) Mapping genomes (the further apart two genes are, the more likely it is that there will be a recombination event between them).</a:t>
            </a:r>
            <a:endParaRPr lang="en-US" dirty="0" smtClean="0">
              <a:ea typeface="Calibri"/>
              <a:cs typeface="Arial"/>
            </a:endParaRPr>
          </a:p>
          <a:p>
            <a:pPr>
              <a:lnSpc>
                <a:spcPct val="150000"/>
              </a:lnSpc>
            </a:pPr>
            <a:r>
              <a:rPr lang="en-US" dirty="0" smtClean="0">
                <a:latin typeface="Arial Narrow"/>
                <a:ea typeface="Times New Roman"/>
                <a:cs typeface="Times New Roman"/>
              </a:rPr>
              <a:t>b) Marker rescue - DNA fragments from</a:t>
            </a:r>
            <a:r>
              <a:rPr lang="en-US" i="1" dirty="0" smtClean="0">
                <a:latin typeface="Arial Narrow"/>
                <a:ea typeface="Times New Roman"/>
                <a:cs typeface="Times New Roman"/>
              </a:rPr>
              <a:t> wild type</a:t>
            </a:r>
            <a:r>
              <a:rPr lang="en-US" dirty="0" smtClean="0">
                <a:latin typeface="Arial Narrow"/>
                <a:ea typeface="Times New Roman"/>
                <a:cs typeface="Times New Roman"/>
              </a:rPr>
              <a:t> virus can recombine with mutant virus to generate </a:t>
            </a:r>
            <a:r>
              <a:rPr lang="en-US" i="1" dirty="0" smtClean="0">
                <a:latin typeface="Arial Narrow"/>
                <a:ea typeface="Times New Roman"/>
                <a:cs typeface="Times New Roman"/>
              </a:rPr>
              <a:t>wild type</a:t>
            </a:r>
            <a:r>
              <a:rPr lang="en-US" dirty="0" smtClean="0">
                <a:latin typeface="Arial Narrow"/>
                <a:ea typeface="Times New Roman"/>
                <a:cs typeface="Times New Roman"/>
              </a:rPr>
              <a:t> virus - this provides a means to assign a gene function to a particular region of the genome. This also provides a means to insert foreign material into a gene (figure 2).</a:t>
            </a:r>
            <a:endParaRPr lang="en-US" dirty="0" smtClean="0">
              <a:ea typeface="Calibri"/>
              <a:cs typeface="Arial"/>
            </a:endParaRPr>
          </a:p>
          <a:p>
            <a:pPr>
              <a:lnSpc>
                <a:spcPct val="150000"/>
              </a:lnSpc>
            </a:pPr>
            <a:r>
              <a:rPr lang="en-US" dirty="0" smtClean="0">
                <a:latin typeface="Arial Narrow"/>
                <a:ea typeface="Times New Roman"/>
                <a:cs typeface="Times New Roman"/>
              </a:rPr>
              <a:t>Recombination enables a virus to pick up genetic information from viruses of the same type and occasionally from unrelated viruses or even the host genome (as occurs in  some </a:t>
            </a:r>
            <a:r>
              <a:rPr lang="en-US" dirty="0" err="1" smtClean="0">
                <a:latin typeface="Arial Narrow"/>
                <a:ea typeface="Times New Roman"/>
                <a:cs typeface="Times New Roman"/>
              </a:rPr>
              <a:t>retroviruse</a:t>
            </a:r>
            <a:r>
              <a:rPr lang="en-US" dirty="0" smtClean="0">
                <a:latin typeface="Arial Narrow"/>
                <a:ea typeface="Times New Roman"/>
                <a:cs typeface="Times New Roman"/>
              </a:rPr>
              <a:t>.</a:t>
            </a:r>
            <a:endParaRPr lang="en-US" dirty="0">
              <a:ea typeface="Calibri"/>
              <a:cs typeface="Arial"/>
            </a:endParaRPr>
          </a:p>
        </p:txBody>
      </p:sp>
      <p:pic>
        <p:nvPicPr>
          <p:cNvPr id="2050" name="Picture 2" descr="https://www.microbiologybook.org/mhunt/gen2.jpg"/>
          <p:cNvPicPr>
            <a:picLocks noChangeAspect="1" noChangeArrowheads="1"/>
          </p:cNvPicPr>
          <p:nvPr/>
        </p:nvPicPr>
        <p:blipFill>
          <a:blip r:embed="rId2" cstate="print"/>
          <a:srcRect/>
          <a:stretch>
            <a:fillRect/>
          </a:stretch>
        </p:blipFill>
        <p:spPr bwMode="auto">
          <a:xfrm>
            <a:off x="155575" y="3800460"/>
            <a:ext cx="6720840" cy="2573655"/>
          </a:xfrm>
          <a:prstGeom prst="rect">
            <a:avLst/>
          </a:prstGeom>
          <a:noFill/>
        </p:spPr>
      </p:pic>
      <p:sp>
        <p:nvSpPr>
          <p:cNvPr id="4" name="Rectangle 3"/>
          <p:cNvSpPr/>
          <p:nvPr/>
        </p:nvSpPr>
        <p:spPr>
          <a:xfrm>
            <a:off x="6698138" y="5879068"/>
            <a:ext cx="2508379" cy="369332"/>
          </a:xfrm>
          <a:prstGeom prst="rect">
            <a:avLst/>
          </a:prstGeom>
        </p:spPr>
        <p:txBody>
          <a:bodyPr wrap="none">
            <a:spAutoFit/>
          </a:bodyPr>
          <a:lstStyle/>
          <a:p>
            <a:r>
              <a:rPr lang="en-US" dirty="0" smtClean="0"/>
              <a:t>Figure </a:t>
            </a:r>
            <a:r>
              <a:rPr lang="en-US" dirty="0" smtClean="0"/>
              <a:t>2:</a:t>
            </a:r>
            <a:r>
              <a:rPr lang="en-US" dirty="0" smtClean="0"/>
              <a:t>  Marker rescue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108046"/>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err="1" smtClean="0">
                <a:ln>
                  <a:noFill/>
                </a:ln>
                <a:solidFill>
                  <a:srgbClr val="FF0000"/>
                </a:solidFill>
                <a:effectLst/>
                <a:latin typeface="Arial Narrow" pitchFamily="34" charset="0"/>
                <a:ea typeface="Times New Roman" pitchFamily="18" charset="0"/>
                <a:cs typeface="Times New Roman" pitchFamily="18" charset="0"/>
              </a:rPr>
              <a:t>Reassortment</a:t>
            </a:r>
            <a:endParaRPr kumimoji="0" lang="en-US" sz="1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If a virus has a segmented genome and if two variants of that virus infect a single cell, progeny </a:t>
            </a:r>
            <a:r>
              <a:rPr kumimoji="0" lang="en-US" sz="1600"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virions</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can result with some segments from one parent, some from the other.</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This is an efficient process - but is limited to viruses with segmented genomes - so far the only human viruses characterized with segmented genomes are RNA viruses e.g. </a:t>
            </a:r>
            <a:r>
              <a:rPr kumimoji="0" lang="en-US" sz="1600"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orthomyxoviruses</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reoviruses</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arenaviruses</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bunya viruses.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Reassortment</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may play an important role in nature in generating novel </a:t>
            </a:r>
            <a:r>
              <a:rPr kumimoji="0" lang="en-US" sz="1600"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reassortants</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and has also been useful in laboratory experiments (figure 3). It has also been exploited in assigning functions to different segments of the genome. For example, in a </a:t>
            </a:r>
            <a:r>
              <a:rPr kumimoji="0" lang="en-US" sz="1600"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reassorted</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virus</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if one segment comes from virus A and the rest from virus B, we can see which properties resemble virus A and which virus B.</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Reassortment</a:t>
            </a:r>
            <a:r>
              <a:rPr kumimoji="0" lang="en-US" sz="1600"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is a non-classical kind of recombination</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219" name="Picture 3" descr="https://www.microbiologybook.org/mhunt/gen3.jpg"/>
          <p:cNvPicPr>
            <a:picLocks noChangeAspect="1" noChangeArrowheads="1"/>
          </p:cNvPicPr>
          <p:nvPr/>
        </p:nvPicPr>
        <p:blipFill>
          <a:blip r:embed="rId2" cstate="print"/>
          <a:srcRect/>
          <a:stretch>
            <a:fillRect/>
          </a:stretch>
        </p:blipFill>
        <p:spPr bwMode="auto">
          <a:xfrm>
            <a:off x="155575" y="3657599"/>
            <a:ext cx="4800600" cy="3200401"/>
          </a:xfrm>
          <a:prstGeom prst="rect">
            <a:avLst/>
          </a:prstGeom>
          <a:noFill/>
        </p:spPr>
      </p:pic>
      <p:sp>
        <p:nvSpPr>
          <p:cNvPr id="4" name="Rectangle 3"/>
          <p:cNvSpPr/>
          <p:nvPr/>
        </p:nvSpPr>
        <p:spPr>
          <a:xfrm>
            <a:off x="4876800" y="5221069"/>
            <a:ext cx="4572000" cy="646331"/>
          </a:xfrm>
          <a:prstGeom prst="rect">
            <a:avLst/>
          </a:prstGeom>
        </p:spPr>
        <p:txBody>
          <a:bodyPr>
            <a:spAutoFit/>
          </a:bodyPr>
          <a:lstStyle/>
          <a:p>
            <a:r>
              <a:rPr lang="en-US" dirty="0" smtClean="0"/>
              <a:t>Figure 3  </a:t>
            </a:r>
            <a:r>
              <a:rPr lang="en-US" dirty="0" err="1" smtClean="0"/>
              <a:t>Reassortment</a:t>
            </a:r>
            <a:r>
              <a:rPr lang="en-US" dirty="0" smtClean="0"/>
              <a:t> of virus genome in segmented viruses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198611"/>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9A0000"/>
                </a:solidFill>
                <a:effectLst/>
                <a:latin typeface="Arial Narrow" pitchFamily="34" charset="0"/>
                <a:ea typeface="Times New Roman" pitchFamily="18" charset="0"/>
                <a:cs typeface="Times New Roman" pitchFamily="18" charset="0"/>
              </a:rPr>
              <a:t>Applied genetics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There is vaccine called </a:t>
            </a:r>
            <a:r>
              <a:rPr kumimoji="0" lang="en-US"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Flumist</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(LAIV, approved June 2003) for influenza virus which involves some of the principles discussed above. The vaccine is trivalent – it contains 3 strains of influenza virus: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viruses are cold adapted strains which can grow well at 25 degrees C and so grow in the upper respiratory tract where it is cooler. The viruses are temperature-sensitive and grow poorly in the warmer lower respiratory tract. The viruses are attenuated strains and much less pathogenic than wild-type virus. This is due to multiple changes in the various genome segments.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Antibodies to the influenza virus surface proteins (HA - </a:t>
            </a:r>
            <a:r>
              <a:rPr kumimoji="0" lang="en-US" b="0" i="0" u="none" strike="noStrike" cap="none" normalizeH="0" baseline="0" dirty="0" smtClean="0">
                <a:ln>
                  <a:noFill/>
                </a:ln>
                <a:solidFill>
                  <a:srgbClr val="0000FF"/>
                </a:solidFill>
                <a:effectLst/>
                <a:latin typeface="Arial Narrow" pitchFamily="34" charset="0"/>
                <a:ea typeface="Times New Roman" pitchFamily="18" charset="0"/>
                <a:cs typeface="Times New Roman" pitchFamily="18" charset="0"/>
                <a:hlinkClick r:id="rId2"/>
              </a:rPr>
              <a:t>hemagglutinin</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NA - </a:t>
            </a:r>
            <a:r>
              <a:rPr kumimoji="0" lang="en-US" b="0" i="0" u="none" strike="noStrike" cap="none" normalizeH="0" baseline="0" dirty="0" smtClean="0">
                <a:ln>
                  <a:noFill/>
                </a:ln>
                <a:solidFill>
                  <a:srgbClr val="0000FF"/>
                </a:solidFill>
                <a:effectLst/>
                <a:latin typeface="Arial Narrow" pitchFamily="34" charset="0"/>
                <a:ea typeface="Times New Roman" pitchFamily="18" charset="0"/>
                <a:cs typeface="Times New Roman" pitchFamily="18" charset="0"/>
                <a:hlinkClick r:id="rId3"/>
              </a:rPr>
              <a:t>neuraminidase</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are important in protection against infection. The HA and NA change from year to year. The vaccine technology </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uses </a:t>
            </a:r>
            <a:r>
              <a:rPr kumimoji="0" lang="en-US"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reassortment</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to generate </a:t>
            </a:r>
            <a:r>
              <a:rPr kumimoji="0" lang="en-US"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reassortant</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viruses which have six gene segments from the attenuated, cold-adapted virus and the HA and NA coding segments from the virus which is likely to be a problem in the up-coming influenza season. </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This </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vaccine is a live vaccine and is given </a:t>
            </a:r>
            <a:r>
              <a:rPr kumimoji="0" lang="en-US"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intranasally</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as a spray  and can induce mucosal and systemic </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immunity.</a:t>
            </a:r>
            <a:r>
              <a:rPr lang="en-US" dirty="0" smtClean="0">
                <a:latin typeface="Arial" pitchFamily="34" charset="0"/>
                <a:cs typeface="Arial" pitchFamily="34" charset="0"/>
              </a:rPr>
              <a:t>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A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live, attenuated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reassortant</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vaccine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has </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been approved for rotaviruses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RotaTeq</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from </a:t>
            </a:r>
            <a:r>
              <a:rPr kumimoji="0" lang="en-US" b="0" i="0" u="none" strike="noStrike" cap="none" normalizeH="0" baseline="0" dirty="0" err="1" smtClean="0">
                <a:ln>
                  <a:noFill/>
                </a:ln>
                <a:solidFill>
                  <a:schemeClr val="tx1"/>
                </a:solidFill>
                <a:effectLst/>
                <a:latin typeface="Arial Narrow" pitchFamily="34" charset="0"/>
                <a:ea typeface="Times New Roman" pitchFamily="18" charset="0"/>
                <a:cs typeface="Times New Roman" pitchFamily="18" charset="0"/>
              </a:rPr>
              <a:t>Merke</a:t>
            </a:r>
            <a:r>
              <a:rPr kumimoji="0" lang="en-US" b="0"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t>
            </a:r>
            <a:r>
              <a:rPr kumimoji="0" lang="en-US" sz="12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791</Words>
  <Application>Microsoft Office PowerPoint</Application>
  <PresentationFormat>On-screen Show (4:3)</PresentationFormat>
  <Paragraphs>74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ABBAS</dc:creator>
  <cp:lastModifiedBy>ABBAS</cp:lastModifiedBy>
  <cp:revision>14</cp:revision>
  <dcterms:created xsi:type="dcterms:W3CDTF">2006-08-16T00:00:00Z</dcterms:created>
  <dcterms:modified xsi:type="dcterms:W3CDTF">2021-01-26T09:20:36Z</dcterms:modified>
</cp:coreProperties>
</file>