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48" r:id="rId1"/>
  </p:sldMasterIdLst>
  <p:sldIdLst>
    <p:sldId id="256" r:id="rId2"/>
    <p:sldId id="257" r:id="rId3"/>
    <p:sldId id="258" r:id="rId4"/>
    <p:sldId id="259" r:id="rId5"/>
    <p:sldId id="283" r:id="rId6"/>
    <p:sldId id="260" r:id="rId7"/>
    <p:sldId id="261" r:id="rId8"/>
    <p:sldId id="262" r:id="rId9"/>
    <p:sldId id="263" r:id="rId10"/>
    <p:sldId id="264"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20" d="100"/>
          <a:sy n="120" d="100"/>
        </p:scale>
        <p:origin x="-534" y="107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1/12/2021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sciencedirect.com/topics/medicine-and-dentistry/t-cell" TargetMode="External"/><Relationship Id="rId2" Type="http://schemas.openxmlformats.org/officeDocument/2006/relationships/hyperlink" Target="https://www.sciencedirect.com/topics/medicine-and-dentistry/virus-rna" TargetMode="External"/><Relationship Id="rId1" Type="http://schemas.openxmlformats.org/officeDocument/2006/relationships/slideLayout" Target="../slideLayouts/slideLayout7.xml"/><Relationship Id="rId6" Type="http://schemas.openxmlformats.org/officeDocument/2006/relationships/hyperlink" Target="https://www.sciencedirect.com/topics/medicine-and-dentistry/viral-protein" TargetMode="External"/><Relationship Id="rId5" Type="http://schemas.openxmlformats.org/officeDocument/2006/relationships/hyperlink" Target="https://www.sciencedirect.com/topics/immunology-and-microbiology/cd8" TargetMode="External"/><Relationship Id="rId4" Type="http://schemas.openxmlformats.org/officeDocument/2006/relationships/hyperlink" Target="https://www.sciencedirect.com/topics/immunology-and-microbiology/adaptive-immune-system"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www.sciencedirect.com/topics/medicine-and-dentistry/influenza-a-virus-h3n2"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www.sciencedirect.com/topics/medicine-and-dentistry/receptor-binding"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8" Type="http://schemas.openxmlformats.org/officeDocument/2006/relationships/hyperlink" Target="https://en.wikipedia.org/wiki/Antimicrobial" TargetMode="External"/><Relationship Id="rId13" Type="http://schemas.openxmlformats.org/officeDocument/2006/relationships/hyperlink" Target="https://en.wikipedia.org/wiki/Pharmacotherapy" TargetMode="External"/><Relationship Id="rId3" Type="http://schemas.openxmlformats.org/officeDocument/2006/relationships/hyperlink" Target="https://en.wikipedia.org/wiki/Viral_infection" TargetMode="External"/><Relationship Id="rId7" Type="http://schemas.openxmlformats.org/officeDocument/2006/relationships/hyperlink" Target="https://en.wikipedia.org/wiki/Pathogen" TargetMode="External"/><Relationship Id="rId12" Type="http://schemas.openxmlformats.org/officeDocument/2006/relationships/hyperlink" Target="https://en.wikipedia.org/wiki/Antiviral_drug#cite_note-4" TargetMode="External"/><Relationship Id="rId2" Type="http://schemas.openxmlformats.org/officeDocument/2006/relationships/hyperlink" Target="https://en.wikipedia.org/wiki/Medication" TargetMode="External"/><Relationship Id="rId1" Type="http://schemas.openxmlformats.org/officeDocument/2006/relationships/slideLayout" Target="../slideLayouts/slideLayout7.xml"/><Relationship Id="rId6" Type="http://schemas.openxmlformats.org/officeDocument/2006/relationships/hyperlink" Target="https://en.wikipedia.org/wiki/Antibiotic" TargetMode="External"/><Relationship Id="rId11" Type="http://schemas.openxmlformats.org/officeDocument/2006/relationships/hyperlink" Target="https://en.wikipedia.org/wiki/Monoclonal_antibodies" TargetMode="External"/><Relationship Id="rId5" Type="http://schemas.openxmlformats.org/officeDocument/2006/relationships/hyperlink" Target="https://en.wikipedia.org/wiki/Broad-spectrum_antiviral" TargetMode="External"/><Relationship Id="rId10" Type="http://schemas.openxmlformats.org/officeDocument/2006/relationships/hyperlink" Target="https://en.wikipedia.org/wiki/Antiparasitic" TargetMode="External"/><Relationship Id="rId4" Type="http://schemas.openxmlformats.org/officeDocument/2006/relationships/hyperlink" Target="https://en.wikipedia.org/wiki/Virus" TargetMode="External"/><Relationship Id="rId9" Type="http://schemas.openxmlformats.org/officeDocument/2006/relationships/hyperlink" Target="https://en.wikipedia.org/wiki/Antifungal_drug" TargetMode="External"/><Relationship Id="rId14" Type="http://schemas.openxmlformats.org/officeDocument/2006/relationships/hyperlink" Target="https://en.wikipedia.org/wiki/Infection"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en.wikipedia.org/wiki/Influenzavirus_B" TargetMode="External"/><Relationship Id="rId3" Type="http://schemas.openxmlformats.org/officeDocument/2006/relationships/hyperlink" Target="https://en.wikipedia.org/wiki/Herpesviridae" TargetMode="External"/><Relationship Id="rId7" Type="http://schemas.openxmlformats.org/officeDocument/2006/relationships/hyperlink" Target="https://en.wikipedia.org/wiki/Influenzavirus_A" TargetMode="External"/><Relationship Id="rId2" Type="http://schemas.openxmlformats.org/officeDocument/2006/relationships/hyperlink" Target="https://en.wikipedia.org/wiki/HIV" TargetMode="External"/><Relationship Id="rId1" Type="http://schemas.openxmlformats.org/officeDocument/2006/relationships/slideLayout" Target="../slideLayouts/slideLayout7.xml"/><Relationship Id="rId6" Type="http://schemas.openxmlformats.org/officeDocument/2006/relationships/hyperlink" Target="https://en.wikipedia.org/wiki/Hepatitis_C" TargetMode="External"/><Relationship Id="rId5" Type="http://schemas.openxmlformats.org/officeDocument/2006/relationships/hyperlink" Target="https://en.wikipedia.org/wiki/Hepatitis_B" TargetMode="External"/><Relationship Id="rId4" Type="http://schemas.openxmlformats.org/officeDocument/2006/relationships/hyperlink" Target="https://en.wikipedia.org/wiki/Coronavirus_disease_2019"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en.wikipedia.org/wiki/Antibodies" TargetMode="External"/><Relationship Id="rId2" Type="http://schemas.openxmlformats.org/officeDocument/2006/relationships/hyperlink" Target="https://en.wikipedia.org/wiki/Anti-idiotypic" TargetMode="External"/><Relationship Id="rId1" Type="http://schemas.openxmlformats.org/officeDocument/2006/relationships/slideLayout" Target="../slideLayouts/slideLayout7.xml"/><Relationship Id="rId5" Type="http://schemas.openxmlformats.org/officeDocument/2006/relationships/hyperlink" Target="https://en.wikipedia.org/wiki/Antibody" TargetMode="External"/><Relationship Id="rId4" Type="http://schemas.openxmlformats.org/officeDocument/2006/relationships/hyperlink" Target="https://en.wikipedia.org/wiki/Ligand"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en.wikipedia.org/wiki/CD4" TargetMode="External"/><Relationship Id="rId2" Type="http://schemas.openxmlformats.org/officeDocument/2006/relationships/hyperlink" Target="https://en.wikipedia.org/wiki/Viral_entry" TargetMode="External"/><Relationship Id="rId1" Type="http://schemas.openxmlformats.org/officeDocument/2006/relationships/slideLayout" Target="../slideLayouts/slideLayout7.xml"/><Relationship Id="rId4" Type="http://schemas.openxmlformats.org/officeDocument/2006/relationships/hyperlink" Target="https://en.wikipedia.org/wiki/CCR5"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8" Type="http://schemas.openxmlformats.org/officeDocument/2006/relationships/hyperlink" Target="https://en.wikipedia.org/wiki/Meningitis" TargetMode="External"/><Relationship Id="rId13" Type="http://schemas.openxmlformats.org/officeDocument/2006/relationships/hyperlink" Target="https://en.wikipedia.org/wiki/RNA" TargetMode="External"/><Relationship Id="rId18" Type="http://schemas.openxmlformats.org/officeDocument/2006/relationships/hyperlink" Target="https://en.wikipedia.org/wiki/RNase_H" TargetMode="External"/><Relationship Id="rId3" Type="http://schemas.openxmlformats.org/officeDocument/2006/relationships/hyperlink" Target="https://en.wikipedia.org/wiki/Rimantadine" TargetMode="External"/><Relationship Id="rId7" Type="http://schemas.openxmlformats.org/officeDocument/2006/relationships/hyperlink" Target="https://en.wikipedia.org/wiki/Enterovirus" TargetMode="External"/><Relationship Id="rId12" Type="http://schemas.openxmlformats.org/officeDocument/2006/relationships/hyperlink" Target="https://en.wikipedia.org/wiki/Nucleoside" TargetMode="External"/><Relationship Id="rId17" Type="http://schemas.openxmlformats.org/officeDocument/2006/relationships/hyperlink" Target="https://en.wikipedia.org/wiki/Lamivudine" TargetMode="External"/><Relationship Id="rId2" Type="http://schemas.openxmlformats.org/officeDocument/2006/relationships/hyperlink" Target="https://en.wikipedia.org/wiki/Amantadine" TargetMode="External"/><Relationship Id="rId16" Type="http://schemas.openxmlformats.org/officeDocument/2006/relationships/hyperlink" Target="https://en.wikipedia.org/wiki/Zidovudine" TargetMode="External"/><Relationship Id="rId1" Type="http://schemas.openxmlformats.org/officeDocument/2006/relationships/slideLayout" Target="../slideLayouts/slideLayout7.xml"/><Relationship Id="rId6" Type="http://schemas.openxmlformats.org/officeDocument/2006/relationships/hyperlink" Target="https://en.wikipedia.org/wiki/Common_cold" TargetMode="External"/><Relationship Id="rId11" Type="http://schemas.openxmlformats.org/officeDocument/2006/relationships/hyperlink" Target="https://en.wikipedia.org/wiki/Nucleotide" TargetMode="External"/><Relationship Id="rId5" Type="http://schemas.openxmlformats.org/officeDocument/2006/relationships/hyperlink" Target="https://en.wikipedia.org/wiki/Rhinovirus" TargetMode="External"/><Relationship Id="rId15" Type="http://schemas.openxmlformats.org/officeDocument/2006/relationships/hyperlink" Target="https://en.wikipedia.org/wiki/Reverse_transcriptase" TargetMode="External"/><Relationship Id="rId10" Type="http://schemas.openxmlformats.org/officeDocument/2006/relationships/hyperlink" Target="https://en.wikipedia.org/wiki/Encephalitis" TargetMode="External"/><Relationship Id="rId4" Type="http://schemas.openxmlformats.org/officeDocument/2006/relationships/hyperlink" Target="https://en.wikipedia.org/wiki/Pleconaril" TargetMode="External"/><Relationship Id="rId9" Type="http://schemas.openxmlformats.org/officeDocument/2006/relationships/hyperlink" Target="https://en.wikipedia.org/wiki/Conjunctivitis" TargetMode="External"/><Relationship Id="rId14" Type="http://schemas.openxmlformats.org/officeDocument/2006/relationships/hyperlink" Target="https://en.wikipedia.org/wiki/DNA"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en.wikipedia.org/wiki/Messenger_RNA" TargetMode="External"/><Relationship Id="rId2" Type="http://schemas.openxmlformats.org/officeDocument/2006/relationships/hyperlink" Target="https://en.wikipedia.org/wiki/Integrase" TargetMode="External"/><Relationship Id="rId1" Type="http://schemas.openxmlformats.org/officeDocument/2006/relationships/slideLayout" Target="../slideLayouts/slideLayout7.xml"/><Relationship Id="rId6" Type="http://schemas.openxmlformats.org/officeDocument/2006/relationships/hyperlink" Target="https://en.wikipedia.org/wiki/Cytomegalovirus" TargetMode="External"/><Relationship Id="rId5" Type="http://schemas.openxmlformats.org/officeDocument/2006/relationships/hyperlink" Target="https://en.wikipedia.org/wiki/Fomivirsen" TargetMode="External"/><Relationship Id="rId4" Type="http://schemas.openxmlformats.org/officeDocument/2006/relationships/hyperlink" Target="https://en.wikipedia.org/wiki/Transcription_factor"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en.wikipedia.org/wiki/DRACO" TargetMode="External"/><Relationship Id="rId3" Type="http://schemas.openxmlformats.org/officeDocument/2006/relationships/hyperlink" Target="https://en.wikipedia.org/wiki/Protease" TargetMode="External"/><Relationship Id="rId7" Type="http://schemas.openxmlformats.org/officeDocument/2006/relationships/hyperlink" Target="https://en.wikipedia.org/wiki/Base_pairs" TargetMode="External"/><Relationship Id="rId12" Type="http://schemas.openxmlformats.org/officeDocument/2006/relationships/hyperlink" Target="https://en.wikipedia.org/wiki/Apoptosis" TargetMode="External"/><Relationship Id="rId2" Type="http://schemas.openxmlformats.org/officeDocument/2006/relationships/hyperlink" Target="https://en.wikipedia.org/wiki/Ribozyme" TargetMode="External"/><Relationship Id="rId1" Type="http://schemas.openxmlformats.org/officeDocument/2006/relationships/slideLayout" Target="../slideLayouts/slideLayout7.xml"/><Relationship Id="rId6" Type="http://schemas.openxmlformats.org/officeDocument/2006/relationships/hyperlink" Target="https://en.wikipedia.org/wiki/Mammalian" TargetMode="External"/><Relationship Id="rId11" Type="http://schemas.openxmlformats.org/officeDocument/2006/relationships/hyperlink" Target="https://en.wikipedia.org/wiki/Oligomer" TargetMode="External"/><Relationship Id="rId5" Type="http://schemas.openxmlformats.org/officeDocument/2006/relationships/hyperlink" Target="https://en.wikipedia.org/wiki/DsRNA" TargetMode="External"/><Relationship Id="rId10" Type="http://schemas.openxmlformats.org/officeDocument/2006/relationships/hyperlink" Target="https://en.wikipedia.org/wiki/Caspase" TargetMode="External"/><Relationship Id="rId4" Type="http://schemas.openxmlformats.org/officeDocument/2006/relationships/hyperlink" Target="https://en.wikipedia.org/wiki/Protease_inhibitor_(pharmacology)" TargetMode="External"/><Relationship Id="rId9" Type="http://schemas.openxmlformats.org/officeDocument/2006/relationships/hyperlink" Target="https://en.wikipedia.org/wiki/RNA#Double-stranded_RNA"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en.wikipedia.org/wiki/Zanamivir" TargetMode="External"/><Relationship Id="rId2" Type="http://schemas.openxmlformats.org/officeDocument/2006/relationships/hyperlink" Target="https://en.wikipedia.org/wiki/Rifampicin" TargetMode="External"/><Relationship Id="rId1" Type="http://schemas.openxmlformats.org/officeDocument/2006/relationships/slideLayout" Target="../slideLayouts/slideLayout7.xml"/><Relationship Id="rId5" Type="http://schemas.openxmlformats.org/officeDocument/2006/relationships/hyperlink" Target="https://en.wikipedia.org/wiki/Neuraminidase" TargetMode="External"/><Relationship Id="rId4" Type="http://schemas.openxmlformats.org/officeDocument/2006/relationships/hyperlink" Target="https://en.wikipedia.org/wiki/Oseltamivir"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en.wikipedia.org/wiki/Antibodies" TargetMode="External"/><Relationship Id="rId2" Type="http://schemas.openxmlformats.org/officeDocument/2006/relationships/hyperlink" Target="https://en.wikipedia.org/wiki/Interferon" TargetMode="Externa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hyperlink" Target="https://en.wikipedia.org/wiki/Pneumonia" TargetMode="Externa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https://en.wikipedia.org/wiki/Quasispecies_model" TargetMode="External"/><Relationship Id="rId2" Type="http://schemas.openxmlformats.org/officeDocument/2006/relationships/hyperlink" Target="https://en.wikipedia.org/wiki/Antiviral_drug#cite_note-RacanielloRNA-36" TargetMode="External"/><Relationship Id="rId1" Type="http://schemas.openxmlformats.org/officeDocument/2006/relationships/slideLayout" Target="../slideLayouts/slideLayout7.xml"/><Relationship Id="rId4" Type="http://schemas.openxmlformats.org/officeDocument/2006/relationships/hyperlink" Target="https://en.wikipedia.org/wiki/Reassortment" TargetMode="External"/></Relationships>
</file>

<file path=ppt/slides/_rels/slide27.xml.rels><?xml version="1.0" encoding="UTF-8" standalone="yes"?>
<Relationships xmlns="http://schemas.openxmlformats.org/package/2006/relationships"><Relationship Id="rId2" Type="http://schemas.openxmlformats.org/officeDocument/2006/relationships/hyperlink" Target="https://en.wikipedia.org/wiki/Antiviral_drug#cite_note-PMID19258250-42"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hyperlink" Target="https://www.sciencedirect.com/topics/medicine-and-dentistry/temperature-sensitive-mutant" TargetMode="External"/><Relationship Id="rId3" Type="http://schemas.openxmlformats.org/officeDocument/2006/relationships/hyperlink" Target="https://www.sciencedirect.com/topics/immunology-and-microbiology/cd8" TargetMode="External"/><Relationship Id="rId7" Type="http://schemas.openxmlformats.org/officeDocument/2006/relationships/hyperlink" Target="https://www.sciencedirect.com/topics/medicine-and-dentistry/yellow-fever-vaccine" TargetMode="External"/><Relationship Id="rId2" Type="http://schemas.openxmlformats.org/officeDocument/2006/relationships/hyperlink" Target="https://www.sciencedirect.com/topics/medicine-and-dentistry/antigen-specificity" TargetMode="External"/><Relationship Id="rId1" Type="http://schemas.openxmlformats.org/officeDocument/2006/relationships/slideLayout" Target="../slideLayouts/slideLayout7.xml"/><Relationship Id="rId6" Type="http://schemas.openxmlformats.org/officeDocument/2006/relationships/hyperlink" Target="https://www.sciencedirect.com/topics/medicine-and-dentistry/cowpox-virus" TargetMode="External"/><Relationship Id="rId5" Type="http://schemas.openxmlformats.org/officeDocument/2006/relationships/hyperlink" Target="https://www.sciencedirect.com/topics/medicine-and-dentistry/mucosal-immune-response" TargetMode="External"/><Relationship Id="rId10" Type="http://schemas.openxmlformats.org/officeDocument/2006/relationships/hyperlink" Target="https://www.sciencedirect.com/topics/medicine-and-dentistry/propiolactone" TargetMode="External"/><Relationship Id="rId4" Type="http://schemas.openxmlformats.org/officeDocument/2006/relationships/hyperlink" Target="https://www.sciencedirect.com/topics/medicine-and-dentistry/t-cell-response" TargetMode="External"/><Relationship Id="rId9" Type="http://schemas.openxmlformats.org/officeDocument/2006/relationships/hyperlink" Target="https://www.sciencedirect.com/topics/medicine-and-dentistry/formaldehyde"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sciencedirect.com/topics/medicine-and-dentistry/glycoprotein" TargetMode="External"/><Relationship Id="rId2" Type="http://schemas.openxmlformats.org/officeDocument/2006/relationships/hyperlink" Target="https://www.sciencedirect.com/topics/medicine-and-dentistry/reactogenicity" TargetMode="External"/><Relationship Id="rId1" Type="http://schemas.openxmlformats.org/officeDocument/2006/relationships/slideLayout" Target="../slideLayouts/slideLayout7.xml"/><Relationship Id="rId6" Type="http://schemas.openxmlformats.org/officeDocument/2006/relationships/hyperlink" Target="https://www.sciencedirect.com/topics/medicine-and-dentistry/membrane-protein" TargetMode="External"/><Relationship Id="rId5" Type="http://schemas.openxmlformats.org/officeDocument/2006/relationships/hyperlink" Target="https://www.sciencedirect.com/topics/immunology-and-microbiology/adjuvant" TargetMode="External"/><Relationship Id="rId4" Type="http://schemas.openxmlformats.org/officeDocument/2006/relationships/hyperlink" Target="https://www.sciencedirect.com/topics/medicine-and-dentistry/immunogenicity"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hyperlink" Target="https://www.sciencedirect.com/topics/immunology-and-microbiology/lymph-node" TargetMode="External"/><Relationship Id="rId13" Type="http://schemas.openxmlformats.org/officeDocument/2006/relationships/hyperlink" Target="https://www.sciencedirect.com/topics/immunology-and-microbiology/antibody-blood-level" TargetMode="External"/><Relationship Id="rId3" Type="http://schemas.openxmlformats.org/officeDocument/2006/relationships/hyperlink" Target="https://www.sciencedirect.com/topics/medicine-and-dentistry/t-cell" TargetMode="External"/><Relationship Id="rId7" Type="http://schemas.openxmlformats.org/officeDocument/2006/relationships/hyperlink" Target="https://www.sciencedirect.com/topics/medicine-and-dentistry/immunoglobulin-m" TargetMode="External"/><Relationship Id="rId12" Type="http://schemas.openxmlformats.org/officeDocument/2006/relationships/hyperlink" Target="https://www.sciencedirect.com/topics/medicine-and-dentistry/immunoglobulin-a" TargetMode="External"/><Relationship Id="rId2" Type="http://schemas.openxmlformats.org/officeDocument/2006/relationships/hyperlink" Target="https://www.sciencedirect.com/topics/immunology-and-microbiology/adaptive-immune-system" TargetMode="External"/><Relationship Id="rId1" Type="http://schemas.openxmlformats.org/officeDocument/2006/relationships/slideLayout" Target="../slideLayouts/slideLayout7.xml"/><Relationship Id="rId6" Type="http://schemas.openxmlformats.org/officeDocument/2006/relationships/hyperlink" Target="https://www.sciencedirect.com/topics/medicine-and-dentistry/plasmablast" TargetMode="External"/><Relationship Id="rId11" Type="http://schemas.openxmlformats.org/officeDocument/2006/relationships/hyperlink" Target="https://www.sciencedirect.com/topics/medicine-and-dentistry/immunoglobulin-class-switching" TargetMode="External"/><Relationship Id="rId5" Type="http://schemas.openxmlformats.org/officeDocument/2006/relationships/hyperlink" Target="https://www.sciencedirect.com/topics/immunology-and-microbiology/cd4" TargetMode="External"/><Relationship Id="rId10" Type="http://schemas.openxmlformats.org/officeDocument/2006/relationships/hyperlink" Target="https://www.sciencedirect.com/topics/medicine-and-dentistry/binding-affinity" TargetMode="External"/><Relationship Id="rId4" Type="http://schemas.openxmlformats.org/officeDocument/2006/relationships/hyperlink" Target="https://www.sciencedirect.com/topics/medicine-and-dentistry/antigen-specificity" TargetMode="External"/><Relationship Id="rId9" Type="http://schemas.openxmlformats.org/officeDocument/2006/relationships/hyperlink" Target="https://www.sciencedirect.com/topics/medicine-and-dentistry/germinal-center" TargetMode="External"/><Relationship Id="rId14" Type="http://schemas.openxmlformats.org/officeDocument/2006/relationships/hyperlink" Target="https://www.sciencedirect.com/topics/medicine-and-dentistry/plasma-cel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www.sciencedirect.com/topics/medicine-and-dentistry/cd40-ligand" TargetMode="External"/><Relationship Id="rId3" Type="http://schemas.openxmlformats.org/officeDocument/2006/relationships/hyperlink" Target="https://www.sciencedirect.com/topics/medicine-and-dentistry/t-cell-subset" TargetMode="External"/><Relationship Id="rId7" Type="http://schemas.openxmlformats.org/officeDocument/2006/relationships/hyperlink" Target="https://www.sciencedirect.com/topics/medicine-and-dentistry/b-cell-activation" TargetMode="External"/><Relationship Id="rId2" Type="http://schemas.openxmlformats.org/officeDocument/2006/relationships/hyperlink" Target="https://www.sciencedirect.com/topics/immunology-and-microbiology/cd8" TargetMode="External"/><Relationship Id="rId1" Type="http://schemas.openxmlformats.org/officeDocument/2006/relationships/slideLayout" Target="../slideLayouts/slideLayout7.xml"/><Relationship Id="rId6" Type="http://schemas.openxmlformats.org/officeDocument/2006/relationships/hyperlink" Target="https://www.sciencedirect.com/topics/medicine-and-dentistry/interleukin-13" TargetMode="External"/><Relationship Id="rId5" Type="http://schemas.openxmlformats.org/officeDocument/2006/relationships/hyperlink" Target="https://www.sciencedirect.com/topics/medicine-and-dentistry/antigenic-variation" TargetMode="External"/><Relationship Id="rId4" Type="http://schemas.openxmlformats.org/officeDocument/2006/relationships/hyperlink" Target="https://www.sciencedirect.com/topics/medicine-and-dentistry/viral-protein" TargetMode="External"/><Relationship Id="rId9" Type="http://schemas.openxmlformats.org/officeDocument/2006/relationships/hyperlink" Target="https://www.sciencedirect.com/topics/medicine-and-dentistry/perforin"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s://www.sciencedirect.com/topics/medicine-and-dentistry/toll-like-receptor-3" TargetMode="External"/><Relationship Id="rId3" Type="http://schemas.openxmlformats.org/officeDocument/2006/relationships/hyperlink" Target="https://www.sciencedirect.com/topics/medicine-and-dentistry/immunogenicity" TargetMode="External"/><Relationship Id="rId7" Type="http://schemas.openxmlformats.org/officeDocument/2006/relationships/hyperlink" Target="https://www.sciencedirect.com/topics/medicine-and-dentistry/immune-system-receptors" TargetMode="External"/><Relationship Id="rId2" Type="http://schemas.openxmlformats.org/officeDocument/2006/relationships/hyperlink" Target="https://www.sciencedirect.com/topics/medicine-and-dentistry/dna-vaccine" TargetMode="External"/><Relationship Id="rId1" Type="http://schemas.openxmlformats.org/officeDocument/2006/relationships/slideLayout" Target="../slideLayouts/slideLayout7.xml"/><Relationship Id="rId6" Type="http://schemas.openxmlformats.org/officeDocument/2006/relationships/hyperlink" Target="https://www.sciencedirect.com/topics/medicine-and-dentistry/messenger-rna" TargetMode="External"/><Relationship Id="rId5" Type="http://schemas.openxmlformats.org/officeDocument/2006/relationships/hyperlink" Target="https://www.sciencedirect.com/topics/immunology-and-microbiology/adjuvant" TargetMode="External"/><Relationship Id="rId4" Type="http://schemas.openxmlformats.org/officeDocument/2006/relationships/hyperlink" Target="https://www.sciencedirect.com/topics/medicine-and-dentistry/plasmid-dna"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139833" y="1150203"/>
            <a:ext cx="8318367" cy="83099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8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Viral vaccines and antiviral drugs</a:t>
            </a: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1"/>
          <p:cNvSpPr>
            <a:spLocks noChangeArrowheads="1"/>
          </p:cNvSpPr>
          <p:nvPr/>
        </p:nvSpPr>
        <p:spPr bwMode="auto">
          <a:xfrm>
            <a:off x="0" y="664488"/>
            <a:ext cx="9144000" cy="48013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rgbClr val="505050"/>
                </a:solidFill>
                <a:effectLst/>
                <a:latin typeface="Calibri" pitchFamily="34" charset="0"/>
                <a:ea typeface="Times New Roman" pitchFamily="18" charset="0"/>
                <a:cs typeface="Arial" pitchFamily="34" charset="0"/>
              </a:rPr>
              <a:t>The HIV Challenge</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Efforts to develop a vaccine against HIV started in the mid-1980s</a:t>
            </a:r>
            <a:r>
              <a:rPr kumimoji="0" lang="en-US" sz="1600" b="0" i="0" u="sng" strike="noStrike" cap="none" normalizeH="0" baseline="30000" dirty="0" smtClean="0">
                <a:ln>
                  <a:noFill/>
                </a:ln>
                <a:solidFill>
                  <a:srgbClr val="0C7DBB"/>
                </a:solidFill>
                <a:effectLst/>
                <a:latin typeface="Calibri" pitchFamily="34" charset="0"/>
                <a:ea typeface="Times New Roman" pitchFamily="18" charset="0"/>
                <a:cs typeface="Arial" pitchFamily="34" charset="0"/>
              </a:rPr>
              <a:t> </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and the fact that there is still no licensed vaccine yet despite the plethora of resources invested shows the enormity of the task. The challenges that impede developing a vaccine against HIV stem from the following points:</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1. Like most </a:t>
            </a:r>
            <a:r>
              <a:rPr kumimoji="0" lang="en-US" sz="1600" b="0" i="0" u="none" strike="noStrike" cap="none" normalizeH="0" baseline="0" dirty="0" smtClean="0">
                <a:ln>
                  <a:noFill/>
                </a:ln>
                <a:solidFill>
                  <a:srgbClr val="0C7DBB"/>
                </a:solidFill>
                <a:effectLst/>
                <a:latin typeface="Calibri" pitchFamily="34" charset="0"/>
                <a:ea typeface="Times New Roman" pitchFamily="18" charset="0"/>
                <a:cs typeface="Arial" pitchFamily="34" charset="0"/>
                <a:hlinkClick r:id="rId2" tooltip="Learn more about Virus RNA from ScienceDirect's AI-generated Topic Pages"/>
              </a:rPr>
              <a:t>RNA viruses</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HIV viruses continually mutate and evolve leading to the emergence of new variants even within an infected individual. This necessitates that for any vaccine to be successful, it has to elicit an immune response with enough breadth to protect against such extensive diversity.</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2. The correlates of protection against HIV infection are not well </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established. </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Complete recovery from HIV infection is not common occurrence, if at all. This is at least partially because the virus infects CD4</a:t>
            </a:r>
            <a:r>
              <a:rPr kumimoji="0" lang="en-US" sz="1600" b="0" i="0" u="none" strike="noStrike" cap="none" normalizeH="0" baseline="30000" dirty="0" smtClean="0">
                <a:ln>
                  <a:noFill/>
                </a:ln>
                <a:solidFill>
                  <a:schemeClr val="tx1"/>
                </a:solidFill>
                <a:effectLst/>
                <a:latin typeface="Calibri" pitchFamily="34" charset="0"/>
                <a:ea typeface="Times New Roman" pitchFamily="18" charset="0"/>
                <a:cs typeface="Arial" pitchFamily="34" charset="0"/>
              </a:rPr>
              <a:t>+</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en-US" sz="1600" b="0" i="0" u="none" strike="noStrike" cap="none" normalizeH="0" baseline="0" dirty="0" smtClean="0">
                <a:ln>
                  <a:noFill/>
                </a:ln>
                <a:solidFill>
                  <a:srgbClr val="0C7DBB"/>
                </a:solidFill>
                <a:effectLst/>
                <a:latin typeface="Calibri" pitchFamily="34" charset="0"/>
                <a:ea typeface="Times New Roman" pitchFamily="18" charset="0"/>
                <a:cs typeface="Arial" pitchFamily="34" charset="0"/>
                <a:hlinkClick r:id="rId3" tooltip="Learn more about T Cell from ScienceDirect's AI-generated Topic Pages"/>
              </a:rPr>
              <a:t>T cells</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which orchestrate the two arms of </a:t>
            </a:r>
            <a:r>
              <a:rPr kumimoji="0" lang="en-US" sz="1600" b="0" i="0" u="none" strike="noStrike" cap="none" normalizeH="0" baseline="0" dirty="0" smtClean="0">
                <a:ln>
                  <a:noFill/>
                </a:ln>
                <a:solidFill>
                  <a:srgbClr val="0C7DBB"/>
                </a:solidFill>
                <a:effectLst/>
                <a:latin typeface="Calibri" pitchFamily="34" charset="0"/>
                <a:ea typeface="Times New Roman" pitchFamily="18" charset="0"/>
                <a:cs typeface="Arial" pitchFamily="34" charset="0"/>
                <a:hlinkClick r:id="rId4" tooltip="Learn more about Adaptive Immune System from ScienceDirect's AI-generated Topic Pages"/>
              </a:rPr>
              <a:t>adaptive immune responses</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B cells and </a:t>
            </a:r>
            <a:r>
              <a:rPr kumimoji="0" lang="en-US" sz="1600" b="0" i="0" u="none" strike="noStrike" cap="none" normalizeH="0" baseline="0" dirty="0" smtClean="0">
                <a:ln>
                  <a:noFill/>
                </a:ln>
                <a:solidFill>
                  <a:srgbClr val="0C7DBB"/>
                </a:solidFill>
                <a:effectLst/>
                <a:latin typeface="Calibri" pitchFamily="34" charset="0"/>
                <a:ea typeface="Times New Roman" pitchFamily="18" charset="0"/>
                <a:cs typeface="Arial" pitchFamily="34" charset="0"/>
                <a:hlinkClick r:id="rId5" tooltip="Learn more about CD8 from ScienceDirect's AI-generated Topic Pages"/>
              </a:rPr>
              <a:t>CD8</a:t>
            </a:r>
            <a:r>
              <a:rPr kumimoji="0" lang="en-US" sz="1600" b="0" i="0" u="none" strike="noStrike" cap="none" normalizeH="0" baseline="30000" dirty="0" smtClean="0">
                <a:ln>
                  <a:noFill/>
                </a:ln>
                <a:solidFill>
                  <a:schemeClr val="tx1"/>
                </a:solidFill>
                <a:effectLst/>
                <a:latin typeface="Calibri" pitchFamily="34" charset="0"/>
                <a:ea typeface="Times New Roman" pitchFamily="18" charset="0"/>
                <a:cs typeface="Arial" pitchFamily="34" charset="0"/>
              </a:rPr>
              <a:t>+</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T cells.</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3. There is a knowledge gap in regard to which protein/portion of the </a:t>
            </a:r>
            <a:r>
              <a:rPr kumimoji="0" lang="en-US" sz="1600" b="0" i="0" u="none" strike="noStrike" cap="none" normalizeH="0" baseline="0" dirty="0" smtClean="0">
                <a:ln>
                  <a:noFill/>
                </a:ln>
                <a:solidFill>
                  <a:srgbClr val="0C7DBB"/>
                </a:solidFill>
                <a:effectLst/>
                <a:latin typeface="Calibri" pitchFamily="34" charset="0"/>
                <a:ea typeface="Times New Roman" pitchFamily="18" charset="0"/>
                <a:cs typeface="Arial" pitchFamily="34" charset="0"/>
                <a:hlinkClick r:id="rId6" tooltip="Learn more about Viral Protein from ScienceDirect's AI-generated Topic Pages"/>
              </a:rPr>
              <a:t>viral proteins</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is the most antigenic and immunogenic and thus best suited as a vaccine antigen. Also, whether a specific structural conformation is required for such protein to elicit a protective immune response is not clear.</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0" y="984583"/>
            <a:ext cx="9144000" cy="374583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US" sz="1300" b="1" i="0" u="none" strike="noStrike" cap="none" normalizeH="0" baseline="0" dirty="0" smtClean="0">
                <a:ln>
                  <a:noFill/>
                </a:ln>
                <a:solidFill>
                  <a:srgbClr val="505050"/>
                </a:solidFill>
                <a:effectLst/>
                <a:latin typeface="Calibri" pitchFamily="34" charset="0"/>
                <a:ea typeface="Times New Roman" pitchFamily="18" charset="0"/>
                <a:cs typeface="Arial" pitchFamily="34" charset="0"/>
              </a:rPr>
              <a:t> </a:t>
            </a:r>
            <a:r>
              <a:rPr kumimoji="0" lang="en-US" sz="1600" b="1" i="0" u="none" strike="noStrike" cap="none" normalizeH="0" baseline="0" dirty="0" smtClean="0">
                <a:ln>
                  <a:noFill/>
                </a:ln>
                <a:solidFill>
                  <a:srgbClr val="505050"/>
                </a:solidFill>
                <a:effectLst/>
                <a:latin typeface="Calibri" pitchFamily="34" charset="0"/>
                <a:ea typeface="Times New Roman" pitchFamily="18" charset="0"/>
                <a:cs typeface="Arial" pitchFamily="34" charset="0"/>
              </a:rPr>
              <a:t>The Influenza Puzzle</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The dilemma stems from the ever-evolving nature of influenza viruses, which enables the viruses to escape preexisting immune surveillance.</a:t>
            </a:r>
            <a:r>
              <a:rPr kumimoji="0" lang="en-US" sz="1600" b="0" i="0" u="sng" strike="noStrike" cap="none" normalizeH="0" baseline="30000" dirty="0" smtClean="0">
                <a:ln>
                  <a:noFill/>
                </a:ln>
                <a:solidFill>
                  <a:srgbClr val="0C7DBB"/>
                </a:solidFill>
                <a:effectLst/>
                <a:latin typeface="Calibri" pitchFamily="34" charset="0"/>
                <a:ea typeface="Times New Roman" pitchFamily="18" charset="0"/>
                <a:cs typeface="Arial" pitchFamily="34" charset="0"/>
              </a:rPr>
              <a:t> </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Moreover, effective vaccines against influenza viruses work by eliciting antibody responses that primarily target the globular head of the HA, which is the most variable among virus proteins.</a:t>
            </a:r>
            <a:r>
              <a:rPr kumimoji="0" lang="en-US" sz="1600" b="0" i="0" u="sng" strike="noStrike" cap="none" normalizeH="0" baseline="30000" dirty="0" smtClean="0">
                <a:ln>
                  <a:noFill/>
                </a:ln>
                <a:solidFill>
                  <a:srgbClr val="0C7DBB"/>
                </a:solidFill>
                <a:effectLst/>
                <a:latin typeface="Calibri" pitchFamily="34" charset="0"/>
                <a:ea typeface="Times New Roman" pitchFamily="18" charset="0"/>
                <a:cs typeface="Arial" pitchFamily="34" charset="0"/>
              </a:rPr>
              <a:t> </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Therefore, it has been necessary to perform an annual revision of the antigens included in human seasonal influenza vaccines to ensure that they match the circulating influenza strains. Currently, seasonal influenza vaccines include antigens from three (H1N1, </a:t>
            </a:r>
            <a:r>
              <a:rPr kumimoji="0" lang="en-US" sz="1600" b="0" i="0" u="none" strike="noStrike" cap="none" normalizeH="0" baseline="0" dirty="0" smtClean="0">
                <a:ln>
                  <a:noFill/>
                </a:ln>
                <a:solidFill>
                  <a:srgbClr val="0C7DBB"/>
                </a:solidFill>
                <a:effectLst/>
                <a:latin typeface="Calibri" pitchFamily="34" charset="0"/>
                <a:ea typeface="Times New Roman" pitchFamily="18" charset="0"/>
                <a:cs typeface="Arial" pitchFamily="34" charset="0"/>
                <a:hlinkClick r:id="rId2" tooltip="Learn more about Influenza A Virus (H3N2) from ScienceDirect's AI-generated Topic Pages"/>
              </a:rPr>
              <a:t>H3N2</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and an influenza B) or four (H1N1, H3N2, and two influenza B) human influenza virus strains. The need for a broadly protective influenza vaccine is clearly demonstrated by the occasional failure of these seasonal influenza vaccines to control the annual epidemics of influenza viruses.</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0" y="984584"/>
            <a:ext cx="9144000" cy="374583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The major neutralizing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epitopes</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are located around the </a:t>
            </a:r>
            <a:r>
              <a:rPr kumimoji="0" lang="en-US" sz="1600" b="0" i="0" u="none" strike="noStrike" cap="none" normalizeH="0" baseline="0" dirty="0" smtClean="0">
                <a:ln>
                  <a:noFill/>
                </a:ln>
                <a:solidFill>
                  <a:srgbClr val="0C7DBB"/>
                </a:solidFill>
                <a:effectLst/>
                <a:latin typeface="Calibri" pitchFamily="34" charset="0"/>
                <a:ea typeface="Times New Roman" pitchFamily="18" charset="0"/>
                <a:cs typeface="Arial" pitchFamily="34" charset="0"/>
                <a:hlinkClick r:id="rId2" tooltip="Learn more about Receptor Binding from ScienceDirect's AI-generated Topic Pages"/>
              </a:rPr>
              <a:t>receptor-binding</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domain within the influenza HA globular head region (</a:t>
            </a:r>
            <a:r>
              <a:rPr kumimoji="0" lang="en-US" sz="1600" b="0" i="0" u="sng" strike="noStrike" cap="none" normalizeH="0" baseline="0" dirty="0" smtClean="0">
                <a:ln>
                  <a:noFill/>
                </a:ln>
                <a:solidFill>
                  <a:srgbClr val="0C7DBB"/>
                </a:solidFill>
                <a:effectLst/>
                <a:latin typeface="Calibri" pitchFamily="34" charset="0"/>
                <a:ea typeface="Times New Roman" pitchFamily="18" charset="0"/>
                <a:cs typeface="Arial" pitchFamily="34" charset="0"/>
              </a:rPr>
              <a:t>F</a:t>
            </a:r>
            <a:r>
              <a:rPr kumimoji="0" lang="en-US" sz="1600" b="0" i="0" u="sng" strike="noStrike" cap="none" normalizeH="0" baseline="0" dirty="0" smtClean="0" bmk="">
                <a:ln>
                  <a:noFill/>
                </a:ln>
                <a:solidFill>
                  <a:srgbClr val="0C7DBB"/>
                </a:solidFill>
                <a:effectLst/>
                <a:latin typeface="Calibri" pitchFamily="34" charset="0"/>
                <a:ea typeface="Times New Roman" pitchFamily="18" charset="0"/>
                <a:cs typeface="Arial" pitchFamily="34" charset="0"/>
              </a:rPr>
              <a:t>igure below</a:t>
            </a:r>
            <a:r>
              <a:rPr kumimoji="0" lang="en-US" sz="1600" b="0" i="0" u="none" strike="noStrike" cap="none" normalizeH="0" baseline="0" dirty="0" smtClean="0" bmk="">
                <a:ln>
                  <a:noFill/>
                </a:ln>
                <a:solidFill>
                  <a:schemeClr val="tx1"/>
                </a:solidFill>
                <a:effectLst/>
                <a:latin typeface="Calibri" pitchFamily="34" charset="0"/>
                <a:ea typeface="Times New Roman" pitchFamily="18" charset="0"/>
                <a:cs typeface="Arial" pitchFamily="34" charset="0"/>
              </a:rPr>
              <a:t>). While antibodies targeting such </a:t>
            </a:r>
            <a:r>
              <a:rPr kumimoji="0" lang="en-US" sz="1600" b="0" i="0" u="none" strike="noStrike" cap="none" normalizeH="0" baseline="0" dirty="0" err="1" smtClean="0" bmk="">
                <a:ln>
                  <a:noFill/>
                </a:ln>
                <a:solidFill>
                  <a:schemeClr val="tx1"/>
                </a:solidFill>
                <a:effectLst/>
                <a:latin typeface="Calibri" pitchFamily="34" charset="0"/>
                <a:ea typeface="Times New Roman" pitchFamily="18" charset="0"/>
                <a:cs typeface="Arial" pitchFamily="34" charset="0"/>
              </a:rPr>
              <a:t>epitopes</a:t>
            </a:r>
            <a:r>
              <a:rPr kumimoji="0" lang="en-US" sz="1600" b="0" i="0" u="none" strike="noStrike" cap="none" normalizeH="0" baseline="0" dirty="0" smtClean="0" bmk="">
                <a:ln>
                  <a:noFill/>
                </a:ln>
                <a:solidFill>
                  <a:schemeClr val="tx1"/>
                </a:solidFill>
                <a:effectLst/>
                <a:latin typeface="Calibri" pitchFamily="34" charset="0"/>
                <a:ea typeface="Times New Roman" pitchFamily="18" charset="0"/>
                <a:cs typeface="Arial" pitchFamily="34" charset="0"/>
              </a:rPr>
              <a:t> are protective, they are mostly strain-specific and lack the broad neutralizing activity required to protect against different influenza subtypes.</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Unlike the case for HIV, influenza broadly neutralizing antibodies could be detected following infection and vaccination.</a:t>
            </a:r>
            <a:r>
              <a:rPr kumimoji="0" lang="en-US" sz="1600" b="0" i="0" u="sng" strike="noStrike" cap="none" normalizeH="0" baseline="30000" dirty="0" smtClean="0">
                <a:ln>
                  <a:noFill/>
                </a:ln>
                <a:solidFill>
                  <a:srgbClr val="0C7DBB"/>
                </a:solidFill>
                <a:effectLst/>
                <a:latin typeface="Calibri" pitchFamily="34" charset="0"/>
                <a:ea typeface="Times New Roman" pitchFamily="18" charset="0"/>
                <a:cs typeface="Arial" pitchFamily="34" charset="0"/>
              </a:rPr>
              <a:t> </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Therefore, it remains puzzling that despite being repeatedly exposed to such conserved domains of influenza HA either in the form of vaccination or natural infection that influenza remains a serious public health problem. One possible—among many—explanation for this puzzle is that the concentration of HA stem-specific antibodies is too low to prevent infection.</a:t>
            </a:r>
            <a:r>
              <a:rPr kumimoji="0" lang="en-US" sz="1600" b="0" i="0" u="sng" strike="noStrike" cap="none" normalizeH="0" baseline="30000" dirty="0" smtClean="0">
                <a:ln>
                  <a:noFill/>
                </a:ln>
                <a:solidFill>
                  <a:srgbClr val="0C7DBB"/>
                </a:solidFill>
                <a:effectLst/>
                <a:latin typeface="Calibri" pitchFamily="34" charset="0"/>
                <a:ea typeface="Times New Roman" pitchFamily="18" charset="0"/>
                <a:cs typeface="Arial" pitchFamily="34" charset="0"/>
              </a:rPr>
              <a:t> </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This notion is supported by the observation that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mAbs</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targeting the stem region are weaker in general than those targeting the head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epitopes</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in terms of in vitro neutralization potency.</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27649" name="Picture 2" descr="https://ars.els-cdn.com/content/image/3-s2.0-B9780128021743000151-f15-02-9780128021743.jpg"/>
          <p:cNvPicPr>
            <a:picLocks noChangeAspect="1" noChangeArrowheads="1"/>
          </p:cNvPicPr>
          <p:nvPr/>
        </p:nvPicPr>
        <p:blipFill>
          <a:blip r:embed="rId2" cstate="print"/>
          <a:srcRect/>
          <a:stretch>
            <a:fillRect/>
          </a:stretch>
        </p:blipFill>
        <p:spPr bwMode="auto">
          <a:xfrm>
            <a:off x="281900" y="457162"/>
            <a:ext cx="7566700" cy="3940336"/>
          </a:xfrm>
          <a:prstGeom prst="rect">
            <a:avLst/>
          </a:prstGeom>
          <a:noFill/>
        </p:spPr>
      </p:pic>
      <p:sp>
        <p:nvSpPr>
          <p:cNvPr id="27651" name="Rectangle 3"/>
          <p:cNvSpPr>
            <a:spLocks noChangeArrowheads="1"/>
          </p:cNvSpPr>
          <p:nvPr/>
        </p:nvSpPr>
        <p:spPr bwMode="auto">
          <a:xfrm>
            <a:off x="0" y="4642991"/>
            <a:ext cx="9144000"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323232"/>
                </a:solidFill>
                <a:effectLst/>
                <a:latin typeface="Calibri" pitchFamily="34" charset="0"/>
                <a:ea typeface="Times New Roman" pitchFamily="18" charset="0"/>
                <a:cs typeface="Arial" pitchFamily="34" charset="0"/>
              </a:rPr>
              <a:t>Figure:  Features of the </a:t>
            </a:r>
            <a:r>
              <a:rPr kumimoji="0" lang="en-US" sz="1400" b="0" i="0" u="none" strike="noStrike" cap="none" normalizeH="0" baseline="0" dirty="0" err="1" smtClean="0">
                <a:ln>
                  <a:noFill/>
                </a:ln>
                <a:solidFill>
                  <a:srgbClr val="323232"/>
                </a:solidFill>
                <a:effectLst/>
                <a:latin typeface="Calibri" pitchFamily="34" charset="0"/>
                <a:ea typeface="Times New Roman" pitchFamily="18" charset="0"/>
                <a:cs typeface="Arial" pitchFamily="34" charset="0"/>
              </a:rPr>
              <a:t>epitopes</a:t>
            </a:r>
            <a:r>
              <a:rPr kumimoji="0" lang="en-US" sz="1400" b="0" i="0" u="none" strike="noStrike" cap="none" normalizeH="0" baseline="0" dirty="0" smtClean="0">
                <a:ln>
                  <a:noFill/>
                </a:ln>
                <a:solidFill>
                  <a:srgbClr val="323232"/>
                </a:solidFill>
                <a:effectLst/>
                <a:latin typeface="Calibri" pitchFamily="34" charset="0"/>
                <a:ea typeface="Times New Roman" pitchFamily="18" charset="0"/>
                <a:cs typeface="Arial" pitchFamily="34" charset="0"/>
              </a:rPr>
              <a:t> within influenza HA globular head versus stem regions.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323232"/>
                </a:solidFill>
                <a:effectLst/>
                <a:latin typeface="Calibri" pitchFamily="34" charset="0"/>
                <a:ea typeface="Times New Roman" pitchFamily="18" charset="0"/>
                <a:cs typeface="Arial" pitchFamily="34" charset="0"/>
              </a:rPr>
              <a:t>A structural view of influenza HA </a:t>
            </a:r>
            <a:r>
              <a:rPr kumimoji="0" lang="en-US" sz="1400" b="0" i="0" u="none" strike="noStrike" cap="none" normalizeH="0" baseline="0" dirty="0" err="1" smtClean="0">
                <a:ln>
                  <a:noFill/>
                </a:ln>
                <a:solidFill>
                  <a:srgbClr val="323232"/>
                </a:solidFill>
                <a:effectLst/>
                <a:latin typeface="Calibri" pitchFamily="34" charset="0"/>
                <a:ea typeface="Times New Roman" pitchFamily="18" charset="0"/>
                <a:cs typeface="Arial" pitchFamily="34" charset="0"/>
              </a:rPr>
              <a:t>trimer</a:t>
            </a:r>
            <a:r>
              <a:rPr kumimoji="0" lang="en-US" sz="1400" b="0" i="0" u="none" strike="noStrike" cap="none" normalizeH="0" baseline="0" dirty="0" smtClean="0">
                <a:ln>
                  <a:noFill/>
                </a:ln>
                <a:solidFill>
                  <a:srgbClr val="323232"/>
                </a:solidFill>
                <a:effectLst/>
                <a:latin typeface="Calibri" pitchFamily="34" charset="0"/>
                <a:ea typeface="Times New Roman" pitchFamily="18" charset="0"/>
                <a:cs typeface="Arial" pitchFamily="34" charset="0"/>
              </a:rPr>
              <a:t> with a listing of the features characterizing the </a:t>
            </a:r>
            <a:r>
              <a:rPr kumimoji="0" lang="en-US" sz="1400" b="0" i="0" u="none" strike="noStrike" cap="none" normalizeH="0" baseline="0" dirty="0" err="1" smtClean="0">
                <a:ln>
                  <a:noFill/>
                </a:ln>
                <a:solidFill>
                  <a:srgbClr val="323232"/>
                </a:solidFill>
                <a:effectLst/>
                <a:latin typeface="Calibri" pitchFamily="34" charset="0"/>
                <a:ea typeface="Times New Roman" pitchFamily="18" charset="0"/>
                <a:cs typeface="Arial" pitchFamily="34" charset="0"/>
              </a:rPr>
              <a:t>epitopes</a:t>
            </a:r>
            <a:r>
              <a:rPr kumimoji="0" lang="en-US" sz="1400" b="0" i="0" u="none" strike="noStrike" cap="none" normalizeH="0" baseline="0" dirty="0" smtClean="0">
                <a:ln>
                  <a:noFill/>
                </a:ln>
                <a:solidFill>
                  <a:srgbClr val="323232"/>
                </a:solidFill>
                <a:effectLst/>
                <a:latin typeface="Calibri" pitchFamily="34" charset="0"/>
                <a:ea typeface="Times New Roman" pitchFamily="18" charset="0"/>
                <a:cs typeface="Arial" pitchFamily="34" charset="0"/>
              </a:rPr>
              <a:t> within the HA globular head region versus those in the stem region</a:t>
            </a:r>
            <a:r>
              <a:rPr kumimoji="0" lang="en-US" sz="800" b="0" i="0" u="none" strike="noStrike" cap="none" normalizeH="0" baseline="0" dirty="0" smtClean="0">
                <a:ln>
                  <a:noFill/>
                </a:ln>
                <a:solidFill>
                  <a:srgbClr val="323232"/>
                </a:solidFill>
                <a:effectLst/>
                <a:latin typeface="Calibri" pitchFamily="34" charset="0"/>
                <a:ea typeface="Times New Roman" pitchFamily="18" charset="0"/>
                <a:cs typeface="Arial" pitchFamily="34" charset="0"/>
              </a:rPr>
              <a:t>.</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76200" y="970760"/>
            <a:ext cx="9144000" cy="3316280"/>
          </a:xfrm>
          <a:prstGeom prst="rect">
            <a:avLst/>
          </a:prstGeom>
          <a:noFill/>
          <a:ln w="9525">
            <a:noFill/>
            <a:miter lim="800000"/>
            <a:headEnd/>
            <a:tailEnd/>
          </a:ln>
          <a:effectLst/>
        </p:spPr>
        <p:txBody>
          <a:bodyPr vert="horz" wrap="square" lIns="0" tIns="0" rIns="0" bIns="38088"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100" b="0" i="0" u="none" strike="noStrike" cap="none" normalizeH="0" baseline="0" dirty="0" smtClean="0">
                <a:ln>
                  <a:noFill/>
                </a:ln>
                <a:solidFill>
                  <a:srgbClr val="FF0000"/>
                </a:solidFill>
                <a:effectLst/>
                <a:latin typeface="Georgia" pitchFamily="18" charset="0"/>
                <a:ea typeface="Times New Roman" pitchFamily="18" charset="0"/>
                <a:cs typeface="Times New Roman" pitchFamily="18" charset="0"/>
              </a:rPr>
              <a:t>Antiviral drugs</a:t>
            </a:r>
            <a:endParaRPr kumimoji="0" lang="en-US" sz="1400" b="1" i="0" u="none" strike="noStrike" cap="none" normalizeH="0" baseline="0" dirty="0" smtClean="0">
              <a:ln>
                <a:noFill/>
              </a:ln>
              <a:solidFill>
                <a:srgbClr val="FF0000"/>
              </a:solidFill>
              <a:effectLst/>
              <a:latin typeface="Calibri Light" pitchFamily="34" charset="0"/>
              <a:ea typeface="Times New Roman" pitchFamily="18"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1"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Antiviral drugs</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are a class of </a:t>
            </a:r>
            <a:r>
              <a:rPr kumimoji="0" lang="en-US" sz="1600"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2" tooltip="Medication"/>
              </a:rPr>
              <a:t>medication</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used for treating </a:t>
            </a:r>
            <a:r>
              <a:rPr kumimoji="0" lang="en-US" sz="1600"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3" tooltip="Viral infection"/>
              </a:rPr>
              <a:t>viral infections</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Most </a:t>
            </a:r>
            <a:r>
              <a:rPr kumimoji="0" lang="en-US" sz="1600" b="0" i="0" u="none" strike="noStrike" cap="none" normalizeH="0" baseline="0" dirty="0" err="1" smtClean="0">
                <a:ln>
                  <a:noFill/>
                </a:ln>
                <a:solidFill>
                  <a:srgbClr val="202122"/>
                </a:solidFill>
                <a:effectLst/>
                <a:latin typeface="Arial" pitchFamily="34" charset="0"/>
                <a:ea typeface="Times New Roman" pitchFamily="18" charset="0"/>
                <a:cs typeface="Arial" pitchFamily="34" charset="0"/>
              </a:rPr>
              <a:t>antivirals</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target specific </a:t>
            </a:r>
            <a:r>
              <a:rPr kumimoji="0" lang="en-US" sz="1600"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4" tooltip="Virus"/>
              </a:rPr>
              <a:t>viruses</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while a </a:t>
            </a:r>
            <a:r>
              <a:rPr kumimoji="0" lang="en-US" sz="1600"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5" tooltip="Broad-spectrum antiviral"/>
              </a:rPr>
              <a:t>broad-spectrum antiviral</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is effective against a wide range of viruses. Unlike most </a:t>
            </a:r>
            <a:r>
              <a:rPr kumimoji="0" lang="en-US" sz="1600"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6" tooltip="Antibiotic"/>
              </a:rPr>
              <a:t>antibiotics</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antiviral drugs do not destroy their target </a:t>
            </a:r>
            <a:r>
              <a:rPr kumimoji="0" lang="en-US" sz="1600"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7" tooltip="Pathogen"/>
              </a:rPr>
              <a:t>pathogen</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instead they inhibit its development.</a:t>
            </a:r>
            <a:endPar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Antiviral drugs are one class of </a:t>
            </a:r>
            <a:r>
              <a:rPr kumimoji="0" lang="en-US" sz="1600"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8" tooltip="Antimicrobial"/>
              </a:rPr>
              <a:t>antimicrobials</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a larger group which also includes </a:t>
            </a:r>
            <a:r>
              <a:rPr kumimoji="0" lang="en-US" sz="1600"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6" tooltip="Antibiotic"/>
              </a:rPr>
              <a:t>antibiotic</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(also termed antibacterial), </a:t>
            </a:r>
            <a:r>
              <a:rPr kumimoji="0" lang="en-US" sz="1600"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9" tooltip="Antifungal drug"/>
              </a:rPr>
              <a:t>antifungal</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and </a:t>
            </a:r>
            <a:r>
              <a:rPr kumimoji="0" lang="en-US" sz="1600" b="0" i="0" u="none" strike="noStrike" cap="none" normalizeH="0" baseline="0" dirty="0" err="1" smtClean="0">
                <a:ln>
                  <a:noFill/>
                </a:ln>
                <a:solidFill>
                  <a:srgbClr val="0B0080"/>
                </a:solidFill>
                <a:effectLst/>
                <a:latin typeface="Arial" pitchFamily="34" charset="0"/>
                <a:ea typeface="Times New Roman" pitchFamily="18" charset="0"/>
                <a:cs typeface="Arial" pitchFamily="34" charset="0"/>
                <a:hlinkClick r:id="rId10" tooltip="Antiparasitic"/>
              </a:rPr>
              <a:t>antiparasitic</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drugs, or antiviral drugs based on </a:t>
            </a:r>
            <a:r>
              <a:rPr kumimoji="0" lang="en-US" sz="1600"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11" tooltip="Monoclonal antibodies"/>
              </a:rPr>
              <a:t>monoclonal antibodies</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a:t>
            </a:r>
            <a:r>
              <a:rPr kumimoji="0" lang="en-US" sz="1600" b="0" i="0" u="none" strike="noStrike" cap="none" normalizeH="0" baseline="30000" dirty="0" smtClean="0">
                <a:ln>
                  <a:noFill/>
                </a:ln>
                <a:solidFill>
                  <a:srgbClr val="0B0080"/>
                </a:solidFill>
                <a:effectLst/>
                <a:latin typeface="Arial" pitchFamily="34" charset="0"/>
                <a:ea typeface="Times New Roman" pitchFamily="18" charset="0"/>
                <a:cs typeface="Arial" pitchFamily="34" charset="0"/>
                <a:hlinkClick r:id="rId12"/>
              </a:rPr>
              <a:t>[</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Most </a:t>
            </a:r>
            <a:r>
              <a:rPr kumimoji="0" lang="en-US" sz="1600" b="0" i="0" u="none" strike="noStrike" cap="none" normalizeH="0" baseline="0" dirty="0" err="1" smtClean="0">
                <a:ln>
                  <a:noFill/>
                </a:ln>
                <a:solidFill>
                  <a:srgbClr val="202122"/>
                </a:solidFill>
                <a:effectLst/>
                <a:latin typeface="Arial" pitchFamily="34" charset="0"/>
                <a:ea typeface="Times New Roman" pitchFamily="18" charset="0"/>
                <a:cs typeface="Arial" pitchFamily="34" charset="0"/>
              </a:rPr>
              <a:t>antivirals</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are considered relatively harmless to the host, and therefore can be used to </a:t>
            </a:r>
            <a:r>
              <a:rPr kumimoji="0" lang="en-US" sz="1600"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13" tooltip="Pharmacotherapy"/>
              </a:rPr>
              <a:t>treat</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a:t>
            </a:r>
            <a:r>
              <a:rPr kumimoji="0" lang="en-US" sz="1600"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14" tooltip="Infection"/>
              </a:rPr>
              <a:t>infections</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76200" y="834890"/>
            <a:ext cx="9144000" cy="3054622"/>
          </a:xfrm>
          <a:prstGeom prst="rect">
            <a:avLst/>
          </a:prstGeom>
          <a:noFill/>
          <a:ln w="9525">
            <a:noFill/>
            <a:miter lim="800000"/>
            <a:headEnd/>
            <a:tailEnd/>
          </a:ln>
          <a:effectLst/>
        </p:spPr>
        <p:txBody>
          <a:bodyPr vert="horz" wrap="square" lIns="0" tIns="152352" rIns="0" bIns="38088"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Georgia" pitchFamily="18" charset="0"/>
                <a:ea typeface="Times New Roman" pitchFamily="18" charset="0"/>
                <a:cs typeface="Arial" pitchFamily="34" charset="0"/>
              </a:rPr>
              <a:t>Medical uses</a:t>
            </a:r>
            <a:endParaRPr kumimoji="0" lang="en-US" sz="1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Most of the antiviral drugs now available are designed to help deal with </a:t>
            </a:r>
            <a:r>
              <a:rPr kumimoji="0" lang="en-US" sz="1600"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2" tooltip="HIV"/>
              </a:rPr>
              <a:t>HIV</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a:t>
            </a:r>
            <a:r>
              <a:rPr kumimoji="0" lang="en-US" sz="1600"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3" tooltip="Herpesviridae"/>
              </a:rPr>
              <a:t>herpes viruses</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a:t>
            </a:r>
            <a:r>
              <a:rPr kumimoji="0" lang="en-US" sz="1600"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4" tooltip="Coronavirus disease 2019"/>
              </a:rPr>
              <a:t>COVID-19</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the </a:t>
            </a:r>
            <a:r>
              <a:rPr kumimoji="0" lang="en-US" sz="1600"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5" tooltip="Hepatitis B"/>
              </a:rPr>
              <a:t>hepatitis B</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and </a:t>
            </a:r>
            <a:r>
              <a:rPr kumimoji="0" lang="en-US" sz="1600"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6" tooltip="Hepatitis C"/>
              </a:rPr>
              <a:t>C</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viruses, and </a:t>
            </a:r>
            <a:r>
              <a:rPr kumimoji="0" lang="en-US" sz="1600"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7" tooltip="Influenzavirus A"/>
              </a:rPr>
              <a:t>influenza A</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and </a:t>
            </a:r>
            <a:r>
              <a:rPr kumimoji="0" lang="en-US" sz="1600"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8" tooltip="Influenzavirus B"/>
              </a:rPr>
              <a:t>B</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viruses. Researchers are working to extend the range of </a:t>
            </a:r>
            <a:r>
              <a:rPr kumimoji="0" lang="en-US" sz="1600" b="0" i="0" u="none" strike="noStrike" cap="none" normalizeH="0" baseline="0" dirty="0" err="1" smtClean="0">
                <a:ln>
                  <a:noFill/>
                </a:ln>
                <a:solidFill>
                  <a:srgbClr val="202122"/>
                </a:solidFill>
                <a:effectLst/>
                <a:latin typeface="Arial" pitchFamily="34" charset="0"/>
                <a:ea typeface="Times New Roman" pitchFamily="18" charset="0"/>
                <a:cs typeface="Arial" pitchFamily="34" charset="0"/>
              </a:rPr>
              <a:t>antivirals</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to other families of pathogens.</a:t>
            </a:r>
            <a:endPar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Designing safe and effective antiviral drugs is difficult because viruses use the host's cells to replicate. This makes it difficult to find targets for the drug that would interfere with the virus without also harming the host organism's cells. Moreover, the major difficulty in developing vaccines and anti-viral drugs is due to viral variation.</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76200" y="1620035"/>
            <a:ext cx="9144000" cy="2170131"/>
          </a:xfrm>
          <a:prstGeom prst="rect">
            <a:avLst/>
          </a:prstGeom>
          <a:noFill/>
          <a:ln w="9525">
            <a:noFill/>
            <a:miter lim="800000"/>
            <a:headEnd/>
            <a:tailEnd/>
          </a:ln>
          <a:effectLst/>
        </p:spPr>
        <p:txBody>
          <a:bodyPr vert="horz" wrap="square" lIns="0" tIns="46023"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Anti-viral targeting</a:t>
            </a:r>
            <a:endParaRPr kumimoji="0" lang="en-U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The general idea behind modern antiviral drug design is to identify viral proteins, or parts of proteins, that can be disabled. These "targets" should generally be as unlike any proteins or parts of proteins </a:t>
            </a: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in humans as possible, to reduce the likelihood of side effects. The targets should also be common across many strains of a virus, or even among different species of virus in the same family, so a single drug will have broad effectiveness. </a:t>
            </a:r>
            <a:endPar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1"/>
          <p:cNvSpPr>
            <a:spLocks noChangeArrowheads="1"/>
          </p:cNvSpPr>
          <p:nvPr/>
        </p:nvSpPr>
        <p:spPr bwMode="auto">
          <a:xfrm>
            <a:off x="152400" y="1074963"/>
            <a:ext cx="9144000" cy="2955474"/>
          </a:xfrm>
          <a:prstGeom prst="rect">
            <a:avLst/>
          </a:prstGeom>
          <a:noFill/>
          <a:ln w="9525">
            <a:noFill/>
            <a:miter lim="800000"/>
            <a:headEnd/>
            <a:tailEnd/>
          </a:ln>
          <a:effectLst/>
        </p:spPr>
        <p:txBody>
          <a:bodyPr vert="horz" wrap="square" lIns="0" tIns="46023" rIns="0" bIns="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tab pos="457200" algn="l"/>
              </a:tabLst>
            </a:pPr>
            <a:r>
              <a:rPr kumimoji="0" lang="en-US" sz="16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Approaches by Virus life cycle stage</a:t>
            </a:r>
            <a:endPar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tab pos="457200" algn="l"/>
              </a:tabLst>
            </a:pP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Viral life cycles vary in their precise details depending on the type of virus, but they all share a general pattern:</a:t>
            </a:r>
            <a:endPar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Attachment to a host cell.</a:t>
            </a:r>
            <a:endPar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Release of viral genes and possibly enzymes into the host cell.</a:t>
            </a:r>
            <a:endPar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Replication of viral components using host-cell machinery.</a:t>
            </a:r>
            <a:endPar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Assembly of viral components into complete viral particles.</a:t>
            </a:r>
            <a:endPar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Release of viral particles to infect new host cells.</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1"/>
          <p:cNvSpPr>
            <a:spLocks noChangeArrowheads="1"/>
          </p:cNvSpPr>
          <p:nvPr/>
        </p:nvSpPr>
        <p:spPr bwMode="auto">
          <a:xfrm>
            <a:off x="0" y="844179"/>
            <a:ext cx="9144000"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tab pos="457200" algn="l"/>
              </a:tabLst>
            </a:pPr>
            <a:r>
              <a:rPr lang="en-US" sz="1600" dirty="0" smtClean="0">
                <a:solidFill>
                  <a:srgbClr val="FF0000"/>
                </a:solidFill>
                <a:latin typeface="Arial" pitchFamily="34" charset="0"/>
                <a:ea typeface="Times New Roman" pitchFamily="18" charset="0"/>
                <a:cs typeface="Arial" pitchFamily="34" charset="0"/>
              </a:rPr>
              <a:t>Inhibition </a:t>
            </a:r>
            <a:r>
              <a:rPr lang="en-US" sz="1600" dirty="0" smtClean="0">
                <a:solidFill>
                  <a:srgbClr val="FF0000"/>
                </a:solidFill>
                <a:latin typeface="Arial" pitchFamily="34" charset="0"/>
                <a:ea typeface="Times New Roman" pitchFamily="18" charset="0"/>
                <a:cs typeface="Arial" pitchFamily="34" charset="0"/>
              </a:rPr>
              <a:t>of attachment</a:t>
            </a:r>
            <a:endParaRPr kumimoji="0" lang="en-US" sz="16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tab pos="457200" algn="l"/>
              </a:tabLst>
            </a:pP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This stage of viral replication can be inhibited in two ways:</a:t>
            </a:r>
            <a:endPar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Using agents which mimic the virus-associated protein (VAP) and bind to the cellular receptors. This may include VAP</a:t>
            </a:r>
            <a:r>
              <a:rPr kumimoji="0" lang="en-US" sz="1600" b="0" i="0" u="none" strike="noStrike" cap="none" normalizeH="0" baseline="0" dirty="0" smtClean="0">
                <a:ln>
                  <a:noFill/>
                </a:ln>
                <a:solidFill>
                  <a:srgbClr val="202122"/>
                </a:solidFill>
                <a:effectLst/>
                <a:latin typeface="Calibri"/>
                <a:ea typeface="Times New Roman" pitchFamily="18" charset="0"/>
                <a:cs typeface="Arial" pitchFamily="34" charset="0"/>
              </a:rPr>
              <a:t> </a:t>
            </a:r>
            <a:r>
              <a:rPr kumimoji="0" lang="en-US" sz="1600"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2" tooltip="Anti-idiotypic"/>
              </a:rPr>
              <a:t>anti-</a:t>
            </a:r>
            <a:r>
              <a:rPr kumimoji="0" lang="en-US" sz="1600" b="0" i="0" u="none" strike="noStrike" cap="none" normalizeH="0" baseline="0" dirty="0" err="1" smtClean="0">
                <a:ln>
                  <a:noFill/>
                </a:ln>
                <a:solidFill>
                  <a:srgbClr val="0B0080"/>
                </a:solidFill>
                <a:effectLst/>
                <a:latin typeface="Arial" pitchFamily="34" charset="0"/>
                <a:ea typeface="Times New Roman" pitchFamily="18" charset="0"/>
                <a:cs typeface="Arial" pitchFamily="34" charset="0"/>
                <a:hlinkClick r:id="rId2" tooltip="Anti-idiotypic"/>
              </a:rPr>
              <a:t>idiotypic</a:t>
            </a:r>
            <a:r>
              <a:rPr kumimoji="0" lang="en-US" sz="1600" b="0" i="0" u="none" strike="noStrike" cap="none" normalizeH="0" baseline="0" dirty="0" smtClean="0">
                <a:ln>
                  <a:noFill/>
                </a:ln>
                <a:solidFill>
                  <a:srgbClr val="202122"/>
                </a:solidFill>
                <a:effectLst/>
                <a:latin typeface="Calibri"/>
                <a:ea typeface="Times New Roman" pitchFamily="18" charset="0"/>
                <a:cs typeface="Arial" pitchFamily="34" charset="0"/>
              </a:rPr>
              <a:t> </a:t>
            </a:r>
            <a:r>
              <a:rPr kumimoji="0" lang="en-US" sz="1600"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3" tooltip="Antibodies"/>
              </a:rPr>
              <a:t>antibodies</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natural</a:t>
            </a:r>
            <a:r>
              <a:rPr kumimoji="0" lang="en-US" sz="1600" b="0" i="0" u="none" strike="noStrike" cap="none" normalizeH="0" baseline="0" dirty="0" smtClean="0">
                <a:ln>
                  <a:noFill/>
                </a:ln>
                <a:solidFill>
                  <a:srgbClr val="202122"/>
                </a:solidFill>
                <a:effectLst/>
                <a:latin typeface="Calibri"/>
                <a:ea typeface="Times New Roman" pitchFamily="18" charset="0"/>
                <a:cs typeface="Arial" pitchFamily="34" charset="0"/>
              </a:rPr>
              <a:t> </a:t>
            </a:r>
            <a:r>
              <a:rPr kumimoji="0" lang="en-US" sz="1600" b="0" i="0" u="none" strike="noStrike" cap="none" normalizeH="0" baseline="0" dirty="0" err="1" smtClean="0">
                <a:ln>
                  <a:noFill/>
                </a:ln>
                <a:solidFill>
                  <a:srgbClr val="0B0080"/>
                </a:solidFill>
                <a:effectLst/>
                <a:latin typeface="Arial" pitchFamily="34" charset="0"/>
                <a:ea typeface="Times New Roman" pitchFamily="18" charset="0"/>
                <a:cs typeface="Arial" pitchFamily="34" charset="0"/>
                <a:hlinkClick r:id="rId4" tooltip="Ligand"/>
              </a:rPr>
              <a:t>ligands</a:t>
            </a:r>
            <a:r>
              <a:rPr kumimoji="0" lang="en-US" sz="1600" b="0" i="0" u="none" strike="noStrike" cap="none" normalizeH="0" baseline="0" dirty="0" smtClean="0">
                <a:ln>
                  <a:noFill/>
                </a:ln>
                <a:solidFill>
                  <a:srgbClr val="202122"/>
                </a:solidFill>
                <a:effectLst/>
                <a:latin typeface="Calibri"/>
                <a:ea typeface="Times New Roman" pitchFamily="18" charset="0"/>
                <a:cs typeface="Arial" pitchFamily="34" charset="0"/>
              </a:rPr>
              <a:t> </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of the receptor and anti-receptor antibodies.</a:t>
            </a:r>
            <a:endPar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Char char="•"/>
              <a:tabLst>
                <a:tab pos="457200" algn="l"/>
              </a:tabLst>
            </a:pP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Using agents which mimic the cellular receptor and bind to the VAP. This includes anti-VAP</a:t>
            </a:r>
            <a:r>
              <a:rPr kumimoji="0" lang="en-US" sz="1600" b="0" i="0" u="none" strike="noStrike" cap="none" normalizeH="0" baseline="0" dirty="0" smtClean="0">
                <a:ln>
                  <a:noFill/>
                </a:ln>
                <a:solidFill>
                  <a:srgbClr val="202122"/>
                </a:solidFill>
                <a:effectLst/>
                <a:latin typeface="Calibri"/>
                <a:ea typeface="Times New Roman" pitchFamily="18" charset="0"/>
                <a:cs typeface="Arial" pitchFamily="34" charset="0"/>
              </a:rPr>
              <a:t> </a:t>
            </a:r>
            <a:r>
              <a:rPr kumimoji="0" lang="en-US" sz="1600"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5" tooltip="Antibody"/>
              </a:rPr>
              <a:t>antibodies</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receptor anti-</a:t>
            </a:r>
            <a:r>
              <a:rPr kumimoji="0" lang="en-US" sz="1600" b="0" i="0" u="none" strike="noStrike" cap="none" normalizeH="0" baseline="0" dirty="0" err="1" smtClean="0">
                <a:ln>
                  <a:noFill/>
                </a:ln>
                <a:solidFill>
                  <a:srgbClr val="202122"/>
                </a:solidFill>
                <a:effectLst/>
                <a:latin typeface="Arial" pitchFamily="34" charset="0"/>
                <a:ea typeface="Times New Roman" pitchFamily="18" charset="0"/>
                <a:cs typeface="Arial" pitchFamily="34" charset="0"/>
              </a:rPr>
              <a:t>idiotypic</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antibodies, extraneous receptor and synthetic receptor mimics.</a:t>
            </a:r>
            <a:endPar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tab pos="457200" algn="l"/>
              </a:tabLst>
            </a:pP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This strategy of designing drugs can be very expensive, and since the process of generating anti-</a:t>
            </a:r>
            <a:r>
              <a:rPr kumimoji="0" lang="en-US" sz="1600" b="0" i="0" u="none" strike="noStrike" cap="none" normalizeH="0" baseline="0" dirty="0" err="1" smtClean="0">
                <a:ln>
                  <a:noFill/>
                </a:ln>
                <a:solidFill>
                  <a:srgbClr val="202122"/>
                </a:solidFill>
                <a:effectLst/>
                <a:latin typeface="Arial" pitchFamily="34" charset="0"/>
                <a:ea typeface="Times New Roman" pitchFamily="18" charset="0"/>
                <a:cs typeface="Arial" pitchFamily="34" charset="0"/>
              </a:rPr>
              <a:t>idiotypic</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antibodies is partly trial and error, it can be a relatively slow process until an adequate molecule is produced.</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76200" y="480260"/>
            <a:ext cx="9144000" cy="5124786"/>
          </a:xfrm>
          <a:prstGeom prst="rect">
            <a:avLst/>
          </a:prstGeom>
          <a:noFill/>
          <a:ln w="9525">
            <a:noFill/>
            <a:miter lim="800000"/>
            <a:headEnd/>
            <a:tailEnd/>
          </a:ln>
          <a:effectLst/>
        </p:spPr>
        <p:txBody>
          <a:bodyPr vert="horz" wrap="square" lIns="0" tIns="46023"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Entry inhibitor</a:t>
            </a:r>
            <a:endParaRPr kumimoji="0" lang="en-US" b="0" i="0" u="none" strike="noStrike" cap="none" normalizeH="0" baseline="0" dirty="0" smtClean="0">
              <a:ln>
                <a:noFill/>
              </a:ln>
              <a:solidFill>
                <a:srgbClr val="FF0000"/>
              </a:solidFill>
              <a:effectLst/>
              <a:latin typeface="Calibri Light" pitchFamily="34" charset="0"/>
              <a:ea typeface="Times New Roman" pitchFamily="18"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A very early stage of viral infection is </a:t>
            </a:r>
            <a:r>
              <a:rPr kumimoji="0" lang="en-US" sz="1600"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2" tooltip="Viral entry"/>
              </a:rPr>
              <a:t>viral entry</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when the virus attaches to and enters the host cell. </a:t>
            </a: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A number of "entry-inhibiting" or "entry-blocking" drugs are being developed to fight HIV. HIV most heavily targets the immune system's white blood cells known as "helper T cells", and identifies these target cells through T-cell surface receptors designated "</a:t>
            </a:r>
            <a:r>
              <a:rPr kumimoji="0" lang="en-US" sz="1600"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3" tooltip="CD4"/>
              </a:rPr>
              <a:t>CD4</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and "</a:t>
            </a:r>
            <a:r>
              <a:rPr kumimoji="0" lang="en-US" sz="1600"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4" tooltip="CCR5"/>
              </a:rPr>
              <a:t>CCR5</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Attempts to interfere with the binding of HIV with the CD4 receptor have failed to stop HIV from infecting helper T cells, but research continues on trying to interfere with the binding of HIV to the CCR5 receptor in hopes that it will be more effective.</a:t>
            </a:r>
            <a:endPar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HIV infects a cell through fusion with the cell membrane, which requires two different cellular molecular participants, CD4 and a </a:t>
            </a:r>
            <a:r>
              <a:rPr kumimoji="0" lang="en-US" sz="1600" b="0" i="0" u="none" strike="noStrike" cap="none" normalizeH="0" baseline="0" dirty="0" err="1" smtClean="0">
                <a:ln>
                  <a:noFill/>
                </a:ln>
                <a:solidFill>
                  <a:srgbClr val="202122"/>
                </a:solidFill>
                <a:effectLst/>
                <a:latin typeface="Arial" pitchFamily="34" charset="0"/>
                <a:ea typeface="Times New Roman" pitchFamily="18" charset="0"/>
                <a:cs typeface="Arial" pitchFamily="34" charset="0"/>
              </a:rPr>
              <a:t>chemokine</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receptor (differing depending on the cell type). Potentially, one of the benefits from the use of an effective entry-blocking or entry-inhibiting agent is that it potentially may not only prevent the spread of the virus within an infected individual but also the spread from an infected to an uninfected individual.</a:t>
            </a:r>
            <a:endPar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0" y="610918"/>
            <a:ext cx="9144000" cy="549381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Vaccination is the most effective means of preventing and controlling viral infections. </a:t>
            </a:r>
          </a:p>
          <a:p>
            <a:pPr marL="0" marR="0" lvl="0" indent="0" algn="l" defTabSz="914400" rtl="0" eaLnBrk="1" fontAlgn="base" latinLnBrk="0" hangingPunct="1">
              <a:lnSpc>
                <a:spcPct val="15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The eradication of </a:t>
            </a:r>
            <a:r>
              <a:rPr kumimoji="0" lang="en-US" b="0" i="0" u="none" strike="noStrike" cap="none" normalizeH="0" baseline="0" dirty="0" smtClean="0">
                <a:ln>
                  <a:noFill/>
                </a:ln>
                <a:solidFill>
                  <a:srgbClr val="0C7DBB"/>
                </a:solidFill>
                <a:effectLst/>
                <a:latin typeface="Calibri" pitchFamily="34" charset="0"/>
                <a:ea typeface="Times New Roman" pitchFamily="18" charset="0"/>
                <a:cs typeface="Arial" pitchFamily="34" charset="0"/>
              </a:rPr>
              <a:t>smallpox</a:t>
            </a:r>
            <a:r>
              <a:rPr kumimoji="0" lang="en-US"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and the significant progress made toward </a:t>
            </a:r>
            <a:r>
              <a:rPr kumimoji="0" lang="en-US" b="0" i="0" u="none" strike="noStrike" cap="none" normalizeH="0" baseline="0" dirty="0" smtClean="0">
                <a:ln>
                  <a:noFill/>
                </a:ln>
                <a:solidFill>
                  <a:srgbClr val="0C7DBB"/>
                </a:solidFill>
                <a:effectLst/>
                <a:latin typeface="Calibri" pitchFamily="34" charset="0"/>
                <a:ea typeface="Times New Roman" pitchFamily="18" charset="0"/>
                <a:cs typeface="Arial" pitchFamily="34" charset="0"/>
              </a:rPr>
              <a:t>polio</a:t>
            </a:r>
            <a:r>
              <a:rPr kumimoji="0" lang="en-US"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eradication are clear examples of the great impact of antiviral vaccines. However, viral infections remain a major public health threat and a significant cause of death.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The common factor among our most effective antiviral vaccines is that they were developed to mimic our natural immune response to the pathogen. For example, a single episode of </a:t>
            </a:r>
            <a:r>
              <a:rPr kumimoji="0" lang="en-US" b="0" i="0" u="none" strike="noStrike" cap="none" normalizeH="0" baseline="0" dirty="0" smtClean="0">
                <a:ln>
                  <a:noFill/>
                </a:ln>
                <a:solidFill>
                  <a:srgbClr val="0070C0"/>
                </a:solidFill>
                <a:effectLst/>
                <a:latin typeface="Calibri" pitchFamily="34" charset="0"/>
                <a:ea typeface="Times New Roman" pitchFamily="18" charset="0"/>
                <a:cs typeface="Arial" pitchFamily="34" charset="0"/>
              </a:rPr>
              <a:t>measles</a:t>
            </a:r>
            <a:r>
              <a:rPr kumimoji="0" lang="en-US"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confers lifelong immunity in the survivors. Hence, what we needed to do is induce a similar immune response.</a:t>
            </a:r>
            <a:r>
              <a:rPr kumimoji="0" lang="en-US" b="0"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 </a:t>
            </a:r>
            <a:r>
              <a:rPr kumimoji="0" lang="en-US"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There is a growing list of emerging and reemerging viral infections against which an effective vaccine is yet to be developed. Recent technological advances in the areas of </a:t>
            </a:r>
            <a:r>
              <a:rPr kumimoji="0" lang="en-US"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immunogen</a:t>
            </a:r>
            <a:r>
              <a:rPr kumimoji="0" lang="en-US"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design, single cell </a:t>
            </a:r>
            <a:r>
              <a:rPr kumimoji="0" lang="en-US" b="0" i="0" u="none" strike="noStrike" cap="none" normalizeH="0" baseline="0" dirty="0" err="1" smtClean="0">
                <a:ln>
                  <a:noFill/>
                </a:ln>
                <a:solidFill>
                  <a:srgbClr val="0C7DBB"/>
                </a:solidFill>
                <a:effectLst/>
                <a:latin typeface="Calibri" pitchFamily="34" charset="0"/>
                <a:ea typeface="Times New Roman" pitchFamily="18" charset="0"/>
                <a:cs typeface="Arial" pitchFamily="34" charset="0"/>
              </a:rPr>
              <a:t>transcriptomics</a:t>
            </a:r>
            <a:r>
              <a:rPr kumimoji="0" lang="en-US"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systems biology, gene</a:t>
            </a:r>
            <a:r>
              <a:rPr lang="en-US" dirty="0" smtClean="0">
                <a:latin typeface="Calibri" pitchFamily="34" charset="0"/>
                <a:ea typeface="Times New Roman" pitchFamily="18" charset="0"/>
                <a:cs typeface="Arial" pitchFamily="34" charset="0"/>
              </a:rPr>
              <a:t> </a:t>
            </a:r>
            <a:r>
              <a:rPr kumimoji="0" lang="en-US"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delivery,  </a:t>
            </a:r>
            <a:r>
              <a:rPr kumimoji="0" lang="en-US" b="0" i="0" u="none" strike="noStrike" cap="none" normalizeH="0" baseline="0" dirty="0" err="1" smtClean="0">
                <a:ln>
                  <a:noFill/>
                </a:ln>
                <a:solidFill>
                  <a:srgbClr val="0C7DBB"/>
                </a:solidFill>
                <a:effectLst/>
                <a:latin typeface="Calibri" pitchFamily="34" charset="0"/>
                <a:ea typeface="Times New Roman" pitchFamily="18" charset="0"/>
                <a:cs typeface="Arial" pitchFamily="34" charset="0"/>
              </a:rPr>
              <a:t>epigenetics</a:t>
            </a:r>
            <a:r>
              <a:rPr kumimoji="0" lang="en-US"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en-US" b="0" i="0" u="none" strike="noStrike" cap="none" normalizeH="0" baseline="0" dirty="0" err="1" smtClean="0">
                <a:ln>
                  <a:noFill/>
                </a:ln>
                <a:solidFill>
                  <a:srgbClr val="0C7DBB"/>
                </a:solidFill>
                <a:effectLst/>
                <a:latin typeface="Calibri" pitchFamily="34" charset="0"/>
                <a:ea typeface="Times New Roman" pitchFamily="18" charset="0"/>
                <a:cs typeface="Arial" pitchFamily="34" charset="0"/>
              </a:rPr>
              <a:t>nanoparticles</a:t>
            </a:r>
            <a:r>
              <a:rPr kumimoji="0" lang="en-US"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and </a:t>
            </a:r>
            <a:r>
              <a:rPr kumimoji="0" lang="en-US" b="0" i="0" u="none" strike="noStrike" cap="none" normalizeH="0" baseline="0" dirty="0" err="1" smtClean="0">
                <a:ln>
                  <a:noFill/>
                </a:ln>
                <a:solidFill>
                  <a:srgbClr val="0C7DBB"/>
                </a:solidFill>
                <a:effectLst/>
                <a:latin typeface="Calibri" pitchFamily="34" charset="0"/>
                <a:ea typeface="Times New Roman" pitchFamily="18" charset="0"/>
                <a:cs typeface="Arial" pitchFamily="34" charset="0"/>
              </a:rPr>
              <a:t>adjuvants</a:t>
            </a:r>
            <a:r>
              <a:rPr kumimoji="0" lang="en-US"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expanded our understanding of how vaccines work and provide potentially new platforms that could be harnessed to develop vaccines against challenging and emerging viral pathogens.</a:t>
            </a: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76200" y="521732"/>
            <a:ext cx="9144000" cy="5955782"/>
          </a:xfrm>
          <a:prstGeom prst="rect">
            <a:avLst/>
          </a:prstGeom>
          <a:noFill/>
          <a:ln w="9525">
            <a:noFill/>
            <a:miter lim="800000"/>
            <a:headEnd/>
            <a:tailEnd/>
          </a:ln>
          <a:effectLst/>
        </p:spPr>
        <p:txBody>
          <a:bodyPr vert="horz" wrap="square" lIns="0" tIns="46023" rIns="0" bIns="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dirty="0" err="1" smtClean="0">
                <a:ln>
                  <a:noFill/>
                </a:ln>
                <a:solidFill>
                  <a:srgbClr val="FF0000"/>
                </a:solidFill>
                <a:effectLst/>
                <a:latin typeface="Arial" pitchFamily="34" charset="0"/>
                <a:ea typeface="Times New Roman" pitchFamily="18" charset="0"/>
                <a:cs typeface="Arial" pitchFamily="34" charset="0"/>
              </a:rPr>
              <a:t>Uncoating</a:t>
            </a:r>
            <a:r>
              <a:rPr kumimoji="0" lang="en-US" sz="16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inhibitor: </a:t>
            </a:r>
            <a:r>
              <a:rPr lang="en-US" sz="1600" dirty="0" smtClean="0">
                <a:solidFill>
                  <a:srgbClr val="FF0000"/>
                </a:solidFill>
                <a:latin typeface="Calibri Light" pitchFamily="34" charset="0"/>
                <a:ea typeface="Times New Roman" pitchFamily="18" charset="0"/>
                <a:cs typeface="Times New Roman" pitchFamily="18" charset="0"/>
              </a:rPr>
              <a:t> </a:t>
            </a:r>
            <a:r>
              <a:rPr kumimoji="0" lang="en-US" sz="1600" b="0" i="0" u="none" strike="noStrike" cap="none" normalizeH="0" baseline="0" dirty="0" err="1" smtClean="0">
                <a:ln>
                  <a:noFill/>
                </a:ln>
                <a:solidFill>
                  <a:srgbClr val="0B0080"/>
                </a:solidFill>
                <a:effectLst/>
                <a:latin typeface="Arial" pitchFamily="34" charset="0"/>
                <a:ea typeface="Times New Roman" pitchFamily="18" charset="0"/>
                <a:cs typeface="Arial" pitchFamily="34" charset="0"/>
                <a:hlinkClick r:id="rId2" tooltip="Amantadine"/>
              </a:rPr>
              <a:t>Amantadine</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and </a:t>
            </a:r>
            <a:r>
              <a:rPr kumimoji="0" lang="en-US" sz="1600" b="0" i="0" u="none" strike="noStrike" cap="none" normalizeH="0" baseline="0" dirty="0" err="1" smtClean="0">
                <a:ln>
                  <a:noFill/>
                </a:ln>
                <a:solidFill>
                  <a:srgbClr val="0B0080"/>
                </a:solidFill>
                <a:effectLst/>
                <a:latin typeface="Arial" pitchFamily="34" charset="0"/>
                <a:ea typeface="Times New Roman" pitchFamily="18" charset="0"/>
                <a:cs typeface="Arial" pitchFamily="34" charset="0"/>
                <a:hlinkClick r:id="rId3" tooltip="Rimantadine"/>
              </a:rPr>
              <a:t>rimantadine</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have been introduced to combat influenza. These agents act on penetration and </a:t>
            </a:r>
            <a:r>
              <a:rPr kumimoji="0" lang="en-US" sz="1600" b="0" i="0" u="none" strike="noStrike" cap="none" normalizeH="0" baseline="0" dirty="0" err="1" smtClean="0">
                <a:ln>
                  <a:noFill/>
                </a:ln>
                <a:solidFill>
                  <a:srgbClr val="202122"/>
                </a:solidFill>
                <a:effectLst/>
                <a:latin typeface="Arial" pitchFamily="34" charset="0"/>
                <a:ea typeface="Times New Roman" pitchFamily="18" charset="0"/>
                <a:cs typeface="Arial" pitchFamily="34" charset="0"/>
              </a:rPr>
              <a:t>uncoating</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a:t>
            </a:r>
            <a:r>
              <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rgbClr val="0B0080"/>
                </a:solidFill>
                <a:effectLst/>
                <a:latin typeface="Arial" pitchFamily="34" charset="0"/>
                <a:ea typeface="Times New Roman" pitchFamily="18" charset="0"/>
                <a:cs typeface="Arial" pitchFamily="34" charset="0"/>
                <a:hlinkClick r:id="rId4" tooltip="Pleconaril"/>
              </a:rPr>
              <a:t>Pleconaril</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works against </a:t>
            </a:r>
            <a:r>
              <a:rPr kumimoji="0" lang="en-US" sz="1600"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5" tooltip="Rhinovirus"/>
              </a:rPr>
              <a:t>rhinoviruses</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which cause the </a:t>
            </a:r>
            <a:r>
              <a:rPr kumimoji="0" lang="en-US" sz="1600"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6" tooltip="Common cold"/>
              </a:rPr>
              <a:t>common cold</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by blocking a pocket on the surface of the virus that controls the </a:t>
            </a:r>
            <a:r>
              <a:rPr kumimoji="0" lang="en-US" sz="1600" b="0" i="0" u="none" strike="noStrike" cap="none" normalizeH="0" baseline="0" dirty="0" err="1" smtClean="0">
                <a:ln>
                  <a:noFill/>
                </a:ln>
                <a:solidFill>
                  <a:srgbClr val="202122"/>
                </a:solidFill>
                <a:effectLst/>
                <a:latin typeface="Arial" pitchFamily="34" charset="0"/>
                <a:ea typeface="Times New Roman" pitchFamily="18" charset="0"/>
                <a:cs typeface="Arial" pitchFamily="34" charset="0"/>
              </a:rPr>
              <a:t>uncoating</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process. This pocket is similar in most strains of rhinoviruses and </a:t>
            </a:r>
            <a:r>
              <a:rPr kumimoji="0" lang="en-US" sz="1600" b="0" i="0" u="none" strike="noStrike" cap="none" normalizeH="0" baseline="0" dirty="0" err="1" smtClean="0">
                <a:ln>
                  <a:noFill/>
                </a:ln>
                <a:solidFill>
                  <a:srgbClr val="0B0080"/>
                </a:solidFill>
                <a:effectLst/>
                <a:latin typeface="Arial" pitchFamily="34" charset="0"/>
                <a:ea typeface="Times New Roman" pitchFamily="18" charset="0"/>
                <a:cs typeface="Arial" pitchFamily="34" charset="0"/>
                <a:hlinkClick r:id="rId7" tooltip="Enterovirus"/>
              </a:rPr>
              <a:t>enteroviruses</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which can cause diarrhea, </a:t>
            </a:r>
            <a:r>
              <a:rPr kumimoji="0" lang="en-US" sz="1600"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8" tooltip="Meningitis"/>
              </a:rPr>
              <a:t>meningitis</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a:t>
            </a:r>
            <a:r>
              <a:rPr kumimoji="0" lang="en-US" sz="1600"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9" tooltip="Conjunctivitis"/>
              </a:rPr>
              <a:t>conjunctivitis</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and </a:t>
            </a:r>
            <a:r>
              <a:rPr kumimoji="0" lang="en-US" sz="1600"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10" tooltip="Encephalitis"/>
              </a:rPr>
              <a:t>encephalitis</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a:t>
            </a:r>
            <a:endParaRPr kumimoji="0" lang="en-US" sz="1600" b="0" i="0" u="none" strike="noStrike" cap="none" normalizeH="0" baseline="0" dirty="0" smtClean="0">
              <a:ln>
                <a:noFill/>
              </a:ln>
              <a:solidFill>
                <a:srgbClr val="1F4D78"/>
              </a:solidFill>
              <a:effectLst/>
              <a:latin typeface="Calibri Light" pitchFamily="34" charset="0"/>
              <a:ea typeface="Times New Roman" pitchFamily="18"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Reverse transcription: </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One way of doing this is to develop </a:t>
            </a:r>
            <a:r>
              <a:rPr kumimoji="0" lang="en-US" sz="1600"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11" tooltip="Nucleotide"/>
              </a:rPr>
              <a:t>nucleotide</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or </a:t>
            </a:r>
            <a:r>
              <a:rPr kumimoji="0" lang="en-US" sz="1600"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12" tooltip="Nucleoside"/>
              </a:rPr>
              <a:t>nucleoside</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analogues that look like the building blocks of </a:t>
            </a:r>
            <a:r>
              <a:rPr kumimoji="0" lang="en-US" sz="1600"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13" tooltip="RNA"/>
              </a:rPr>
              <a:t>RNA</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or </a:t>
            </a:r>
            <a:r>
              <a:rPr kumimoji="0" lang="en-US" sz="1600"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14" tooltip="DNA"/>
              </a:rPr>
              <a:t>DNA</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but deactivate the enzymes that synthesize the RNA or DNA once the analogue is incorporated. This approach is more commonly associated with the inhibition of </a:t>
            </a:r>
            <a:r>
              <a:rPr kumimoji="0" lang="en-US" sz="1600"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15" tooltip="Reverse transcriptase"/>
              </a:rPr>
              <a:t>reverse transcriptase</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(RNA to DNA) than with "normal" transcriptase (DNA to RNA).</a:t>
            </a:r>
            <a:endPar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The </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first antiviral drug to be approved for treating HIV, </a:t>
            </a:r>
            <a:r>
              <a:rPr kumimoji="0" lang="en-US" sz="1600" b="0" i="0" u="none" strike="noStrike" cap="none" normalizeH="0" baseline="0" dirty="0" err="1" smtClean="0">
                <a:ln>
                  <a:noFill/>
                </a:ln>
                <a:solidFill>
                  <a:srgbClr val="0B0080"/>
                </a:solidFill>
                <a:effectLst/>
                <a:latin typeface="Arial" pitchFamily="34" charset="0"/>
                <a:ea typeface="Times New Roman" pitchFamily="18" charset="0"/>
                <a:cs typeface="Arial" pitchFamily="34" charset="0"/>
                <a:hlinkClick r:id="rId16" tooltip="Zidovudine"/>
              </a:rPr>
              <a:t>zidovudine</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(AZT), is also a nucleoside analogue.</a:t>
            </a:r>
            <a:endPar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An improved knowledge of the action of reverse transcriptase has led to better nucleoside analogues to treat HIV infections. One of these drugs, </a:t>
            </a:r>
            <a:r>
              <a:rPr kumimoji="0" lang="en-US" sz="1600" b="0" i="0" u="none" strike="noStrike" cap="none" normalizeH="0" baseline="0" dirty="0" err="1" smtClean="0">
                <a:ln>
                  <a:noFill/>
                </a:ln>
                <a:solidFill>
                  <a:srgbClr val="0B0080"/>
                </a:solidFill>
                <a:effectLst/>
                <a:latin typeface="Arial" pitchFamily="34" charset="0"/>
                <a:ea typeface="Times New Roman" pitchFamily="18" charset="0"/>
                <a:cs typeface="Arial" pitchFamily="34" charset="0"/>
                <a:hlinkClick r:id="rId17" tooltip="Lamivudine"/>
              </a:rPr>
              <a:t>lamivudine</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has been approved to treat hepatitis B, which uses reverse transcriptase as part of its replication process. </a:t>
            </a:r>
            <a:endPar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Another target being considered for HIV </a:t>
            </a:r>
            <a:r>
              <a:rPr kumimoji="0" lang="en-US" sz="1600" b="0" i="0" u="none" strike="noStrike" cap="none" normalizeH="0" baseline="0" dirty="0" err="1" smtClean="0">
                <a:ln>
                  <a:noFill/>
                </a:ln>
                <a:solidFill>
                  <a:srgbClr val="202122"/>
                </a:solidFill>
                <a:effectLst/>
                <a:latin typeface="Arial" pitchFamily="34" charset="0"/>
                <a:ea typeface="Times New Roman" pitchFamily="18" charset="0"/>
                <a:cs typeface="Arial" pitchFamily="34" charset="0"/>
              </a:rPr>
              <a:t>antivirals</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include </a:t>
            </a:r>
            <a:r>
              <a:rPr kumimoji="0" lang="en-US" sz="1600" b="0" i="0" u="none" strike="noStrike" cap="none" normalizeH="0" baseline="0" dirty="0" err="1" smtClean="0">
                <a:ln>
                  <a:noFill/>
                </a:ln>
                <a:solidFill>
                  <a:srgbClr val="0B0080"/>
                </a:solidFill>
                <a:effectLst/>
                <a:latin typeface="Arial" pitchFamily="34" charset="0"/>
                <a:ea typeface="Times New Roman" pitchFamily="18" charset="0"/>
                <a:cs typeface="Arial" pitchFamily="34" charset="0"/>
                <a:hlinkClick r:id="rId18" tooltip="RNase H"/>
              </a:rPr>
              <a:t>RNase</a:t>
            </a:r>
            <a:r>
              <a:rPr kumimoji="0" lang="en-US" sz="1600"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18" tooltip="RNase H"/>
              </a:rPr>
              <a:t> H</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—which is a component of reverse transcriptase that splits the synthesized DNA from the original viral RNA.</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76200" y="683790"/>
            <a:ext cx="9144000" cy="4847787"/>
          </a:xfrm>
          <a:prstGeom prst="rect">
            <a:avLst/>
          </a:prstGeom>
          <a:noFill/>
          <a:ln w="9525">
            <a:noFill/>
            <a:miter lim="800000"/>
            <a:headEnd/>
            <a:tailEnd/>
          </a:ln>
          <a:effectLst/>
        </p:spPr>
        <p:txBody>
          <a:bodyPr vert="horz" wrap="square" lIns="0" tIns="46023" rIns="0" bIns="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dirty="0" err="1" smtClean="0">
                <a:ln>
                  <a:noFill/>
                </a:ln>
                <a:solidFill>
                  <a:srgbClr val="FF0000"/>
                </a:solidFill>
                <a:effectLst/>
                <a:latin typeface="Arial" pitchFamily="34" charset="0"/>
                <a:ea typeface="Times New Roman" pitchFamily="18" charset="0"/>
                <a:cs typeface="Arial" pitchFamily="34" charset="0"/>
              </a:rPr>
              <a:t>Integrase</a:t>
            </a:r>
            <a:endParaRPr kumimoji="0" lang="en-US" sz="1600" b="0" i="0" u="none" strike="noStrike" cap="none" normalizeH="0" baseline="0" dirty="0" smtClean="0">
              <a:ln>
                <a:noFill/>
              </a:ln>
              <a:solidFill>
                <a:srgbClr val="FF0000"/>
              </a:solidFill>
              <a:effectLst/>
              <a:latin typeface="Calibri Light" pitchFamily="34" charset="0"/>
              <a:ea typeface="Times New Roman" pitchFamily="18"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Another target is </a:t>
            </a:r>
            <a:r>
              <a:rPr kumimoji="0" lang="en-US" sz="1600" b="0" i="0" u="none" strike="noStrike" cap="none" normalizeH="0" baseline="0" dirty="0" err="1" smtClean="0">
                <a:ln>
                  <a:noFill/>
                </a:ln>
                <a:solidFill>
                  <a:srgbClr val="0B0080"/>
                </a:solidFill>
                <a:effectLst/>
                <a:latin typeface="Arial" pitchFamily="34" charset="0"/>
                <a:ea typeface="Times New Roman" pitchFamily="18" charset="0"/>
                <a:cs typeface="Arial" pitchFamily="34" charset="0"/>
                <a:hlinkClick r:id="rId2" tooltip="Integrase"/>
              </a:rPr>
              <a:t>integrase</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which integrate the synthesized DNA into the host cell genome.</a:t>
            </a:r>
            <a:endParaRPr kumimoji="0" lang="en-US" sz="1600" b="0" i="0" u="none" strike="noStrike" cap="none" normalizeH="0" baseline="0" dirty="0" smtClean="0">
              <a:ln>
                <a:noFill/>
              </a:ln>
              <a:solidFill>
                <a:srgbClr val="1F4D78"/>
              </a:solidFill>
              <a:effectLst/>
              <a:latin typeface="Calibri Light" pitchFamily="34" charset="0"/>
              <a:ea typeface="Times New Roman" pitchFamily="18"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Transcription</a:t>
            </a:r>
            <a:endParaRPr kumimoji="0" lang="en-US" sz="1600" b="0" i="0" u="none" strike="noStrike" cap="none" normalizeH="0" baseline="0" dirty="0" smtClean="0">
              <a:ln>
                <a:noFill/>
              </a:ln>
              <a:solidFill>
                <a:srgbClr val="FF0000"/>
              </a:solidFill>
              <a:effectLst/>
              <a:latin typeface="Calibri Light" pitchFamily="34" charset="0"/>
              <a:ea typeface="Times New Roman" pitchFamily="18"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Once a virus genome becomes operational in a host cell, it then generates </a:t>
            </a:r>
            <a:r>
              <a:rPr kumimoji="0" lang="en-US" sz="1600"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3" tooltip="Messenger RNA"/>
              </a:rPr>
              <a:t>messenger RNA</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(mRNA) molecules that direct the synthesis of viral proteins. Production of mRNA is initiated by proteins known as </a:t>
            </a:r>
            <a:r>
              <a:rPr kumimoji="0" lang="en-US" sz="1600"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4" tooltip="Transcription factor"/>
              </a:rPr>
              <a:t>transcription factors</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Several </a:t>
            </a:r>
            <a:r>
              <a:rPr kumimoji="0" lang="en-US" sz="1600" b="0" i="0" u="none" strike="noStrike" cap="none" normalizeH="0" baseline="0" dirty="0" err="1" smtClean="0">
                <a:ln>
                  <a:noFill/>
                </a:ln>
                <a:solidFill>
                  <a:srgbClr val="202122"/>
                </a:solidFill>
                <a:effectLst/>
                <a:latin typeface="Arial" pitchFamily="34" charset="0"/>
                <a:ea typeface="Times New Roman" pitchFamily="18" charset="0"/>
                <a:cs typeface="Arial" pitchFamily="34" charset="0"/>
              </a:rPr>
              <a:t>antivirals</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are now being designed to block attachment of transcription factors to viral DNA.</a:t>
            </a:r>
            <a:endParaRPr kumimoji="0" lang="en-US" sz="1600" b="0" i="0" u="none" strike="noStrike" cap="none" normalizeH="0" baseline="0" dirty="0" smtClean="0">
              <a:ln>
                <a:noFill/>
              </a:ln>
              <a:solidFill>
                <a:srgbClr val="1F4D78"/>
              </a:solidFill>
              <a:effectLst/>
              <a:latin typeface="Calibri Light" pitchFamily="34" charset="0"/>
              <a:ea typeface="Times New Roman" pitchFamily="18"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Translation/antisense</a:t>
            </a:r>
            <a:endParaRPr kumimoji="0" lang="en-US" sz="1600" b="0" i="0" u="none" strike="noStrike" cap="none" normalizeH="0" baseline="0" dirty="0" smtClean="0">
              <a:ln>
                <a:noFill/>
              </a:ln>
              <a:solidFill>
                <a:srgbClr val="FF0000"/>
              </a:solidFill>
              <a:effectLst/>
              <a:latin typeface="Calibri Light" pitchFamily="34" charset="0"/>
              <a:ea typeface="Times New Roman" pitchFamily="18"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There </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are segments of DNA or RNA that are designed as complementary molecule to critical sections of viral genomes, and the binding of these antisense segments to these target sections blocks the operation of those genomes.</a:t>
            </a: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A </a:t>
            </a:r>
            <a:r>
              <a:rPr kumimoji="0" lang="en-US" sz="1600" b="0" i="0" u="none" strike="noStrike" cap="none" normalizeH="0" baseline="0" dirty="0" err="1" smtClean="0">
                <a:ln>
                  <a:noFill/>
                </a:ln>
                <a:solidFill>
                  <a:srgbClr val="202122"/>
                </a:solidFill>
                <a:effectLst/>
                <a:latin typeface="Arial" pitchFamily="34" charset="0"/>
                <a:ea typeface="Times New Roman" pitchFamily="18" charset="0"/>
                <a:cs typeface="Arial" pitchFamily="34" charset="0"/>
              </a:rPr>
              <a:t>phosphorothioate</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antisense drug named </a:t>
            </a:r>
            <a:r>
              <a:rPr kumimoji="0" lang="en-US" sz="1600" b="0" i="0" u="none" strike="noStrike" cap="none" normalizeH="0" baseline="0" dirty="0" err="1" smtClean="0">
                <a:ln>
                  <a:noFill/>
                </a:ln>
                <a:solidFill>
                  <a:srgbClr val="0B0080"/>
                </a:solidFill>
                <a:effectLst/>
                <a:latin typeface="Arial" pitchFamily="34" charset="0"/>
                <a:ea typeface="Times New Roman" pitchFamily="18" charset="0"/>
                <a:cs typeface="Arial" pitchFamily="34" charset="0"/>
                <a:hlinkClick r:id="rId5" tooltip="Fomivirsen"/>
              </a:rPr>
              <a:t>fomivirsen</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has been introduced, used to treat opportunistic eye infections in AIDS patients caused by </a:t>
            </a:r>
            <a:r>
              <a:rPr kumimoji="0" lang="en-US" sz="1600"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6" tooltip="Cytomegalovirus"/>
              </a:rPr>
              <a:t>cytomegalovirus</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1"/>
          <p:cNvSpPr>
            <a:spLocks noChangeArrowheads="1"/>
          </p:cNvSpPr>
          <p:nvPr/>
        </p:nvSpPr>
        <p:spPr bwMode="auto">
          <a:xfrm>
            <a:off x="76200" y="98003"/>
            <a:ext cx="9144000" cy="5540797"/>
          </a:xfrm>
          <a:prstGeom prst="rect">
            <a:avLst/>
          </a:prstGeom>
          <a:noFill/>
          <a:ln w="9525">
            <a:noFill/>
            <a:miter lim="800000"/>
            <a:headEnd/>
            <a:tailEnd/>
          </a:ln>
          <a:effectLst/>
        </p:spPr>
        <p:txBody>
          <a:bodyPr vert="horz" wrap="square" lIns="0" tIns="46023" rIns="0" bIns="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Translation/</a:t>
            </a:r>
            <a:r>
              <a:rPr kumimoji="0" lang="en-US" sz="1600" b="0" i="0" u="none" strike="noStrike" cap="none" normalizeH="0" baseline="0" dirty="0" err="1" smtClean="0">
                <a:ln>
                  <a:noFill/>
                </a:ln>
                <a:solidFill>
                  <a:srgbClr val="FF0000"/>
                </a:solidFill>
                <a:effectLst/>
                <a:latin typeface="Arial" pitchFamily="34" charset="0"/>
                <a:ea typeface="Times New Roman" pitchFamily="18" charset="0"/>
                <a:cs typeface="Arial" pitchFamily="34" charset="0"/>
              </a:rPr>
              <a:t>ribozymes</a:t>
            </a:r>
            <a:endParaRPr kumimoji="0" lang="en-US" sz="1600" b="0" i="0" u="none" strike="noStrike" cap="none" normalizeH="0" baseline="0" dirty="0" smtClean="0">
              <a:ln>
                <a:noFill/>
              </a:ln>
              <a:solidFill>
                <a:srgbClr val="FF0000"/>
              </a:solidFill>
              <a:effectLst/>
              <a:latin typeface="Calibri Light" pitchFamily="34" charset="0"/>
              <a:ea typeface="Times New Roman" pitchFamily="18"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Yet another antiviral technique inspired by genomics is a set of drugs based on </a:t>
            </a:r>
            <a:r>
              <a:rPr kumimoji="0" lang="en-US" sz="1600" b="0" i="0" u="none" strike="noStrike" cap="none" normalizeH="0" baseline="0" dirty="0" err="1" smtClean="0">
                <a:ln>
                  <a:noFill/>
                </a:ln>
                <a:solidFill>
                  <a:srgbClr val="0B0080"/>
                </a:solidFill>
                <a:effectLst/>
                <a:latin typeface="Arial" pitchFamily="34" charset="0"/>
                <a:ea typeface="Times New Roman" pitchFamily="18" charset="0"/>
                <a:cs typeface="Arial" pitchFamily="34" charset="0"/>
                <a:hlinkClick r:id="rId2" tooltip="Ribozyme"/>
              </a:rPr>
              <a:t>ribozymes</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which are enzymes that will cut apart viral RNA or DNA at selected sites. In their natural course, </a:t>
            </a:r>
            <a:r>
              <a:rPr kumimoji="0" lang="en-US" sz="1600" b="0" i="0" u="none" strike="noStrike" cap="none" normalizeH="0" baseline="0" dirty="0" err="1" smtClean="0">
                <a:ln>
                  <a:noFill/>
                </a:ln>
                <a:solidFill>
                  <a:srgbClr val="202122"/>
                </a:solidFill>
                <a:effectLst/>
                <a:latin typeface="Arial" pitchFamily="34" charset="0"/>
                <a:ea typeface="Times New Roman" pitchFamily="18" charset="0"/>
                <a:cs typeface="Arial" pitchFamily="34" charset="0"/>
              </a:rPr>
              <a:t>ribozymes</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are used as part of the viral manufacturing sequence, but these synthetic </a:t>
            </a:r>
            <a:r>
              <a:rPr kumimoji="0" lang="en-US" sz="1600" b="0" i="0" u="none" strike="noStrike" cap="none" normalizeH="0" baseline="0" dirty="0" err="1" smtClean="0">
                <a:ln>
                  <a:noFill/>
                </a:ln>
                <a:solidFill>
                  <a:srgbClr val="202122"/>
                </a:solidFill>
                <a:effectLst/>
                <a:latin typeface="Arial" pitchFamily="34" charset="0"/>
                <a:ea typeface="Times New Roman" pitchFamily="18" charset="0"/>
                <a:cs typeface="Arial" pitchFamily="34" charset="0"/>
              </a:rPr>
              <a:t>ribozymes</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are designed to cut RNA and DNA at sites that will disable them.</a:t>
            </a:r>
            <a:endParaRPr kumimoji="0" lang="en-US" sz="1600" b="1" i="1" u="none" strike="noStrike" cap="none" normalizeH="0" baseline="0" dirty="0" smtClean="0">
              <a:ln>
                <a:noFill/>
              </a:ln>
              <a:solidFill>
                <a:srgbClr val="5B9BD5"/>
              </a:solidFill>
              <a:effectLst/>
              <a:latin typeface="Calibri Light" pitchFamily="34" charset="0"/>
              <a:ea typeface="Times New Roman" pitchFamily="18"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1" i="1"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Protease inhibitors</a:t>
            </a:r>
            <a:endParaRPr kumimoji="0" lang="en-US" sz="1600" b="1" i="1" u="none" strike="noStrike" cap="none" normalizeH="0" baseline="0" dirty="0" smtClean="0">
              <a:ln>
                <a:noFill/>
              </a:ln>
              <a:solidFill>
                <a:srgbClr val="FF0000"/>
              </a:solidFill>
              <a:effectLst/>
              <a:latin typeface="Calibri Light" pitchFamily="34" charset="0"/>
              <a:ea typeface="Times New Roman" pitchFamily="18"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Some viruses include an enzyme known as a </a:t>
            </a:r>
            <a:r>
              <a:rPr kumimoji="0" lang="en-US" sz="1600"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3" tooltip="Protease"/>
              </a:rPr>
              <a:t>protease</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that cuts viral protein chains apart so they </a:t>
            </a: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can be assembled into their final configuration. HIV includes a protease, and so considerable research has been performed to find "</a:t>
            </a:r>
            <a:r>
              <a:rPr kumimoji="0" lang="en-US" sz="1600"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4" tooltip="Protease inhibitor (pharmacology)"/>
              </a:rPr>
              <a:t>protease inhibitors</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to attack HIV at that phase of its life cycle. </a:t>
            </a:r>
            <a:endParaRPr kumimoji="0" lang="en-US" sz="1600" b="0" i="0" u="none" strike="noStrike" cap="none" normalizeH="0" baseline="0" dirty="0" smtClean="0">
              <a:ln>
                <a:noFill/>
              </a:ln>
              <a:solidFill>
                <a:srgbClr val="1F4D78"/>
              </a:solidFill>
              <a:effectLst/>
              <a:latin typeface="Calibri Light" pitchFamily="34" charset="0"/>
              <a:ea typeface="Times New Roman" pitchFamily="18"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Long </a:t>
            </a:r>
            <a:r>
              <a:rPr kumimoji="0" lang="en-US" sz="1600" b="0" i="0" u="none" strike="noStrike" cap="none" normalizeH="0" baseline="0" dirty="0" err="1" smtClean="0">
                <a:ln>
                  <a:noFill/>
                </a:ln>
                <a:solidFill>
                  <a:srgbClr val="000000"/>
                </a:solidFill>
                <a:effectLst/>
                <a:latin typeface="Arial" pitchFamily="34" charset="0"/>
                <a:ea typeface="Times New Roman" pitchFamily="18" charset="0"/>
                <a:cs typeface="Arial" pitchFamily="34" charset="0"/>
              </a:rPr>
              <a:t>dsRNA</a:t>
            </a:r>
            <a:r>
              <a:rPr kumimoji="0" lang="en-US" sz="16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helix targeting</a:t>
            </a:r>
            <a:endParaRPr kumimoji="0" lang="en-US" sz="1600" b="0" i="0" u="none" strike="noStrike" cap="none" normalizeH="0" baseline="0" dirty="0" smtClean="0">
              <a:ln>
                <a:noFill/>
              </a:ln>
              <a:solidFill>
                <a:srgbClr val="1F4D78"/>
              </a:solidFill>
              <a:effectLst/>
              <a:latin typeface="Calibri Light" pitchFamily="34" charset="0"/>
              <a:ea typeface="Times New Roman" pitchFamily="18"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Most viruses produce long </a:t>
            </a:r>
            <a:r>
              <a:rPr kumimoji="0" lang="en-US" sz="1600" b="0" i="0" u="none" strike="noStrike" cap="none" normalizeH="0" baseline="0" dirty="0" err="1" smtClean="0">
                <a:ln>
                  <a:noFill/>
                </a:ln>
                <a:solidFill>
                  <a:srgbClr val="0B0080"/>
                </a:solidFill>
                <a:effectLst/>
                <a:latin typeface="Arial" pitchFamily="34" charset="0"/>
                <a:ea typeface="Times New Roman" pitchFamily="18" charset="0"/>
                <a:cs typeface="Arial" pitchFamily="34" charset="0"/>
                <a:hlinkClick r:id="rId5" tooltip="DsRNA"/>
              </a:rPr>
              <a:t>dsRNA</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helices during transcription and replication. In contrast, uninfected </a:t>
            </a:r>
            <a:r>
              <a:rPr kumimoji="0" lang="en-US" sz="1600"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6" tooltip="Mammalian"/>
              </a:rPr>
              <a:t>mammalian</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cells generally produce </a:t>
            </a:r>
            <a:r>
              <a:rPr kumimoji="0" lang="en-US" sz="1600" b="0" i="0" u="none" strike="noStrike" cap="none" normalizeH="0" baseline="0" dirty="0" err="1" smtClean="0">
                <a:ln>
                  <a:noFill/>
                </a:ln>
                <a:solidFill>
                  <a:srgbClr val="202122"/>
                </a:solidFill>
                <a:effectLst/>
                <a:latin typeface="Arial" pitchFamily="34" charset="0"/>
                <a:ea typeface="Times New Roman" pitchFamily="18" charset="0"/>
                <a:cs typeface="Arial" pitchFamily="34" charset="0"/>
              </a:rPr>
              <a:t>dsRNA</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helices of fewer than 24 </a:t>
            </a:r>
            <a:r>
              <a:rPr kumimoji="0" lang="en-US" sz="1600"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7" tooltip="Base pairs"/>
              </a:rPr>
              <a:t>base pairs</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during transcription. </a:t>
            </a:r>
            <a:r>
              <a:rPr kumimoji="0" lang="en-US" sz="1600" b="1"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8" tooltip="DRACO"/>
              </a:rPr>
              <a:t>DRACO</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a:t>
            </a:r>
            <a:r>
              <a:rPr kumimoji="0" lang="en-US" sz="1600" b="1"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9" tooltip="RNA"/>
              </a:rPr>
              <a:t>double-stranded RNA</a:t>
            </a:r>
            <a:r>
              <a:rPr kumimoji="0" lang="en-US" sz="1600" b="1"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activated </a:t>
            </a:r>
            <a:r>
              <a:rPr kumimoji="0" lang="en-US" sz="1600" b="1" i="0" u="none" strike="noStrike" cap="none" normalizeH="0" baseline="0" dirty="0" err="1" smtClean="0">
                <a:ln>
                  <a:noFill/>
                </a:ln>
                <a:solidFill>
                  <a:srgbClr val="0B0080"/>
                </a:solidFill>
                <a:effectLst/>
                <a:latin typeface="Arial" pitchFamily="34" charset="0"/>
                <a:ea typeface="Times New Roman" pitchFamily="18" charset="0"/>
                <a:cs typeface="Arial" pitchFamily="34" charset="0"/>
                <a:hlinkClick r:id="rId10" tooltip="Caspase"/>
              </a:rPr>
              <a:t>caspase</a:t>
            </a:r>
            <a:r>
              <a:rPr kumimoji="0" lang="en-US" sz="1600" b="1"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a:t>
            </a:r>
            <a:r>
              <a:rPr kumimoji="0" lang="en-US" sz="1600" b="1" i="0" u="none" strike="noStrike" cap="none" normalizeH="0" baseline="0" dirty="0" err="1" smtClean="0">
                <a:ln>
                  <a:noFill/>
                </a:ln>
                <a:solidFill>
                  <a:srgbClr val="0B0080"/>
                </a:solidFill>
                <a:effectLst/>
                <a:latin typeface="Arial" pitchFamily="34" charset="0"/>
                <a:ea typeface="Times New Roman" pitchFamily="18" charset="0"/>
                <a:cs typeface="Arial" pitchFamily="34" charset="0"/>
                <a:hlinkClick r:id="rId11" tooltip="Oligomer"/>
              </a:rPr>
              <a:t>oligomerizer</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is a group of experimental antiviral drugs reported to induce rapid </a:t>
            </a:r>
            <a:r>
              <a:rPr kumimoji="0" lang="en-US" sz="1600"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12" tooltip="Apoptosis"/>
              </a:rPr>
              <a:t>apoptosis</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selectively in virus-infected mammalian cells, while leaving uninfected cells unharmed.</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ChangeArrowheads="1"/>
          </p:cNvSpPr>
          <p:nvPr/>
        </p:nvSpPr>
        <p:spPr bwMode="auto">
          <a:xfrm>
            <a:off x="76200" y="633037"/>
            <a:ext cx="9144000" cy="3001127"/>
          </a:xfrm>
          <a:prstGeom prst="rect">
            <a:avLst/>
          </a:prstGeom>
          <a:noFill/>
          <a:ln w="9525">
            <a:noFill/>
            <a:miter lim="800000"/>
            <a:headEnd/>
            <a:tailEnd/>
          </a:ln>
          <a:effectLst/>
        </p:spPr>
        <p:txBody>
          <a:bodyPr vert="horz" wrap="square" lIns="0" tIns="46023" rIns="0" bIns="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US" sz="1600" b="1" i="1"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Assembly</a:t>
            </a:r>
            <a:endParaRPr kumimoji="0" lang="en-US" sz="1600" b="1" i="1" u="none" strike="noStrike" cap="none" normalizeH="0" baseline="0" dirty="0" smtClean="0">
              <a:ln>
                <a:noFill/>
              </a:ln>
              <a:solidFill>
                <a:srgbClr val="FF0000"/>
              </a:solidFill>
              <a:effectLst/>
              <a:latin typeface="Calibri Light" pitchFamily="34" charset="0"/>
              <a:ea typeface="Times New Roman" pitchFamily="18"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err="1" smtClean="0">
                <a:ln>
                  <a:noFill/>
                </a:ln>
                <a:solidFill>
                  <a:srgbClr val="0B0080"/>
                </a:solidFill>
                <a:effectLst/>
                <a:latin typeface="Arial" pitchFamily="34" charset="0"/>
                <a:ea typeface="Times New Roman" pitchFamily="18" charset="0"/>
                <a:cs typeface="Arial" pitchFamily="34" charset="0"/>
                <a:hlinkClick r:id="rId2" tooltip="Rifampicin"/>
              </a:rPr>
              <a:t>Rifampicin</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acts at the assembly phase.</a:t>
            </a:r>
            <a:endParaRPr kumimoji="0" lang="en-US" sz="1600" b="1" i="1" u="none" strike="noStrike" cap="none" normalizeH="0" baseline="0" dirty="0" smtClean="0">
              <a:ln>
                <a:noFill/>
              </a:ln>
              <a:solidFill>
                <a:srgbClr val="5B9BD5"/>
              </a:solidFill>
              <a:effectLst/>
              <a:latin typeface="Calibri Light" pitchFamily="34" charset="0"/>
              <a:ea typeface="Times New Roman" pitchFamily="18"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1" i="1"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Release phase</a:t>
            </a:r>
            <a:endParaRPr kumimoji="0" lang="en-US" sz="1600" b="1" i="1" u="none" strike="noStrike" cap="none" normalizeH="0" baseline="0" dirty="0" smtClean="0">
              <a:ln>
                <a:noFill/>
              </a:ln>
              <a:solidFill>
                <a:srgbClr val="FF0000"/>
              </a:solidFill>
              <a:effectLst/>
              <a:latin typeface="Calibri Light" pitchFamily="34" charset="0"/>
              <a:ea typeface="Times New Roman" pitchFamily="18" charset="0"/>
              <a:cs typeface="Times New Roman" pitchFamily="18"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The final stage in the life cycle of a virus is the release of completed viruses from the host cell, and this step has also been targeted by antiviral drug developers. Two drugs named </a:t>
            </a:r>
            <a:r>
              <a:rPr kumimoji="0" lang="en-US" sz="1600" b="0" i="0" u="none" strike="noStrike" cap="none" normalizeH="0" baseline="0" dirty="0" err="1" smtClean="0">
                <a:ln>
                  <a:noFill/>
                </a:ln>
                <a:solidFill>
                  <a:srgbClr val="0B0080"/>
                </a:solidFill>
                <a:effectLst/>
                <a:latin typeface="Arial" pitchFamily="34" charset="0"/>
                <a:ea typeface="Times New Roman" pitchFamily="18" charset="0"/>
                <a:cs typeface="Arial" pitchFamily="34" charset="0"/>
                <a:hlinkClick r:id="rId3" tooltip="Zanamivir"/>
              </a:rPr>
              <a:t>zanamivir</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rgbClr val="202122"/>
                </a:solidFill>
                <a:effectLst/>
                <a:latin typeface="Arial" pitchFamily="34" charset="0"/>
                <a:ea typeface="Times New Roman" pitchFamily="18" charset="0"/>
                <a:cs typeface="Arial" pitchFamily="34" charset="0"/>
              </a:rPr>
              <a:t>Relenza</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and </a:t>
            </a:r>
            <a:r>
              <a:rPr kumimoji="0" lang="en-US" sz="1600" b="0" i="0" u="none" strike="noStrike" cap="none" normalizeH="0" baseline="0" dirty="0" err="1" smtClean="0">
                <a:ln>
                  <a:noFill/>
                </a:ln>
                <a:solidFill>
                  <a:srgbClr val="0B0080"/>
                </a:solidFill>
                <a:effectLst/>
                <a:latin typeface="Arial" pitchFamily="34" charset="0"/>
                <a:ea typeface="Times New Roman" pitchFamily="18" charset="0"/>
                <a:cs typeface="Arial" pitchFamily="34" charset="0"/>
                <a:hlinkClick r:id="rId4" tooltip="Oseltamivir"/>
              </a:rPr>
              <a:t>oseltamivir</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a:t>
            </a:r>
            <a:r>
              <a:rPr kumimoji="0" lang="en-US" sz="1600" b="0" i="0" u="none" strike="noStrike" cap="none" normalizeH="0" baseline="0" dirty="0" err="1" smtClean="0">
                <a:ln>
                  <a:noFill/>
                </a:ln>
                <a:solidFill>
                  <a:srgbClr val="202122"/>
                </a:solidFill>
                <a:effectLst/>
                <a:latin typeface="Arial" pitchFamily="34" charset="0"/>
                <a:ea typeface="Times New Roman" pitchFamily="18" charset="0"/>
                <a:cs typeface="Arial" pitchFamily="34" charset="0"/>
              </a:rPr>
              <a:t>Tamiflu</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that have been introduced to treat influenza prevent the release of viral particles by blocking a molecule named </a:t>
            </a:r>
            <a:r>
              <a:rPr kumimoji="0" lang="en-US" sz="1600"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5" tooltip="Neuraminidase"/>
              </a:rPr>
              <a:t>neuraminidase</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that is found on the surface of flu viruses, </a:t>
            </a: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and also seems to be constant across a wide range of flu strains.</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1"/>
          <p:cNvSpPr>
            <a:spLocks noChangeArrowheads="1"/>
          </p:cNvSpPr>
          <p:nvPr/>
        </p:nvSpPr>
        <p:spPr bwMode="auto">
          <a:xfrm>
            <a:off x="76200" y="117139"/>
            <a:ext cx="9144000" cy="4109123"/>
          </a:xfrm>
          <a:prstGeom prst="rect">
            <a:avLst/>
          </a:prstGeom>
          <a:noFill/>
          <a:ln w="9525">
            <a:noFill/>
            <a:miter lim="800000"/>
            <a:headEnd/>
            <a:tailEnd/>
          </a:ln>
          <a:effectLst/>
        </p:spPr>
        <p:txBody>
          <a:bodyPr vert="horz" wrap="square" lIns="0" tIns="46023" rIns="0" bIns="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US" sz="16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Immune system stimulation</a:t>
            </a: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Some </a:t>
            </a:r>
            <a:r>
              <a:rPr kumimoji="0" lang="en-US" sz="1600" b="0" i="0" u="none" strike="noStrike" cap="none" normalizeH="0" baseline="0" dirty="0" err="1" smtClean="0">
                <a:ln>
                  <a:noFill/>
                </a:ln>
                <a:solidFill>
                  <a:srgbClr val="202122"/>
                </a:solidFill>
                <a:effectLst/>
                <a:latin typeface="Arial" pitchFamily="34" charset="0"/>
                <a:ea typeface="Times New Roman" pitchFamily="18" charset="0"/>
                <a:cs typeface="Arial" pitchFamily="34" charset="0"/>
              </a:rPr>
              <a:t>antivirals</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of this sort do not focus on a specific pathogen, instead stimulating the immune system to attack a range of pathogens.</a:t>
            </a:r>
            <a:endPar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One of the best-known of this class of drugs are </a:t>
            </a:r>
            <a:r>
              <a:rPr kumimoji="0" lang="en-US" sz="1600" b="0" i="0" u="none" strike="noStrike" cap="none" normalizeH="0" baseline="0" dirty="0" err="1" smtClean="0">
                <a:ln>
                  <a:noFill/>
                </a:ln>
                <a:solidFill>
                  <a:srgbClr val="0B0080"/>
                </a:solidFill>
                <a:effectLst/>
                <a:latin typeface="Arial" pitchFamily="34" charset="0"/>
                <a:ea typeface="Times New Roman" pitchFamily="18" charset="0"/>
                <a:cs typeface="Arial" pitchFamily="34" charset="0"/>
                <a:hlinkClick r:id="rId2" tooltip="Interferon"/>
              </a:rPr>
              <a:t>interferons</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which inhibit viral synthesis in infected cells. One form of human interferon named "interferon alpha" is well-established as part of the standard treatment for hepatitis B and C, and other </a:t>
            </a:r>
            <a:r>
              <a:rPr kumimoji="0" lang="en-US" sz="1600" b="0" i="0" u="none" strike="noStrike" cap="none" normalizeH="0" baseline="0" dirty="0" err="1" smtClean="0">
                <a:ln>
                  <a:noFill/>
                </a:ln>
                <a:solidFill>
                  <a:srgbClr val="202122"/>
                </a:solidFill>
                <a:effectLst/>
                <a:latin typeface="Arial" pitchFamily="34" charset="0"/>
                <a:ea typeface="Times New Roman" pitchFamily="18" charset="0"/>
                <a:cs typeface="Arial" pitchFamily="34" charset="0"/>
              </a:rPr>
              <a:t>interferons</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are also being investigated as treatments for various diseases.</a:t>
            </a:r>
            <a:endPar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A more specific approach is to synthesize </a:t>
            </a:r>
            <a:r>
              <a:rPr kumimoji="0" lang="en-US" sz="1600"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3" tooltip="Antibodies"/>
              </a:rPr>
              <a:t>antibodies</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protein molecules that can bind to a pathogen and mark it for attack by other elements of the immune system. Once researchers identify a particular target on the pathogen, they can synthesize quantities of identical "monoclonal" antibodies to link up that target.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ChangeArrowheads="1"/>
          </p:cNvSpPr>
          <p:nvPr/>
        </p:nvSpPr>
        <p:spPr bwMode="auto">
          <a:xfrm>
            <a:off x="76200" y="480637"/>
            <a:ext cx="9144000" cy="3001127"/>
          </a:xfrm>
          <a:prstGeom prst="rect">
            <a:avLst/>
          </a:prstGeom>
          <a:noFill/>
          <a:ln w="9525">
            <a:noFill/>
            <a:miter lim="800000"/>
            <a:headEnd/>
            <a:tailEnd/>
          </a:ln>
          <a:effectLst/>
        </p:spPr>
        <p:txBody>
          <a:bodyPr vert="horz" wrap="square" lIns="0" tIns="46023" rIns="0" bIns="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US" sz="16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Origin of antiviral resistance</a:t>
            </a: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The genetic makeup of viruses is constantly changing, which can cause a virus to become resistant to currently available treatments. Viruses can become resistant through spontaneous or intermittent mechanisms throughout the course of an antiviral treatment. </a:t>
            </a:r>
            <a:r>
              <a:rPr kumimoji="0" lang="en-US" sz="1600" b="0" i="0" u="none" strike="noStrike" cap="none" normalizeH="0" baseline="0" dirty="0" err="1" smtClean="0">
                <a:ln>
                  <a:noFill/>
                </a:ln>
                <a:solidFill>
                  <a:srgbClr val="202122"/>
                </a:solidFill>
                <a:effectLst/>
                <a:latin typeface="Arial" pitchFamily="34" charset="0"/>
                <a:ea typeface="Times New Roman" pitchFamily="18" charset="0"/>
                <a:cs typeface="Arial" pitchFamily="34" charset="0"/>
              </a:rPr>
              <a:t>Immunocompromised</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patients, more often than </a:t>
            </a:r>
            <a:r>
              <a:rPr kumimoji="0" lang="en-US" sz="1600" b="0" i="0" u="none" strike="noStrike" cap="none" normalizeH="0" baseline="0" dirty="0" err="1" smtClean="0">
                <a:ln>
                  <a:noFill/>
                </a:ln>
                <a:solidFill>
                  <a:srgbClr val="202122"/>
                </a:solidFill>
                <a:effectLst/>
                <a:latin typeface="Arial" pitchFamily="34" charset="0"/>
                <a:ea typeface="Times New Roman" pitchFamily="18" charset="0"/>
                <a:cs typeface="Arial" pitchFamily="34" charset="0"/>
              </a:rPr>
              <a:t>immunocompetent</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patients, hospitalized with </a:t>
            </a:r>
            <a:r>
              <a:rPr kumimoji="0" lang="en-US" sz="1600"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2" tooltip="Pneumonia"/>
              </a:rPr>
              <a:t>pneumonia</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are at the highest risk of developing </a:t>
            </a:r>
            <a:r>
              <a:rPr kumimoji="0" lang="en-US" sz="1600" b="0" i="0" u="none" strike="noStrike" cap="none" normalizeH="0" baseline="0" dirty="0" err="1" smtClean="0">
                <a:ln>
                  <a:noFill/>
                </a:ln>
                <a:solidFill>
                  <a:srgbClr val="202122"/>
                </a:solidFill>
                <a:effectLst/>
                <a:latin typeface="Arial" pitchFamily="34" charset="0"/>
                <a:ea typeface="Times New Roman" pitchFamily="18" charset="0"/>
                <a:cs typeface="Arial" pitchFamily="34" charset="0"/>
              </a:rPr>
              <a:t>oseltamivir</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resistance during treatment. Subsequent to exposure to someone else with the flu, those who received </a:t>
            </a:r>
            <a:r>
              <a:rPr kumimoji="0" lang="en-US" sz="1600" b="0" i="0" u="none" strike="noStrike" cap="none" normalizeH="0" baseline="0" dirty="0" err="1" smtClean="0">
                <a:ln>
                  <a:noFill/>
                </a:ln>
                <a:solidFill>
                  <a:srgbClr val="202122"/>
                </a:solidFill>
                <a:effectLst/>
                <a:latin typeface="Arial" pitchFamily="34" charset="0"/>
                <a:ea typeface="Times New Roman" pitchFamily="18" charset="0"/>
                <a:cs typeface="Arial" pitchFamily="34" charset="0"/>
              </a:rPr>
              <a:t>oseltamivir</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for "post-exposure prophylaxis" are also at higher risk of resistance.</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1"/>
          <p:cNvSpPr>
            <a:spLocks noChangeArrowheads="1"/>
          </p:cNvSpPr>
          <p:nvPr/>
        </p:nvSpPr>
        <p:spPr bwMode="auto">
          <a:xfrm>
            <a:off x="0" y="357452"/>
            <a:ext cx="91440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The mechanisms for antiviral resistance development depend on the type of virus in question. RNA viruses such as hepatitis C and influenza A have high error rates during genome replication because RNA polymerases lack proofreading activity. RNA viruses also have small genome sizes that are typically less than 30 kb, which allow them to sustain a high frequency of mutations.</a:t>
            </a:r>
            <a:r>
              <a:rPr kumimoji="0" lang="en-US" sz="1600" b="0" i="0" u="none" strike="noStrike" cap="none" normalizeH="0" baseline="30000" dirty="0" smtClean="0">
                <a:ln>
                  <a:noFill/>
                </a:ln>
                <a:solidFill>
                  <a:srgbClr val="0B0080"/>
                </a:solidFill>
                <a:effectLst/>
                <a:latin typeface="Arial" pitchFamily="34" charset="0"/>
                <a:ea typeface="Times New Roman" pitchFamily="18" charset="0"/>
                <a:cs typeface="Arial" pitchFamily="34" charset="0"/>
                <a:hlinkClick r:id="rId2"/>
              </a:rPr>
              <a:t>]</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DNA viruses, such as HPV and </a:t>
            </a:r>
            <a:r>
              <a:rPr kumimoji="0" lang="en-US" sz="1600" b="0" i="0" u="none" strike="noStrike" cap="none" normalizeH="0" baseline="0" dirty="0" err="1" smtClean="0">
                <a:ln>
                  <a:noFill/>
                </a:ln>
                <a:solidFill>
                  <a:srgbClr val="202122"/>
                </a:solidFill>
                <a:effectLst/>
                <a:latin typeface="Arial" pitchFamily="34" charset="0"/>
                <a:ea typeface="Times New Roman" pitchFamily="18" charset="0"/>
                <a:cs typeface="Arial" pitchFamily="34" charset="0"/>
              </a:rPr>
              <a:t>herpesvirus</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hijack host cell replication machinery, which gives them proofreading capabilities during replication. DNA viruses are therefore less error prone, are generally less diverse, and are more slowly evolving than RNA viruses. In both cases, the likelihood of mutations is exacerbated by the speed with which viruses reproduce, which provides more opportunities for mutations to occur in successive replications. </a:t>
            </a:r>
            <a:endPar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Multiple strains of one virus can be present in the body at one time, and some of these strains may contain mutations that cause antiviral resistance. This effect, called the </a:t>
            </a:r>
            <a:r>
              <a:rPr kumimoji="0" lang="en-US" sz="1600" b="0" i="0" u="none" strike="noStrike" cap="none" normalizeH="0" baseline="0" dirty="0" err="1" smtClean="0">
                <a:ln>
                  <a:noFill/>
                </a:ln>
                <a:solidFill>
                  <a:srgbClr val="0B0080"/>
                </a:solidFill>
                <a:effectLst/>
                <a:latin typeface="Arial" pitchFamily="34" charset="0"/>
                <a:ea typeface="Times New Roman" pitchFamily="18" charset="0"/>
                <a:cs typeface="Arial" pitchFamily="34" charset="0"/>
                <a:hlinkClick r:id="rId3" tooltip="Quasispecies model"/>
              </a:rPr>
              <a:t>quasispecies</a:t>
            </a:r>
            <a:r>
              <a:rPr kumimoji="0" lang="en-US" sz="1600" b="0" i="0" u="none" strike="noStrike" cap="none" normalizeH="0" baseline="0" dirty="0" smtClean="0">
                <a:ln>
                  <a:noFill/>
                </a:ln>
                <a:solidFill>
                  <a:srgbClr val="0B0080"/>
                </a:solidFill>
                <a:effectLst/>
                <a:latin typeface="Arial" pitchFamily="34" charset="0"/>
                <a:ea typeface="Times New Roman" pitchFamily="18" charset="0"/>
                <a:cs typeface="Arial" pitchFamily="34" charset="0"/>
                <a:hlinkClick r:id="rId3" tooltip="Quasispecies model"/>
              </a:rPr>
              <a:t> model</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results in immense variation in any given sample of virus, and gives the opportunity for natural selection to favor viral strains with the highest fitness every time the virus is spread to a new host. Also, recombination, the joining of two different viral variants, and </a:t>
            </a:r>
            <a:r>
              <a:rPr kumimoji="0" lang="en-US" sz="1600" b="0" i="0" u="none" strike="noStrike" cap="none" normalizeH="0" baseline="0" dirty="0" err="1" smtClean="0">
                <a:ln>
                  <a:noFill/>
                </a:ln>
                <a:solidFill>
                  <a:srgbClr val="0B0080"/>
                </a:solidFill>
                <a:effectLst/>
                <a:latin typeface="Arial" pitchFamily="34" charset="0"/>
                <a:ea typeface="Times New Roman" pitchFamily="18" charset="0"/>
                <a:cs typeface="Arial" pitchFamily="34" charset="0"/>
                <a:hlinkClick r:id="rId4" tooltip="Reassortment"/>
              </a:rPr>
              <a:t>reassortment</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the swapping of viral gene segments among viruses in the same cell, play a role in resistance, especially in influenza. </a:t>
            </a:r>
            <a:endPar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1"/>
          <p:cNvSpPr>
            <a:spLocks noChangeArrowheads="1"/>
          </p:cNvSpPr>
          <p:nvPr/>
        </p:nvSpPr>
        <p:spPr bwMode="auto">
          <a:xfrm>
            <a:off x="0" y="1353335"/>
            <a:ext cx="9144000" cy="2170131"/>
          </a:xfrm>
          <a:prstGeom prst="rect">
            <a:avLst/>
          </a:prstGeom>
          <a:noFill/>
          <a:ln w="9525">
            <a:noFill/>
            <a:miter lim="800000"/>
            <a:headEnd/>
            <a:tailEnd/>
          </a:ln>
          <a:effectLst/>
        </p:spPr>
        <p:txBody>
          <a:bodyPr vert="horz" wrap="square" lIns="0" tIns="46023" rIns="0" bIns="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US" sz="16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Treatment options for antiviral resistant pathogens</a:t>
            </a:r>
            <a:endParaRPr kumimoji="0" lang="en-US"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The most commonly used method for treating resistant viruses is combination therapy, which uses multiple </a:t>
            </a:r>
            <a:r>
              <a:rPr kumimoji="0" lang="en-US" sz="1600" b="0" i="0" u="none" strike="noStrike" cap="none" normalizeH="0" baseline="0" dirty="0" err="1" smtClean="0">
                <a:ln>
                  <a:noFill/>
                </a:ln>
                <a:solidFill>
                  <a:srgbClr val="202122"/>
                </a:solidFill>
                <a:effectLst/>
                <a:latin typeface="Arial" pitchFamily="34" charset="0"/>
                <a:ea typeface="Times New Roman" pitchFamily="18" charset="0"/>
                <a:cs typeface="Arial" pitchFamily="34" charset="0"/>
              </a:rPr>
              <a:t>antivirals</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in one treatment regimen. This is thought to decrease the likelihood that one mutation could cause antiviral resistance, as the </a:t>
            </a:r>
            <a:r>
              <a:rPr kumimoji="0" lang="en-US" sz="1600" b="0" i="0" u="none" strike="noStrike" cap="none" normalizeH="0" baseline="0" dirty="0" err="1" smtClean="0">
                <a:ln>
                  <a:noFill/>
                </a:ln>
                <a:solidFill>
                  <a:srgbClr val="202122"/>
                </a:solidFill>
                <a:effectLst/>
                <a:latin typeface="Arial" pitchFamily="34" charset="0"/>
                <a:ea typeface="Times New Roman" pitchFamily="18" charset="0"/>
                <a:cs typeface="Arial" pitchFamily="34" charset="0"/>
              </a:rPr>
              <a:t>antivirals</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in the cocktail target different stages of the viral life cycle.</a:t>
            </a:r>
            <a:r>
              <a:rPr kumimoji="0" lang="en-US" sz="1600" b="0" i="0" u="none" strike="noStrike" cap="none" normalizeH="0" baseline="30000" dirty="0" smtClean="0">
                <a:ln>
                  <a:noFill/>
                </a:ln>
                <a:solidFill>
                  <a:srgbClr val="0B0080"/>
                </a:solidFill>
                <a:effectLst/>
                <a:latin typeface="Arial" pitchFamily="34" charset="0"/>
                <a:ea typeface="Times New Roman" pitchFamily="18" charset="0"/>
                <a:cs typeface="Arial" pitchFamily="34" charset="0"/>
                <a:hlinkClick r:id="rId2"/>
              </a:rPr>
              <a:t>]</a:t>
            </a:r>
            <a:r>
              <a:rPr kumimoji="0" lang="en-US" sz="1600" b="0" i="0" u="none" strike="noStrike" cap="none" normalizeH="0" baseline="0" dirty="0" smtClean="0">
                <a:ln>
                  <a:noFill/>
                </a:ln>
                <a:solidFill>
                  <a:srgbClr val="202122"/>
                </a:solidFill>
                <a:effectLst/>
                <a:latin typeface="Arial" pitchFamily="34" charset="0"/>
                <a:ea typeface="Times New Roman" pitchFamily="18" charset="0"/>
                <a:cs typeface="Arial" pitchFamily="34" charset="0"/>
              </a:rPr>
              <a:t> This is frequently used in retroviruses like HIV, </a:t>
            </a:r>
            <a:endParaRPr kumimoji="0" lang="en-US"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184666"/>
            <a:ext cx="9144000" cy="664797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505050"/>
                </a:solidFill>
                <a:effectLst/>
                <a:latin typeface="Calibri" pitchFamily="34" charset="0"/>
                <a:ea typeface="Times New Roman" pitchFamily="18" charset="0"/>
                <a:cs typeface="Arial" pitchFamily="34" charset="0"/>
              </a:rPr>
              <a:t>Types of currently licensed antiviral vaccines</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1. </a:t>
            </a:r>
            <a:r>
              <a:rPr kumimoji="0" lang="en-US" sz="1600" b="0" i="1"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Live viral vaccines</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Live virus vaccines are prepared from viral strains that have been attenuated, but retain their ability to replicate in the human host and thus their ability to induce protective immune responses. There are several immunological advantages for utilizing the live attenuated antiviral vaccine platform; (1) the replication of the attenuated vaccine strains in host cells allows for the potential activation of </a:t>
            </a:r>
            <a:r>
              <a:rPr kumimoji="0" lang="en-US" sz="1600" b="0" i="0" u="none" strike="noStrike" cap="none" normalizeH="0" baseline="0" dirty="0" smtClean="0">
                <a:ln>
                  <a:noFill/>
                </a:ln>
                <a:solidFill>
                  <a:srgbClr val="0C7DBB"/>
                </a:solidFill>
                <a:effectLst/>
                <a:latin typeface="Calibri" pitchFamily="34" charset="0"/>
                <a:ea typeface="Times New Roman" pitchFamily="18" charset="0"/>
                <a:cs typeface="Arial" pitchFamily="34" charset="0"/>
                <a:hlinkClick r:id="rId2" tooltip="Learn more about Antigen Specificity from ScienceDirect's AI-generated Topic Pages"/>
              </a:rPr>
              <a:t>antigen-specific</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en-US" sz="1600" b="0" i="0" u="none" strike="noStrike" cap="none" normalizeH="0" baseline="0" dirty="0" smtClean="0">
                <a:ln>
                  <a:noFill/>
                </a:ln>
                <a:solidFill>
                  <a:srgbClr val="0C7DBB"/>
                </a:solidFill>
                <a:effectLst/>
                <a:latin typeface="Calibri" pitchFamily="34" charset="0"/>
                <a:ea typeface="Times New Roman" pitchFamily="18" charset="0"/>
                <a:cs typeface="Arial" pitchFamily="34" charset="0"/>
                <a:hlinkClick r:id="rId3" tooltip="Learn more about CD8 from ScienceDirect's AI-generated Topic Pages"/>
              </a:rPr>
              <a:t>CD8</a:t>
            </a:r>
            <a:r>
              <a:rPr kumimoji="0" lang="en-US" sz="1600" b="0" i="0" u="none" strike="noStrike" cap="none" normalizeH="0" baseline="30000" dirty="0" smtClean="0">
                <a:ln>
                  <a:noFill/>
                </a:ln>
                <a:solidFill>
                  <a:schemeClr val="tx1"/>
                </a:solidFill>
                <a:effectLst/>
                <a:latin typeface="Calibri" pitchFamily="34" charset="0"/>
                <a:ea typeface="Times New Roman" pitchFamily="18" charset="0"/>
                <a:cs typeface="Arial" pitchFamily="34" charset="0"/>
              </a:rPr>
              <a:t>+</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en-US" sz="1600" b="0" i="0" u="none" strike="noStrike" cap="none" normalizeH="0" baseline="0" dirty="0" smtClean="0">
                <a:ln>
                  <a:noFill/>
                </a:ln>
                <a:solidFill>
                  <a:srgbClr val="0C7DBB"/>
                </a:solidFill>
                <a:effectLst/>
                <a:latin typeface="Calibri" pitchFamily="34" charset="0"/>
                <a:ea typeface="Times New Roman" pitchFamily="18" charset="0"/>
                <a:cs typeface="Arial" pitchFamily="34" charset="0"/>
                <a:hlinkClick r:id="rId4" tooltip="Learn more about T-Cell Response from ScienceDirect's AI-generated Topic Pages"/>
              </a:rPr>
              <a:t>T-cell responses</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(2) the potential of eliciting a </a:t>
            </a:r>
            <a:r>
              <a:rPr kumimoji="0" lang="en-US" sz="1600" b="0" i="0" u="none" strike="noStrike" cap="none" normalizeH="0" baseline="0" dirty="0" smtClean="0">
                <a:ln>
                  <a:noFill/>
                </a:ln>
                <a:solidFill>
                  <a:srgbClr val="0C7DBB"/>
                </a:solidFill>
                <a:effectLst/>
                <a:latin typeface="Calibri" pitchFamily="34" charset="0"/>
                <a:ea typeface="Times New Roman" pitchFamily="18" charset="0"/>
                <a:cs typeface="Arial" pitchFamily="34" charset="0"/>
                <a:hlinkClick r:id="rId5" tooltip="Learn more about Mucosal Immune Response from ScienceDirect's AI-generated Topic Pages"/>
              </a:rPr>
              <a:t>mucosal immune response</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eg</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IgA</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where the portal of entry for many viruses resides. Several methods have been used to attenuate virus strains in order to be safely used as human vaccines. One method depended on the use of viral strains that are specific to a different host as vaccine strain. The oldest example of such strategy is the use of </a:t>
            </a:r>
            <a:r>
              <a:rPr kumimoji="0" lang="en-US" sz="1600" b="0" i="0" u="none" strike="noStrike" cap="none" normalizeH="0" baseline="0" dirty="0" smtClean="0">
                <a:ln>
                  <a:noFill/>
                </a:ln>
                <a:solidFill>
                  <a:srgbClr val="0C7DBB"/>
                </a:solidFill>
                <a:effectLst/>
                <a:latin typeface="Calibri" pitchFamily="34" charset="0"/>
                <a:ea typeface="Times New Roman" pitchFamily="18" charset="0"/>
                <a:cs typeface="Arial" pitchFamily="34" charset="0"/>
                <a:hlinkClick r:id="rId6" tooltip="Learn more about Cowpox Virus from ScienceDirect's AI-generated Topic Pages"/>
              </a:rPr>
              <a:t>cowpox virus</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to vaccinate humans against smallpox. Another strategy relied on attenuation of the virus by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passaging</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it in unnatural host or cells. Examples of this approach are the development of 17D, the </a:t>
            </a:r>
            <a:r>
              <a:rPr kumimoji="0" lang="en-US" sz="1600" b="0" i="0" u="none" strike="noStrike" cap="none" normalizeH="0" baseline="0" dirty="0" smtClean="0">
                <a:ln>
                  <a:noFill/>
                </a:ln>
                <a:solidFill>
                  <a:srgbClr val="0C7DBB"/>
                </a:solidFill>
                <a:effectLst/>
                <a:latin typeface="Calibri" pitchFamily="34" charset="0"/>
                <a:ea typeface="Times New Roman" pitchFamily="18" charset="0"/>
                <a:cs typeface="Arial" pitchFamily="34" charset="0"/>
                <a:hlinkClick r:id="rId7" tooltip="Learn more about Yellow Fever Vaccine from ScienceDirect's AI-generated Topic Pages"/>
              </a:rPr>
              <a:t>yellow fever vaccine</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strain and polioviruses. Finally, generation of </a:t>
            </a:r>
            <a:r>
              <a:rPr kumimoji="0" lang="en-US" sz="1600" b="0" i="0" u="none" strike="noStrike" cap="none" normalizeH="0" baseline="0" dirty="0" smtClean="0">
                <a:ln>
                  <a:noFill/>
                </a:ln>
                <a:solidFill>
                  <a:srgbClr val="0C7DBB"/>
                </a:solidFill>
                <a:effectLst/>
                <a:latin typeface="Calibri" pitchFamily="34" charset="0"/>
                <a:ea typeface="Times New Roman" pitchFamily="18" charset="0"/>
                <a:cs typeface="Arial" pitchFamily="34" charset="0"/>
                <a:hlinkClick r:id="rId8" tooltip="Learn more about Temperature Sensitive Mutant from ScienceDirect's AI-generated Topic Pages"/>
              </a:rPr>
              <a:t>temperature sensitive mutants</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such as the live attenuated influenza vaccines.</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2.</a:t>
            </a:r>
            <a:r>
              <a:rPr kumimoji="0" lang="en-US" sz="1600" b="0" i="1"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Inactivated whole viral vaccines</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Whole inactivated virus preparations are prepared by simply inactivating viral particles by heat, UV irradiation or by special chemical treatments. </a:t>
            </a:r>
            <a:r>
              <a:rPr kumimoji="0" lang="en-US" sz="1600" b="0" i="0" u="none" strike="noStrike" cap="none" normalizeH="0" baseline="0" dirty="0" smtClean="0">
                <a:ln>
                  <a:noFill/>
                </a:ln>
                <a:solidFill>
                  <a:srgbClr val="0C7DBB"/>
                </a:solidFill>
                <a:effectLst/>
                <a:latin typeface="Calibri" pitchFamily="34" charset="0"/>
                <a:ea typeface="Times New Roman" pitchFamily="18" charset="0"/>
                <a:cs typeface="Arial" pitchFamily="34" charset="0"/>
                <a:hlinkClick r:id="rId9" tooltip="Learn more about Formaldehyde from ScienceDirect's AI-generated Topic Pages"/>
              </a:rPr>
              <a:t>Formalin</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and </a:t>
            </a:r>
            <a:r>
              <a:rPr kumimoji="0" lang="en-US" sz="1600" b="0" i="0" u="none" strike="noStrike" cap="none" normalizeH="0" baseline="0" dirty="0" smtClean="0">
                <a:ln>
                  <a:noFill/>
                </a:ln>
                <a:solidFill>
                  <a:srgbClr val="0C7DBB"/>
                </a:solidFill>
                <a:effectLst/>
                <a:latin typeface="Calibri" pitchFamily="34" charset="0"/>
                <a:ea typeface="Times New Roman" pitchFamily="18" charset="0"/>
                <a:cs typeface="Arial" pitchFamily="34" charset="0"/>
                <a:hlinkClick r:id="rId10" tooltip="Learn more about Propiolactone from ScienceDirect's AI-generated Topic Pages"/>
              </a:rPr>
              <a:t>beta-</a:t>
            </a:r>
            <a:r>
              <a:rPr kumimoji="0" lang="en-US" sz="1600" b="0" i="0" u="none" strike="noStrike" cap="none" normalizeH="0" baseline="0" dirty="0" err="1" smtClean="0">
                <a:ln>
                  <a:noFill/>
                </a:ln>
                <a:solidFill>
                  <a:srgbClr val="0C7DBB"/>
                </a:solidFill>
                <a:effectLst/>
                <a:latin typeface="Calibri" pitchFamily="34" charset="0"/>
                <a:ea typeface="Times New Roman" pitchFamily="18" charset="0"/>
                <a:cs typeface="Arial" pitchFamily="34" charset="0"/>
                <a:hlinkClick r:id="rId10" tooltip="Learn more about Propiolactone from ScienceDirect's AI-generated Topic Pages"/>
              </a:rPr>
              <a:t>propiolactone</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are the most commonly used chemicals for this purpose.  Immunogenicity of these viral preparations is usually robust as they contain multiple pathogen-associated molecular patterns (PAMPs) that could engage several of the host innate immune receptors such as the toll-like receptors (TLRs).</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149810"/>
            <a:ext cx="9144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US" sz="1600" b="0"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3. </a:t>
            </a:r>
            <a:r>
              <a:rPr kumimoji="0" lang="en-US" sz="1600" b="0" i="1"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Subunit vaccines</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Due to the increased risk of </a:t>
            </a:r>
            <a:r>
              <a:rPr kumimoji="0" lang="en-US" sz="1600" b="0" i="0" u="none" strike="noStrike" cap="none" normalizeH="0" baseline="0" dirty="0" err="1" smtClean="0">
                <a:ln>
                  <a:noFill/>
                </a:ln>
                <a:solidFill>
                  <a:srgbClr val="0C7DBB"/>
                </a:solidFill>
                <a:effectLst/>
                <a:latin typeface="Calibri" pitchFamily="34" charset="0"/>
                <a:ea typeface="Times New Roman" pitchFamily="18" charset="0"/>
                <a:cs typeface="Arial" pitchFamily="34" charset="0"/>
                <a:hlinkClick r:id="rId2" tooltip="Learn more about Reactogenicity from ScienceDirect's AI-generated Topic Pages"/>
              </a:rPr>
              <a:t>reactogenicity</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associated with whole inactivated virus vaccine preparations, purified preparations that contain the main targets of protective immune responses were developed. Subunit vaccines that contain the surface </a:t>
            </a:r>
            <a:r>
              <a:rPr kumimoji="0" lang="en-US" sz="1600" b="0" i="0" u="none" strike="noStrike" cap="none" normalizeH="0" baseline="0" dirty="0" err="1" smtClean="0">
                <a:ln>
                  <a:noFill/>
                </a:ln>
                <a:solidFill>
                  <a:srgbClr val="0C7DBB"/>
                </a:solidFill>
                <a:effectLst/>
                <a:latin typeface="Calibri" pitchFamily="34" charset="0"/>
                <a:ea typeface="Times New Roman" pitchFamily="18" charset="0"/>
                <a:cs typeface="Arial" pitchFamily="34" charset="0"/>
                <a:hlinkClick r:id="rId3" tooltip="Learn more about Glycoprotein from ScienceDirect's AI-generated Topic Pages"/>
              </a:rPr>
              <a:t>glycoproteins</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of influenza and hepatitis B viruses are currently licensed.</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Subunit vaccines show an improved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reactogenicity</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profile compared to whole inactivated virus preparations, but this is usually at the expense of the </a:t>
            </a:r>
            <a:r>
              <a:rPr kumimoji="0" lang="en-US" sz="1600" b="0" i="0" u="none" strike="noStrike" cap="none" normalizeH="0" baseline="0" dirty="0" smtClean="0">
                <a:ln>
                  <a:noFill/>
                </a:ln>
                <a:solidFill>
                  <a:srgbClr val="0C7DBB"/>
                </a:solidFill>
                <a:effectLst/>
                <a:latin typeface="Calibri" pitchFamily="34" charset="0"/>
                <a:ea typeface="Times New Roman" pitchFamily="18" charset="0"/>
                <a:cs typeface="Arial" pitchFamily="34" charset="0"/>
                <a:hlinkClick r:id="rId4" tooltip="Learn more about Immunogenicity from ScienceDirect's AI-generated Topic Pages"/>
              </a:rPr>
              <a:t>immunogenicity</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of the vaccine. When administered with </a:t>
            </a:r>
            <a:r>
              <a:rPr kumimoji="0" lang="en-US" sz="1600" b="0" i="0" u="none" strike="noStrike" cap="none" normalizeH="0" baseline="0" dirty="0" err="1" smtClean="0">
                <a:ln>
                  <a:noFill/>
                </a:ln>
                <a:solidFill>
                  <a:srgbClr val="0C7DBB"/>
                </a:solidFill>
                <a:effectLst/>
                <a:latin typeface="Calibri" pitchFamily="34" charset="0"/>
                <a:ea typeface="Times New Roman" pitchFamily="18" charset="0"/>
                <a:cs typeface="Arial" pitchFamily="34" charset="0"/>
                <a:hlinkClick r:id="rId5" tooltip="Learn more about Adjuvant from ScienceDirect's AI-generated Topic Pages"/>
              </a:rPr>
              <a:t>adjuvants</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immune responses to these vaccines can be significantly enhanced.</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4. Recombinant </a:t>
            </a:r>
            <a:r>
              <a:rPr kumimoji="0" lang="en-US" sz="1600" b="0" i="1"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viral proteins</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The advance in methods of protein manufacturing made it possible to express desired viral proteins on a large scale to be used as vaccine antigens. Bacterial, yeast, insect, and mammalian cell lines have been used for this purpose.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5. </a:t>
            </a:r>
            <a:r>
              <a:rPr kumimoji="0" lang="en-US" sz="1600" b="0" i="1"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Virus-like particles (VLPs</a:t>
            </a:r>
            <a:r>
              <a:rPr kumimoji="0" lang="en-US" sz="1600" b="0" i="1"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VLPs are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multimeric</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structures assembled from viral structural proteins. They often display viral </a:t>
            </a:r>
            <a:r>
              <a:rPr kumimoji="0" lang="en-US" sz="1600" b="0" i="0" u="none" strike="noStrike" cap="none" normalizeH="0" baseline="0" dirty="0" smtClean="0">
                <a:ln>
                  <a:noFill/>
                </a:ln>
                <a:solidFill>
                  <a:srgbClr val="0C7DBB"/>
                </a:solidFill>
                <a:effectLst/>
                <a:latin typeface="Calibri" pitchFamily="34" charset="0"/>
                <a:ea typeface="Times New Roman" pitchFamily="18" charset="0"/>
                <a:cs typeface="Arial" pitchFamily="34" charset="0"/>
                <a:hlinkClick r:id="rId6" tooltip="Learn more about Membrane Protein from ScienceDirect's AI-generated Topic Pages"/>
              </a:rPr>
              <a:t>surface proteins</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in a high-density repetitive manner on their surface, which may play a role in the enhanced immunogenicity observed with this kind of vaccines compared to recombinant viral proteins</a:t>
            </a:r>
            <a:r>
              <a:rPr kumimoji="0" lang="en-US" sz="12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5629870"/>
            <a:ext cx="4572000" cy="369332"/>
          </a:xfrm>
          <a:prstGeom prst="rect">
            <a:avLst/>
          </a:prstGeom>
        </p:spPr>
        <p:txBody>
          <a:bodyPr>
            <a:spAutoFit/>
          </a:bodyPr>
          <a:lstStyle/>
          <a:p>
            <a:r>
              <a:rPr lang="en-US" dirty="0" smtClean="0"/>
              <a:t> </a:t>
            </a:r>
          </a:p>
        </p:txBody>
      </p:sp>
      <p:sp>
        <p:nvSpPr>
          <p:cNvPr id="3" name="Rectangle 2"/>
          <p:cNvSpPr/>
          <p:nvPr/>
        </p:nvSpPr>
        <p:spPr>
          <a:xfrm>
            <a:off x="152400" y="10954"/>
            <a:ext cx="8839200" cy="6417141"/>
          </a:xfrm>
          <a:prstGeom prst="rect">
            <a:avLst/>
          </a:prstGeom>
        </p:spPr>
        <p:txBody>
          <a:bodyPr wrap="square">
            <a:spAutoFit/>
          </a:bodyPr>
          <a:lstStyle/>
          <a:p>
            <a:pPr>
              <a:lnSpc>
                <a:spcPct val="150000"/>
              </a:lnSpc>
            </a:pPr>
            <a:r>
              <a:rPr lang="en-US" dirty="0" smtClean="0">
                <a:solidFill>
                  <a:srgbClr val="FF0000"/>
                </a:solidFill>
              </a:rPr>
              <a:t>mRNA vaccine</a:t>
            </a:r>
            <a:r>
              <a:rPr lang="en-US" sz="1600" dirty="0" smtClean="0"/>
              <a:t>: New </a:t>
            </a:r>
            <a:r>
              <a:rPr lang="en-US" sz="1600" dirty="0" smtClean="0"/>
              <a:t>Approach to Vaccines</a:t>
            </a:r>
          </a:p>
          <a:p>
            <a:pPr>
              <a:lnSpc>
                <a:spcPct val="150000"/>
              </a:lnSpc>
            </a:pPr>
            <a:r>
              <a:rPr lang="en-US" sz="1600" dirty="0" smtClean="0"/>
              <a:t>mRNA vaccines are a new type of vaccine to protect against infectious diseases. </a:t>
            </a:r>
            <a:r>
              <a:rPr lang="en-US" sz="1600" dirty="0" smtClean="0"/>
              <a:t> </a:t>
            </a:r>
            <a:r>
              <a:rPr lang="en-US" sz="1600" dirty="0" smtClean="0"/>
              <a:t>mRNA </a:t>
            </a:r>
            <a:r>
              <a:rPr lang="en-US" sz="1600" dirty="0" smtClean="0"/>
              <a:t>vaccines </a:t>
            </a:r>
            <a:r>
              <a:rPr lang="en-US" sz="1600" dirty="0" smtClean="0"/>
              <a:t>teach </a:t>
            </a:r>
            <a:r>
              <a:rPr lang="en-US" sz="1600" dirty="0" smtClean="0"/>
              <a:t>host</a:t>
            </a:r>
            <a:r>
              <a:rPr lang="en-US" sz="1600" dirty="0" smtClean="0"/>
              <a:t> </a:t>
            </a:r>
            <a:r>
              <a:rPr lang="en-US" sz="1600" dirty="0" smtClean="0"/>
              <a:t>cells how to make a protein—or even just a piece of a protein—that triggers </a:t>
            </a:r>
            <a:r>
              <a:rPr lang="en-US" sz="1600" dirty="0" smtClean="0"/>
              <a:t> production of protective antibodies  against the real virus .</a:t>
            </a:r>
          </a:p>
          <a:p>
            <a:pPr>
              <a:lnSpc>
                <a:spcPct val="150000"/>
              </a:lnSpc>
            </a:pPr>
            <a:r>
              <a:rPr lang="en-US" sz="1600" dirty="0" smtClean="0"/>
              <a:t>COVID-19 </a:t>
            </a:r>
            <a:r>
              <a:rPr lang="en-US" sz="1600" dirty="0" smtClean="0"/>
              <a:t>mRNA vaccines give instructions for </a:t>
            </a:r>
            <a:r>
              <a:rPr lang="en-US" sz="1600" dirty="0" smtClean="0"/>
              <a:t>the</a:t>
            </a:r>
            <a:r>
              <a:rPr lang="en-US" sz="1600" dirty="0" smtClean="0"/>
              <a:t> </a:t>
            </a:r>
            <a:r>
              <a:rPr lang="en-US" sz="1600" dirty="0" smtClean="0"/>
              <a:t>cells to make </a:t>
            </a:r>
            <a:r>
              <a:rPr lang="en-US" sz="1600" b="1" dirty="0" smtClean="0"/>
              <a:t>a </a:t>
            </a:r>
            <a:r>
              <a:rPr lang="en-US" sz="1600" dirty="0" smtClean="0"/>
              <a:t>“</a:t>
            </a:r>
            <a:r>
              <a:rPr lang="en-US" sz="1600" dirty="0" smtClean="0"/>
              <a:t>spike protein.” The spike protein is found on the surface of the virus that causes COVID-19.</a:t>
            </a:r>
          </a:p>
          <a:p>
            <a:pPr>
              <a:lnSpc>
                <a:spcPct val="150000"/>
              </a:lnSpc>
            </a:pPr>
            <a:r>
              <a:rPr lang="en-US" sz="1600" dirty="0" smtClean="0"/>
              <a:t>COVID-19 mRNA vaccines are given in the upper arm muscle. Once the instructions (mRNA) are inside the immune cells, the cells use them to make the protein piece. After the protein piece is made, the cell breaks down the instructions and gets rid of them</a:t>
            </a:r>
            <a:r>
              <a:rPr lang="en-US" sz="1600" dirty="0" smtClean="0"/>
              <a:t>. </a:t>
            </a:r>
            <a:r>
              <a:rPr lang="en-US" sz="1600" dirty="0" smtClean="0"/>
              <a:t>mRNA is </a:t>
            </a:r>
            <a:r>
              <a:rPr lang="en-US" sz="1600" dirty="0" smtClean="0"/>
              <a:t>also relatively fragile, and will only hang around inside a cell for about 72 hours, before being degraded.</a:t>
            </a:r>
            <a:endParaRPr lang="en-US" sz="1600" dirty="0" smtClean="0"/>
          </a:p>
          <a:p>
            <a:pPr>
              <a:lnSpc>
                <a:spcPct val="150000"/>
              </a:lnSpc>
            </a:pPr>
            <a:r>
              <a:rPr lang="en-US" sz="1600" dirty="0" smtClean="0"/>
              <a:t>mRNA </a:t>
            </a:r>
            <a:r>
              <a:rPr lang="en-US" sz="1600" dirty="0" smtClean="0"/>
              <a:t>never enters the nucleus of the cell, which is where </a:t>
            </a:r>
            <a:r>
              <a:rPr lang="en-US" sz="1600" dirty="0" smtClean="0"/>
              <a:t> </a:t>
            </a:r>
            <a:r>
              <a:rPr lang="en-US" sz="1600" dirty="0" smtClean="0"/>
              <a:t>DNA </a:t>
            </a:r>
            <a:r>
              <a:rPr lang="en-US" sz="1600" dirty="0" smtClean="0"/>
              <a:t>is </a:t>
            </a:r>
            <a:r>
              <a:rPr lang="en-US" sz="1600" dirty="0" smtClean="0"/>
              <a:t>kept.</a:t>
            </a:r>
          </a:p>
          <a:p>
            <a:pPr>
              <a:lnSpc>
                <a:spcPct val="150000"/>
              </a:lnSpc>
            </a:pPr>
            <a:r>
              <a:rPr lang="en-US" sz="1600" dirty="0" smtClean="0"/>
              <a:t>mRNA </a:t>
            </a:r>
            <a:r>
              <a:rPr lang="en-US" sz="1600" dirty="0" smtClean="0"/>
              <a:t>vaccines have been studied before for flu, </a:t>
            </a:r>
            <a:r>
              <a:rPr lang="en-US" sz="1600" dirty="0" err="1" smtClean="0"/>
              <a:t>Zika</a:t>
            </a:r>
            <a:r>
              <a:rPr lang="en-US" sz="1600" dirty="0" smtClean="0"/>
              <a:t>, rabies, and cytomegalovirus (CMV). </a:t>
            </a:r>
          </a:p>
          <a:p>
            <a:pPr>
              <a:lnSpc>
                <a:spcPct val="150000"/>
              </a:lnSpc>
            </a:pPr>
            <a:r>
              <a:rPr lang="en-US" sz="1600" dirty="0" smtClean="0"/>
              <a:t>Future mRNA vaccine technology may allow for one vaccine to provide protection for multiple diseases, thus decreasing the number of shots needed for protection against common vaccine-preventable diseases.</a:t>
            </a:r>
          </a:p>
          <a:p>
            <a:pPr>
              <a:lnSpc>
                <a:spcPct val="150000"/>
              </a:lnSpc>
            </a:pPr>
            <a:r>
              <a:rPr lang="en-US" sz="1600" dirty="0" smtClean="0"/>
              <a:t>Beyond vaccines, cancer research has used mRNA to trigger the immune system to target specific cancer cells</a:t>
            </a:r>
            <a:endParaRPr lang="en-US"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0" y="470892"/>
            <a:ext cx="9144000"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505050"/>
                </a:solidFill>
                <a:effectLst/>
                <a:latin typeface="Calibri" pitchFamily="34" charset="0"/>
                <a:ea typeface="Times New Roman" pitchFamily="18" charset="0"/>
                <a:cs typeface="Arial" pitchFamily="34" charset="0"/>
              </a:rPr>
              <a:t>How antiviral vaccines mediate protection</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Two main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effector</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arms of the </a:t>
            </a:r>
            <a:r>
              <a:rPr kumimoji="0" lang="en-US" sz="1600" b="0" i="0" u="none" strike="noStrike" cap="none" normalizeH="0" baseline="0" dirty="0" smtClean="0">
                <a:ln>
                  <a:noFill/>
                </a:ln>
                <a:solidFill>
                  <a:srgbClr val="0C7DBB"/>
                </a:solidFill>
                <a:effectLst/>
                <a:latin typeface="Calibri" pitchFamily="34" charset="0"/>
                <a:ea typeface="Times New Roman" pitchFamily="18" charset="0"/>
                <a:cs typeface="Arial" pitchFamily="34" charset="0"/>
                <a:hlinkClick r:id="rId2" tooltip="Learn more about Adaptive Immune System from ScienceDirect's AI-generated Topic Pages"/>
              </a:rPr>
              <a:t>adaptive immune response</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that are induced by antiviral vaccines mediate protection against viral infections: antibodies and </a:t>
            </a:r>
            <a:r>
              <a:rPr kumimoji="0" lang="en-US" sz="1600" b="0" i="0" u="none" strike="noStrike" cap="none" normalizeH="0" baseline="0" dirty="0" smtClean="0">
                <a:ln>
                  <a:noFill/>
                </a:ln>
                <a:solidFill>
                  <a:srgbClr val="0C7DBB"/>
                </a:solidFill>
                <a:effectLst/>
                <a:latin typeface="Calibri" pitchFamily="34" charset="0"/>
                <a:ea typeface="Times New Roman" pitchFamily="18" charset="0"/>
                <a:cs typeface="Arial" pitchFamily="34" charset="0"/>
                <a:hlinkClick r:id="rId3" tooltip="Learn more about T Cell from ScienceDirect's AI-generated Topic Pages"/>
              </a:rPr>
              <a:t>T cells</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Char char="•"/>
              <a:tabLst/>
            </a:pPr>
            <a:r>
              <a:rPr kumimoji="0" lang="en-US" sz="1600" b="1"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Antibodies</a:t>
            </a:r>
            <a:endParaRPr kumimoji="0" lang="en-US" sz="1600"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 major immunological goal for antiviral vaccines is to elicit high and durable levels of </a:t>
            </a:r>
            <a:r>
              <a:rPr kumimoji="0" lang="en-US" sz="1600" b="0" i="0" u="none" strike="noStrike" cap="none" normalizeH="0" baseline="0" dirty="0" smtClean="0">
                <a:ln>
                  <a:noFill/>
                </a:ln>
                <a:solidFill>
                  <a:srgbClr val="0C7DBB"/>
                </a:solidFill>
                <a:effectLst/>
                <a:latin typeface="Calibri" pitchFamily="34" charset="0"/>
                <a:ea typeface="Times New Roman" pitchFamily="18" charset="0"/>
                <a:cs typeface="Arial" pitchFamily="34" charset="0"/>
                <a:hlinkClick r:id="rId4" tooltip="Learn more about Antigen Specificity from ScienceDirect's AI-generated Topic Pages"/>
              </a:rPr>
              <a:t>antigen-specific</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antibodies.  Preferably these antibodies are induced at the portal of virus entry.  The process of generating these antibodies starts when a vaccine antigen encounters and binds to its specific B cell. In the presence of cognate </a:t>
            </a:r>
            <a:r>
              <a:rPr kumimoji="0" lang="en-US" sz="1600" b="0" i="0" u="none" strike="noStrike" cap="none" normalizeH="0" baseline="0" dirty="0" smtClean="0">
                <a:ln>
                  <a:noFill/>
                </a:ln>
                <a:solidFill>
                  <a:srgbClr val="0C7DBB"/>
                </a:solidFill>
                <a:effectLst/>
                <a:latin typeface="Calibri" pitchFamily="34" charset="0"/>
                <a:ea typeface="Times New Roman" pitchFamily="18" charset="0"/>
                <a:cs typeface="Arial" pitchFamily="34" charset="0"/>
                <a:hlinkClick r:id="rId5" tooltip="Learn more about CD4 from ScienceDirect's AI-generated Topic Pages"/>
              </a:rPr>
              <a:t>CD4</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T-cell help, these vaccine specific B cells start to expand. </a:t>
            </a:r>
            <a:r>
              <a:rPr kumimoji="0" lang="en-US" sz="1600" b="0" i="0" u="none" strike="noStrike" cap="none" normalizeH="0" baseline="0" dirty="0" smtClean="0" bmk="">
                <a:ln>
                  <a:noFill/>
                </a:ln>
                <a:solidFill>
                  <a:schemeClr val="tx1"/>
                </a:solidFill>
                <a:effectLst/>
                <a:latin typeface="Calibri" pitchFamily="34" charset="0"/>
                <a:ea typeface="Times New Roman" pitchFamily="18" charset="0"/>
                <a:cs typeface="Arial" pitchFamily="34" charset="0"/>
              </a:rPr>
              <a:t>Some of the activated B cells differentiate into </a:t>
            </a:r>
            <a:r>
              <a:rPr kumimoji="0" lang="en-US" sz="1600" b="0" i="0" u="none" strike="noStrike" cap="none" normalizeH="0" baseline="0" dirty="0" err="1" smtClean="0" bmk="bbib0155">
                <a:ln>
                  <a:noFill/>
                </a:ln>
                <a:solidFill>
                  <a:srgbClr val="0C7DBB"/>
                </a:solidFill>
                <a:effectLst/>
                <a:latin typeface="Calibri" pitchFamily="34" charset="0"/>
                <a:ea typeface="Times New Roman" pitchFamily="18" charset="0"/>
                <a:cs typeface="Arial" pitchFamily="34" charset="0"/>
                <a:hlinkClick r:id="rId6" tooltip="Learn more about Plasmablast from ScienceDirect's AI-generated Topic Pages"/>
              </a:rPr>
              <a:t>plasmablasts</a:t>
            </a:r>
            <a:r>
              <a:rPr kumimoji="0" lang="en-US" sz="1600" b="0" i="0" u="none" strike="noStrike" cap="none" normalizeH="0" baseline="0" dirty="0" smtClean="0" bmk="bbib0155">
                <a:ln>
                  <a:noFill/>
                </a:ln>
                <a:solidFill>
                  <a:schemeClr val="tx1"/>
                </a:solidFill>
                <a:effectLst/>
                <a:latin typeface="Calibri" pitchFamily="34" charset="0"/>
                <a:ea typeface="Times New Roman" pitchFamily="18" charset="0"/>
                <a:cs typeface="Arial" pitchFamily="34" charset="0"/>
              </a:rPr>
              <a:t> whose function is to secrete an early protective wave of antigen-specific antibodies.</a:t>
            </a:r>
            <a:r>
              <a:rPr kumimoji="0" lang="en-US" sz="1600" b="0" i="0" u="sng" strike="noStrike" cap="none" normalizeH="0" baseline="30000" dirty="0" smtClean="0" bmk="bbib0155">
                <a:ln>
                  <a:noFill/>
                </a:ln>
                <a:solidFill>
                  <a:srgbClr val="0C7DBB"/>
                </a:solidFill>
                <a:effectLst/>
                <a:latin typeface="Calibri" pitchFamily="34" charset="0"/>
                <a:ea typeface="Times New Roman" pitchFamily="18" charset="0"/>
                <a:cs typeface="Arial" pitchFamily="34" charset="0"/>
              </a:rPr>
              <a:t> </a:t>
            </a:r>
            <a:r>
              <a:rPr kumimoji="0" lang="en-US" sz="1600" b="0" i="0" u="none" strike="noStrike" cap="none" normalizeH="0" baseline="0" dirty="0" smtClean="0" bmk="bbib0155">
                <a:ln>
                  <a:noFill/>
                </a:ln>
                <a:solidFill>
                  <a:schemeClr val="tx1"/>
                </a:solidFill>
                <a:effectLst/>
                <a:latin typeface="Calibri" pitchFamily="34" charset="0"/>
                <a:ea typeface="Times New Roman" pitchFamily="18" charset="0"/>
                <a:cs typeface="Arial" pitchFamily="34" charset="0"/>
              </a:rPr>
              <a:t> In a primary vaccination, those early antibodies are mostly </a:t>
            </a:r>
            <a:r>
              <a:rPr kumimoji="0" lang="en-US" sz="1600" b="0" i="0" u="none" strike="noStrike" cap="none" normalizeH="0" baseline="0" dirty="0" err="1" smtClean="0" bmk="bbib0155">
                <a:ln>
                  <a:noFill/>
                </a:ln>
                <a:solidFill>
                  <a:srgbClr val="0C7DBB"/>
                </a:solidFill>
                <a:effectLst/>
                <a:latin typeface="Calibri" pitchFamily="34" charset="0"/>
                <a:ea typeface="Times New Roman" pitchFamily="18" charset="0"/>
                <a:cs typeface="Arial" pitchFamily="34" charset="0"/>
                <a:hlinkClick r:id="rId7" tooltip="Learn more about Immunoglobulin M from ScienceDirect's AI-generated Topic Pages"/>
              </a:rPr>
              <a:t>IgM</a:t>
            </a:r>
            <a:r>
              <a:rPr kumimoji="0" lang="en-US" sz="1600" b="0" i="0" u="none" strike="noStrike" cap="none" normalizeH="0" baseline="0" dirty="0" smtClean="0" bmk="bbib0155">
                <a:ln>
                  <a:noFill/>
                </a:ln>
                <a:solidFill>
                  <a:schemeClr val="tx1"/>
                </a:solidFill>
                <a:effectLst/>
                <a:latin typeface="Calibri" pitchFamily="34" charset="0"/>
                <a:ea typeface="Times New Roman" pitchFamily="18" charset="0"/>
                <a:cs typeface="Arial" pitchFamily="34" charset="0"/>
              </a:rPr>
              <a:t> and bind to the vaccine antigen with a relatively low affinity. A subset of the activated B cells will continue expanding forming specially organized structures in the secondary </a:t>
            </a:r>
            <a:r>
              <a:rPr kumimoji="0" lang="en-US" sz="1600" b="0" i="0" u="none" strike="noStrike" cap="none" normalizeH="0" baseline="0" dirty="0" smtClean="0" bmk="bbib0155">
                <a:ln>
                  <a:noFill/>
                </a:ln>
                <a:solidFill>
                  <a:srgbClr val="0C7DBB"/>
                </a:solidFill>
                <a:effectLst/>
                <a:latin typeface="Calibri" pitchFamily="34" charset="0"/>
                <a:ea typeface="Times New Roman" pitchFamily="18" charset="0"/>
                <a:cs typeface="Arial" pitchFamily="34" charset="0"/>
                <a:hlinkClick r:id="rId8" tooltip="Learn more about Lymph Node from ScienceDirect's AI-generated Topic Pages"/>
              </a:rPr>
              <a:t>lymph nodes</a:t>
            </a:r>
            <a:r>
              <a:rPr kumimoji="0" lang="en-US" sz="1600" b="0" i="0" u="none" strike="noStrike" cap="none" normalizeH="0" baseline="0" dirty="0" smtClean="0" bmk="bbib0155">
                <a:ln>
                  <a:noFill/>
                </a:ln>
                <a:solidFill>
                  <a:schemeClr val="tx1"/>
                </a:solidFill>
                <a:effectLst/>
                <a:latin typeface="Calibri" pitchFamily="34" charset="0"/>
                <a:ea typeface="Times New Roman" pitchFamily="18" charset="0"/>
                <a:cs typeface="Arial" pitchFamily="34" charset="0"/>
              </a:rPr>
              <a:t> known as </a:t>
            </a:r>
            <a:r>
              <a:rPr kumimoji="0" lang="en-US" sz="1600" b="0" i="0" u="none" strike="noStrike" cap="none" normalizeH="0" baseline="0" dirty="0" smtClean="0" bmk="bbib0155">
                <a:ln>
                  <a:noFill/>
                </a:ln>
                <a:solidFill>
                  <a:srgbClr val="0C7DBB"/>
                </a:solidFill>
                <a:effectLst/>
                <a:latin typeface="Calibri" pitchFamily="34" charset="0"/>
                <a:ea typeface="Times New Roman" pitchFamily="18" charset="0"/>
                <a:cs typeface="Arial" pitchFamily="34" charset="0"/>
                <a:hlinkClick r:id="rId9" tooltip="Learn more about Germinal Center from ScienceDirect's AI-generated Topic Pages"/>
              </a:rPr>
              <a:t>germinal centers</a:t>
            </a:r>
            <a:r>
              <a:rPr kumimoji="0" lang="en-US" sz="1600" b="0" i="0" u="none" strike="noStrike" cap="none" normalizeH="0" baseline="0" dirty="0" smtClean="0" bmk="bbib0155">
                <a:ln>
                  <a:noFill/>
                </a:ln>
                <a:solidFill>
                  <a:schemeClr val="tx1"/>
                </a:solidFill>
                <a:effectLst/>
                <a:latin typeface="Calibri" pitchFamily="34" charset="0"/>
                <a:ea typeface="Times New Roman" pitchFamily="18" charset="0"/>
                <a:cs typeface="Arial" pitchFamily="34" charset="0"/>
              </a:rPr>
              <a:t> (GCs).</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GCs are where vaccine-specific B cells with the highest antigen </a:t>
            </a:r>
            <a:r>
              <a:rPr kumimoji="0" lang="en-US" sz="1600" b="0" i="0" u="none" strike="noStrike" cap="none" normalizeH="0" baseline="0" dirty="0" smtClean="0">
                <a:ln>
                  <a:noFill/>
                </a:ln>
                <a:solidFill>
                  <a:srgbClr val="0C7DBB"/>
                </a:solidFill>
                <a:effectLst/>
                <a:latin typeface="Calibri" pitchFamily="34" charset="0"/>
                <a:ea typeface="Times New Roman" pitchFamily="18" charset="0"/>
                <a:cs typeface="Arial" pitchFamily="34" charset="0"/>
                <a:hlinkClick r:id="rId10" tooltip="Learn more about Binding Affinity from ScienceDirect's AI-generated Topic Pages"/>
              </a:rPr>
              <a:t>binding affinity</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are preferentially selected and also where the majority of antibody </a:t>
            </a:r>
            <a:r>
              <a:rPr kumimoji="0" lang="en-US" sz="1600" b="0" i="0" u="none" strike="noStrike" cap="none" normalizeH="0" baseline="0" dirty="0" err="1" smtClean="0">
                <a:ln>
                  <a:noFill/>
                </a:ln>
                <a:solidFill>
                  <a:srgbClr val="0C7DBB"/>
                </a:solidFill>
                <a:effectLst/>
                <a:latin typeface="Calibri" pitchFamily="34" charset="0"/>
                <a:ea typeface="Times New Roman" pitchFamily="18" charset="0"/>
                <a:cs typeface="Arial" pitchFamily="34" charset="0"/>
                <a:hlinkClick r:id="rId11" tooltip="Learn more about Immunoglobulin Class Switching from ScienceDirect's AI-generated Topic Pages"/>
              </a:rPr>
              <a:t>isotype</a:t>
            </a:r>
            <a:r>
              <a:rPr kumimoji="0" lang="en-US" sz="1600" b="0" i="0" u="none" strike="noStrike" cap="none" normalizeH="0" baseline="0" dirty="0" smtClean="0">
                <a:ln>
                  <a:noFill/>
                </a:ln>
                <a:solidFill>
                  <a:srgbClr val="0C7DBB"/>
                </a:solidFill>
                <a:effectLst/>
                <a:latin typeface="Calibri" pitchFamily="34" charset="0"/>
                <a:ea typeface="Times New Roman" pitchFamily="18" charset="0"/>
                <a:cs typeface="Arial" pitchFamily="34" charset="0"/>
                <a:hlinkClick r:id="rId11" tooltip="Learn more about Immunoglobulin Class Switching from ScienceDirect's AI-generated Topic Pages"/>
              </a:rPr>
              <a:t>-switching</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from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IgM</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to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IgG</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and </a:t>
            </a:r>
            <a:r>
              <a:rPr kumimoji="0" lang="en-US" sz="1600" b="0" i="0" u="none" strike="noStrike" cap="none" normalizeH="0" baseline="0" dirty="0" err="1" smtClean="0">
                <a:ln>
                  <a:noFill/>
                </a:ln>
                <a:solidFill>
                  <a:srgbClr val="0C7DBB"/>
                </a:solidFill>
                <a:effectLst/>
                <a:latin typeface="Calibri" pitchFamily="34" charset="0"/>
                <a:ea typeface="Times New Roman" pitchFamily="18" charset="0"/>
                <a:cs typeface="Arial" pitchFamily="34" charset="0"/>
                <a:hlinkClick r:id="rId12" tooltip="Learn more about Immunoglobulin A from ScienceDirect's AI-generated Topic Pages"/>
              </a:rPr>
              <a:t>IgA</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occurs.</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The cells responsible for the maintenance of antigen-specific </a:t>
            </a:r>
            <a:r>
              <a:rPr kumimoji="0" lang="en-US" sz="1600" b="0" i="0" u="none" strike="noStrike" cap="none" normalizeH="0" baseline="0" dirty="0" smtClean="0">
                <a:ln>
                  <a:noFill/>
                </a:ln>
                <a:solidFill>
                  <a:srgbClr val="0C7DBB"/>
                </a:solidFill>
                <a:effectLst/>
                <a:latin typeface="Calibri" pitchFamily="34" charset="0"/>
                <a:ea typeface="Times New Roman" pitchFamily="18" charset="0"/>
                <a:cs typeface="Arial" pitchFamily="34" charset="0"/>
                <a:hlinkClick r:id="rId13" tooltip="Learn more about Antibody Blood Level from ScienceDirect's AI-generated Topic Pages"/>
              </a:rPr>
              <a:t>serum antibody levels</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following vaccination and infection are long-lived </a:t>
            </a:r>
            <a:r>
              <a:rPr kumimoji="0" lang="en-US" sz="1600" b="0" i="0" u="none" strike="noStrike" cap="none" normalizeH="0" baseline="0" dirty="0" smtClean="0">
                <a:ln>
                  <a:noFill/>
                </a:ln>
                <a:solidFill>
                  <a:srgbClr val="0C7DBB"/>
                </a:solidFill>
                <a:effectLst/>
                <a:latin typeface="Calibri" pitchFamily="34" charset="0"/>
                <a:ea typeface="Times New Roman" pitchFamily="18" charset="0"/>
                <a:cs typeface="Arial" pitchFamily="34" charset="0"/>
                <a:hlinkClick r:id="rId14" tooltip="Learn more about Plasma Cell from ScienceDirect's AI-generated Topic Pages"/>
              </a:rPr>
              <a:t>plasma cells</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354226"/>
            <a:ext cx="9144000" cy="517064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en-US" b="1" i="0"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T Cells</a:t>
            </a:r>
            <a:endParaRPr kumimoji="0" lang="en-US" b="0" i="0" u="none"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The main two subsets of T cells are CD4</a:t>
            </a:r>
            <a:r>
              <a:rPr kumimoji="0" lang="en-US" sz="1600" b="0" i="0" u="none" strike="noStrike" cap="none" normalizeH="0" baseline="30000" dirty="0" smtClean="0">
                <a:ln>
                  <a:noFill/>
                </a:ln>
                <a:solidFill>
                  <a:schemeClr val="tx1"/>
                </a:solidFill>
                <a:effectLst/>
                <a:latin typeface="Calibri" pitchFamily="34" charset="0"/>
                <a:ea typeface="Times New Roman" pitchFamily="18" charset="0"/>
                <a:cs typeface="Arial" pitchFamily="34" charset="0"/>
              </a:rPr>
              <a:t>+</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and </a:t>
            </a:r>
            <a:r>
              <a:rPr kumimoji="0" lang="en-US" sz="1600" b="0" i="0" u="none" strike="noStrike" cap="none" normalizeH="0" baseline="0" dirty="0" smtClean="0">
                <a:ln>
                  <a:noFill/>
                </a:ln>
                <a:solidFill>
                  <a:srgbClr val="0C7DBB"/>
                </a:solidFill>
                <a:effectLst/>
                <a:latin typeface="Calibri" pitchFamily="34" charset="0"/>
                <a:ea typeface="Times New Roman" pitchFamily="18" charset="0"/>
                <a:cs typeface="Arial" pitchFamily="34" charset="0"/>
                <a:hlinkClick r:id="rId2" tooltip="Learn more about CD8 from ScienceDirect's AI-generated Topic Pages"/>
              </a:rPr>
              <a:t>CD8</a:t>
            </a:r>
            <a:r>
              <a:rPr kumimoji="0" lang="en-US" sz="1600" b="0" i="0" u="none" strike="noStrike" cap="none" normalizeH="0" baseline="30000" dirty="0" smtClean="0">
                <a:ln>
                  <a:noFill/>
                </a:ln>
                <a:solidFill>
                  <a:schemeClr val="tx1"/>
                </a:solidFill>
                <a:effectLst/>
                <a:latin typeface="Calibri" pitchFamily="34" charset="0"/>
                <a:ea typeface="Times New Roman" pitchFamily="18" charset="0"/>
                <a:cs typeface="Arial" pitchFamily="34" charset="0"/>
              </a:rPr>
              <a:t>+</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T cells. Through at least one of these two </a:t>
            </a:r>
            <a:r>
              <a:rPr kumimoji="0" lang="en-US" sz="1600" b="0" i="0" u="none" strike="noStrike" cap="none" normalizeH="0" baseline="0" dirty="0" smtClean="0">
                <a:ln>
                  <a:noFill/>
                </a:ln>
                <a:solidFill>
                  <a:srgbClr val="0C7DBB"/>
                </a:solidFill>
                <a:effectLst/>
                <a:latin typeface="Calibri" pitchFamily="34" charset="0"/>
                <a:ea typeface="Times New Roman" pitchFamily="18" charset="0"/>
                <a:cs typeface="Arial" pitchFamily="34" charset="0"/>
                <a:hlinkClick r:id="rId3" tooltip="Learn more about T Cell Subset from ScienceDirect's AI-generated Topic Pages"/>
              </a:rPr>
              <a:t>subsets T cells</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participate in the protection mediated by all antiviral vaccines. The main function of T cells is to provide help to B cells (CD4</a:t>
            </a:r>
            <a:r>
              <a:rPr kumimoji="0" lang="en-US" sz="1600" b="0" i="0" u="none" strike="noStrike" cap="none" normalizeH="0" baseline="30000" dirty="0" smtClean="0">
                <a:ln>
                  <a:noFill/>
                </a:ln>
                <a:solidFill>
                  <a:schemeClr val="tx1"/>
                </a:solidFill>
                <a:effectLst/>
                <a:latin typeface="Calibri" pitchFamily="34" charset="0"/>
                <a:ea typeface="Times New Roman" pitchFamily="18" charset="0"/>
                <a:cs typeface="Arial" pitchFamily="34" charset="0"/>
              </a:rPr>
              <a:t>+</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or clear the infection (CD8</a:t>
            </a:r>
            <a:r>
              <a:rPr kumimoji="0" lang="en-US" sz="1600" b="0" i="0" u="none" strike="noStrike" cap="none" normalizeH="0" baseline="30000" dirty="0" smtClean="0">
                <a:ln>
                  <a:noFill/>
                </a:ln>
                <a:solidFill>
                  <a:schemeClr val="tx1"/>
                </a:solidFill>
                <a:effectLst/>
                <a:latin typeface="Calibri" pitchFamily="34" charset="0"/>
                <a:ea typeface="Times New Roman" pitchFamily="18" charset="0"/>
                <a:cs typeface="Arial" pitchFamily="34" charset="0"/>
              </a:rPr>
              <a:t>+</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and not to prevent the infection. In contrast to antibodies that recognize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epitopes</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in 3-dimensional conformation, T cells recognize linear peptides from the infecting agent that are expressed on MHC molecules on the surface of virus-infected cells. Some of these peptides come from </a:t>
            </a:r>
            <a:r>
              <a:rPr kumimoji="0" lang="en-US" sz="1600" b="0" i="0" u="none" strike="noStrike" cap="none" normalizeH="0" baseline="0" dirty="0" smtClean="0">
                <a:ln>
                  <a:noFill/>
                </a:ln>
                <a:solidFill>
                  <a:srgbClr val="0C7DBB"/>
                </a:solidFill>
                <a:effectLst/>
                <a:latin typeface="Calibri" pitchFamily="34" charset="0"/>
                <a:ea typeface="Times New Roman" pitchFamily="18" charset="0"/>
                <a:cs typeface="Arial" pitchFamily="34" charset="0"/>
                <a:hlinkClick r:id="rId4" tooltip="Learn more about Viral Protein from ScienceDirect's AI-generated Topic Pages"/>
              </a:rPr>
              <a:t>viral proteins</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that do not exhibit extensive </a:t>
            </a:r>
            <a:r>
              <a:rPr kumimoji="0" lang="en-US" sz="1600" b="0" i="0" u="none" strike="noStrike" cap="none" normalizeH="0" baseline="0" dirty="0" smtClean="0">
                <a:ln>
                  <a:noFill/>
                </a:ln>
                <a:solidFill>
                  <a:srgbClr val="0C7DBB"/>
                </a:solidFill>
                <a:effectLst/>
                <a:latin typeface="Calibri" pitchFamily="34" charset="0"/>
                <a:ea typeface="Times New Roman" pitchFamily="18" charset="0"/>
                <a:cs typeface="Arial" pitchFamily="34" charset="0"/>
                <a:hlinkClick r:id="rId5" tooltip="Learn more about Antigenic Variation from ScienceDirect's AI-generated Topic Pages"/>
              </a:rPr>
              <a:t>antigenic variation</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making T cells an important mechanism of protection against rapidly evolving viruses.</a:t>
            </a:r>
            <a:r>
              <a:rPr kumimoji="0" lang="en-US" sz="1600" b="0" i="0" u="sng" strike="noStrike" cap="none" normalizeH="0" baseline="30000" dirty="0" smtClean="0">
                <a:ln>
                  <a:noFill/>
                </a:ln>
                <a:solidFill>
                  <a:srgbClr val="0C7DBB"/>
                </a:solidFill>
                <a:effectLst/>
                <a:latin typeface="Calibri" pitchFamily="34" charset="0"/>
                <a:ea typeface="Times New Roman" pitchFamily="18" charset="0"/>
                <a:cs typeface="Arial" pitchFamily="34" charset="0"/>
              </a:rPr>
              <a:t> </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CD4</a:t>
            </a:r>
            <a:r>
              <a:rPr kumimoji="0" lang="en-US" sz="1600" b="0" i="0" u="none" strike="noStrike" cap="none" normalizeH="0" baseline="30000" dirty="0" smtClean="0">
                <a:ln>
                  <a:noFill/>
                </a:ln>
                <a:solidFill>
                  <a:schemeClr val="tx1"/>
                </a:solidFill>
                <a:effectLst/>
                <a:latin typeface="Calibri" pitchFamily="34" charset="0"/>
                <a:ea typeface="Times New Roman" pitchFamily="18" charset="0"/>
                <a:cs typeface="Arial" pitchFamily="34" charset="0"/>
              </a:rPr>
              <a:t>+</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T cells contribute to antiviral vaccine effectiveness in several ways; secreting cytokines such as IFN-γ and TNF and supporting the activation of B cells and CD8</a:t>
            </a:r>
            <a:r>
              <a:rPr kumimoji="0" lang="en-US" sz="1600" b="0" i="0" u="none" strike="noStrike" cap="none" normalizeH="0" baseline="30000" dirty="0" smtClean="0">
                <a:ln>
                  <a:noFill/>
                </a:ln>
                <a:solidFill>
                  <a:schemeClr val="tx1"/>
                </a:solidFill>
                <a:effectLst/>
                <a:latin typeface="Calibri" pitchFamily="34" charset="0"/>
                <a:ea typeface="Times New Roman" pitchFamily="18" charset="0"/>
                <a:cs typeface="Arial" pitchFamily="34" charset="0"/>
              </a:rPr>
              <a:t>+</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T cells (Th1); secretion of IL-4, IL-5, </a:t>
            </a:r>
            <a:r>
              <a:rPr kumimoji="0" lang="en-US" sz="1600" b="0" i="0" u="none" strike="noStrike" cap="none" normalizeH="0" baseline="0" dirty="0" smtClean="0">
                <a:ln>
                  <a:noFill/>
                </a:ln>
                <a:solidFill>
                  <a:srgbClr val="0C7DBB"/>
                </a:solidFill>
                <a:effectLst/>
                <a:latin typeface="Calibri" pitchFamily="34" charset="0"/>
                <a:ea typeface="Times New Roman" pitchFamily="18" charset="0"/>
                <a:cs typeface="Arial" pitchFamily="34" charset="0"/>
                <a:hlinkClick r:id="rId6" tooltip="Learn more about Interleukin 13 from ScienceDirect's AI-generated Topic Pages"/>
              </a:rPr>
              <a:t>IL-13</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and other cytokines to support </a:t>
            </a:r>
            <a:r>
              <a:rPr kumimoji="0" lang="en-US" sz="1600" b="0" i="0" u="none" strike="noStrike" cap="none" normalizeH="0" baseline="0" dirty="0" smtClean="0">
                <a:ln>
                  <a:noFill/>
                </a:ln>
                <a:solidFill>
                  <a:srgbClr val="0C7DBB"/>
                </a:solidFill>
                <a:effectLst/>
                <a:latin typeface="Calibri" pitchFamily="34" charset="0"/>
                <a:ea typeface="Times New Roman" pitchFamily="18" charset="0"/>
                <a:cs typeface="Arial" pitchFamily="34" charset="0"/>
                <a:hlinkClick r:id="rId7" tooltip="Learn more about B Cell Activation from ScienceDirect's AI-generated Topic Pages"/>
              </a:rPr>
              <a:t>B-cell activation</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and differentiation (Th2); triggering the formation and maintenance of the GC reaction via the expression of </a:t>
            </a:r>
            <a:r>
              <a:rPr kumimoji="0" lang="en-US" sz="1600" b="0" i="0" u="none" strike="noStrike" cap="none" normalizeH="0" baseline="0" dirty="0" smtClean="0">
                <a:ln>
                  <a:noFill/>
                </a:ln>
                <a:solidFill>
                  <a:srgbClr val="0C7DBB"/>
                </a:solidFill>
                <a:effectLst/>
                <a:latin typeface="Calibri" pitchFamily="34" charset="0"/>
                <a:ea typeface="Times New Roman" pitchFamily="18" charset="0"/>
                <a:cs typeface="Arial" pitchFamily="34" charset="0"/>
                <a:hlinkClick r:id="rId8" tooltip="Learn more about CD40 Ligand from ScienceDirect's AI-generated Topic Pages"/>
              </a:rPr>
              <a:t>CD40L</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and secretion of </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IL-21. </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CD8</a:t>
            </a:r>
            <a:r>
              <a:rPr kumimoji="0" lang="en-US" sz="1600" b="0" i="0" u="none" strike="noStrike" cap="none" normalizeH="0" baseline="30000" dirty="0" smtClean="0">
                <a:ln>
                  <a:noFill/>
                </a:ln>
                <a:solidFill>
                  <a:schemeClr val="tx1"/>
                </a:solidFill>
                <a:effectLst/>
                <a:latin typeface="Calibri" pitchFamily="34" charset="0"/>
                <a:ea typeface="Times New Roman" pitchFamily="18" charset="0"/>
                <a:cs typeface="Arial" pitchFamily="34" charset="0"/>
              </a:rPr>
              <a:t>+</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T cells, on the other hand, clear virus infected cells by directly killing those cells (through the release of </a:t>
            </a:r>
            <a:r>
              <a:rPr kumimoji="0" lang="en-US" sz="1600" b="0" i="0" u="none" strike="noStrike" cap="none" normalizeH="0" baseline="0" dirty="0" err="1" smtClean="0">
                <a:ln>
                  <a:noFill/>
                </a:ln>
                <a:solidFill>
                  <a:srgbClr val="0C7DBB"/>
                </a:solidFill>
                <a:effectLst/>
                <a:latin typeface="Calibri" pitchFamily="34" charset="0"/>
                <a:ea typeface="Times New Roman" pitchFamily="18" charset="0"/>
                <a:cs typeface="Arial" pitchFamily="34" charset="0"/>
                <a:hlinkClick r:id="rId9" tooltip="Learn more about Perforin from ScienceDirect's AI-generated Topic Pages"/>
              </a:rPr>
              <a:t>perforins</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and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granzymes</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or indirectly by secreting inflammatory cytokines. CD8</a:t>
            </a:r>
            <a:r>
              <a:rPr kumimoji="0" lang="en-US" sz="1600" b="0" i="0" u="none" strike="noStrike" cap="none" normalizeH="0" baseline="30000" dirty="0" smtClean="0">
                <a:ln>
                  <a:noFill/>
                </a:ln>
                <a:solidFill>
                  <a:schemeClr val="tx1"/>
                </a:solidFill>
                <a:effectLst/>
                <a:latin typeface="Calibri" pitchFamily="34" charset="0"/>
                <a:ea typeface="Times New Roman" pitchFamily="18" charset="0"/>
                <a:cs typeface="Arial" pitchFamily="34" charset="0"/>
              </a:rPr>
              <a:t>+</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T-cells can control viral burden and thus limit the severity of the disease.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0" y="527209"/>
            <a:ext cx="9144000" cy="443198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505050"/>
                </a:solidFill>
                <a:effectLst/>
                <a:latin typeface="Calibri" pitchFamily="34" charset="0"/>
                <a:ea typeface="Times New Roman" pitchFamily="18" charset="0"/>
                <a:cs typeface="Arial" pitchFamily="34" charset="0"/>
              </a:rPr>
              <a:t>Next generation vaccine platforms</a:t>
            </a:r>
            <a:endParaRPr kumimoji="0" lang="en-US" sz="7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1"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DNA- and RNA-based vaccines</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The concept of using naked DNA as a vaccine was introduced in the early 1990s.</a:t>
            </a:r>
            <a:r>
              <a:rPr kumimoji="0" lang="en-US" sz="1600" b="0" i="0" u="sng" strike="noStrike" cap="none" normalizeH="0" baseline="30000" dirty="0" smtClean="0">
                <a:ln>
                  <a:noFill/>
                </a:ln>
                <a:solidFill>
                  <a:srgbClr val="0C7DBB"/>
                </a:solidFill>
                <a:effectLst/>
                <a:latin typeface="Calibri" pitchFamily="34" charset="0"/>
                <a:ea typeface="Times New Roman" pitchFamily="18" charset="0"/>
                <a:cs typeface="Arial" pitchFamily="34" charset="0"/>
              </a:rPr>
              <a:t> </a:t>
            </a:r>
            <a:r>
              <a:rPr kumimoji="0" lang="en-US" sz="1600" b="0" i="0" u="none" strike="noStrike" cap="none" normalizeH="0" baseline="0" dirty="0" smtClean="0" bmk="bbib0335">
                <a:ln>
                  <a:noFill/>
                </a:ln>
                <a:solidFill>
                  <a:schemeClr val="tx1"/>
                </a:solidFill>
                <a:effectLst/>
                <a:latin typeface="Calibri" pitchFamily="34" charset="0"/>
                <a:ea typeface="Times New Roman" pitchFamily="18" charset="0"/>
                <a:cs typeface="Arial" pitchFamily="34" charset="0"/>
              </a:rPr>
              <a:t> It rapidly gained traction mainly due to its simplicity and versatility. While the early clinical trials demonstrated the safety of </a:t>
            </a:r>
            <a:r>
              <a:rPr kumimoji="0" lang="en-US" sz="1600" b="0" i="0" u="none" strike="noStrike" cap="none" normalizeH="0" baseline="0" dirty="0" smtClean="0" bmk="bbib0335">
                <a:ln>
                  <a:noFill/>
                </a:ln>
                <a:solidFill>
                  <a:srgbClr val="0C7DBB"/>
                </a:solidFill>
                <a:effectLst/>
                <a:latin typeface="Calibri" pitchFamily="34" charset="0"/>
                <a:ea typeface="Times New Roman" pitchFamily="18" charset="0"/>
                <a:cs typeface="Arial" pitchFamily="34" charset="0"/>
                <a:hlinkClick r:id="rId2" tooltip="Learn more about DNA Vaccine from ScienceDirect's AI-generated Topic Pages"/>
              </a:rPr>
              <a:t>DNA vaccines</a:t>
            </a:r>
            <a:r>
              <a:rPr kumimoji="0" lang="en-US" sz="1600" b="0" i="0" u="none" strike="noStrike" cap="none" normalizeH="0" baseline="0" dirty="0" smtClean="0" bmk="bbib0335">
                <a:ln>
                  <a:noFill/>
                </a:ln>
                <a:solidFill>
                  <a:schemeClr val="tx1"/>
                </a:solidFill>
                <a:effectLst/>
                <a:latin typeface="Calibri" pitchFamily="34" charset="0"/>
                <a:ea typeface="Times New Roman" pitchFamily="18" charset="0"/>
                <a:cs typeface="Arial" pitchFamily="34" charset="0"/>
              </a:rPr>
              <a:t>, it also revealed that they were poorly immunogenic. The </a:t>
            </a:r>
            <a:r>
              <a:rPr kumimoji="0" lang="en-US" sz="1600" b="0" i="0" u="none" strike="noStrike" cap="none" normalizeH="0" baseline="0" dirty="0" smtClean="0" bmk="bbib0335">
                <a:ln>
                  <a:noFill/>
                </a:ln>
                <a:solidFill>
                  <a:srgbClr val="0C7DBB"/>
                </a:solidFill>
                <a:effectLst/>
                <a:latin typeface="Calibri" pitchFamily="34" charset="0"/>
                <a:ea typeface="Times New Roman" pitchFamily="18" charset="0"/>
                <a:cs typeface="Arial" pitchFamily="34" charset="0"/>
                <a:hlinkClick r:id="rId3" tooltip="Learn more about Immunogenicity from ScienceDirect's AI-generated Topic Pages"/>
              </a:rPr>
              <a:t>immunogenicity</a:t>
            </a:r>
            <a:r>
              <a:rPr kumimoji="0" lang="en-US" sz="1600" b="0" i="0" u="none" strike="noStrike" cap="none" normalizeH="0" baseline="0" dirty="0" smtClean="0" bmk="bbib0335">
                <a:ln>
                  <a:noFill/>
                </a:ln>
                <a:solidFill>
                  <a:schemeClr val="tx1"/>
                </a:solidFill>
                <a:effectLst/>
                <a:latin typeface="Calibri" pitchFamily="34" charset="0"/>
                <a:ea typeface="Times New Roman" pitchFamily="18" charset="0"/>
                <a:cs typeface="Arial" pitchFamily="34" charset="0"/>
              </a:rPr>
              <a:t> of DNA vaccines has been improved through different methods; (1) improving the efficiency of DNA delivery to enhance the cellular uptake of the </a:t>
            </a:r>
            <a:r>
              <a:rPr kumimoji="0" lang="en-US" sz="1600" b="0" i="0" u="none" strike="noStrike" cap="none" normalizeH="0" baseline="0" dirty="0" smtClean="0" bmk="bbib0335">
                <a:ln>
                  <a:noFill/>
                </a:ln>
                <a:solidFill>
                  <a:srgbClr val="0C7DBB"/>
                </a:solidFill>
                <a:effectLst/>
                <a:latin typeface="Calibri" pitchFamily="34" charset="0"/>
                <a:ea typeface="Times New Roman" pitchFamily="18" charset="0"/>
                <a:cs typeface="Arial" pitchFamily="34" charset="0"/>
                <a:hlinkClick r:id="rId4" tooltip="Learn more about Plasmid DNA from ScienceDirect's AI-generated Topic Pages"/>
              </a:rPr>
              <a:t>plasmid DNA</a:t>
            </a:r>
            <a:r>
              <a:rPr kumimoji="0" lang="en-US" sz="1600" b="0" i="0" u="none" strike="noStrike" cap="none" normalizeH="0" baseline="0" dirty="0" smtClean="0" bmk="bbib0335">
                <a:ln>
                  <a:noFill/>
                </a:ln>
                <a:solidFill>
                  <a:schemeClr val="tx1"/>
                </a:solidFill>
                <a:effectLst/>
                <a:latin typeface="Calibri" pitchFamily="34" charset="0"/>
                <a:ea typeface="Times New Roman" pitchFamily="18" charset="0"/>
                <a:cs typeface="Arial" pitchFamily="34" charset="0"/>
              </a:rPr>
              <a:t>; (2) the use of </a:t>
            </a:r>
            <a:r>
              <a:rPr kumimoji="0" lang="en-US" sz="1600" b="0" i="0" u="none" strike="noStrike" cap="none" normalizeH="0" baseline="0" dirty="0" err="1" smtClean="0" bmk="bbib0335">
                <a:ln>
                  <a:noFill/>
                </a:ln>
                <a:solidFill>
                  <a:srgbClr val="0C7DBB"/>
                </a:solidFill>
                <a:effectLst/>
                <a:latin typeface="Calibri" pitchFamily="34" charset="0"/>
                <a:ea typeface="Times New Roman" pitchFamily="18" charset="0"/>
                <a:cs typeface="Arial" pitchFamily="34" charset="0"/>
                <a:hlinkClick r:id="rId5" tooltip="Learn more about Adjuvant from ScienceDirect's AI-generated Topic Pages"/>
              </a:rPr>
              <a:t>adjuvants</a:t>
            </a:r>
            <a:r>
              <a:rPr kumimoji="0" lang="en-US" sz="1600" b="0" i="0" u="none" strike="noStrike" cap="none" normalizeH="0" baseline="0" dirty="0" smtClean="0" bmk="bbib0335">
                <a:ln>
                  <a:noFill/>
                </a:ln>
                <a:solidFill>
                  <a:schemeClr val="tx1"/>
                </a:solidFill>
                <a:effectLst/>
                <a:latin typeface="Calibri" pitchFamily="34" charset="0"/>
                <a:ea typeface="Times New Roman" pitchFamily="18" charset="0"/>
                <a:cs typeface="Arial" pitchFamily="34" charset="0"/>
              </a:rPr>
              <a:t> either in physical form or encoded on separate plasmids; (3) optimizing the sequence of the DNA vaccine to enhance the expression and immunogenicity of the encoded </a:t>
            </a:r>
            <a:r>
              <a:rPr kumimoji="0" lang="en-US" sz="1600" b="0" i="0" u="none" strike="noStrike" cap="none" normalizeH="0" baseline="0" dirty="0" smtClean="0" bmk="bbib0335">
                <a:ln>
                  <a:noFill/>
                </a:ln>
                <a:solidFill>
                  <a:schemeClr val="tx1"/>
                </a:solidFill>
                <a:effectLst/>
                <a:latin typeface="Calibri" pitchFamily="34" charset="0"/>
                <a:ea typeface="Times New Roman" pitchFamily="18" charset="0"/>
                <a:cs typeface="Arial" pitchFamily="34" charset="0"/>
              </a:rPr>
              <a:t>protein.</a:t>
            </a:r>
            <a:r>
              <a:rPr lang="en-US" sz="1600" baseline="30000" dirty="0" smtClean="0" bmk="bbib0335">
                <a:solidFill>
                  <a:srgbClr val="0C7DBB"/>
                </a:solidFill>
                <a:latin typeface="Calibri" pitchFamily="34" charset="0"/>
                <a:ea typeface="Times New Roman" pitchFamily="18" charset="0"/>
                <a:cs typeface="Arial" pitchFamily="34" charset="0"/>
              </a:rPr>
              <a:t> </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DNA </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vaccines against a variety of viruses are now being tested at different stages of clinical trials.</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Advances in the methods of </a:t>
            </a:r>
            <a:r>
              <a:rPr kumimoji="0" lang="en-US" sz="1600" b="0" i="0" u="none" strike="noStrike" cap="none" normalizeH="0" baseline="0" dirty="0" smtClean="0">
                <a:ln>
                  <a:noFill/>
                </a:ln>
                <a:solidFill>
                  <a:srgbClr val="0C7DBB"/>
                </a:solidFill>
                <a:effectLst/>
                <a:latin typeface="Calibri" pitchFamily="34" charset="0"/>
                <a:ea typeface="Times New Roman" pitchFamily="18" charset="0"/>
                <a:cs typeface="Arial" pitchFamily="34" charset="0"/>
                <a:hlinkClick r:id="rId6" tooltip="Learn more about Messenger RNA from ScienceDirect's AI-generated Topic Pages"/>
              </a:rPr>
              <a:t>mRNA</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synthesis and stabilization have paved the way for the possibility of using mRNA as vaccine </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platforms.</a:t>
            </a:r>
            <a:r>
              <a:rPr kumimoji="0" lang="en-US" sz="1600" b="0" i="0" u="none" strike="noStrike" cap="none" normalizeH="0" baseline="0" dirty="0" smtClean="0" bmk="bbib0340">
                <a:ln>
                  <a:noFill/>
                </a:ln>
                <a:solidFill>
                  <a:schemeClr val="tx1"/>
                </a:solidFill>
                <a:effectLst/>
                <a:latin typeface="Calibri" pitchFamily="34" charset="0"/>
                <a:ea typeface="Times New Roman" pitchFamily="18" charset="0"/>
                <a:cs typeface="Arial" pitchFamily="34" charset="0"/>
              </a:rPr>
              <a:t> The ability of mRNA to stimulate several of the innate </a:t>
            </a:r>
            <a:r>
              <a:rPr kumimoji="0" lang="en-US" sz="1600" b="0" i="0" u="none" strike="noStrike" cap="none" normalizeH="0" baseline="0" dirty="0" smtClean="0" bmk="bbib0340">
                <a:ln>
                  <a:noFill/>
                </a:ln>
                <a:solidFill>
                  <a:srgbClr val="0C7DBB"/>
                </a:solidFill>
                <a:effectLst/>
                <a:latin typeface="Calibri" pitchFamily="34" charset="0"/>
                <a:ea typeface="Times New Roman" pitchFamily="18" charset="0"/>
                <a:cs typeface="Arial" pitchFamily="34" charset="0"/>
                <a:hlinkClick r:id="rId7" tooltip="Learn more about Immune System Receptors from ScienceDirect's AI-generated Topic Pages"/>
              </a:rPr>
              <a:t>immune receptors</a:t>
            </a:r>
            <a:r>
              <a:rPr kumimoji="0" lang="en-US" sz="1600" b="0" i="0" u="none" strike="noStrike" cap="none" normalizeH="0" baseline="0" dirty="0" smtClean="0" bmk="bbib0340">
                <a:ln>
                  <a:noFill/>
                </a:ln>
                <a:solidFill>
                  <a:schemeClr val="tx1"/>
                </a:solidFill>
                <a:effectLst/>
                <a:latin typeface="Calibri" pitchFamily="34" charset="0"/>
                <a:ea typeface="Times New Roman" pitchFamily="18" charset="0"/>
                <a:cs typeface="Arial" pitchFamily="34" charset="0"/>
              </a:rPr>
              <a:t> (</a:t>
            </a:r>
            <a:r>
              <a:rPr kumimoji="0" lang="en-US" sz="1600" b="0" i="0" u="none" strike="noStrike" cap="none" normalizeH="0" baseline="0" dirty="0" err="1" smtClean="0" bmk="bbib0340">
                <a:ln>
                  <a:noFill/>
                </a:ln>
                <a:solidFill>
                  <a:schemeClr val="tx1"/>
                </a:solidFill>
                <a:effectLst/>
                <a:latin typeface="Calibri" pitchFamily="34" charset="0"/>
                <a:ea typeface="Times New Roman" pitchFamily="18" charset="0"/>
                <a:cs typeface="Arial" pitchFamily="34" charset="0"/>
              </a:rPr>
              <a:t>eg</a:t>
            </a:r>
            <a:r>
              <a:rPr kumimoji="0" lang="en-US" sz="1600" b="0" i="0" u="none" strike="noStrike" cap="none" normalizeH="0" baseline="0" dirty="0" smtClean="0" bmk="bbib0340">
                <a:ln>
                  <a:noFill/>
                </a:ln>
                <a:solidFill>
                  <a:schemeClr val="tx1"/>
                </a:solidFill>
                <a:effectLst/>
                <a:latin typeface="Calibri" pitchFamily="34" charset="0"/>
                <a:ea typeface="Times New Roman" pitchFamily="18" charset="0"/>
                <a:cs typeface="Arial" pitchFamily="34" charset="0"/>
              </a:rPr>
              <a:t>, </a:t>
            </a:r>
            <a:r>
              <a:rPr kumimoji="0" lang="en-US" sz="1600" b="0" i="0" u="none" strike="noStrike" cap="none" normalizeH="0" baseline="0" dirty="0" smtClean="0" bmk="bbib0340">
                <a:ln>
                  <a:noFill/>
                </a:ln>
                <a:solidFill>
                  <a:srgbClr val="0C7DBB"/>
                </a:solidFill>
                <a:effectLst/>
                <a:latin typeface="Calibri" pitchFamily="34" charset="0"/>
                <a:ea typeface="Times New Roman" pitchFamily="18" charset="0"/>
                <a:cs typeface="Arial" pitchFamily="34" charset="0"/>
                <a:hlinkClick r:id="rId8" tooltip="Learn more about Toll Like Receptor 3 from ScienceDirect's AI-generated Topic Pages"/>
              </a:rPr>
              <a:t>TLR3</a:t>
            </a:r>
            <a:r>
              <a:rPr kumimoji="0" lang="en-US" sz="1600" b="0" i="0" u="none" strike="noStrike" cap="none" normalizeH="0" baseline="0" dirty="0" smtClean="0" bmk="bbib0340">
                <a:ln>
                  <a:noFill/>
                </a:ln>
                <a:solidFill>
                  <a:schemeClr val="tx1"/>
                </a:solidFill>
                <a:effectLst/>
                <a:latin typeface="Calibri" pitchFamily="34" charset="0"/>
                <a:ea typeface="Times New Roman" pitchFamily="18" charset="0"/>
                <a:cs typeface="Arial" pitchFamily="34" charset="0"/>
              </a:rPr>
              <a:t> and TLR7/8) gives them an intrinsic adjuvant activity.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0" y="2219235"/>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50000"/>
              </a:lnSpc>
              <a:spcBef>
                <a:spcPct val="0"/>
              </a:spcBef>
              <a:spcAft>
                <a:spcPct val="0"/>
              </a:spcAft>
              <a:buClrTx/>
              <a:buSzTx/>
              <a:buFontTx/>
              <a:buNone/>
              <a:tabLst/>
            </a:pPr>
            <a:r>
              <a:rPr kumimoji="0" lang="en-US" sz="1600" b="0" i="1" u="none" strike="noStrike" cap="none" normalizeH="0" baseline="0" dirty="0" smtClean="0">
                <a:ln>
                  <a:noFill/>
                </a:ln>
                <a:solidFill>
                  <a:srgbClr val="FF0000"/>
                </a:solidFill>
                <a:effectLst/>
                <a:latin typeface="Calibri" pitchFamily="34" charset="0"/>
                <a:ea typeface="Times New Roman" pitchFamily="18" charset="0"/>
                <a:cs typeface="Arial" pitchFamily="34" charset="0"/>
              </a:rPr>
              <a:t>Vector-based vaccines</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Vectored-based vaccines could be considered a type of DNA vaccines where an attenuated virus or bacterium is used to introduce microbial DNA to host cells. The most commonly used virus vectors are adenoviruses,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Arial" pitchFamily="34" charset="0"/>
              </a:rPr>
              <a:t>alphaviruses</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Arial" pitchFamily="34" charset="0"/>
              </a:rPr>
              <a:t>, and poxviruses. </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TotalTime>
  <Words>624</Words>
  <Application>Microsoft Office PowerPoint</Application>
  <PresentationFormat>On-screen Show (4:3)</PresentationFormat>
  <Paragraphs>101</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ABBAS</dc:creator>
  <cp:lastModifiedBy>ABBAS</cp:lastModifiedBy>
  <cp:revision>21</cp:revision>
  <dcterms:created xsi:type="dcterms:W3CDTF">2006-08-16T00:00:00Z</dcterms:created>
  <dcterms:modified xsi:type="dcterms:W3CDTF">2021-01-12T19:46:04Z</dcterms:modified>
</cp:coreProperties>
</file>