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279" r:id="rId5"/>
    <p:sldId id="280" r:id="rId6"/>
    <p:sldId id="298" r:id="rId7"/>
    <p:sldId id="299" r:id="rId8"/>
    <p:sldId id="258" r:id="rId9"/>
    <p:sldId id="259" r:id="rId10"/>
    <p:sldId id="297" r:id="rId11"/>
    <p:sldId id="260" r:id="rId12"/>
    <p:sldId id="261" r:id="rId13"/>
    <p:sldId id="282" r:id="rId14"/>
    <p:sldId id="281" r:id="rId15"/>
    <p:sldId id="283" r:id="rId16"/>
    <p:sldId id="291" r:id="rId17"/>
    <p:sldId id="271" r:id="rId18"/>
    <p:sldId id="293" r:id="rId19"/>
    <p:sldId id="274" r:id="rId20"/>
  </p:sldIdLst>
  <p:sldSz cx="7581900" cy="98679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40" d="100"/>
          <a:sy n="140" d="100"/>
        </p:scale>
        <p:origin x="-654" y="39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3"/>
          <p:cNvSpPr/>
          <p:nvPr/>
        </p:nvSpPr>
        <p:spPr>
          <a:xfrm>
            <a:off x="565150" y="2469502"/>
            <a:ext cx="3060700" cy="25400"/>
          </a:xfrm>
          <a:custGeom>
            <a:avLst/>
            <a:gdLst>
              <a:gd name="connsiteX0" fmla="*/ 6350 w 3060700"/>
              <a:gd name="connsiteY0" fmla="*/ 6350 h 25400"/>
              <a:gd name="connsiteX1" fmla="*/ 3054350 w 3060700"/>
              <a:gd name="connsiteY1" fmla="*/ 6350 h 25400"/>
            </a:gdLst>
            <a:ahLst/>
            <a:cxnLst>
              <a:cxn ang="0">
                <a:pos x="connsiteX0" y="connsiteY0"/>
              </a:cxn>
              <a:cxn ang="1">
                <a:pos x="connsiteX1" y="connsiteY1"/>
              </a:cxn>
            </a:cxnLst>
            <a:rect l="l" t="t" r="r" b="b"/>
            <a:pathLst>
              <a:path w="3060700" h="25400">
                <a:moveTo>
                  <a:pt x="6350" y="6350"/>
                </a:moveTo>
                <a:lnTo>
                  <a:pt x="3054350" y="6350"/>
                </a:lnTo>
              </a:path>
            </a:pathLst>
          </a:custGeom>
          <a:ln w="12700">
            <a:solidFill>
              <a:srgbClr val="E7C25A">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8" name="Freeform 3"/>
          <p:cNvSpPr/>
          <p:nvPr/>
        </p:nvSpPr>
        <p:spPr>
          <a:xfrm>
            <a:off x="565150" y="9225905"/>
            <a:ext cx="3060700" cy="25400"/>
          </a:xfrm>
          <a:custGeom>
            <a:avLst/>
            <a:gdLst>
              <a:gd name="connsiteX0" fmla="*/ 6350 w 3060700"/>
              <a:gd name="connsiteY0" fmla="*/ 6350 h 25400"/>
              <a:gd name="connsiteX1" fmla="*/ 3054350 w 3060700"/>
              <a:gd name="connsiteY1" fmla="*/ 6350 h 25400"/>
            </a:gdLst>
            <a:ahLst/>
            <a:cxnLst>
              <a:cxn ang="0">
                <a:pos x="connsiteX0" y="connsiteY0"/>
              </a:cxn>
              <a:cxn ang="1">
                <a:pos x="connsiteX1" y="connsiteY1"/>
              </a:cxn>
            </a:cxnLst>
            <a:rect l="l" t="t" r="r" b="b"/>
            <a:pathLst>
              <a:path w="3060700" h="25400">
                <a:moveTo>
                  <a:pt x="6350" y="6350"/>
                </a:moveTo>
                <a:lnTo>
                  <a:pt x="3054350" y="6350"/>
                </a:lnTo>
              </a:path>
            </a:pathLst>
          </a:custGeom>
          <a:ln w="12700">
            <a:solidFill>
              <a:srgbClr val="E7C25A">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 name="TextBox 1"/>
          <p:cNvSpPr txBox="1"/>
          <p:nvPr/>
        </p:nvSpPr>
        <p:spPr>
          <a:xfrm>
            <a:off x="2324100" y="444500"/>
            <a:ext cx="736600" cy="914400"/>
          </a:xfrm>
          <a:prstGeom prst="rect">
            <a:avLst/>
          </a:prstGeom>
          <a:noFill/>
        </p:spPr>
        <p:txBody>
          <a:bodyPr wrap="none" lIns="0" tIns="0" rIns="0" rtlCol="0">
            <a:spAutoFit/>
          </a:bodyPr>
          <a:lstStyle/>
          <a:p>
            <a:pPr>
              <a:lnSpc>
                <a:spcPts val="7200"/>
              </a:lnSpc>
              <a:tabLst/>
            </a:pPr>
            <a:r>
              <a:rPr lang="en-US" altLang="zh-CN" sz="7200" dirty="0" smtClean="0">
                <a:solidFill>
                  <a:srgbClr val="FFFFFF"/>
                </a:solidFill>
                <a:latin typeface="Segoe UI" pitchFamily="18" charset="0"/>
                <a:cs typeface="Segoe UI" pitchFamily="18" charset="0"/>
              </a:rPr>
              <a:t>12</a:t>
            </a:r>
          </a:p>
        </p:txBody>
      </p:sp>
      <p:sp>
        <p:nvSpPr>
          <p:cNvPr id="11" name="TextBox 1"/>
          <p:cNvSpPr txBox="1"/>
          <p:nvPr/>
        </p:nvSpPr>
        <p:spPr>
          <a:xfrm>
            <a:off x="285750" y="285750"/>
            <a:ext cx="6858000" cy="2332049"/>
          </a:xfrm>
          <a:prstGeom prst="rect">
            <a:avLst/>
          </a:prstGeom>
          <a:noFill/>
        </p:spPr>
        <p:txBody>
          <a:bodyPr wrap="square" lIns="0" tIns="0" rIns="0" rtlCol="0">
            <a:spAutoFit/>
          </a:bodyPr>
          <a:lstStyle/>
          <a:p>
            <a:pPr>
              <a:lnSpc>
                <a:spcPts val="3500"/>
              </a:lnSpc>
              <a:tabLst>
                <a:tab pos="50800" algn="l"/>
                <a:tab pos="152400" algn="l"/>
                <a:tab pos="317500" algn="l"/>
                <a:tab pos="469900" algn="l"/>
              </a:tabLst>
            </a:pPr>
            <a:r>
              <a:rPr lang="en-US" altLang="zh-CN" sz="3000" b="1" dirty="0" smtClean="0">
                <a:solidFill>
                  <a:srgbClr val="231F20"/>
                </a:solidFill>
                <a:latin typeface="Segoe UI" pitchFamily="18" charset="0"/>
                <a:cs typeface="Segoe UI" pitchFamily="18" charset="0"/>
              </a:rPr>
              <a:t>Epidemiology</a:t>
            </a:r>
            <a:r>
              <a:rPr lang="ar-IQ" altLang="zh-CN" sz="3000" b="1" dirty="0" smtClean="0">
                <a:solidFill>
                  <a:srgbClr val="231F20"/>
                </a:solidFill>
                <a:latin typeface="Segoe UI" pitchFamily="18" charset="0"/>
                <a:cs typeface="Segoe UI" pitchFamily="18" charset="0"/>
              </a:rPr>
              <a:t>  </a:t>
            </a:r>
            <a:r>
              <a:rPr lang="en-US" altLang="zh-CN" sz="3000" b="1" dirty="0" smtClean="0">
                <a:solidFill>
                  <a:srgbClr val="231F20"/>
                </a:solidFill>
                <a:latin typeface="Segoe UI" pitchFamily="18" charset="0"/>
                <a:cs typeface="Segoe UI" pitchFamily="18" charset="0"/>
              </a:rPr>
              <a:t> of viruses</a:t>
            </a:r>
          </a:p>
          <a:p>
            <a:pPr>
              <a:lnSpc>
                <a:spcPts val="3500"/>
              </a:lnSpc>
              <a:tabLst>
                <a:tab pos="50800" algn="l"/>
                <a:tab pos="152400" algn="l"/>
                <a:tab pos="317500" algn="l"/>
                <a:tab pos="469900" algn="l"/>
              </a:tabLst>
            </a:pPr>
            <a:endParaRPr lang="en-US" altLang="zh-CN" b="1" dirty="0" smtClean="0">
              <a:solidFill>
                <a:srgbClr val="231F20"/>
              </a:solidFill>
              <a:latin typeface="Segoe UI" pitchFamily="18" charset="0"/>
              <a:cs typeface="Segoe UI" pitchFamily="18" charset="0"/>
            </a:endParaRPr>
          </a:p>
          <a:p>
            <a:pPr>
              <a:lnSpc>
                <a:spcPts val="3500"/>
              </a:lnSpc>
              <a:tabLst>
                <a:tab pos="50800" algn="l"/>
                <a:tab pos="152400" algn="l"/>
                <a:tab pos="317500" algn="l"/>
                <a:tab pos="469900" algn="l"/>
              </a:tabLst>
            </a:pPr>
            <a:r>
              <a:rPr lang="en-US" altLang="zh-CN" b="1" dirty="0" smtClean="0">
                <a:solidFill>
                  <a:srgbClr val="231F20"/>
                </a:solidFill>
                <a:latin typeface="Segoe UI" pitchFamily="18" charset="0"/>
                <a:cs typeface="Segoe UI" pitchFamily="18" charset="0"/>
              </a:rPr>
              <a:t>Lecture 5</a:t>
            </a:r>
          </a:p>
          <a:p>
            <a:pPr>
              <a:lnSpc>
                <a:spcPts val="3500"/>
              </a:lnSpc>
              <a:tabLst>
                <a:tab pos="50800" algn="l"/>
                <a:tab pos="152400" algn="l"/>
                <a:tab pos="317500" algn="l"/>
                <a:tab pos="469900" algn="l"/>
              </a:tabLst>
            </a:pPr>
            <a:r>
              <a:rPr lang="en-US" altLang="zh-CN" b="1" dirty="0" smtClean="0">
                <a:solidFill>
                  <a:srgbClr val="231F20"/>
                </a:solidFill>
                <a:latin typeface="Segoe UI" pitchFamily="18" charset="0"/>
                <a:cs typeface="Segoe UI" pitchFamily="18" charset="0"/>
              </a:rPr>
              <a:t>Dr. </a:t>
            </a:r>
            <a:r>
              <a:rPr lang="en-US" altLang="zh-CN" b="1" dirty="0" err="1" smtClean="0">
                <a:solidFill>
                  <a:srgbClr val="231F20"/>
                </a:solidFill>
                <a:latin typeface="Segoe UI" pitchFamily="18" charset="0"/>
                <a:cs typeface="Segoe UI" pitchFamily="18" charset="0"/>
              </a:rPr>
              <a:t>Abbas</a:t>
            </a:r>
            <a:r>
              <a:rPr lang="en-US" altLang="zh-CN" b="1" dirty="0" smtClean="0">
                <a:solidFill>
                  <a:srgbClr val="231F20"/>
                </a:solidFill>
                <a:latin typeface="Segoe UI" pitchFamily="18" charset="0"/>
                <a:cs typeface="Segoe UI" pitchFamily="18" charset="0"/>
              </a:rPr>
              <a:t> </a:t>
            </a:r>
            <a:r>
              <a:rPr lang="en-US" altLang="zh-CN" b="1" dirty="0" err="1" smtClean="0">
                <a:solidFill>
                  <a:srgbClr val="231F20"/>
                </a:solidFill>
                <a:latin typeface="Segoe UI" pitchFamily="18" charset="0"/>
                <a:cs typeface="Segoe UI" pitchFamily="18" charset="0"/>
              </a:rPr>
              <a:t>Arrak</a:t>
            </a:r>
            <a:endParaRPr lang="en-US" altLang="zh-CN" b="1" dirty="0" smtClean="0">
              <a:solidFill>
                <a:srgbClr val="0B4E82"/>
              </a:solidFill>
              <a:latin typeface="Segoe UI" pitchFamily="18" charset="0"/>
              <a:cs typeface="Segoe UI" pitchFamily="18" charset="0"/>
            </a:endParaRPr>
          </a:p>
          <a:p>
            <a:pPr>
              <a:lnSpc>
                <a:spcPts val="1000"/>
              </a:lnSpc>
            </a:pPr>
            <a:endParaRPr lang="en-US" altLang="zh-CN" dirty="0" smtClean="0"/>
          </a:p>
          <a:p>
            <a:pPr>
              <a:lnSpc>
                <a:spcPts val="1000"/>
              </a:lnSpc>
            </a:pPr>
            <a:endParaRPr lang="en-US" altLang="zh-CN" dirty="0" smtClean="0"/>
          </a:p>
          <a:p>
            <a:pPr>
              <a:lnSpc>
                <a:spcPts val="1800"/>
              </a:lnSpc>
              <a:tabLst>
                <a:tab pos="50800" algn="l"/>
                <a:tab pos="152400" algn="l"/>
                <a:tab pos="317500" algn="l"/>
                <a:tab pos="469900" algn="l"/>
              </a:tabLst>
            </a:pPr>
            <a:r>
              <a:rPr lang="en-US" altLang="zh-CN" dirty="0" smtClean="0"/>
              <a:t>	</a:t>
            </a:r>
            <a:r>
              <a:rPr lang="en-US" altLang="zh-CN" sz="1100" b="1" dirty="0" smtClean="0">
                <a:solidFill>
                  <a:srgbClr val="FFFFFF"/>
                </a:solidFill>
                <a:latin typeface="Segoe UI" pitchFamily="18" charset="0"/>
                <a:cs typeface="Segoe UI" pitchFamily="18" charset="0"/>
              </a:rPr>
              <a:t>314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350" y="57150"/>
            <a:ext cx="7391400" cy="9941183"/>
          </a:xfrm>
          <a:prstGeom prst="rect">
            <a:avLst/>
          </a:prstGeom>
        </p:spPr>
        <p:txBody>
          <a:bodyPr wrap="square">
            <a:spAutoFit/>
          </a:bodyPr>
          <a:lstStyle/>
          <a:p>
            <a:pPr>
              <a:lnSpc>
                <a:spcPct val="150000"/>
              </a:lnSpc>
              <a:tabLst>
                <a:tab pos="228600" algn="l"/>
              </a:tabLst>
            </a:pPr>
            <a:r>
              <a:rPr lang="en-US" altLang="zh-CN" sz="1600" b="1" dirty="0" smtClean="0">
                <a:solidFill>
                  <a:srgbClr val="0B4E82"/>
                </a:solidFill>
                <a:latin typeface="Times New Roman" pitchFamily="18" charset="0"/>
                <a:cs typeface="Times New Roman" pitchFamily="18" charset="0"/>
              </a:rPr>
              <a:t>BASIC</a:t>
            </a:r>
            <a:r>
              <a:rPr lang="en-US" altLang="zh-CN" sz="1600" dirty="0" smtClean="0">
                <a:latin typeface="Times New Roman" pitchFamily="18" charset="0"/>
                <a:cs typeface="Times New Roman" pitchFamily="18" charset="0"/>
              </a:rPr>
              <a:t> </a:t>
            </a:r>
            <a:r>
              <a:rPr lang="en-US" altLang="zh-CN" sz="1600" b="1" dirty="0" smtClean="0">
                <a:solidFill>
                  <a:srgbClr val="0B4E82"/>
                </a:solidFill>
                <a:latin typeface="Times New Roman" pitchFamily="18" charset="0"/>
                <a:cs typeface="Times New Roman" pitchFamily="18" charset="0"/>
              </a:rPr>
              <a:t>BIOLOGICAL</a:t>
            </a:r>
            <a:r>
              <a:rPr lang="en-US" altLang="zh-CN" sz="1600" dirty="0" smtClean="0">
                <a:latin typeface="Times New Roman" pitchFamily="18" charset="0"/>
                <a:cs typeface="Times New Roman" pitchFamily="18" charset="0"/>
              </a:rPr>
              <a:t> </a:t>
            </a:r>
            <a:r>
              <a:rPr lang="en-US" altLang="zh-CN" sz="1600" b="1" dirty="0" smtClean="0">
                <a:solidFill>
                  <a:srgbClr val="0B4E82"/>
                </a:solidFill>
                <a:latin typeface="Times New Roman" pitchFamily="18" charset="0"/>
                <a:cs typeface="Times New Roman" pitchFamily="18" charset="0"/>
              </a:rPr>
              <a:t>CONCEPTS</a:t>
            </a:r>
          </a:p>
          <a:p>
            <a:pPr>
              <a:lnSpc>
                <a:spcPct val="150000"/>
              </a:lnSpc>
              <a:tabLst>
                <a:tab pos="228600" algn="l"/>
              </a:tabLst>
            </a:pPr>
            <a:r>
              <a:rPr lang="en-US" altLang="zh-CN" sz="1600" b="1" dirty="0" smtClean="0">
                <a:solidFill>
                  <a:srgbClr val="358682"/>
                </a:solidFill>
                <a:latin typeface="Times New Roman" pitchFamily="18" charset="0"/>
                <a:cs typeface="Times New Roman" pitchFamily="18" charset="0"/>
              </a:rPr>
              <a:t>Susceptibility</a:t>
            </a:r>
            <a:r>
              <a:rPr lang="en-US" altLang="zh-CN" sz="1600" dirty="0" smtClean="0">
                <a:latin typeface="Times New Roman" pitchFamily="18" charset="0"/>
                <a:cs typeface="Times New Roman" pitchFamily="18" charset="0"/>
              </a:rPr>
              <a:t> </a:t>
            </a:r>
            <a:r>
              <a:rPr lang="en-US" altLang="zh-CN" sz="1600" b="1" dirty="0" smtClean="0">
                <a:solidFill>
                  <a:srgbClr val="358682"/>
                </a:solidFill>
                <a:latin typeface="Times New Roman" pitchFamily="18" charset="0"/>
                <a:cs typeface="Times New Roman" pitchFamily="18" charset="0"/>
              </a:rPr>
              <a:t>and</a:t>
            </a:r>
            <a:r>
              <a:rPr lang="en-US" altLang="zh-CN" sz="1600" dirty="0" smtClean="0">
                <a:latin typeface="Times New Roman" pitchFamily="18" charset="0"/>
                <a:cs typeface="Times New Roman" pitchFamily="18" charset="0"/>
              </a:rPr>
              <a:t> </a:t>
            </a:r>
            <a:r>
              <a:rPr lang="en-US" altLang="zh-CN" sz="1600" b="1" dirty="0" smtClean="0">
                <a:solidFill>
                  <a:srgbClr val="358682"/>
                </a:solidFill>
                <a:latin typeface="Times New Roman" pitchFamily="18" charset="0"/>
                <a:cs typeface="Times New Roman" pitchFamily="18" charset="0"/>
              </a:rPr>
              <a:t>Immunity</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For</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epidemiologic</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purposes,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population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may</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be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divided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into</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three groups:</a:t>
            </a:r>
            <a:r>
              <a:rPr lang="en-US" altLang="zh-CN" sz="1600" dirty="0" smtClean="0">
                <a:latin typeface="Times New Roman" pitchFamily="18" charset="0"/>
                <a:cs typeface="Times New Roman" pitchFamily="18" charset="0"/>
              </a:rPr>
              <a:t> </a:t>
            </a:r>
            <a:r>
              <a:rPr lang="en-US" altLang="zh-CN" sz="1600" b="1" dirty="0" smtClean="0">
                <a:solidFill>
                  <a:srgbClr val="FF0000"/>
                </a:solidFill>
                <a:latin typeface="Times New Roman" pitchFamily="18" charset="0"/>
                <a:cs typeface="Times New Roman" pitchFamily="18" charset="0"/>
              </a:rPr>
              <a:t>susceptible</a:t>
            </a:r>
            <a:r>
              <a:rPr lang="en-US" altLang="zh-CN" sz="1600" dirty="0" smtClean="0">
                <a:solidFill>
                  <a:srgbClr val="FF0000"/>
                </a:solidFill>
                <a:latin typeface="Times New Roman" pitchFamily="18" charset="0"/>
                <a:cs typeface="Times New Roman" pitchFamily="18" charset="0"/>
              </a:rPr>
              <a:t>, </a:t>
            </a:r>
            <a:r>
              <a:rPr lang="en-US" altLang="zh-CN" sz="1600" b="1" dirty="0" smtClean="0">
                <a:solidFill>
                  <a:srgbClr val="FF0000"/>
                </a:solidFill>
                <a:latin typeface="Times New Roman" pitchFamily="18" charset="0"/>
                <a:cs typeface="Times New Roman" pitchFamily="18" charset="0"/>
              </a:rPr>
              <a:t>infected</a:t>
            </a:r>
            <a:r>
              <a:rPr lang="en-US" altLang="zh-CN" sz="1600" dirty="0" smtClean="0">
                <a:solidFill>
                  <a:srgbClr val="FF0000"/>
                </a:solidFill>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(and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infectious),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and</a:t>
            </a:r>
            <a:r>
              <a:rPr lang="en-US" altLang="zh-CN" sz="1600" dirty="0" smtClean="0">
                <a:latin typeface="Times New Roman" pitchFamily="18" charset="0"/>
                <a:cs typeface="Times New Roman" pitchFamily="18" charset="0"/>
              </a:rPr>
              <a:t> </a:t>
            </a:r>
            <a:r>
              <a:rPr lang="en-US" altLang="zh-CN" sz="1600" b="1" dirty="0" smtClean="0">
                <a:solidFill>
                  <a:srgbClr val="FF0000"/>
                </a:solidFill>
                <a:latin typeface="Times New Roman" pitchFamily="18" charset="0"/>
                <a:cs typeface="Times New Roman" pitchFamily="18" charset="0"/>
              </a:rPr>
              <a:t>immune.</a:t>
            </a:r>
          </a:p>
          <a:p>
            <a:pPr>
              <a:lnSpc>
                <a:spcPct val="150000"/>
              </a:lnSpc>
              <a:tabLst>
                <a:tab pos="228600" algn="l"/>
              </a:tabLst>
            </a:pPr>
            <a:r>
              <a:rPr lang="en-US" altLang="zh-CN" sz="1600" dirty="0" smtClean="0">
                <a:solidFill>
                  <a:srgbClr val="231F20"/>
                </a:solidFill>
                <a:latin typeface="Times New Roman" pitchFamily="18" charset="0"/>
                <a:cs typeface="Times New Roman" pitchFamily="18" charset="0"/>
              </a:rPr>
              <a:t>Persons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infected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any</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time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past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may</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be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considered immune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(recovered)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and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are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exempt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from</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disease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and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unable to</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act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links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transmission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chain,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whereas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susceptible individuals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can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be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infected,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become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infectious,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and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experience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disease.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This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compartmentalization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population is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basis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for</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simple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SIR</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(susceptible,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infectious,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recovered) models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virus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transmission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that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can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explain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periodicity in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incidence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outcome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buildup</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and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decline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 susceptible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individuals.</a:t>
            </a:r>
          </a:p>
          <a:p>
            <a:pPr>
              <a:lnSpc>
                <a:spcPct val="150000"/>
              </a:lnSpc>
              <a:tabLst>
                <a:tab pos="228600" algn="l"/>
              </a:tabLst>
            </a:pP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Susceptibility</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may</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not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be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present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immediately</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after</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birth.</a:t>
            </a:r>
          </a:p>
          <a:p>
            <a:pPr>
              <a:lnSpc>
                <a:spcPct val="150000"/>
              </a:lnSpc>
              <a:tabLst>
                <a:tab pos="228600" algn="l"/>
              </a:tabLst>
            </a:pPr>
            <a:r>
              <a:rPr lang="en-US" altLang="zh-CN" sz="1600" dirty="0" err="1" smtClean="0">
                <a:solidFill>
                  <a:srgbClr val="231F20"/>
                </a:solidFill>
                <a:latin typeface="Times New Roman" pitchFamily="18" charset="0"/>
                <a:cs typeface="Times New Roman" pitchFamily="18" charset="0"/>
              </a:rPr>
              <a:t>IgG</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antibodies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are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actively</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transported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across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placenta, conferring</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protective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immunity</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to</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neonates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and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young</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infants. For</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such</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viral</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infections,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individuals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move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from</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protected state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to</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susceptible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one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f</a:t>
            </a:r>
            <a:r>
              <a:rPr lang="en-US" altLang="zh-CN" sz="1600" dirty="0" smtClean="0">
                <a:solidFill>
                  <a:srgbClr val="231F20"/>
                </a:solidFill>
                <a:latin typeface="Times New Roman" pitchFamily="18" charset="0"/>
                <a:cs typeface="Times New Roman" pitchFamily="18" charset="0"/>
              </a:rPr>
              <a:t>irst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year</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life.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Immunity</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can then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be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conferred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by</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vaccination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or</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infection.</a:t>
            </a:r>
          </a:p>
          <a:p>
            <a:pPr>
              <a:lnSpc>
                <a:spcPct val="150000"/>
              </a:lnSpc>
              <a:tabLst>
                <a:tab pos="228600" algn="l"/>
              </a:tabLst>
            </a:pPr>
            <a:r>
              <a:rPr lang="en-US" altLang="zh-CN" sz="1600" b="1" dirty="0" smtClean="0">
                <a:solidFill>
                  <a:srgbClr val="358682"/>
                </a:solidFill>
                <a:latin typeface="Times New Roman" pitchFamily="18" charset="0"/>
                <a:cs typeface="Times New Roman" pitchFamily="18" charset="0"/>
              </a:rPr>
              <a:t>Parameters</a:t>
            </a:r>
            <a:r>
              <a:rPr lang="en-US" altLang="zh-CN" sz="1600" dirty="0" smtClean="0">
                <a:latin typeface="Times New Roman" pitchFamily="18" charset="0"/>
                <a:cs typeface="Times New Roman" pitchFamily="18" charset="0"/>
              </a:rPr>
              <a:t> </a:t>
            </a:r>
            <a:r>
              <a:rPr lang="en-US" altLang="zh-CN" sz="1600" b="1" dirty="0" smtClean="0">
                <a:solidFill>
                  <a:srgbClr val="358682"/>
                </a:solidFill>
                <a:latin typeface="Times New Roman" pitchFamily="18" charset="0"/>
                <a:cs typeface="Times New Roman" pitchFamily="18" charset="0"/>
              </a:rPr>
              <a:t>That</a:t>
            </a:r>
            <a:r>
              <a:rPr lang="en-US" altLang="zh-CN" sz="1600" dirty="0" smtClean="0">
                <a:latin typeface="Times New Roman" pitchFamily="18" charset="0"/>
                <a:cs typeface="Times New Roman" pitchFamily="18" charset="0"/>
              </a:rPr>
              <a:t> </a:t>
            </a:r>
            <a:r>
              <a:rPr lang="en-US" altLang="zh-CN" sz="1600" b="1" dirty="0" smtClean="0">
                <a:solidFill>
                  <a:srgbClr val="358682"/>
                </a:solidFill>
                <a:latin typeface="Times New Roman" pitchFamily="18" charset="0"/>
                <a:cs typeface="Times New Roman" pitchFamily="18" charset="0"/>
              </a:rPr>
              <a:t>Determine</a:t>
            </a:r>
            <a:r>
              <a:rPr lang="en-US" altLang="zh-CN" sz="1600" dirty="0" smtClean="0">
                <a:latin typeface="Times New Roman" pitchFamily="18" charset="0"/>
                <a:cs typeface="Times New Roman" pitchFamily="18" charset="0"/>
              </a:rPr>
              <a:t> </a:t>
            </a:r>
            <a:r>
              <a:rPr lang="en-US" altLang="zh-CN" sz="1600" b="1" dirty="0" smtClean="0">
                <a:solidFill>
                  <a:srgbClr val="358682"/>
                </a:solidFill>
                <a:latin typeface="Times New Roman" pitchFamily="18" charset="0"/>
                <a:cs typeface="Times New Roman" pitchFamily="18" charset="0"/>
              </a:rPr>
              <a:t>Incidence</a:t>
            </a:r>
          </a:p>
          <a:p>
            <a:pPr>
              <a:lnSpc>
                <a:spcPct val="150000"/>
              </a:lnSpc>
              <a:tabLst>
                <a:tab pos="228600" algn="l"/>
              </a:tabLst>
            </a:pPr>
            <a:r>
              <a:rPr lang="en-US" altLang="zh-CN" sz="1600" dirty="0" smtClean="0">
                <a:solidFill>
                  <a:srgbClr val="231F20"/>
                </a:solidFill>
                <a:latin typeface="Times New Roman" pitchFamily="18" charset="0"/>
                <a:cs typeface="Times New Roman" pitchFamily="18" charset="0"/>
              </a:rPr>
              <a:t>For</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acute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viral</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infections,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following</a:t>
            </a:r>
            <a:r>
              <a:rPr lang="en-US" altLang="zh-CN" sz="1600"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three</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parameters</a:t>
            </a:r>
            <a:r>
              <a:rPr lang="en-US" altLang="zh-CN" sz="1600" b="1"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determine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incidence:</a:t>
            </a:r>
            <a:r>
              <a:rPr lang="en-US" altLang="zh-CN" sz="1600"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the</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proportion</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of</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the</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population</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susceptible</a:t>
            </a:r>
            <a:r>
              <a:rPr lang="en-US" altLang="zh-CN" sz="1600" dirty="0" smtClean="0">
                <a:solidFill>
                  <a:srgbClr val="231F20"/>
                </a:solidFill>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the</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proportion</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of</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the</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population</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that</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is</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infectious</a:t>
            </a:r>
            <a:r>
              <a:rPr lang="en-US" altLang="zh-CN" sz="1600" dirty="0" smtClean="0">
                <a:solidFill>
                  <a:srgbClr val="231F20"/>
                </a:solidFill>
                <a:latin typeface="Times New Roman" pitchFamily="18" charset="0"/>
                <a:cs typeface="Times New Roman" pitchFamily="18" charset="0"/>
              </a:rPr>
              <a: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and</a:t>
            </a:r>
            <a:r>
              <a:rPr lang="en-US" altLang="zh-CN" sz="1600"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the</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rate of</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contact</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between</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susceptible</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and</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infectious</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individuals,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with </a:t>
            </a:r>
            <a:r>
              <a:rPr lang="en-US" altLang="zh-CN" sz="1600" b="1" i="1" dirty="0" smtClean="0">
                <a:solidFill>
                  <a:srgbClr val="FF0000"/>
                </a:solidFill>
                <a:latin typeface="Times New Roman" pitchFamily="18" charset="0"/>
                <a:cs typeface="Times New Roman" pitchFamily="18" charset="0"/>
              </a:rPr>
              <a:t>contact</a:t>
            </a:r>
            <a:r>
              <a:rPr lang="en-US" altLang="zh-CN" sz="1600" i="1" dirty="0" smtClean="0">
                <a:latin typeface="Times New Roman" pitchFamily="18" charset="0"/>
                <a:cs typeface="Times New Roman" pitchFamily="18" charset="0"/>
              </a:rPr>
              <a:t>  </a:t>
            </a:r>
            <a:r>
              <a:rPr lang="en-US" altLang="zh-CN" sz="1600" i="1" dirty="0" smtClean="0">
                <a:solidFill>
                  <a:srgbClr val="231F20"/>
                </a:solidFill>
                <a:latin typeface="Times New Roman" pitchFamily="18" charset="0"/>
                <a:cs typeface="Times New Roman" pitchFamily="18" charset="0"/>
              </a:rPr>
              <a:t>defined</a:t>
            </a:r>
            <a:r>
              <a:rPr lang="en-US" altLang="zh-CN" sz="1600" i="1" dirty="0" smtClean="0">
                <a:latin typeface="Times New Roman" pitchFamily="18" charset="0"/>
                <a:cs typeface="Times New Roman" pitchFamily="18" charset="0"/>
              </a:rPr>
              <a:t>  </a:t>
            </a:r>
            <a:r>
              <a:rPr lang="en-US" altLang="zh-CN" sz="1600" i="1" dirty="0" smtClean="0">
                <a:solidFill>
                  <a:srgbClr val="231F20"/>
                </a:solidFill>
                <a:latin typeface="Times New Roman" pitchFamily="18" charset="0"/>
                <a:cs typeface="Times New Roman" pitchFamily="18" charset="0"/>
              </a:rPr>
              <a:t>as</a:t>
            </a:r>
            <a:r>
              <a:rPr lang="en-US" altLang="zh-CN" sz="1600" i="1" dirty="0" smtClean="0">
                <a:latin typeface="Times New Roman" pitchFamily="18" charset="0"/>
                <a:cs typeface="Times New Roman" pitchFamily="18" charset="0"/>
              </a:rPr>
              <a:t>  </a:t>
            </a:r>
            <a:r>
              <a:rPr lang="en-US" altLang="zh-CN" sz="1600" i="1" dirty="0" smtClean="0">
                <a:solidFill>
                  <a:srgbClr val="231F20"/>
                </a:solidFill>
                <a:latin typeface="Times New Roman" pitchFamily="18" charset="0"/>
                <a:cs typeface="Times New Roman" pitchFamily="18" charset="0"/>
              </a:rPr>
              <a:t>an</a:t>
            </a:r>
            <a:r>
              <a:rPr lang="en-US" altLang="zh-CN" sz="1600" i="1" dirty="0" smtClean="0">
                <a:latin typeface="Times New Roman" pitchFamily="18" charset="0"/>
                <a:cs typeface="Times New Roman" pitchFamily="18" charset="0"/>
              </a:rPr>
              <a:t>  </a:t>
            </a:r>
            <a:r>
              <a:rPr lang="en-US" altLang="zh-CN" sz="1600" i="1" dirty="0" smtClean="0">
                <a:solidFill>
                  <a:srgbClr val="231F20"/>
                </a:solidFill>
                <a:latin typeface="Times New Roman" pitchFamily="18" charset="0"/>
                <a:cs typeface="Times New Roman" pitchFamily="18" charset="0"/>
              </a:rPr>
              <a:t>encounter</a:t>
            </a:r>
            <a:r>
              <a:rPr lang="en-US" altLang="zh-CN" sz="1600" i="1" dirty="0" smtClean="0">
                <a:latin typeface="Times New Roman" pitchFamily="18" charset="0"/>
                <a:cs typeface="Times New Roman" pitchFamily="18" charset="0"/>
              </a:rPr>
              <a:t>  </a:t>
            </a:r>
            <a:r>
              <a:rPr lang="en-US" altLang="zh-CN" sz="1600" i="1" dirty="0" smtClean="0">
                <a:solidFill>
                  <a:srgbClr val="231F20"/>
                </a:solidFill>
                <a:latin typeface="Times New Roman" pitchFamily="18" charset="0"/>
                <a:cs typeface="Times New Roman" pitchFamily="18" charset="0"/>
              </a:rPr>
              <a:t>sufficient</a:t>
            </a:r>
            <a:r>
              <a:rPr lang="en-US" altLang="zh-CN" sz="1600" i="1" dirty="0" smtClean="0">
                <a:latin typeface="Times New Roman" pitchFamily="18" charset="0"/>
                <a:cs typeface="Times New Roman" pitchFamily="18" charset="0"/>
              </a:rPr>
              <a:t>  </a:t>
            </a:r>
            <a:r>
              <a:rPr lang="en-US" altLang="zh-CN" sz="1600" i="1" dirty="0" smtClean="0">
                <a:solidFill>
                  <a:srgbClr val="231F20"/>
                </a:solidFill>
                <a:latin typeface="Times New Roman" pitchFamily="18" charset="0"/>
                <a:cs typeface="Times New Roman" pitchFamily="18" charset="0"/>
              </a:rPr>
              <a:t>for</a:t>
            </a:r>
            <a:r>
              <a:rPr lang="en-US" altLang="zh-CN" sz="1600" i="1" dirty="0" smtClean="0">
                <a:latin typeface="Times New Roman" pitchFamily="18" charset="0"/>
                <a:cs typeface="Times New Roman" pitchFamily="18" charset="0"/>
              </a:rPr>
              <a:t>  </a:t>
            </a:r>
            <a:r>
              <a:rPr lang="en-US" altLang="zh-CN" sz="1600" i="1" dirty="0" smtClean="0">
                <a:solidFill>
                  <a:srgbClr val="231F20"/>
                </a:solidFill>
                <a:latin typeface="Times New Roman" pitchFamily="18" charset="0"/>
                <a:cs typeface="Times New Roman" pitchFamily="18" charset="0"/>
              </a:rPr>
              <a:t>transmission.</a:t>
            </a:r>
          </a:p>
          <a:p>
            <a:pPr>
              <a:lnSpc>
                <a:spcPct val="150000"/>
              </a:lnSpc>
              <a:tabLst>
                <a:tab pos="228600" algn="l"/>
              </a:tabLst>
            </a:pP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proportion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infected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persons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who</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become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ill—the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case infection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ratio—determines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proportion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infected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persons detected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through</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case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surveillance.</a:t>
            </a:r>
          </a:p>
          <a:p>
            <a:pPr>
              <a:lnSpc>
                <a:spcPct val="150000"/>
              </a:lnSpc>
              <a:tabLst>
                <a:tab pos="228600" algn="l"/>
              </a:tabLst>
            </a:pPr>
            <a:r>
              <a:rPr lang="en-US" altLang="zh-CN" sz="1600" b="1" dirty="0" smtClean="0">
                <a:solidFill>
                  <a:srgbClr val="FF0000"/>
                </a:solidFill>
                <a:latin typeface="Times New Roman" pitchFamily="18" charset="0"/>
                <a:cs typeface="Times New Roman" pitchFamily="18" charset="0"/>
              </a:rPr>
              <a:t>Proportion</a:t>
            </a:r>
            <a:r>
              <a:rPr lang="en-US" altLang="zh-CN" sz="1600" dirty="0" smtClean="0">
                <a:solidFill>
                  <a:srgbClr val="FF0000"/>
                </a:solidFill>
                <a:latin typeface="Times New Roman" pitchFamily="18" charset="0"/>
                <a:cs typeface="Times New Roman" pitchFamily="18" charset="0"/>
              </a:rPr>
              <a:t> </a:t>
            </a:r>
            <a:r>
              <a:rPr lang="en-US" altLang="zh-CN" sz="1600" b="1" dirty="0" smtClean="0">
                <a:solidFill>
                  <a:srgbClr val="FF0000"/>
                </a:solidFill>
                <a:latin typeface="Times New Roman" pitchFamily="18" charset="0"/>
                <a:cs typeface="Times New Roman" pitchFamily="18" charset="0"/>
              </a:rPr>
              <a:t>Susceptible: </a:t>
            </a:r>
            <a:r>
              <a:rPr lang="en-US" altLang="zh-CN" sz="1600" dirty="0" smtClean="0">
                <a:solidFill>
                  <a:srgbClr val="231F20"/>
                </a:solidFill>
                <a:latin typeface="Times New Roman" pitchFamily="18" charset="0"/>
                <a:cs typeface="Times New Roman" pitchFamily="18" charset="0"/>
              </a:rPr>
              <a:t>When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population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exposed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to</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infectious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individual</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with a specific virus, the </a:t>
            </a:r>
            <a:r>
              <a:rPr lang="en-US" altLang="zh-CN" sz="1600" b="1" dirty="0" smtClean="0">
                <a:solidFill>
                  <a:srgbClr val="231F20"/>
                </a:solidFill>
                <a:latin typeface="Times New Roman" pitchFamily="18" charset="0"/>
                <a:cs typeface="Times New Roman" pitchFamily="18" charset="0"/>
              </a:rPr>
              <a:t>susceptible part of the population will determine</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the</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spread</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of</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the</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agent</a:t>
            </a:r>
            <a:r>
              <a:rPr lang="en-US" altLang="zh-CN" sz="1600" b="1"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and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account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for</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all</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new</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cases. </a:t>
            </a:r>
          </a:p>
          <a:p>
            <a:pPr>
              <a:lnSpc>
                <a:spcPct val="150000"/>
              </a:lnSpc>
              <a:tabLst>
                <a:tab pos="228600" algn="l"/>
              </a:tabLst>
            </a:pPr>
            <a:r>
              <a:rPr lang="en-US" altLang="zh-CN" sz="1600" b="1" dirty="0" smtClean="0">
                <a:solidFill>
                  <a:srgbClr val="FF0000"/>
                </a:solidFill>
                <a:latin typeface="Times New Roman" pitchFamily="18" charset="0"/>
                <a:cs typeface="Times New Roman" pitchFamily="18" charset="0"/>
              </a:rPr>
              <a:t>Proportion</a:t>
            </a:r>
            <a:r>
              <a:rPr lang="en-US" altLang="zh-CN" sz="1600" dirty="0" smtClean="0">
                <a:solidFill>
                  <a:srgbClr val="FF0000"/>
                </a:solidFill>
                <a:latin typeface="Times New Roman" pitchFamily="18" charset="0"/>
                <a:cs typeface="Times New Roman" pitchFamily="18" charset="0"/>
              </a:rPr>
              <a:t> </a:t>
            </a:r>
            <a:r>
              <a:rPr lang="en-US" altLang="zh-CN" sz="1600" b="1" dirty="0" smtClean="0">
                <a:solidFill>
                  <a:srgbClr val="FF0000"/>
                </a:solidFill>
                <a:latin typeface="Times New Roman" pitchFamily="18" charset="0"/>
                <a:cs typeface="Times New Roman" pitchFamily="18" charset="0"/>
              </a:rPr>
              <a:t>Infectious: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proportion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b="1" dirty="0" err="1" smtClean="0">
                <a:solidFill>
                  <a:srgbClr val="231F20"/>
                </a:solidFill>
                <a:latin typeface="Times New Roman" pitchFamily="18" charset="0"/>
                <a:cs typeface="Times New Roman" pitchFamily="18" charset="0"/>
              </a:rPr>
              <a:t>susceptibles</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who</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become</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infected,</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and subsequently</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infectious,</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during</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a</a:t>
            </a:r>
            <a:r>
              <a:rPr lang="en-US" altLang="zh-CN" sz="1600" b="1" dirty="0" smtClean="0">
                <a:latin typeface="Times New Roman" pitchFamily="18" charset="0"/>
                <a:cs typeface="Times New Roman" pitchFamily="18" charset="0"/>
              </a:rPr>
              <a:t> f</a:t>
            </a:r>
            <a:r>
              <a:rPr lang="en-US" altLang="zh-CN" sz="1600" b="1" dirty="0" smtClean="0">
                <a:solidFill>
                  <a:srgbClr val="231F20"/>
                </a:solidFill>
                <a:latin typeface="Times New Roman" pitchFamily="18" charset="0"/>
                <a:cs typeface="Times New Roman" pitchFamily="18" charset="0"/>
              </a:rPr>
              <a:t>ixed</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period</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of</a:t>
            </a:r>
            <a:r>
              <a:rPr lang="en-US" altLang="zh-CN" sz="1600" b="1" dirty="0" smtClean="0">
                <a:latin typeface="Times New Roman" pitchFamily="18" charset="0"/>
                <a:cs typeface="Times New Roman" pitchFamily="18" charset="0"/>
              </a:rPr>
              <a:t> </a:t>
            </a:r>
            <a:r>
              <a:rPr lang="en-US" altLang="zh-CN" sz="1600" b="1" dirty="0" smtClean="0">
                <a:solidFill>
                  <a:srgbClr val="231F20"/>
                </a:solidFill>
                <a:latin typeface="Times New Roman" pitchFamily="18" charset="0"/>
                <a:cs typeface="Times New Roman" pitchFamily="18" charset="0"/>
              </a:rPr>
              <a:t>time</a:t>
            </a:r>
            <a:r>
              <a:rPr lang="en-US" altLang="zh-CN" sz="1600" b="1"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(e.g., year</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or</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season)</a:t>
            </a:r>
          </a:p>
          <a:p>
            <a:pPr>
              <a:tabLst>
                <a:tab pos="228600" algn="l"/>
              </a:tabLst>
            </a:pPr>
            <a:endParaRPr lang="en-US" altLang="zh-CN" sz="1600" b="1" dirty="0" smtClean="0">
              <a:solidFill>
                <a:srgbClr val="358682"/>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3"/>
          <p:cNvSpPr/>
          <p:nvPr/>
        </p:nvSpPr>
        <p:spPr>
          <a:xfrm>
            <a:off x="2489441" y="1301750"/>
            <a:ext cx="155575" cy="69850"/>
          </a:xfrm>
          <a:custGeom>
            <a:avLst/>
            <a:gdLst>
              <a:gd name="connsiteX0" fmla="*/ 0 w 155575"/>
              <a:gd name="connsiteY0" fmla="*/ 69850 h 69850"/>
              <a:gd name="connsiteX1" fmla="*/ 155575 w 155575"/>
              <a:gd name="connsiteY1" fmla="*/ 69850 h 69850"/>
              <a:gd name="connsiteX2" fmla="*/ 155575 w 155575"/>
              <a:gd name="connsiteY2" fmla="*/ 0 h 69850"/>
              <a:gd name="connsiteX3" fmla="*/ 0 w 155575"/>
              <a:gd name="connsiteY3" fmla="*/ 0 h 69850"/>
              <a:gd name="connsiteX4" fmla="*/ 0 w 155575"/>
              <a:gd name="connsiteY4" fmla="*/ 69850 h 6985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155575" h="69850">
                <a:moveTo>
                  <a:pt x="0" y="69850"/>
                </a:moveTo>
                <a:lnTo>
                  <a:pt x="155575" y="69850"/>
                </a:lnTo>
                <a:lnTo>
                  <a:pt x="155575" y="0"/>
                </a:lnTo>
                <a:lnTo>
                  <a:pt x="0" y="0"/>
                </a:lnTo>
                <a:lnTo>
                  <a:pt x="0" y="69850"/>
                </a:lnTo>
              </a:path>
            </a:pathLst>
          </a:custGeom>
          <a:solidFill>
            <a:srgbClr val="FCF5E3">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Freeform 3"/>
          <p:cNvSpPr/>
          <p:nvPr/>
        </p:nvSpPr>
        <p:spPr>
          <a:xfrm>
            <a:off x="2004479" y="1325044"/>
            <a:ext cx="664631" cy="61376"/>
          </a:xfrm>
          <a:custGeom>
            <a:avLst/>
            <a:gdLst>
              <a:gd name="connsiteX0" fmla="*/ 0 w 664631"/>
              <a:gd name="connsiteY0" fmla="*/ 61376 h 61376"/>
              <a:gd name="connsiteX1" fmla="*/ 664631 w 664631"/>
              <a:gd name="connsiteY1" fmla="*/ 61376 h 61376"/>
              <a:gd name="connsiteX2" fmla="*/ 664631 w 664631"/>
              <a:gd name="connsiteY2" fmla="*/ 0 h 61376"/>
              <a:gd name="connsiteX3" fmla="*/ 0 w 664631"/>
              <a:gd name="connsiteY3" fmla="*/ 0 h 61376"/>
              <a:gd name="connsiteX4" fmla="*/ 0 w 664631"/>
              <a:gd name="connsiteY4" fmla="*/ 61376 h 61376"/>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64631" h="61376">
                <a:moveTo>
                  <a:pt x="0" y="61376"/>
                </a:moveTo>
                <a:lnTo>
                  <a:pt x="664631" y="61376"/>
                </a:lnTo>
                <a:lnTo>
                  <a:pt x="664631" y="0"/>
                </a:lnTo>
                <a:lnTo>
                  <a:pt x="0" y="0"/>
                </a:lnTo>
                <a:lnTo>
                  <a:pt x="0" y="61376"/>
                </a:lnTo>
              </a:path>
            </a:pathLst>
          </a:custGeom>
          <a:solidFill>
            <a:srgbClr val="FCF5E3">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Freeform 3"/>
          <p:cNvSpPr/>
          <p:nvPr/>
        </p:nvSpPr>
        <p:spPr>
          <a:xfrm>
            <a:off x="4942420" y="1528244"/>
            <a:ext cx="664626" cy="61376"/>
          </a:xfrm>
          <a:custGeom>
            <a:avLst/>
            <a:gdLst>
              <a:gd name="connsiteX0" fmla="*/ 0 w 664626"/>
              <a:gd name="connsiteY0" fmla="*/ 61376 h 61376"/>
              <a:gd name="connsiteX1" fmla="*/ 664626 w 664626"/>
              <a:gd name="connsiteY1" fmla="*/ 61376 h 61376"/>
              <a:gd name="connsiteX2" fmla="*/ 664626 w 664626"/>
              <a:gd name="connsiteY2" fmla="*/ 0 h 61376"/>
              <a:gd name="connsiteX3" fmla="*/ 0 w 664626"/>
              <a:gd name="connsiteY3" fmla="*/ 0 h 61376"/>
              <a:gd name="connsiteX4" fmla="*/ 0 w 664626"/>
              <a:gd name="connsiteY4" fmla="*/ 61376 h 61376"/>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64626" h="61376">
                <a:moveTo>
                  <a:pt x="0" y="61376"/>
                </a:moveTo>
                <a:lnTo>
                  <a:pt x="664626" y="61376"/>
                </a:lnTo>
                <a:lnTo>
                  <a:pt x="664626" y="0"/>
                </a:lnTo>
                <a:lnTo>
                  <a:pt x="0" y="0"/>
                </a:lnTo>
                <a:lnTo>
                  <a:pt x="0" y="61376"/>
                </a:lnTo>
              </a:path>
            </a:pathLst>
          </a:custGeom>
          <a:solidFill>
            <a:srgbClr val="FCF5E3">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TextBox 1"/>
          <p:cNvSpPr txBox="1"/>
          <p:nvPr/>
        </p:nvSpPr>
        <p:spPr>
          <a:xfrm>
            <a:off x="133350" y="209550"/>
            <a:ext cx="7239000" cy="8496557"/>
          </a:xfrm>
          <a:prstGeom prst="rect">
            <a:avLst/>
          </a:prstGeom>
          <a:noFill/>
        </p:spPr>
        <p:txBody>
          <a:bodyPr wrap="square" lIns="0" tIns="0" rIns="0" rtlCol="0">
            <a:spAutoFit/>
          </a:bodyPr>
          <a:lstStyle/>
          <a:p>
            <a:pPr>
              <a:lnSpc>
                <a:spcPct val="150000"/>
              </a:lnSpc>
              <a:tabLst/>
            </a:pPr>
            <a:r>
              <a:rPr lang="en-US" altLang="zh-CN" sz="1600" b="1" dirty="0" smtClean="0">
                <a:solidFill>
                  <a:srgbClr val="62C2B2"/>
                </a:solidFill>
                <a:latin typeface="Times New Roman" pitchFamily="18" charset="0"/>
                <a:cs typeface="Times New Roman" pitchFamily="18" charset="0"/>
              </a:rPr>
              <a:t>Rate</a:t>
            </a:r>
            <a:r>
              <a:rPr lang="en-US" altLang="zh-CN" sz="1600" dirty="0" smtClean="0">
                <a:latin typeface="Times New Roman" pitchFamily="18" charset="0"/>
                <a:cs typeface="Times New Roman" pitchFamily="18" charset="0"/>
              </a:rPr>
              <a:t> </a:t>
            </a:r>
            <a:r>
              <a:rPr lang="en-US" altLang="zh-CN" sz="1600" b="1" dirty="0" smtClean="0">
                <a:solidFill>
                  <a:srgbClr val="62C2B2"/>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b="1" dirty="0" smtClean="0">
                <a:solidFill>
                  <a:srgbClr val="62C2B2"/>
                </a:solidFill>
                <a:latin typeface="Times New Roman" pitchFamily="18" charset="0"/>
                <a:cs typeface="Times New Roman" pitchFamily="18" charset="0"/>
              </a:rPr>
              <a:t>Contact</a:t>
            </a:r>
            <a:r>
              <a:rPr lang="en-US" altLang="zh-CN" sz="1600" dirty="0" smtClean="0">
                <a:latin typeface="Times New Roman" pitchFamily="18" charset="0"/>
                <a:cs typeface="Times New Roman" pitchFamily="18" charset="0"/>
              </a:rPr>
              <a:t> </a:t>
            </a:r>
            <a:r>
              <a:rPr lang="en-US" altLang="zh-CN" sz="1600" b="1" dirty="0" smtClean="0">
                <a:solidFill>
                  <a:srgbClr val="62C2B2"/>
                </a:solidFill>
                <a:latin typeface="Times New Roman" pitchFamily="18" charset="0"/>
                <a:cs typeface="Times New Roman" pitchFamily="18" charset="0"/>
              </a:rPr>
              <a:t>Between</a:t>
            </a:r>
            <a:r>
              <a:rPr lang="en-US" altLang="zh-CN" sz="1600" dirty="0" smtClean="0">
                <a:latin typeface="Times New Roman" pitchFamily="18" charset="0"/>
                <a:cs typeface="Times New Roman" pitchFamily="18" charset="0"/>
              </a:rPr>
              <a:t> </a:t>
            </a:r>
            <a:r>
              <a:rPr lang="en-US" altLang="zh-CN" sz="1600" b="1" dirty="0" smtClean="0">
                <a:solidFill>
                  <a:srgbClr val="62C2B2"/>
                </a:solidFill>
                <a:latin typeface="Times New Roman" pitchFamily="18" charset="0"/>
                <a:cs typeface="Times New Roman" pitchFamily="18" charset="0"/>
              </a:rPr>
              <a:t>Susceptible</a:t>
            </a:r>
            <a:r>
              <a:rPr lang="en-US" altLang="zh-CN" sz="1600" dirty="0" smtClean="0">
                <a:latin typeface="Times New Roman" pitchFamily="18" charset="0"/>
                <a:cs typeface="Times New Roman" pitchFamily="18" charset="0"/>
              </a:rPr>
              <a:t> </a:t>
            </a:r>
            <a:r>
              <a:rPr lang="en-US" altLang="zh-CN" sz="1600" b="1" dirty="0" smtClean="0">
                <a:solidFill>
                  <a:srgbClr val="62C2B2"/>
                </a:solidFill>
                <a:latin typeface="Times New Roman" pitchFamily="18" charset="0"/>
                <a:cs typeface="Times New Roman" pitchFamily="18" charset="0"/>
              </a:rPr>
              <a:t>and Infectious</a:t>
            </a:r>
            <a:r>
              <a:rPr lang="en-US" altLang="zh-CN" sz="1600" dirty="0" smtClean="0">
                <a:latin typeface="Times New Roman" pitchFamily="18" charset="0"/>
                <a:cs typeface="Times New Roman" pitchFamily="18" charset="0"/>
              </a:rPr>
              <a:t> </a:t>
            </a:r>
            <a:r>
              <a:rPr lang="en-US" altLang="zh-CN" sz="1600" b="1" dirty="0" smtClean="0">
                <a:solidFill>
                  <a:srgbClr val="62C2B2"/>
                </a:solidFill>
                <a:latin typeface="Times New Roman" pitchFamily="18" charset="0"/>
                <a:cs typeface="Times New Roman" pitchFamily="18" charset="0"/>
              </a:rPr>
              <a:t>Individuals</a:t>
            </a:r>
          </a:p>
          <a:p>
            <a:pPr>
              <a:lnSpc>
                <a:spcPct val="150000"/>
              </a:lnSpc>
              <a:tabLst/>
            </a:pP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rate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contact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between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susceptible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and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infectious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individuals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determines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dynamics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viral</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spread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within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population.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This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rate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depends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FF0000"/>
                </a:solidFill>
                <a:latin typeface="Times New Roman" pitchFamily="18" charset="0"/>
                <a:cs typeface="Times New Roman" pitchFamily="18" charset="0"/>
              </a:rPr>
              <a:t>mode of transmission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(e.g., respiratory,</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oral–fecal,</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sexual,</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or</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vector-borne),</a:t>
            </a:r>
            <a:r>
              <a:rPr lang="en-US" altLang="zh-CN" sz="1600" dirty="0" smtClean="0">
                <a:latin typeface="Times New Roman" pitchFamily="18" charset="0"/>
                <a:cs typeface="Times New Roman" pitchFamily="18" charset="0"/>
              </a:rPr>
              <a:t>  </a:t>
            </a:r>
            <a:r>
              <a:rPr lang="en-US" altLang="zh-CN" sz="1600" dirty="0" smtClean="0">
                <a:solidFill>
                  <a:srgbClr val="FF0000"/>
                </a:solidFill>
                <a:latin typeface="Times New Roman" pitchFamily="18" charset="0"/>
                <a:cs typeface="Times New Roman" pitchFamily="18" charset="0"/>
              </a:rPr>
              <a:t>age-specific</a:t>
            </a:r>
          </a:p>
          <a:p>
            <a:pPr>
              <a:lnSpc>
                <a:spcPct val="150000"/>
              </a:lnSpc>
              <a:tabLst/>
            </a:pPr>
            <a:r>
              <a:rPr lang="en-US" altLang="zh-CN" sz="1600" dirty="0" smtClean="0">
                <a:solidFill>
                  <a:srgbClr val="FF0000"/>
                </a:solidFill>
                <a:latin typeface="Times New Roman" pitchFamily="18" charset="0"/>
                <a:cs typeface="Times New Roman" pitchFamily="18" charset="0"/>
              </a:rPr>
              <a:t>contact  patterns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or</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networks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between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individuals,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and</a:t>
            </a:r>
            <a:r>
              <a:rPr lang="en-US" altLang="zh-CN" sz="1600" dirty="0" smtClean="0">
                <a:latin typeface="Times New Roman" pitchFamily="18" charset="0"/>
                <a:cs typeface="Times New Roman" pitchFamily="18" charset="0"/>
              </a:rPr>
              <a:t>  </a:t>
            </a:r>
            <a:r>
              <a:rPr lang="en-US" altLang="zh-CN" sz="1600" dirty="0" smtClean="0">
                <a:solidFill>
                  <a:srgbClr val="FF0000"/>
                </a:solidFill>
                <a:latin typeface="Times New Roman" pitchFamily="18" charset="0"/>
                <a:cs typeface="Times New Roman" pitchFamily="18" charset="0"/>
              </a:rPr>
              <a:t>the distribution  of  susceptible  and  infectious  individuals  within a population</a:t>
            </a:r>
            <a:r>
              <a:rPr lang="en-US" altLang="zh-CN" sz="1600" dirty="0" smtClean="0">
                <a:solidFill>
                  <a:srgbClr val="231F20"/>
                </a:solidFill>
                <a:latin typeface="Times New Roman" pitchFamily="18" charset="0"/>
                <a:cs typeface="Times New Roman" pitchFamily="18" charset="0"/>
              </a:rPr>
              <a: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Spatial</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clustering</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susceptible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individuals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can result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outbreaks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despite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high</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proportion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immune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individuals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within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population.</a:t>
            </a:r>
          </a:p>
          <a:p>
            <a:pPr>
              <a:lnSpc>
                <a:spcPct val="150000"/>
              </a:lnSpc>
              <a:tabLst/>
            </a:pPr>
            <a:r>
              <a:rPr lang="en-US" altLang="zh-CN" sz="1600" b="1" dirty="0" smtClean="0">
                <a:solidFill>
                  <a:srgbClr val="62C2B2"/>
                </a:solidFill>
                <a:latin typeface="Times New Roman" pitchFamily="18" charset="0"/>
                <a:cs typeface="Times New Roman" pitchFamily="18" charset="0"/>
              </a:rPr>
              <a:t>Case</a:t>
            </a:r>
            <a:r>
              <a:rPr lang="en-US" altLang="zh-CN" sz="1600" dirty="0" smtClean="0">
                <a:latin typeface="Times New Roman" pitchFamily="18" charset="0"/>
                <a:cs typeface="Times New Roman" pitchFamily="18" charset="0"/>
              </a:rPr>
              <a:t> </a:t>
            </a:r>
            <a:r>
              <a:rPr lang="en-US" altLang="zh-CN" sz="1600" b="1" dirty="0" smtClean="0">
                <a:solidFill>
                  <a:srgbClr val="62C2B2"/>
                </a:solidFill>
                <a:latin typeface="Times New Roman" pitchFamily="18" charset="0"/>
                <a:cs typeface="Times New Roman" pitchFamily="18" charset="0"/>
              </a:rPr>
              <a:t>Infection</a:t>
            </a:r>
            <a:r>
              <a:rPr lang="en-US" altLang="zh-CN" sz="1600" dirty="0" smtClean="0">
                <a:latin typeface="Times New Roman" pitchFamily="18" charset="0"/>
                <a:cs typeface="Times New Roman" pitchFamily="18" charset="0"/>
              </a:rPr>
              <a:t> </a:t>
            </a:r>
            <a:r>
              <a:rPr lang="en-US" altLang="zh-CN" sz="1600" b="1" dirty="0" smtClean="0">
                <a:solidFill>
                  <a:srgbClr val="62C2B2"/>
                </a:solidFill>
                <a:latin typeface="Times New Roman" pitchFamily="18" charset="0"/>
                <a:cs typeface="Times New Roman" pitchFamily="18" charset="0"/>
              </a:rPr>
              <a:t>and</a:t>
            </a:r>
            <a:r>
              <a:rPr lang="en-US" altLang="zh-CN" sz="1600" dirty="0" smtClean="0">
                <a:latin typeface="Times New Roman" pitchFamily="18" charset="0"/>
                <a:cs typeface="Times New Roman" pitchFamily="18" charset="0"/>
              </a:rPr>
              <a:t> </a:t>
            </a:r>
            <a:r>
              <a:rPr lang="en-US" altLang="zh-CN" sz="1600" b="1" dirty="0" smtClean="0">
                <a:solidFill>
                  <a:srgbClr val="62C2B2"/>
                </a:solidFill>
                <a:latin typeface="Times New Roman" pitchFamily="18" charset="0"/>
                <a:cs typeface="Times New Roman" pitchFamily="18" charset="0"/>
              </a:rPr>
              <a:t>Fatality</a:t>
            </a:r>
            <a:r>
              <a:rPr lang="en-US" altLang="zh-CN" sz="1600" dirty="0" smtClean="0">
                <a:latin typeface="Times New Roman" pitchFamily="18" charset="0"/>
                <a:cs typeface="Times New Roman" pitchFamily="18" charset="0"/>
              </a:rPr>
              <a:t> </a:t>
            </a:r>
            <a:r>
              <a:rPr lang="en-US" altLang="zh-CN" sz="1600" b="1" dirty="0" smtClean="0">
                <a:solidFill>
                  <a:srgbClr val="62C2B2"/>
                </a:solidFill>
                <a:latin typeface="Times New Roman" pitchFamily="18" charset="0"/>
                <a:cs typeface="Times New Roman" pitchFamily="18" charset="0"/>
              </a:rPr>
              <a:t>Ratios</a:t>
            </a:r>
          </a:p>
          <a:p>
            <a:pPr>
              <a:lnSpc>
                <a:spcPct val="150000"/>
              </a:lnSpc>
              <a:tabLst/>
            </a:pPr>
            <a:r>
              <a:rPr lang="en-US" altLang="zh-CN" sz="1600" dirty="0" smtClean="0">
                <a:solidFill>
                  <a:srgbClr val="231F20"/>
                </a:solidFill>
                <a:latin typeface="Times New Roman" pitchFamily="18" charset="0"/>
                <a:cs typeface="Times New Roman" pitchFamily="18" charset="0"/>
              </a:rPr>
              <a:t>One of</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most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important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contributions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modern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laboratory methods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to</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viral</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epidemiology</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was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identification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dirty="0" err="1" smtClean="0">
                <a:solidFill>
                  <a:srgbClr val="231F20"/>
                </a:solidFill>
                <a:latin typeface="Times New Roman" pitchFamily="18" charset="0"/>
                <a:cs typeface="Times New Roman" pitchFamily="18" charset="0"/>
              </a:rPr>
              <a:t>inapparent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or</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subclinical</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infections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and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insight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that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most infections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caused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by</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some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viruses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were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asymptomatic.</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 relative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frequency</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subclinical</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infections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expressed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p>
          <a:p>
            <a:pPr>
              <a:lnSpc>
                <a:spcPct val="150000"/>
              </a:lnSpc>
              <a:tabLst/>
            </a:pPr>
            <a:r>
              <a:rPr lang="en-US" altLang="zh-CN" sz="1600" b="1" i="1" dirty="0" smtClean="0">
                <a:solidFill>
                  <a:srgbClr val="FF0000"/>
                </a:solidFill>
                <a:latin typeface="Times New Roman" pitchFamily="18" charset="0"/>
                <a:cs typeface="Times New Roman" pitchFamily="18" charset="0"/>
              </a:rPr>
              <a:t>case</a:t>
            </a:r>
            <a:r>
              <a:rPr lang="en-US" altLang="zh-CN" sz="1600" b="1" dirty="0" smtClean="0">
                <a:solidFill>
                  <a:srgbClr val="FF0000"/>
                </a:solidFill>
                <a:latin typeface="Times New Roman" pitchFamily="18" charset="0"/>
                <a:cs typeface="Times New Roman" pitchFamily="18" charset="0"/>
              </a:rPr>
              <a:t> </a:t>
            </a:r>
            <a:r>
              <a:rPr lang="en-US" altLang="zh-CN" sz="1600" b="1" i="1" dirty="0" smtClean="0">
                <a:solidFill>
                  <a:srgbClr val="FF0000"/>
                </a:solidFill>
                <a:latin typeface="Times New Roman" pitchFamily="18" charset="0"/>
                <a:cs typeface="Times New Roman" pitchFamily="18" charset="0"/>
              </a:rPr>
              <a:t>infection</a:t>
            </a:r>
            <a:r>
              <a:rPr lang="en-US" altLang="zh-CN" sz="1600" b="1" dirty="0" smtClean="0">
                <a:solidFill>
                  <a:srgbClr val="FF0000"/>
                </a:solidFill>
                <a:latin typeface="Times New Roman" pitchFamily="18" charset="0"/>
                <a:cs typeface="Times New Roman" pitchFamily="18" charset="0"/>
              </a:rPr>
              <a:t> </a:t>
            </a:r>
            <a:r>
              <a:rPr lang="en-US" altLang="zh-CN" sz="1600" b="1" i="1" dirty="0" smtClean="0">
                <a:solidFill>
                  <a:srgbClr val="FF0000"/>
                </a:solidFill>
                <a:latin typeface="Times New Roman" pitchFamily="18" charset="0"/>
                <a:cs typeface="Times New Roman" pitchFamily="18" charset="0"/>
              </a:rPr>
              <a:t>ratio </a:t>
            </a:r>
            <a:r>
              <a:rPr lang="en-US" altLang="zh-CN" sz="1600" dirty="0" smtClean="0">
                <a:solidFill>
                  <a:srgbClr val="231F20"/>
                </a:solidFill>
                <a:latin typeface="Times New Roman" pitchFamily="18" charset="0"/>
                <a:cs typeface="Times New Roman" pitchFamily="18" charset="0"/>
              </a:rPr>
              <a:t>—that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number</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clinical</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cases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per 100</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infections.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lethality</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disease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different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parameter</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that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represents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virulence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organism</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and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is designated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b="1" i="1" dirty="0" smtClean="0">
                <a:solidFill>
                  <a:srgbClr val="FF0000"/>
                </a:solidFill>
                <a:latin typeface="Times New Roman" pitchFamily="18" charset="0"/>
                <a:cs typeface="Times New Roman" pitchFamily="18" charset="0"/>
              </a:rPr>
              <a:t>case</a:t>
            </a:r>
            <a:r>
              <a:rPr lang="en-US" altLang="zh-CN" sz="1600" b="1" dirty="0" smtClean="0">
                <a:solidFill>
                  <a:srgbClr val="FF0000"/>
                </a:solidFill>
                <a:latin typeface="Times New Roman" pitchFamily="18" charset="0"/>
                <a:cs typeface="Times New Roman" pitchFamily="18" charset="0"/>
              </a:rPr>
              <a:t> </a:t>
            </a:r>
            <a:r>
              <a:rPr lang="en-US" altLang="zh-CN" sz="1600" b="1" i="1" dirty="0" smtClean="0">
                <a:solidFill>
                  <a:srgbClr val="FF0000"/>
                </a:solidFill>
                <a:latin typeface="Times New Roman" pitchFamily="18" charset="0"/>
                <a:cs typeface="Times New Roman" pitchFamily="18" charset="0"/>
              </a:rPr>
              <a:t>fatality</a:t>
            </a:r>
            <a:r>
              <a:rPr lang="en-US" altLang="zh-CN" sz="1600" b="1" dirty="0" smtClean="0">
                <a:solidFill>
                  <a:srgbClr val="FF0000"/>
                </a:solidFill>
                <a:latin typeface="Times New Roman" pitchFamily="18" charset="0"/>
                <a:cs typeface="Times New Roman" pitchFamily="18" charset="0"/>
              </a:rPr>
              <a:t> </a:t>
            </a:r>
            <a:r>
              <a:rPr lang="en-US" altLang="zh-CN" sz="1600" b="1" i="1" dirty="0" smtClean="0">
                <a:solidFill>
                  <a:srgbClr val="FF0000"/>
                </a:solidFill>
                <a:latin typeface="Times New Roman" pitchFamily="18" charset="0"/>
                <a:cs typeface="Times New Roman" pitchFamily="18" charset="0"/>
              </a:rPr>
              <a:t>ratio</a:t>
            </a:r>
            <a:r>
              <a:rPr lang="en-US" altLang="zh-CN" sz="1600" i="1" dirty="0" smtClean="0">
                <a:solidFill>
                  <a:srgbClr val="FF0000"/>
                </a:solidFill>
                <a:latin typeface="Times New Roman" pitchFamily="18" charset="0"/>
                <a:cs typeface="Times New Roman" pitchFamily="18" charset="0"/>
              </a:rPr>
              <a:t>.</a:t>
            </a:r>
            <a:r>
              <a:rPr lang="en-US" altLang="zh-CN" sz="1600" dirty="0" smtClean="0">
                <a:solidFill>
                  <a:srgbClr val="FF0000"/>
                </a:solidFill>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case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fatality</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ratio</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is 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number</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deaths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attributable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to</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infection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per</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100 cases.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noteworthy</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that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there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no</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regular</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relationship</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between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case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infection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ratio</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and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severity</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illness (i.e.,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between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pathogenicity</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and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virulence).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Determining</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case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infection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ratio</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important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objective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outbreak</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investigations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novel</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pathogens,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such</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as severe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acute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respiratory</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syndrome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(SARS)-</a:t>
            </a:r>
            <a:r>
              <a:rPr lang="en-US" altLang="zh-CN" sz="1600" dirty="0" err="1" smtClean="0">
                <a:solidFill>
                  <a:srgbClr val="231F20"/>
                </a:solidFill>
                <a:latin typeface="Times New Roman" pitchFamily="18" charset="0"/>
                <a:cs typeface="Times New Roman" pitchFamily="18" charset="0"/>
              </a:rPr>
              <a:t>coronavirus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and the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2009</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pandemic</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H1N1</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influenza</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virus.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Accurate</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measurement</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of</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subclinical infection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requires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population-based</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surveys</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with</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laboratory confirmation</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(e.g.,</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serological</a:t>
            </a:r>
            <a:r>
              <a:rPr lang="en-US" altLang="zh-CN" sz="1600" dirty="0" smtClean="0">
                <a:latin typeface="Times New Roman" pitchFamily="18" charset="0"/>
                <a:cs typeface="Times New Roman" pitchFamily="18" charset="0"/>
              </a:rPr>
              <a:t> </a:t>
            </a:r>
            <a:r>
              <a:rPr lang="en-US" altLang="zh-CN" sz="1600" dirty="0" smtClean="0">
                <a:solidFill>
                  <a:srgbClr val="231F20"/>
                </a:solidFill>
                <a:latin typeface="Times New Roman" pitchFamily="18" charset="0"/>
                <a:cs typeface="Times New Roman" pitchFamily="18" charset="0"/>
              </a:rPr>
              <a:t>surveys).</a:t>
            </a:r>
          </a:p>
        </p:txBody>
      </p:sp>
      <p:sp>
        <p:nvSpPr>
          <p:cNvPr id="20" name="TextBox 1"/>
          <p:cNvSpPr txBox="1"/>
          <p:nvPr/>
        </p:nvSpPr>
        <p:spPr>
          <a:xfrm>
            <a:off x="3848100" y="3314700"/>
            <a:ext cx="65" cy="216791"/>
          </a:xfrm>
          <a:prstGeom prst="rect">
            <a:avLst/>
          </a:prstGeom>
          <a:noFill/>
        </p:spPr>
        <p:txBody>
          <a:bodyPr wrap="none" lIns="0" tIns="0" rIns="0" rtlCol="0">
            <a:spAutoFit/>
          </a:bodyPr>
          <a:lstStyle/>
          <a:p>
            <a:pPr>
              <a:lnSpc>
                <a:spcPts val="1400"/>
              </a:lnSpc>
              <a:tabLst>
                <a:tab pos="228600" algn="l"/>
              </a:tabLst>
            </a:pPr>
            <a:endParaRPr lang="en-US" altLang="zh-CN" sz="1000" dirty="0" smtClean="0">
              <a:solidFill>
                <a:srgbClr val="231F20"/>
              </a:solidFill>
              <a:latin typeface="Garamond" pitchFamily="18" charset="0"/>
              <a:cs typeface="Garamond"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3"/>
          <p:cNvSpPr/>
          <p:nvPr/>
        </p:nvSpPr>
        <p:spPr>
          <a:xfrm>
            <a:off x="3966883" y="6628766"/>
            <a:ext cx="3043516" cy="2648584"/>
          </a:xfrm>
          <a:custGeom>
            <a:avLst/>
            <a:gdLst>
              <a:gd name="connsiteX0" fmla="*/ 0 w 3043516"/>
              <a:gd name="connsiteY0" fmla="*/ 2378075 h 2378075"/>
              <a:gd name="connsiteX1" fmla="*/ 3043516 w 3043516"/>
              <a:gd name="connsiteY1" fmla="*/ 2378075 h 2378075"/>
              <a:gd name="connsiteX2" fmla="*/ 3043516 w 3043516"/>
              <a:gd name="connsiteY2" fmla="*/ 0 h 2378075"/>
              <a:gd name="connsiteX3" fmla="*/ 0 w 3043516"/>
              <a:gd name="connsiteY3" fmla="*/ 0 h 2378075"/>
              <a:gd name="connsiteX4" fmla="*/ 0 w 3043516"/>
              <a:gd name="connsiteY4" fmla="*/ 2378075 h 2378075"/>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3043516" h="2378075">
                <a:moveTo>
                  <a:pt x="0" y="2378075"/>
                </a:moveTo>
                <a:lnTo>
                  <a:pt x="3043516" y="2378075"/>
                </a:lnTo>
                <a:lnTo>
                  <a:pt x="3043516" y="0"/>
                </a:lnTo>
                <a:lnTo>
                  <a:pt x="0" y="0"/>
                </a:lnTo>
                <a:lnTo>
                  <a:pt x="0" y="2378075"/>
                </a:lnTo>
              </a:path>
            </a:pathLst>
          </a:custGeom>
          <a:solidFill>
            <a:srgbClr val="FCF5E3">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a:p>
        </p:txBody>
      </p:sp>
      <p:sp>
        <p:nvSpPr>
          <p:cNvPr id="7" name="Freeform 3"/>
          <p:cNvSpPr/>
          <p:nvPr/>
        </p:nvSpPr>
        <p:spPr>
          <a:xfrm>
            <a:off x="3966883" y="6690359"/>
            <a:ext cx="1397000" cy="203200"/>
          </a:xfrm>
          <a:custGeom>
            <a:avLst/>
            <a:gdLst>
              <a:gd name="connsiteX0" fmla="*/ 0 w 1397000"/>
              <a:gd name="connsiteY0" fmla="*/ 203200 h 203200"/>
              <a:gd name="connsiteX1" fmla="*/ 1397000 w 1397000"/>
              <a:gd name="connsiteY1" fmla="*/ 203200 h 203200"/>
              <a:gd name="connsiteX2" fmla="*/ 1397000 w 1397000"/>
              <a:gd name="connsiteY2" fmla="*/ 0 h 203200"/>
              <a:gd name="connsiteX3" fmla="*/ 0 w 1397000"/>
              <a:gd name="connsiteY3" fmla="*/ 0 h 203200"/>
              <a:gd name="connsiteX4" fmla="*/ 0 w 1397000"/>
              <a:gd name="connsiteY4" fmla="*/ 203200 h 2032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1397000" h="203200">
                <a:moveTo>
                  <a:pt x="0" y="203200"/>
                </a:moveTo>
                <a:lnTo>
                  <a:pt x="1397000" y="203200"/>
                </a:lnTo>
                <a:lnTo>
                  <a:pt x="1397000" y="0"/>
                </a:lnTo>
                <a:lnTo>
                  <a:pt x="0" y="0"/>
                </a:lnTo>
                <a:lnTo>
                  <a:pt x="0" y="203200"/>
                </a:lnTo>
              </a:path>
            </a:pathLst>
          </a:custGeom>
          <a:solidFill>
            <a:srgbClr val="0B4D82">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a:p>
        </p:txBody>
      </p:sp>
      <p:sp>
        <p:nvSpPr>
          <p:cNvPr id="8" name="Freeform 3"/>
          <p:cNvSpPr/>
          <p:nvPr/>
        </p:nvSpPr>
        <p:spPr>
          <a:xfrm>
            <a:off x="4754283" y="6690359"/>
            <a:ext cx="2256116" cy="387350"/>
          </a:xfrm>
          <a:custGeom>
            <a:avLst/>
            <a:gdLst>
              <a:gd name="connsiteX0" fmla="*/ 0 w 2256116"/>
              <a:gd name="connsiteY0" fmla="*/ 0 h 387350"/>
              <a:gd name="connsiteX1" fmla="*/ 0 w 2256116"/>
              <a:gd name="connsiteY1" fmla="*/ 290512 h 387350"/>
              <a:gd name="connsiteX2" fmla="*/ 31051 w 2256116"/>
              <a:gd name="connsiteY2" fmla="*/ 387350 h 387350"/>
              <a:gd name="connsiteX3" fmla="*/ 2256116 w 2256116"/>
              <a:gd name="connsiteY3" fmla="*/ 387350 h 387350"/>
              <a:gd name="connsiteX4" fmla="*/ 2256116 w 2256116"/>
              <a:gd name="connsiteY4" fmla="*/ 0 h 387350"/>
              <a:gd name="connsiteX5" fmla="*/ 0 w 2256116"/>
              <a:gd name="connsiteY5" fmla="*/ 0 h 387350"/>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2256116" h="387350">
                <a:moveTo>
                  <a:pt x="0" y="0"/>
                </a:moveTo>
                <a:lnTo>
                  <a:pt x="0" y="290512"/>
                </a:lnTo>
                <a:cubicBezTo>
                  <a:pt x="0" y="387350"/>
                  <a:pt x="31051" y="387350"/>
                  <a:pt x="31051" y="387350"/>
                </a:cubicBezTo>
                <a:lnTo>
                  <a:pt x="2256116" y="387350"/>
                </a:lnTo>
                <a:lnTo>
                  <a:pt x="2256116" y="0"/>
                </a:lnTo>
                <a:lnTo>
                  <a:pt x="0" y="0"/>
                </a:lnTo>
              </a:path>
            </a:pathLst>
          </a:custGeom>
          <a:solidFill>
            <a:srgbClr val="E7C25A">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a:p>
        </p:txBody>
      </p:sp>
      <p:sp>
        <p:nvSpPr>
          <p:cNvPr id="9" name="Freeform 3"/>
          <p:cNvSpPr/>
          <p:nvPr/>
        </p:nvSpPr>
        <p:spPr>
          <a:xfrm>
            <a:off x="3956050" y="7451115"/>
            <a:ext cx="914400" cy="25400"/>
          </a:xfrm>
          <a:custGeom>
            <a:avLst/>
            <a:gdLst>
              <a:gd name="connsiteX0" fmla="*/ 6350 w 914400"/>
              <a:gd name="connsiteY0" fmla="*/ 6350 h 25400"/>
              <a:gd name="connsiteX1" fmla="*/ 908050 w 914400"/>
              <a:gd name="connsiteY1" fmla="*/ 6350 h 25400"/>
            </a:gdLst>
            <a:ahLst/>
            <a:cxnLst>
              <a:cxn ang="0">
                <a:pos x="connsiteX0" y="connsiteY0"/>
              </a:cxn>
              <a:cxn ang="1">
                <a:pos x="connsiteX1" y="connsiteY1"/>
              </a:cxn>
            </a:cxnLst>
            <a:rect l="l" t="t" r="r" b="b"/>
            <a:pathLst>
              <a:path w="914400" h="25400">
                <a:moveTo>
                  <a:pt x="6350" y="6350"/>
                </a:moveTo>
                <a:lnTo>
                  <a:pt x="908050"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000"/>
          </a:p>
        </p:txBody>
      </p:sp>
      <p:sp>
        <p:nvSpPr>
          <p:cNvPr id="10" name="Freeform 3"/>
          <p:cNvSpPr/>
          <p:nvPr/>
        </p:nvSpPr>
        <p:spPr>
          <a:xfrm>
            <a:off x="4857750" y="7451115"/>
            <a:ext cx="920750" cy="25400"/>
          </a:xfrm>
          <a:custGeom>
            <a:avLst/>
            <a:gdLst>
              <a:gd name="connsiteX0" fmla="*/ 6350 w 920750"/>
              <a:gd name="connsiteY0" fmla="*/ 6350 h 25400"/>
              <a:gd name="connsiteX1" fmla="*/ 914400 w 920750"/>
              <a:gd name="connsiteY1" fmla="*/ 6350 h 25400"/>
            </a:gdLst>
            <a:ahLst/>
            <a:cxnLst>
              <a:cxn ang="0">
                <a:pos x="connsiteX0" y="connsiteY0"/>
              </a:cxn>
              <a:cxn ang="1">
                <a:pos x="connsiteX1" y="connsiteY1"/>
              </a:cxn>
            </a:cxnLst>
            <a:rect l="l" t="t" r="r" b="b"/>
            <a:pathLst>
              <a:path w="920750" h="25400">
                <a:moveTo>
                  <a:pt x="6350" y="6350"/>
                </a:moveTo>
                <a:lnTo>
                  <a:pt x="914400"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000"/>
          </a:p>
        </p:txBody>
      </p:sp>
      <p:sp>
        <p:nvSpPr>
          <p:cNvPr id="11" name="Freeform 3"/>
          <p:cNvSpPr/>
          <p:nvPr/>
        </p:nvSpPr>
        <p:spPr>
          <a:xfrm>
            <a:off x="5765800" y="7451115"/>
            <a:ext cx="1250950" cy="25400"/>
          </a:xfrm>
          <a:custGeom>
            <a:avLst/>
            <a:gdLst>
              <a:gd name="connsiteX0" fmla="*/ 6350 w 1250950"/>
              <a:gd name="connsiteY0" fmla="*/ 6350 h 25400"/>
              <a:gd name="connsiteX1" fmla="*/ 1244600 w 1250950"/>
              <a:gd name="connsiteY1" fmla="*/ 6350 h 25400"/>
            </a:gdLst>
            <a:ahLst/>
            <a:cxnLst>
              <a:cxn ang="0">
                <a:pos x="connsiteX0" y="connsiteY0"/>
              </a:cxn>
              <a:cxn ang="1">
                <a:pos x="connsiteX1" y="connsiteY1"/>
              </a:cxn>
            </a:cxnLst>
            <a:rect l="l" t="t" r="r" b="b"/>
            <a:pathLst>
              <a:path w="1250950" h="25400">
                <a:moveTo>
                  <a:pt x="6350" y="6350"/>
                </a:moveTo>
                <a:lnTo>
                  <a:pt x="1244600"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000"/>
          </a:p>
        </p:txBody>
      </p:sp>
      <p:sp>
        <p:nvSpPr>
          <p:cNvPr id="12" name="Freeform 3"/>
          <p:cNvSpPr/>
          <p:nvPr/>
        </p:nvSpPr>
        <p:spPr>
          <a:xfrm>
            <a:off x="3956050" y="9254836"/>
            <a:ext cx="914400" cy="25400"/>
          </a:xfrm>
          <a:custGeom>
            <a:avLst/>
            <a:gdLst>
              <a:gd name="connsiteX0" fmla="*/ 6350 w 914400"/>
              <a:gd name="connsiteY0" fmla="*/ 6350 h 25400"/>
              <a:gd name="connsiteX1" fmla="*/ 908050 w 914400"/>
              <a:gd name="connsiteY1" fmla="*/ 6350 h 25400"/>
            </a:gdLst>
            <a:ahLst/>
            <a:cxnLst>
              <a:cxn ang="0">
                <a:pos x="connsiteX0" y="connsiteY0"/>
              </a:cxn>
              <a:cxn ang="1">
                <a:pos x="connsiteX1" y="connsiteY1"/>
              </a:cxn>
            </a:cxnLst>
            <a:rect l="l" t="t" r="r" b="b"/>
            <a:pathLst>
              <a:path w="914400" h="25400">
                <a:moveTo>
                  <a:pt x="6350" y="6350"/>
                </a:moveTo>
                <a:lnTo>
                  <a:pt x="908050"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000"/>
          </a:p>
        </p:txBody>
      </p:sp>
      <p:sp>
        <p:nvSpPr>
          <p:cNvPr id="13" name="Freeform 3"/>
          <p:cNvSpPr/>
          <p:nvPr/>
        </p:nvSpPr>
        <p:spPr>
          <a:xfrm>
            <a:off x="4857750" y="9254836"/>
            <a:ext cx="920750" cy="25400"/>
          </a:xfrm>
          <a:custGeom>
            <a:avLst/>
            <a:gdLst>
              <a:gd name="connsiteX0" fmla="*/ 6350 w 920750"/>
              <a:gd name="connsiteY0" fmla="*/ 6350 h 25400"/>
              <a:gd name="connsiteX1" fmla="*/ 914400 w 920750"/>
              <a:gd name="connsiteY1" fmla="*/ 6350 h 25400"/>
            </a:gdLst>
            <a:ahLst/>
            <a:cxnLst>
              <a:cxn ang="0">
                <a:pos x="connsiteX0" y="connsiteY0"/>
              </a:cxn>
              <a:cxn ang="1">
                <a:pos x="connsiteX1" y="connsiteY1"/>
              </a:cxn>
            </a:cxnLst>
            <a:rect l="l" t="t" r="r" b="b"/>
            <a:pathLst>
              <a:path w="920750" h="25400">
                <a:moveTo>
                  <a:pt x="6350" y="6350"/>
                </a:moveTo>
                <a:lnTo>
                  <a:pt x="914400"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000"/>
          </a:p>
        </p:txBody>
      </p:sp>
      <p:sp>
        <p:nvSpPr>
          <p:cNvPr id="14" name="Freeform 3"/>
          <p:cNvSpPr/>
          <p:nvPr/>
        </p:nvSpPr>
        <p:spPr>
          <a:xfrm>
            <a:off x="5765800" y="9254836"/>
            <a:ext cx="1250950" cy="25400"/>
          </a:xfrm>
          <a:custGeom>
            <a:avLst/>
            <a:gdLst>
              <a:gd name="connsiteX0" fmla="*/ 6350 w 1250950"/>
              <a:gd name="connsiteY0" fmla="*/ 6350 h 25400"/>
              <a:gd name="connsiteX1" fmla="*/ 1244600 w 1250950"/>
              <a:gd name="connsiteY1" fmla="*/ 6350 h 25400"/>
            </a:gdLst>
            <a:ahLst/>
            <a:cxnLst>
              <a:cxn ang="0">
                <a:pos x="connsiteX0" y="connsiteY0"/>
              </a:cxn>
              <a:cxn ang="1">
                <a:pos x="connsiteX1" y="connsiteY1"/>
              </a:cxn>
            </a:cxnLst>
            <a:rect l="l" t="t" r="r" b="b"/>
            <a:pathLst>
              <a:path w="1250950" h="25400">
                <a:moveTo>
                  <a:pt x="6350" y="6350"/>
                </a:moveTo>
                <a:lnTo>
                  <a:pt x="1244600"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000"/>
          </a:p>
        </p:txBody>
      </p:sp>
      <p:pic>
        <p:nvPicPr>
          <p:cNvPr id="15" name="Picture 3"/>
          <p:cNvPicPr>
            <a:picLocks noChangeAspect="1" noChangeArrowheads="1"/>
          </p:cNvPicPr>
          <p:nvPr/>
        </p:nvPicPr>
        <p:blipFill>
          <a:blip r:embed="rId2" cstate="print"/>
          <a:srcRect/>
          <a:stretch>
            <a:fillRect/>
          </a:stretch>
        </p:blipFill>
        <p:spPr bwMode="auto">
          <a:xfrm>
            <a:off x="2114548" y="514350"/>
            <a:ext cx="3445764" cy="2464308"/>
          </a:xfrm>
          <a:prstGeom prst="rect">
            <a:avLst/>
          </a:prstGeom>
          <a:noFill/>
        </p:spPr>
      </p:pic>
      <p:sp>
        <p:nvSpPr>
          <p:cNvPr id="20" name="TextBox 1"/>
          <p:cNvSpPr txBox="1"/>
          <p:nvPr/>
        </p:nvSpPr>
        <p:spPr>
          <a:xfrm>
            <a:off x="2114550" y="3136900"/>
            <a:ext cx="4113306" cy="1456809"/>
          </a:xfrm>
          <a:prstGeom prst="rect">
            <a:avLst/>
          </a:prstGeom>
          <a:noFill/>
        </p:spPr>
        <p:txBody>
          <a:bodyPr wrap="none" lIns="0" tIns="0" rIns="0" rtlCol="0">
            <a:spAutoFit/>
          </a:bodyPr>
          <a:lstStyle/>
          <a:p>
            <a:pPr>
              <a:lnSpc>
                <a:spcPct val="150000"/>
              </a:lnSpc>
              <a:tabLst/>
            </a:pPr>
            <a:r>
              <a:rPr lang="en-US" altLang="zh-CN" sz="1000" b="1" dirty="0" smtClean="0">
                <a:solidFill>
                  <a:srgbClr val="9C0835"/>
                </a:solidFill>
                <a:latin typeface="Segoe UI" pitchFamily="18" charset="0"/>
                <a:cs typeface="Segoe UI" pitchFamily="18" charset="0"/>
              </a:rPr>
              <a:t>FIGURE</a:t>
            </a:r>
            <a:r>
              <a:rPr lang="en-US" altLang="zh-CN" sz="1000" dirty="0" smtClean="0">
                <a:latin typeface="Times New Roman" pitchFamily="18" charset="0"/>
                <a:cs typeface="Times New Roman" pitchFamily="18" charset="0"/>
              </a:rPr>
              <a:t>  </a:t>
            </a:r>
            <a:r>
              <a:rPr lang="en-US" altLang="zh-CN" sz="1000" b="1" dirty="0" smtClean="0">
                <a:solidFill>
                  <a:srgbClr val="9C0835"/>
                </a:solidFill>
                <a:latin typeface="Segoe UI" pitchFamily="18" charset="0"/>
                <a:cs typeface="Segoe UI" pitchFamily="18" charset="0"/>
              </a:rPr>
              <a:t>12.3.</a:t>
            </a:r>
            <a:r>
              <a:rPr lang="en-US" altLang="zh-CN" sz="1000" dirty="0" smtClean="0">
                <a:latin typeface="Times New Roman" pitchFamily="18" charset="0"/>
                <a:cs typeface="Times New Roman" pitchFamily="18" charset="0"/>
              </a:rPr>
              <a:t>  </a:t>
            </a:r>
            <a:r>
              <a:rPr lang="en-US" altLang="zh-CN" sz="1000" b="1" dirty="0" smtClean="0">
                <a:solidFill>
                  <a:srgbClr val="231F20"/>
                </a:solidFill>
                <a:latin typeface="Segoe UI" pitchFamily="18" charset="0"/>
                <a:cs typeface="Segoe UI" pitchFamily="18" charset="0"/>
              </a:rPr>
              <a:t>Incubation</a:t>
            </a:r>
            <a:r>
              <a:rPr lang="en-US" altLang="zh-CN" sz="1000" dirty="0" smtClean="0">
                <a:latin typeface="Times New Roman" pitchFamily="18" charset="0"/>
                <a:cs typeface="Times New Roman" pitchFamily="18" charset="0"/>
              </a:rPr>
              <a:t>  </a:t>
            </a:r>
            <a:r>
              <a:rPr lang="en-US" altLang="zh-CN" sz="1000" b="1" dirty="0" smtClean="0">
                <a:solidFill>
                  <a:srgbClr val="231F20"/>
                </a:solidFill>
                <a:latin typeface="Segoe UI" pitchFamily="18" charset="0"/>
                <a:cs typeface="Segoe UI" pitchFamily="18" charset="0"/>
              </a:rPr>
              <a:t>period</a:t>
            </a:r>
            <a:r>
              <a:rPr lang="en-US" altLang="zh-CN" sz="1000" dirty="0" smtClean="0">
                <a:latin typeface="Times New Roman" pitchFamily="18" charset="0"/>
                <a:cs typeface="Times New Roman" pitchFamily="18" charset="0"/>
              </a:rPr>
              <a:t>  </a:t>
            </a:r>
            <a:r>
              <a:rPr lang="en-US" altLang="zh-CN" sz="1000" b="1" dirty="0" smtClean="0">
                <a:solidFill>
                  <a:srgbClr val="231F20"/>
                </a:solidFill>
                <a:latin typeface="Segoe UI" pitchFamily="18" charset="0"/>
                <a:cs typeface="Segoe UI" pitchFamily="18" charset="0"/>
              </a:rPr>
              <a:t>and</a:t>
            </a:r>
            <a:r>
              <a:rPr lang="en-US" altLang="zh-CN" sz="1000" dirty="0" smtClean="0">
                <a:latin typeface="Times New Roman" pitchFamily="18" charset="0"/>
                <a:cs typeface="Times New Roman" pitchFamily="18" charset="0"/>
              </a:rPr>
              <a:t>  </a:t>
            </a:r>
            <a:r>
              <a:rPr lang="en-US" altLang="zh-CN" sz="1000" b="1" dirty="0" smtClean="0">
                <a:solidFill>
                  <a:srgbClr val="231F20"/>
                </a:solidFill>
                <a:latin typeface="Segoe UI" pitchFamily="18" charset="0"/>
                <a:cs typeface="Segoe UI" pitchFamily="18" charset="0"/>
              </a:rPr>
              <a:t>generation</a:t>
            </a:r>
            <a:r>
              <a:rPr lang="en-US" altLang="zh-CN" sz="1000" dirty="0" smtClean="0">
                <a:latin typeface="Times New Roman" pitchFamily="18" charset="0"/>
                <a:cs typeface="Times New Roman" pitchFamily="18" charset="0"/>
              </a:rPr>
              <a:t>  </a:t>
            </a:r>
            <a:r>
              <a:rPr lang="en-US" altLang="zh-CN" sz="1000" b="1" dirty="0" smtClean="0">
                <a:solidFill>
                  <a:srgbClr val="231F20"/>
                </a:solidFill>
                <a:latin typeface="Segoe UI" pitchFamily="18" charset="0"/>
                <a:cs typeface="Segoe UI" pitchFamily="18" charset="0"/>
              </a:rPr>
              <a:t>time.</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Incubation</a:t>
            </a:r>
          </a:p>
          <a:p>
            <a:pPr>
              <a:lnSpc>
                <a:spcPct val="150000"/>
              </a:lnSpc>
              <a:tabLst/>
            </a:pPr>
            <a:r>
              <a:rPr lang="en-US" altLang="zh-CN" sz="1000" dirty="0" smtClean="0">
                <a:solidFill>
                  <a:srgbClr val="231F20"/>
                </a:solidFill>
                <a:latin typeface="Segoe UI" pitchFamily="18" charset="0"/>
                <a:cs typeface="Segoe UI" pitchFamily="18" charset="0"/>
              </a:rPr>
              <a:t>period</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is</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the</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interval</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between</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acquisition</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of</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infection</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and</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onset</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of</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illness,</a:t>
            </a:r>
          </a:p>
          <a:p>
            <a:pPr>
              <a:lnSpc>
                <a:spcPct val="150000"/>
              </a:lnSpc>
              <a:tabLst/>
            </a:pPr>
            <a:r>
              <a:rPr lang="en-US" altLang="zh-CN" sz="1000" dirty="0" smtClean="0">
                <a:solidFill>
                  <a:srgbClr val="231F20"/>
                </a:solidFill>
                <a:latin typeface="Segoe UI" pitchFamily="18" charset="0"/>
                <a:cs typeface="Segoe UI" pitchFamily="18" charset="0"/>
              </a:rPr>
              <a:t>whereas</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generation</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time</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is</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the</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interval</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between</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acquisition</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of</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infection</a:t>
            </a:r>
          </a:p>
          <a:p>
            <a:pPr>
              <a:lnSpc>
                <a:spcPct val="150000"/>
              </a:lnSpc>
              <a:tabLst/>
            </a:pPr>
            <a:r>
              <a:rPr lang="en-US" altLang="zh-CN" sz="1000" dirty="0" smtClean="0">
                <a:solidFill>
                  <a:srgbClr val="231F20"/>
                </a:solidFill>
                <a:latin typeface="Segoe UI" pitchFamily="18" charset="0"/>
                <a:cs typeface="Segoe UI" pitchFamily="18" charset="0"/>
              </a:rPr>
              <a:t>and</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transmission</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to</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another</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person.</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This</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diagram</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shows</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the</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mean</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for</a:t>
            </a:r>
          </a:p>
          <a:p>
            <a:pPr>
              <a:lnSpc>
                <a:spcPct val="150000"/>
              </a:lnSpc>
              <a:tabLst/>
            </a:pPr>
            <a:r>
              <a:rPr lang="en-US" altLang="zh-CN" sz="1000" dirty="0" smtClean="0">
                <a:solidFill>
                  <a:srgbClr val="231F20"/>
                </a:solidFill>
                <a:latin typeface="Segoe UI" pitchFamily="18" charset="0"/>
                <a:cs typeface="Segoe UI" pitchFamily="18" charset="0"/>
              </a:rPr>
              <a:t>each</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parameter;</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in</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practice,</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there</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is</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a</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spread</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around</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this</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mean.</a:t>
            </a:r>
          </a:p>
          <a:p>
            <a:pPr>
              <a:lnSpc>
                <a:spcPts val="1000"/>
              </a:lnSpc>
            </a:pPr>
            <a:endParaRPr lang="en-US" altLang="zh-CN" sz="1000" dirty="0" smtClean="0"/>
          </a:p>
          <a:p>
            <a:pPr>
              <a:lnSpc>
                <a:spcPts val="1000"/>
              </a:lnSpc>
            </a:pPr>
            <a:endParaRPr lang="en-US" altLang="zh-CN" sz="1000" dirty="0" smtClean="0"/>
          </a:p>
        </p:txBody>
      </p:sp>
      <p:sp>
        <p:nvSpPr>
          <p:cNvPr id="22" name="TextBox 1"/>
          <p:cNvSpPr txBox="1"/>
          <p:nvPr/>
        </p:nvSpPr>
        <p:spPr>
          <a:xfrm>
            <a:off x="4025900" y="6731000"/>
            <a:ext cx="787075" cy="738664"/>
          </a:xfrm>
          <a:prstGeom prst="rect">
            <a:avLst/>
          </a:prstGeom>
          <a:noFill/>
        </p:spPr>
        <p:txBody>
          <a:bodyPr wrap="none" lIns="0" tIns="0" rIns="0" rtlCol="0">
            <a:spAutoFit/>
          </a:bodyPr>
          <a:lstStyle/>
          <a:p>
            <a:pPr>
              <a:lnSpc>
                <a:spcPts val="1100"/>
              </a:lnSpc>
              <a:tabLst/>
            </a:pPr>
            <a:r>
              <a:rPr lang="en-US" altLang="zh-CN" sz="1000" b="1" dirty="0" smtClean="0">
                <a:solidFill>
                  <a:srgbClr val="FFFFFF"/>
                </a:solidFill>
                <a:latin typeface="Segoe UI" pitchFamily="18" charset="0"/>
                <a:cs typeface="Segoe UI" pitchFamily="18" charset="0"/>
              </a:rPr>
              <a:t>TABLE</a:t>
            </a:r>
            <a:r>
              <a:rPr lang="en-US" altLang="zh-CN" sz="1000" dirty="0" smtClean="0">
                <a:latin typeface="Times New Roman" pitchFamily="18" charset="0"/>
                <a:cs typeface="Times New Roman" pitchFamily="18" charset="0"/>
              </a:rPr>
              <a:t> </a:t>
            </a:r>
            <a:r>
              <a:rPr lang="en-US" altLang="zh-CN" sz="1000" b="1" dirty="0" smtClean="0">
                <a:solidFill>
                  <a:srgbClr val="FFFFFF"/>
                </a:solidFill>
                <a:latin typeface="Segoe UI" pitchFamily="18" charset="0"/>
                <a:cs typeface="Segoe UI" pitchFamily="18" charset="0"/>
              </a:rPr>
              <a:t>12.4</a:t>
            </a:r>
          </a:p>
          <a:p>
            <a:pPr>
              <a:lnSpc>
                <a:spcPts val="1000"/>
              </a:lnSpc>
            </a:pPr>
            <a:endParaRPr lang="en-US" altLang="zh-CN" sz="1000" dirty="0" smtClean="0"/>
          </a:p>
          <a:p>
            <a:pPr>
              <a:lnSpc>
                <a:spcPts val="1000"/>
              </a:lnSpc>
            </a:pPr>
            <a:endParaRPr lang="en-US" altLang="zh-CN" sz="1000" dirty="0" smtClean="0"/>
          </a:p>
          <a:p>
            <a:pPr>
              <a:lnSpc>
                <a:spcPts val="1200"/>
              </a:lnSpc>
              <a:tabLst/>
            </a:pPr>
            <a:r>
              <a:rPr lang="en-US" altLang="zh-CN" sz="1000" b="1" dirty="0" smtClean="0">
                <a:solidFill>
                  <a:srgbClr val="231F20"/>
                </a:solidFill>
                <a:latin typeface="Segoe UI" pitchFamily="18" charset="0"/>
                <a:cs typeface="Segoe UI" pitchFamily="18" charset="0"/>
              </a:rPr>
              <a:t>Transmission</a:t>
            </a:r>
          </a:p>
          <a:p>
            <a:pPr>
              <a:lnSpc>
                <a:spcPts val="1100"/>
              </a:lnSpc>
              <a:tabLst/>
            </a:pPr>
            <a:r>
              <a:rPr lang="en-US" altLang="zh-CN" sz="1000" b="1" dirty="0" smtClean="0">
                <a:solidFill>
                  <a:srgbClr val="231F20"/>
                </a:solidFill>
                <a:latin typeface="Segoe UI" pitchFamily="18" charset="0"/>
                <a:cs typeface="Segoe UI" pitchFamily="18" charset="0"/>
              </a:rPr>
              <a:t>pattern</a:t>
            </a:r>
          </a:p>
        </p:txBody>
      </p:sp>
      <p:sp>
        <p:nvSpPr>
          <p:cNvPr id="23" name="TextBox 1"/>
          <p:cNvSpPr txBox="1"/>
          <p:nvPr/>
        </p:nvSpPr>
        <p:spPr>
          <a:xfrm>
            <a:off x="4826000" y="6718300"/>
            <a:ext cx="1870705" cy="764312"/>
          </a:xfrm>
          <a:prstGeom prst="rect">
            <a:avLst/>
          </a:prstGeom>
          <a:noFill/>
        </p:spPr>
        <p:txBody>
          <a:bodyPr wrap="none" lIns="0" tIns="0" rIns="0" rtlCol="0">
            <a:spAutoFit/>
          </a:bodyPr>
          <a:lstStyle/>
          <a:p>
            <a:pPr>
              <a:lnSpc>
                <a:spcPts val="1300"/>
              </a:lnSpc>
              <a:tabLst>
                <a:tab pos="114300" algn="l"/>
              </a:tabLst>
            </a:pPr>
            <a:r>
              <a:rPr lang="en-US" altLang="zh-CN" sz="1000" b="1" dirty="0" smtClean="0">
                <a:solidFill>
                  <a:srgbClr val="231F20"/>
                </a:solidFill>
                <a:latin typeface="Segoe UI" pitchFamily="18" charset="0"/>
                <a:cs typeface="Segoe UI" pitchFamily="18" charset="0"/>
              </a:rPr>
              <a:t>Major</a:t>
            </a:r>
            <a:r>
              <a:rPr lang="en-US" altLang="zh-CN" sz="1000" dirty="0" smtClean="0">
                <a:latin typeface="Times New Roman" pitchFamily="18" charset="0"/>
                <a:cs typeface="Times New Roman" pitchFamily="18" charset="0"/>
              </a:rPr>
              <a:t> </a:t>
            </a:r>
            <a:r>
              <a:rPr lang="en-US" altLang="zh-CN" sz="1000" b="1" dirty="0" smtClean="0">
                <a:solidFill>
                  <a:srgbClr val="231F20"/>
                </a:solidFill>
                <a:latin typeface="Segoe UI" pitchFamily="18" charset="0"/>
                <a:cs typeface="Segoe UI" pitchFamily="18" charset="0"/>
              </a:rPr>
              <a:t>Transmission</a:t>
            </a:r>
            <a:r>
              <a:rPr lang="en-US" altLang="zh-CN" sz="1000" dirty="0" smtClean="0">
                <a:latin typeface="Times New Roman" pitchFamily="18" charset="0"/>
                <a:cs typeface="Times New Roman" pitchFamily="18" charset="0"/>
              </a:rPr>
              <a:t> </a:t>
            </a:r>
            <a:r>
              <a:rPr lang="en-US" altLang="zh-CN" sz="1000" b="1" dirty="0" smtClean="0">
                <a:solidFill>
                  <a:srgbClr val="231F20"/>
                </a:solidFill>
                <a:latin typeface="Segoe UI" pitchFamily="18" charset="0"/>
                <a:cs typeface="Segoe UI" pitchFamily="18" charset="0"/>
              </a:rPr>
              <a:t>Patterns</a:t>
            </a:r>
            <a:r>
              <a:rPr lang="en-US" altLang="zh-CN" sz="1000" dirty="0" smtClean="0">
                <a:latin typeface="Times New Roman" pitchFamily="18" charset="0"/>
                <a:cs typeface="Times New Roman" pitchFamily="18" charset="0"/>
              </a:rPr>
              <a:t> </a:t>
            </a:r>
            <a:r>
              <a:rPr lang="en-US" altLang="zh-CN" sz="1000" b="1" dirty="0" smtClean="0">
                <a:solidFill>
                  <a:srgbClr val="231F20"/>
                </a:solidFill>
                <a:latin typeface="Segoe UI" pitchFamily="18" charset="0"/>
                <a:cs typeface="Segoe UI" pitchFamily="18" charset="0"/>
              </a:rPr>
              <a:t>of</a:t>
            </a:r>
          </a:p>
          <a:p>
            <a:pPr>
              <a:lnSpc>
                <a:spcPts val="1300"/>
              </a:lnSpc>
              <a:tabLst>
                <a:tab pos="114300" algn="l"/>
              </a:tabLst>
            </a:pPr>
            <a:r>
              <a:rPr lang="en-US" altLang="zh-CN" sz="1000" b="1" dirty="0" smtClean="0">
                <a:solidFill>
                  <a:srgbClr val="231F20"/>
                </a:solidFill>
                <a:latin typeface="Segoe UI" pitchFamily="18" charset="0"/>
                <a:cs typeface="Segoe UI" pitchFamily="18" charset="0"/>
              </a:rPr>
              <a:t>Viral</a:t>
            </a:r>
            <a:r>
              <a:rPr lang="en-US" altLang="zh-CN" sz="1000" dirty="0" smtClean="0">
                <a:latin typeface="Times New Roman" pitchFamily="18" charset="0"/>
                <a:cs typeface="Times New Roman" pitchFamily="18" charset="0"/>
              </a:rPr>
              <a:t> </a:t>
            </a:r>
            <a:r>
              <a:rPr lang="en-US" altLang="zh-CN" sz="1000" b="1" dirty="0" smtClean="0">
                <a:solidFill>
                  <a:srgbClr val="231F20"/>
                </a:solidFill>
                <a:latin typeface="Segoe UI" pitchFamily="18" charset="0"/>
                <a:cs typeface="Segoe UI" pitchFamily="18" charset="0"/>
              </a:rPr>
              <a:t>Infections</a:t>
            </a:r>
            <a:r>
              <a:rPr lang="en-US" altLang="zh-CN" sz="1000" dirty="0" smtClean="0">
                <a:latin typeface="Times New Roman" pitchFamily="18" charset="0"/>
                <a:cs typeface="Times New Roman" pitchFamily="18" charset="0"/>
              </a:rPr>
              <a:t> </a:t>
            </a:r>
            <a:r>
              <a:rPr lang="en-US" altLang="zh-CN" sz="1000" b="1" dirty="0" smtClean="0">
                <a:solidFill>
                  <a:srgbClr val="231F20"/>
                </a:solidFill>
                <a:latin typeface="Segoe UI" pitchFamily="18" charset="0"/>
                <a:cs typeface="Segoe UI" pitchFamily="18" charset="0"/>
              </a:rPr>
              <a:t>of</a:t>
            </a:r>
            <a:r>
              <a:rPr lang="en-US" altLang="zh-CN" sz="1000" dirty="0" smtClean="0">
                <a:latin typeface="Times New Roman" pitchFamily="18" charset="0"/>
                <a:cs typeface="Times New Roman" pitchFamily="18" charset="0"/>
              </a:rPr>
              <a:t> </a:t>
            </a:r>
            <a:r>
              <a:rPr lang="en-US" altLang="zh-CN" sz="1000" b="1" dirty="0" smtClean="0">
                <a:solidFill>
                  <a:srgbClr val="231F20"/>
                </a:solidFill>
                <a:latin typeface="Segoe UI" pitchFamily="18" charset="0"/>
                <a:cs typeface="Segoe UI" pitchFamily="18" charset="0"/>
              </a:rPr>
              <a:t>Humans</a:t>
            </a:r>
          </a:p>
          <a:p>
            <a:pPr>
              <a:lnSpc>
                <a:spcPts val="1900"/>
              </a:lnSpc>
              <a:tabLst>
                <a:tab pos="114300" algn="l"/>
              </a:tabLst>
            </a:pPr>
            <a:r>
              <a:rPr lang="en-US" altLang="zh-CN" sz="1000" dirty="0" smtClean="0"/>
              <a:t>	</a:t>
            </a:r>
            <a:r>
              <a:rPr lang="en-US" altLang="zh-CN" sz="1000" b="1" dirty="0" smtClean="0">
                <a:solidFill>
                  <a:srgbClr val="231F20"/>
                </a:solidFill>
                <a:latin typeface="Segoe UI" pitchFamily="18" charset="0"/>
                <a:cs typeface="Segoe UI" pitchFamily="18" charset="0"/>
              </a:rPr>
              <a:t>Maintenance</a:t>
            </a:r>
          </a:p>
          <a:p>
            <a:pPr>
              <a:lnSpc>
                <a:spcPts val="1100"/>
              </a:lnSpc>
              <a:tabLst>
                <a:tab pos="114300" algn="l"/>
              </a:tabLst>
            </a:pPr>
            <a:r>
              <a:rPr lang="en-US" altLang="zh-CN" sz="1000" dirty="0" smtClean="0"/>
              <a:t>	</a:t>
            </a:r>
            <a:r>
              <a:rPr lang="en-US" altLang="zh-CN" sz="1000" b="1" dirty="0" smtClean="0">
                <a:solidFill>
                  <a:srgbClr val="231F20"/>
                </a:solidFill>
                <a:latin typeface="Segoe UI" pitchFamily="18" charset="0"/>
                <a:cs typeface="Segoe UI" pitchFamily="18" charset="0"/>
              </a:rPr>
              <a:t>cycle</a:t>
            </a:r>
            <a:r>
              <a:rPr lang="en-US" altLang="zh-CN" sz="1000" dirty="0" smtClean="0">
                <a:latin typeface="Times New Roman" pitchFamily="18" charset="0"/>
                <a:cs typeface="Times New Roman" pitchFamily="18" charset="0"/>
              </a:rPr>
              <a:t>                          </a:t>
            </a:r>
            <a:r>
              <a:rPr lang="en-US" altLang="zh-CN" sz="1000" b="1" dirty="0" smtClean="0">
                <a:solidFill>
                  <a:srgbClr val="231F20"/>
                </a:solidFill>
                <a:latin typeface="Segoe UI" pitchFamily="18" charset="0"/>
                <a:cs typeface="Segoe UI" pitchFamily="18" charset="0"/>
              </a:rPr>
              <a:t>Example</a:t>
            </a:r>
          </a:p>
        </p:txBody>
      </p:sp>
      <p:sp>
        <p:nvSpPr>
          <p:cNvPr id="24" name="TextBox 1"/>
          <p:cNvSpPr txBox="1"/>
          <p:nvPr/>
        </p:nvSpPr>
        <p:spPr>
          <a:xfrm>
            <a:off x="3943350" y="7518400"/>
            <a:ext cx="987450" cy="738664"/>
          </a:xfrm>
          <a:prstGeom prst="rect">
            <a:avLst/>
          </a:prstGeom>
          <a:noFill/>
        </p:spPr>
        <p:txBody>
          <a:bodyPr wrap="none" lIns="0" tIns="0" rIns="0" rtlCol="0">
            <a:spAutoFit/>
          </a:bodyPr>
          <a:lstStyle/>
          <a:p>
            <a:pPr>
              <a:lnSpc>
                <a:spcPts val="1000"/>
              </a:lnSpc>
              <a:tabLst/>
            </a:pPr>
            <a:r>
              <a:rPr lang="en-US" altLang="zh-CN" sz="1000" dirty="0" smtClean="0">
                <a:solidFill>
                  <a:srgbClr val="231F20"/>
                </a:solidFill>
                <a:latin typeface="Segoe UI" pitchFamily="18" charset="0"/>
                <a:cs typeface="Segoe UI" pitchFamily="18" charset="0"/>
              </a:rPr>
              <a:t>Human</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to</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human</a:t>
            </a:r>
          </a:p>
          <a:p>
            <a:pPr>
              <a:lnSpc>
                <a:spcPts val="1000"/>
              </a:lnSpc>
            </a:pPr>
            <a:endParaRPr lang="en-US" altLang="zh-CN" sz="1000" dirty="0" smtClean="0"/>
          </a:p>
          <a:p>
            <a:pPr>
              <a:lnSpc>
                <a:spcPts val="1000"/>
              </a:lnSpc>
            </a:pPr>
            <a:endParaRPr lang="en-US" altLang="zh-CN" sz="1000" dirty="0" smtClean="0"/>
          </a:p>
          <a:p>
            <a:pPr>
              <a:lnSpc>
                <a:spcPts val="1000"/>
              </a:lnSpc>
            </a:pPr>
            <a:endParaRPr lang="en-US" altLang="zh-CN" sz="1000" dirty="0" smtClean="0"/>
          </a:p>
          <a:p>
            <a:pPr>
              <a:lnSpc>
                <a:spcPts val="1400"/>
              </a:lnSpc>
              <a:tabLst/>
            </a:pPr>
            <a:r>
              <a:rPr lang="en-US" altLang="zh-CN" sz="1000" dirty="0" smtClean="0">
                <a:solidFill>
                  <a:srgbClr val="231F20"/>
                </a:solidFill>
                <a:latin typeface="Segoe UI" pitchFamily="18" charset="0"/>
                <a:cs typeface="Segoe UI" pitchFamily="18" charset="0"/>
              </a:rPr>
              <a:t>Animal</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to</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human</a:t>
            </a:r>
          </a:p>
        </p:txBody>
      </p:sp>
      <p:sp>
        <p:nvSpPr>
          <p:cNvPr id="25" name="TextBox 1"/>
          <p:cNvSpPr txBox="1"/>
          <p:nvPr/>
        </p:nvSpPr>
        <p:spPr>
          <a:xfrm>
            <a:off x="3943350" y="8343900"/>
            <a:ext cx="945772" cy="456535"/>
          </a:xfrm>
          <a:prstGeom prst="rect">
            <a:avLst/>
          </a:prstGeom>
          <a:noFill/>
        </p:spPr>
        <p:txBody>
          <a:bodyPr wrap="none" lIns="0" tIns="0" rIns="0" rtlCol="0">
            <a:spAutoFit/>
          </a:bodyPr>
          <a:lstStyle/>
          <a:p>
            <a:pPr>
              <a:lnSpc>
                <a:spcPts val="1000"/>
              </a:lnSpc>
              <a:tabLst/>
            </a:pPr>
            <a:r>
              <a:rPr lang="en-US" altLang="zh-CN" sz="1000" dirty="0" smtClean="0">
                <a:solidFill>
                  <a:srgbClr val="231F20"/>
                </a:solidFill>
                <a:latin typeface="Segoe UI" pitchFamily="18" charset="0"/>
                <a:cs typeface="Segoe UI" pitchFamily="18" charset="0"/>
              </a:rPr>
              <a:t>Vector</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to</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human</a:t>
            </a:r>
          </a:p>
          <a:p>
            <a:pPr>
              <a:lnSpc>
                <a:spcPts val="1000"/>
              </a:lnSpc>
            </a:pPr>
            <a:endParaRPr lang="en-US" altLang="zh-CN" sz="1000" dirty="0" smtClean="0"/>
          </a:p>
          <a:p>
            <a:pPr>
              <a:lnSpc>
                <a:spcPts val="1200"/>
              </a:lnSpc>
              <a:tabLst/>
            </a:pPr>
            <a:r>
              <a:rPr lang="en-US" altLang="zh-CN" sz="1000" dirty="0" smtClean="0">
                <a:solidFill>
                  <a:srgbClr val="231F20"/>
                </a:solidFill>
                <a:latin typeface="Segoe UI" pitchFamily="18" charset="0"/>
                <a:cs typeface="Segoe UI" pitchFamily="18" charset="0"/>
              </a:rPr>
              <a:t>Vector</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to</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human</a:t>
            </a:r>
          </a:p>
        </p:txBody>
      </p:sp>
      <p:sp>
        <p:nvSpPr>
          <p:cNvPr id="26" name="TextBox 1"/>
          <p:cNvSpPr txBox="1"/>
          <p:nvPr/>
        </p:nvSpPr>
        <p:spPr>
          <a:xfrm>
            <a:off x="4940300" y="7518400"/>
            <a:ext cx="987450" cy="738664"/>
          </a:xfrm>
          <a:prstGeom prst="rect">
            <a:avLst/>
          </a:prstGeom>
          <a:noFill/>
        </p:spPr>
        <p:txBody>
          <a:bodyPr wrap="none" lIns="0" tIns="0" rIns="0" rtlCol="0">
            <a:spAutoFit/>
          </a:bodyPr>
          <a:lstStyle/>
          <a:p>
            <a:pPr>
              <a:lnSpc>
                <a:spcPts val="1000"/>
              </a:lnSpc>
              <a:tabLst/>
            </a:pPr>
            <a:r>
              <a:rPr lang="en-US" altLang="zh-CN" sz="1000" dirty="0" smtClean="0">
                <a:solidFill>
                  <a:srgbClr val="231F20"/>
                </a:solidFill>
                <a:latin typeface="Segoe UI" pitchFamily="18" charset="0"/>
                <a:cs typeface="Segoe UI" pitchFamily="18" charset="0"/>
              </a:rPr>
              <a:t>Human</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to</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human</a:t>
            </a:r>
          </a:p>
          <a:p>
            <a:pPr>
              <a:lnSpc>
                <a:spcPts val="1000"/>
              </a:lnSpc>
            </a:pPr>
            <a:endParaRPr lang="en-US" altLang="zh-CN" sz="1000" dirty="0" smtClean="0"/>
          </a:p>
          <a:p>
            <a:pPr>
              <a:lnSpc>
                <a:spcPts val="1000"/>
              </a:lnSpc>
            </a:pPr>
            <a:endParaRPr lang="en-US" altLang="zh-CN" sz="1000" dirty="0" smtClean="0"/>
          </a:p>
          <a:p>
            <a:pPr>
              <a:lnSpc>
                <a:spcPts val="1000"/>
              </a:lnSpc>
            </a:pPr>
            <a:endParaRPr lang="en-US" altLang="zh-CN" sz="1000" dirty="0" smtClean="0"/>
          </a:p>
          <a:p>
            <a:pPr>
              <a:lnSpc>
                <a:spcPts val="1400"/>
              </a:lnSpc>
              <a:tabLst/>
            </a:pPr>
            <a:r>
              <a:rPr lang="en-US" altLang="zh-CN" sz="1000" dirty="0" smtClean="0">
                <a:solidFill>
                  <a:srgbClr val="231F20"/>
                </a:solidFill>
                <a:latin typeface="Segoe UI" pitchFamily="18" charset="0"/>
                <a:cs typeface="Segoe UI" pitchFamily="18" charset="0"/>
              </a:rPr>
              <a:t>Animal</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to</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animal</a:t>
            </a:r>
          </a:p>
        </p:txBody>
      </p:sp>
      <p:sp>
        <p:nvSpPr>
          <p:cNvPr id="27" name="TextBox 1"/>
          <p:cNvSpPr txBox="1"/>
          <p:nvPr/>
        </p:nvSpPr>
        <p:spPr>
          <a:xfrm>
            <a:off x="4940300" y="8356600"/>
            <a:ext cx="945772" cy="597599"/>
          </a:xfrm>
          <a:prstGeom prst="rect">
            <a:avLst/>
          </a:prstGeom>
          <a:noFill/>
        </p:spPr>
        <p:txBody>
          <a:bodyPr wrap="none" lIns="0" tIns="0" rIns="0" rtlCol="0">
            <a:spAutoFit/>
          </a:bodyPr>
          <a:lstStyle/>
          <a:p>
            <a:pPr>
              <a:lnSpc>
                <a:spcPts val="1000"/>
              </a:lnSpc>
              <a:tabLst>
                <a:tab pos="50800" algn="l"/>
              </a:tabLst>
            </a:pPr>
            <a:r>
              <a:rPr lang="en-US" altLang="zh-CN" sz="1000" dirty="0" smtClean="0">
                <a:solidFill>
                  <a:srgbClr val="231F20"/>
                </a:solidFill>
                <a:latin typeface="Segoe UI" pitchFamily="18" charset="0"/>
                <a:cs typeface="Segoe UI" pitchFamily="18" charset="0"/>
              </a:rPr>
              <a:t>Vector</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to</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human</a:t>
            </a:r>
          </a:p>
          <a:p>
            <a:pPr>
              <a:lnSpc>
                <a:spcPts val="1000"/>
              </a:lnSpc>
            </a:pPr>
            <a:endParaRPr lang="en-US" altLang="zh-CN" sz="1000" dirty="0" smtClean="0"/>
          </a:p>
          <a:p>
            <a:pPr>
              <a:lnSpc>
                <a:spcPts val="1200"/>
              </a:lnSpc>
              <a:tabLst>
                <a:tab pos="50800" algn="l"/>
              </a:tabLst>
            </a:pPr>
            <a:r>
              <a:rPr lang="en-US" altLang="zh-CN" sz="1000" dirty="0" smtClean="0">
                <a:solidFill>
                  <a:srgbClr val="231F20"/>
                </a:solidFill>
                <a:latin typeface="Segoe UI" pitchFamily="18" charset="0"/>
                <a:cs typeface="Segoe UI" pitchFamily="18" charset="0"/>
              </a:rPr>
              <a:t>Vector</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to</a:t>
            </a:r>
          </a:p>
          <a:p>
            <a:pPr>
              <a:lnSpc>
                <a:spcPts val="1100"/>
              </a:lnSpc>
              <a:tabLst>
                <a:tab pos="50800" algn="l"/>
              </a:tabLst>
            </a:pPr>
            <a:r>
              <a:rPr lang="en-US" altLang="zh-CN" sz="1000" dirty="0" smtClean="0"/>
              <a:t>	</a:t>
            </a:r>
            <a:r>
              <a:rPr lang="en-US" altLang="zh-CN" sz="1000" dirty="0" smtClean="0">
                <a:solidFill>
                  <a:srgbClr val="231F20"/>
                </a:solidFill>
                <a:latin typeface="Segoe UI" pitchFamily="18" charset="0"/>
                <a:cs typeface="Segoe UI" pitchFamily="18" charset="0"/>
              </a:rPr>
              <a:t>vertebrate</a:t>
            </a:r>
          </a:p>
        </p:txBody>
      </p:sp>
      <p:sp>
        <p:nvSpPr>
          <p:cNvPr id="28" name="TextBox 1"/>
          <p:cNvSpPr txBox="1"/>
          <p:nvPr/>
        </p:nvSpPr>
        <p:spPr>
          <a:xfrm>
            <a:off x="5988050" y="7518400"/>
            <a:ext cx="1447512" cy="738664"/>
          </a:xfrm>
          <a:prstGeom prst="rect">
            <a:avLst/>
          </a:prstGeom>
          <a:noFill/>
        </p:spPr>
        <p:txBody>
          <a:bodyPr wrap="none" lIns="0" tIns="0" rIns="0" rtlCol="0">
            <a:spAutoFit/>
          </a:bodyPr>
          <a:lstStyle/>
          <a:p>
            <a:pPr>
              <a:lnSpc>
                <a:spcPts val="1000"/>
              </a:lnSpc>
              <a:tabLst>
                <a:tab pos="63500" algn="l"/>
              </a:tabLst>
            </a:pPr>
            <a:r>
              <a:rPr lang="en-US" altLang="zh-CN" sz="1000" dirty="0" smtClean="0">
                <a:solidFill>
                  <a:srgbClr val="231F20"/>
                </a:solidFill>
                <a:latin typeface="Segoe UI" pitchFamily="18" charset="0"/>
                <a:cs typeface="Segoe UI" pitchFamily="18" charset="0"/>
              </a:rPr>
              <a:t>Measles</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virus</a:t>
            </a:r>
          </a:p>
          <a:p>
            <a:pPr>
              <a:lnSpc>
                <a:spcPts val="1100"/>
              </a:lnSpc>
              <a:tabLst>
                <a:tab pos="63500" algn="l"/>
              </a:tabLst>
            </a:pPr>
            <a:r>
              <a:rPr lang="en-US" altLang="zh-CN" sz="1000" dirty="0" smtClean="0">
                <a:solidFill>
                  <a:srgbClr val="231F20"/>
                </a:solidFill>
                <a:latin typeface="Segoe UI" pitchFamily="18" charset="0"/>
                <a:cs typeface="Segoe UI" pitchFamily="18" charset="0"/>
              </a:rPr>
              <a:t>Hepatitis</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A</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virus</a:t>
            </a:r>
          </a:p>
          <a:p>
            <a:pPr>
              <a:lnSpc>
                <a:spcPts val="1100"/>
              </a:lnSpc>
              <a:tabLst>
                <a:tab pos="63500" algn="l"/>
              </a:tabLst>
            </a:pPr>
            <a:r>
              <a:rPr lang="en-US" altLang="zh-CN" sz="1000" dirty="0" smtClean="0">
                <a:solidFill>
                  <a:srgbClr val="231F20"/>
                </a:solidFill>
                <a:latin typeface="Segoe UI" pitchFamily="18" charset="0"/>
                <a:cs typeface="Segoe UI" pitchFamily="18" charset="0"/>
              </a:rPr>
              <a:t>Humanimmunodeficiency</a:t>
            </a:r>
          </a:p>
          <a:p>
            <a:pPr>
              <a:lnSpc>
                <a:spcPts val="1100"/>
              </a:lnSpc>
              <a:tabLst>
                <a:tab pos="63500" algn="l"/>
              </a:tabLst>
            </a:pPr>
            <a:r>
              <a:rPr lang="en-US" altLang="zh-CN" sz="1000" dirty="0" smtClean="0"/>
              <a:t>	</a:t>
            </a:r>
            <a:r>
              <a:rPr lang="en-US" altLang="zh-CN" sz="1000" dirty="0" smtClean="0">
                <a:solidFill>
                  <a:srgbClr val="231F20"/>
                </a:solidFill>
                <a:latin typeface="Segoe UI" pitchFamily="18" charset="0"/>
                <a:cs typeface="Segoe UI" pitchFamily="18" charset="0"/>
              </a:rPr>
              <a:t>virus</a:t>
            </a:r>
          </a:p>
          <a:p>
            <a:pPr>
              <a:lnSpc>
                <a:spcPts val="1100"/>
              </a:lnSpc>
              <a:tabLst>
                <a:tab pos="63500" algn="l"/>
              </a:tabLst>
            </a:pPr>
            <a:r>
              <a:rPr lang="en-US" altLang="zh-CN" sz="1000" dirty="0" smtClean="0">
                <a:solidFill>
                  <a:srgbClr val="231F20"/>
                </a:solidFill>
                <a:latin typeface="Segoe UI" pitchFamily="18" charset="0"/>
                <a:cs typeface="Segoe UI" pitchFamily="18" charset="0"/>
              </a:rPr>
              <a:t>Rabies</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virus</a:t>
            </a:r>
          </a:p>
        </p:txBody>
      </p:sp>
      <p:sp>
        <p:nvSpPr>
          <p:cNvPr id="29" name="TextBox 1"/>
          <p:cNvSpPr txBox="1"/>
          <p:nvPr/>
        </p:nvSpPr>
        <p:spPr>
          <a:xfrm>
            <a:off x="6000750" y="8191500"/>
            <a:ext cx="601127" cy="174407"/>
          </a:xfrm>
          <a:prstGeom prst="rect">
            <a:avLst/>
          </a:prstGeom>
          <a:noFill/>
        </p:spPr>
        <p:txBody>
          <a:bodyPr wrap="none" lIns="0" tIns="0" rIns="0" rtlCol="0">
            <a:spAutoFit/>
          </a:bodyPr>
          <a:lstStyle/>
          <a:p>
            <a:pPr>
              <a:lnSpc>
                <a:spcPts val="1000"/>
              </a:lnSpc>
              <a:tabLst/>
            </a:pPr>
            <a:r>
              <a:rPr lang="en-US" altLang="zh-CN" sz="1000" dirty="0" smtClean="0">
                <a:solidFill>
                  <a:srgbClr val="231F20"/>
                </a:solidFill>
                <a:latin typeface="Segoe UI" pitchFamily="18" charset="0"/>
                <a:cs typeface="Segoe UI" pitchFamily="18" charset="0"/>
              </a:rPr>
              <a:t>Hantavirus</a:t>
            </a:r>
          </a:p>
        </p:txBody>
      </p:sp>
      <p:sp>
        <p:nvSpPr>
          <p:cNvPr id="30" name="TextBox 1"/>
          <p:cNvSpPr txBox="1"/>
          <p:nvPr/>
        </p:nvSpPr>
        <p:spPr>
          <a:xfrm>
            <a:off x="6013450" y="8356600"/>
            <a:ext cx="1344920" cy="879728"/>
          </a:xfrm>
          <a:prstGeom prst="rect">
            <a:avLst/>
          </a:prstGeom>
          <a:noFill/>
        </p:spPr>
        <p:txBody>
          <a:bodyPr wrap="none" lIns="0" tIns="0" rIns="0" rtlCol="0">
            <a:spAutoFit/>
          </a:bodyPr>
          <a:lstStyle/>
          <a:p>
            <a:pPr>
              <a:lnSpc>
                <a:spcPts val="1000"/>
              </a:lnSpc>
              <a:tabLst>
                <a:tab pos="63500" algn="l"/>
              </a:tabLst>
            </a:pPr>
            <a:r>
              <a:rPr lang="en-US" altLang="zh-CN" sz="1000" dirty="0" smtClean="0">
                <a:solidFill>
                  <a:srgbClr val="231F20"/>
                </a:solidFill>
                <a:latin typeface="Segoe UI" pitchFamily="18" charset="0"/>
                <a:cs typeface="Segoe UI" pitchFamily="18" charset="0"/>
              </a:rPr>
              <a:t>Dengue</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virus</a:t>
            </a:r>
          </a:p>
          <a:p>
            <a:pPr>
              <a:lnSpc>
                <a:spcPts val="1100"/>
              </a:lnSpc>
              <a:tabLst>
                <a:tab pos="63500" algn="l"/>
              </a:tabLst>
            </a:pPr>
            <a:r>
              <a:rPr lang="en-US" altLang="zh-CN" sz="1000" dirty="0" smtClean="0">
                <a:solidFill>
                  <a:srgbClr val="231F20"/>
                </a:solidFill>
                <a:latin typeface="Segoe UI" pitchFamily="18" charset="0"/>
                <a:cs typeface="Segoe UI" pitchFamily="18" charset="0"/>
              </a:rPr>
              <a:t>Urban</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yellow</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fever</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virus</a:t>
            </a:r>
          </a:p>
          <a:p>
            <a:pPr>
              <a:lnSpc>
                <a:spcPts val="1100"/>
              </a:lnSpc>
              <a:tabLst>
                <a:tab pos="63500" algn="l"/>
              </a:tabLst>
            </a:pPr>
            <a:r>
              <a:rPr lang="en-US" altLang="zh-CN" sz="1000" dirty="0" smtClean="0">
                <a:solidFill>
                  <a:srgbClr val="231F20"/>
                </a:solidFill>
                <a:latin typeface="Segoe UI" pitchFamily="18" charset="0"/>
                <a:cs typeface="Segoe UI" pitchFamily="18" charset="0"/>
              </a:rPr>
              <a:t>St.</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Louis</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encephalitis</a:t>
            </a:r>
          </a:p>
          <a:p>
            <a:pPr>
              <a:lnSpc>
                <a:spcPts val="1100"/>
              </a:lnSpc>
              <a:tabLst>
                <a:tab pos="63500" algn="l"/>
              </a:tabLst>
            </a:pPr>
            <a:r>
              <a:rPr lang="en-US" altLang="zh-CN" sz="1000" dirty="0" smtClean="0"/>
              <a:t>	</a:t>
            </a:r>
            <a:r>
              <a:rPr lang="en-US" altLang="zh-CN" sz="1000" dirty="0" smtClean="0">
                <a:solidFill>
                  <a:srgbClr val="231F20"/>
                </a:solidFill>
                <a:latin typeface="Segoe UI" pitchFamily="18" charset="0"/>
                <a:cs typeface="Segoe UI" pitchFamily="18" charset="0"/>
              </a:rPr>
              <a:t>virus</a:t>
            </a:r>
          </a:p>
          <a:p>
            <a:pPr>
              <a:lnSpc>
                <a:spcPts val="1100"/>
              </a:lnSpc>
              <a:tabLst>
                <a:tab pos="63500" algn="l"/>
              </a:tabLst>
            </a:pPr>
            <a:r>
              <a:rPr lang="en-US" altLang="zh-CN" sz="1000" dirty="0" smtClean="0">
                <a:solidFill>
                  <a:srgbClr val="231F20"/>
                </a:solidFill>
                <a:latin typeface="Segoe UI" pitchFamily="18" charset="0"/>
                <a:cs typeface="Segoe UI" pitchFamily="18" charset="0"/>
              </a:rPr>
              <a:t>Western</a:t>
            </a:r>
            <a:r>
              <a:rPr lang="en-US" altLang="zh-CN" sz="1000" dirty="0" smtClean="0">
                <a:latin typeface="Times New Roman" pitchFamily="18" charset="0"/>
                <a:cs typeface="Times New Roman" pitchFamily="18" charset="0"/>
              </a:rPr>
              <a:t> </a:t>
            </a:r>
            <a:r>
              <a:rPr lang="en-US" altLang="zh-CN" sz="1000" dirty="0" smtClean="0">
                <a:solidFill>
                  <a:srgbClr val="231F20"/>
                </a:solidFill>
                <a:latin typeface="Segoe UI" pitchFamily="18" charset="0"/>
                <a:cs typeface="Segoe UI" pitchFamily="18" charset="0"/>
              </a:rPr>
              <a:t>encephalitis</a:t>
            </a:r>
          </a:p>
          <a:p>
            <a:pPr>
              <a:lnSpc>
                <a:spcPts val="1100"/>
              </a:lnSpc>
              <a:tabLst>
                <a:tab pos="63500" algn="l"/>
              </a:tabLst>
            </a:pPr>
            <a:r>
              <a:rPr lang="en-US" altLang="zh-CN" sz="1000" dirty="0" smtClean="0"/>
              <a:t>	</a:t>
            </a:r>
            <a:r>
              <a:rPr lang="en-US" altLang="zh-CN" sz="1000" dirty="0" smtClean="0">
                <a:solidFill>
                  <a:srgbClr val="231F20"/>
                </a:solidFill>
                <a:latin typeface="Segoe UI" pitchFamily="18" charset="0"/>
                <a:cs typeface="Segoe UI" pitchFamily="18" charset="0"/>
              </a:rPr>
              <a:t>virus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550" y="209550"/>
            <a:ext cx="7162800" cy="6126036"/>
          </a:xfrm>
          <a:prstGeom prst="rect">
            <a:avLst/>
          </a:prstGeom>
        </p:spPr>
        <p:txBody>
          <a:bodyPr wrap="square">
            <a:spAutoFit/>
          </a:bodyPr>
          <a:lstStyle/>
          <a:p>
            <a:pPr>
              <a:lnSpc>
                <a:spcPct val="150000"/>
              </a:lnSpc>
              <a:tabLst/>
            </a:pPr>
            <a:r>
              <a:rPr lang="en-US" altLang="zh-CN" sz="2000" b="1" dirty="0" smtClean="0">
                <a:solidFill>
                  <a:srgbClr val="358682"/>
                </a:solidFill>
                <a:latin typeface="Times New Roman" pitchFamily="18" charset="0"/>
                <a:cs typeface="Times New Roman" pitchFamily="18" charset="0"/>
              </a:rPr>
              <a:t>Viruses</a:t>
            </a:r>
            <a:r>
              <a:rPr lang="en-US" altLang="zh-CN" sz="2000" dirty="0" smtClean="0">
                <a:latin typeface="Times New Roman" pitchFamily="18" charset="0"/>
                <a:cs typeface="Times New Roman" pitchFamily="18" charset="0"/>
              </a:rPr>
              <a:t> </a:t>
            </a:r>
            <a:r>
              <a:rPr lang="en-US" altLang="zh-CN" sz="2000" b="1" dirty="0" smtClean="0">
                <a:solidFill>
                  <a:srgbClr val="358682"/>
                </a:solidFill>
                <a:latin typeface="Times New Roman" pitchFamily="18" charset="0"/>
                <a:cs typeface="Times New Roman" pitchFamily="18" charset="0"/>
              </a:rPr>
              <a:t>Maintained</a:t>
            </a:r>
            <a:r>
              <a:rPr lang="en-US" altLang="zh-CN" sz="2000" dirty="0" smtClean="0">
                <a:latin typeface="Times New Roman" pitchFamily="18" charset="0"/>
                <a:cs typeface="Times New Roman" pitchFamily="18" charset="0"/>
              </a:rPr>
              <a:t> </a:t>
            </a:r>
            <a:r>
              <a:rPr lang="en-US" altLang="zh-CN" sz="2000" b="1" dirty="0" smtClean="0">
                <a:solidFill>
                  <a:srgbClr val="358682"/>
                </a:solidFill>
                <a:latin typeface="Times New Roman" pitchFamily="18" charset="0"/>
                <a:cs typeface="Times New Roman" pitchFamily="18" charset="0"/>
              </a:rPr>
              <a:t>Within a</a:t>
            </a:r>
            <a:r>
              <a:rPr lang="en-US" altLang="zh-CN" sz="2000" dirty="0" smtClean="0">
                <a:latin typeface="Times New Roman" pitchFamily="18" charset="0"/>
                <a:cs typeface="Times New Roman" pitchFamily="18" charset="0"/>
              </a:rPr>
              <a:t> </a:t>
            </a:r>
            <a:r>
              <a:rPr lang="en-US" altLang="zh-CN" sz="2000" b="1" dirty="0" smtClean="0">
                <a:solidFill>
                  <a:srgbClr val="358682"/>
                </a:solidFill>
                <a:latin typeface="Times New Roman" pitchFamily="18" charset="0"/>
                <a:cs typeface="Times New Roman" pitchFamily="18" charset="0"/>
              </a:rPr>
              <a:t>Single</a:t>
            </a:r>
            <a:r>
              <a:rPr lang="en-US" altLang="zh-CN" sz="2000" dirty="0" smtClean="0">
                <a:latin typeface="Times New Roman" pitchFamily="18" charset="0"/>
                <a:cs typeface="Times New Roman" pitchFamily="18" charset="0"/>
              </a:rPr>
              <a:t> </a:t>
            </a:r>
            <a:r>
              <a:rPr lang="en-US" altLang="zh-CN" sz="2000" b="1" dirty="0" smtClean="0">
                <a:solidFill>
                  <a:srgbClr val="358682"/>
                </a:solidFill>
                <a:latin typeface="Times New Roman" pitchFamily="18" charset="0"/>
                <a:cs typeface="Times New Roman" pitchFamily="18" charset="0"/>
              </a:rPr>
              <a:t>Host</a:t>
            </a:r>
            <a:r>
              <a:rPr lang="en-US" altLang="zh-CN" sz="2000" dirty="0" smtClean="0">
                <a:latin typeface="Times New Roman" pitchFamily="18" charset="0"/>
                <a:cs typeface="Times New Roman" pitchFamily="18" charset="0"/>
              </a:rPr>
              <a:t> </a:t>
            </a:r>
            <a:r>
              <a:rPr lang="en-US" altLang="zh-CN" sz="2000" b="1" dirty="0" smtClean="0">
                <a:solidFill>
                  <a:srgbClr val="358682"/>
                </a:solidFill>
                <a:latin typeface="Times New Roman" pitchFamily="18" charset="0"/>
                <a:cs typeface="Times New Roman" pitchFamily="18" charset="0"/>
              </a:rPr>
              <a:t>Population</a:t>
            </a:r>
          </a:p>
          <a:p>
            <a:pPr>
              <a:lnSpc>
                <a:spcPct val="150000"/>
              </a:lnSpc>
              <a:tabLst/>
            </a:pPr>
            <a:r>
              <a:rPr lang="en-US" altLang="zh-CN" dirty="0" smtClean="0">
                <a:solidFill>
                  <a:srgbClr val="231F20"/>
                </a:solidFill>
                <a:latin typeface="Times New Roman" pitchFamily="18" charset="0"/>
                <a:cs typeface="Times New Roman" pitchFamily="18" charset="0"/>
              </a:rPr>
              <a:t>Each</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virus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has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characteristic</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modes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host-to-host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transmission:</a:t>
            </a:r>
          </a:p>
          <a:p>
            <a:pPr>
              <a:lnSpc>
                <a:spcPct val="150000"/>
              </a:lnSpc>
              <a:tabLst/>
            </a:pPr>
            <a:r>
              <a:rPr lang="en-US" altLang="zh-CN" dirty="0" smtClean="0">
                <a:solidFill>
                  <a:srgbClr val="231F20"/>
                </a:solidFill>
                <a:latin typeface="Times New Roman" pitchFamily="18" charset="0"/>
                <a:cs typeface="Times New Roman"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direct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person-to-person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transmission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through</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respiratory,</a:t>
            </a:r>
          </a:p>
          <a:p>
            <a:pPr>
              <a:lnSpc>
                <a:spcPct val="150000"/>
              </a:lnSpc>
              <a:tabLst/>
            </a:pPr>
            <a:r>
              <a:rPr lang="en-US" altLang="zh-CN" dirty="0" smtClean="0">
                <a:solidFill>
                  <a:srgbClr val="231F20"/>
                </a:solidFill>
                <a:latin typeface="Times New Roman" pitchFamily="18" charset="0"/>
                <a:cs typeface="Times New Roman" pitchFamily="18" charset="0"/>
              </a:rPr>
              <a:t>fecal–oral,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sexual,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blood,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from</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mother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child,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or</a:t>
            </a:r>
            <a:r>
              <a:rPr lang="en-US" altLang="zh-CN" dirty="0" smtClean="0">
                <a:latin typeface="Times New Roman" pitchFamily="18" charset="0"/>
                <a:cs typeface="Times New Roman" pitchFamily="18" charset="0"/>
              </a:rPr>
              <a:t> </a:t>
            </a:r>
          </a:p>
          <a:p>
            <a:pPr>
              <a:lnSpc>
                <a:spcPct val="150000"/>
              </a:lnSpc>
              <a:tabLst/>
            </a:pPr>
            <a:r>
              <a:rPr lang="en-US" altLang="zh-CN" dirty="0" smtClean="0">
                <a:solidFill>
                  <a:srgbClr val="231F20"/>
                </a:solidFill>
                <a:latin typeface="Times New Roman" pitchFamily="18" charset="0"/>
                <a:cs typeface="Times New Roman" pitchFamily="18" charset="0"/>
              </a:rPr>
              <a:t>(b)</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Indirect transmission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through</a:t>
            </a:r>
            <a:r>
              <a:rPr lang="en-US" altLang="zh-CN" dirty="0" smtClean="0">
                <a:latin typeface="Times New Roman" pitchFamily="18" charset="0"/>
                <a:cs typeface="Times New Roman" pitchFamily="18" charset="0"/>
              </a:rPr>
              <a:t> </a:t>
            </a:r>
            <a:r>
              <a:rPr lang="en-US" altLang="zh-CN" dirty="0" err="1" smtClean="0">
                <a:solidFill>
                  <a:srgbClr val="231F20"/>
                </a:solidFill>
                <a:latin typeface="Times New Roman" pitchFamily="18" charset="0"/>
                <a:cs typeface="Times New Roman" pitchFamily="18" charset="0"/>
              </a:rPr>
              <a:t>fomites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vectors.</a:t>
            </a:r>
            <a:r>
              <a:rPr lang="en-US" altLang="zh-CN" dirty="0" smtClean="0">
                <a:latin typeface="Times New Roman" pitchFamily="18" charset="0"/>
                <a:cs typeface="Times New Roman" pitchFamily="18" charset="0"/>
              </a:rPr>
              <a:t> </a:t>
            </a:r>
          </a:p>
          <a:p>
            <a:pPr>
              <a:lnSpc>
                <a:spcPct val="150000"/>
              </a:lnSpc>
              <a:tabLst/>
            </a:pPr>
            <a:r>
              <a:rPr lang="en-US" altLang="zh-CN" dirty="0" smtClean="0">
                <a:solidFill>
                  <a:srgbClr val="231F20"/>
                </a:solidFill>
                <a:latin typeface="Times New Roman" pitchFamily="18" charset="0"/>
                <a:cs typeface="Times New Roman" pitchFamily="18" charset="0"/>
              </a:rPr>
              <a:t>Viruses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that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cause</a:t>
            </a:r>
            <a:r>
              <a:rPr lang="en-US" altLang="zh-CN"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acute short-term infections require efficient transmission to subsequent hosts.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Such</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infections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are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characterized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relatively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short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infectious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period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excretion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high</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titers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infectious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agent over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limited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period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time,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instance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influenza, measles,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smallpox</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viruses. </a:t>
            </a:r>
          </a:p>
          <a:p>
            <a:pPr>
              <a:lnSpc>
                <a:spcPct val="150000"/>
              </a:lnSpc>
              <a:tabLst/>
            </a:pPr>
            <a:r>
              <a:rPr lang="en-US" altLang="zh-CN" dirty="0" smtClean="0">
                <a:solidFill>
                  <a:srgbClr val="231F20"/>
                </a:solidFill>
                <a:latin typeface="Times New Roman" pitchFamily="18" charset="0"/>
                <a:cs typeface="Times New Roman" pitchFamily="18" charset="0"/>
              </a:rPr>
              <a:t>Viruses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that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cause</a:t>
            </a:r>
            <a:r>
              <a:rPr lang="en-US" altLang="zh-CN"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persistent</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infections</a:t>
            </a:r>
            <a:r>
              <a:rPr lang="en-US" altLang="zh-CN" b="1"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do</a:t>
            </a:r>
            <a:r>
              <a:rPr lang="en-US" altLang="zh-CN"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not</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require</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such</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highly</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efficient</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modes</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of</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transmission,</a:t>
            </a:r>
            <a:r>
              <a:rPr lang="en-US" altLang="zh-CN" dirty="0" smtClean="0">
                <a:solidFill>
                  <a:srgbClr val="231F20"/>
                </a:solidFill>
                <a:latin typeface="Times New Roman" pitchFamily="18" charset="0"/>
                <a:cs typeface="Times New Roman" pitchFamily="18" charset="0"/>
              </a:rPr>
              <a:t> because they are excreted continuously or intermittently for many years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thus</a:t>
            </a:r>
            <a:r>
              <a:rPr lang="en-US" altLang="zh-CN"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have</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a</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long</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infectious</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period</a:t>
            </a:r>
            <a:r>
              <a:rPr lang="en-US" altLang="zh-CN" b="1"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maintain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virus</a:t>
            </a:r>
          </a:p>
          <a:p>
            <a:pPr>
              <a:lnSpc>
                <a:spcPts val="1100"/>
              </a:lnSpc>
              <a:tabLst/>
            </a:pPr>
            <a:endParaRPr lang="en-US" altLang="zh-CN" dirty="0" smtClean="0">
              <a:solidFill>
                <a:srgbClr val="231F20"/>
              </a:solidFill>
              <a:latin typeface="Garamond" pitchFamily="18" charset="0"/>
              <a:cs typeface="Garamond"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350" y="-357"/>
            <a:ext cx="7315200" cy="9464129"/>
          </a:xfrm>
          <a:prstGeom prst="rect">
            <a:avLst/>
          </a:prstGeom>
        </p:spPr>
        <p:txBody>
          <a:bodyPr wrap="square">
            <a:spAutoFit/>
          </a:bodyPr>
          <a:lstStyle/>
          <a:p>
            <a:pPr>
              <a:lnSpc>
                <a:spcPct val="150000"/>
              </a:lnSpc>
              <a:tabLst>
                <a:tab pos="228600" algn="l"/>
              </a:tabLst>
            </a:pPr>
            <a:r>
              <a:rPr lang="en-US" altLang="zh-CN" sz="2800" b="1" dirty="0" smtClean="0">
                <a:solidFill>
                  <a:srgbClr val="358682"/>
                </a:solidFill>
                <a:latin typeface="Times New Roman" pitchFamily="18" charset="0"/>
                <a:cs typeface="Times New Roman" pitchFamily="18" charset="0"/>
              </a:rPr>
              <a:t>Incubation,</a:t>
            </a:r>
            <a:r>
              <a:rPr lang="en-US" altLang="zh-CN" sz="2800" dirty="0" smtClean="0">
                <a:latin typeface="Times New Roman" pitchFamily="18" charset="0"/>
                <a:cs typeface="Times New Roman" pitchFamily="18" charset="0"/>
              </a:rPr>
              <a:t> </a:t>
            </a:r>
            <a:r>
              <a:rPr lang="en-US" altLang="zh-CN" sz="2800" b="1" dirty="0" smtClean="0">
                <a:solidFill>
                  <a:srgbClr val="358682"/>
                </a:solidFill>
                <a:latin typeface="Times New Roman" pitchFamily="18" charset="0"/>
                <a:cs typeface="Times New Roman" pitchFamily="18" charset="0"/>
              </a:rPr>
              <a:t>Latent,</a:t>
            </a:r>
            <a:r>
              <a:rPr lang="en-US" altLang="zh-CN" sz="2800" dirty="0" smtClean="0">
                <a:latin typeface="Times New Roman" pitchFamily="18" charset="0"/>
                <a:cs typeface="Times New Roman" pitchFamily="18" charset="0"/>
              </a:rPr>
              <a:t> </a:t>
            </a:r>
            <a:r>
              <a:rPr lang="en-US" altLang="zh-CN" sz="2800" b="1" dirty="0" smtClean="0">
                <a:solidFill>
                  <a:srgbClr val="358682"/>
                </a:solidFill>
                <a:latin typeface="Times New Roman" pitchFamily="18" charset="0"/>
                <a:cs typeface="Times New Roman" pitchFamily="18" charset="0"/>
              </a:rPr>
              <a:t>and</a:t>
            </a:r>
            <a:r>
              <a:rPr lang="en-US" altLang="zh-CN" sz="2800" dirty="0" smtClean="0">
                <a:latin typeface="Times New Roman" pitchFamily="18" charset="0"/>
                <a:cs typeface="Times New Roman" pitchFamily="18" charset="0"/>
              </a:rPr>
              <a:t> </a:t>
            </a:r>
            <a:r>
              <a:rPr lang="en-US" altLang="zh-CN" sz="2800" b="1" dirty="0" smtClean="0">
                <a:solidFill>
                  <a:srgbClr val="358682"/>
                </a:solidFill>
                <a:latin typeface="Times New Roman" pitchFamily="18" charset="0"/>
                <a:cs typeface="Times New Roman" pitchFamily="18" charset="0"/>
              </a:rPr>
              <a:t>Infectious</a:t>
            </a:r>
            <a:r>
              <a:rPr lang="en-US" altLang="zh-CN" sz="2800" dirty="0" smtClean="0">
                <a:latin typeface="Times New Roman" pitchFamily="18" charset="0"/>
                <a:cs typeface="Times New Roman" pitchFamily="18" charset="0"/>
              </a:rPr>
              <a:t> </a:t>
            </a:r>
            <a:r>
              <a:rPr lang="en-US" altLang="zh-CN" sz="2800" b="1" dirty="0" smtClean="0">
                <a:solidFill>
                  <a:srgbClr val="358682"/>
                </a:solidFill>
                <a:latin typeface="Times New Roman" pitchFamily="18" charset="0"/>
                <a:cs typeface="Times New Roman" pitchFamily="18" charset="0"/>
              </a:rPr>
              <a:t>Periods</a:t>
            </a:r>
          </a:p>
          <a:p>
            <a:pPr>
              <a:lnSpc>
                <a:spcPct val="150000"/>
              </a:lnSpc>
              <a:tabLst>
                <a:tab pos="228600" algn="l"/>
              </a:tabLst>
            </a:pP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course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infection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single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individual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can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conveniently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divided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into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several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periods.</a:t>
            </a:r>
            <a:r>
              <a:rPr lang="en-US" altLang="zh-CN" sz="800" dirty="0" smtClean="0">
                <a:solidFill>
                  <a:srgbClr val="231F20"/>
                </a:solidFill>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interval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from</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acquisition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infection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onset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illness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b="1" i="1" dirty="0" smtClean="0">
                <a:solidFill>
                  <a:srgbClr val="231F20"/>
                </a:solidFill>
                <a:latin typeface="Times New Roman" pitchFamily="18" charset="0"/>
                <a:cs typeface="Times New Roman" pitchFamily="18" charset="0"/>
              </a:rPr>
              <a:t>incubation</a:t>
            </a:r>
            <a:r>
              <a:rPr lang="en-US" altLang="zh-CN" b="1" dirty="0" smtClean="0">
                <a:latin typeface="Times New Roman" pitchFamily="18" charset="0"/>
                <a:cs typeface="Times New Roman" pitchFamily="18" charset="0"/>
              </a:rPr>
              <a:t> </a:t>
            </a:r>
            <a:r>
              <a:rPr lang="en-US" altLang="zh-CN" b="1" i="1" dirty="0" smtClean="0">
                <a:solidFill>
                  <a:srgbClr val="231F20"/>
                </a:solidFill>
                <a:latin typeface="Times New Roman" pitchFamily="18" charset="0"/>
                <a:cs typeface="Times New Roman" pitchFamily="18" charset="0"/>
              </a:rPr>
              <a:t>period.</a:t>
            </a:r>
          </a:p>
          <a:p>
            <a:pPr>
              <a:lnSpc>
                <a:spcPct val="150000"/>
              </a:lnSpc>
              <a:tabLst>
                <a:tab pos="228600" algn="l"/>
              </a:tabLst>
            </a:pPr>
            <a:r>
              <a:rPr lang="en-US" altLang="zh-CN" dirty="0" smtClean="0">
                <a:solidFill>
                  <a:srgbClr val="231F20"/>
                </a:solidFill>
                <a:latin typeface="Times New Roman" pitchFamily="18" charset="0"/>
                <a:cs typeface="Times New Roman" pitchFamily="18" charset="0"/>
              </a:rPr>
              <a:t>Note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that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“onset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illness”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must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explicitly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defined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each disease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often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measured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f</a:t>
            </a:r>
            <a:r>
              <a:rPr lang="en-US" altLang="zh-CN" dirty="0" smtClean="0">
                <a:solidFill>
                  <a:srgbClr val="231F20"/>
                </a:solidFill>
                <a:latin typeface="Times New Roman" pitchFamily="18" charset="0"/>
                <a:cs typeface="Times New Roman" pitchFamily="18" charset="0"/>
              </a:rPr>
              <a:t>irst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day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which</a:t>
            </a:r>
            <a:r>
              <a:rPr lang="en-US" altLang="zh-CN" dirty="0" smtClean="0">
                <a:latin typeface="Times New Roman" pitchFamily="18" charset="0"/>
                <a:cs typeface="Times New Roman" pitchFamily="18" charset="0"/>
              </a:rPr>
              <a:t> </a:t>
            </a:r>
            <a:r>
              <a:rPr lang="en-US" altLang="zh-CN" dirty="0" err="1" smtClean="0">
                <a:solidFill>
                  <a:srgbClr val="231F20"/>
                </a:solidFill>
                <a:latin typeface="Times New Roman" pitchFamily="18" charset="0"/>
                <a:cs typeface="Times New Roman" pitchFamily="18" charset="0"/>
              </a:rPr>
              <a:t>pathognomonic</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signs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symptoms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are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reported.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interval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from acquisition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infection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onset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infectiousness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b="1" i="1" dirty="0" smtClean="0">
                <a:solidFill>
                  <a:srgbClr val="231F20"/>
                </a:solidFill>
                <a:latin typeface="Times New Roman" pitchFamily="18" charset="0"/>
                <a:cs typeface="Times New Roman" pitchFamily="18" charset="0"/>
              </a:rPr>
              <a:t>latent period</a:t>
            </a:r>
            <a:r>
              <a:rPr lang="en-US" altLang="zh-CN" i="1" dirty="0" smtClean="0">
                <a:solidFill>
                  <a:srgbClr val="231F20"/>
                </a:solidFill>
                <a:latin typeface="Times New Roman" pitchFamily="18" charset="0"/>
                <a:cs typeface="Times New Roman" pitchFamily="18" charset="0"/>
              </a:rPr>
              <a: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most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viral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diseases,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latent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period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shorter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than 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incubation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period.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Consequently,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infected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individual begins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shed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virus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prior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onset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illness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(smallpox</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is a</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notable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exception)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continues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shed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during</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sometimes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after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recovery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from</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acute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illness.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effectiveness 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quarantine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measures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reduced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when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latent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period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is significantly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shorter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than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incubation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period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infectious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individual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goes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unrecognized.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period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during</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which 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infected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person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potentially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infectious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others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 </a:t>
            </a:r>
            <a:r>
              <a:rPr lang="en-US" altLang="zh-CN" b="1" i="1" dirty="0" smtClean="0">
                <a:solidFill>
                  <a:srgbClr val="231F20"/>
                </a:solidFill>
                <a:latin typeface="Times New Roman" pitchFamily="18" charset="0"/>
                <a:cs typeface="Times New Roman" pitchFamily="18" charset="0"/>
              </a:rPr>
              <a:t>infectious</a:t>
            </a:r>
            <a:r>
              <a:rPr lang="en-US" altLang="zh-CN" b="1" dirty="0" smtClean="0">
                <a:latin typeface="Times New Roman" pitchFamily="18" charset="0"/>
                <a:cs typeface="Times New Roman" pitchFamily="18" charset="0"/>
              </a:rPr>
              <a:t> </a:t>
            </a:r>
            <a:r>
              <a:rPr lang="en-US" altLang="zh-CN" b="1" i="1" dirty="0" smtClean="0">
                <a:solidFill>
                  <a:srgbClr val="231F20"/>
                </a:solidFill>
                <a:latin typeface="Times New Roman" pitchFamily="18" charset="0"/>
                <a:cs typeface="Times New Roman" pitchFamily="18" charset="0"/>
              </a:rPr>
              <a:t>period</a:t>
            </a:r>
            <a:r>
              <a:rPr lang="en-US" altLang="zh-CN" i="1" dirty="0" smtClean="0">
                <a:solidFill>
                  <a:srgbClr val="231F20"/>
                </a:solidFill>
                <a:latin typeface="Times New Roman" pitchFamily="18" charset="0"/>
                <a:cs typeface="Times New Roman" pitchFamily="18" charset="0"/>
              </a:rPr>
              <a:t>.</a:t>
            </a:r>
          </a:p>
          <a:p>
            <a:pPr>
              <a:lnSpc>
                <a:spcPct val="150000"/>
              </a:lnSpc>
              <a:tabLst>
                <a:tab pos="228600" algn="l"/>
              </a:tabLst>
            </a:pPr>
            <a:r>
              <a:rPr lang="en-US" altLang="zh-CN" dirty="0" smtClean="0">
                <a:latin typeface="Times New Roman" pitchFamily="18" charset="0"/>
                <a:cs typeface="Times New Roman" pitchFamily="18" charset="0"/>
              </a:rPr>
              <a:t>	</a:t>
            </a:r>
            <a:r>
              <a:rPr lang="en-US" altLang="zh-CN" b="1" dirty="0" smtClean="0">
                <a:solidFill>
                  <a:srgbClr val="358682"/>
                </a:solidFill>
                <a:latin typeface="Times New Roman" pitchFamily="18" charset="0"/>
                <a:cs typeface="Times New Roman" pitchFamily="18" charset="0"/>
              </a:rPr>
              <a:t>Generation</a:t>
            </a:r>
            <a:r>
              <a:rPr lang="en-US" altLang="zh-CN" dirty="0" smtClean="0">
                <a:latin typeface="Times New Roman" pitchFamily="18" charset="0"/>
                <a:cs typeface="Times New Roman" pitchFamily="18" charset="0"/>
              </a:rPr>
              <a:t> </a:t>
            </a:r>
            <a:r>
              <a:rPr lang="en-US" altLang="zh-CN" b="1" dirty="0" smtClean="0">
                <a:solidFill>
                  <a:srgbClr val="358682"/>
                </a:solidFill>
                <a:latin typeface="Times New Roman" pitchFamily="18" charset="0"/>
                <a:cs typeface="Times New Roman" pitchFamily="18" charset="0"/>
              </a:rPr>
              <a:t>Time</a:t>
            </a:r>
            <a:r>
              <a:rPr lang="en-US" altLang="zh-CN" dirty="0" smtClean="0">
                <a:latin typeface="Times New Roman" pitchFamily="18" charset="0"/>
                <a:cs typeface="Times New Roman" pitchFamily="18" charset="0"/>
              </a:rPr>
              <a:t> </a:t>
            </a:r>
            <a:r>
              <a:rPr lang="en-US" altLang="zh-CN" b="1" dirty="0" smtClean="0">
                <a:solidFill>
                  <a:srgbClr val="358682"/>
                </a:solidFill>
                <a:latin typeface="Times New Roman" pitchFamily="18" charset="0"/>
                <a:cs typeface="Times New Roman" pitchFamily="18" charset="0"/>
              </a:rPr>
              <a:t>and</a:t>
            </a:r>
            <a:r>
              <a:rPr lang="en-US" altLang="zh-CN" dirty="0" smtClean="0">
                <a:latin typeface="Times New Roman" pitchFamily="18" charset="0"/>
                <a:cs typeface="Times New Roman" pitchFamily="18" charset="0"/>
              </a:rPr>
              <a:t> </a:t>
            </a:r>
            <a:r>
              <a:rPr lang="en-US" altLang="zh-CN" b="1" dirty="0" smtClean="0">
                <a:solidFill>
                  <a:srgbClr val="358682"/>
                </a:solidFill>
                <a:latin typeface="Times New Roman" pitchFamily="18" charset="0"/>
                <a:cs typeface="Times New Roman" pitchFamily="18" charset="0"/>
              </a:rPr>
              <a:t>Serial</a:t>
            </a:r>
            <a:r>
              <a:rPr lang="en-US" altLang="zh-CN" dirty="0" smtClean="0">
                <a:latin typeface="Times New Roman" pitchFamily="18" charset="0"/>
                <a:cs typeface="Times New Roman" pitchFamily="18" charset="0"/>
              </a:rPr>
              <a:t> </a:t>
            </a:r>
            <a:r>
              <a:rPr lang="en-US" altLang="zh-CN" b="1" dirty="0" smtClean="0">
                <a:solidFill>
                  <a:srgbClr val="358682"/>
                </a:solidFill>
                <a:latin typeface="Times New Roman" pitchFamily="18" charset="0"/>
                <a:cs typeface="Times New Roman" pitchFamily="18" charset="0"/>
              </a:rPr>
              <a:t>Interval</a:t>
            </a:r>
          </a:p>
          <a:p>
            <a:pPr>
              <a:lnSpc>
                <a:spcPct val="150000"/>
              </a:lnSpc>
              <a:tabLst>
                <a:tab pos="228600" algn="l"/>
              </a:tabLst>
            </a:pP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average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period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between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infection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individual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and</a:t>
            </a:r>
          </a:p>
          <a:p>
            <a:pPr>
              <a:lnSpc>
                <a:spcPct val="150000"/>
              </a:lnSpc>
              <a:tabLst>
                <a:tab pos="228600" algn="l"/>
              </a:tabLst>
            </a:pPr>
            <a:r>
              <a:rPr lang="en-US" altLang="zh-CN" dirty="0" smtClean="0">
                <a:solidFill>
                  <a:srgbClr val="231F20"/>
                </a:solidFill>
                <a:latin typeface="Times New Roman" pitchFamily="18" charset="0"/>
                <a:cs typeface="Times New Roman" pitchFamily="18" charset="0"/>
              </a:rPr>
              <a:t>transmission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others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b="1" i="1" dirty="0" smtClean="0">
                <a:solidFill>
                  <a:srgbClr val="231F20"/>
                </a:solidFill>
                <a:latin typeface="Times New Roman" pitchFamily="18" charset="0"/>
                <a:cs typeface="Times New Roman" pitchFamily="18" charset="0"/>
              </a:rPr>
              <a:t>generation</a:t>
            </a:r>
            <a:r>
              <a:rPr lang="en-US" altLang="zh-CN" b="1" dirty="0" smtClean="0">
                <a:latin typeface="Times New Roman" pitchFamily="18" charset="0"/>
                <a:cs typeface="Times New Roman" pitchFamily="18" charset="0"/>
              </a:rPr>
              <a:t> </a:t>
            </a:r>
            <a:r>
              <a:rPr lang="en-US" altLang="zh-CN" b="1" i="1" dirty="0" smtClean="0">
                <a:solidFill>
                  <a:srgbClr val="231F20"/>
                </a:solidFill>
                <a:latin typeface="Times New Roman" pitchFamily="18" charset="0"/>
                <a:cs typeface="Times New Roman" pitchFamily="18" charset="0"/>
              </a:rPr>
              <a:t>time</a:t>
            </a:r>
            <a:r>
              <a:rPr lang="en-US" altLang="zh-CN" b="1"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transmission interval</a:t>
            </a:r>
            <a:r>
              <a:rPr lang="en-US" altLang="zh-CN" dirty="0" smtClean="0">
                <a:solidFill>
                  <a:srgbClr val="231F20"/>
                </a:solidFill>
                <a:latin typeface="Times New Roman" pitchFamily="18" charset="0"/>
                <a:cs typeface="Times New Roman" pitchFamily="18" charset="0"/>
              </a:rPr>
              <a:t>.</a:t>
            </a:r>
            <a:r>
              <a:rPr lang="en-US" altLang="zh-CN" dirty="0" smtClean="0">
                <a:latin typeface="Times New Roman" pitchFamily="18" charset="0"/>
                <a:cs typeface="Times New Roman" pitchFamily="18" charset="0"/>
              </a:rPr>
              <a:t> </a:t>
            </a:r>
          </a:p>
          <a:p>
            <a:pPr>
              <a:lnSpc>
                <a:spcPct val="150000"/>
              </a:lnSpc>
              <a:tabLst>
                <a:tab pos="228600" algn="l"/>
              </a:tabLst>
            </a:pPr>
            <a:r>
              <a:rPr lang="en-US" altLang="zh-CN" b="1" dirty="0" smtClean="0">
                <a:solidFill>
                  <a:srgbClr val="0B4E82"/>
                </a:solidFill>
                <a:latin typeface="Times New Roman" pitchFamily="18" charset="0"/>
                <a:cs typeface="Times New Roman" pitchFamily="18" charset="0"/>
              </a:rPr>
              <a:t>TRANSMISSION</a:t>
            </a:r>
            <a:r>
              <a:rPr lang="en-US" altLang="zh-CN" dirty="0" smtClean="0">
                <a:latin typeface="Times New Roman" pitchFamily="18" charset="0"/>
                <a:cs typeface="Times New Roman" pitchFamily="18" charset="0"/>
              </a:rPr>
              <a:t> </a:t>
            </a:r>
            <a:r>
              <a:rPr lang="en-US" altLang="zh-CN" b="1" dirty="0" smtClean="0">
                <a:solidFill>
                  <a:srgbClr val="0B4E82"/>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b="1" dirty="0" smtClean="0">
                <a:solidFill>
                  <a:srgbClr val="0B4E82"/>
                </a:solidFill>
                <a:latin typeface="Times New Roman" pitchFamily="18" charset="0"/>
                <a:cs typeface="Times New Roman" pitchFamily="18" charset="0"/>
              </a:rPr>
              <a:t>VIRUSES</a:t>
            </a:r>
          </a:p>
          <a:p>
            <a:pPr>
              <a:lnSpc>
                <a:spcPct val="150000"/>
              </a:lnSpc>
              <a:tabLst>
                <a:tab pos="228600" algn="l"/>
              </a:tabLst>
            </a:pPr>
            <a:r>
              <a:rPr lang="en-US" altLang="zh-CN" dirty="0" smtClean="0">
                <a:solidFill>
                  <a:srgbClr val="231F20"/>
                </a:solidFill>
                <a:latin typeface="Times New Roman" pitchFamily="18" charset="0"/>
                <a:cs typeface="Times New Roman" pitchFamily="18" charset="0"/>
              </a:rPr>
              <a:t>There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are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two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major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patterns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transmission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into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which viruses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may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classified: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viruses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maintained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single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species and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viruses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that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alternately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infect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different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host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species</a:t>
            </a:r>
            <a:r>
              <a:rPr lang="en-US" altLang="zh-CN" dirty="0" smtClean="0">
                <a:solidFill>
                  <a:srgbClr val="231F20"/>
                </a:solidFill>
                <a:latin typeface="Garamond" pitchFamily="18" charset="0"/>
                <a:cs typeface="Garamond" pitchFamily="18" charset="0"/>
              </a:rPr>
              <a:t>.</a:t>
            </a:r>
            <a:r>
              <a:rPr lang="en-US" altLang="zh-CN" dirty="0" smtClean="0">
                <a:latin typeface="Times New Roman" pitchFamily="18" charset="0"/>
                <a:cs typeface="Times New Roman" pitchFamily="18" charset="0"/>
              </a:rPr>
              <a:t> </a:t>
            </a:r>
            <a:endParaRPr lang="en-US" altLang="zh-CN" dirty="0" smtClean="0">
              <a:solidFill>
                <a:srgbClr val="231F20"/>
              </a:solidFill>
              <a:latin typeface="Garamond" pitchFamily="18" charset="0"/>
              <a:cs typeface="Garamond"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350" y="417"/>
            <a:ext cx="7315200" cy="8032968"/>
          </a:xfrm>
          <a:prstGeom prst="rect">
            <a:avLst/>
          </a:prstGeom>
        </p:spPr>
        <p:txBody>
          <a:bodyPr wrap="square">
            <a:spAutoFit/>
          </a:bodyPr>
          <a:lstStyle/>
          <a:p>
            <a:pPr>
              <a:tabLst>
                <a:tab pos="228600" algn="l"/>
              </a:tabLst>
            </a:pPr>
            <a:r>
              <a:rPr lang="en-US" altLang="zh-CN" sz="2800" b="1" dirty="0" smtClean="0">
                <a:solidFill>
                  <a:srgbClr val="358682"/>
                </a:solidFill>
                <a:latin typeface="Times New Roman" pitchFamily="18" charset="0"/>
                <a:cs typeface="Times New Roman" pitchFamily="18" charset="0"/>
              </a:rPr>
              <a:t>Transmission</a:t>
            </a:r>
            <a:r>
              <a:rPr lang="en-US" altLang="zh-CN" sz="2800" dirty="0" smtClean="0">
                <a:latin typeface="Times New Roman" pitchFamily="18" charset="0"/>
                <a:cs typeface="Times New Roman" pitchFamily="18" charset="0"/>
              </a:rPr>
              <a:t> </a:t>
            </a:r>
            <a:r>
              <a:rPr lang="en-US" altLang="zh-CN" sz="2800" b="1" dirty="0" smtClean="0">
                <a:solidFill>
                  <a:srgbClr val="358682"/>
                </a:solidFill>
                <a:latin typeface="Times New Roman" pitchFamily="18" charset="0"/>
                <a:cs typeface="Times New Roman" pitchFamily="18" charset="0"/>
              </a:rPr>
              <a:t>of</a:t>
            </a:r>
            <a:r>
              <a:rPr lang="en-US" altLang="zh-CN" sz="2800" dirty="0" smtClean="0">
                <a:latin typeface="Times New Roman" pitchFamily="18" charset="0"/>
                <a:cs typeface="Times New Roman" pitchFamily="18" charset="0"/>
              </a:rPr>
              <a:t> </a:t>
            </a:r>
            <a:r>
              <a:rPr lang="en-US" altLang="zh-CN" sz="2800" b="1" dirty="0" smtClean="0">
                <a:solidFill>
                  <a:srgbClr val="358682"/>
                </a:solidFill>
                <a:latin typeface="Times New Roman" pitchFamily="18" charset="0"/>
                <a:cs typeface="Times New Roman" pitchFamily="18" charset="0"/>
              </a:rPr>
              <a:t>Persistent</a:t>
            </a:r>
            <a:r>
              <a:rPr lang="en-US" altLang="zh-CN" sz="2800" dirty="0" smtClean="0">
                <a:latin typeface="Times New Roman" pitchFamily="18" charset="0"/>
                <a:cs typeface="Times New Roman" pitchFamily="18" charset="0"/>
              </a:rPr>
              <a:t> </a:t>
            </a:r>
            <a:r>
              <a:rPr lang="en-US" altLang="zh-CN" sz="2800" b="1" dirty="0" smtClean="0">
                <a:solidFill>
                  <a:srgbClr val="358682"/>
                </a:solidFill>
                <a:latin typeface="Times New Roman" pitchFamily="18" charset="0"/>
                <a:cs typeface="Times New Roman" pitchFamily="18" charset="0"/>
              </a:rPr>
              <a:t>Viral</a:t>
            </a:r>
            <a:r>
              <a:rPr lang="en-US" altLang="zh-CN" sz="2800" dirty="0" smtClean="0">
                <a:latin typeface="Times New Roman" pitchFamily="18" charset="0"/>
                <a:cs typeface="Times New Roman" pitchFamily="18" charset="0"/>
              </a:rPr>
              <a:t> </a:t>
            </a:r>
            <a:r>
              <a:rPr lang="en-US" altLang="zh-CN" sz="2800" b="1" dirty="0" smtClean="0">
                <a:solidFill>
                  <a:srgbClr val="358682"/>
                </a:solidFill>
                <a:latin typeface="Times New Roman" pitchFamily="18" charset="0"/>
                <a:cs typeface="Times New Roman" pitchFamily="18" charset="0"/>
              </a:rPr>
              <a:t>Infections</a:t>
            </a:r>
          </a:p>
          <a:p>
            <a:pPr>
              <a:tabLst>
                <a:tab pos="228600" algn="l"/>
              </a:tabLst>
            </a:pPr>
            <a:r>
              <a:rPr lang="en-US" altLang="zh-CN" dirty="0" smtClean="0">
                <a:solidFill>
                  <a:srgbClr val="231F20"/>
                </a:solidFill>
                <a:latin typeface="Garamond" pitchFamily="18" charset="0"/>
                <a:cs typeface="+mj-cs"/>
              </a:rPr>
              <a:t>The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transmission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persistent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viral</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infections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differs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from that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classic</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acute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infections.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Those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persistent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infections that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can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become</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latent</a:t>
            </a:r>
            <a:r>
              <a:rPr lang="en-US" altLang="zh-CN" dirty="0" smtClean="0">
                <a:solidFill>
                  <a:srgbClr val="231F20"/>
                </a:solidFill>
                <a:latin typeface="Garamond" pitchFamily="18" charset="0"/>
                <a:cs typeface="+mj-cs"/>
              </a:rPr>
              <a: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such</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a:t>
            </a:r>
            <a:r>
              <a:rPr lang="en-US" altLang="zh-CN" dirty="0" smtClean="0">
                <a:latin typeface="Times New Roman" pitchFamily="18" charset="0"/>
                <a:cs typeface="+mj-cs"/>
              </a:rPr>
              <a:t> </a:t>
            </a:r>
            <a:r>
              <a:rPr lang="en-US" altLang="zh-CN" dirty="0" err="1" smtClean="0">
                <a:solidFill>
                  <a:srgbClr val="231F20"/>
                </a:solidFill>
                <a:latin typeface="Garamond" pitchFamily="18" charset="0"/>
                <a:cs typeface="+mj-cs"/>
              </a:rPr>
              <a:t>herpesviruses</a:t>
            </a:r>
            <a:r>
              <a:rPr lang="en-US" altLang="zh-CN" dirty="0" smtClean="0">
                <a:solidFill>
                  <a:srgbClr val="231F20"/>
                </a:solidFill>
                <a:latin typeface="Garamond" pitchFamily="18" charset="0"/>
                <a:cs typeface="+mj-cs"/>
              </a:rPr>
              <a: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are</a:t>
            </a:r>
            <a:r>
              <a:rPr lang="en-US" altLang="zh-CN" dirty="0" smtClean="0">
                <a:latin typeface="Times New Roman" pitchFamily="18" charset="0"/>
                <a:cs typeface="+mj-cs"/>
              </a:rPr>
              <a:t> </a:t>
            </a:r>
            <a:r>
              <a:rPr lang="en-US" altLang="zh-CN" b="1" dirty="0" smtClean="0">
                <a:solidFill>
                  <a:srgbClr val="231F20"/>
                </a:solidFill>
                <a:latin typeface="Garamond" pitchFamily="18" charset="0"/>
                <a:cs typeface="+mj-cs"/>
              </a:rPr>
              <a:t>transmissible</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intermittently</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during</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periods</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of</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activation</a:t>
            </a:r>
            <a:r>
              <a:rPr lang="en-US" altLang="zh-CN" dirty="0" smtClean="0">
                <a:solidFill>
                  <a:srgbClr val="231F20"/>
                </a:solidFill>
                <a:latin typeface="Garamond" pitchFamily="18" charset="0"/>
                <a:cs typeface="+mj-cs"/>
              </a:rPr>
              <a:t>. Thus,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one individual</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may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infected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childhood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and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transmit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infection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50</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years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later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during</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recrudescence.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ability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for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 single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link</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infection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chain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to</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extend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over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such</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interval</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has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important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implications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for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perpetuation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and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eradication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infection.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Infections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such</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those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caused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hepatitis B</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virus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and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HIV,</a:t>
            </a:r>
            <a:r>
              <a:rPr lang="en-US" altLang="zh-CN" dirty="0" smtClean="0">
                <a:latin typeface="Times New Roman" pitchFamily="18" charset="0"/>
                <a:cs typeface="+mj-cs"/>
              </a:rPr>
              <a:t> </a:t>
            </a:r>
            <a:r>
              <a:rPr lang="en-US" altLang="zh-CN" b="1" dirty="0" smtClean="0">
                <a:solidFill>
                  <a:srgbClr val="231F20"/>
                </a:solidFill>
                <a:latin typeface="Garamond" pitchFamily="18" charset="0"/>
                <a:cs typeface="+mj-cs"/>
              </a:rPr>
              <a:t>which</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are</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transmissible</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over</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many</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years,</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are</a:t>
            </a:r>
          </a:p>
          <a:p>
            <a:pPr>
              <a:tabLst>
                <a:tab pos="228600" algn="l"/>
              </a:tabLst>
            </a:pPr>
            <a:r>
              <a:rPr lang="en-US" altLang="zh-CN" b="1" dirty="0" smtClean="0">
                <a:solidFill>
                  <a:srgbClr val="231F20"/>
                </a:solidFill>
                <a:latin typeface="Garamond" pitchFamily="18" charset="0"/>
                <a:cs typeface="+mj-cs"/>
              </a:rPr>
              <a:t>often</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transmitted</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very</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inefficiently</a:t>
            </a:r>
            <a:r>
              <a:rPr lang="en-US" altLang="zh-CN" dirty="0" smtClean="0">
                <a:solidFill>
                  <a:srgbClr val="231F20"/>
                </a:solidFill>
                <a:latin typeface="Garamond" pitchFamily="18" charset="0"/>
                <a:cs typeface="+mj-cs"/>
              </a:rPr>
              <a: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Thus,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hepatitis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transmitted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to</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susceptible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household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contacts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frequency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 less than 1 per 100 person-years exposure, and HIV is transmitted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to</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sexual</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contacts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rate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approximately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1</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transmission per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100</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to</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1,000</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contact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episodes,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with</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risk</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transmission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directly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correlated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with</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HIV</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viral</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load.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For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such</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infections,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transmission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requires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passage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body</a:t>
            </a:r>
            <a:r>
              <a:rPr lang="en-US" altLang="zh-CN" dirty="0" smtClean="0">
                <a:latin typeface="Times New Roman" pitchFamily="18" charset="0"/>
                <a:cs typeface="+mj-cs"/>
              </a:rPr>
              <a:t> f</a:t>
            </a:r>
            <a:r>
              <a:rPr lang="en-US" altLang="zh-CN" dirty="0" smtClean="0">
                <a:solidFill>
                  <a:srgbClr val="231F20"/>
                </a:solidFill>
                <a:latin typeface="Garamond" pitchFamily="18" charset="0"/>
                <a:cs typeface="+mj-cs"/>
              </a:rPr>
              <a:t>luids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viable infected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cells.</a:t>
            </a:r>
            <a:r>
              <a:rPr lang="en-US" altLang="zh-CN" dirty="0" smtClean="0">
                <a:latin typeface="Times New Roman" pitchFamily="18" charset="0"/>
                <a:cs typeface="+mj-cs"/>
              </a:rPr>
              <a:t> </a:t>
            </a:r>
          </a:p>
          <a:p>
            <a:pPr>
              <a:tabLst>
                <a:tab pos="228600" algn="l"/>
              </a:tabLst>
            </a:pPr>
            <a:r>
              <a:rPr lang="en-US" altLang="zh-CN" sz="2000" b="1" dirty="0" err="1" smtClean="0">
                <a:solidFill>
                  <a:srgbClr val="358682"/>
                </a:solidFill>
                <a:latin typeface="Times New Roman" pitchFamily="18" charset="0"/>
                <a:cs typeface="Times New Roman" pitchFamily="18" charset="0"/>
              </a:rPr>
              <a:t>Quantitation</a:t>
            </a:r>
            <a:r>
              <a:rPr lang="en-US" altLang="zh-CN" sz="2000" dirty="0" smtClean="0">
                <a:latin typeface="Times New Roman" pitchFamily="18" charset="0"/>
                <a:cs typeface="Times New Roman" pitchFamily="18" charset="0"/>
              </a:rPr>
              <a:t> </a:t>
            </a:r>
            <a:r>
              <a:rPr lang="en-US" altLang="zh-CN" sz="2000" b="1" dirty="0" smtClean="0">
                <a:solidFill>
                  <a:srgbClr val="358682"/>
                </a:solidFill>
                <a:latin typeface="Times New Roman" pitchFamily="18" charset="0"/>
                <a:cs typeface="Times New Roman" pitchFamily="18" charset="0"/>
              </a:rPr>
              <a:t>of</a:t>
            </a:r>
            <a:r>
              <a:rPr lang="en-US" altLang="zh-CN" sz="2000" dirty="0" smtClean="0">
                <a:latin typeface="Times New Roman" pitchFamily="18" charset="0"/>
                <a:cs typeface="Times New Roman" pitchFamily="18" charset="0"/>
              </a:rPr>
              <a:t> </a:t>
            </a:r>
            <a:r>
              <a:rPr lang="en-US" altLang="zh-CN" sz="2000" b="1" dirty="0" smtClean="0">
                <a:solidFill>
                  <a:srgbClr val="358682"/>
                </a:solidFill>
                <a:latin typeface="Times New Roman" pitchFamily="18" charset="0"/>
                <a:cs typeface="Times New Roman" pitchFamily="18" charset="0"/>
              </a:rPr>
              <a:t>Transmission</a:t>
            </a:r>
            <a:r>
              <a:rPr lang="en-US" altLang="zh-CN" sz="2000" dirty="0" smtClean="0">
                <a:latin typeface="Times New Roman" pitchFamily="18" charset="0"/>
                <a:cs typeface="Times New Roman" pitchFamily="18" charset="0"/>
              </a:rPr>
              <a:t> </a:t>
            </a:r>
            <a:r>
              <a:rPr lang="en-US" altLang="zh-CN" sz="2000" b="1" dirty="0" smtClean="0">
                <a:solidFill>
                  <a:srgbClr val="358682"/>
                </a:solidFill>
                <a:latin typeface="Times New Roman" pitchFamily="18" charset="0"/>
                <a:cs typeface="Times New Roman" pitchFamily="18" charset="0"/>
              </a:rPr>
              <a:t>and</a:t>
            </a:r>
            <a:r>
              <a:rPr lang="en-US" altLang="zh-CN" sz="2000" dirty="0" smtClean="0">
                <a:latin typeface="Times New Roman" pitchFamily="18" charset="0"/>
                <a:cs typeface="Times New Roman" pitchFamily="18" charset="0"/>
              </a:rPr>
              <a:t> </a:t>
            </a:r>
            <a:r>
              <a:rPr lang="en-US" altLang="zh-CN" sz="2000" b="1" dirty="0" smtClean="0">
                <a:solidFill>
                  <a:srgbClr val="358682"/>
                </a:solidFill>
                <a:latin typeface="Times New Roman" pitchFamily="18" charset="0"/>
                <a:cs typeface="Times New Roman" pitchFamily="18" charset="0"/>
              </a:rPr>
              <a:t>the Basic</a:t>
            </a:r>
            <a:r>
              <a:rPr lang="en-US" altLang="zh-CN" sz="2000" dirty="0" smtClean="0">
                <a:latin typeface="Times New Roman" pitchFamily="18" charset="0"/>
                <a:cs typeface="Times New Roman" pitchFamily="18" charset="0"/>
              </a:rPr>
              <a:t> </a:t>
            </a:r>
            <a:r>
              <a:rPr lang="en-US" altLang="zh-CN" sz="2000" b="1" dirty="0" smtClean="0">
                <a:solidFill>
                  <a:srgbClr val="358682"/>
                </a:solidFill>
                <a:latin typeface="Times New Roman" pitchFamily="18" charset="0"/>
                <a:cs typeface="Times New Roman" pitchFamily="18" charset="0"/>
              </a:rPr>
              <a:t>Reproductive</a:t>
            </a:r>
            <a:r>
              <a:rPr lang="en-US" altLang="zh-CN" sz="2000" dirty="0" smtClean="0">
                <a:latin typeface="Times New Roman" pitchFamily="18" charset="0"/>
                <a:cs typeface="Times New Roman" pitchFamily="18" charset="0"/>
              </a:rPr>
              <a:t> </a:t>
            </a:r>
            <a:r>
              <a:rPr lang="en-US" altLang="zh-CN" sz="2000" b="1" dirty="0" smtClean="0">
                <a:solidFill>
                  <a:srgbClr val="358682"/>
                </a:solidFill>
                <a:latin typeface="Times New Roman" pitchFamily="18" charset="0"/>
                <a:cs typeface="Times New Roman" pitchFamily="18" charset="0"/>
              </a:rPr>
              <a:t>Rate</a:t>
            </a:r>
          </a:p>
          <a:p>
            <a:pPr>
              <a:tabLst>
                <a:tab pos="228600" algn="l"/>
              </a:tabLst>
            </a:pPr>
            <a:r>
              <a:rPr lang="en-US" altLang="zh-CN" dirty="0" smtClean="0">
                <a:solidFill>
                  <a:srgbClr val="231F20"/>
                </a:solidFill>
                <a:latin typeface="Garamond" pitchFamily="18" charset="0"/>
                <a:cs typeface="+mj-cs"/>
              </a:rPr>
              <a:t>The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transmissibility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viral</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infections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may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quantified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by the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basic</a:t>
            </a:r>
            <a:r>
              <a:rPr lang="en-US" altLang="zh-CN" dirty="0" smtClean="0">
                <a:latin typeface="Times New Roman" pitchFamily="18" charset="0"/>
                <a:cs typeface="+mj-cs"/>
              </a:rPr>
              <a:t> </a:t>
            </a:r>
            <a:r>
              <a:rPr lang="en-US" altLang="zh-CN" b="1" dirty="0" smtClean="0">
                <a:solidFill>
                  <a:srgbClr val="231F20"/>
                </a:solidFill>
                <a:latin typeface="Garamond" pitchFamily="18" charset="0"/>
                <a:cs typeface="+mj-cs"/>
              </a:rPr>
              <a:t>reproductive</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rate</a:t>
            </a:r>
            <a:r>
              <a:rPr lang="en-US" altLang="zh-CN" b="1" dirty="0" smtClean="0">
                <a:latin typeface="Times New Roman" pitchFamily="18" charset="0"/>
                <a:cs typeface="+mj-cs"/>
              </a:rPr>
              <a:t> </a:t>
            </a:r>
            <a:r>
              <a:rPr lang="en-US" altLang="zh-CN" dirty="0" smtClean="0">
                <a:solidFill>
                  <a:srgbClr val="231F20"/>
                </a:solidFill>
                <a:latin typeface="Garamond" pitchFamily="18" charset="0"/>
                <a:cs typeface="+mj-cs"/>
              </a:rPr>
              <a:t>(R</a:t>
            </a:r>
            <a:r>
              <a:rPr lang="en-US" altLang="zh-CN" sz="800" dirty="0" smtClean="0">
                <a:solidFill>
                  <a:srgbClr val="231F20"/>
                </a:solidFill>
                <a:latin typeface="Garamond" pitchFamily="18" charset="0"/>
                <a:cs typeface="+mj-cs"/>
              </a:rPr>
              <a:t>0</a:t>
            </a:r>
            <a:r>
              <a:rPr lang="en-US" altLang="zh-CN" dirty="0" smtClean="0">
                <a:solidFill>
                  <a:srgbClr val="231F20"/>
                </a:solidFill>
                <a:latin typeface="Garamond" pitchFamily="18" charset="0"/>
                <a:cs typeface="+mj-cs"/>
              </a:rPr>
              <a:t>),</a:t>
            </a:r>
            <a:r>
              <a:rPr lang="en-US" altLang="zh-CN" dirty="0" smtClean="0">
                <a:latin typeface="Times New Roman" pitchFamily="18" charset="0"/>
                <a:cs typeface="+mj-cs"/>
              </a:rPr>
              <a:t> </a:t>
            </a:r>
            <a:r>
              <a:rPr lang="en-US" altLang="zh-CN" b="1" dirty="0" smtClean="0">
                <a:solidFill>
                  <a:srgbClr val="231F20"/>
                </a:solidFill>
                <a:latin typeface="Garamond" pitchFamily="18" charset="0"/>
                <a:cs typeface="+mj-cs"/>
              </a:rPr>
              <a:t>defined</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as</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the</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average</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number of</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new</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infections</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initiated</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by</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a</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single</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infectious</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individual</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in</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a completely</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susceptible</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population</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over</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the</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course</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of</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that</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individual’s</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infectious</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period</a:t>
            </a:r>
            <a:r>
              <a:rPr lang="en-US" altLang="zh-CN" dirty="0" smtClean="0">
                <a:solidFill>
                  <a:srgbClr val="231F20"/>
                </a:solidFill>
                <a:latin typeface="Garamond" pitchFamily="18" charset="0"/>
                <a:cs typeface="+mj-cs"/>
              </a:rPr>
              <a: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reproductive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rate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pathogen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a:t>
            </a:r>
            <a:r>
              <a:rPr lang="en-US" altLang="zh-CN" dirty="0" smtClean="0">
                <a:latin typeface="Times New Roman" pitchFamily="18" charset="0"/>
                <a:cs typeface="+mj-cs"/>
              </a:rPr>
              <a:t> </a:t>
            </a:r>
            <a:r>
              <a:rPr lang="en-US" altLang="zh-CN" b="1" dirty="0" smtClean="0">
                <a:solidFill>
                  <a:srgbClr val="231F20"/>
                </a:solidFill>
                <a:latin typeface="Garamond" pitchFamily="18" charset="0"/>
                <a:cs typeface="+mj-cs"/>
              </a:rPr>
              <a:t>function</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of</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pathogen</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characteristics</a:t>
            </a:r>
            <a:r>
              <a:rPr lang="en-US" altLang="zh-CN" b="1" dirty="0" smtClean="0">
                <a:latin typeface="Times New Roman" pitchFamily="18" charset="0"/>
                <a:cs typeface="+mj-cs"/>
              </a:rPr>
              <a:t> </a:t>
            </a:r>
            <a:r>
              <a:rPr lang="en-US" altLang="zh-CN" dirty="0" smtClean="0">
                <a:solidFill>
                  <a:srgbClr val="231F20"/>
                </a:solidFill>
                <a:latin typeface="Garamond" pitchFamily="18" charset="0"/>
                <a:cs typeface="+mj-cs"/>
              </a:rPr>
              <a:t>as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well</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as</a:t>
            </a:r>
            <a:r>
              <a:rPr lang="en-US" altLang="zh-CN" dirty="0" smtClean="0">
                <a:latin typeface="Times New Roman" pitchFamily="18" charset="0"/>
                <a:cs typeface="+mj-cs"/>
              </a:rPr>
              <a:t> </a:t>
            </a:r>
            <a:r>
              <a:rPr lang="en-US" altLang="zh-CN" b="1" dirty="0" smtClean="0">
                <a:solidFill>
                  <a:srgbClr val="231F20"/>
                </a:solidFill>
                <a:latin typeface="Garamond" pitchFamily="18" charset="0"/>
                <a:cs typeface="+mj-cs"/>
              </a:rPr>
              <a:t>contact</a:t>
            </a:r>
            <a:r>
              <a:rPr lang="ar-IQ" altLang="zh-CN" b="1" dirty="0" smtClean="0">
                <a:solidFill>
                  <a:srgbClr val="231F20"/>
                </a:solidFill>
                <a:latin typeface="Garamond" pitchFamily="18" charset="0"/>
                <a:cs typeface="+mj-cs"/>
              </a:rPr>
              <a:t> </a:t>
            </a:r>
            <a:r>
              <a:rPr lang="en-US" altLang="zh-CN" b="1" dirty="0" smtClean="0">
                <a:solidFill>
                  <a:srgbClr val="231F20"/>
                </a:solidFill>
                <a:latin typeface="Garamond" pitchFamily="18" charset="0"/>
                <a:cs typeface="+mj-cs"/>
              </a:rPr>
              <a:t>patterns</a:t>
            </a:r>
            <a:r>
              <a:rPr lang="en-US" altLang="zh-CN" b="1" dirty="0" smtClean="0">
                <a:latin typeface="Times New Roman" pitchFamily="18" charset="0"/>
                <a:cs typeface="+mj-cs"/>
              </a:rPr>
              <a:t> </a:t>
            </a:r>
            <a:r>
              <a:rPr lang="en-US" altLang="zh-CN" dirty="0" smtClean="0">
                <a:solidFill>
                  <a:srgbClr val="231F20"/>
                </a:solidFill>
                <a:latin typeface="Garamond" pitchFamily="18" charset="0"/>
                <a:cs typeface="+mj-cs"/>
              </a:rPr>
              <a:t>within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community.</a:t>
            </a:r>
            <a:r>
              <a:rPr lang="en-US" altLang="zh-CN" b="1" dirty="0" smtClean="0">
                <a:solidFill>
                  <a:srgbClr val="231F20"/>
                </a:solidFill>
                <a:latin typeface="Garamond" pitchFamily="18" charset="0"/>
                <a:cs typeface="+mj-cs"/>
              </a:rPr>
              <a:t> </a:t>
            </a:r>
          </a:p>
          <a:p>
            <a:pPr>
              <a:tabLst>
                <a:tab pos="228600" algn="l"/>
              </a:tabLst>
            </a:pPr>
            <a:endParaRPr lang="en-US" altLang="zh-CN" b="1" dirty="0" smtClean="0">
              <a:solidFill>
                <a:srgbClr val="231F20"/>
              </a:solidFill>
              <a:latin typeface="Garamond" pitchFamily="18" charset="0"/>
              <a:cs typeface="+mj-cs"/>
            </a:endParaRPr>
          </a:p>
          <a:p>
            <a:pPr>
              <a:tabLst>
                <a:tab pos="228600" algn="l"/>
              </a:tabLst>
            </a:pPr>
            <a:r>
              <a:rPr lang="en-US" altLang="zh-CN" b="1" dirty="0" smtClean="0">
                <a:solidFill>
                  <a:srgbClr val="231F20"/>
                </a:solidFill>
                <a:latin typeface="Garamond" pitchFamily="18" charset="0"/>
                <a:cs typeface="+mj-cs"/>
              </a:rPr>
              <a:t>Elimination</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of</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a</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viral</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infection</a:t>
            </a:r>
            <a:r>
              <a:rPr lang="en-US" altLang="zh-CN" b="1" dirty="0" smtClean="0">
                <a:latin typeface="Times New Roman" pitchFamily="18" charset="0"/>
                <a:cs typeface="+mj-cs"/>
              </a:rPr>
              <a:t> </a:t>
            </a:r>
            <a:r>
              <a:rPr lang="en-US" altLang="zh-CN" dirty="0" smtClean="0">
                <a:solidFill>
                  <a:srgbClr val="231F20"/>
                </a:solidFill>
                <a:latin typeface="Garamond" pitchFamily="18" charset="0"/>
                <a:cs typeface="+mj-cs"/>
              </a:rPr>
              <a:t>could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achieved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by</a:t>
            </a:r>
            <a:r>
              <a:rPr lang="en-US" altLang="zh-CN" dirty="0" smtClean="0">
                <a:latin typeface="Times New Roman" pitchFamily="18" charset="0"/>
                <a:cs typeface="+mj-cs"/>
              </a:rPr>
              <a:t> </a:t>
            </a:r>
            <a:r>
              <a:rPr lang="en-US" altLang="zh-CN" b="1" dirty="0" smtClean="0">
                <a:solidFill>
                  <a:srgbClr val="231F20"/>
                </a:solidFill>
                <a:latin typeface="Garamond" pitchFamily="18" charset="0"/>
                <a:cs typeface="+mj-cs"/>
              </a:rPr>
              <a:t>reducing effective</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contacts</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(e.g.,</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quarantine),</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reducing</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the</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proportion</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of susceptible</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individuals</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(e.g.,</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through</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vaccination),</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or</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reducing the</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infectious</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period</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(e.g.,</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treatment</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to</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reduce</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viral</a:t>
            </a:r>
            <a:r>
              <a:rPr lang="en-US" altLang="zh-CN" b="1" dirty="0" smtClean="0">
                <a:latin typeface="Times New Roman" pitchFamily="18" charset="0"/>
                <a:cs typeface="+mj-cs"/>
              </a:rPr>
              <a:t> </a:t>
            </a:r>
            <a:r>
              <a:rPr lang="en-US" altLang="zh-CN" b="1" dirty="0" smtClean="0">
                <a:solidFill>
                  <a:srgbClr val="231F20"/>
                </a:solidFill>
                <a:latin typeface="Garamond" pitchFamily="18" charset="0"/>
                <a:cs typeface="+mj-cs"/>
              </a:rPr>
              <a:t>load).</a:t>
            </a:r>
          </a:p>
          <a:p>
            <a:pPr>
              <a:tabLst>
                <a:tab pos="228600" algn="l"/>
              </a:tabLst>
            </a:pPr>
            <a:r>
              <a:rPr lang="en-US" altLang="zh-CN" dirty="0" smtClean="0">
                <a:latin typeface="Times New Roman" pitchFamily="18" charset="0"/>
                <a:cs typeface="Times New Roman" pitchFamily="18" charset="0"/>
              </a:rPr>
              <a:t> </a:t>
            </a:r>
            <a:endParaRPr lang="en-US" altLang="zh-CN" dirty="0" smtClean="0">
              <a:solidFill>
                <a:srgbClr val="231F20"/>
              </a:solidFill>
              <a:latin typeface="Garamond" pitchFamily="18" charset="0"/>
              <a:cs typeface="Garamond"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350" y="-59650"/>
            <a:ext cx="7315200" cy="8494633"/>
          </a:xfrm>
          <a:prstGeom prst="rect">
            <a:avLst/>
          </a:prstGeom>
        </p:spPr>
        <p:txBody>
          <a:bodyPr wrap="square">
            <a:spAutoFit/>
          </a:bodyPr>
          <a:lstStyle/>
          <a:p>
            <a:pPr>
              <a:tabLst>
                <a:tab pos="228600" algn="l"/>
                <a:tab pos="241300" algn="l"/>
              </a:tabLst>
            </a:pPr>
            <a:r>
              <a:rPr lang="en-US" altLang="zh-CN" sz="3200" b="1" dirty="0" smtClean="0">
                <a:solidFill>
                  <a:srgbClr val="0B4E82"/>
                </a:solidFill>
                <a:latin typeface="Times New Roman" pitchFamily="18" charset="0"/>
                <a:cs typeface="Times New Roman" pitchFamily="18" charset="0"/>
              </a:rPr>
              <a:t>EPIDEMICS</a:t>
            </a:r>
          </a:p>
          <a:p>
            <a:pPr>
              <a:tabLst>
                <a:tab pos="228600" algn="l"/>
                <a:tab pos="241300" algn="l"/>
              </a:tabLst>
            </a:pPr>
            <a:r>
              <a:rPr lang="en-US" altLang="zh-CN" dirty="0" smtClean="0">
                <a:solidFill>
                  <a:srgbClr val="231F20"/>
                </a:solidFill>
                <a:latin typeface="Garamond" pitchFamily="18" charset="0"/>
                <a:cs typeface="+mj-cs"/>
              </a:rPr>
              <a:t>No</a:t>
            </a:r>
            <a:r>
              <a:rPr lang="ar-IQ" altLang="zh-CN" dirty="0" smtClean="0">
                <a:solidFill>
                  <a:srgbClr val="231F20"/>
                </a:solidFill>
                <a:latin typeface="Garamond" pitchFamily="18" charset="0"/>
                <a:cs typeface="+mj-cs"/>
              </a:rPr>
              <a:t> </a:t>
            </a:r>
            <a:r>
              <a:rPr lang="en-US" altLang="zh-CN" dirty="0" smtClean="0">
                <a:solidFill>
                  <a:srgbClr val="231F20"/>
                </a:solidFill>
                <a:latin typeface="Garamond" pitchFamily="18" charset="0"/>
                <a:cs typeface="+mj-cs"/>
              </a:rPr>
              <a:t>medical</a:t>
            </a:r>
            <a:r>
              <a:rPr lang="ar-IQ" altLang="zh-CN" dirty="0" smtClean="0">
                <a:solidFill>
                  <a:srgbClr val="231F20"/>
                </a:solidFill>
                <a:latin typeface="Garamond" pitchFamily="18" charset="0"/>
                <a:cs typeface="+mj-cs"/>
              </a:rPr>
              <a:t> </a:t>
            </a:r>
            <a:r>
              <a:rPr lang="en-US" altLang="zh-CN" dirty="0" smtClean="0">
                <a:solidFill>
                  <a:srgbClr val="231F20"/>
                </a:solidFill>
                <a:latin typeface="Garamond" pitchFamily="18" charset="0"/>
                <a:cs typeface="+mj-cs"/>
              </a:rPr>
              <a:t>phenomenon</a:t>
            </a:r>
            <a:r>
              <a:rPr lang="ar-IQ" altLang="zh-CN" dirty="0" smtClean="0">
                <a:solidFill>
                  <a:srgbClr val="231F20"/>
                </a:solidFill>
                <a:latin typeface="Garamond" pitchFamily="18" charset="0"/>
                <a:cs typeface="+mj-cs"/>
              </a:rPr>
              <a:t> </a:t>
            </a:r>
            <a:r>
              <a:rPr lang="en-US" altLang="zh-CN" dirty="0" smtClean="0">
                <a:solidFill>
                  <a:srgbClr val="231F20"/>
                </a:solidFill>
                <a:latin typeface="Garamond" pitchFamily="18" charset="0"/>
                <a:cs typeface="+mj-cs"/>
              </a:rPr>
              <a:t>is</a:t>
            </a:r>
            <a:r>
              <a:rPr lang="ar-IQ" altLang="zh-CN" dirty="0" smtClean="0">
                <a:solidFill>
                  <a:srgbClr val="231F20"/>
                </a:solidFill>
                <a:latin typeface="Garamond" pitchFamily="18" charset="0"/>
                <a:cs typeface="+mj-cs"/>
              </a:rPr>
              <a:t> </a:t>
            </a:r>
            <a:r>
              <a:rPr lang="en-US" altLang="zh-CN" dirty="0" smtClean="0">
                <a:solidFill>
                  <a:srgbClr val="231F20"/>
                </a:solidFill>
                <a:latin typeface="Garamond" pitchFamily="18" charset="0"/>
                <a:cs typeface="+mj-cs"/>
              </a:rPr>
              <a:t>more</a:t>
            </a:r>
            <a:r>
              <a:rPr lang="ar-IQ" altLang="zh-CN" dirty="0" smtClean="0">
                <a:solidFill>
                  <a:srgbClr val="231F20"/>
                </a:solidFill>
                <a:latin typeface="Garamond" pitchFamily="18" charset="0"/>
                <a:cs typeface="+mj-cs"/>
              </a:rPr>
              <a:t> </a:t>
            </a:r>
            <a:r>
              <a:rPr lang="en-US" altLang="zh-CN" dirty="0" smtClean="0">
                <a:solidFill>
                  <a:srgbClr val="231F20"/>
                </a:solidFill>
                <a:latin typeface="Garamond" pitchFamily="18" charset="0"/>
                <a:cs typeface="+mj-cs"/>
              </a:rPr>
              <a:t>dramatic</a:t>
            </a:r>
            <a:r>
              <a:rPr lang="ar-IQ" altLang="zh-CN" dirty="0" smtClean="0">
                <a:solidFill>
                  <a:srgbClr val="231F20"/>
                </a:solidFill>
                <a:latin typeface="Garamond" pitchFamily="18" charset="0"/>
                <a:cs typeface="+mj-cs"/>
              </a:rPr>
              <a:t> </a:t>
            </a:r>
            <a:r>
              <a:rPr lang="en-US" altLang="zh-CN" dirty="0" smtClean="0">
                <a:solidFill>
                  <a:srgbClr val="231F20"/>
                </a:solidFill>
                <a:latin typeface="Garamond" pitchFamily="18" charset="0"/>
                <a:cs typeface="+mj-cs"/>
              </a:rPr>
              <a:t>than</a:t>
            </a:r>
            <a:r>
              <a:rPr lang="ar-IQ" altLang="zh-CN" dirty="0" smtClean="0">
                <a:solidFill>
                  <a:srgbClr val="231F20"/>
                </a:solidFill>
                <a:latin typeface="Garamond" pitchFamily="18" charset="0"/>
                <a:cs typeface="+mj-cs"/>
              </a:rPr>
              <a:t> </a:t>
            </a:r>
            <a:r>
              <a:rPr lang="en-US" altLang="zh-CN" dirty="0" smtClean="0">
                <a:solidFill>
                  <a:srgbClr val="231F20"/>
                </a:solidFill>
                <a:latin typeface="Garamond" pitchFamily="18" charset="0"/>
                <a:cs typeface="+mj-cs"/>
              </a:rPr>
              <a:t>the</a:t>
            </a:r>
            <a:r>
              <a:rPr lang="ar-IQ" altLang="zh-CN" dirty="0" smtClean="0">
                <a:solidFill>
                  <a:srgbClr val="231F20"/>
                </a:solidFill>
                <a:latin typeface="Garamond" pitchFamily="18" charset="0"/>
                <a:cs typeface="+mj-cs"/>
              </a:rPr>
              <a:t> </a:t>
            </a:r>
            <a:r>
              <a:rPr lang="en-US" altLang="zh-CN" dirty="0" smtClean="0">
                <a:solidFill>
                  <a:srgbClr val="231F20"/>
                </a:solidFill>
                <a:latin typeface="Garamond" pitchFamily="18" charset="0"/>
                <a:cs typeface="+mj-cs"/>
              </a:rPr>
              <a:t>occurrence 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epidemic.</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immediate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cause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any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viral</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epidemic</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is heightened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transmission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causal</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agent.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Epidemics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can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be classified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according</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to</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their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principal</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mode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transmission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as either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common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source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propagated.</a:t>
            </a:r>
          </a:p>
          <a:p>
            <a:pPr>
              <a:tabLst>
                <a:tab pos="228600" algn="l"/>
                <a:tab pos="241300" algn="l"/>
              </a:tabLst>
            </a:pPr>
            <a:r>
              <a:rPr lang="en-US" altLang="zh-CN" sz="2800" b="1" dirty="0" smtClean="0">
                <a:solidFill>
                  <a:srgbClr val="358682"/>
                </a:solidFill>
                <a:latin typeface="Times New Roman" pitchFamily="18" charset="0"/>
                <a:cs typeface="Times New Roman" pitchFamily="18" charset="0"/>
              </a:rPr>
              <a:t>Common</a:t>
            </a:r>
            <a:r>
              <a:rPr lang="en-US" altLang="zh-CN" sz="2800" dirty="0" smtClean="0">
                <a:latin typeface="Times New Roman" pitchFamily="18" charset="0"/>
                <a:cs typeface="Times New Roman" pitchFamily="18" charset="0"/>
              </a:rPr>
              <a:t> </a:t>
            </a:r>
            <a:r>
              <a:rPr lang="en-US" altLang="zh-CN" sz="2800" b="1" dirty="0" smtClean="0">
                <a:solidFill>
                  <a:srgbClr val="358682"/>
                </a:solidFill>
                <a:latin typeface="Times New Roman" pitchFamily="18" charset="0"/>
                <a:cs typeface="Times New Roman" pitchFamily="18" charset="0"/>
              </a:rPr>
              <a:t>Source</a:t>
            </a:r>
            <a:r>
              <a:rPr lang="en-US" altLang="zh-CN" sz="2800" dirty="0" smtClean="0">
                <a:latin typeface="Times New Roman" pitchFamily="18" charset="0"/>
                <a:cs typeface="Times New Roman" pitchFamily="18" charset="0"/>
              </a:rPr>
              <a:t> </a:t>
            </a:r>
            <a:r>
              <a:rPr lang="en-US" altLang="zh-CN" sz="2800" b="1" dirty="0" smtClean="0">
                <a:solidFill>
                  <a:srgbClr val="358682"/>
                </a:solidFill>
                <a:latin typeface="Times New Roman" pitchFamily="18" charset="0"/>
                <a:cs typeface="Times New Roman" pitchFamily="18" charset="0"/>
              </a:rPr>
              <a:t>Epidemics</a:t>
            </a:r>
          </a:p>
          <a:p>
            <a:pPr>
              <a:tabLst>
                <a:tab pos="228600" algn="l"/>
                <a:tab pos="241300" algn="l"/>
              </a:tabLst>
            </a:pPr>
            <a:r>
              <a:rPr lang="en-US" altLang="zh-CN" dirty="0" smtClean="0">
                <a:solidFill>
                  <a:srgbClr val="231F20"/>
                </a:solidFill>
                <a:latin typeface="Garamond" pitchFamily="18" charset="0"/>
                <a:cs typeface="+mj-cs"/>
              </a:rPr>
              <a:t>Common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source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outbreaks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are,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term</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implies,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owing</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to exposure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to</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virus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from</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common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source,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usually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either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 food,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water,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aerosol,</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injected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product.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Common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source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outbreaks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have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potential</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to</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explosive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because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simultaneous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exposure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many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individuals;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however,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because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a:t>
            </a:r>
          </a:p>
          <a:p>
            <a:pPr>
              <a:tabLst>
                <a:tab pos="228600" algn="l"/>
                <a:tab pos="241300" algn="l"/>
              </a:tabLst>
            </a:pPr>
            <a:r>
              <a:rPr lang="en-US" altLang="zh-CN" dirty="0" smtClean="0">
                <a:solidFill>
                  <a:srgbClr val="231F20"/>
                </a:solidFill>
                <a:latin typeface="Garamond" pitchFamily="18" charset="0"/>
                <a:cs typeface="+mj-cs"/>
              </a:rPr>
              <a:t>exposure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frequently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limited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time,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such</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outbreaks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may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be 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relatively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short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duration.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Finally,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common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source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outbreaks challenge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epidemiologist,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because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unraveling</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source may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lead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to</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termination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ongoing</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outbreak</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prevention 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recurrences.</a:t>
            </a:r>
          </a:p>
          <a:p>
            <a:pPr>
              <a:tabLst>
                <a:tab pos="228600" algn="l"/>
                <a:tab pos="241300" algn="l"/>
              </a:tabLst>
            </a:pPr>
            <a:r>
              <a:rPr lang="en-US" altLang="zh-CN" dirty="0" smtClean="0">
                <a:cs typeface="+mj-cs"/>
              </a:rPr>
              <a:t>		</a:t>
            </a:r>
            <a:r>
              <a:rPr lang="en-US" altLang="zh-CN" dirty="0" smtClean="0">
                <a:solidFill>
                  <a:srgbClr val="231F20"/>
                </a:solidFill>
                <a:latin typeface="Garamond" pitchFamily="18" charset="0"/>
                <a:cs typeface="+mj-cs"/>
              </a:rPr>
              <a:t>An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example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illustrate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common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source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epidemics.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At the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beginning</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World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War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II,</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military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decided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to</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immunize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large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number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troops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against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yellow</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fever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because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it was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clear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that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there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would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action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several</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tropical</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theaters where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jungle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yellow</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fever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might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encountered.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attenuated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17D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strain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yellow</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fever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virus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was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newly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developed vaccine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considered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to</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safe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and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effective</a:t>
            </a:r>
            <a:r>
              <a:rPr lang="en-US" altLang="zh-CN" dirty="0" smtClean="0">
                <a:latin typeface="Times New Roman" pitchFamily="18" charset="0"/>
                <a:cs typeface="+mj-cs"/>
              </a:rPr>
              <a:t>  </a:t>
            </a:r>
            <a:r>
              <a:rPr lang="en-US" altLang="zh-CN" dirty="0" err="1" smtClean="0">
                <a:solidFill>
                  <a:srgbClr val="231F20"/>
                </a:solidFill>
                <a:latin typeface="Garamond" pitchFamily="18" charset="0"/>
                <a:cs typeface="+mj-cs"/>
              </a:rPr>
              <a:t>immunogen</a:t>
            </a:r>
            <a:r>
              <a:rPr lang="en-US" altLang="zh-CN" dirty="0" smtClean="0">
                <a:solidFill>
                  <a:srgbClr val="231F20"/>
                </a:solidFill>
                <a:latin typeface="Garamond" pitchFamily="18" charset="0"/>
                <a:cs typeface="+mj-cs"/>
              </a:rPr>
              <a:t>.</a:t>
            </a:r>
          </a:p>
          <a:p>
            <a:pPr>
              <a:tabLst>
                <a:tab pos="228600" algn="l"/>
                <a:tab pos="241300" algn="l"/>
              </a:tabLst>
            </a:pPr>
            <a:r>
              <a:rPr lang="en-US" altLang="zh-CN" dirty="0" smtClean="0">
                <a:solidFill>
                  <a:srgbClr val="231F20"/>
                </a:solidFill>
                <a:latin typeface="Garamond" pitchFamily="18" charset="0"/>
                <a:cs typeface="+mj-cs"/>
              </a:rPr>
              <a:t>Because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vaccine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efficacy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depended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infectivity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17D virus,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its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stability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was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enhanced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including</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serum</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 final</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formulation.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Human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serum</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was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used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(to</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avoid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serum sickness),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and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almost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1,000</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donors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were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recruited,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most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 whom</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were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medical</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students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Johns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Hopkins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University.</a:t>
            </a:r>
          </a:p>
          <a:p>
            <a:pPr>
              <a:tabLst>
                <a:tab pos="228600" algn="l"/>
                <a:tab pos="241300" algn="l"/>
              </a:tabLst>
            </a:pPr>
            <a:r>
              <a:rPr lang="en-US" altLang="zh-CN" dirty="0" smtClean="0">
                <a:solidFill>
                  <a:srgbClr val="231F20"/>
                </a:solidFill>
                <a:latin typeface="Garamond" pitchFamily="18" charset="0"/>
                <a:cs typeface="+mj-cs"/>
              </a:rPr>
              <a:t>Unfortunately,</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least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one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individual</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was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carrier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hepatitis B</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virus.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result,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over</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400,000</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troops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received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contaminated</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vaccine,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causing</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massive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epidemic</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hepatitis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B</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infection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(about</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20,000</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cases)</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in</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the</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spring</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of</a:t>
            </a:r>
            <a:r>
              <a:rPr lang="en-US" altLang="zh-CN" dirty="0" smtClean="0">
                <a:latin typeface="Times New Roman" pitchFamily="18" charset="0"/>
                <a:cs typeface="+mj-cs"/>
              </a:rPr>
              <a:t> </a:t>
            </a:r>
            <a:r>
              <a:rPr lang="en-US" altLang="zh-CN" dirty="0" smtClean="0">
                <a:solidFill>
                  <a:srgbClr val="231F20"/>
                </a:solidFill>
                <a:latin typeface="Garamond" pitchFamily="18" charset="0"/>
                <a:cs typeface="+mj-cs"/>
              </a:rPr>
              <a:t>1942.</a:t>
            </a:r>
            <a:r>
              <a:rPr lang="en-US" altLang="zh-CN" dirty="0" smtClean="0"/>
              <a:t>	</a:t>
            </a:r>
            <a:endParaRPr lang="en-US" altLang="zh-CN" dirty="0" smtClean="0">
              <a:solidFill>
                <a:srgbClr val="231F20"/>
              </a:solidFill>
              <a:latin typeface="Garamond" pitchFamily="18" charset="0"/>
              <a:cs typeface="Garamond"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1"/>
          <p:cNvSpPr txBox="1"/>
          <p:nvPr/>
        </p:nvSpPr>
        <p:spPr>
          <a:xfrm>
            <a:off x="133350" y="627231"/>
            <a:ext cx="7239000" cy="11269752"/>
          </a:xfrm>
          <a:prstGeom prst="rect">
            <a:avLst/>
          </a:prstGeom>
          <a:noFill/>
        </p:spPr>
        <p:txBody>
          <a:bodyPr wrap="square" lIns="0" tIns="0" rIns="0" rtlCol="0">
            <a:spAutoFit/>
          </a:bodyPr>
          <a:lstStyle/>
          <a:p>
            <a:pPr>
              <a:lnSpc>
                <a:spcPct val="150000"/>
              </a:lnSpc>
              <a:tabLst>
                <a:tab pos="228600" algn="l"/>
              </a:tabLst>
            </a:pPr>
            <a:r>
              <a:rPr lang="en-US" altLang="zh-CN" b="1" dirty="0" smtClean="0">
                <a:solidFill>
                  <a:srgbClr val="358682"/>
                </a:solidFill>
                <a:latin typeface="Times New Roman" pitchFamily="18" charset="0"/>
                <a:cs typeface="Times New Roman" pitchFamily="18" charset="0"/>
              </a:rPr>
              <a:t>Propagated</a:t>
            </a:r>
            <a:r>
              <a:rPr lang="en-US" altLang="zh-CN" dirty="0" smtClean="0">
                <a:latin typeface="Times New Roman" pitchFamily="18" charset="0"/>
                <a:cs typeface="Times New Roman" pitchFamily="18" charset="0"/>
              </a:rPr>
              <a:t> </a:t>
            </a:r>
            <a:r>
              <a:rPr lang="en-US" altLang="zh-CN" b="1" dirty="0" smtClean="0">
                <a:solidFill>
                  <a:srgbClr val="358682"/>
                </a:solidFill>
                <a:latin typeface="Times New Roman" pitchFamily="18" charset="0"/>
                <a:cs typeface="Times New Roman" pitchFamily="18" charset="0"/>
              </a:rPr>
              <a:t>Epidemics</a:t>
            </a:r>
          </a:p>
          <a:p>
            <a:pPr>
              <a:lnSpc>
                <a:spcPct val="150000"/>
              </a:lnSpc>
              <a:tabLst>
                <a:tab pos="228600" algn="l"/>
                <a:tab pos="241300" algn="l"/>
              </a:tabLst>
            </a:pPr>
            <a:r>
              <a:rPr lang="en-US" altLang="zh-CN" dirty="0" smtClean="0">
                <a:solidFill>
                  <a:srgbClr val="231F20"/>
                </a:solidFill>
                <a:latin typeface="Garamond" pitchFamily="18" charset="0"/>
                <a:cs typeface="Garamond" pitchFamily="18" charset="0"/>
              </a:rPr>
              <a:t>Propagated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epidemics,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term</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implies,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involve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host-to-host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spread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virus.The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occurrence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epidemic</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therefore owing</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action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three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parameters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that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determine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clinical disease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incidence—namely,</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proportion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population susceptible,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proportion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infected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infectious)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individuals,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case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infection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ratio.</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produce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unusually high</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incidence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that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defines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epidemic,</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least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one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these parameters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must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be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operating</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above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its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usual</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level.</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some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but not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all</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outbreaks,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it is possible to</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implicate a specific parameter.</a:t>
            </a:r>
          </a:p>
          <a:p>
            <a:pPr>
              <a:lnSpc>
                <a:spcPct val="150000"/>
              </a:lnSpc>
              <a:tabLst>
                <a:tab pos="228600" algn="l"/>
                <a:tab pos="241300" algn="l"/>
              </a:tabLst>
            </a:pP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proportion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err="1" smtClean="0">
                <a:solidFill>
                  <a:srgbClr val="231F20"/>
                </a:solidFill>
                <a:latin typeface="Garamond" pitchFamily="18" charset="0"/>
                <a:cs typeface="Garamond" pitchFamily="18" charset="0"/>
              </a:rPr>
              <a:t>susceptibles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infected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will</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be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determined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by</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two</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characteristics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given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virus—namely,</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generation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time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transmissibility.</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virus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with</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relatively short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generation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time,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such</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influenza</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virus,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can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spread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more rapidly</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than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virus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such</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poliovirus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despite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its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lower</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transmissibility</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(R0</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for</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influenza</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virus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approximately</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2</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compared</a:t>
            </a:r>
          </a:p>
          <a:p>
            <a:pPr>
              <a:lnSpc>
                <a:spcPct val="150000"/>
              </a:lnSpc>
              <a:tabLst>
                <a:tab pos="228600" algn="l"/>
                <a:tab pos="241300" algn="l"/>
              </a:tabLst>
            </a:pPr>
            <a:r>
              <a:rPr lang="en-US" altLang="zh-CN" dirty="0" smtClean="0">
                <a:solidFill>
                  <a:srgbClr val="231F20"/>
                </a:solidFill>
                <a:latin typeface="Garamond" pitchFamily="18" charset="0"/>
                <a:cs typeface="Garamond"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5–7</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for</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polioviruses).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Generation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time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transmissibility</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determine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kinetics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infection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are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related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to 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titers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virus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excreted;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these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parameters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may</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be</a:t>
            </a:r>
            <a:r>
              <a:rPr lang="en-US" altLang="zh-CN" dirty="0" smtClean="0">
                <a:latin typeface="Times New Roman" pitchFamily="18" charset="0"/>
                <a:cs typeface="Times New Roman" pitchFamily="18" charset="0"/>
              </a:rPr>
              <a:t> </a:t>
            </a:r>
            <a:r>
              <a:rPr lang="en-US" altLang="zh-CN" dirty="0" err="1" smtClean="0">
                <a:solidFill>
                  <a:srgbClr val="231F20"/>
                </a:solidFill>
                <a:latin typeface="Garamond" pitchFamily="18" charset="0"/>
                <a:cs typeface="Garamond" pitchFamily="18" charset="0"/>
              </a:rPr>
              <a:t>inluenced</a:t>
            </a:r>
            <a:r>
              <a:rPr lang="en-US" altLang="zh-CN" dirty="0" smtClean="0">
                <a:solidFill>
                  <a:srgbClr val="231F20"/>
                </a:solidFill>
                <a:latin typeface="Garamond" pitchFamily="18" charset="0"/>
                <a:cs typeface="Garamond" pitchFamily="18" charset="0"/>
              </a:rPr>
              <a:t> by</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specific</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viral</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genes.</a:t>
            </a:r>
            <a:r>
              <a:rPr lang="en-US" altLang="zh-CN" dirty="0" smtClean="0">
                <a:latin typeface="Times New Roman" pitchFamily="18" charset="0"/>
                <a:cs typeface="Times New Roman" pitchFamily="18" charset="0"/>
              </a:rPr>
              <a:t> </a:t>
            </a:r>
          </a:p>
          <a:p>
            <a:pPr>
              <a:lnSpc>
                <a:spcPct val="150000"/>
              </a:lnSpc>
              <a:tabLst>
                <a:tab pos="228600" algn="l"/>
                <a:tab pos="241300" algn="l"/>
              </a:tabLst>
            </a:pPr>
            <a:r>
              <a:rPr lang="en-US" altLang="zh-CN" dirty="0" smtClean="0"/>
              <a:t>	</a:t>
            </a:r>
            <a:r>
              <a:rPr lang="en-US" altLang="zh-CN" dirty="0" smtClean="0">
                <a:solidFill>
                  <a:srgbClr val="231F20"/>
                </a:solidFill>
                <a:latin typeface="Garamond" pitchFamily="18" charset="0"/>
                <a:cs typeface="Garamond"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major</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determinant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case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infection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ratio</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viral </a:t>
            </a:r>
            <a:r>
              <a:rPr lang="en-US" altLang="zh-CN" dirty="0" err="1" smtClean="0">
                <a:solidFill>
                  <a:srgbClr val="231F20"/>
                </a:solidFill>
                <a:latin typeface="Garamond" pitchFamily="18" charset="0"/>
                <a:cs typeface="Garamond" pitchFamily="18" charset="0"/>
              </a:rPr>
              <a:t>pathogenicity</a:t>
            </a:r>
            <a:r>
              <a:rPr lang="en-US" altLang="zh-CN" dirty="0" smtClean="0">
                <a:solidFill>
                  <a:srgbClr val="231F20"/>
                </a:solidFill>
                <a:latin typeface="Garamond" pitchFamily="18" charset="0"/>
                <a:cs typeface="Garamond" pitchFamily="18" charset="0"/>
              </a:rPr>
              <a: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Most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viruses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exhibit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great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natural</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variation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 </a:t>
            </a:r>
            <a:r>
              <a:rPr lang="en-US" altLang="zh-CN" dirty="0" err="1" smtClean="0">
                <a:solidFill>
                  <a:srgbClr val="231F20"/>
                </a:solidFill>
                <a:latin typeface="Garamond" pitchFamily="18" charset="0"/>
                <a:cs typeface="Garamond" pitchFamily="18" charset="0"/>
              </a:rPr>
              <a:t>pathogenicity</a:t>
            </a:r>
            <a:r>
              <a:rPr lang="en-US" altLang="zh-CN" dirty="0" smtClean="0">
                <a:solidFill>
                  <a:srgbClr val="231F20"/>
                </a:solidFill>
                <a:latin typeface="Garamond" pitchFamily="18" charset="0"/>
                <a:cs typeface="Garamond" pitchFamily="18" charset="0"/>
              </a:rPr>
              <a: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One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classical</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example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is</a:t>
            </a:r>
            <a:r>
              <a:rPr lang="en-US" altLang="zh-CN" dirty="0" smtClean="0">
                <a:latin typeface="Times New Roman" pitchFamily="18" charset="0"/>
                <a:cs typeface="Times New Roman" pitchFamily="18" charset="0"/>
              </a:rPr>
              <a:t>  </a:t>
            </a:r>
            <a:r>
              <a:rPr lang="en-US" altLang="zh-CN" dirty="0" err="1" smtClean="0">
                <a:solidFill>
                  <a:srgbClr val="231F20"/>
                </a:solidFill>
                <a:latin typeface="Garamond" pitchFamily="18" charset="0"/>
                <a:cs typeface="Garamond" pitchFamily="18" charset="0"/>
              </a:rPr>
              <a:t>variola</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virus,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which caused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virulent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forms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smallpox</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t>
            </a:r>
            <a:r>
              <a:rPr lang="en-US" altLang="zh-CN" dirty="0" err="1" smtClean="0">
                <a:solidFill>
                  <a:srgbClr val="231F20"/>
                </a:solidFill>
                <a:latin typeface="Garamond" pitchFamily="18" charset="0"/>
                <a:cs typeface="Garamond" pitchFamily="18" charset="0"/>
              </a:rPr>
              <a:t>variola</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major)</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India</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and Africa</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much</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milder</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disease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t>
            </a:r>
            <a:r>
              <a:rPr lang="en-US" altLang="zh-CN" dirty="0" err="1" smtClean="0">
                <a:solidFill>
                  <a:srgbClr val="231F20"/>
                </a:solidFill>
                <a:latin typeface="Garamond" pitchFamily="18" charset="0"/>
                <a:cs typeface="Garamond" pitchFamily="18" charset="0"/>
              </a:rPr>
              <a:t>alastrim</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or</a:t>
            </a:r>
            <a:r>
              <a:rPr lang="en-US" altLang="zh-CN" dirty="0" smtClean="0">
                <a:latin typeface="Times New Roman" pitchFamily="18" charset="0"/>
                <a:cs typeface="Times New Roman" pitchFamily="18" charset="0"/>
              </a:rPr>
              <a:t> </a:t>
            </a:r>
            <a:r>
              <a:rPr lang="en-US" altLang="zh-CN" dirty="0" err="1" smtClean="0">
                <a:solidFill>
                  <a:srgbClr val="231F20"/>
                </a:solidFill>
                <a:latin typeface="Garamond" pitchFamily="18" charset="0"/>
                <a:cs typeface="Garamond" pitchFamily="18" charset="0"/>
              </a:rPr>
              <a:t>variola</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minor)</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 South</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America.</a:t>
            </a:r>
            <a:r>
              <a:rPr lang="en-US" altLang="zh-CN" dirty="0" smtClean="0"/>
              <a:t>	</a:t>
            </a:r>
          </a:p>
          <a:p>
            <a:pPr>
              <a:tabLst>
                <a:tab pos="228600" algn="l"/>
              </a:tabLst>
            </a:pPr>
            <a:r>
              <a:rPr lang="en-US" altLang="zh-CN" dirty="0" smtClean="0">
                <a:solidFill>
                  <a:srgbClr val="231F20"/>
                </a:solidFill>
                <a:latin typeface="Garamond" pitchFamily="18" charset="0"/>
                <a:cs typeface="Garamond" pitchFamily="18" charset="0"/>
              </a:rPr>
              <a:t>.</a:t>
            </a:r>
          </a:p>
          <a:p>
            <a:pPr>
              <a:tabLst>
                <a:tab pos="228600" algn="l"/>
              </a:tabLst>
            </a:pPr>
            <a:endParaRPr lang="en-US" altLang="zh-CN" dirty="0" smtClean="0">
              <a:solidFill>
                <a:srgbClr val="231F20"/>
              </a:solidFill>
              <a:latin typeface="Garamond" pitchFamily="18" charset="0"/>
              <a:cs typeface="Garamond" pitchFamily="18" charset="0"/>
            </a:endParaRPr>
          </a:p>
          <a:p>
            <a:pPr>
              <a:tabLst>
                <a:tab pos="228600" algn="l"/>
              </a:tabLst>
            </a:pPr>
            <a:r>
              <a:rPr lang="en-US" altLang="zh-CN" dirty="0" smtClean="0"/>
              <a:t>	</a:t>
            </a:r>
          </a:p>
          <a:p>
            <a:pPr>
              <a:lnSpc>
                <a:spcPts val="1000"/>
              </a:lnSpc>
            </a:pPr>
            <a:endParaRPr lang="en-US" altLang="zh-CN" dirty="0" smtClean="0"/>
          </a:p>
          <a:p>
            <a:pPr>
              <a:lnSpc>
                <a:spcPts val="1000"/>
              </a:lnSpc>
            </a:pPr>
            <a:endParaRPr lang="en-US" altLang="zh-CN" dirty="0" smtClean="0"/>
          </a:p>
          <a:p>
            <a:pPr>
              <a:lnSpc>
                <a:spcPts val="1000"/>
              </a:lnSpc>
            </a:pPr>
            <a:endParaRPr lang="en-US" altLang="zh-CN" dirty="0" smtClean="0"/>
          </a:p>
          <a:p>
            <a:pPr>
              <a:lnSpc>
                <a:spcPts val="1000"/>
              </a:lnSpc>
            </a:pPr>
            <a:endParaRPr lang="en-US" altLang="zh-CN" dirty="0" smtClean="0"/>
          </a:p>
          <a:p>
            <a:pPr>
              <a:lnSpc>
                <a:spcPts val="1000"/>
              </a:lnSpc>
            </a:pPr>
            <a:endParaRPr lang="en-US" altLang="zh-CN" dirty="0" smtClean="0"/>
          </a:p>
          <a:p>
            <a:pPr>
              <a:lnSpc>
                <a:spcPts val="1000"/>
              </a:lnSpc>
            </a:pPr>
            <a:endParaRPr lang="en-US" altLang="zh-CN" dirty="0" smtClean="0"/>
          </a:p>
          <a:p>
            <a:pPr>
              <a:lnSpc>
                <a:spcPts val="1000"/>
              </a:lnSpc>
            </a:pPr>
            <a:endParaRPr lang="en-US" altLang="zh-CN" dirty="0" smtClean="0"/>
          </a:p>
          <a:p>
            <a:pPr>
              <a:lnSpc>
                <a:spcPts val="1000"/>
              </a:lnSpc>
            </a:pPr>
            <a:endParaRPr lang="en-US" altLang="zh-CN" dirty="0" smtClean="0"/>
          </a:p>
          <a:p>
            <a:pPr>
              <a:lnSpc>
                <a:spcPts val="1000"/>
              </a:lnSpc>
            </a:pPr>
            <a:endParaRPr lang="en-US" altLang="zh-CN" dirty="0" smtClean="0"/>
          </a:p>
          <a:p>
            <a:pPr>
              <a:lnSpc>
                <a:spcPts val="1000"/>
              </a:lnSpc>
            </a:pPr>
            <a:endParaRPr lang="en-US" altLang="zh-CN" dirty="0" smtClean="0"/>
          </a:p>
          <a:p>
            <a:pPr>
              <a:lnSpc>
                <a:spcPts val="1000"/>
              </a:lnSpc>
            </a:pPr>
            <a:endParaRPr lang="en-US" altLang="zh-CN" dirty="0" smtClean="0"/>
          </a:p>
          <a:p>
            <a:pPr>
              <a:lnSpc>
                <a:spcPts val="1000"/>
              </a:lnSpc>
            </a:pPr>
            <a:endParaRPr lang="en-US" altLang="zh-CN" dirty="0" smtClean="0"/>
          </a:p>
          <a:p>
            <a:pPr>
              <a:lnSpc>
                <a:spcPts val="1000"/>
              </a:lnSpc>
            </a:pPr>
            <a:endParaRPr lang="en-US" altLang="zh-CN"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350" y="-64651"/>
            <a:ext cx="7315200" cy="7848302"/>
          </a:xfrm>
          <a:prstGeom prst="rect">
            <a:avLst/>
          </a:prstGeom>
        </p:spPr>
        <p:txBody>
          <a:bodyPr wrap="square">
            <a:spAutoFit/>
          </a:bodyPr>
          <a:lstStyle/>
          <a:p>
            <a:endParaRPr lang="en-US" altLang="zh-CN" dirty="0" smtClean="0"/>
          </a:p>
          <a:p>
            <a:pPr>
              <a:lnSpc>
                <a:spcPct val="150000"/>
              </a:lnSpc>
              <a:tabLst>
                <a:tab pos="241300" algn="l"/>
              </a:tabLst>
            </a:pPr>
            <a:r>
              <a:rPr lang="en-US" altLang="zh-CN" b="1" dirty="0" smtClean="0">
                <a:solidFill>
                  <a:srgbClr val="0B4E82"/>
                </a:solidFill>
                <a:latin typeface="Times New Roman" pitchFamily="18" charset="0"/>
                <a:cs typeface="Times New Roman" pitchFamily="18" charset="0"/>
              </a:rPr>
              <a:t>PERPETUATION</a:t>
            </a:r>
            <a:r>
              <a:rPr lang="en-US" altLang="zh-CN" dirty="0" smtClean="0">
                <a:latin typeface="Times New Roman" pitchFamily="18" charset="0"/>
                <a:cs typeface="Times New Roman" pitchFamily="18" charset="0"/>
              </a:rPr>
              <a:t> </a:t>
            </a:r>
            <a:r>
              <a:rPr lang="en-US" altLang="zh-CN" b="1" dirty="0" smtClean="0">
                <a:solidFill>
                  <a:srgbClr val="0B4E82"/>
                </a:solidFill>
                <a:latin typeface="Times New Roman" pitchFamily="18" charset="0"/>
                <a:cs typeface="Times New Roman" pitchFamily="18" charset="0"/>
              </a:rPr>
              <a:t>AND</a:t>
            </a:r>
            <a:r>
              <a:rPr lang="en-US" altLang="zh-CN" dirty="0" smtClean="0">
                <a:latin typeface="Times New Roman" pitchFamily="18" charset="0"/>
                <a:cs typeface="Times New Roman" pitchFamily="18" charset="0"/>
              </a:rPr>
              <a:t> </a:t>
            </a:r>
            <a:r>
              <a:rPr lang="en-US" altLang="zh-CN" b="1" dirty="0" smtClean="0">
                <a:solidFill>
                  <a:srgbClr val="0B4E82"/>
                </a:solidFill>
                <a:latin typeface="Times New Roman" pitchFamily="18" charset="0"/>
                <a:cs typeface="Times New Roman" pitchFamily="18" charset="0"/>
              </a:rPr>
              <a:t>ERADICATION OF</a:t>
            </a:r>
            <a:r>
              <a:rPr lang="en-US" altLang="zh-CN" dirty="0" smtClean="0">
                <a:latin typeface="Times New Roman" pitchFamily="18" charset="0"/>
                <a:cs typeface="Times New Roman" pitchFamily="18" charset="0"/>
              </a:rPr>
              <a:t> </a:t>
            </a:r>
            <a:r>
              <a:rPr lang="en-US" altLang="zh-CN" b="1" dirty="0" smtClean="0">
                <a:solidFill>
                  <a:srgbClr val="0B4E82"/>
                </a:solidFill>
                <a:latin typeface="Times New Roman" pitchFamily="18" charset="0"/>
                <a:cs typeface="Times New Roman" pitchFamily="18" charset="0"/>
              </a:rPr>
              <a:t>VIRUSES</a:t>
            </a:r>
          </a:p>
          <a:p>
            <a:pPr>
              <a:lnSpc>
                <a:spcPct val="150000"/>
              </a:lnSpc>
              <a:tabLst>
                <a:tab pos="241300" algn="l"/>
              </a:tabLst>
            </a:pPr>
            <a:r>
              <a:rPr lang="en-US" altLang="zh-CN" dirty="0" smtClean="0">
                <a:solidFill>
                  <a:srgbClr val="231F20"/>
                </a:solidFill>
                <a:latin typeface="Garamond" pitchFamily="18" charset="0"/>
                <a:cs typeface="Garamond" pitchFamily="18" charset="0"/>
              </a:rPr>
              <a:t>All</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viruses,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whether</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they</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cause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acute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or</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chronic</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infections, are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capable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persisting</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populations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because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perpetuation is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requirement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for</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survival.</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Eradication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converse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 perpetuation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represents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ultimate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method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for</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control 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infectious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disease.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determine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potential</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for</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eradication,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necessary</a:t>
            </a:r>
            <a:r>
              <a:rPr lang="en-US" altLang="zh-CN" dirty="0" smtClean="0">
                <a:latin typeface="Times New Roman" pitchFamily="18" charset="0"/>
                <a:cs typeface="Times New Roman" pitchFamily="18" charset="0"/>
              </a:rPr>
              <a:t> f</a:t>
            </a:r>
            <a:r>
              <a:rPr lang="en-US" altLang="zh-CN" dirty="0" smtClean="0">
                <a:solidFill>
                  <a:srgbClr val="231F20"/>
                </a:solidFill>
                <a:latin typeface="Garamond" pitchFamily="18" charset="0"/>
                <a:cs typeface="Garamond" pitchFamily="18" charset="0"/>
              </a:rPr>
              <a:t>irst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understand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requirements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for</a:t>
            </a:r>
          </a:p>
          <a:p>
            <a:pPr>
              <a:lnSpc>
                <a:spcPct val="150000"/>
              </a:lnSpc>
              <a:tabLst>
                <a:tab pos="241300" algn="l"/>
              </a:tabLst>
            </a:pPr>
            <a:r>
              <a:rPr lang="en-US" altLang="zh-CN" dirty="0" smtClean="0">
                <a:solidFill>
                  <a:srgbClr val="231F20"/>
                </a:solidFill>
                <a:latin typeface="Garamond" pitchFamily="18" charset="0"/>
                <a:cs typeface="Garamond" pitchFamily="18" charset="0"/>
              </a:rPr>
              <a:t>perpetuation.</a:t>
            </a:r>
          </a:p>
          <a:p>
            <a:pPr>
              <a:lnSpc>
                <a:spcPct val="150000"/>
              </a:lnSpc>
              <a:tabLst>
                <a:tab pos="241300" algn="l"/>
              </a:tabLst>
            </a:pPr>
            <a:r>
              <a:rPr lang="en-US" altLang="zh-CN" dirty="0" smtClean="0"/>
              <a:t>	</a:t>
            </a:r>
            <a:r>
              <a:rPr lang="en-US" altLang="zh-CN" dirty="0" smtClean="0">
                <a:solidFill>
                  <a:srgbClr val="231F20"/>
                </a:solidFill>
                <a:latin typeface="Garamond" pitchFamily="18" charset="0"/>
                <a:cs typeface="Garamond" pitchFamily="18" charset="0"/>
              </a:rPr>
              <a: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Parameters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that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determine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perpetuation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include population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variables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viral</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variables.</a:t>
            </a:r>
            <a:r>
              <a:rPr lang="en-US" altLang="zh-CN" dirty="0" smtClean="0">
                <a:latin typeface="Times New Roman" pitchFamily="18" charset="0"/>
                <a:cs typeface="Times New Roman" pitchFamily="18" charset="0"/>
              </a:rPr>
              <a:t> </a:t>
            </a:r>
            <a:r>
              <a:rPr lang="en-US" altLang="zh-CN" b="1" dirty="0" smtClean="0">
                <a:solidFill>
                  <a:srgbClr val="231F20"/>
                </a:solidFill>
                <a:latin typeface="Garamond" pitchFamily="18" charset="0"/>
                <a:cs typeface="Garamond" pitchFamily="18" charset="0"/>
              </a:rPr>
              <a:t>Population</a:t>
            </a:r>
            <a:r>
              <a:rPr lang="en-US" altLang="zh-CN" b="1" dirty="0" smtClean="0">
                <a:latin typeface="Times New Roman" pitchFamily="18" charset="0"/>
                <a:cs typeface="Times New Roman" pitchFamily="18" charset="0"/>
              </a:rPr>
              <a:t> </a:t>
            </a:r>
            <a:r>
              <a:rPr lang="en-US" altLang="zh-CN" b="1" dirty="0" smtClean="0">
                <a:solidFill>
                  <a:srgbClr val="231F20"/>
                </a:solidFill>
                <a:latin typeface="Garamond" pitchFamily="18" charset="0"/>
                <a:cs typeface="Garamond" pitchFamily="18" charset="0"/>
              </a:rPr>
              <a:t>determinants</a:t>
            </a:r>
            <a:r>
              <a:rPr lang="en-US" altLang="zh-CN" b="1"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include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size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population,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(b)</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turnover rate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(rate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which</a:t>
            </a:r>
            <a:r>
              <a:rPr lang="en-US" altLang="zh-CN" dirty="0" smtClean="0">
                <a:latin typeface="Times New Roman" pitchFamily="18" charset="0"/>
                <a:cs typeface="Times New Roman" pitchFamily="18" charset="0"/>
              </a:rPr>
              <a:t> </a:t>
            </a:r>
            <a:r>
              <a:rPr lang="en-US" altLang="zh-CN" dirty="0" err="1" smtClean="0">
                <a:solidFill>
                  <a:srgbClr val="231F20"/>
                </a:solidFill>
                <a:latin typeface="Garamond" pitchFamily="18" charset="0"/>
                <a:cs typeface="Garamond" pitchFamily="18" charset="0"/>
              </a:rPr>
              <a:t>susceptibles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are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introduced),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(c)</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density</a:t>
            </a:r>
          </a:p>
          <a:p>
            <a:pPr>
              <a:lnSpc>
                <a:spcPct val="150000"/>
              </a:lnSpc>
              <a:tabLst>
                <a:tab pos="241300" algn="l"/>
              </a:tabLst>
            </a:pP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population,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proportion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population susceptible.</a:t>
            </a:r>
            <a:r>
              <a:rPr lang="en-US" altLang="zh-CN" dirty="0" smtClean="0">
                <a:latin typeface="Times New Roman" pitchFamily="18" charset="0"/>
                <a:cs typeface="Times New Roman" pitchFamily="18" charset="0"/>
              </a:rPr>
              <a:t> </a:t>
            </a:r>
          </a:p>
          <a:p>
            <a:pPr>
              <a:lnSpc>
                <a:spcPct val="150000"/>
              </a:lnSpc>
              <a:tabLst>
                <a:tab pos="241300" algn="l"/>
              </a:tabLst>
            </a:pPr>
            <a:r>
              <a:rPr lang="en-US" altLang="zh-CN" dirty="0" smtClean="0">
                <a:latin typeface="Times New Roman" pitchFamily="18" charset="0"/>
                <a:cs typeface="Times New Roman" pitchFamily="18" charset="0"/>
              </a:rPr>
              <a:t> </a:t>
            </a:r>
          </a:p>
          <a:p>
            <a:pPr>
              <a:lnSpc>
                <a:spcPct val="150000"/>
              </a:lnSpc>
              <a:tabLst>
                <a:tab pos="241300" algn="l"/>
              </a:tabLst>
            </a:pPr>
            <a:r>
              <a:rPr lang="en-US" altLang="zh-CN" b="1" dirty="0" smtClean="0">
                <a:solidFill>
                  <a:srgbClr val="231F20"/>
                </a:solidFill>
                <a:latin typeface="Garamond" pitchFamily="18" charset="0"/>
                <a:cs typeface="Garamond" pitchFamily="18" charset="0"/>
              </a:rPr>
              <a:t>Viral</a:t>
            </a:r>
            <a:r>
              <a:rPr lang="en-US" altLang="zh-CN" b="1" dirty="0" smtClean="0">
                <a:latin typeface="Times New Roman" pitchFamily="18" charset="0"/>
                <a:cs typeface="Times New Roman" pitchFamily="18" charset="0"/>
              </a:rPr>
              <a:t>  </a:t>
            </a:r>
            <a:r>
              <a:rPr lang="en-US" altLang="zh-CN" b="1" dirty="0" smtClean="0">
                <a:solidFill>
                  <a:srgbClr val="231F20"/>
                </a:solidFill>
                <a:latin typeface="Garamond" pitchFamily="18" charset="0"/>
                <a:cs typeface="Garamond" pitchFamily="18" charset="0"/>
              </a:rPr>
              <a:t>determinants</a:t>
            </a:r>
            <a:r>
              <a:rPr lang="en-US" altLang="zh-CN" b="1"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include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transmissibility, (b)</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generation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time,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(c)</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duration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infectiousness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(acute or</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persistent).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These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three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viral</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variables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determine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rate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 spread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virus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through</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population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(for</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given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set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population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parameters).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Paradoxically,</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agent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that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spreads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rapidly</a:t>
            </a:r>
          </a:p>
          <a:p>
            <a:pPr>
              <a:lnSpc>
                <a:spcPct val="150000"/>
              </a:lnSpc>
              <a:tabLst>
                <a:tab pos="241300" algn="l"/>
              </a:tabLst>
            </a:pPr>
            <a:r>
              <a:rPr lang="en-US" altLang="zh-CN" dirty="0" smtClean="0">
                <a:solidFill>
                  <a:srgbClr val="231F20"/>
                </a:solidFill>
                <a:latin typeface="Garamond" pitchFamily="18" charset="0"/>
                <a:cs typeface="Garamond" pitchFamily="18" charset="0"/>
              </a:rPr>
              <a:t>may</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exhaust</a:t>
            </a:r>
            <a:r>
              <a:rPr lang="en-US" altLang="zh-CN" dirty="0" smtClean="0">
                <a:latin typeface="Times New Roman" pitchFamily="18" charset="0"/>
                <a:cs typeface="Times New Roman" pitchFamily="18" charset="0"/>
              </a:rPr>
              <a:t> </a:t>
            </a:r>
            <a:r>
              <a:rPr lang="en-US" altLang="zh-CN" dirty="0" err="1" smtClean="0">
                <a:solidFill>
                  <a:srgbClr val="231F20"/>
                </a:solidFill>
                <a:latin typeface="Garamond" pitchFamily="18" charset="0"/>
                <a:cs typeface="Garamond" pitchFamily="18" charset="0"/>
              </a:rPr>
              <a:t>susceptibles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disappear</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more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quickly</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from</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 small</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population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than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virus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that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moves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indolently</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through 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same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population.</a:t>
            </a:r>
            <a:r>
              <a:rPr lang="en-US" altLang="zh-CN" dirty="0" smtClean="0">
                <a:latin typeface="Times New Roman" pitchFamily="18" charset="0"/>
                <a:cs typeface="Times New Roman" pitchFamily="18" charset="0"/>
              </a:rPr>
              <a:t> </a:t>
            </a:r>
            <a:endParaRPr lang="en-US" altLang="zh-CN" dirty="0" smtClean="0">
              <a:solidFill>
                <a:srgbClr val="231F20"/>
              </a:solidFill>
              <a:latin typeface="Garamond" pitchFamily="18" charset="0"/>
              <a:cs typeface="Garamond"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2300" y="355600"/>
            <a:ext cx="177800" cy="165100"/>
          </a:xfrm>
          <a:prstGeom prst="rect">
            <a:avLst/>
          </a:prstGeom>
          <a:noFill/>
        </p:spPr>
        <p:txBody>
          <a:bodyPr wrap="none" lIns="0" tIns="0" rIns="0" rtlCol="0">
            <a:spAutoFit/>
          </a:bodyPr>
          <a:lstStyle/>
          <a:p>
            <a:pPr>
              <a:lnSpc>
                <a:spcPts val="1300"/>
              </a:lnSpc>
              <a:tabLst/>
            </a:pPr>
            <a:r>
              <a:rPr lang="en-US" altLang="zh-CN" sz="1100" b="1" dirty="0" smtClean="0">
                <a:solidFill>
                  <a:srgbClr val="FFFFFF"/>
                </a:solidFill>
                <a:latin typeface="Segoe UI" pitchFamily="18" charset="0"/>
                <a:cs typeface="Segoe UI" pitchFamily="18" charset="0"/>
              </a:rPr>
              <a:t>332</a:t>
            </a:r>
          </a:p>
        </p:txBody>
      </p:sp>
      <p:sp>
        <p:nvSpPr>
          <p:cNvPr id="16" name="TextBox 1"/>
          <p:cNvSpPr txBox="1"/>
          <p:nvPr/>
        </p:nvSpPr>
        <p:spPr>
          <a:xfrm>
            <a:off x="209550" y="136594"/>
            <a:ext cx="7086600" cy="8402300"/>
          </a:xfrm>
          <a:prstGeom prst="rect">
            <a:avLst/>
          </a:prstGeom>
          <a:noFill/>
        </p:spPr>
        <p:txBody>
          <a:bodyPr wrap="square" lIns="0" tIns="0" rIns="0" rtlCol="0">
            <a:spAutoFit/>
          </a:bodyPr>
          <a:lstStyle/>
          <a:p>
            <a:pPr>
              <a:lnSpc>
                <a:spcPct val="150000"/>
              </a:lnSpc>
              <a:tabLst>
                <a:tab pos="228600" algn="l"/>
              </a:tabLst>
            </a:pPr>
            <a:r>
              <a:rPr lang="en-US" altLang="zh-CN" b="1" dirty="0" smtClean="0">
                <a:solidFill>
                  <a:srgbClr val="358682"/>
                </a:solidFill>
                <a:latin typeface="Times New Roman" pitchFamily="18" charset="0"/>
                <a:cs typeface="Times New Roman" pitchFamily="18" charset="0"/>
              </a:rPr>
              <a:t>Requirements</a:t>
            </a:r>
            <a:r>
              <a:rPr lang="en-US" altLang="zh-CN" dirty="0" smtClean="0">
                <a:latin typeface="Times New Roman" pitchFamily="18" charset="0"/>
                <a:cs typeface="Times New Roman" pitchFamily="18" charset="0"/>
              </a:rPr>
              <a:t> </a:t>
            </a:r>
            <a:r>
              <a:rPr lang="en-US" altLang="zh-CN" b="1" dirty="0" smtClean="0">
                <a:solidFill>
                  <a:srgbClr val="358682"/>
                </a:solidFill>
                <a:latin typeface="Times New Roman" pitchFamily="18" charset="0"/>
                <a:cs typeface="Times New Roman" pitchFamily="18" charset="0"/>
              </a:rPr>
              <a:t>for</a:t>
            </a:r>
            <a:r>
              <a:rPr lang="en-US" altLang="zh-CN" dirty="0" smtClean="0">
                <a:latin typeface="Times New Roman" pitchFamily="18" charset="0"/>
                <a:cs typeface="Times New Roman" pitchFamily="18" charset="0"/>
              </a:rPr>
              <a:t> </a:t>
            </a:r>
            <a:r>
              <a:rPr lang="en-US" altLang="zh-CN" b="1" dirty="0" smtClean="0">
                <a:solidFill>
                  <a:srgbClr val="358682"/>
                </a:solidFill>
                <a:latin typeface="Times New Roman" pitchFamily="18" charset="0"/>
                <a:cs typeface="Times New Roman" pitchFamily="18" charset="0"/>
              </a:rPr>
              <a:t>Eradication</a:t>
            </a:r>
          </a:p>
          <a:p>
            <a:pPr>
              <a:lnSpc>
                <a:spcPct val="150000"/>
              </a:lnSpc>
              <a:tabLst>
                <a:tab pos="228600" algn="l"/>
              </a:tabLst>
            </a:pP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history</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smallpox,</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more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recently</a:t>
            </a:r>
            <a:r>
              <a:rPr lang="en-US" altLang="zh-CN" dirty="0" smtClean="0">
                <a:latin typeface="Times New Roman" pitchFamily="18" charset="0"/>
                <a:cs typeface="Times New Roman" pitchFamily="18" charset="0"/>
              </a:rPr>
              <a:t> </a:t>
            </a:r>
            <a:r>
              <a:rPr lang="en-US" altLang="zh-CN" dirty="0" err="1" smtClean="0">
                <a:solidFill>
                  <a:srgbClr val="231F20"/>
                </a:solidFill>
                <a:latin typeface="Garamond" pitchFamily="18" charset="0"/>
                <a:cs typeface="Garamond" pitchFamily="18" charset="0"/>
              </a:rPr>
              <a:t>rinderpest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virus, demonstrates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that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eradication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attainable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objective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for selected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human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animal</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viral</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infections.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salient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epidemiologic</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features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that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made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smallpox</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eradication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possible were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its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relatively</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long</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incubation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period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(about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14</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days)</a:t>
            </a:r>
          </a:p>
          <a:p>
            <a:pPr>
              <a:lnSpc>
                <a:spcPct val="150000"/>
              </a:lnSpc>
              <a:tabLst>
                <a:tab pos="228600" algn="l"/>
              </a:tabLst>
            </a:pPr>
            <a:r>
              <a:rPr lang="en-US" altLang="zh-CN" dirty="0" smtClean="0">
                <a:solidFill>
                  <a:srgbClr val="231F20"/>
                </a:solidFill>
                <a:latin typeface="Garamond" pitchFamily="18" charset="0"/>
                <a:cs typeface="Garamond"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low</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infectiousness,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near</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equivalent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durations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the latent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incubation</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periods,</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its</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marked</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seasonality,</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a</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case</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to infection</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ratio</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approaching</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1,</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and</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the</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lack</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an</a:t>
            </a:r>
            <a:r>
              <a:rPr lang="en-US" altLang="zh-CN" dirty="0" smtClean="0">
                <a:latin typeface="Times New Roman" pitchFamily="18" charset="0"/>
                <a:cs typeface="Times New Roman" pitchFamily="18" charset="0"/>
              </a:rPr>
              <a:t> </a:t>
            </a:r>
            <a:r>
              <a:rPr lang="en-US" altLang="zh-CN" dirty="0" err="1" smtClean="0">
                <a:latin typeface="Garamond" pitchFamily="18" charset="0"/>
                <a:cs typeface="Garamond" pitchFamily="18" charset="0"/>
              </a:rPr>
              <a:t>extrahuman</a:t>
            </a:r>
            <a:r>
              <a:rPr lang="en-US" altLang="zh-CN" dirty="0" smtClean="0">
                <a:latin typeface="Garamond" pitchFamily="18" charset="0"/>
                <a:cs typeface="Garamond" pitchFamily="18" charset="0"/>
              </a:rPr>
              <a:t> reservoir.</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These</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features</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made</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it</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possible</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to</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abandon</a:t>
            </a:r>
            <a:r>
              <a:rPr lang="en-US" altLang="zh-CN" dirty="0" smtClean="0">
                <a:latin typeface="Times New Roman" pitchFamily="18" charset="0"/>
                <a:cs typeface="Times New Roman" pitchFamily="18" charset="0"/>
              </a:rPr>
              <a:t> </a:t>
            </a:r>
            <a:r>
              <a:rPr lang="en-US" altLang="zh-CN" dirty="0" smtClean="0">
                <a:latin typeface="Garamond" pitchFamily="18" charset="0"/>
                <a:cs typeface="Garamond" pitchFamily="18" charset="0"/>
              </a:rPr>
              <a:t>mass vaccination in favor of a search-and-containment strategy in which local outbreaks were identified and aborted by intensive immunization around each focus. The few local outbreaks during the seasonal trough were essential to the success of this strategy</a:t>
            </a:r>
            <a:r>
              <a:rPr lang="en-US" altLang="zh-CN" dirty="0" smtClean="0">
                <a:latin typeface="Garamond" pitchFamily="18" charset="0"/>
                <a:cs typeface="Garamond" pitchFamily="18" charset="0"/>
              </a:rPr>
              <a:t>.</a:t>
            </a:r>
            <a:endParaRPr lang="en-US" altLang="zh-CN" dirty="0" smtClean="0">
              <a:solidFill>
                <a:srgbClr val="FF0000"/>
              </a:solidFill>
              <a:latin typeface="Garamond" pitchFamily="18" charset="0"/>
              <a:cs typeface="Garamond" pitchFamily="18" charset="0"/>
            </a:endParaRPr>
          </a:p>
          <a:p>
            <a:pPr>
              <a:lnSpc>
                <a:spcPct val="150000"/>
              </a:lnSpc>
              <a:tabLst>
                <a:tab pos="228600" algn="l"/>
              </a:tabLst>
            </a:pPr>
            <a:r>
              <a:rPr lang="en-US" altLang="zh-CN" sz="2000" b="1" dirty="0" smtClean="0">
                <a:solidFill>
                  <a:srgbClr val="358682"/>
                </a:solidFill>
                <a:latin typeface="Times New Roman" pitchFamily="18" charset="0"/>
                <a:cs typeface="Times New Roman" pitchFamily="18" charset="0"/>
              </a:rPr>
              <a:t>Development</a:t>
            </a:r>
            <a:r>
              <a:rPr lang="en-US" altLang="zh-CN" sz="2000" dirty="0" smtClean="0">
                <a:latin typeface="Times New Roman" pitchFamily="18" charset="0"/>
                <a:cs typeface="Times New Roman" pitchFamily="18" charset="0"/>
              </a:rPr>
              <a:t> </a:t>
            </a:r>
            <a:r>
              <a:rPr lang="en-US" altLang="zh-CN" sz="2000" b="1" dirty="0" smtClean="0">
                <a:solidFill>
                  <a:srgbClr val="358682"/>
                </a:solidFill>
                <a:latin typeface="Times New Roman" pitchFamily="18" charset="0"/>
                <a:cs typeface="Times New Roman" pitchFamily="18" charset="0"/>
              </a:rPr>
              <a:t>and</a:t>
            </a:r>
            <a:r>
              <a:rPr lang="en-US" altLang="zh-CN" sz="2000" dirty="0" smtClean="0">
                <a:latin typeface="Times New Roman" pitchFamily="18" charset="0"/>
                <a:cs typeface="Times New Roman" pitchFamily="18" charset="0"/>
              </a:rPr>
              <a:t> </a:t>
            </a:r>
            <a:r>
              <a:rPr lang="en-US" altLang="zh-CN" sz="2000" b="1" dirty="0" smtClean="0">
                <a:solidFill>
                  <a:srgbClr val="358682"/>
                </a:solidFill>
                <a:latin typeface="Times New Roman" pitchFamily="18" charset="0"/>
                <a:cs typeface="Times New Roman" pitchFamily="18" charset="0"/>
              </a:rPr>
              <a:t>Assessment</a:t>
            </a:r>
            <a:r>
              <a:rPr lang="en-US" altLang="zh-CN" sz="2000" dirty="0" smtClean="0">
                <a:latin typeface="Times New Roman" pitchFamily="18" charset="0"/>
                <a:cs typeface="Times New Roman" pitchFamily="18" charset="0"/>
              </a:rPr>
              <a:t> </a:t>
            </a:r>
            <a:r>
              <a:rPr lang="en-US" altLang="zh-CN" sz="2000" b="1" dirty="0" smtClean="0">
                <a:solidFill>
                  <a:srgbClr val="358682"/>
                </a:solidFill>
                <a:latin typeface="Times New Roman" pitchFamily="18" charset="0"/>
                <a:cs typeface="Times New Roman" pitchFamily="18" charset="0"/>
              </a:rPr>
              <a:t>of Control</a:t>
            </a:r>
            <a:r>
              <a:rPr lang="en-US" altLang="zh-CN" sz="2000" dirty="0" smtClean="0">
                <a:latin typeface="Times New Roman" pitchFamily="18" charset="0"/>
                <a:cs typeface="Times New Roman" pitchFamily="18" charset="0"/>
              </a:rPr>
              <a:t> </a:t>
            </a:r>
            <a:r>
              <a:rPr lang="en-US" altLang="zh-CN" sz="2000" b="1" dirty="0" smtClean="0">
                <a:solidFill>
                  <a:srgbClr val="358682"/>
                </a:solidFill>
                <a:latin typeface="Times New Roman" pitchFamily="18" charset="0"/>
                <a:cs typeface="Times New Roman" pitchFamily="18" charset="0"/>
              </a:rPr>
              <a:t>Measures</a:t>
            </a:r>
          </a:p>
          <a:p>
            <a:pPr>
              <a:lnSpc>
                <a:spcPct val="150000"/>
              </a:lnSpc>
              <a:tabLst/>
            </a:pPr>
            <a:r>
              <a:rPr lang="en-US" altLang="zh-CN" dirty="0" smtClean="0">
                <a:solidFill>
                  <a:srgbClr val="231F20"/>
                </a:solidFill>
                <a:latin typeface="Garamond" pitchFamily="18" charset="0"/>
                <a:cs typeface="Garamond" pitchFamily="18" charset="0"/>
              </a:rPr>
              <a:t>In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addition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vaccines,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other</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control</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measures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are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sometimes useful</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against</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viral</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infections.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Such</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approaches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seek</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reduce the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risk</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exposure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are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usually</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suggested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by</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epidemiologic studies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transmission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mechanisms.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Examples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include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reduction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risk</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associated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with</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blood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or</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blood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products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for</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viruses such</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hepatitis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B</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hepatitis</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C,</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HIV,</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human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T-cell</a:t>
            </a:r>
          </a:p>
          <a:p>
            <a:pPr>
              <a:lnSpc>
                <a:spcPct val="150000"/>
              </a:lnSpc>
              <a:tabLst/>
            </a:pPr>
            <a:r>
              <a:rPr lang="en-US" altLang="zh-CN" dirty="0" smtClean="0">
                <a:solidFill>
                  <a:srgbClr val="231F20"/>
                </a:solidFill>
                <a:latin typeface="Garamond" pitchFamily="18" charset="0"/>
                <a:cs typeface="Garamond" pitchFamily="18" charset="0"/>
              </a:rPr>
              <a:t>Leukemia viruses I and II. Another classical example is the reduction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urban</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yellow</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fever</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dengue</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through</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control</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of</a:t>
            </a:r>
            <a:r>
              <a:rPr lang="en-US" altLang="zh-CN" dirty="0" smtClean="0">
                <a:latin typeface="Times New Roman" pitchFamily="18" charset="0"/>
                <a:cs typeface="Times New Roman" pitchFamily="18" charset="0"/>
              </a:rPr>
              <a:t> </a:t>
            </a:r>
            <a:r>
              <a:rPr lang="en-US" altLang="zh-CN" i="1" dirty="0" err="1" smtClean="0">
                <a:solidFill>
                  <a:srgbClr val="231F20"/>
                </a:solidFill>
                <a:latin typeface="Garamond" pitchFamily="18" charset="0"/>
                <a:cs typeface="Garamond" pitchFamily="18" charset="0"/>
              </a:rPr>
              <a:t>Aedes</a:t>
            </a:r>
            <a:r>
              <a:rPr lang="en-US" altLang="zh-CN" i="1" dirty="0" smtClean="0">
                <a:solidFill>
                  <a:srgbClr val="231F20"/>
                </a:solidFill>
                <a:latin typeface="Garamond" pitchFamily="18" charset="0"/>
                <a:cs typeface="Garamond" pitchFamily="18" charset="0"/>
              </a:rPr>
              <a:t> </a:t>
            </a:r>
            <a:r>
              <a:rPr lang="en-US" altLang="zh-CN" i="1" dirty="0" err="1" smtClean="0">
                <a:solidFill>
                  <a:srgbClr val="231F20"/>
                </a:solidFill>
                <a:latin typeface="Garamond" pitchFamily="18" charset="0"/>
                <a:cs typeface="Garamond" pitchFamily="18" charset="0"/>
              </a:rPr>
              <a:t>aegypti</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mosquito</a:t>
            </a:r>
            <a:r>
              <a:rPr lang="en-US" altLang="zh-CN" dirty="0" smtClean="0">
                <a:latin typeface="Times New Roman" pitchFamily="18" charset="0"/>
                <a:cs typeface="Times New Roman" pitchFamily="18" charset="0"/>
              </a:rPr>
              <a:t> </a:t>
            </a:r>
            <a:r>
              <a:rPr lang="en-US" altLang="zh-CN" dirty="0" smtClean="0">
                <a:solidFill>
                  <a:srgbClr val="231F20"/>
                </a:solidFill>
                <a:latin typeface="Garamond" pitchFamily="18" charset="0"/>
                <a:cs typeface="Garamond" pitchFamily="18" charset="0"/>
              </a:rPr>
              <a:t>populations.</a:t>
            </a:r>
            <a:r>
              <a:rPr lang="en-US" altLang="zh-CN" dirty="0" smtClean="0">
                <a:latin typeface="Times New Roman" pitchFamily="18" charset="0"/>
                <a:cs typeface="Times New Roman" pitchFamily="18" charset="0"/>
              </a:rPr>
              <a:t> </a:t>
            </a:r>
            <a:endParaRPr lang="en-US" altLang="zh-CN" dirty="0" smtClean="0">
              <a:solidFill>
                <a:srgbClr val="231F20"/>
              </a:solidFill>
              <a:latin typeface="Garamond" pitchFamily="18" charset="0"/>
              <a:cs typeface="Garamond"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350" y="281077"/>
            <a:ext cx="7315200" cy="7694414"/>
          </a:xfrm>
          <a:prstGeom prst="rect">
            <a:avLst/>
          </a:prstGeom>
        </p:spPr>
        <p:txBody>
          <a:bodyPr wrap="square">
            <a:spAutoFit/>
          </a:bodyPr>
          <a:lstStyle/>
          <a:p>
            <a:pPr>
              <a:tabLst>
                <a:tab pos="228600" algn="l"/>
              </a:tabLst>
            </a:pPr>
            <a:r>
              <a:rPr lang="en-US" altLang="zh-CN" sz="2400" b="1" dirty="0" smtClean="0">
                <a:solidFill>
                  <a:srgbClr val="0B4E82"/>
                </a:solidFill>
                <a:latin typeface="Times New Roman" pitchFamily="18" charset="0"/>
                <a:cs typeface="Times New Roman" pitchFamily="18" charset="0"/>
              </a:rPr>
              <a:t>BASIC</a:t>
            </a:r>
            <a:r>
              <a:rPr lang="en-US" altLang="zh-CN" sz="2400" dirty="0" smtClean="0">
                <a:latin typeface="Times New Roman" pitchFamily="18" charset="0"/>
                <a:cs typeface="Times New Roman" pitchFamily="18" charset="0"/>
              </a:rPr>
              <a:t> </a:t>
            </a:r>
            <a:r>
              <a:rPr lang="en-US" altLang="zh-CN" sz="2400" b="1" dirty="0" smtClean="0">
                <a:solidFill>
                  <a:srgbClr val="0B4E82"/>
                </a:solidFill>
                <a:latin typeface="Times New Roman" pitchFamily="18" charset="0"/>
                <a:cs typeface="Times New Roman" pitchFamily="18" charset="0"/>
              </a:rPr>
              <a:t>DEFINITIONS</a:t>
            </a:r>
            <a:r>
              <a:rPr lang="en-US" altLang="zh-CN" sz="2400" dirty="0" smtClean="0">
                <a:latin typeface="Times New Roman" pitchFamily="18" charset="0"/>
                <a:cs typeface="Times New Roman" pitchFamily="18" charset="0"/>
              </a:rPr>
              <a:t> </a:t>
            </a:r>
            <a:r>
              <a:rPr lang="en-US" altLang="zh-CN" sz="2400" b="1" dirty="0" smtClean="0">
                <a:solidFill>
                  <a:srgbClr val="0B4E82"/>
                </a:solidFill>
                <a:latin typeface="Times New Roman" pitchFamily="18" charset="0"/>
                <a:cs typeface="Times New Roman" pitchFamily="18" charset="0"/>
              </a:rPr>
              <a:t>AND</a:t>
            </a:r>
            <a:r>
              <a:rPr lang="en-US" altLang="zh-CN" sz="2400" dirty="0" smtClean="0">
                <a:latin typeface="Times New Roman" pitchFamily="18" charset="0"/>
                <a:cs typeface="Times New Roman" pitchFamily="18" charset="0"/>
              </a:rPr>
              <a:t> </a:t>
            </a:r>
            <a:r>
              <a:rPr lang="en-US" altLang="zh-CN" sz="2400" b="1" dirty="0" smtClean="0">
                <a:solidFill>
                  <a:srgbClr val="0B4E82"/>
                </a:solidFill>
                <a:latin typeface="Times New Roman" pitchFamily="18" charset="0"/>
                <a:cs typeface="Times New Roman" pitchFamily="18" charset="0"/>
              </a:rPr>
              <a:t>METHODS</a:t>
            </a:r>
          </a:p>
          <a:p>
            <a:pPr>
              <a:tabLst>
                <a:tab pos="228600" algn="l"/>
              </a:tabLst>
            </a:pPr>
            <a:r>
              <a:rPr lang="en-US" altLang="zh-CN" dirty="0" smtClean="0">
                <a:solidFill>
                  <a:srgbClr val="FF0000"/>
                </a:solidFill>
                <a:latin typeface="Times New Roman" pitchFamily="18" charset="0"/>
                <a:cs typeface="Times New Roman" pitchFamily="18" charset="0"/>
              </a:rPr>
              <a:t>Epidemiology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deals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with</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occurrence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diseases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populations.</a:t>
            </a:r>
            <a:r>
              <a:rPr lang="en-US" altLang="zh-CN" dirty="0" smtClean="0">
                <a:latin typeface="Times New Roman" pitchFamily="18" charset="0"/>
                <a:cs typeface="Times New Roman" pitchFamily="18" charset="0"/>
              </a:rPr>
              <a:t> </a:t>
            </a:r>
            <a:endParaRPr lang="en-US" altLang="zh-CN" dirty="0" smtClean="0">
              <a:solidFill>
                <a:srgbClr val="231F20"/>
              </a:solidFill>
              <a:latin typeface="Times New Roman" pitchFamily="18" charset="0"/>
              <a:cs typeface="Times New Roman" pitchFamily="18" charset="0"/>
            </a:endParaRPr>
          </a:p>
          <a:p>
            <a:pPr>
              <a:tabLst>
                <a:tab pos="228600" algn="l"/>
              </a:tabLst>
            </a:pPr>
            <a:endParaRPr lang="en-US" altLang="zh-CN" sz="2800" b="1" dirty="0" smtClean="0">
              <a:solidFill>
                <a:srgbClr val="358682"/>
              </a:solidFill>
              <a:latin typeface="Times New Roman" pitchFamily="18" charset="0"/>
              <a:cs typeface="Times New Roman" pitchFamily="18" charset="0"/>
            </a:endParaRPr>
          </a:p>
          <a:p>
            <a:pPr>
              <a:tabLst>
                <a:tab pos="228600" algn="l"/>
              </a:tabLst>
            </a:pPr>
            <a:r>
              <a:rPr lang="en-US" altLang="zh-CN" sz="2800" b="1" dirty="0" smtClean="0">
                <a:solidFill>
                  <a:srgbClr val="358682"/>
                </a:solidFill>
                <a:latin typeface="Times New Roman" pitchFamily="18" charset="0"/>
                <a:cs typeface="Times New Roman" pitchFamily="18" charset="0"/>
              </a:rPr>
              <a:t>Incidence</a:t>
            </a:r>
            <a:r>
              <a:rPr lang="en-US" altLang="zh-CN" sz="2800" dirty="0" smtClean="0">
                <a:latin typeface="Times New Roman" pitchFamily="18" charset="0"/>
                <a:cs typeface="Times New Roman" pitchFamily="18" charset="0"/>
              </a:rPr>
              <a:t> </a:t>
            </a:r>
            <a:r>
              <a:rPr lang="en-US" altLang="zh-CN" sz="2800" b="1" dirty="0" smtClean="0">
                <a:solidFill>
                  <a:srgbClr val="358682"/>
                </a:solidFill>
                <a:latin typeface="Times New Roman" pitchFamily="18" charset="0"/>
                <a:cs typeface="Times New Roman" pitchFamily="18" charset="0"/>
              </a:rPr>
              <a:t>and</a:t>
            </a:r>
            <a:r>
              <a:rPr lang="en-US" altLang="zh-CN" sz="2800" dirty="0" smtClean="0">
                <a:latin typeface="Times New Roman" pitchFamily="18" charset="0"/>
                <a:cs typeface="Times New Roman" pitchFamily="18" charset="0"/>
              </a:rPr>
              <a:t> </a:t>
            </a:r>
            <a:r>
              <a:rPr lang="en-US" altLang="zh-CN" sz="2800" b="1" dirty="0" smtClean="0">
                <a:solidFill>
                  <a:srgbClr val="358682"/>
                </a:solidFill>
                <a:latin typeface="Times New Roman" pitchFamily="18" charset="0"/>
                <a:cs typeface="Times New Roman" pitchFamily="18" charset="0"/>
              </a:rPr>
              <a:t>Prevalence</a:t>
            </a:r>
          </a:p>
          <a:p>
            <a:pPr>
              <a:tabLst>
                <a:tab pos="228600" algn="l"/>
              </a:tabLst>
            </a:pPr>
            <a:endParaRPr lang="en-US" altLang="zh-CN" dirty="0" smtClean="0">
              <a:solidFill>
                <a:srgbClr val="231F20"/>
              </a:solidFill>
              <a:latin typeface="Times New Roman" pitchFamily="18" charset="0"/>
              <a:cs typeface="Times New Roman" pitchFamily="18" charset="0"/>
            </a:endParaRPr>
          </a:p>
          <a:p>
            <a:pPr>
              <a:lnSpc>
                <a:spcPct val="150000"/>
              </a:lnSpc>
              <a:tabLst>
                <a:tab pos="228600" algn="l"/>
              </a:tabLst>
            </a:pP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quantification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disease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occurrence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cardinal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feature 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epidemiology.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accomplish</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this,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concept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rates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was introduced,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rates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have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become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basic</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coinage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epidemiology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(Fig.</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12.1).</a:t>
            </a:r>
            <a:r>
              <a:rPr lang="en-US" altLang="zh-CN" dirty="0" smtClean="0">
                <a:latin typeface="Times New Roman" pitchFamily="18" charset="0"/>
                <a:cs typeface="Times New Roman" pitchFamily="18" charset="0"/>
              </a:rPr>
              <a:t> </a:t>
            </a:r>
            <a:r>
              <a:rPr lang="en-US" altLang="zh-CN" b="1" dirty="0" smtClean="0">
                <a:solidFill>
                  <a:srgbClr val="FF0000"/>
                </a:solidFill>
                <a:latin typeface="Times New Roman" pitchFamily="18" charset="0"/>
                <a:cs typeface="Times New Roman" pitchFamily="18" charset="0"/>
              </a:rPr>
              <a:t>Rates</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are</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fractions</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in</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which</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the</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numerator</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is</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the</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number</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of</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cases</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of</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disease</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and</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the</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denominator</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is a</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measure</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of</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the</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population.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b="1" i="1" dirty="0" smtClean="0">
                <a:solidFill>
                  <a:srgbClr val="FF0000"/>
                </a:solidFill>
                <a:latin typeface="Times New Roman" pitchFamily="18" charset="0"/>
                <a:cs typeface="Times New Roman" pitchFamily="18" charset="0"/>
              </a:rPr>
              <a:t>incidence</a:t>
            </a:r>
            <a:r>
              <a:rPr lang="en-US" altLang="zh-CN" b="1" dirty="0" smtClean="0">
                <a:solidFill>
                  <a:srgbClr val="FF0000"/>
                </a:solidFill>
                <a:latin typeface="Times New Roman" pitchFamily="18" charset="0"/>
                <a:cs typeface="Times New Roman" pitchFamily="18" charset="0"/>
              </a:rPr>
              <a:t>  </a:t>
            </a:r>
            <a:r>
              <a:rPr lang="en-US" altLang="zh-CN" b="1" i="1" dirty="0" smtClean="0">
                <a:solidFill>
                  <a:srgbClr val="FF0000"/>
                </a:solidFill>
                <a:latin typeface="Times New Roman" pitchFamily="18" charset="0"/>
                <a:cs typeface="Times New Roman" pitchFamily="18" charset="0"/>
              </a:rPr>
              <a:t>rate</a:t>
            </a:r>
            <a:r>
              <a:rPr lang="en-US" altLang="zh-CN" b="1" dirty="0" smtClean="0">
                <a:solidFill>
                  <a:srgbClr val="FF0000"/>
                </a:solidFill>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(also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called the</a:t>
            </a:r>
            <a:r>
              <a:rPr lang="en-US" altLang="zh-CN" dirty="0" smtClean="0">
                <a:latin typeface="Times New Roman" pitchFamily="18" charset="0"/>
                <a:cs typeface="Times New Roman" pitchFamily="18" charset="0"/>
              </a:rPr>
              <a:t> </a:t>
            </a:r>
            <a:r>
              <a:rPr lang="en-US" altLang="zh-CN" b="1" i="1" dirty="0" smtClean="0">
                <a:solidFill>
                  <a:srgbClr val="FF0000"/>
                </a:solidFill>
                <a:latin typeface="Times New Roman" pitchFamily="18" charset="0"/>
                <a:cs typeface="Times New Roman" pitchFamily="18" charset="0"/>
              </a:rPr>
              <a:t>attack</a:t>
            </a:r>
            <a:r>
              <a:rPr lang="en-US" altLang="zh-CN" b="1" dirty="0" smtClean="0">
                <a:solidFill>
                  <a:srgbClr val="FF0000"/>
                </a:solidFill>
                <a:latin typeface="Times New Roman" pitchFamily="18" charset="0"/>
                <a:cs typeface="Times New Roman" pitchFamily="18" charset="0"/>
              </a:rPr>
              <a:t> </a:t>
            </a:r>
            <a:r>
              <a:rPr lang="en-US" altLang="zh-CN" b="1" i="1" dirty="0" smtClean="0">
                <a:solidFill>
                  <a:srgbClr val="FF0000"/>
                </a:solidFill>
                <a:latin typeface="Times New Roman" pitchFamily="18" charset="0"/>
                <a:cs typeface="Times New Roman" pitchFamily="18" charset="0"/>
              </a:rPr>
              <a:t>rate</a:t>
            </a:r>
            <a:r>
              <a:rPr lang="en-US" altLang="zh-CN" b="1" dirty="0" smtClean="0">
                <a:solidFill>
                  <a:srgbClr val="FF0000"/>
                </a:solidFill>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acute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infectious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diseases)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used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to</a:t>
            </a:r>
            <a:r>
              <a:rPr lang="en-US" altLang="zh-CN"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quantify the</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number</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of</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new</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infections.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population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time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frame are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defined,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number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new</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cases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that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population during</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that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interval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time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counted.</a:t>
            </a:r>
            <a:r>
              <a:rPr lang="en-US" altLang="zh-CN" dirty="0" smtClean="0">
                <a:latin typeface="Times New Roman" pitchFamily="18" charset="0"/>
                <a:cs typeface="Times New Roman" pitchFamily="18" charset="0"/>
              </a:rPr>
              <a:t> </a:t>
            </a:r>
            <a:endParaRPr lang="en-US" altLang="zh-CN" dirty="0" smtClean="0">
              <a:solidFill>
                <a:srgbClr val="231F20"/>
              </a:solidFill>
              <a:latin typeface="Times New Roman" pitchFamily="18" charset="0"/>
              <a:cs typeface="Times New Roman" pitchFamily="18" charset="0"/>
            </a:endParaRPr>
          </a:p>
          <a:p>
            <a:pPr>
              <a:lnSpc>
                <a:spcPct val="150000"/>
              </a:lnSpc>
              <a:tabLst>
                <a:tab pos="228600" algn="l"/>
              </a:tabLst>
            </a:pPr>
            <a:r>
              <a:rPr lang="en-US" altLang="zh-CN" dirty="0" smtClean="0">
                <a:latin typeface="Times New Roman" pitchFamily="18" charset="0"/>
                <a:cs typeface="Times New Roman" pitchFamily="18" charset="0"/>
              </a:rPr>
              <a:t>	</a:t>
            </a:r>
            <a:r>
              <a:rPr lang="en-US" altLang="zh-CN" b="1" i="1" dirty="0" smtClean="0">
                <a:solidFill>
                  <a:srgbClr val="FF0000"/>
                </a:solidFill>
                <a:latin typeface="Times New Roman" pitchFamily="18" charset="0"/>
                <a:cs typeface="Times New Roman" pitchFamily="18" charset="0"/>
              </a:rPr>
              <a:t>Prevalence,</a:t>
            </a:r>
            <a:r>
              <a:rPr lang="en-US" altLang="zh-CN" dirty="0" smtClean="0">
                <a:solidFill>
                  <a:srgbClr val="FF0000"/>
                </a:solidFill>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technically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not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rate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but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ratio,</a:t>
            </a:r>
            <a:r>
              <a:rPr lang="en-US" altLang="zh-CN"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refers</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to</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the total</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number</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of</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cases</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present</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within</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a</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specified</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time</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interval.</a:t>
            </a:r>
          </a:p>
          <a:p>
            <a:pPr>
              <a:lnSpc>
                <a:spcPct val="150000"/>
              </a:lnSpc>
              <a:tabLst>
                <a:tab pos="228600" algn="l"/>
              </a:tabLst>
            </a:pPr>
            <a:r>
              <a:rPr lang="en-US" altLang="zh-CN" dirty="0" smtClean="0">
                <a:solidFill>
                  <a:srgbClr val="231F20"/>
                </a:solidFill>
                <a:latin typeface="Times New Roman" pitchFamily="18" charset="0"/>
                <a:cs typeface="Times New Roman" pitchFamily="18" charset="0"/>
              </a:rPr>
              <a:t>Thus,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numerator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prevalence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includes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not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just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new</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cases but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cases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carried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forward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from</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period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prior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specified time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interval.</a:t>
            </a:r>
            <a:r>
              <a:rPr lang="en-US" altLang="zh-CN" dirty="0" smtClean="0">
                <a:latin typeface="Times New Roman" pitchFamily="18" charset="0"/>
                <a:cs typeface="Times New Roman" pitchFamily="18" charset="0"/>
              </a:rPr>
              <a:t> </a:t>
            </a:r>
            <a:r>
              <a:rPr lang="en-US" altLang="zh-CN" dirty="0" smtClean="0"/>
              <a:t>		</a:t>
            </a:r>
            <a:endParaRPr lang="en-US" altLang="zh-CN" dirty="0" smtClean="0">
              <a:solidFill>
                <a:srgbClr val="231F20"/>
              </a:solidFill>
              <a:latin typeface="Garamond" pitchFamily="18" charset="0"/>
              <a:cs typeface="Garamond"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673094" y="774683"/>
            <a:ext cx="4553331" cy="3481959"/>
          </a:xfrm>
          <a:prstGeom prst="rect">
            <a:avLst/>
          </a:prstGeom>
          <a:noFill/>
        </p:spPr>
      </p:pic>
      <p:sp>
        <p:nvSpPr>
          <p:cNvPr id="7" name="TextBox 1"/>
          <p:cNvSpPr txBox="1"/>
          <p:nvPr/>
        </p:nvSpPr>
        <p:spPr>
          <a:xfrm>
            <a:off x="673100" y="4614267"/>
            <a:ext cx="5861050" cy="2804679"/>
          </a:xfrm>
          <a:prstGeom prst="rect">
            <a:avLst/>
          </a:prstGeom>
          <a:noFill/>
        </p:spPr>
        <p:txBody>
          <a:bodyPr wrap="square" lIns="0" tIns="0" rIns="0" rtlCol="0">
            <a:spAutoFit/>
          </a:bodyPr>
          <a:lstStyle/>
          <a:p>
            <a:pPr>
              <a:tabLst>
                <a:tab pos="241300" algn="l"/>
              </a:tabLst>
            </a:pPr>
            <a:r>
              <a:rPr lang="en-US" altLang="zh-CN" sz="1400" b="1" dirty="0" smtClean="0">
                <a:solidFill>
                  <a:srgbClr val="9C0835"/>
                </a:solidFill>
                <a:latin typeface="Segoe UI" pitchFamily="18" charset="0"/>
                <a:cs typeface="Segoe UI" pitchFamily="18" charset="0"/>
              </a:rPr>
              <a:t>FIGURE</a:t>
            </a:r>
            <a:r>
              <a:rPr lang="en-US" altLang="zh-CN" sz="1400" dirty="0" smtClean="0">
                <a:latin typeface="Times New Roman" pitchFamily="18" charset="0"/>
                <a:cs typeface="Times New Roman" pitchFamily="18" charset="0"/>
              </a:rPr>
              <a:t> </a:t>
            </a:r>
            <a:r>
              <a:rPr lang="en-US" altLang="zh-CN" sz="1400" b="1" dirty="0" smtClean="0">
                <a:solidFill>
                  <a:srgbClr val="9C0835"/>
                </a:solidFill>
                <a:latin typeface="Segoe UI" pitchFamily="18" charset="0"/>
                <a:cs typeface="Segoe UI" pitchFamily="18" charset="0"/>
              </a:rPr>
              <a:t>12.1.</a:t>
            </a:r>
            <a:r>
              <a:rPr lang="en-US" altLang="zh-CN" sz="1400" dirty="0" smtClean="0">
                <a:latin typeface="Times New Roman" pitchFamily="18" charset="0"/>
                <a:cs typeface="Times New Roman" pitchFamily="18" charset="0"/>
              </a:rPr>
              <a:t> </a:t>
            </a:r>
            <a:r>
              <a:rPr lang="en-US" altLang="zh-CN" sz="1400" b="1" dirty="0" smtClean="0">
                <a:solidFill>
                  <a:srgbClr val="231F20"/>
                </a:solidFill>
                <a:latin typeface="Segoe UI" pitchFamily="18" charset="0"/>
                <a:cs typeface="Segoe UI" pitchFamily="18" charset="0"/>
              </a:rPr>
              <a:t>Computation</a:t>
            </a:r>
            <a:r>
              <a:rPr lang="en-US" altLang="zh-CN" sz="1400" dirty="0" smtClean="0">
                <a:latin typeface="Times New Roman" pitchFamily="18" charset="0"/>
                <a:cs typeface="Times New Roman" pitchFamily="18" charset="0"/>
              </a:rPr>
              <a:t> </a:t>
            </a:r>
            <a:r>
              <a:rPr lang="en-US" altLang="zh-CN" sz="1400" b="1" dirty="0" smtClean="0">
                <a:solidFill>
                  <a:srgbClr val="231F20"/>
                </a:solidFill>
                <a:latin typeface="Segoe UI" pitchFamily="18" charset="0"/>
                <a:cs typeface="Segoe UI" pitchFamily="18" charset="0"/>
              </a:rPr>
              <a:t>of</a:t>
            </a:r>
            <a:r>
              <a:rPr lang="en-US" altLang="zh-CN" sz="1400" dirty="0" smtClean="0">
                <a:latin typeface="Times New Roman" pitchFamily="18" charset="0"/>
                <a:cs typeface="Times New Roman" pitchFamily="18" charset="0"/>
              </a:rPr>
              <a:t> </a:t>
            </a:r>
            <a:r>
              <a:rPr lang="en-US" altLang="zh-CN" sz="1400" b="1" dirty="0" smtClean="0">
                <a:solidFill>
                  <a:srgbClr val="231F20"/>
                </a:solidFill>
                <a:latin typeface="Segoe UI" pitchFamily="18" charset="0"/>
                <a:cs typeface="Segoe UI" pitchFamily="18" charset="0"/>
              </a:rPr>
              <a:t>incidence</a:t>
            </a:r>
            <a:r>
              <a:rPr lang="en-US" altLang="zh-CN" sz="1400" dirty="0" smtClean="0">
                <a:latin typeface="Times New Roman" pitchFamily="18" charset="0"/>
                <a:cs typeface="Times New Roman" pitchFamily="18" charset="0"/>
              </a:rPr>
              <a:t> </a:t>
            </a:r>
            <a:r>
              <a:rPr lang="en-US" altLang="zh-CN" sz="1400" b="1" dirty="0" smtClean="0">
                <a:solidFill>
                  <a:srgbClr val="231F20"/>
                </a:solidFill>
                <a:latin typeface="Segoe UI" pitchFamily="18" charset="0"/>
                <a:cs typeface="Segoe UI" pitchFamily="18" charset="0"/>
              </a:rPr>
              <a:t>rate</a:t>
            </a:r>
            <a:r>
              <a:rPr lang="en-US" altLang="zh-CN" sz="1400" dirty="0" smtClean="0">
                <a:latin typeface="Times New Roman" pitchFamily="18" charset="0"/>
                <a:cs typeface="Times New Roman" pitchFamily="18" charset="0"/>
              </a:rPr>
              <a:t> </a:t>
            </a:r>
            <a:r>
              <a:rPr lang="en-US" altLang="zh-CN" sz="1400" b="1" dirty="0" smtClean="0">
                <a:solidFill>
                  <a:srgbClr val="231F20"/>
                </a:solidFill>
                <a:latin typeface="Segoe UI" pitchFamily="18" charset="0"/>
                <a:cs typeface="Segoe UI" pitchFamily="18" charset="0"/>
              </a:rPr>
              <a:t>and</a:t>
            </a:r>
            <a:r>
              <a:rPr lang="en-US" altLang="zh-CN" sz="1400" dirty="0" smtClean="0">
                <a:latin typeface="Times New Roman" pitchFamily="18" charset="0"/>
                <a:cs typeface="Times New Roman" pitchFamily="18" charset="0"/>
              </a:rPr>
              <a:t> </a:t>
            </a:r>
            <a:r>
              <a:rPr lang="en-US" altLang="zh-CN" sz="1400" b="1" dirty="0" smtClean="0">
                <a:solidFill>
                  <a:srgbClr val="231F20"/>
                </a:solidFill>
                <a:latin typeface="Segoe UI" pitchFamily="18" charset="0"/>
                <a:cs typeface="Segoe UI" pitchFamily="18" charset="0"/>
              </a:rPr>
              <a:t>prevalence</a:t>
            </a:r>
            <a:r>
              <a:rPr lang="en-US" altLang="zh-CN" sz="1400" dirty="0" smtClean="0">
                <a:latin typeface="Times New Roman" pitchFamily="18" charset="0"/>
                <a:cs typeface="Times New Roman" pitchFamily="18" charset="0"/>
              </a:rPr>
              <a:t> </a:t>
            </a:r>
            <a:r>
              <a:rPr lang="en-US" altLang="zh-CN" sz="1400" b="1" dirty="0" smtClean="0">
                <a:solidFill>
                  <a:srgbClr val="231F20"/>
                </a:solidFill>
                <a:latin typeface="Segoe UI" pitchFamily="18" charset="0"/>
                <a:cs typeface="Segoe UI" pitchFamily="18" charset="0"/>
              </a:rPr>
              <a:t>ratio.</a:t>
            </a:r>
          </a:p>
          <a:p>
            <a:pPr>
              <a:tabLst>
                <a:tab pos="241300" algn="l"/>
              </a:tabLst>
            </a:pPr>
            <a:r>
              <a:rPr lang="en-US" altLang="zh-CN" sz="1400" dirty="0" smtClean="0">
                <a:solidFill>
                  <a:srgbClr val="231F20"/>
                </a:solidFill>
                <a:latin typeface="Segoe UI" pitchFamily="18" charset="0"/>
                <a:cs typeface="Segoe UI" pitchFamily="18" charset="0"/>
              </a:rPr>
              <a:t>The</a:t>
            </a:r>
            <a:r>
              <a:rPr lang="en-US" altLang="zh-CN" sz="1400" dirty="0" smtClean="0">
                <a:latin typeface="Times New Roman" pitchFamily="18" charset="0"/>
                <a:cs typeface="Times New Roman" pitchFamily="18" charset="0"/>
              </a:rPr>
              <a:t>  </a:t>
            </a:r>
            <a:r>
              <a:rPr lang="en-US" altLang="zh-CN" sz="1400" i="1" dirty="0" smtClean="0">
                <a:solidFill>
                  <a:srgbClr val="231F20"/>
                </a:solidFill>
                <a:latin typeface="Segoe UI" pitchFamily="18" charset="0"/>
                <a:cs typeface="Segoe UI" pitchFamily="18" charset="0"/>
              </a:rPr>
              <a:t>shaded</a:t>
            </a:r>
            <a:r>
              <a:rPr lang="en-US" altLang="zh-CN" sz="1400" dirty="0" smtClean="0">
                <a:latin typeface="Times New Roman" pitchFamily="18" charset="0"/>
                <a:cs typeface="Times New Roman" pitchFamily="18" charset="0"/>
              </a:rPr>
              <a:t>  </a:t>
            </a:r>
            <a:r>
              <a:rPr lang="en-US" altLang="zh-CN" sz="1400" i="1" dirty="0" smtClean="0">
                <a:solidFill>
                  <a:srgbClr val="231F20"/>
                </a:solidFill>
                <a:latin typeface="Segoe UI" pitchFamily="18" charset="0"/>
                <a:cs typeface="Segoe UI" pitchFamily="18" charset="0"/>
              </a:rPr>
              <a:t>area</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defines</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a</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population</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and</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a</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time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frame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that</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can</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be expressed</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as</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person-time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units.</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Cases</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of</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disease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are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indicated</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by</a:t>
            </a:r>
            <a:r>
              <a:rPr lang="en-US" altLang="zh-CN" sz="1400" dirty="0" smtClean="0">
                <a:latin typeface="Times New Roman" pitchFamily="18" charset="0"/>
                <a:cs typeface="Times New Roman" pitchFamily="18" charset="0"/>
              </a:rPr>
              <a:t> </a:t>
            </a:r>
            <a:r>
              <a:rPr lang="en-US" altLang="zh-CN" sz="1400" i="1" dirty="0" smtClean="0">
                <a:solidFill>
                  <a:srgbClr val="231F20"/>
                </a:solidFill>
                <a:latin typeface="Segoe UI" pitchFamily="18" charset="0"/>
                <a:cs typeface="Segoe UI" pitchFamily="18" charset="0"/>
              </a:rPr>
              <a:t>circles </a:t>
            </a:r>
            <a:r>
              <a:rPr lang="en-US" altLang="zh-CN" sz="1400" dirty="0" smtClean="0">
                <a:solidFill>
                  <a:srgbClr val="231F20"/>
                </a:solidFill>
                <a:latin typeface="Segoe UI" pitchFamily="18" charset="0"/>
                <a:cs typeface="Segoe UI" pitchFamily="18" charset="0"/>
              </a:rPr>
              <a:t>(placed</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according</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to</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the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date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of</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their</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onset)</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and</a:t>
            </a:r>
            <a:r>
              <a:rPr lang="en-US" altLang="zh-CN" sz="1400" dirty="0" smtClean="0">
                <a:latin typeface="Times New Roman" pitchFamily="18" charset="0"/>
                <a:cs typeface="Times New Roman" pitchFamily="18" charset="0"/>
              </a:rPr>
              <a:t> </a:t>
            </a:r>
            <a:r>
              <a:rPr lang="en-US" altLang="zh-CN" sz="1400" i="1" dirty="0" smtClean="0">
                <a:solidFill>
                  <a:srgbClr val="231F20"/>
                </a:solidFill>
                <a:latin typeface="Segoe UI" pitchFamily="18" charset="0"/>
                <a:cs typeface="Segoe UI" pitchFamily="18" charset="0"/>
              </a:rPr>
              <a:t>arrows</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for</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duration</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of</a:t>
            </a:r>
          </a:p>
          <a:p>
            <a:pPr>
              <a:tabLst>
                <a:tab pos="241300" algn="l"/>
              </a:tabLst>
            </a:pPr>
            <a:r>
              <a:rPr lang="en-US" altLang="zh-CN" sz="1400" dirty="0" smtClean="0">
                <a:solidFill>
                  <a:srgbClr val="231F20"/>
                </a:solidFill>
                <a:latin typeface="Segoe UI" pitchFamily="18" charset="0"/>
                <a:cs typeface="Segoe UI" pitchFamily="18" charset="0"/>
              </a:rPr>
              <a:t>illness.</a:t>
            </a:r>
            <a:r>
              <a:rPr lang="en-US" altLang="zh-CN" sz="1400" dirty="0" smtClean="0">
                <a:latin typeface="Times New Roman" pitchFamily="18" charset="0"/>
                <a:cs typeface="Times New Roman" pitchFamily="18" charset="0"/>
              </a:rPr>
              <a:t>  </a:t>
            </a:r>
            <a:r>
              <a:rPr lang="en-US" altLang="zh-CN" sz="1400" i="1" dirty="0" smtClean="0">
                <a:solidFill>
                  <a:srgbClr val="231F20"/>
                </a:solidFill>
                <a:latin typeface="Segoe UI" pitchFamily="18" charset="0"/>
                <a:cs typeface="Segoe UI" pitchFamily="18" charset="0"/>
              </a:rPr>
              <a:t>Solid</a:t>
            </a:r>
            <a:r>
              <a:rPr lang="en-US" altLang="zh-CN" sz="1400" dirty="0" smtClean="0">
                <a:latin typeface="Times New Roman" pitchFamily="18" charset="0"/>
                <a:cs typeface="Times New Roman" pitchFamily="18" charset="0"/>
              </a:rPr>
              <a:t>  </a:t>
            </a:r>
            <a:r>
              <a:rPr lang="en-US" altLang="zh-CN" sz="1400" i="1" dirty="0" smtClean="0">
                <a:solidFill>
                  <a:srgbClr val="231F20"/>
                </a:solidFill>
                <a:latin typeface="Segoe UI" pitchFamily="18" charset="0"/>
                <a:cs typeface="Segoe UI" pitchFamily="18" charset="0"/>
              </a:rPr>
              <a:t>circles</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would</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be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counted</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for</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computation</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of</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incidence, whereas</a:t>
            </a:r>
            <a:r>
              <a:rPr lang="en-US" altLang="zh-CN" sz="1400" dirty="0" smtClean="0">
                <a:latin typeface="Times New Roman" pitchFamily="18" charset="0"/>
                <a:cs typeface="Times New Roman" pitchFamily="18" charset="0"/>
              </a:rPr>
              <a:t> </a:t>
            </a:r>
            <a:r>
              <a:rPr lang="en-US" altLang="zh-CN" sz="1400" i="1" dirty="0" smtClean="0">
                <a:solidFill>
                  <a:srgbClr val="231F20"/>
                </a:solidFill>
                <a:latin typeface="Segoe UI" pitchFamily="18" charset="0"/>
                <a:cs typeface="Segoe UI" pitchFamily="18" charset="0"/>
              </a:rPr>
              <a:t>open</a:t>
            </a:r>
            <a:r>
              <a:rPr lang="en-US" altLang="zh-CN" sz="1400" dirty="0" smtClean="0">
                <a:latin typeface="Times New Roman" pitchFamily="18" charset="0"/>
                <a:cs typeface="Times New Roman" pitchFamily="18" charset="0"/>
              </a:rPr>
              <a:t> </a:t>
            </a:r>
            <a:r>
              <a:rPr lang="en-US" altLang="zh-CN" sz="1400" i="1" dirty="0" smtClean="0">
                <a:solidFill>
                  <a:srgbClr val="231F20"/>
                </a:solidFill>
                <a:latin typeface="Segoe UI" pitchFamily="18" charset="0"/>
                <a:cs typeface="Segoe UI" pitchFamily="18" charset="0"/>
              </a:rPr>
              <a:t>circles</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would</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be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excluded</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because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they</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had</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onset</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outside the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designated</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time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frame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or</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were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resident</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outside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the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population</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bound-</a:t>
            </a:r>
          </a:p>
          <a:p>
            <a:pPr>
              <a:tabLst>
                <a:tab pos="241300" algn="l"/>
              </a:tabLst>
            </a:pPr>
            <a:r>
              <a:rPr lang="en-US" altLang="zh-CN" sz="1400" dirty="0" smtClean="0">
                <a:solidFill>
                  <a:srgbClr val="231F20"/>
                </a:solidFill>
                <a:latin typeface="Segoe UI" pitchFamily="18" charset="0"/>
                <a:cs typeface="Segoe UI" pitchFamily="18" charset="0"/>
              </a:rPr>
              <a:t>aries.</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Incidence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equals</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the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number</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of</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cases</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divided</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by</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population-time units.</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Prevalence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would</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be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determined</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by</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a</a:t>
            </a:r>
            <a:r>
              <a:rPr lang="en-US" altLang="zh-CN" sz="1400" dirty="0" smtClean="0">
                <a:latin typeface="Times New Roman" pitchFamily="18" charset="0"/>
                <a:cs typeface="Times New Roman" pitchFamily="18" charset="0"/>
              </a:rPr>
              <a:t> </a:t>
            </a:r>
            <a:r>
              <a:rPr lang="en-US" altLang="zh-CN" sz="1400" i="1" dirty="0" smtClean="0">
                <a:solidFill>
                  <a:srgbClr val="231F20"/>
                </a:solidFill>
                <a:latin typeface="Segoe UI" pitchFamily="18" charset="0"/>
                <a:cs typeface="Segoe UI" pitchFamily="18" charset="0"/>
              </a:rPr>
              <a:t>single</a:t>
            </a:r>
            <a:r>
              <a:rPr lang="en-US" altLang="zh-CN" sz="1400" dirty="0" smtClean="0">
                <a:latin typeface="Times New Roman" pitchFamily="18" charset="0"/>
                <a:cs typeface="Times New Roman" pitchFamily="18" charset="0"/>
              </a:rPr>
              <a:t> </a:t>
            </a:r>
            <a:r>
              <a:rPr lang="en-US" altLang="zh-CN" sz="1400" i="1" dirty="0" smtClean="0">
                <a:solidFill>
                  <a:srgbClr val="231F20"/>
                </a:solidFill>
                <a:latin typeface="Segoe UI" pitchFamily="18" charset="0"/>
                <a:cs typeface="Segoe UI" pitchFamily="18" charset="0"/>
              </a:rPr>
              <a:t>vertical</a:t>
            </a:r>
            <a:r>
              <a:rPr lang="en-US" altLang="zh-CN" sz="1400" dirty="0" smtClean="0">
                <a:latin typeface="Times New Roman" pitchFamily="18" charset="0"/>
                <a:cs typeface="Times New Roman" pitchFamily="18" charset="0"/>
              </a:rPr>
              <a:t> </a:t>
            </a:r>
            <a:r>
              <a:rPr lang="en-US" altLang="zh-CN" sz="1400" i="1" dirty="0" smtClean="0">
                <a:solidFill>
                  <a:srgbClr val="231F20"/>
                </a:solidFill>
                <a:latin typeface="Segoe UI" pitchFamily="18" charset="0"/>
                <a:cs typeface="Segoe UI" pitchFamily="18" charset="0"/>
              </a:rPr>
              <a:t>line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across</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the hatched</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area:</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Cases</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active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at</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that</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time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point</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would</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be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divided</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by</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the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size</a:t>
            </a:r>
          </a:p>
          <a:p>
            <a:pPr>
              <a:tabLst>
                <a:tab pos="241300" algn="l"/>
              </a:tabLst>
            </a:pPr>
            <a:r>
              <a:rPr lang="en-US" altLang="zh-CN" sz="1400" dirty="0" smtClean="0">
                <a:solidFill>
                  <a:srgbClr val="231F20"/>
                </a:solidFill>
                <a:latin typeface="Segoe UI" pitchFamily="18" charset="0"/>
                <a:cs typeface="Segoe UI" pitchFamily="18" charset="0"/>
              </a:rPr>
              <a:t>of</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the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population</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to</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compute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the</a:t>
            </a:r>
            <a:r>
              <a:rPr lang="en-US" altLang="zh-CN" sz="1400" dirty="0" smtClean="0">
                <a:latin typeface="Times New Roman" pitchFamily="18" charset="0"/>
                <a:cs typeface="Times New Roman" pitchFamily="18" charset="0"/>
              </a:rPr>
              <a:t> </a:t>
            </a:r>
            <a:r>
              <a:rPr lang="en-US" altLang="zh-CN" sz="1400" dirty="0" smtClean="0">
                <a:solidFill>
                  <a:srgbClr val="231F20"/>
                </a:solidFill>
                <a:latin typeface="Segoe UI" pitchFamily="18" charset="0"/>
                <a:cs typeface="Segoe UI" pitchFamily="18" charset="0"/>
              </a:rPr>
              <a:t>prevalence.</a:t>
            </a:r>
          </a:p>
          <a:p>
            <a:pPr>
              <a:lnSpc>
                <a:spcPts val="1000"/>
              </a:lnSpc>
            </a:pPr>
            <a:endParaRPr lang="en-US" altLang="zh-CN" dirty="0" smtClean="0"/>
          </a:p>
          <a:p>
            <a:pPr>
              <a:lnSpc>
                <a:spcPts val="1000"/>
              </a:lnSpc>
            </a:pPr>
            <a:endParaRPr lang="en-US" altLang="zh-CN" dirty="0" smtClean="0"/>
          </a:p>
          <a:p>
            <a:pPr>
              <a:lnSpc>
                <a:spcPts val="1000"/>
              </a:lnSpc>
            </a:pPr>
            <a:endParaRPr lang="en-US" altLang="zh-CN" sz="1000" dirty="0" smtClean="0">
              <a:solidFill>
                <a:srgbClr val="231F20"/>
              </a:solidFill>
              <a:latin typeface="Garamond" pitchFamily="18" charset="0"/>
              <a:cs typeface="Garamond"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350" y="76557"/>
            <a:ext cx="7391400" cy="10218182"/>
          </a:xfrm>
          <a:prstGeom prst="rect">
            <a:avLst/>
          </a:prstGeom>
        </p:spPr>
        <p:txBody>
          <a:bodyPr wrap="square">
            <a:spAutoFit/>
          </a:bodyPr>
          <a:lstStyle/>
          <a:p>
            <a:pPr>
              <a:tabLst>
                <a:tab pos="241300" algn="l"/>
              </a:tabLst>
            </a:pPr>
            <a:r>
              <a:rPr lang="en-US" altLang="zh-CN" dirty="0" smtClean="0"/>
              <a:t>	</a:t>
            </a:r>
            <a:r>
              <a:rPr lang="en-US" altLang="zh-CN" sz="2800" b="1" dirty="0" smtClean="0">
                <a:solidFill>
                  <a:srgbClr val="358682"/>
                </a:solidFill>
                <a:latin typeface="Times New Roman" pitchFamily="18" charset="0"/>
                <a:cs typeface="Times New Roman" pitchFamily="18" charset="0"/>
              </a:rPr>
              <a:t>Sources</a:t>
            </a:r>
            <a:r>
              <a:rPr lang="en-US" altLang="zh-CN" sz="2800" dirty="0" smtClean="0">
                <a:latin typeface="Times New Roman" pitchFamily="18" charset="0"/>
                <a:cs typeface="Times New Roman" pitchFamily="18" charset="0"/>
              </a:rPr>
              <a:t> </a:t>
            </a:r>
            <a:r>
              <a:rPr lang="en-US" altLang="zh-CN" sz="2800" b="1" dirty="0" smtClean="0">
                <a:solidFill>
                  <a:srgbClr val="358682"/>
                </a:solidFill>
                <a:latin typeface="Times New Roman" pitchFamily="18" charset="0"/>
                <a:cs typeface="Times New Roman" pitchFamily="18" charset="0"/>
              </a:rPr>
              <a:t>of</a:t>
            </a:r>
            <a:r>
              <a:rPr lang="en-US" altLang="zh-CN" sz="2800" dirty="0" smtClean="0">
                <a:latin typeface="Times New Roman" pitchFamily="18" charset="0"/>
                <a:cs typeface="Times New Roman" pitchFamily="18" charset="0"/>
              </a:rPr>
              <a:t> </a:t>
            </a:r>
            <a:r>
              <a:rPr lang="en-US" altLang="zh-CN" sz="2800" b="1" dirty="0" smtClean="0">
                <a:solidFill>
                  <a:srgbClr val="358682"/>
                </a:solidFill>
                <a:latin typeface="Times New Roman" pitchFamily="18" charset="0"/>
                <a:cs typeface="Times New Roman" pitchFamily="18" charset="0"/>
              </a:rPr>
              <a:t>Data</a:t>
            </a:r>
          </a:p>
          <a:p>
            <a:pPr>
              <a:tabLst>
                <a:tab pos="241300" algn="l"/>
              </a:tabLst>
            </a:pPr>
            <a:r>
              <a:rPr lang="en-US" altLang="zh-CN" dirty="0" smtClean="0">
                <a:latin typeface="Times New Roman" pitchFamily="18" charset="0"/>
                <a:cs typeface="Times New Roman" pitchFamily="18" charset="0"/>
              </a:rPr>
              <a:t>	</a:t>
            </a:r>
          </a:p>
          <a:p>
            <a:pPr>
              <a:lnSpc>
                <a:spcPct val="150000"/>
              </a:lnSpc>
              <a:tabLst>
                <a:tab pos="241300" algn="l"/>
              </a:tabLst>
            </a:pPr>
            <a:r>
              <a:rPr lang="en-US" altLang="zh-CN" dirty="0" smtClean="0">
                <a:solidFill>
                  <a:srgbClr val="231F20"/>
                </a:solidFill>
                <a:latin typeface="Times New Roman" pitchFamily="18" charset="0"/>
                <a:cs typeface="Times New Roman" pitchFamily="18" charset="0"/>
              </a:rPr>
              <a:t>For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infectious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(viral)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diseases,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there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are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several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sources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 case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data.</a:t>
            </a:r>
            <a:r>
              <a:rPr lang="en-US" altLang="zh-CN" dirty="0" smtClean="0">
                <a:latin typeface="Times New Roman" pitchFamily="18" charset="0"/>
                <a:cs typeface="Times New Roman" pitchFamily="18" charset="0"/>
              </a:rPr>
              <a:t> </a:t>
            </a:r>
          </a:p>
          <a:p>
            <a:pPr>
              <a:lnSpc>
                <a:spcPct val="150000"/>
              </a:lnSpc>
              <a:tabLst>
                <a:tab pos="241300" algn="l"/>
              </a:tabLst>
            </a:pPr>
            <a:r>
              <a:rPr lang="en-US" altLang="zh-CN" dirty="0" smtClean="0">
                <a:solidFill>
                  <a:srgbClr val="231F20"/>
                </a:solidFill>
                <a:latin typeface="Times New Roman" pitchFamily="18" charset="0"/>
                <a:cs typeface="Times New Roman" pitchFamily="18" charset="0"/>
              </a:rPr>
              <a:t>Within increasing</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interest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pandemic</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spread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respiratory viruses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emergence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new</a:t>
            </a:r>
            <a:r>
              <a:rPr lang="en-US" altLang="zh-CN" dirty="0" smtClean="0">
                <a:latin typeface="Times New Roman" pitchFamily="18" charset="0"/>
                <a:cs typeface="Times New Roman" pitchFamily="18" charset="0"/>
              </a:rPr>
              <a:t> </a:t>
            </a:r>
            <a:r>
              <a:rPr lang="en-US" altLang="zh-CN" dirty="0" err="1" smtClean="0">
                <a:solidFill>
                  <a:srgbClr val="231F20"/>
                </a:solidFill>
                <a:latin typeface="Times New Roman" pitchFamily="18" charset="0"/>
                <a:cs typeface="Times New Roman" pitchFamily="18" charset="0"/>
              </a:rPr>
              <a:t>zoonotic</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viral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pathogens, global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disease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surveillance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networks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have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been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established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to provide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data</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disease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incidence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transmission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real time,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including</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Program</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Monitoring</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Emerging</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Diseases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t>
            </a:r>
            <a:r>
              <a:rPr lang="en-US" altLang="zh-CN" dirty="0" err="1" smtClean="0">
                <a:solidFill>
                  <a:srgbClr val="231F20"/>
                </a:solidFill>
                <a:latin typeface="Times New Roman" pitchFamily="18" charset="0"/>
                <a:cs typeface="Times New Roman" pitchFamily="18" charset="0"/>
              </a:rPr>
              <a:t>ProMED</a:t>
            </a:r>
            <a:r>
              <a:rPr lang="en-US" altLang="zh-CN" dirty="0" smtClean="0">
                <a:solidFill>
                  <a:srgbClr val="231F20"/>
                </a:solidFill>
                <a:latin typeface="Times New Roman" pitchFamily="18" charset="0"/>
                <a:cs typeface="Times New Roman" pitchFamily="18" charset="0"/>
              </a:rPr>
              <a: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World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Health</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Organization’s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Global Outbreak</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Alert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Response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Network</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(GOARN).</a:t>
            </a:r>
          </a:p>
          <a:p>
            <a:pPr>
              <a:lnSpc>
                <a:spcPct val="150000"/>
              </a:lnSpc>
              <a:tabLst>
                <a:tab pos="228600" algn="l"/>
              </a:tabLst>
            </a:pP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Active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case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detection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through</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epidemic</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investigation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is 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traditional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approach</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collecting</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information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outbreaks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disease.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Such</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investigations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are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usually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initiated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by public</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health</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authorities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but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may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investigated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healthcare workers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patient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families.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purpose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such</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studies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several:</a:t>
            </a:r>
          </a:p>
          <a:p>
            <a:pPr>
              <a:lnSpc>
                <a:spcPct val="150000"/>
              </a:lnSpc>
              <a:tabLst>
                <a:tab pos="228600" algn="l"/>
              </a:tabLst>
            </a:pPr>
            <a:r>
              <a:rPr lang="en-US" altLang="zh-CN" dirty="0" smtClean="0">
                <a:solidFill>
                  <a:srgbClr val="231F20"/>
                </a:solidFill>
                <a:latin typeface="Times New Roman" pitchFamily="18" charset="0"/>
                <a:cs typeface="Times New Roman"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classify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illness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determine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causative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organism,</a:t>
            </a:r>
          </a:p>
          <a:p>
            <a:pPr>
              <a:lnSpc>
                <a:spcPct val="150000"/>
              </a:lnSpc>
              <a:tabLst>
                <a:tab pos="228600" algn="l"/>
              </a:tabLst>
            </a:pPr>
            <a:r>
              <a:rPr lang="en-US" altLang="zh-CN" dirty="0" smtClean="0">
                <a:solidFill>
                  <a:srgbClr val="231F20"/>
                </a:solidFill>
                <a:latin typeface="Times New Roman" pitchFamily="18" charset="0"/>
                <a:cs typeface="Times New Roman" pitchFamily="18" charset="0"/>
              </a:rPr>
              <a:t>(b)</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assess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extent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outbreak</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its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economic</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and health</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impact,</a:t>
            </a:r>
            <a:r>
              <a:rPr lang="en-US" altLang="zh-CN" dirty="0" smtClean="0">
                <a:latin typeface="Times New Roman" pitchFamily="18" charset="0"/>
                <a:cs typeface="Times New Roman" pitchFamily="18" charset="0"/>
              </a:rPr>
              <a:t> </a:t>
            </a:r>
          </a:p>
          <a:p>
            <a:pPr>
              <a:lnSpc>
                <a:spcPct val="150000"/>
              </a:lnSpc>
              <a:tabLst>
                <a:tab pos="228600" algn="l"/>
              </a:tabLst>
            </a:pPr>
            <a:r>
              <a:rPr lang="en-US" altLang="zh-CN" dirty="0" smtClean="0">
                <a:solidFill>
                  <a:srgbClr val="231F20"/>
                </a:solidFill>
                <a:latin typeface="Times New Roman" pitchFamily="18" charset="0"/>
                <a:cs typeface="Times New Roman" pitchFamily="18" charset="0"/>
              </a:rPr>
              <a:t>(c)</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abort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outbreak</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prevent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recurrent Episodes.</a:t>
            </a:r>
          </a:p>
          <a:p>
            <a:pPr>
              <a:lnSpc>
                <a:spcPct val="150000"/>
              </a:lnSpc>
              <a:tabLst>
                <a:tab pos="228600" algn="l"/>
              </a:tabLst>
            </a:pP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inform</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reassure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public. </a:t>
            </a:r>
          </a:p>
          <a:p>
            <a:pPr>
              <a:lnSpc>
                <a:spcPct val="150000"/>
              </a:lnSpc>
              <a:tabLst>
                <a:tab pos="228600" algn="l"/>
              </a:tabLst>
            </a:pPr>
            <a:r>
              <a:rPr lang="en-US" altLang="zh-CN" dirty="0" smtClean="0">
                <a:latin typeface="Times New Roman" pitchFamily="18" charset="0"/>
                <a:cs typeface="Times New Roman" pitchFamily="18" charset="0"/>
              </a:rPr>
              <a:t>	 </a:t>
            </a:r>
            <a:r>
              <a:rPr lang="en-US" altLang="zh-CN" dirty="0" err="1" smtClean="0">
                <a:solidFill>
                  <a:srgbClr val="231F20"/>
                </a:solidFill>
                <a:latin typeface="Times New Roman" pitchFamily="18" charset="0"/>
                <a:cs typeface="Times New Roman" pitchFamily="18" charset="0"/>
              </a:rPr>
              <a:t>Serosurveys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are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particularly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useful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viruses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because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most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viral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infections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leave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 imprint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all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infected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individuals—that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presence 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immunoglobulin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G</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t>
            </a:r>
            <a:r>
              <a:rPr lang="en-US" altLang="zh-CN" dirty="0" err="1" smtClean="0">
                <a:solidFill>
                  <a:srgbClr val="231F20"/>
                </a:solidFill>
                <a:latin typeface="Times New Roman" pitchFamily="18" charset="0"/>
                <a:cs typeface="Times New Roman" pitchFamily="18" charset="0"/>
              </a:rPr>
              <a:t>IgG</a:t>
            </a:r>
            <a:r>
              <a:rPr lang="en-US" altLang="zh-CN" dirty="0" smtClean="0">
                <a:solidFill>
                  <a:srgbClr val="231F20"/>
                </a:solidFill>
                <a:latin typeface="Times New Roman" pitchFamily="18" charset="0"/>
                <a:cs typeface="Times New Roman" pitchFamily="18" charset="0"/>
              </a:rPr>
              <a: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antibody,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which</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often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life long.</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Because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many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viruses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cause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asymptomatic</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infections 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nondescript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illnesses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addition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diagnosable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diseases, serological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surveys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identify</a:t>
            </a:r>
            <a:r>
              <a:rPr lang="en-US" altLang="zh-CN" dirty="0" smtClean="0">
                <a:latin typeface="Times New Roman" pitchFamily="18" charset="0"/>
                <a:cs typeface="Times New Roman" pitchFamily="18" charset="0"/>
              </a:rPr>
              <a:t>  </a:t>
            </a:r>
            <a:r>
              <a:rPr lang="en-US" altLang="zh-CN" dirty="0" err="1" smtClean="0">
                <a:solidFill>
                  <a:srgbClr val="231F20"/>
                </a:solidFill>
                <a:latin typeface="Times New Roman" pitchFamily="18" charset="0"/>
                <a:cs typeface="Times New Roman" pitchFamily="18" charset="0"/>
              </a:rPr>
              <a:t>inapparent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well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apparent infections.</a:t>
            </a:r>
            <a:r>
              <a:rPr lang="en-US" altLang="zh-CN"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350" y="57150"/>
            <a:ext cx="7315200" cy="10295126"/>
          </a:xfrm>
          <a:prstGeom prst="rect">
            <a:avLst/>
          </a:prstGeom>
        </p:spPr>
        <p:txBody>
          <a:bodyPr wrap="square">
            <a:spAutoFit/>
          </a:bodyPr>
          <a:lstStyle/>
          <a:p>
            <a:pPr>
              <a:lnSpc>
                <a:spcPct val="150000"/>
              </a:lnSpc>
              <a:tabLst>
                <a:tab pos="228600" algn="l"/>
              </a:tabLst>
            </a:pPr>
            <a:r>
              <a:rPr lang="en-US" altLang="zh-CN" sz="2800" b="1" dirty="0" smtClean="0">
                <a:solidFill>
                  <a:srgbClr val="358682"/>
                </a:solidFill>
                <a:latin typeface="Times New Roman" pitchFamily="18" charset="0"/>
                <a:cs typeface="Times New Roman" pitchFamily="18" charset="0"/>
              </a:rPr>
              <a:t>Cohort</a:t>
            </a:r>
            <a:r>
              <a:rPr lang="en-US" altLang="zh-CN" sz="2800" dirty="0" smtClean="0">
                <a:latin typeface="Times New Roman" pitchFamily="18" charset="0"/>
                <a:cs typeface="Times New Roman" pitchFamily="18" charset="0"/>
              </a:rPr>
              <a:t> </a:t>
            </a:r>
            <a:r>
              <a:rPr lang="en-US" altLang="zh-CN" sz="2800" b="1" dirty="0" smtClean="0">
                <a:solidFill>
                  <a:srgbClr val="358682"/>
                </a:solidFill>
                <a:latin typeface="Times New Roman" pitchFamily="18" charset="0"/>
                <a:cs typeface="Times New Roman" pitchFamily="18" charset="0"/>
              </a:rPr>
              <a:t>and</a:t>
            </a:r>
            <a:r>
              <a:rPr lang="en-US" altLang="zh-CN" sz="2800" dirty="0" smtClean="0">
                <a:latin typeface="Times New Roman" pitchFamily="18" charset="0"/>
                <a:cs typeface="Times New Roman" pitchFamily="18" charset="0"/>
              </a:rPr>
              <a:t> </a:t>
            </a:r>
            <a:r>
              <a:rPr lang="en-US" altLang="zh-CN" sz="2800" b="1" dirty="0" smtClean="0">
                <a:solidFill>
                  <a:srgbClr val="358682"/>
                </a:solidFill>
                <a:latin typeface="Times New Roman" pitchFamily="18" charset="0"/>
                <a:cs typeface="Times New Roman" pitchFamily="18" charset="0"/>
              </a:rPr>
              <a:t>Case-Control</a:t>
            </a:r>
            <a:r>
              <a:rPr lang="en-US" altLang="zh-CN" sz="2800" dirty="0" smtClean="0">
                <a:latin typeface="Times New Roman" pitchFamily="18" charset="0"/>
                <a:cs typeface="Times New Roman" pitchFamily="18" charset="0"/>
              </a:rPr>
              <a:t> </a:t>
            </a:r>
            <a:r>
              <a:rPr lang="en-US" altLang="zh-CN" sz="2800" b="1" dirty="0" smtClean="0">
                <a:solidFill>
                  <a:srgbClr val="358682"/>
                </a:solidFill>
                <a:latin typeface="Times New Roman" pitchFamily="18" charset="0"/>
                <a:cs typeface="Times New Roman" pitchFamily="18" charset="0"/>
              </a:rPr>
              <a:t>Study</a:t>
            </a:r>
            <a:r>
              <a:rPr lang="en-US" altLang="zh-CN" sz="2800" dirty="0" smtClean="0">
                <a:latin typeface="Times New Roman" pitchFamily="18" charset="0"/>
                <a:cs typeface="Times New Roman" pitchFamily="18" charset="0"/>
              </a:rPr>
              <a:t> </a:t>
            </a:r>
            <a:r>
              <a:rPr lang="en-US" altLang="zh-CN" sz="2800" b="1" dirty="0" smtClean="0">
                <a:solidFill>
                  <a:srgbClr val="358682"/>
                </a:solidFill>
                <a:latin typeface="Times New Roman" pitchFamily="18" charset="0"/>
                <a:cs typeface="Times New Roman" pitchFamily="18" charset="0"/>
              </a:rPr>
              <a:t>Designs</a:t>
            </a:r>
            <a:endParaRPr lang="en-US" altLang="zh-CN" sz="800" dirty="0" smtClean="0">
              <a:solidFill>
                <a:srgbClr val="231F20"/>
              </a:solidFill>
              <a:latin typeface="Times New Roman" pitchFamily="18" charset="0"/>
              <a:cs typeface="Times New Roman" pitchFamily="18" charset="0"/>
            </a:endParaRPr>
          </a:p>
          <a:p>
            <a:pPr>
              <a:lnSpc>
                <a:spcPct val="150000"/>
              </a:lnSpc>
              <a:tabLst/>
            </a:pPr>
            <a:r>
              <a:rPr lang="en-US" altLang="zh-CN" sz="2400" b="1" dirty="0" smtClean="0">
                <a:solidFill>
                  <a:srgbClr val="62C2B2"/>
                </a:solidFill>
                <a:latin typeface="Times New Roman" pitchFamily="18" charset="0"/>
                <a:cs typeface="Times New Roman" pitchFamily="18" charset="0"/>
              </a:rPr>
              <a:t>Cohort</a:t>
            </a:r>
            <a:r>
              <a:rPr lang="en-US" altLang="zh-CN" sz="2400" dirty="0" smtClean="0">
                <a:latin typeface="Times New Roman" pitchFamily="18" charset="0"/>
                <a:cs typeface="Times New Roman" pitchFamily="18" charset="0"/>
              </a:rPr>
              <a:t> </a:t>
            </a:r>
            <a:r>
              <a:rPr lang="en-US" altLang="zh-CN" sz="2400" b="1" dirty="0" smtClean="0">
                <a:solidFill>
                  <a:srgbClr val="62C2B2"/>
                </a:solidFill>
                <a:latin typeface="Times New Roman" pitchFamily="18" charset="0"/>
                <a:cs typeface="Times New Roman" pitchFamily="18" charset="0"/>
              </a:rPr>
              <a:t>Studies</a:t>
            </a:r>
          </a:p>
          <a:p>
            <a:pPr>
              <a:lnSpc>
                <a:spcPct val="150000"/>
              </a:lnSpc>
              <a:tabLst/>
            </a:pPr>
            <a:r>
              <a:rPr lang="en-US" altLang="zh-CN" dirty="0" smtClean="0">
                <a:solidFill>
                  <a:srgbClr val="231F20"/>
                </a:solidFill>
                <a:latin typeface="Times New Roman" pitchFamily="18" charset="0"/>
                <a:cs typeface="Times New Roman" pitchFamily="18" charset="0"/>
              </a:rPr>
              <a:t>In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cohort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study,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which</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may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conducted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prospectively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or retrospectively,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population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divided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into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two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groups,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one with</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one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without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specified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exposure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attribute.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Both groups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are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followed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prospectively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b="1" i="1" dirty="0" smtClean="0">
                <a:solidFill>
                  <a:srgbClr val="231F20"/>
                </a:solidFill>
                <a:latin typeface="Times New Roman" pitchFamily="18" charset="0"/>
                <a:cs typeface="Times New Roman" pitchFamily="18" charset="0"/>
              </a:rPr>
              <a:t>incidence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disease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under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study,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incidence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rates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both</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groups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are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then computed.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hypothetical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example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shown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Table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12.1.</a:t>
            </a:r>
            <a:endParaRPr lang="en-US" altLang="zh-CN" sz="2000" b="1" dirty="0" smtClean="0">
              <a:solidFill>
                <a:srgbClr val="231F20"/>
              </a:solidFill>
              <a:latin typeface="Times New Roman" pitchFamily="18" charset="0"/>
              <a:cs typeface="Times New Roman" pitchFamily="18" charset="0"/>
            </a:endParaRPr>
          </a:p>
          <a:p>
            <a:pPr>
              <a:lnSpc>
                <a:spcPct val="150000"/>
              </a:lnSpc>
              <a:tabLst>
                <a:tab pos="228600" algn="l"/>
              </a:tabLst>
            </a:pPr>
            <a:r>
              <a:rPr lang="en-US" altLang="zh-CN" sz="2000" b="1" dirty="0" smtClean="0">
                <a:solidFill>
                  <a:srgbClr val="62C2B2"/>
                </a:solidFill>
                <a:latin typeface="Times New Roman" pitchFamily="18" charset="0"/>
                <a:cs typeface="Times New Roman" pitchFamily="18" charset="0"/>
              </a:rPr>
              <a:t> Case-Control</a:t>
            </a:r>
            <a:r>
              <a:rPr lang="en-US" altLang="zh-CN" sz="2000" dirty="0" smtClean="0">
                <a:latin typeface="Times New Roman" pitchFamily="18" charset="0"/>
                <a:cs typeface="Times New Roman" pitchFamily="18" charset="0"/>
              </a:rPr>
              <a:t> </a:t>
            </a:r>
            <a:r>
              <a:rPr lang="en-US" altLang="zh-CN" sz="2000" b="1" dirty="0" smtClean="0">
                <a:solidFill>
                  <a:srgbClr val="62C2B2"/>
                </a:solidFill>
                <a:latin typeface="Times New Roman" pitchFamily="18" charset="0"/>
                <a:cs typeface="Times New Roman" pitchFamily="18" charset="0"/>
              </a:rPr>
              <a:t>Studies</a:t>
            </a:r>
          </a:p>
          <a:p>
            <a:pPr>
              <a:lnSpc>
                <a:spcPct val="150000"/>
              </a:lnSpc>
              <a:tabLst>
                <a:tab pos="228600" algn="l"/>
              </a:tabLst>
            </a:pPr>
            <a:r>
              <a:rPr lang="en-US" altLang="zh-CN" dirty="0" smtClean="0">
                <a:solidFill>
                  <a:srgbClr val="231F20"/>
                </a:solidFill>
                <a:latin typeface="Times New Roman" pitchFamily="18" charset="0"/>
                <a:cs typeface="Times New Roman" pitchFamily="18" charset="0"/>
              </a:rPr>
              <a:t>Cohort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studies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usually</a:t>
            </a:r>
            <a:r>
              <a:rPr lang="en-US" altLang="zh-CN"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require</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extensive</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resources</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and</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time </a:t>
            </a:r>
            <a:r>
              <a:rPr lang="en-US" altLang="zh-CN" dirty="0" smtClean="0">
                <a:solidFill>
                  <a:srgbClr val="231F20"/>
                </a:solidFill>
                <a:latin typeface="Times New Roman" pitchFamily="18" charset="0"/>
                <a:cs typeface="Times New Roman" pitchFamily="18" charset="0"/>
              </a:rPr>
              <a:t>because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necessitate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enrollment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large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numbers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 subjects</a:t>
            </a:r>
            <a:r>
              <a:rPr lang="en-US" altLang="zh-CN"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who</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must</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be</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followed</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for</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a</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period</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of</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months</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or</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years</a:t>
            </a:r>
            <a:r>
              <a:rPr lang="en-US" altLang="zh-CN" dirty="0" smtClean="0">
                <a:solidFill>
                  <a:srgbClr val="231F20"/>
                </a:solidFill>
                <a:latin typeface="Times New Roman" pitchFamily="18" charset="0"/>
                <a:cs typeface="Times New Roman" pitchFamily="18" charset="0"/>
              </a:rPr>
              <a:t>; 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less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frequent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expectation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disease,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larger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population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longer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follow-up</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needed.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Needless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say,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costs 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prospective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cohort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studies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can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great,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limiting</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them</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to situations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such</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introduction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new</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drug</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vaccine, as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illustrated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Table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12.2.</a:t>
            </a:r>
            <a:r>
              <a:rPr lang="en-US" altLang="zh-CN" dirty="0" smtClean="0">
                <a:latin typeface="Times New Roman" pitchFamily="18" charset="0"/>
                <a:cs typeface="Times New Roman" pitchFamily="18" charset="0"/>
              </a:rPr>
              <a:t> </a:t>
            </a:r>
          </a:p>
          <a:p>
            <a:pPr>
              <a:lnSpc>
                <a:spcPct val="150000"/>
              </a:lnSpc>
              <a:tabLst>
                <a:tab pos="228600" algn="l"/>
              </a:tabLst>
            </a:pPr>
            <a:r>
              <a:rPr lang="en-US" altLang="zh-CN" dirty="0" smtClean="0">
                <a:solidFill>
                  <a:srgbClr val="FF0000"/>
                </a:solidFill>
                <a:latin typeface="Times New Roman" pitchFamily="18" charset="0"/>
                <a:cs typeface="Times New Roman" pitchFamily="18" charset="0"/>
              </a:rPr>
              <a:t>Case-control </a:t>
            </a:r>
            <a:r>
              <a:rPr lang="en-US" altLang="zh-CN" dirty="0" smtClean="0">
                <a:solidFill>
                  <a:srgbClr val="231F20"/>
                </a:solidFill>
                <a:latin typeface="Times New Roman" pitchFamily="18" charset="0"/>
                <a:cs typeface="Times New Roman" pitchFamily="18" charset="0"/>
              </a:rPr>
              <a:t>studies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can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be</a:t>
            </a:r>
            <a:r>
              <a:rPr lang="en-US" altLang="zh-CN"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more cost-effective</a:t>
            </a:r>
            <a:r>
              <a:rPr lang="en-US" altLang="zh-CN" b="1"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because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involve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smaller</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numbers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subjects and</a:t>
            </a:r>
            <a:r>
              <a:rPr lang="en-US" altLang="zh-CN"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do</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not</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require</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longitudinal</a:t>
            </a:r>
            <a:r>
              <a:rPr lang="en-US" altLang="zh-CN" b="1" dirty="0" smtClean="0">
                <a:latin typeface="Times New Roman" pitchFamily="18" charset="0"/>
                <a:cs typeface="Times New Roman" pitchFamily="18" charset="0"/>
              </a:rPr>
              <a:t> </a:t>
            </a:r>
            <a:r>
              <a:rPr lang="en-US" altLang="zh-CN" b="1" dirty="0" smtClean="0">
                <a:solidFill>
                  <a:srgbClr val="231F20"/>
                </a:solidFill>
                <a:latin typeface="Times New Roman" pitchFamily="18" charset="0"/>
                <a:cs typeface="Times New Roman" pitchFamily="18" charset="0"/>
              </a:rPr>
              <a:t>follow-up</a:t>
            </a:r>
            <a:r>
              <a:rPr lang="en-US" altLang="zh-CN" dirty="0" smtClean="0">
                <a:solidFill>
                  <a:srgbClr val="231F20"/>
                </a:solidFill>
                <a:latin typeface="Times New Roman" pitchFamily="18" charset="0"/>
                <a:cs typeface="Times New Roman" pitchFamily="18" charset="0"/>
              </a:rPr>
              <a: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particularly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 disease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outcome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rare.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Table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12.1</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shows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simplified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version 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such</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study.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relative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risk</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can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estimated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ratio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two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odds (0.4/1.2</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0.33).</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two</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samples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(cases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and controls)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must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representative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population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from</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which they</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are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drawn,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and</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incidence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disease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must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be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low</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so that</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cases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comprise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less</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than</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10%</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of</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the</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total</a:t>
            </a:r>
            <a:r>
              <a:rPr lang="en-US" altLang="zh-CN" dirty="0" smtClean="0">
                <a:latin typeface="Times New Roman" pitchFamily="18" charset="0"/>
                <a:cs typeface="Times New Roman" pitchFamily="18" charset="0"/>
              </a:rPr>
              <a:t>  </a:t>
            </a:r>
            <a:r>
              <a:rPr lang="en-US" altLang="zh-CN" dirty="0" smtClean="0">
                <a:solidFill>
                  <a:srgbClr val="231F20"/>
                </a:solidFill>
                <a:latin typeface="Times New Roman" pitchFamily="18" charset="0"/>
                <a:cs typeface="Times New Roman" pitchFamily="18" charset="0"/>
              </a:rPr>
              <a:t>population.</a:t>
            </a:r>
          </a:p>
          <a:p>
            <a:pPr>
              <a:lnSpc>
                <a:spcPct val="150000"/>
              </a:lnSpc>
              <a:tabLst>
                <a:tab pos="228600" algn="l"/>
              </a:tabLst>
            </a:pPr>
            <a:endParaRPr lang="en-US" altLang="zh-CN" sz="1000" dirty="0" smtClean="0">
              <a:solidFill>
                <a:srgbClr val="231F20"/>
              </a:solidFill>
              <a:latin typeface="Times New Roman" pitchFamily="18" charset="0"/>
              <a:cs typeface="Times New Roman" pitchFamily="18" charset="0"/>
            </a:endParaRPr>
          </a:p>
          <a:p>
            <a:pPr>
              <a:lnSpc>
                <a:spcPct val="150000"/>
              </a:lnSpc>
              <a:tabLst/>
            </a:pPr>
            <a:r>
              <a:rPr lang="en-US" altLang="zh-CN" dirty="0" smtClean="0">
                <a:latin typeface="Times New Roman" pitchFamily="18" charset="0"/>
                <a:cs typeface="Times New Roman" pitchFamily="18"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www.ncbi.nlm.nih.gov/corecgi/tileshop/tileshop.fcgi?p=PMC3&amp;id=761958&amp;s=23&amp;r=1&amp;c=1"/>
          <p:cNvPicPr>
            <a:picLocks noChangeAspect="1" noChangeArrowheads="1"/>
          </p:cNvPicPr>
          <p:nvPr/>
        </p:nvPicPr>
        <p:blipFill>
          <a:blip r:embed="rId2" cstate="print"/>
          <a:srcRect/>
          <a:stretch>
            <a:fillRect/>
          </a:stretch>
        </p:blipFill>
        <p:spPr bwMode="auto">
          <a:xfrm>
            <a:off x="155575" y="466725"/>
            <a:ext cx="6181725" cy="492442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09550" y="1657350"/>
          <a:ext cx="3387233" cy="4316706"/>
        </p:xfrm>
        <a:graphic>
          <a:graphicData uri="http://schemas.openxmlformats.org/drawingml/2006/table">
            <a:tbl>
              <a:tblPr/>
              <a:tblGrid>
                <a:gridCol w="3387233"/>
              </a:tblGrid>
              <a:tr h="162397">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100" b="1" i="0" u="none" strike="noStrike" cap="none" normalizeH="0" baseline="0" dirty="0" smtClean="0">
                          <a:ln>
                            <a:noFill/>
                          </a:ln>
                          <a:solidFill>
                            <a:srgbClr val="FF0000"/>
                          </a:solidFill>
                          <a:effectLst/>
                          <a:latin typeface="Times New Roman" pitchFamily="18" charset="0"/>
                          <a:cs typeface="Times New Roman" pitchFamily="18" charset="0"/>
                        </a:rPr>
                        <a:t>Advantages and Disadvantages of the Cohort Study</a:t>
                      </a:r>
                      <a:endParaRPr kumimoji="0" lang="en-US" sz="1100" b="1" i="0" u="none" strike="noStrike" cap="none" normalizeH="0" baseline="0" dirty="0" smtClean="0">
                        <a:ln>
                          <a:noFill/>
                        </a:ln>
                        <a:solidFill>
                          <a:srgbClr val="FF0000"/>
                        </a:solidFill>
                        <a:effectLst/>
                        <a:latin typeface="Arial" pitchFamily="34" charset="0"/>
                        <a:cs typeface="Arial" pitchFamily="34" charset="0"/>
                      </a:endParaRPr>
                    </a:p>
                    <a:p>
                      <a:pPr algn="l" fontAlgn="t"/>
                      <a:r>
                        <a:rPr lang="en-US" sz="1100" b="1" dirty="0" smtClean="0"/>
                        <a:t>Advantages</a:t>
                      </a:r>
                      <a:endParaRPr lang="en-US" sz="1100" dirty="0"/>
                    </a:p>
                  </a:txBody>
                  <a:tcPr marL="40599" marR="40599" marT="20300" marB="20300">
                    <a:lnL>
                      <a:noFill/>
                    </a:lnL>
                    <a:lnR>
                      <a:noFill/>
                    </a:lnR>
                    <a:lnT>
                      <a:noFill/>
                    </a:lnT>
                    <a:lnB>
                      <a:noFill/>
                    </a:lnB>
                  </a:tcPr>
                </a:tc>
              </a:tr>
              <a:tr h="284194">
                <a:tc>
                  <a:txBody>
                    <a:bodyPr/>
                    <a:lstStyle/>
                    <a:p>
                      <a:pPr algn="l" fontAlgn="t"/>
                      <a:r>
                        <a:rPr lang="en-US" sz="1100" dirty="0" smtClean="0"/>
                        <a:t>-Gather </a:t>
                      </a:r>
                      <a:r>
                        <a:rPr lang="en-US" sz="1100" dirty="0"/>
                        <a:t>data regarding sequence of events; can assess causality</a:t>
                      </a:r>
                    </a:p>
                  </a:txBody>
                  <a:tcPr marL="40599" marR="40599" marT="20300" marB="20300">
                    <a:lnL>
                      <a:noFill/>
                    </a:lnL>
                    <a:lnR>
                      <a:noFill/>
                    </a:lnR>
                    <a:lnT>
                      <a:noFill/>
                    </a:lnT>
                    <a:lnB>
                      <a:noFill/>
                    </a:lnB>
                  </a:tcPr>
                </a:tc>
              </a:tr>
              <a:tr h="284194">
                <a:tc>
                  <a:txBody>
                    <a:bodyPr/>
                    <a:lstStyle/>
                    <a:p>
                      <a:pPr algn="l" fontAlgn="t"/>
                      <a:r>
                        <a:rPr lang="en-US" sz="1100" dirty="0" smtClean="0"/>
                        <a:t>-Examine </a:t>
                      </a:r>
                      <a:r>
                        <a:rPr lang="en-US" sz="1100" dirty="0"/>
                        <a:t>multiple outcomes for a given exposure</a:t>
                      </a:r>
                    </a:p>
                  </a:txBody>
                  <a:tcPr marL="40599" marR="40599" marT="20300" marB="20300">
                    <a:lnL>
                      <a:noFill/>
                    </a:lnL>
                    <a:lnR>
                      <a:noFill/>
                    </a:lnR>
                    <a:lnT>
                      <a:noFill/>
                    </a:lnT>
                    <a:lnB>
                      <a:noFill/>
                    </a:lnB>
                  </a:tcPr>
                </a:tc>
              </a:tr>
              <a:tr h="162397">
                <a:tc>
                  <a:txBody>
                    <a:bodyPr/>
                    <a:lstStyle/>
                    <a:p>
                      <a:pPr algn="l" fontAlgn="t"/>
                      <a:r>
                        <a:rPr lang="en-US" sz="1100" dirty="0" smtClean="0"/>
                        <a:t>-Good </a:t>
                      </a:r>
                      <a:r>
                        <a:rPr lang="en-US" sz="1100" dirty="0"/>
                        <a:t>for investigating rare exposures</a:t>
                      </a:r>
                    </a:p>
                  </a:txBody>
                  <a:tcPr marL="40599" marR="40599" marT="20300" marB="20300">
                    <a:lnL>
                      <a:noFill/>
                    </a:lnL>
                    <a:lnR>
                      <a:noFill/>
                    </a:lnR>
                    <a:lnT>
                      <a:noFill/>
                    </a:lnT>
                    <a:lnB>
                      <a:noFill/>
                    </a:lnB>
                  </a:tcPr>
                </a:tc>
              </a:tr>
              <a:tr h="405992">
                <a:tc>
                  <a:txBody>
                    <a:bodyPr/>
                    <a:lstStyle/>
                    <a:p>
                      <a:pPr algn="l" fontAlgn="t"/>
                      <a:r>
                        <a:rPr lang="en-US" sz="1100" dirty="0" smtClean="0"/>
                        <a:t>-Can </a:t>
                      </a:r>
                      <a:r>
                        <a:rPr lang="en-US" sz="1100" dirty="0"/>
                        <a:t>calculate rates of disease in exposed and unexposed individuals over time (e.g. incidence, relative risk)</a:t>
                      </a:r>
                    </a:p>
                  </a:txBody>
                  <a:tcPr marL="40599" marR="40599" marT="20300" marB="20300">
                    <a:lnL>
                      <a:noFill/>
                    </a:lnL>
                    <a:lnR>
                      <a:noFill/>
                    </a:lnR>
                    <a:lnT>
                      <a:noFill/>
                    </a:lnT>
                    <a:lnB>
                      <a:noFill/>
                    </a:lnB>
                  </a:tcPr>
                </a:tc>
              </a:tr>
              <a:tr h="162397">
                <a:tc>
                  <a:txBody>
                    <a:bodyPr/>
                    <a:lstStyle/>
                    <a:p>
                      <a:pPr algn="l" fontAlgn="t"/>
                      <a:endParaRPr lang="en-US" sz="1100" dirty="0"/>
                    </a:p>
                  </a:txBody>
                  <a:tcPr marL="40599" marR="40599" marT="20300" marB="20300">
                    <a:lnL>
                      <a:noFill/>
                    </a:lnL>
                    <a:lnR>
                      <a:noFill/>
                    </a:lnR>
                    <a:lnT>
                      <a:noFill/>
                    </a:lnT>
                    <a:lnB>
                      <a:noFill/>
                    </a:lnB>
                  </a:tcPr>
                </a:tc>
              </a:tr>
              <a:tr h="162397">
                <a:tc>
                  <a:txBody>
                    <a:bodyPr/>
                    <a:lstStyle/>
                    <a:p>
                      <a:pPr algn="l" fontAlgn="t"/>
                      <a:r>
                        <a:rPr lang="en-US" sz="1100" b="1" dirty="0"/>
                        <a:t>Disadvantages</a:t>
                      </a:r>
                      <a:endParaRPr lang="en-US" sz="1100" dirty="0"/>
                    </a:p>
                  </a:txBody>
                  <a:tcPr marL="40599" marR="40599" marT="20300" marB="20300">
                    <a:lnL>
                      <a:noFill/>
                    </a:lnL>
                    <a:lnR>
                      <a:noFill/>
                    </a:lnR>
                    <a:lnT>
                      <a:noFill/>
                    </a:lnT>
                    <a:lnB>
                      <a:noFill/>
                    </a:lnB>
                  </a:tcPr>
                </a:tc>
              </a:tr>
              <a:tr h="284194">
                <a:tc>
                  <a:txBody>
                    <a:bodyPr/>
                    <a:lstStyle/>
                    <a:p>
                      <a:pPr algn="l" fontAlgn="t"/>
                      <a:r>
                        <a:rPr lang="en-US" sz="1100" dirty="0" smtClean="0"/>
                        <a:t>-Large </a:t>
                      </a:r>
                      <a:r>
                        <a:rPr lang="en-US" sz="1100" dirty="0"/>
                        <a:t>numbers of subjects are required to study rare exposures</a:t>
                      </a:r>
                    </a:p>
                  </a:txBody>
                  <a:tcPr marL="40599" marR="40599" marT="20300" marB="20300">
                    <a:lnL>
                      <a:noFill/>
                    </a:lnL>
                    <a:lnR>
                      <a:noFill/>
                    </a:lnR>
                    <a:lnT>
                      <a:noFill/>
                    </a:lnT>
                    <a:lnB>
                      <a:noFill/>
                    </a:lnB>
                  </a:tcPr>
                </a:tc>
              </a:tr>
              <a:tr h="162397">
                <a:tc>
                  <a:txBody>
                    <a:bodyPr/>
                    <a:lstStyle/>
                    <a:p>
                      <a:pPr algn="l" fontAlgn="t"/>
                      <a:r>
                        <a:rPr lang="en-US" sz="1100" dirty="0" smtClean="0"/>
                        <a:t>-Susceptible </a:t>
                      </a:r>
                      <a:r>
                        <a:rPr lang="en-US" sz="1100" dirty="0"/>
                        <a:t>to selection bias</a:t>
                      </a:r>
                    </a:p>
                  </a:txBody>
                  <a:tcPr marL="40599" marR="40599" marT="20300" marB="20300">
                    <a:lnL>
                      <a:noFill/>
                    </a:lnL>
                    <a:lnR>
                      <a:noFill/>
                    </a:lnR>
                    <a:lnT>
                      <a:noFill/>
                    </a:lnT>
                    <a:lnB>
                      <a:noFill/>
                    </a:lnB>
                  </a:tcPr>
                </a:tc>
              </a:tr>
              <a:tr h="162397">
                <a:tc>
                  <a:txBody>
                    <a:bodyPr/>
                    <a:lstStyle/>
                    <a:p>
                      <a:pPr algn="l" fontAlgn="t"/>
                      <a:r>
                        <a:rPr lang="en-US" sz="1100" dirty="0"/>
                        <a:t>  </a:t>
                      </a:r>
                      <a:r>
                        <a:rPr lang="en-US" sz="1100" b="1" dirty="0"/>
                        <a:t>Prospective Cohort Study</a:t>
                      </a:r>
                      <a:endParaRPr lang="en-US" sz="1100" dirty="0"/>
                    </a:p>
                  </a:txBody>
                  <a:tcPr marL="40599" marR="40599" marT="20300" marB="20300">
                    <a:lnL>
                      <a:noFill/>
                    </a:lnL>
                    <a:lnR>
                      <a:noFill/>
                    </a:lnR>
                    <a:lnT>
                      <a:noFill/>
                    </a:lnT>
                    <a:lnB>
                      <a:noFill/>
                    </a:lnB>
                  </a:tcPr>
                </a:tc>
              </a:tr>
              <a:tr h="162397">
                <a:tc>
                  <a:txBody>
                    <a:bodyPr/>
                    <a:lstStyle/>
                    <a:p>
                      <a:pPr algn="l" fontAlgn="t"/>
                      <a:r>
                        <a:rPr lang="en-US" sz="1100" dirty="0" smtClean="0"/>
                        <a:t>-May </a:t>
                      </a:r>
                      <a:r>
                        <a:rPr lang="en-US" sz="1100" dirty="0"/>
                        <a:t>be expensive to conduct</a:t>
                      </a:r>
                    </a:p>
                  </a:txBody>
                  <a:tcPr marL="40599" marR="40599" marT="20300" marB="20300">
                    <a:lnL>
                      <a:noFill/>
                    </a:lnL>
                    <a:lnR>
                      <a:noFill/>
                    </a:lnR>
                    <a:lnT>
                      <a:noFill/>
                    </a:lnT>
                    <a:lnB>
                      <a:noFill/>
                    </a:lnB>
                  </a:tcPr>
                </a:tc>
              </a:tr>
              <a:tr h="162397">
                <a:tc>
                  <a:txBody>
                    <a:bodyPr/>
                    <a:lstStyle/>
                    <a:p>
                      <a:pPr algn="l" fontAlgn="t"/>
                      <a:r>
                        <a:rPr lang="en-US" sz="1100" dirty="0" smtClean="0"/>
                        <a:t>-May </a:t>
                      </a:r>
                      <a:r>
                        <a:rPr lang="en-US" sz="1100" dirty="0"/>
                        <a:t>require long durations for follow-up</a:t>
                      </a:r>
                    </a:p>
                  </a:txBody>
                  <a:tcPr marL="40599" marR="40599" marT="20300" marB="20300">
                    <a:lnL>
                      <a:noFill/>
                    </a:lnL>
                    <a:lnR>
                      <a:noFill/>
                    </a:lnR>
                    <a:lnT>
                      <a:noFill/>
                    </a:lnT>
                    <a:lnB>
                      <a:noFill/>
                    </a:lnB>
                  </a:tcPr>
                </a:tc>
              </a:tr>
              <a:tr h="162397">
                <a:tc>
                  <a:txBody>
                    <a:bodyPr/>
                    <a:lstStyle/>
                    <a:p>
                      <a:pPr algn="l" fontAlgn="t"/>
                      <a:r>
                        <a:rPr lang="en-US" sz="1100" dirty="0" smtClean="0"/>
                        <a:t>-Maintaining </a:t>
                      </a:r>
                      <a:r>
                        <a:rPr lang="en-US" sz="1100" dirty="0"/>
                        <a:t>follow-up may be difficult</a:t>
                      </a:r>
                    </a:p>
                  </a:txBody>
                  <a:tcPr marL="40599" marR="40599" marT="20300" marB="20300">
                    <a:lnL>
                      <a:noFill/>
                    </a:lnL>
                    <a:lnR>
                      <a:noFill/>
                    </a:lnR>
                    <a:lnT>
                      <a:noFill/>
                    </a:lnT>
                    <a:lnB>
                      <a:noFill/>
                    </a:lnB>
                  </a:tcPr>
                </a:tc>
              </a:tr>
              <a:tr h="162397">
                <a:tc>
                  <a:txBody>
                    <a:bodyPr/>
                    <a:lstStyle/>
                    <a:p>
                      <a:pPr algn="l" fontAlgn="t"/>
                      <a:r>
                        <a:rPr lang="en-US" sz="1100" dirty="0" smtClean="0"/>
                        <a:t>-Susceptible </a:t>
                      </a:r>
                      <a:r>
                        <a:rPr lang="en-US" sz="1100" dirty="0"/>
                        <a:t>to loss to follow-up or withdrawals</a:t>
                      </a:r>
                    </a:p>
                  </a:txBody>
                  <a:tcPr marL="40599" marR="40599" marT="20300" marB="20300">
                    <a:lnL>
                      <a:noFill/>
                    </a:lnL>
                    <a:lnR>
                      <a:noFill/>
                    </a:lnR>
                    <a:lnT>
                      <a:noFill/>
                    </a:lnT>
                    <a:lnB>
                      <a:noFill/>
                    </a:lnB>
                  </a:tcPr>
                </a:tc>
              </a:tr>
              <a:tr h="162397">
                <a:tc>
                  <a:txBody>
                    <a:bodyPr/>
                    <a:lstStyle/>
                    <a:p>
                      <a:pPr algn="l" fontAlgn="t"/>
                      <a:r>
                        <a:rPr lang="en-US" sz="1100" dirty="0"/>
                        <a:t>  </a:t>
                      </a:r>
                      <a:r>
                        <a:rPr lang="en-US" sz="1100" b="1" dirty="0"/>
                        <a:t>Retrospective Cohort Study</a:t>
                      </a:r>
                      <a:endParaRPr lang="en-US" sz="1100" dirty="0"/>
                    </a:p>
                  </a:txBody>
                  <a:tcPr marL="40599" marR="40599" marT="20300" marB="20300">
                    <a:lnL>
                      <a:noFill/>
                    </a:lnL>
                    <a:lnR>
                      <a:noFill/>
                    </a:lnR>
                    <a:lnT>
                      <a:noFill/>
                    </a:lnT>
                    <a:lnB>
                      <a:noFill/>
                    </a:lnB>
                  </a:tcPr>
                </a:tc>
              </a:tr>
              <a:tr h="162397">
                <a:tc>
                  <a:txBody>
                    <a:bodyPr/>
                    <a:lstStyle/>
                    <a:p>
                      <a:pPr algn="l" fontAlgn="t"/>
                      <a:r>
                        <a:rPr lang="en-US" sz="1100" dirty="0" smtClean="0"/>
                        <a:t>-Susceptible </a:t>
                      </a:r>
                      <a:r>
                        <a:rPr lang="en-US" sz="1100" dirty="0"/>
                        <a:t>to recall bias or information bias</a:t>
                      </a:r>
                    </a:p>
                  </a:txBody>
                  <a:tcPr marL="40599" marR="40599" marT="20300" marB="20300">
                    <a:lnL>
                      <a:noFill/>
                    </a:lnL>
                    <a:lnR>
                      <a:noFill/>
                    </a:lnR>
                    <a:lnT>
                      <a:noFill/>
                    </a:lnT>
                    <a:lnB>
                      <a:noFill/>
                    </a:lnB>
                  </a:tcPr>
                </a:tc>
              </a:tr>
              <a:tr h="162397">
                <a:tc>
                  <a:txBody>
                    <a:bodyPr/>
                    <a:lstStyle/>
                    <a:p>
                      <a:pPr algn="l" fontAlgn="t"/>
                      <a:r>
                        <a:rPr lang="en-US" sz="1100" dirty="0" smtClean="0"/>
                        <a:t>-Less </a:t>
                      </a:r>
                      <a:r>
                        <a:rPr lang="en-US" sz="1100" dirty="0"/>
                        <a:t>control over variables</a:t>
                      </a:r>
                    </a:p>
                  </a:txBody>
                  <a:tcPr marL="40599" marR="40599" marT="20300" marB="20300">
                    <a:lnL>
                      <a:noFill/>
                    </a:lnL>
                    <a:lnR>
                      <a:noFill/>
                    </a:lnR>
                    <a:lnT>
                      <a:noFill/>
                    </a:lnT>
                    <a:lnB>
                      <a:noFill/>
                    </a:lnB>
                  </a:tcPr>
                </a:tc>
              </a:tr>
            </a:tbl>
          </a:graphicData>
        </a:graphic>
      </p:graphicFrame>
      <p:graphicFrame>
        <p:nvGraphicFramePr>
          <p:cNvPr id="4" name="Table 3"/>
          <p:cNvGraphicFramePr>
            <a:graphicFrameLocks noGrp="1"/>
          </p:cNvGraphicFramePr>
          <p:nvPr/>
        </p:nvGraphicFramePr>
        <p:xfrm>
          <a:off x="3638550" y="1581150"/>
          <a:ext cx="3352801" cy="4379484"/>
        </p:xfrm>
        <a:graphic>
          <a:graphicData uri="http://schemas.openxmlformats.org/drawingml/2006/table">
            <a:tbl>
              <a:tblPr/>
              <a:tblGrid>
                <a:gridCol w="3352801"/>
              </a:tblGrid>
              <a:tr h="170619">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100" b="1" i="0" u="none" strike="noStrike" cap="none" normalizeH="0" baseline="0" dirty="0" smtClean="0">
                          <a:ln>
                            <a:noFill/>
                          </a:ln>
                          <a:solidFill>
                            <a:srgbClr val="FF0000"/>
                          </a:solidFill>
                          <a:effectLst/>
                          <a:latin typeface="Times New Roman" pitchFamily="18" charset="0"/>
                          <a:cs typeface="Times New Roman" pitchFamily="18" charset="0"/>
                        </a:rPr>
                        <a:t>Advantages and Disadvantages of the Case-Control Study</a:t>
                      </a:r>
                      <a:endParaRPr kumimoji="0" lang="en-US" sz="1100" b="1" i="0" u="none" strike="noStrike" cap="none" normalizeH="0" baseline="0" dirty="0" smtClean="0">
                        <a:ln>
                          <a:noFill/>
                        </a:ln>
                        <a:solidFill>
                          <a:srgbClr val="FF0000"/>
                        </a:solidFill>
                        <a:effectLst/>
                        <a:latin typeface="Arial" pitchFamily="34" charset="0"/>
                        <a:cs typeface="Arial" pitchFamily="34" charset="0"/>
                      </a:endParaRPr>
                    </a:p>
                    <a:p>
                      <a:pPr algn="l" fontAlgn="t"/>
                      <a:r>
                        <a:rPr lang="en-US" sz="1100" b="1" dirty="0" smtClean="0"/>
                        <a:t>Advantages</a:t>
                      </a:r>
                      <a:endParaRPr lang="en-US" sz="1100" dirty="0"/>
                    </a:p>
                  </a:txBody>
                  <a:tcPr marL="42655" marR="42655" marT="21327" marB="21327">
                    <a:lnL>
                      <a:noFill/>
                    </a:lnL>
                    <a:lnR>
                      <a:noFill/>
                    </a:lnR>
                    <a:lnT>
                      <a:noFill/>
                    </a:lnT>
                    <a:lnB>
                      <a:noFill/>
                    </a:lnB>
                  </a:tcPr>
                </a:tc>
              </a:tr>
              <a:tr h="170619">
                <a:tc>
                  <a:txBody>
                    <a:bodyPr/>
                    <a:lstStyle/>
                    <a:p>
                      <a:pPr algn="l" fontAlgn="t"/>
                      <a:endParaRPr lang="en-US" sz="1100" dirty="0"/>
                    </a:p>
                  </a:txBody>
                  <a:tcPr marL="42655" marR="42655" marT="21327" marB="21327">
                    <a:lnL>
                      <a:noFill/>
                    </a:lnL>
                    <a:lnR>
                      <a:noFill/>
                    </a:lnR>
                    <a:lnT>
                      <a:noFill/>
                    </a:lnT>
                    <a:lnB>
                      <a:noFill/>
                    </a:lnB>
                  </a:tcPr>
                </a:tc>
              </a:tr>
              <a:tr h="298584">
                <a:tc>
                  <a:txBody>
                    <a:bodyPr/>
                    <a:lstStyle/>
                    <a:p>
                      <a:pPr algn="l" fontAlgn="t"/>
                      <a:r>
                        <a:rPr lang="en-US" sz="1100" dirty="0" smtClean="0"/>
                        <a:t>-Good </a:t>
                      </a:r>
                      <a:r>
                        <a:rPr lang="en-US" sz="1100" dirty="0"/>
                        <a:t>for examining rare outcomes or outcomes with long latency</a:t>
                      </a:r>
                    </a:p>
                  </a:txBody>
                  <a:tcPr marL="42655" marR="42655" marT="21327" marB="21327">
                    <a:lnL>
                      <a:noFill/>
                    </a:lnL>
                    <a:lnR>
                      <a:noFill/>
                    </a:lnR>
                    <a:lnT>
                      <a:noFill/>
                    </a:lnT>
                    <a:lnB>
                      <a:noFill/>
                    </a:lnB>
                  </a:tcPr>
                </a:tc>
              </a:tr>
              <a:tr h="170619">
                <a:tc>
                  <a:txBody>
                    <a:bodyPr/>
                    <a:lstStyle/>
                    <a:p>
                      <a:pPr algn="l" fontAlgn="t"/>
                      <a:r>
                        <a:rPr lang="en-US" sz="1100" dirty="0" smtClean="0"/>
                        <a:t>-Relatively </a:t>
                      </a:r>
                      <a:r>
                        <a:rPr lang="en-US" sz="1100" dirty="0"/>
                        <a:t>quick to conduct</a:t>
                      </a:r>
                    </a:p>
                  </a:txBody>
                  <a:tcPr marL="42655" marR="42655" marT="21327" marB="21327">
                    <a:lnL>
                      <a:noFill/>
                    </a:lnL>
                    <a:lnR>
                      <a:noFill/>
                    </a:lnR>
                    <a:lnT>
                      <a:noFill/>
                    </a:lnT>
                    <a:lnB>
                      <a:noFill/>
                    </a:lnB>
                  </a:tcPr>
                </a:tc>
              </a:tr>
              <a:tr h="170619">
                <a:tc>
                  <a:txBody>
                    <a:bodyPr/>
                    <a:lstStyle/>
                    <a:p>
                      <a:pPr algn="l" fontAlgn="t"/>
                      <a:r>
                        <a:rPr lang="en-US" sz="1100" dirty="0" smtClean="0"/>
                        <a:t>-Relatively </a:t>
                      </a:r>
                      <a:r>
                        <a:rPr lang="en-US" sz="1100" dirty="0"/>
                        <a:t>inexpensive</a:t>
                      </a:r>
                    </a:p>
                  </a:txBody>
                  <a:tcPr marL="42655" marR="42655" marT="21327" marB="21327">
                    <a:lnL>
                      <a:noFill/>
                    </a:lnL>
                    <a:lnR>
                      <a:noFill/>
                    </a:lnR>
                    <a:lnT>
                      <a:noFill/>
                    </a:lnT>
                    <a:lnB>
                      <a:noFill/>
                    </a:lnB>
                  </a:tcPr>
                </a:tc>
              </a:tr>
              <a:tr h="170619">
                <a:tc>
                  <a:txBody>
                    <a:bodyPr/>
                    <a:lstStyle/>
                    <a:p>
                      <a:pPr algn="l" fontAlgn="t"/>
                      <a:r>
                        <a:rPr lang="en-US" sz="1100" dirty="0" smtClean="0"/>
                        <a:t>-Requires </a:t>
                      </a:r>
                      <a:r>
                        <a:rPr lang="en-US" sz="1100" dirty="0"/>
                        <a:t>comparatively few subjects</a:t>
                      </a:r>
                    </a:p>
                  </a:txBody>
                  <a:tcPr marL="42655" marR="42655" marT="21327" marB="21327">
                    <a:lnL>
                      <a:noFill/>
                    </a:lnL>
                    <a:lnR>
                      <a:noFill/>
                    </a:lnR>
                    <a:lnT>
                      <a:noFill/>
                    </a:lnT>
                    <a:lnB>
                      <a:noFill/>
                    </a:lnB>
                  </a:tcPr>
                </a:tc>
              </a:tr>
              <a:tr h="170619">
                <a:tc>
                  <a:txBody>
                    <a:bodyPr/>
                    <a:lstStyle/>
                    <a:p>
                      <a:pPr algn="l" fontAlgn="t"/>
                      <a:r>
                        <a:rPr lang="en-US" sz="1100" dirty="0" smtClean="0"/>
                        <a:t>-Existing </a:t>
                      </a:r>
                      <a:r>
                        <a:rPr lang="en-US" sz="1100" dirty="0"/>
                        <a:t>records can be used</a:t>
                      </a:r>
                    </a:p>
                  </a:txBody>
                  <a:tcPr marL="42655" marR="42655" marT="21327" marB="21327">
                    <a:lnL>
                      <a:noFill/>
                    </a:lnL>
                    <a:lnR>
                      <a:noFill/>
                    </a:lnR>
                    <a:lnT>
                      <a:noFill/>
                    </a:lnT>
                    <a:lnB>
                      <a:noFill/>
                    </a:lnB>
                  </a:tcPr>
                </a:tc>
              </a:tr>
              <a:tr h="298584">
                <a:tc>
                  <a:txBody>
                    <a:bodyPr/>
                    <a:lstStyle/>
                    <a:p>
                      <a:pPr algn="l" fontAlgn="t"/>
                      <a:r>
                        <a:rPr lang="en-US" sz="1100" dirty="0" smtClean="0"/>
                        <a:t>-Multiple </a:t>
                      </a:r>
                      <a:r>
                        <a:rPr lang="en-US" sz="1100" dirty="0"/>
                        <a:t>exposures or risk factors can be examined</a:t>
                      </a:r>
                    </a:p>
                  </a:txBody>
                  <a:tcPr marL="42655" marR="42655" marT="21327" marB="21327">
                    <a:lnL>
                      <a:noFill/>
                    </a:lnL>
                    <a:lnR>
                      <a:noFill/>
                    </a:lnR>
                    <a:lnT>
                      <a:noFill/>
                    </a:lnT>
                    <a:lnB>
                      <a:noFill/>
                    </a:lnB>
                  </a:tcPr>
                </a:tc>
              </a:tr>
              <a:tr h="170619">
                <a:tc>
                  <a:txBody>
                    <a:bodyPr/>
                    <a:lstStyle/>
                    <a:p>
                      <a:pPr algn="l" fontAlgn="t"/>
                      <a:endParaRPr lang="en-US" sz="1100" dirty="0"/>
                    </a:p>
                  </a:txBody>
                  <a:tcPr marL="42655" marR="42655" marT="21327" marB="21327">
                    <a:lnL>
                      <a:noFill/>
                    </a:lnL>
                    <a:lnR>
                      <a:noFill/>
                    </a:lnR>
                    <a:lnT>
                      <a:noFill/>
                    </a:lnT>
                    <a:lnB>
                      <a:noFill/>
                    </a:lnB>
                  </a:tcPr>
                </a:tc>
              </a:tr>
              <a:tr h="170619">
                <a:tc>
                  <a:txBody>
                    <a:bodyPr/>
                    <a:lstStyle/>
                    <a:p>
                      <a:pPr algn="l" fontAlgn="t"/>
                      <a:r>
                        <a:rPr lang="en-US" sz="1100" b="1" dirty="0"/>
                        <a:t>Disadvantages</a:t>
                      </a:r>
                      <a:endParaRPr lang="en-US" sz="1100" dirty="0"/>
                    </a:p>
                  </a:txBody>
                  <a:tcPr marL="42655" marR="42655" marT="21327" marB="21327">
                    <a:lnL>
                      <a:noFill/>
                    </a:lnL>
                    <a:lnR>
                      <a:noFill/>
                    </a:lnR>
                    <a:lnT>
                      <a:noFill/>
                    </a:lnT>
                    <a:lnB>
                      <a:noFill/>
                    </a:lnB>
                  </a:tcPr>
                </a:tc>
              </a:tr>
              <a:tr h="170619">
                <a:tc>
                  <a:txBody>
                    <a:bodyPr/>
                    <a:lstStyle/>
                    <a:p>
                      <a:pPr algn="l" fontAlgn="t"/>
                      <a:endParaRPr lang="en-US" sz="1100" dirty="0"/>
                    </a:p>
                  </a:txBody>
                  <a:tcPr marL="42655" marR="42655" marT="21327" marB="21327">
                    <a:lnL>
                      <a:noFill/>
                    </a:lnL>
                    <a:lnR>
                      <a:noFill/>
                    </a:lnR>
                    <a:lnT>
                      <a:noFill/>
                    </a:lnT>
                    <a:lnB>
                      <a:noFill/>
                    </a:lnB>
                  </a:tcPr>
                </a:tc>
              </a:tr>
              <a:tr h="170619">
                <a:tc>
                  <a:txBody>
                    <a:bodyPr/>
                    <a:lstStyle/>
                    <a:p>
                      <a:pPr algn="l" fontAlgn="t"/>
                      <a:r>
                        <a:rPr lang="en-US" sz="1100" dirty="0" smtClean="0"/>
                        <a:t>-Susceptible </a:t>
                      </a:r>
                      <a:r>
                        <a:rPr lang="en-US" sz="1100" dirty="0"/>
                        <a:t>to recall bias or information bias</a:t>
                      </a:r>
                    </a:p>
                  </a:txBody>
                  <a:tcPr marL="42655" marR="42655" marT="21327" marB="21327">
                    <a:lnL>
                      <a:noFill/>
                    </a:lnL>
                    <a:lnR>
                      <a:noFill/>
                    </a:lnR>
                    <a:lnT>
                      <a:noFill/>
                    </a:lnT>
                    <a:lnB>
                      <a:noFill/>
                    </a:lnB>
                  </a:tcPr>
                </a:tc>
              </a:tr>
              <a:tr h="170619">
                <a:tc>
                  <a:txBody>
                    <a:bodyPr/>
                    <a:lstStyle/>
                    <a:p>
                      <a:pPr algn="l" fontAlgn="t"/>
                      <a:r>
                        <a:rPr lang="en-US" sz="1100" dirty="0" smtClean="0"/>
                        <a:t>-Difficult </a:t>
                      </a:r>
                      <a:r>
                        <a:rPr lang="en-US" sz="1100" dirty="0"/>
                        <a:t>to validate information</a:t>
                      </a:r>
                    </a:p>
                  </a:txBody>
                  <a:tcPr marL="42655" marR="42655" marT="21327" marB="21327">
                    <a:lnL>
                      <a:noFill/>
                    </a:lnL>
                    <a:lnR>
                      <a:noFill/>
                    </a:lnR>
                    <a:lnT>
                      <a:noFill/>
                    </a:lnT>
                    <a:lnB>
                      <a:noFill/>
                    </a:lnB>
                  </a:tcPr>
                </a:tc>
              </a:tr>
              <a:tr h="298584">
                <a:tc>
                  <a:txBody>
                    <a:bodyPr/>
                    <a:lstStyle/>
                    <a:p>
                      <a:pPr algn="l" fontAlgn="t"/>
                      <a:r>
                        <a:rPr lang="en-US" sz="1100" dirty="0" smtClean="0"/>
                        <a:t>-Control </a:t>
                      </a:r>
                      <a:r>
                        <a:rPr lang="en-US" sz="1100" dirty="0"/>
                        <a:t>of extraneous variables may be incomplete</a:t>
                      </a:r>
                    </a:p>
                  </a:txBody>
                  <a:tcPr marL="42655" marR="42655" marT="21327" marB="21327">
                    <a:lnL>
                      <a:noFill/>
                    </a:lnL>
                    <a:lnR>
                      <a:noFill/>
                    </a:lnR>
                    <a:lnT>
                      <a:noFill/>
                    </a:lnT>
                    <a:lnB>
                      <a:noFill/>
                    </a:lnB>
                  </a:tcPr>
                </a:tc>
              </a:tr>
              <a:tr h="298584">
                <a:tc>
                  <a:txBody>
                    <a:bodyPr/>
                    <a:lstStyle/>
                    <a:p>
                      <a:pPr algn="l" fontAlgn="t"/>
                      <a:r>
                        <a:rPr lang="en-US" sz="1100" dirty="0" smtClean="0"/>
                        <a:t>-Selection </a:t>
                      </a:r>
                      <a:r>
                        <a:rPr lang="en-US" sz="1100" dirty="0"/>
                        <a:t>of an appropriate comparison group may be difficult</a:t>
                      </a:r>
                    </a:p>
                  </a:txBody>
                  <a:tcPr marL="42655" marR="42655" marT="21327" marB="21327">
                    <a:lnL>
                      <a:noFill/>
                    </a:lnL>
                    <a:lnR>
                      <a:noFill/>
                    </a:lnR>
                    <a:lnT>
                      <a:noFill/>
                    </a:lnT>
                    <a:lnB>
                      <a:noFill/>
                    </a:lnB>
                  </a:tcPr>
                </a:tc>
              </a:tr>
              <a:tr h="298584">
                <a:tc>
                  <a:txBody>
                    <a:bodyPr/>
                    <a:lstStyle/>
                    <a:p>
                      <a:pPr algn="l" fontAlgn="t"/>
                      <a:r>
                        <a:rPr lang="en-US" sz="1100" dirty="0" smtClean="0"/>
                        <a:t>-</a:t>
                      </a:r>
                      <a:r>
                        <a:rPr lang="en-US" sz="1100" smtClean="0"/>
                        <a:t>Rates </a:t>
                      </a:r>
                      <a:r>
                        <a:rPr lang="en-US" sz="1100" dirty="0"/>
                        <a:t>of disease in exposed and unexposed individuals cannot be determined</a:t>
                      </a:r>
                    </a:p>
                  </a:txBody>
                  <a:tcPr marL="42655" marR="42655" marT="21327" marB="21327">
                    <a:lnL>
                      <a:noFill/>
                    </a:lnL>
                    <a:lnR>
                      <a:noFill/>
                    </a:lnR>
                    <a:lnT>
                      <a:noFill/>
                    </a:lnT>
                    <a:lnB>
                      <a:noFill/>
                    </a:lnB>
                  </a:tcPr>
                </a:tc>
              </a:tr>
            </a:tbl>
          </a:graphicData>
        </a:graphic>
      </p:graphicFrame>
      <p:sp>
        <p:nvSpPr>
          <p:cNvPr id="31746" name="Rectangle 2"/>
          <p:cNvSpPr>
            <a:spLocks noChangeArrowheads="1"/>
          </p:cNvSpPr>
          <p:nvPr/>
        </p:nvSpPr>
        <p:spPr bwMode="auto">
          <a:xfrm>
            <a:off x="0" y="-176728"/>
            <a:ext cx="184731" cy="369332"/>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1454391" y="990600"/>
            <a:ext cx="4563288" cy="1784350"/>
          </a:xfrm>
          <a:custGeom>
            <a:avLst/>
            <a:gdLst>
              <a:gd name="connsiteX0" fmla="*/ 0 w 4563288"/>
              <a:gd name="connsiteY0" fmla="*/ 1784350 h 1784350"/>
              <a:gd name="connsiteX1" fmla="*/ 4563287 w 4563288"/>
              <a:gd name="connsiteY1" fmla="*/ 1784350 h 1784350"/>
              <a:gd name="connsiteX2" fmla="*/ 4563287 w 4563288"/>
              <a:gd name="connsiteY2" fmla="*/ 0 h 1784350"/>
              <a:gd name="connsiteX3" fmla="*/ 0 w 4563288"/>
              <a:gd name="connsiteY3" fmla="*/ 0 h 1784350"/>
              <a:gd name="connsiteX4" fmla="*/ 0 w 4563288"/>
              <a:gd name="connsiteY4" fmla="*/ 1784350 h 178435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563288" h="1784350">
                <a:moveTo>
                  <a:pt x="0" y="1784350"/>
                </a:moveTo>
                <a:lnTo>
                  <a:pt x="4563287" y="1784350"/>
                </a:lnTo>
                <a:lnTo>
                  <a:pt x="4563287" y="0"/>
                </a:lnTo>
                <a:lnTo>
                  <a:pt x="0" y="0"/>
                </a:lnTo>
                <a:lnTo>
                  <a:pt x="0" y="1784350"/>
                </a:lnTo>
              </a:path>
            </a:pathLst>
          </a:custGeom>
          <a:solidFill>
            <a:srgbClr val="FCF5E3">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Freeform 3"/>
          <p:cNvSpPr/>
          <p:nvPr/>
        </p:nvSpPr>
        <p:spPr>
          <a:xfrm>
            <a:off x="1454391" y="800100"/>
            <a:ext cx="1397000" cy="203200"/>
          </a:xfrm>
          <a:custGeom>
            <a:avLst/>
            <a:gdLst>
              <a:gd name="connsiteX0" fmla="*/ 0 w 1397000"/>
              <a:gd name="connsiteY0" fmla="*/ 203200 h 203200"/>
              <a:gd name="connsiteX1" fmla="*/ 1397000 w 1397000"/>
              <a:gd name="connsiteY1" fmla="*/ 203200 h 203200"/>
              <a:gd name="connsiteX2" fmla="*/ 1397000 w 1397000"/>
              <a:gd name="connsiteY2" fmla="*/ 0 h 203200"/>
              <a:gd name="connsiteX3" fmla="*/ 0 w 1397000"/>
              <a:gd name="connsiteY3" fmla="*/ 0 h 203200"/>
              <a:gd name="connsiteX4" fmla="*/ 0 w 1397000"/>
              <a:gd name="connsiteY4" fmla="*/ 203200 h 2032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1397000" h="203200">
                <a:moveTo>
                  <a:pt x="0" y="203200"/>
                </a:moveTo>
                <a:lnTo>
                  <a:pt x="1397000" y="203200"/>
                </a:lnTo>
                <a:lnTo>
                  <a:pt x="1397000" y="0"/>
                </a:lnTo>
                <a:lnTo>
                  <a:pt x="0" y="0"/>
                </a:lnTo>
                <a:lnTo>
                  <a:pt x="0" y="203200"/>
                </a:lnTo>
              </a:path>
            </a:pathLst>
          </a:custGeom>
          <a:solidFill>
            <a:srgbClr val="0B4D82">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Freeform 3"/>
          <p:cNvSpPr/>
          <p:nvPr/>
        </p:nvSpPr>
        <p:spPr>
          <a:xfrm>
            <a:off x="2241804" y="800100"/>
            <a:ext cx="3775888" cy="387350"/>
          </a:xfrm>
          <a:custGeom>
            <a:avLst/>
            <a:gdLst>
              <a:gd name="connsiteX0" fmla="*/ 0 w 3775888"/>
              <a:gd name="connsiteY0" fmla="*/ 0 h 387350"/>
              <a:gd name="connsiteX1" fmla="*/ 0 w 3775888"/>
              <a:gd name="connsiteY1" fmla="*/ 290512 h 387350"/>
              <a:gd name="connsiteX2" fmla="*/ 51955 w 3775888"/>
              <a:gd name="connsiteY2" fmla="*/ 387350 h 387350"/>
              <a:gd name="connsiteX3" fmla="*/ 3775887 w 3775888"/>
              <a:gd name="connsiteY3" fmla="*/ 387350 h 387350"/>
              <a:gd name="connsiteX4" fmla="*/ 3775887 w 3775888"/>
              <a:gd name="connsiteY4" fmla="*/ 0 h 387350"/>
              <a:gd name="connsiteX5" fmla="*/ 0 w 3775888"/>
              <a:gd name="connsiteY5" fmla="*/ 0 h 387350"/>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3775888" h="387350">
                <a:moveTo>
                  <a:pt x="0" y="0"/>
                </a:moveTo>
                <a:lnTo>
                  <a:pt x="0" y="290512"/>
                </a:lnTo>
                <a:cubicBezTo>
                  <a:pt x="0" y="387350"/>
                  <a:pt x="51955" y="387350"/>
                  <a:pt x="51955" y="387350"/>
                </a:cubicBezTo>
                <a:lnTo>
                  <a:pt x="3775887" y="387350"/>
                </a:lnTo>
                <a:lnTo>
                  <a:pt x="3775887" y="0"/>
                </a:lnTo>
                <a:lnTo>
                  <a:pt x="0" y="0"/>
                </a:lnTo>
              </a:path>
            </a:pathLst>
          </a:custGeom>
          <a:solidFill>
            <a:srgbClr val="E7C25A">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Freeform 3"/>
          <p:cNvSpPr/>
          <p:nvPr/>
        </p:nvSpPr>
        <p:spPr>
          <a:xfrm>
            <a:off x="1448041" y="1560779"/>
            <a:ext cx="1118628" cy="25400"/>
          </a:xfrm>
          <a:custGeom>
            <a:avLst/>
            <a:gdLst>
              <a:gd name="connsiteX0" fmla="*/ 6350 w 1118628"/>
              <a:gd name="connsiteY0" fmla="*/ 6350 h 25400"/>
              <a:gd name="connsiteX1" fmla="*/ 1112278 w 1118628"/>
              <a:gd name="connsiteY1" fmla="*/ 6350 h 25400"/>
            </a:gdLst>
            <a:ahLst/>
            <a:cxnLst>
              <a:cxn ang="0">
                <a:pos x="connsiteX0" y="connsiteY0"/>
              </a:cxn>
              <a:cxn ang="1">
                <a:pos x="connsiteX1" y="connsiteY1"/>
              </a:cxn>
            </a:cxnLst>
            <a:rect l="l" t="t" r="r" b="b"/>
            <a:pathLst>
              <a:path w="1118628" h="25400">
                <a:moveTo>
                  <a:pt x="6350" y="6350"/>
                </a:moveTo>
                <a:lnTo>
                  <a:pt x="1112278"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8" name="Freeform 3"/>
          <p:cNvSpPr/>
          <p:nvPr/>
        </p:nvSpPr>
        <p:spPr>
          <a:xfrm>
            <a:off x="2553970" y="1560779"/>
            <a:ext cx="797559" cy="25400"/>
          </a:xfrm>
          <a:custGeom>
            <a:avLst/>
            <a:gdLst>
              <a:gd name="connsiteX0" fmla="*/ 6350 w 797559"/>
              <a:gd name="connsiteY0" fmla="*/ 6350 h 25400"/>
              <a:gd name="connsiteX1" fmla="*/ 791209 w 797559"/>
              <a:gd name="connsiteY1" fmla="*/ 6350 h 25400"/>
            </a:gdLst>
            <a:ahLst/>
            <a:cxnLst>
              <a:cxn ang="0">
                <a:pos x="connsiteX0" y="connsiteY0"/>
              </a:cxn>
              <a:cxn ang="1">
                <a:pos x="connsiteX1" y="connsiteY1"/>
              </a:cxn>
            </a:cxnLst>
            <a:rect l="l" t="t" r="r" b="b"/>
            <a:pathLst>
              <a:path w="797559" h="25400">
                <a:moveTo>
                  <a:pt x="6350" y="6350"/>
                </a:moveTo>
                <a:lnTo>
                  <a:pt x="791209"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9" name="Freeform 3"/>
          <p:cNvSpPr/>
          <p:nvPr/>
        </p:nvSpPr>
        <p:spPr>
          <a:xfrm>
            <a:off x="3338829" y="1560779"/>
            <a:ext cx="751840" cy="25400"/>
          </a:xfrm>
          <a:custGeom>
            <a:avLst/>
            <a:gdLst>
              <a:gd name="connsiteX0" fmla="*/ 6350 w 751840"/>
              <a:gd name="connsiteY0" fmla="*/ 6350 h 25400"/>
              <a:gd name="connsiteX1" fmla="*/ 745490 w 751840"/>
              <a:gd name="connsiteY1" fmla="*/ 6350 h 25400"/>
            </a:gdLst>
            <a:ahLst/>
            <a:cxnLst>
              <a:cxn ang="0">
                <a:pos x="connsiteX0" y="connsiteY0"/>
              </a:cxn>
              <a:cxn ang="1">
                <a:pos x="connsiteX1" y="connsiteY1"/>
              </a:cxn>
            </a:cxnLst>
            <a:rect l="l" t="t" r="r" b="b"/>
            <a:pathLst>
              <a:path w="751840" h="25400">
                <a:moveTo>
                  <a:pt x="6350" y="6350"/>
                </a:moveTo>
                <a:lnTo>
                  <a:pt x="745490"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0" name="Freeform 3"/>
          <p:cNvSpPr/>
          <p:nvPr/>
        </p:nvSpPr>
        <p:spPr>
          <a:xfrm>
            <a:off x="4077970" y="1560779"/>
            <a:ext cx="1040130" cy="25400"/>
          </a:xfrm>
          <a:custGeom>
            <a:avLst/>
            <a:gdLst>
              <a:gd name="connsiteX0" fmla="*/ 6350 w 1040130"/>
              <a:gd name="connsiteY0" fmla="*/ 6350 h 25400"/>
              <a:gd name="connsiteX1" fmla="*/ 1033779 w 1040130"/>
              <a:gd name="connsiteY1" fmla="*/ 6350 h 25400"/>
            </a:gdLst>
            <a:ahLst/>
            <a:cxnLst>
              <a:cxn ang="0">
                <a:pos x="connsiteX0" y="connsiteY0"/>
              </a:cxn>
              <a:cxn ang="1">
                <a:pos x="connsiteX1" y="connsiteY1"/>
              </a:cxn>
            </a:cxnLst>
            <a:rect l="l" t="t" r="r" b="b"/>
            <a:pathLst>
              <a:path w="1040130" h="25400">
                <a:moveTo>
                  <a:pt x="6350" y="6350"/>
                </a:moveTo>
                <a:lnTo>
                  <a:pt x="1033779"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1" name="Freeform 3"/>
          <p:cNvSpPr/>
          <p:nvPr/>
        </p:nvSpPr>
        <p:spPr>
          <a:xfrm>
            <a:off x="5105400" y="1560779"/>
            <a:ext cx="918629" cy="25400"/>
          </a:xfrm>
          <a:custGeom>
            <a:avLst/>
            <a:gdLst>
              <a:gd name="connsiteX0" fmla="*/ 6350 w 918629"/>
              <a:gd name="connsiteY0" fmla="*/ 6350 h 25400"/>
              <a:gd name="connsiteX1" fmla="*/ 912279 w 918629"/>
              <a:gd name="connsiteY1" fmla="*/ 6350 h 25400"/>
            </a:gdLst>
            <a:ahLst/>
            <a:cxnLst>
              <a:cxn ang="0">
                <a:pos x="connsiteX0" y="connsiteY0"/>
              </a:cxn>
              <a:cxn ang="1">
                <a:pos x="connsiteX1" y="connsiteY1"/>
              </a:cxn>
            </a:cxnLst>
            <a:rect l="l" t="t" r="r" b="b"/>
            <a:pathLst>
              <a:path w="918629" h="25400">
                <a:moveTo>
                  <a:pt x="6350" y="6350"/>
                </a:moveTo>
                <a:lnTo>
                  <a:pt x="912279"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2" name="Freeform 3"/>
          <p:cNvSpPr/>
          <p:nvPr/>
        </p:nvSpPr>
        <p:spPr>
          <a:xfrm>
            <a:off x="1448041" y="2237727"/>
            <a:ext cx="1118628" cy="25400"/>
          </a:xfrm>
          <a:custGeom>
            <a:avLst/>
            <a:gdLst>
              <a:gd name="connsiteX0" fmla="*/ 6350 w 1118628"/>
              <a:gd name="connsiteY0" fmla="*/ 6350 h 25400"/>
              <a:gd name="connsiteX1" fmla="*/ 1112278 w 1118628"/>
              <a:gd name="connsiteY1" fmla="*/ 6350 h 25400"/>
            </a:gdLst>
            <a:ahLst/>
            <a:cxnLst>
              <a:cxn ang="0">
                <a:pos x="connsiteX0" y="connsiteY0"/>
              </a:cxn>
              <a:cxn ang="1">
                <a:pos x="connsiteX1" y="connsiteY1"/>
              </a:cxn>
            </a:cxnLst>
            <a:rect l="l" t="t" r="r" b="b"/>
            <a:pathLst>
              <a:path w="1118628" h="25400">
                <a:moveTo>
                  <a:pt x="6350" y="6350"/>
                </a:moveTo>
                <a:lnTo>
                  <a:pt x="1112278"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3" name="Freeform 3"/>
          <p:cNvSpPr/>
          <p:nvPr/>
        </p:nvSpPr>
        <p:spPr>
          <a:xfrm>
            <a:off x="2553970" y="2237727"/>
            <a:ext cx="797559" cy="25400"/>
          </a:xfrm>
          <a:custGeom>
            <a:avLst/>
            <a:gdLst>
              <a:gd name="connsiteX0" fmla="*/ 6350 w 797559"/>
              <a:gd name="connsiteY0" fmla="*/ 6350 h 25400"/>
              <a:gd name="connsiteX1" fmla="*/ 791209 w 797559"/>
              <a:gd name="connsiteY1" fmla="*/ 6350 h 25400"/>
            </a:gdLst>
            <a:ahLst/>
            <a:cxnLst>
              <a:cxn ang="0">
                <a:pos x="connsiteX0" y="connsiteY0"/>
              </a:cxn>
              <a:cxn ang="1">
                <a:pos x="connsiteX1" y="connsiteY1"/>
              </a:cxn>
            </a:cxnLst>
            <a:rect l="l" t="t" r="r" b="b"/>
            <a:pathLst>
              <a:path w="797559" h="25400">
                <a:moveTo>
                  <a:pt x="6350" y="6350"/>
                </a:moveTo>
                <a:lnTo>
                  <a:pt x="791209"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4" name="Freeform 3"/>
          <p:cNvSpPr/>
          <p:nvPr/>
        </p:nvSpPr>
        <p:spPr>
          <a:xfrm>
            <a:off x="3338829" y="2237727"/>
            <a:ext cx="751840" cy="25400"/>
          </a:xfrm>
          <a:custGeom>
            <a:avLst/>
            <a:gdLst>
              <a:gd name="connsiteX0" fmla="*/ 6350 w 751840"/>
              <a:gd name="connsiteY0" fmla="*/ 6350 h 25400"/>
              <a:gd name="connsiteX1" fmla="*/ 745490 w 751840"/>
              <a:gd name="connsiteY1" fmla="*/ 6350 h 25400"/>
            </a:gdLst>
            <a:ahLst/>
            <a:cxnLst>
              <a:cxn ang="0">
                <a:pos x="connsiteX0" y="connsiteY0"/>
              </a:cxn>
              <a:cxn ang="1">
                <a:pos x="connsiteX1" y="connsiteY1"/>
              </a:cxn>
            </a:cxnLst>
            <a:rect l="l" t="t" r="r" b="b"/>
            <a:pathLst>
              <a:path w="751840" h="25400">
                <a:moveTo>
                  <a:pt x="6350" y="6350"/>
                </a:moveTo>
                <a:lnTo>
                  <a:pt x="745490"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5" name="Freeform 3"/>
          <p:cNvSpPr/>
          <p:nvPr/>
        </p:nvSpPr>
        <p:spPr>
          <a:xfrm>
            <a:off x="4077970" y="2237727"/>
            <a:ext cx="1040130" cy="25400"/>
          </a:xfrm>
          <a:custGeom>
            <a:avLst/>
            <a:gdLst>
              <a:gd name="connsiteX0" fmla="*/ 6350 w 1040130"/>
              <a:gd name="connsiteY0" fmla="*/ 6350 h 25400"/>
              <a:gd name="connsiteX1" fmla="*/ 1033779 w 1040130"/>
              <a:gd name="connsiteY1" fmla="*/ 6350 h 25400"/>
            </a:gdLst>
            <a:ahLst/>
            <a:cxnLst>
              <a:cxn ang="0">
                <a:pos x="connsiteX0" y="connsiteY0"/>
              </a:cxn>
              <a:cxn ang="1">
                <a:pos x="connsiteX1" y="connsiteY1"/>
              </a:cxn>
            </a:cxnLst>
            <a:rect l="l" t="t" r="r" b="b"/>
            <a:pathLst>
              <a:path w="1040130" h="25400">
                <a:moveTo>
                  <a:pt x="6350" y="6350"/>
                </a:moveTo>
                <a:lnTo>
                  <a:pt x="1033779"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6" name="Freeform 3"/>
          <p:cNvSpPr/>
          <p:nvPr/>
        </p:nvSpPr>
        <p:spPr>
          <a:xfrm>
            <a:off x="5105400" y="2237727"/>
            <a:ext cx="918629" cy="25400"/>
          </a:xfrm>
          <a:custGeom>
            <a:avLst/>
            <a:gdLst>
              <a:gd name="connsiteX0" fmla="*/ 6350 w 918629"/>
              <a:gd name="connsiteY0" fmla="*/ 6350 h 25400"/>
              <a:gd name="connsiteX1" fmla="*/ 912279 w 918629"/>
              <a:gd name="connsiteY1" fmla="*/ 6350 h 25400"/>
            </a:gdLst>
            <a:ahLst/>
            <a:cxnLst>
              <a:cxn ang="0">
                <a:pos x="connsiteX0" y="connsiteY0"/>
              </a:cxn>
              <a:cxn ang="1">
                <a:pos x="connsiteX1" y="connsiteY1"/>
              </a:cxn>
            </a:cxnLst>
            <a:rect l="l" t="t" r="r" b="b"/>
            <a:pathLst>
              <a:path w="918629" h="25400">
                <a:moveTo>
                  <a:pt x="6350" y="6350"/>
                </a:moveTo>
                <a:lnTo>
                  <a:pt x="912279"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7" name="Freeform 3"/>
          <p:cNvSpPr/>
          <p:nvPr/>
        </p:nvSpPr>
        <p:spPr>
          <a:xfrm>
            <a:off x="1448041" y="2778125"/>
            <a:ext cx="1118628" cy="25400"/>
          </a:xfrm>
          <a:custGeom>
            <a:avLst/>
            <a:gdLst>
              <a:gd name="connsiteX0" fmla="*/ 6350 w 1118628"/>
              <a:gd name="connsiteY0" fmla="*/ 6350 h 25400"/>
              <a:gd name="connsiteX1" fmla="*/ 1112278 w 1118628"/>
              <a:gd name="connsiteY1" fmla="*/ 6350 h 25400"/>
            </a:gdLst>
            <a:ahLst/>
            <a:cxnLst>
              <a:cxn ang="0">
                <a:pos x="connsiteX0" y="connsiteY0"/>
              </a:cxn>
              <a:cxn ang="1">
                <a:pos x="connsiteX1" y="connsiteY1"/>
              </a:cxn>
            </a:cxnLst>
            <a:rect l="l" t="t" r="r" b="b"/>
            <a:pathLst>
              <a:path w="1118628" h="25400">
                <a:moveTo>
                  <a:pt x="6350" y="6350"/>
                </a:moveTo>
                <a:lnTo>
                  <a:pt x="1112278"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8" name="Freeform 3"/>
          <p:cNvSpPr/>
          <p:nvPr/>
        </p:nvSpPr>
        <p:spPr>
          <a:xfrm>
            <a:off x="2553970" y="2778125"/>
            <a:ext cx="797559" cy="25400"/>
          </a:xfrm>
          <a:custGeom>
            <a:avLst/>
            <a:gdLst>
              <a:gd name="connsiteX0" fmla="*/ 6350 w 797559"/>
              <a:gd name="connsiteY0" fmla="*/ 6350 h 25400"/>
              <a:gd name="connsiteX1" fmla="*/ 791209 w 797559"/>
              <a:gd name="connsiteY1" fmla="*/ 6350 h 25400"/>
            </a:gdLst>
            <a:ahLst/>
            <a:cxnLst>
              <a:cxn ang="0">
                <a:pos x="connsiteX0" y="connsiteY0"/>
              </a:cxn>
              <a:cxn ang="1">
                <a:pos x="connsiteX1" y="connsiteY1"/>
              </a:cxn>
            </a:cxnLst>
            <a:rect l="l" t="t" r="r" b="b"/>
            <a:pathLst>
              <a:path w="797559" h="25400">
                <a:moveTo>
                  <a:pt x="6350" y="6350"/>
                </a:moveTo>
                <a:lnTo>
                  <a:pt x="791209"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9" name="Freeform 3"/>
          <p:cNvSpPr/>
          <p:nvPr/>
        </p:nvSpPr>
        <p:spPr>
          <a:xfrm>
            <a:off x="3338829" y="2778125"/>
            <a:ext cx="751840" cy="25400"/>
          </a:xfrm>
          <a:custGeom>
            <a:avLst/>
            <a:gdLst>
              <a:gd name="connsiteX0" fmla="*/ 6350 w 751840"/>
              <a:gd name="connsiteY0" fmla="*/ 6350 h 25400"/>
              <a:gd name="connsiteX1" fmla="*/ 745490 w 751840"/>
              <a:gd name="connsiteY1" fmla="*/ 6350 h 25400"/>
            </a:gdLst>
            <a:ahLst/>
            <a:cxnLst>
              <a:cxn ang="0">
                <a:pos x="connsiteX0" y="connsiteY0"/>
              </a:cxn>
              <a:cxn ang="1">
                <a:pos x="connsiteX1" y="connsiteY1"/>
              </a:cxn>
            </a:cxnLst>
            <a:rect l="l" t="t" r="r" b="b"/>
            <a:pathLst>
              <a:path w="751840" h="25400">
                <a:moveTo>
                  <a:pt x="6350" y="6350"/>
                </a:moveTo>
                <a:lnTo>
                  <a:pt x="745490"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0" name="Freeform 3"/>
          <p:cNvSpPr/>
          <p:nvPr/>
        </p:nvSpPr>
        <p:spPr>
          <a:xfrm>
            <a:off x="4077970" y="2778125"/>
            <a:ext cx="1040130" cy="25400"/>
          </a:xfrm>
          <a:custGeom>
            <a:avLst/>
            <a:gdLst>
              <a:gd name="connsiteX0" fmla="*/ 6350 w 1040130"/>
              <a:gd name="connsiteY0" fmla="*/ 6350 h 25400"/>
              <a:gd name="connsiteX1" fmla="*/ 1033779 w 1040130"/>
              <a:gd name="connsiteY1" fmla="*/ 6350 h 25400"/>
            </a:gdLst>
            <a:ahLst/>
            <a:cxnLst>
              <a:cxn ang="0">
                <a:pos x="connsiteX0" y="connsiteY0"/>
              </a:cxn>
              <a:cxn ang="1">
                <a:pos x="connsiteX1" y="connsiteY1"/>
              </a:cxn>
            </a:cxnLst>
            <a:rect l="l" t="t" r="r" b="b"/>
            <a:pathLst>
              <a:path w="1040130" h="25400">
                <a:moveTo>
                  <a:pt x="6350" y="6350"/>
                </a:moveTo>
                <a:lnTo>
                  <a:pt x="1033779"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1" name="Freeform 3"/>
          <p:cNvSpPr/>
          <p:nvPr/>
        </p:nvSpPr>
        <p:spPr>
          <a:xfrm>
            <a:off x="5105400" y="2778125"/>
            <a:ext cx="918629" cy="25400"/>
          </a:xfrm>
          <a:custGeom>
            <a:avLst/>
            <a:gdLst>
              <a:gd name="connsiteX0" fmla="*/ 6350 w 918629"/>
              <a:gd name="connsiteY0" fmla="*/ 6350 h 25400"/>
              <a:gd name="connsiteX1" fmla="*/ 912279 w 918629"/>
              <a:gd name="connsiteY1" fmla="*/ 6350 h 25400"/>
            </a:gdLst>
            <a:ahLst/>
            <a:cxnLst>
              <a:cxn ang="0">
                <a:pos x="connsiteX0" y="connsiteY0"/>
              </a:cxn>
              <a:cxn ang="1">
                <a:pos x="connsiteX1" y="connsiteY1"/>
              </a:cxn>
            </a:cxnLst>
            <a:rect l="l" t="t" r="r" b="b"/>
            <a:pathLst>
              <a:path w="918629" h="25400">
                <a:moveTo>
                  <a:pt x="6350" y="6350"/>
                </a:moveTo>
                <a:lnTo>
                  <a:pt x="912279"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3" name="TextBox 1"/>
          <p:cNvSpPr txBox="1"/>
          <p:nvPr/>
        </p:nvSpPr>
        <p:spPr>
          <a:xfrm>
            <a:off x="1511300" y="825500"/>
            <a:ext cx="647700" cy="139700"/>
          </a:xfrm>
          <a:prstGeom prst="rect">
            <a:avLst/>
          </a:prstGeom>
          <a:noFill/>
        </p:spPr>
        <p:txBody>
          <a:bodyPr wrap="none" lIns="0" tIns="0" rIns="0" rtlCol="0">
            <a:spAutoFit/>
          </a:bodyPr>
          <a:lstStyle/>
          <a:p>
            <a:pPr>
              <a:lnSpc>
                <a:spcPts val="1100"/>
              </a:lnSpc>
              <a:tabLst/>
            </a:pPr>
            <a:r>
              <a:rPr lang="en-US" altLang="zh-CN" sz="1000" b="1" dirty="0" smtClean="0">
                <a:solidFill>
                  <a:srgbClr val="FFFFFF"/>
                </a:solidFill>
                <a:latin typeface="Segoe UI" pitchFamily="18" charset="0"/>
                <a:cs typeface="Segoe UI" pitchFamily="18" charset="0"/>
              </a:rPr>
              <a:t>TABLE</a:t>
            </a:r>
            <a:r>
              <a:rPr lang="en-US" altLang="zh-CN" sz="1000" dirty="0" smtClean="0">
                <a:latin typeface="Times New Roman" pitchFamily="18" charset="0"/>
                <a:cs typeface="Times New Roman" pitchFamily="18" charset="0"/>
              </a:rPr>
              <a:t> </a:t>
            </a:r>
            <a:r>
              <a:rPr lang="en-US" altLang="zh-CN" sz="1000" b="1" dirty="0" smtClean="0">
                <a:solidFill>
                  <a:srgbClr val="FFFFFF"/>
                </a:solidFill>
                <a:latin typeface="Segoe UI" pitchFamily="18" charset="0"/>
                <a:cs typeface="Segoe UI" pitchFamily="18" charset="0"/>
              </a:rPr>
              <a:t>12.1</a:t>
            </a:r>
          </a:p>
        </p:txBody>
      </p:sp>
      <p:sp>
        <p:nvSpPr>
          <p:cNvPr id="24" name="TextBox 1"/>
          <p:cNvSpPr txBox="1"/>
          <p:nvPr/>
        </p:nvSpPr>
        <p:spPr>
          <a:xfrm>
            <a:off x="2311400" y="812800"/>
            <a:ext cx="3200400" cy="330200"/>
          </a:xfrm>
          <a:prstGeom prst="rect">
            <a:avLst/>
          </a:prstGeom>
          <a:noFill/>
        </p:spPr>
        <p:txBody>
          <a:bodyPr wrap="none" lIns="0" tIns="0" rIns="0" rtlCol="0">
            <a:spAutoFit/>
          </a:bodyPr>
          <a:lstStyle/>
          <a:p>
            <a:pPr>
              <a:lnSpc>
                <a:spcPts val="1300"/>
              </a:lnSpc>
              <a:tabLst/>
            </a:pPr>
            <a:r>
              <a:rPr lang="en-US" altLang="zh-CN" sz="1100" b="1" dirty="0" smtClean="0">
                <a:solidFill>
                  <a:srgbClr val="231F20"/>
                </a:solidFill>
                <a:latin typeface="Segoe UI" pitchFamily="18" charset="0"/>
                <a:cs typeface="Segoe UI" pitchFamily="18" charset="0"/>
              </a:rPr>
              <a:t>Hypothetical</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Data</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to</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Illustrate</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Computations</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for</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a</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Cohort</a:t>
            </a:r>
          </a:p>
          <a:p>
            <a:pPr>
              <a:lnSpc>
                <a:spcPts val="1300"/>
              </a:lnSpc>
              <a:tabLst/>
            </a:pPr>
            <a:r>
              <a:rPr lang="en-US" altLang="zh-CN" sz="1100" b="1" dirty="0" smtClean="0">
                <a:solidFill>
                  <a:srgbClr val="231F20"/>
                </a:solidFill>
                <a:latin typeface="Segoe UI" pitchFamily="18" charset="0"/>
                <a:cs typeface="Segoe UI" pitchFamily="18" charset="0"/>
              </a:rPr>
              <a:t>and</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a</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Case-Control</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Study</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of</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Vaccine</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Efficacy</a:t>
            </a:r>
          </a:p>
        </p:txBody>
      </p:sp>
      <p:sp>
        <p:nvSpPr>
          <p:cNvPr id="25" name="TextBox 1"/>
          <p:cNvSpPr txBox="1"/>
          <p:nvPr/>
        </p:nvSpPr>
        <p:spPr>
          <a:xfrm>
            <a:off x="2438400" y="2286000"/>
            <a:ext cx="25400" cy="63500"/>
          </a:xfrm>
          <a:prstGeom prst="rect">
            <a:avLst/>
          </a:prstGeom>
          <a:noFill/>
        </p:spPr>
        <p:txBody>
          <a:bodyPr wrap="none" lIns="0" tIns="0" rIns="0" rtlCol="0">
            <a:spAutoFit/>
          </a:bodyPr>
          <a:lstStyle/>
          <a:p>
            <a:pPr>
              <a:lnSpc>
                <a:spcPts val="500"/>
              </a:lnSpc>
              <a:tabLst/>
            </a:pPr>
            <a:r>
              <a:rPr lang="en-US" altLang="zh-CN" sz="560" b="1" i="1" dirty="0" smtClean="0">
                <a:solidFill>
                  <a:srgbClr val="231F20"/>
                </a:solidFill>
                <a:latin typeface="Segoe UI" pitchFamily="18" charset="0"/>
                <a:cs typeface="Segoe UI" pitchFamily="18" charset="0"/>
              </a:rPr>
              <a:t>b</a:t>
            </a:r>
          </a:p>
        </p:txBody>
      </p:sp>
      <p:sp>
        <p:nvSpPr>
          <p:cNvPr id="26" name="TextBox 1"/>
          <p:cNvSpPr txBox="1"/>
          <p:nvPr/>
        </p:nvSpPr>
        <p:spPr>
          <a:xfrm>
            <a:off x="1524000" y="1435100"/>
            <a:ext cx="914400" cy="1295400"/>
          </a:xfrm>
          <a:prstGeom prst="rect">
            <a:avLst/>
          </a:prstGeom>
          <a:noFill/>
        </p:spPr>
        <p:txBody>
          <a:bodyPr wrap="none" lIns="0" tIns="0" rIns="0" rtlCol="0">
            <a:spAutoFit/>
          </a:bodyPr>
          <a:lstStyle/>
          <a:p>
            <a:pPr>
              <a:lnSpc>
                <a:spcPts val="1100"/>
              </a:lnSpc>
              <a:tabLst/>
            </a:pPr>
            <a:r>
              <a:rPr lang="en-US" altLang="zh-CN" sz="950" b="1" dirty="0" smtClean="0">
                <a:solidFill>
                  <a:srgbClr val="231F20"/>
                </a:solidFill>
                <a:latin typeface="Segoe UI" pitchFamily="18" charset="0"/>
                <a:cs typeface="Segoe UI" pitchFamily="18" charset="0"/>
              </a:rPr>
              <a:t>Group</a:t>
            </a:r>
          </a:p>
          <a:p>
            <a:pPr>
              <a:lnSpc>
                <a:spcPts val="1700"/>
              </a:lnSpc>
              <a:tabLst/>
            </a:pPr>
            <a:r>
              <a:rPr lang="en-US" altLang="zh-CN" sz="950" b="1" dirty="0" smtClean="0">
                <a:solidFill>
                  <a:srgbClr val="231F20"/>
                </a:solidFill>
                <a:latin typeface="Segoe UI" pitchFamily="18" charset="0"/>
                <a:cs typeface="Segoe UI" pitchFamily="18" charset="0"/>
              </a:rPr>
              <a:t>Cohort</a:t>
            </a:r>
            <a:r>
              <a:rPr lang="en-US" altLang="zh-CN" sz="950" dirty="0" smtClean="0">
                <a:latin typeface="Times New Roman" pitchFamily="18" charset="0"/>
                <a:cs typeface="Times New Roman" pitchFamily="18" charset="0"/>
              </a:rPr>
              <a:t> </a:t>
            </a:r>
            <a:r>
              <a:rPr lang="en-US" altLang="zh-CN" sz="950" b="1" dirty="0" smtClean="0">
                <a:solidFill>
                  <a:srgbClr val="231F20"/>
                </a:solidFill>
                <a:latin typeface="Segoe UI" pitchFamily="18" charset="0"/>
                <a:cs typeface="Segoe UI" pitchFamily="18" charset="0"/>
              </a:rPr>
              <a:t>study</a:t>
            </a:r>
            <a:r>
              <a:rPr lang="en-US" altLang="zh-CN" sz="560" b="1" i="1" dirty="0" smtClean="0">
                <a:solidFill>
                  <a:srgbClr val="231F20"/>
                </a:solidFill>
                <a:latin typeface="Segoe UI" pitchFamily="18" charset="0"/>
                <a:cs typeface="Segoe UI" pitchFamily="18" charset="0"/>
              </a:rPr>
              <a:t>a</a:t>
            </a:r>
          </a:p>
          <a:p>
            <a:pPr>
              <a:lnSpc>
                <a:spcPts val="1000"/>
              </a:lnSpc>
              <a:tabLst/>
            </a:pPr>
            <a:r>
              <a:rPr lang="en-US" altLang="zh-CN" sz="950" dirty="0" smtClean="0">
                <a:solidFill>
                  <a:srgbClr val="231F20"/>
                </a:solidFill>
                <a:latin typeface="Segoe UI" pitchFamily="18" charset="0"/>
                <a:cs typeface="Segoe UI" pitchFamily="18" charset="0"/>
              </a:rPr>
              <a:t>Vaccinated</a:t>
            </a:r>
          </a:p>
          <a:p>
            <a:pPr>
              <a:lnSpc>
                <a:spcPts val="1100"/>
              </a:lnSpc>
              <a:tabLst/>
            </a:pPr>
            <a:r>
              <a:rPr lang="en-US" altLang="zh-CN" sz="950" dirty="0" smtClean="0">
                <a:solidFill>
                  <a:srgbClr val="231F20"/>
                </a:solidFill>
                <a:latin typeface="Segoe UI" pitchFamily="18" charset="0"/>
                <a:cs typeface="Segoe UI" pitchFamily="18" charset="0"/>
              </a:rPr>
              <a:t>Unvaccinated</a:t>
            </a:r>
          </a:p>
          <a:p>
            <a:pPr>
              <a:lnSpc>
                <a:spcPts val="1400"/>
              </a:lnSpc>
              <a:tabLst/>
            </a:pPr>
            <a:r>
              <a:rPr lang="en-US" altLang="zh-CN" sz="950" b="1" dirty="0" smtClean="0">
                <a:solidFill>
                  <a:srgbClr val="231F20"/>
                </a:solidFill>
                <a:latin typeface="Segoe UI" pitchFamily="18" charset="0"/>
                <a:cs typeface="Segoe UI" pitchFamily="18" charset="0"/>
              </a:rPr>
              <a:t>Group</a:t>
            </a:r>
          </a:p>
          <a:p>
            <a:pPr>
              <a:lnSpc>
                <a:spcPts val="1600"/>
              </a:lnSpc>
              <a:tabLst/>
            </a:pPr>
            <a:r>
              <a:rPr lang="en-US" altLang="zh-CN" sz="950" b="1" dirty="0" smtClean="0">
                <a:solidFill>
                  <a:srgbClr val="231F20"/>
                </a:solidFill>
                <a:latin typeface="Segoe UI" pitchFamily="18" charset="0"/>
                <a:cs typeface="Segoe UI" pitchFamily="18" charset="0"/>
              </a:rPr>
              <a:t>Case-control</a:t>
            </a:r>
            <a:r>
              <a:rPr lang="en-US" altLang="zh-CN" sz="950" dirty="0" smtClean="0">
                <a:latin typeface="Times New Roman" pitchFamily="18" charset="0"/>
                <a:cs typeface="Times New Roman" pitchFamily="18" charset="0"/>
              </a:rPr>
              <a:t> </a:t>
            </a:r>
            <a:r>
              <a:rPr lang="en-US" altLang="zh-CN" sz="950" b="1" dirty="0" smtClean="0">
                <a:solidFill>
                  <a:srgbClr val="231F20"/>
                </a:solidFill>
                <a:latin typeface="Segoe UI" pitchFamily="18" charset="0"/>
                <a:cs typeface="Segoe UI" pitchFamily="18" charset="0"/>
              </a:rPr>
              <a:t>study</a:t>
            </a:r>
          </a:p>
          <a:p>
            <a:pPr>
              <a:lnSpc>
                <a:spcPts val="1000"/>
              </a:lnSpc>
              <a:tabLst/>
            </a:pPr>
            <a:r>
              <a:rPr lang="en-US" altLang="zh-CN" sz="950" dirty="0" smtClean="0">
                <a:solidFill>
                  <a:srgbClr val="231F20"/>
                </a:solidFill>
                <a:latin typeface="Segoe UI" pitchFamily="18" charset="0"/>
                <a:cs typeface="Segoe UI" pitchFamily="18" charset="0"/>
              </a:rPr>
              <a:t>Vaccinated</a:t>
            </a:r>
          </a:p>
          <a:p>
            <a:pPr>
              <a:lnSpc>
                <a:spcPts val="1100"/>
              </a:lnSpc>
              <a:tabLst/>
            </a:pPr>
            <a:r>
              <a:rPr lang="en-US" altLang="zh-CN" sz="950" dirty="0" smtClean="0">
                <a:solidFill>
                  <a:srgbClr val="231F20"/>
                </a:solidFill>
                <a:latin typeface="Segoe UI" pitchFamily="18" charset="0"/>
                <a:cs typeface="Segoe UI" pitchFamily="18" charset="0"/>
              </a:rPr>
              <a:t>Unvaccinated</a:t>
            </a:r>
          </a:p>
        </p:txBody>
      </p:sp>
      <p:sp>
        <p:nvSpPr>
          <p:cNvPr id="27" name="TextBox 1"/>
          <p:cNvSpPr txBox="1"/>
          <p:nvPr/>
        </p:nvSpPr>
        <p:spPr>
          <a:xfrm>
            <a:off x="2679700" y="1435100"/>
            <a:ext cx="533400" cy="1295400"/>
          </a:xfrm>
          <a:prstGeom prst="rect">
            <a:avLst/>
          </a:prstGeom>
          <a:noFill/>
        </p:spPr>
        <p:txBody>
          <a:bodyPr wrap="none" lIns="0" tIns="0" rIns="0" rtlCol="0">
            <a:spAutoFit/>
          </a:bodyPr>
          <a:lstStyle/>
          <a:p>
            <a:pPr>
              <a:lnSpc>
                <a:spcPts val="1100"/>
              </a:lnSpc>
              <a:tabLst>
                <a:tab pos="114300" algn="l"/>
                <a:tab pos="190500" algn="l"/>
                <a:tab pos="215900" algn="l"/>
              </a:tabLst>
            </a:pPr>
            <a:r>
              <a:rPr lang="en-US" altLang="zh-CN" sz="950" b="1" dirty="0" smtClean="0">
                <a:solidFill>
                  <a:srgbClr val="231F20"/>
                </a:solidFill>
                <a:latin typeface="Segoe UI" pitchFamily="18" charset="0"/>
                <a:cs typeface="Segoe UI" pitchFamily="18" charset="0"/>
              </a:rPr>
              <a:t>2012</a:t>
            </a:r>
            <a:r>
              <a:rPr lang="en-US" altLang="zh-CN" sz="950" dirty="0" smtClean="0">
                <a:latin typeface="Times New Roman" pitchFamily="18" charset="0"/>
                <a:cs typeface="Times New Roman" pitchFamily="18" charset="0"/>
              </a:rPr>
              <a:t> </a:t>
            </a:r>
            <a:r>
              <a:rPr lang="en-US" altLang="zh-CN" sz="950" b="1" dirty="0" smtClean="0">
                <a:solidFill>
                  <a:srgbClr val="231F20"/>
                </a:solidFill>
                <a:latin typeface="Segoe UI" pitchFamily="18" charset="0"/>
                <a:cs typeface="Segoe UI" pitchFamily="18" charset="0"/>
              </a:rPr>
              <a:t>Cases</a:t>
            </a:r>
          </a:p>
          <a:p>
            <a:pPr>
              <a:lnSpc>
                <a:spcPts val="1000"/>
              </a:lnSpc>
            </a:pPr>
            <a:endParaRPr lang="en-US" altLang="zh-CN" dirty="0" smtClean="0"/>
          </a:p>
          <a:p>
            <a:pPr>
              <a:lnSpc>
                <a:spcPts val="1700"/>
              </a:lnSpc>
              <a:tabLst>
                <a:tab pos="114300" algn="l"/>
                <a:tab pos="190500" algn="l"/>
                <a:tab pos="215900" algn="l"/>
              </a:tabLst>
            </a:pPr>
            <a:r>
              <a:rPr lang="en-US" altLang="zh-CN" dirty="0" smtClean="0"/>
              <a:t>		</a:t>
            </a:r>
            <a:r>
              <a:rPr lang="en-US" altLang="zh-CN" sz="950" dirty="0" smtClean="0">
                <a:solidFill>
                  <a:srgbClr val="231F20"/>
                </a:solidFill>
                <a:latin typeface="Segoe UI" pitchFamily="18" charset="0"/>
                <a:cs typeface="Segoe UI" pitchFamily="18" charset="0"/>
              </a:rPr>
              <a:t>100</a:t>
            </a:r>
          </a:p>
          <a:p>
            <a:pPr>
              <a:lnSpc>
                <a:spcPts val="1100"/>
              </a:lnSpc>
              <a:tabLst>
                <a:tab pos="114300" algn="l"/>
                <a:tab pos="190500" algn="l"/>
                <a:tab pos="215900" algn="l"/>
              </a:tabLst>
            </a:pPr>
            <a:r>
              <a:rPr lang="en-US" altLang="zh-CN" dirty="0" smtClean="0"/>
              <a:t>		</a:t>
            </a:r>
            <a:r>
              <a:rPr lang="en-US" altLang="zh-CN" sz="950" dirty="0" smtClean="0">
                <a:solidFill>
                  <a:srgbClr val="231F20"/>
                </a:solidFill>
                <a:latin typeface="Segoe UI" pitchFamily="18" charset="0"/>
                <a:cs typeface="Segoe UI" pitchFamily="18" charset="0"/>
              </a:rPr>
              <a:t>900</a:t>
            </a:r>
          </a:p>
          <a:p>
            <a:pPr>
              <a:lnSpc>
                <a:spcPts val="1400"/>
              </a:lnSpc>
              <a:tabLst>
                <a:tab pos="114300" algn="l"/>
                <a:tab pos="190500" algn="l"/>
                <a:tab pos="215900" algn="l"/>
              </a:tabLst>
            </a:pPr>
            <a:r>
              <a:rPr lang="en-US" altLang="zh-CN" dirty="0" smtClean="0"/>
              <a:t>	</a:t>
            </a:r>
            <a:r>
              <a:rPr lang="en-US" altLang="zh-CN" sz="950" b="1" dirty="0" smtClean="0">
                <a:solidFill>
                  <a:srgbClr val="231F20"/>
                </a:solidFill>
                <a:latin typeface="Segoe UI" pitchFamily="18" charset="0"/>
                <a:cs typeface="Segoe UI" pitchFamily="18" charset="0"/>
              </a:rPr>
              <a:t>Cases</a:t>
            </a:r>
          </a:p>
          <a:p>
            <a:pPr>
              <a:lnSpc>
                <a:spcPts val="1000"/>
              </a:lnSpc>
            </a:pPr>
            <a:endParaRPr lang="en-US" altLang="zh-CN" dirty="0" smtClean="0"/>
          </a:p>
          <a:p>
            <a:pPr>
              <a:lnSpc>
                <a:spcPts val="1700"/>
              </a:lnSpc>
              <a:tabLst>
                <a:tab pos="114300" algn="l"/>
                <a:tab pos="190500" algn="l"/>
                <a:tab pos="215900" algn="l"/>
              </a:tabLst>
            </a:pPr>
            <a:r>
              <a:rPr lang="en-US" altLang="zh-CN" dirty="0" smtClean="0"/>
              <a:t>			</a:t>
            </a:r>
            <a:r>
              <a:rPr lang="en-US" altLang="zh-CN" sz="950" dirty="0" smtClean="0">
                <a:solidFill>
                  <a:srgbClr val="231F20"/>
                </a:solidFill>
                <a:latin typeface="Segoe UI" pitchFamily="18" charset="0"/>
                <a:cs typeface="Segoe UI" pitchFamily="18" charset="0"/>
              </a:rPr>
              <a:t>10</a:t>
            </a:r>
          </a:p>
          <a:p>
            <a:pPr>
              <a:lnSpc>
                <a:spcPts val="1100"/>
              </a:lnSpc>
              <a:tabLst>
                <a:tab pos="114300" algn="l"/>
                <a:tab pos="190500" algn="l"/>
                <a:tab pos="215900" algn="l"/>
              </a:tabLst>
            </a:pPr>
            <a:r>
              <a:rPr lang="en-US" altLang="zh-CN" dirty="0" smtClean="0"/>
              <a:t>			</a:t>
            </a:r>
            <a:r>
              <a:rPr lang="en-US" altLang="zh-CN" sz="950" dirty="0" smtClean="0">
                <a:solidFill>
                  <a:srgbClr val="231F20"/>
                </a:solidFill>
                <a:latin typeface="Segoe UI" pitchFamily="18" charset="0"/>
                <a:cs typeface="Segoe UI" pitchFamily="18" charset="0"/>
              </a:rPr>
              <a:t>90</a:t>
            </a:r>
          </a:p>
        </p:txBody>
      </p:sp>
      <p:sp>
        <p:nvSpPr>
          <p:cNvPr id="28" name="TextBox 1"/>
          <p:cNvSpPr txBox="1"/>
          <p:nvPr/>
        </p:nvSpPr>
        <p:spPr>
          <a:xfrm>
            <a:off x="3441700" y="1435100"/>
            <a:ext cx="520700" cy="1295400"/>
          </a:xfrm>
          <a:prstGeom prst="rect">
            <a:avLst/>
          </a:prstGeom>
          <a:noFill/>
        </p:spPr>
        <p:txBody>
          <a:bodyPr wrap="none" lIns="0" tIns="0" rIns="0" rtlCol="0">
            <a:spAutoFit/>
          </a:bodyPr>
          <a:lstStyle/>
          <a:p>
            <a:pPr>
              <a:lnSpc>
                <a:spcPts val="1100"/>
              </a:lnSpc>
              <a:tabLst>
                <a:tab pos="50800" algn="l"/>
                <a:tab pos="63500" algn="l"/>
                <a:tab pos="215900" algn="l"/>
              </a:tabLst>
            </a:pPr>
            <a:r>
              <a:rPr lang="en-US" altLang="zh-CN" sz="950" b="1" dirty="0" smtClean="0">
                <a:solidFill>
                  <a:srgbClr val="231F20"/>
                </a:solidFill>
                <a:latin typeface="Segoe UI" pitchFamily="18" charset="0"/>
                <a:cs typeface="Segoe UI" pitchFamily="18" charset="0"/>
              </a:rPr>
              <a:t>Population</a:t>
            </a:r>
          </a:p>
          <a:p>
            <a:pPr>
              <a:lnSpc>
                <a:spcPts val="1000"/>
              </a:lnSpc>
            </a:pPr>
            <a:endParaRPr lang="en-US" altLang="zh-CN" dirty="0" smtClean="0"/>
          </a:p>
          <a:p>
            <a:pPr>
              <a:lnSpc>
                <a:spcPts val="1700"/>
              </a:lnSpc>
              <a:tabLst>
                <a:tab pos="50800" algn="l"/>
                <a:tab pos="63500" algn="l"/>
                <a:tab pos="215900" algn="l"/>
              </a:tabLst>
            </a:pPr>
            <a:r>
              <a:rPr lang="en-US" altLang="zh-CN" dirty="0" smtClean="0"/>
              <a:t>	</a:t>
            </a:r>
            <a:r>
              <a:rPr lang="en-US" altLang="zh-CN" sz="950" dirty="0" smtClean="0">
                <a:solidFill>
                  <a:srgbClr val="231F20"/>
                </a:solidFill>
                <a:latin typeface="Segoe UI" pitchFamily="18" charset="0"/>
                <a:cs typeface="Segoe UI" pitchFamily="18" charset="0"/>
              </a:rPr>
              <a:t>1,000,000</a:t>
            </a:r>
          </a:p>
          <a:p>
            <a:pPr>
              <a:lnSpc>
                <a:spcPts val="1100"/>
              </a:lnSpc>
              <a:tabLst>
                <a:tab pos="50800" algn="l"/>
                <a:tab pos="63500" algn="l"/>
                <a:tab pos="215900" algn="l"/>
              </a:tabLst>
            </a:pPr>
            <a:r>
              <a:rPr lang="en-US" altLang="zh-CN" dirty="0" smtClean="0"/>
              <a:t>	</a:t>
            </a:r>
            <a:r>
              <a:rPr lang="en-US" altLang="zh-CN" sz="950" dirty="0" smtClean="0">
                <a:solidFill>
                  <a:srgbClr val="231F20"/>
                </a:solidFill>
                <a:latin typeface="Segoe UI" pitchFamily="18" charset="0"/>
                <a:cs typeface="Segoe UI" pitchFamily="18" charset="0"/>
              </a:rPr>
              <a:t>3,000,000</a:t>
            </a:r>
          </a:p>
          <a:p>
            <a:pPr>
              <a:lnSpc>
                <a:spcPts val="1400"/>
              </a:lnSpc>
              <a:tabLst>
                <a:tab pos="50800" algn="l"/>
                <a:tab pos="63500" algn="l"/>
                <a:tab pos="215900" algn="l"/>
              </a:tabLst>
            </a:pPr>
            <a:r>
              <a:rPr lang="en-US" altLang="zh-CN" dirty="0" smtClean="0"/>
              <a:t>		</a:t>
            </a:r>
            <a:r>
              <a:rPr lang="en-US" altLang="zh-CN" sz="950" b="1" dirty="0" smtClean="0">
                <a:solidFill>
                  <a:srgbClr val="231F20"/>
                </a:solidFill>
                <a:latin typeface="Segoe UI" pitchFamily="18" charset="0"/>
                <a:cs typeface="Segoe UI" pitchFamily="18" charset="0"/>
              </a:rPr>
              <a:t>Controls</a:t>
            </a:r>
          </a:p>
          <a:p>
            <a:pPr>
              <a:lnSpc>
                <a:spcPts val="1000"/>
              </a:lnSpc>
            </a:pPr>
            <a:endParaRPr lang="en-US" altLang="zh-CN" dirty="0" smtClean="0"/>
          </a:p>
          <a:p>
            <a:pPr>
              <a:lnSpc>
                <a:spcPts val="1700"/>
              </a:lnSpc>
              <a:tabLst>
                <a:tab pos="50800" algn="l"/>
                <a:tab pos="63500" algn="l"/>
                <a:tab pos="215900" algn="l"/>
              </a:tabLst>
            </a:pPr>
            <a:r>
              <a:rPr lang="en-US" altLang="zh-CN" dirty="0" smtClean="0"/>
              <a:t>			</a:t>
            </a:r>
            <a:r>
              <a:rPr lang="en-US" altLang="zh-CN" sz="950" dirty="0" smtClean="0">
                <a:solidFill>
                  <a:srgbClr val="231F20"/>
                </a:solidFill>
                <a:latin typeface="Segoe UI" pitchFamily="18" charset="0"/>
                <a:cs typeface="Segoe UI" pitchFamily="18" charset="0"/>
              </a:rPr>
              <a:t>25</a:t>
            </a:r>
          </a:p>
          <a:p>
            <a:pPr>
              <a:lnSpc>
                <a:spcPts val="1100"/>
              </a:lnSpc>
              <a:tabLst>
                <a:tab pos="50800" algn="l"/>
                <a:tab pos="63500" algn="l"/>
                <a:tab pos="215900" algn="l"/>
              </a:tabLst>
            </a:pPr>
            <a:r>
              <a:rPr lang="en-US" altLang="zh-CN" dirty="0" smtClean="0"/>
              <a:t>			</a:t>
            </a:r>
            <a:r>
              <a:rPr lang="en-US" altLang="zh-CN" sz="950" dirty="0" smtClean="0">
                <a:solidFill>
                  <a:srgbClr val="231F20"/>
                </a:solidFill>
                <a:latin typeface="Segoe UI" pitchFamily="18" charset="0"/>
                <a:cs typeface="Segoe UI" pitchFamily="18" charset="0"/>
              </a:rPr>
              <a:t>75</a:t>
            </a:r>
          </a:p>
        </p:txBody>
      </p:sp>
      <p:sp>
        <p:nvSpPr>
          <p:cNvPr id="29" name="TextBox 1"/>
          <p:cNvSpPr txBox="1"/>
          <p:nvPr/>
        </p:nvSpPr>
        <p:spPr>
          <a:xfrm>
            <a:off x="4203700" y="1295400"/>
            <a:ext cx="774700" cy="1435100"/>
          </a:xfrm>
          <a:prstGeom prst="rect">
            <a:avLst/>
          </a:prstGeom>
          <a:noFill/>
        </p:spPr>
        <p:txBody>
          <a:bodyPr wrap="none" lIns="0" tIns="0" rIns="0" rtlCol="0">
            <a:spAutoFit/>
          </a:bodyPr>
          <a:lstStyle/>
          <a:p>
            <a:pPr>
              <a:lnSpc>
                <a:spcPts val="1100"/>
              </a:lnSpc>
              <a:tabLst>
                <a:tab pos="63500" algn="l"/>
                <a:tab pos="266700" algn="l"/>
                <a:tab pos="330200" algn="l"/>
              </a:tabLst>
            </a:pPr>
            <a:r>
              <a:rPr lang="en-US" altLang="zh-CN" sz="950" b="1" dirty="0" smtClean="0">
                <a:solidFill>
                  <a:srgbClr val="231F20"/>
                </a:solidFill>
                <a:latin typeface="Segoe UI" pitchFamily="18" charset="0"/>
                <a:cs typeface="Segoe UI" pitchFamily="18" charset="0"/>
              </a:rPr>
              <a:t>Rate</a:t>
            </a:r>
            <a:r>
              <a:rPr lang="en-US" altLang="zh-CN" sz="950" dirty="0" smtClean="0">
                <a:latin typeface="Times New Roman" pitchFamily="18" charset="0"/>
                <a:cs typeface="Times New Roman" pitchFamily="18" charset="0"/>
              </a:rPr>
              <a:t> </a:t>
            </a:r>
            <a:r>
              <a:rPr lang="en-US" altLang="zh-CN" sz="950" b="1" dirty="0" smtClean="0">
                <a:solidFill>
                  <a:srgbClr val="231F20"/>
                </a:solidFill>
                <a:latin typeface="Segoe UI" pitchFamily="18" charset="0"/>
                <a:cs typeface="Segoe UI" pitchFamily="18" charset="0"/>
              </a:rPr>
              <a:t>per</a:t>
            </a:r>
            <a:r>
              <a:rPr lang="en-US" altLang="zh-CN" sz="950" dirty="0" smtClean="0">
                <a:latin typeface="Times New Roman" pitchFamily="18" charset="0"/>
                <a:cs typeface="Times New Roman" pitchFamily="18" charset="0"/>
              </a:rPr>
              <a:t> </a:t>
            </a:r>
            <a:r>
              <a:rPr lang="en-US" altLang="zh-CN" sz="950" b="1" dirty="0" smtClean="0">
                <a:solidFill>
                  <a:srgbClr val="231F20"/>
                </a:solidFill>
                <a:latin typeface="Segoe UI" pitchFamily="18" charset="0"/>
                <a:cs typeface="Segoe UI" pitchFamily="18" charset="0"/>
              </a:rPr>
              <a:t>100,000</a:t>
            </a:r>
          </a:p>
          <a:p>
            <a:pPr>
              <a:lnSpc>
                <a:spcPts val="1100"/>
              </a:lnSpc>
              <a:tabLst>
                <a:tab pos="63500" algn="l"/>
                <a:tab pos="266700" algn="l"/>
                <a:tab pos="330200" algn="l"/>
              </a:tabLst>
            </a:pPr>
            <a:r>
              <a:rPr lang="en-US" altLang="zh-CN" dirty="0" smtClean="0"/>
              <a:t>	</a:t>
            </a:r>
            <a:r>
              <a:rPr lang="en-US" altLang="zh-CN" sz="950" b="1" dirty="0" smtClean="0">
                <a:solidFill>
                  <a:srgbClr val="231F20"/>
                </a:solidFill>
                <a:latin typeface="Segoe UI" pitchFamily="18" charset="0"/>
                <a:cs typeface="Segoe UI" pitchFamily="18" charset="0"/>
              </a:rPr>
              <a:t>person-years</a:t>
            </a:r>
          </a:p>
          <a:p>
            <a:pPr>
              <a:lnSpc>
                <a:spcPts val="1000"/>
              </a:lnSpc>
            </a:pPr>
            <a:endParaRPr lang="en-US" altLang="zh-CN" dirty="0" smtClean="0"/>
          </a:p>
          <a:p>
            <a:pPr>
              <a:lnSpc>
                <a:spcPts val="1700"/>
              </a:lnSpc>
              <a:tabLst>
                <a:tab pos="63500" algn="l"/>
                <a:tab pos="266700" algn="l"/>
                <a:tab pos="330200" algn="l"/>
              </a:tabLst>
            </a:pPr>
            <a:r>
              <a:rPr lang="en-US" altLang="zh-CN" dirty="0" smtClean="0"/>
              <a:t>			</a:t>
            </a:r>
            <a:r>
              <a:rPr lang="en-US" altLang="zh-CN" sz="950" dirty="0" smtClean="0">
                <a:solidFill>
                  <a:srgbClr val="231F20"/>
                </a:solidFill>
                <a:latin typeface="Segoe UI" pitchFamily="18" charset="0"/>
                <a:cs typeface="Segoe UI" pitchFamily="18" charset="0"/>
              </a:rPr>
              <a:t>10</a:t>
            </a:r>
          </a:p>
          <a:p>
            <a:pPr>
              <a:lnSpc>
                <a:spcPts val="1100"/>
              </a:lnSpc>
              <a:tabLst>
                <a:tab pos="63500" algn="l"/>
                <a:tab pos="266700" algn="l"/>
                <a:tab pos="330200" algn="l"/>
              </a:tabLst>
            </a:pPr>
            <a:r>
              <a:rPr lang="en-US" altLang="zh-CN" dirty="0" smtClean="0"/>
              <a:t>			</a:t>
            </a:r>
            <a:r>
              <a:rPr lang="en-US" altLang="zh-CN" sz="950" dirty="0" smtClean="0">
                <a:solidFill>
                  <a:srgbClr val="231F20"/>
                </a:solidFill>
                <a:latin typeface="Segoe UI" pitchFamily="18" charset="0"/>
                <a:cs typeface="Segoe UI" pitchFamily="18" charset="0"/>
              </a:rPr>
              <a:t>30</a:t>
            </a:r>
          </a:p>
          <a:p>
            <a:pPr>
              <a:lnSpc>
                <a:spcPts val="1400"/>
              </a:lnSpc>
              <a:tabLst>
                <a:tab pos="63500" algn="l"/>
                <a:tab pos="266700" algn="l"/>
                <a:tab pos="330200" algn="l"/>
              </a:tabLst>
            </a:pPr>
            <a:r>
              <a:rPr lang="en-US" altLang="zh-CN" dirty="0" smtClean="0"/>
              <a:t>		</a:t>
            </a:r>
            <a:r>
              <a:rPr lang="en-US" altLang="zh-CN" sz="950" b="1" dirty="0" smtClean="0">
                <a:solidFill>
                  <a:srgbClr val="231F20"/>
                </a:solidFill>
                <a:latin typeface="Segoe UI" pitchFamily="18" charset="0"/>
                <a:cs typeface="Segoe UI" pitchFamily="18" charset="0"/>
              </a:rPr>
              <a:t>Odds</a:t>
            </a:r>
          </a:p>
          <a:p>
            <a:pPr>
              <a:lnSpc>
                <a:spcPts val="1000"/>
              </a:lnSpc>
            </a:pPr>
            <a:endParaRPr lang="en-US" altLang="zh-CN" dirty="0" smtClean="0"/>
          </a:p>
          <a:p>
            <a:pPr>
              <a:lnSpc>
                <a:spcPts val="1700"/>
              </a:lnSpc>
              <a:tabLst>
                <a:tab pos="63500" algn="l"/>
                <a:tab pos="266700" algn="l"/>
                <a:tab pos="330200" algn="l"/>
              </a:tabLst>
            </a:pPr>
            <a:r>
              <a:rPr lang="en-US" altLang="zh-CN" dirty="0" smtClean="0"/>
              <a:t>		</a:t>
            </a:r>
            <a:r>
              <a:rPr lang="en-US" altLang="zh-CN" sz="950" dirty="0" smtClean="0">
                <a:solidFill>
                  <a:srgbClr val="231F20"/>
                </a:solidFill>
                <a:latin typeface="Segoe UI" pitchFamily="18" charset="0"/>
                <a:cs typeface="Segoe UI" pitchFamily="18" charset="0"/>
              </a:rPr>
              <a:t>10/90</a:t>
            </a:r>
          </a:p>
          <a:p>
            <a:pPr>
              <a:lnSpc>
                <a:spcPts val="1100"/>
              </a:lnSpc>
              <a:tabLst>
                <a:tab pos="63500" algn="l"/>
                <a:tab pos="266700" algn="l"/>
                <a:tab pos="330200" algn="l"/>
              </a:tabLst>
            </a:pPr>
            <a:r>
              <a:rPr lang="en-US" altLang="zh-CN" dirty="0" smtClean="0"/>
              <a:t>		</a:t>
            </a:r>
            <a:r>
              <a:rPr lang="en-US" altLang="zh-CN" sz="950" dirty="0" smtClean="0">
                <a:solidFill>
                  <a:srgbClr val="231F20"/>
                </a:solidFill>
                <a:latin typeface="Segoe UI" pitchFamily="18" charset="0"/>
                <a:cs typeface="Segoe UI" pitchFamily="18" charset="0"/>
              </a:rPr>
              <a:t>25/75</a:t>
            </a:r>
          </a:p>
        </p:txBody>
      </p:sp>
      <p:sp>
        <p:nvSpPr>
          <p:cNvPr id="30" name="TextBox 1"/>
          <p:cNvSpPr txBox="1"/>
          <p:nvPr/>
        </p:nvSpPr>
        <p:spPr>
          <a:xfrm>
            <a:off x="5245100" y="1422400"/>
            <a:ext cx="609600" cy="1155700"/>
          </a:xfrm>
          <a:prstGeom prst="rect">
            <a:avLst/>
          </a:prstGeom>
          <a:noFill/>
        </p:spPr>
        <p:txBody>
          <a:bodyPr wrap="none" lIns="0" tIns="0" rIns="0" rtlCol="0">
            <a:spAutoFit/>
          </a:bodyPr>
          <a:lstStyle/>
          <a:p>
            <a:pPr>
              <a:lnSpc>
                <a:spcPts val="1100"/>
              </a:lnSpc>
              <a:tabLst>
                <a:tab pos="63500" algn="l"/>
                <a:tab pos="215900" algn="l"/>
              </a:tabLst>
            </a:pPr>
            <a:r>
              <a:rPr lang="en-US" altLang="zh-CN" sz="950" b="1" dirty="0" smtClean="0">
                <a:solidFill>
                  <a:srgbClr val="231F20"/>
                </a:solidFill>
                <a:latin typeface="Segoe UI" pitchFamily="18" charset="0"/>
                <a:cs typeface="Segoe UI" pitchFamily="18" charset="0"/>
              </a:rPr>
              <a:t>Relative</a:t>
            </a:r>
            <a:r>
              <a:rPr lang="en-US" altLang="zh-CN" sz="950" dirty="0" smtClean="0">
                <a:latin typeface="Times New Roman" pitchFamily="18" charset="0"/>
                <a:cs typeface="Times New Roman" pitchFamily="18" charset="0"/>
              </a:rPr>
              <a:t> </a:t>
            </a:r>
            <a:r>
              <a:rPr lang="en-US" altLang="zh-CN" sz="950" b="1" dirty="0" smtClean="0">
                <a:solidFill>
                  <a:srgbClr val="231F20"/>
                </a:solidFill>
                <a:latin typeface="Segoe UI" pitchFamily="18" charset="0"/>
                <a:cs typeface="Segoe UI" pitchFamily="18" charset="0"/>
              </a:rPr>
              <a:t>risk</a:t>
            </a:r>
          </a:p>
          <a:p>
            <a:pPr>
              <a:lnSpc>
                <a:spcPts val="1000"/>
              </a:lnSpc>
            </a:pPr>
            <a:endParaRPr lang="en-US" altLang="zh-CN" dirty="0" smtClean="0"/>
          </a:p>
          <a:p>
            <a:pPr>
              <a:lnSpc>
                <a:spcPts val="1700"/>
              </a:lnSpc>
              <a:tabLst>
                <a:tab pos="63500" algn="l"/>
                <a:tab pos="215900" algn="l"/>
              </a:tabLst>
            </a:pPr>
            <a:r>
              <a:rPr lang="en-US" altLang="zh-CN" dirty="0" smtClean="0"/>
              <a:t>		</a:t>
            </a:r>
            <a:r>
              <a:rPr lang="en-US" altLang="zh-CN" sz="950" dirty="0" smtClean="0">
                <a:solidFill>
                  <a:srgbClr val="231F20"/>
                </a:solidFill>
                <a:latin typeface="Segoe UI" pitchFamily="18" charset="0"/>
                <a:cs typeface="Segoe UI" pitchFamily="18" charset="0"/>
              </a:rPr>
              <a:t>0.33</a:t>
            </a:r>
          </a:p>
          <a:p>
            <a:pPr>
              <a:lnSpc>
                <a:spcPts val="1000"/>
              </a:lnSpc>
            </a:pPr>
            <a:endParaRPr lang="en-US" altLang="zh-CN" dirty="0" smtClean="0"/>
          </a:p>
          <a:p>
            <a:pPr>
              <a:lnSpc>
                <a:spcPts val="1500"/>
              </a:lnSpc>
              <a:tabLst>
                <a:tab pos="63500" algn="l"/>
                <a:tab pos="215900" algn="l"/>
              </a:tabLst>
            </a:pPr>
            <a:r>
              <a:rPr lang="en-US" altLang="zh-CN" dirty="0" smtClean="0"/>
              <a:t>	</a:t>
            </a:r>
            <a:r>
              <a:rPr lang="en-US" altLang="zh-CN" sz="950" b="1" dirty="0" smtClean="0">
                <a:solidFill>
                  <a:srgbClr val="231F20"/>
                </a:solidFill>
                <a:latin typeface="Segoe UI" pitchFamily="18" charset="0"/>
                <a:cs typeface="Segoe UI" pitchFamily="18" charset="0"/>
              </a:rPr>
              <a:t>Odds</a:t>
            </a:r>
            <a:r>
              <a:rPr lang="en-US" altLang="zh-CN" sz="950" dirty="0" smtClean="0">
                <a:latin typeface="Times New Roman" pitchFamily="18" charset="0"/>
                <a:cs typeface="Times New Roman" pitchFamily="18" charset="0"/>
              </a:rPr>
              <a:t> </a:t>
            </a:r>
            <a:r>
              <a:rPr lang="en-US" altLang="zh-CN" sz="950" b="1" dirty="0" smtClean="0">
                <a:solidFill>
                  <a:srgbClr val="231F20"/>
                </a:solidFill>
                <a:latin typeface="Segoe UI" pitchFamily="18" charset="0"/>
                <a:cs typeface="Segoe UI" pitchFamily="18" charset="0"/>
              </a:rPr>
              <a:t>ratio</a:t>
            </a:r>
          </a:p>
          <a:p>
            <a:pPr>
              <a:lnSpc>
                <a:spcPts val="1000"/>
              </a:lnSpc>
            </a:pPr>
            <a:endParaRPr lang="en-US" altLang="zh-CN" dirty="0" smtClean="0"/>
          </a:p>
          <a:p>
            <a:pPr>
              <a:lnSpc>
                <a:spcPts val="1700"/>
              </a:lnSpc>
              <a:tabLst>
                <a:tab pos="63500" algn="l"/>
                <a:tab pos="215900" algn="l"/>
              </a:tabLst>
            </a:pPr>
            <a:r>
              <a:rPr lang="en-US" altLang="zh-CN" dirty="0" smtClean="0"/>
              <a:t>		</a:t>
            </a:r>
            <a:r>
              <a:rPr lang="en-US" altLang="zh-CN" sz="950" dirty="0" smtClean="0">
                <a:solidFill>
                  <a:srgbClr val="231F20"/>
                </a:solidFill>
                <a:latin typeface="Segoe UI" pitchFamily="18" charset="0"/>
                <a:cs typeface="Segoe UI" pitchFamily="18" charset="0"/>
              </a:rPr>
              <a:t>0.33</a:t>
            </a:r>
          </a:p>
        </p:txBody>
      </p:sp>
      <p:sp>
        <p:nvSpPr>
          <p:cNvPr id="31" name="TextBox 1"/>
          <p:cNvSpPr txBox="1"/>
          <p:nvPr/>
        </p:nvSpPr>
        <p:spPr>
          <a:xfrm>
            <a:off x="1447800" y="2844800"/>
            <a:ext cx="1562100" cy="114300"/>
          </a:xfrm>
          <a:prstGeom prst="rect">
            <a:avLst/>
          </a:prstGeom>
          <a:noFill/>
        </p:spPr>
        <p:txBody>
          <a:bodyPr wrap="none" lIns="0" tIns="0" rIns="0" rtlCol="0">
            <a:spAutoFit/>
          </a:bodyPr>
          <a:lstStyle/>
          <a:p>
            <a:pPr>
              <a:lnSpc>
                <a:spcPts val="900"/>
              </a:lnSpc>
              <a:tabLst/>
            </a:pPr>
            <a:r>
              <a:rPr lang="en-US" altLang="zh-CN" sz="800" dirty="0" smtClean="0">
                <a:solidFill>
                  <a:srgbClr val="231F20"/>
                </a:solidFill>
                <a:latin typeface="Segoe UI" pitchFamily="18" charset="0"/>
                <a:cs typeface="Segoe UI" pitchFamily="18" charset="0"/>
              </a:rPr>
              <a:t>Vaccine</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efficacy</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ymbol" pitchFamily="18" charset="0"/>
                <a:cs typeface="Symbol" pitchFamily="18" charset="0"/>
              </a:rPr>
              <a:t>=</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1</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Relative</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risk</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ymbol" pitchFamily="18" charset="0"/>
                <a:cs typeface="Symbol" pitchFamily="18" charset="0"/>
              </a:rPr>
              <a:t>=</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0.67.</a:t>
            </a:r>
          </a:p>
        </p:txBody>
      </p:sp>
      <p:sp>
        <p:nvSpPr>
          <p:cNvPr id="32" name="TextBox 1"/>
          <p:cNvSpPr txBox="1"/>
          <p:nvPr/>
        </p:nvSpPr>
        <p:spPr>
          <a:xfrm>
            <a:off x="1447800" y="3009900"/>
            <a:ext cx="25400" cy="50800"/>
          </a:xfrm>
          <a:prstGeom prst="rect">
            <a:avLst/>
          </a:prstGeom>
          <a:noFill/>
        </p:spPr>
        <p:txBody>
          <a:bodyPr wrap="none" lIns="0" tIns="0" rIns="0" rtlCol="0">
            <a:spAutoFit/>
          </a:bodyPr>
          <a:lstStyle/>
          <a:p>
            <a:pPr>
              <a:lnSpc>
                <a:spcPts val="400"/>
              </a:lnSpc>
              <a:tabLst/>
            </a:pPr>
            <a:r>
              <a:rPr lang="en-US" altLang="zh-CN" sz="471" i="1" dirty="0" smtClean="0">
                <a:solidFill>
                  <a:srgbClr val="231F20"/>
                </a:solidFill>
                <a:latin typeface="Segoe UI" pitchFamily="18" charset="0"/>
                <a:cs typeface="Segoe UI" pitchFamily="18" charset="0"/>
              </a:rPr>
              <a:t>a</a:t>
            </a:r>
          </a:p>
        </p:txBody>
      </p:sp>
      <p:sp>
        <p:nvSpPr>
          <p:cNvPr id="33" name="TextBox 1"/>
          <p:cNvSpPr txBox="1"/>
          <p:nvPr/>
        </p:nvSpPr>
        <p:spPr>
          <a:xfrm>
            <a:off x="895350" y="2997200"/>
            <a:ext cx="6662850" cy="2931572"/>
          </a:xfrm>
          <a:prstGeom prst="rect">
            <a:avLst/>
          </a:prstGeom>
          <a:noFill/>
        </p:spPr>
        <p:txBody>
          <a:bodyPr wrap="none" lIns="0" tIns="0" rIns="0" rtlCol="0">
            <a:spAutoFit/>
          </a:bodyPr>
          <a:lstStyle/>
          <a:p>
            <a:pPr>
              <a:tabLst/>
            </a:pPr>
            <a:r>
              <a:rPr lang="en-US" altLang="zh-CN" sz="1200" b="1" dirty="0" smtClean="0">
                <a:solidFill>
                  <a:srgbClr val="231F20"/>
                </a:solidFill>
                <a:latin typeface="Segoe UI" pitchFamily="18" charset="0"/>
                <a:cs typeface="Segoe UI" pitchFamily="18" charset="0"/>
              </a:rPr>
              <a:t>Cohort study</a:t>
            </a:r>
            <a:r>
              <a:rPr lang="en-US" altLang="zh-CN" sz="1200" dirty="0" smtClean="0">
                <a:solidFill>
                  <a:srgbClr val="231F20"/>
                </a:solidFill>
                <a:latin typeface="Segoe UI" pitchFamily="18" charset="0"/>
                <a:cs typeface="Segoe UI" pitchFamily="18" charset="0"/>
              </a:rPr>
              <a:t>: Two populations, vaccinated and not vaccinated, are followed for 1 year, </a:t>
            </a:r>
          </a:p>
          <a:p>
            <a:pPr>
              <a:tabLst/>
            </a:pPr>
            <a:r>
              <a:rPr lang="en-US" altLang="zh-CN" sz="1200" dirty="0" smtClean="0">
                <a:solidFill>
                  <a:srgbClr val="231F20"/>
                </a:solidFill>
                <a:latin typeface="Segoe UI" pitchFamily="18" charset="0"/>
                <a:cs typeface="Segoe UI" pitchFamily="18" charset="0"/>
              </a:rPr>
              <a:t>and cases occurring in each group are recorded.</a:t>
            </a:r>
            <a:r>
              <a:rPr lang="en-US" altLang="zh-CN" sz="1200" dirty="0" smtClean="0">
                <a:latin typeface="Times New Roman" pitchFamily="18" charset="0"/>
                <a:cs typeface="Times New Roman" pitchFamily="18" charset="0"/>
              </a:rPr>
              <a:t> </a:t>
            </a:r>
          </a:p>
          <a:p>
            <a:pPr>
              <a:tabLst/>
            </a:pPr>
            <a:r>
              <a:rPr lang="en-US" altLang="zh-CN" sz="1200" dirty="0" smtClean="0">
                <a:solidFill>
                  <a:srgbClr val="231F20"/>
                </a:solidFill>
                <a:latin typeface="Segoe UI" pitchFamily="18" charset="0"/>
                <a:cs typeface="Segoe UI" pitchFamily="18" charset="0"/>
              </a:rPr>
              <a:t>Rates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are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calculated,</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and</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ratio</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of</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rates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gives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relative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risk</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for</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those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who</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were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vaccinated.</a:t>
            </a:r>
          </a:p>
          <a:p>
            <a:pPr>
              <a:tabLst/>
            </a:pP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In</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this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instance, relative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risk</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is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lower</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for</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those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with</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than</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without</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attribute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(immunization).</a:t>
            </a:r>
            <a:r>
              <a:rPr lang="en-US" altLang="zh-CN" sz="1200" dirty="0" smtClean="0">
                <a:latin typeface="Times New Roman" pitchFamily="18" charset="0"/>
                <a:cs typeface="Times New Roman" pitchFamily="18" charset="0"/>
              </a:rPr>
              <a:t> </a:t>
            </a:r>
          </a:p>
          <a:p>
            <a:pPr>
              <a:tabLst/>
            </a:pPr>
            <a:r>
              <a:rPr lang="en-US" altLang="zh-CN" sz="1200" dirty="0" smtClean="0">
                <a:solidFill>
                  <a:srgbClr val="231F20"/>
                </a:solidFill>
                <a:latin typeface="Segoe UI" pitchFamily="18" charset="0"/>
                <a:cs typeface="Segoe UI" pitchFamily="18" charset="0"/>
              </a:rPr>
              <a:t>The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validity</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of</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this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design</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depends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on</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the assumption</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that</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vaccinated</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and</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not</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vaccinated</a:t>
            </a:r>
            <a:r>
              <a:rPr lang="en-US" altLang="zh-CN" sz="1200" dirty="0" smtClean="0">
                <a:latin typeface="Times New Roman" pitchFamily="18" charset="0"/>
                <a:cs typeface="Times New Roman" pitchFamily="18" charset="0"/>
              </a:rPr>
              <a:t> </a:t>
            </a:r>
          </a:p>
          <a:p>
            <a:pPr>
              <a:tabLst/>
            </a:pPr>
            <a:r>
              <a:rPr lang="en-US" altLang="zh-CN" sz="1200" dirty="0" smtClean="0">
                <a:solidFill>
                  <a:srgbClr val="231F20"/>
                </a:solidFill>
                <a:latin typeface="Segoe UI" pitchFamily="18" charset="0"/>
                <a:cs typeface="Segoe UI" pitchFamily="18" charset="0"/>
              </a:rPr>
              <a:t>groups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would</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be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at</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equal</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risk</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except</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for</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attribute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under</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study. </a:t>
            </a:r>
          </a:p>
          <a:p>
            <a:pPr>
              <a:tabLst/>
            </a:pPr>
            <a:r>
              <a:rPr lang="en-US" altLang="zh-CN" sz="1200" b="1" dirty="0" smtClean="0">
                <a:solidFill>
                  <a:srgbClr val="231F20"/>
                </a:solidFill>
                <a:latin typeface="Segoe UI" pitchFamily="18" charset="0"/>
                <a:cs typeface="Segoe UI" pitchFamily="18" charset="0"/>
              </a:rPr>
              <a:t>Case-control</a:t>
            </a:r>
            <a:r>
              <a:rPr lang="en-US" altLang="zh-CN" sz="1200" b="1" dirty="0" smtClean="0">
                <a:latin typeface="Times New Roman" pitchFamily="18" charset="0"/>
                <a:cs typeface="Times New Roman" pitchFamily="18" charset="0"/>
              </a:rPr>
              <a:t> </a:t>
            </a:r>
            <a:r>
              <a:rPr lang="en-US" altLang="zh-CN" sz="1200" b="1" dirty="0" smtClean="0">
                <a:solidFill>
                  <a:srgbClr val="231F20"/>
                </a:solidFill>
                <a:latin typeface="Segoe UI" pitchFamily="18" charset="0"/>
                <a:cs typeface="Segoe UI" pitchFamily="18" charset="0"/>
              </a:rPr>
              <a:t>study</a:t>
            </a:r>
            <a:r>
              <a:rPr lang="en-US" altLang="zh-CN" sz="1200" dirty="0" smtClean="0">
                <a:solidFill>
                  <a:srgbClr val="231F20"/>
                </a:solidFill>
                <a:latin typeface="Segoe UI" pitchFamily="18" charset="0"/>
                <a:cs typeface="Segoe UI" pitchFamily="18" charset="0"/>
              </a:rPr>
              <a:t>:</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group</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of</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100</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cases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and</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100</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controls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are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randomly</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picked</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to</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be</a:t>
            </a:r>
            <a:r>
              <a:rPr lang="en-US" altLang="zh-CN" sz="1200" dirty="0" smtClean="0">
                <a:latin typeface="Times New Roman" pitchFamily="18" charset="0"/>
                <a:cs typeface="Times New Roman" pitchFamily="18" charset="0"/>
              </a:rPr>
              <a:t> </a:t>
            </a:r>
          </a:p>
          <a:p>
            <a:pPr>
              <a:tabLst/>
            </a:pPr>
            <a:r>
              <a:rPr lang="en-US" altLang="zh-CN" sz="1200" dirty="0" smtClean="0">
                <a:solidFill>
                  <a:srgbClr val="231F20"/>
                </a:solidFill>
                <a:latin typeface="Segoe UI" pitchFamily="18" charset="0"/>
                <a:cs typeface="Segoe UI" pitchFamily="18" charset="0"/>
              </a:rPr>
              <a:t>representative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of</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groups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from which</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they</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are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drawn.</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Subjects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in</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each</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group</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are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classified</a:t>
            </a:r>
            <a:r>
              <a:rPr lang="en-US" altLang="zh-CN" sz="1200" dirty="0" smtClean="0">
                <a:latin typeface="Times New Roman" pitchFamily="18" charset="0"/>
                <a:cs typeface="Times New Roman" pitchFamily="18" charset="0"/>
              </a:rPr>
              <a:t> </a:t>
            </a:r>
          </a:p>
          <a:p>
            <a:pPr>
              <a:tabLst/>
            </a:pPr>
            <a:r>
              <a:rPr lang="en-US" altLang="zh-CN" sz="1200" dirty="0" smtClean="0">
                <a:solidFill>
                  <a:srgbClr val="231F20"/>
                </a:solidFill>
                <a:latin typeface="Segoe UI" pitchFamily="18" charset="0"/>
                <a:cs typeface="Segoe UI" pitchFamily="18" charset="0"/>
              </a:rPr>
              <a:t>as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vaccinated</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or</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not</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vaccinated,</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and</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two</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ratios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are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computed: vaccinated</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cases/vaccinated</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controls</a:t>
            </a:r>
          </a:p>
          <a:p>
            <a:pPr>
              <a:tabLst/>
            </a:pP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and</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unvaccinated</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cases/unvaccinated</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controls.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odds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of</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case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being</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exposed (vaccinated)</a:t>
            </a:r>
          </a:p>
          <a:p>
            <a:pPr>
              <a:tabLst/>
            </a:pP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and</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odds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of</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control</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being</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exposed</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are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used</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to</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compute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odds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ratio,</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which</a:t>
            </a:r>
            <a:r>
              <a:rPr lang="en-US" altLang="zh-CN" sz="1200" dirty="0" smtClean="0">
                <a:latin typeface="Times New Roman" pitchFamily="18" charset="0"/>
                <a:cs typeface="Times New Roman" pitchFamily="18" charset="0"/>
              </a:rPr>
              <a:t> </a:t>
            </a:r>
          </a:p>
          <a:p>
            <a:pPr>
              <a:tabLst/>
            </a:pPr>
            <a:r>
              <a:rPr lang="en-US" altLang="zh-CN" sz="1200" dirty="0" smtClean="0">
                <a:solidFill>
                  <a:srgbClr val="231F20"/>
                </a:solidFill>
                <a:latin typeface="Segoe UI" pitchFamily="18" charset="0"/>
                <a:cs typeface="Segoe UI" pitchFamily="18" charset="0"/>
              </a:rPr>
              <a:t>provides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an</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estimate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of the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relative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risk.</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validity</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of</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case-control</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design</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depends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on</a:t>
            </a:r>
          </a:p>
          <a:p>
            <a:pPr>
              <a:tabLst/>
            </a:pP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two</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assumptions: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case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and</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control</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groups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are representative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of</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larger</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groups</a:t>
            </a:r>
            <a:r>
              <a:rPr lang="en-US" altLang="zh-CN" sz="1200" dirty="0" smtClean="0">
                <a:latin typeface="Times New Roman" pitchFamily="18" charset="0"/>
                <a:cs typeface="Times New Roman" pitchFamily="18" charset="0"/>
              </a:rPr>
              <a:t> </a:t>
            </a:r>
          </a:p>
          <a:p>
            <a:pPr>
              <a:tabLst/>
            </a:pPr>
            <a:r>
              <a:rPr lang="en-US" altLang="zh-CN" sz="1200" dirty="0" smtClean="0">
                <a:solidFill>
                  <a:srgbClr val="231F20"/>
                </a:solidFill>
                <a:latin typeface="Segoe UI" pitchFamily="18" charset="0"/>
                <a:cs typeface="Segoe UI" pitchFamily="18" charset="0"/>
              </a:rPr>
              <a:t>from</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which</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they</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are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drawn,</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and</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(b)</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the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number</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of</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cases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is</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very</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small</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a:t>
            </a:r>
            <a:r>
              <a:rPr lang="en-US" altLang="zh-CN" sz="1200" dirty="0" smtClean="0">
                <a:solidFill>
                  <a:srgbClr val="231F20"/>
                </a:solidFill>
                <a:latin typeface="Symbol" pitchFamily="18" charset="0"/>
                <a:cs typeface="Symbol" pitchFamily="18" charset="0"/>
              </a:rPr>
              <a:t>&lt;</a:t>
            </a:r>
            <a:r>
              <a:rPr lang="en-US" altLang="zh-CN" sz="1200" dirty="0" smtClean="0">
                <a:solidFill>
                  <a:srgbClr val="231F20"/>
                </a:solidFill>
                <a:latin typeface="Segoe UI" pitchFamily="18" charset="0"/>
                <a:cs typeface="Segoe UI" pitchFamily="18" charset="0"/>
              </a:rPr>
              <a:t>1/10)</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relative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to</a:t>
            </a:r>
          </a:p>
          <a:p>
            <a:pPr>
              <a:tabLst/>
            </a:pPr>
            <a:r>
              <a:rPr lang="en-US" altLang="zh-CN" sz="1200" dirty="0" smtClean="0">
                <a:solidFill>
                  <a:srgbClr val="231F20"/>
                </a:solidFill>
                <a:latin typeface="Segoe UI" pitchFamily="18" charset="0"/>
                <a:cs typeface="Segoe UI" pitchFamily="18" charset="0"/>
              </a:rPr>
              <a:t>the</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total</a:t>
            </a:r>
            <a:r>
              <a:rPr lang="en-US" altLang="zh-CN" sz="1200" dirty="0" smtClean="0">
                <a:latin typeface="Times New Roman" pitchFamily="18" charset="0"/>
                <a:cs typeface="Times New Roman" pitchFamily="18" charset="0"/>
              </a:rPr>
              <a:t> </a:t>
            </a:r>
            <a:r>
              <a:rPr lang="en-US" altLang="zh-CN" sz="1200" dirty="0" smtClean="0">
                <a:solidFill>
                  <a:srgbClr val="231F20"/>
                </a:solidFill>
                <a:latin typeface="Segoe UI" pitchFamily="18" charset="0"/>
                <a:cs typeface="Segoe UI" pitchFamily="18" charset="0"/>
              </a:rPr>
              <a:t>population.</a:t>
            </a:r>
          </a:p>
          <a:p>
            <a:pPr>
              <a:lnSpc>
                <a:spcPts val="900"/>
              </a:lnSpc>
              <a:tabLst/>
            </a:pPr>
            <a:endParaRPr lang="en-US" altLang="zh-CN" sz="800" dirty="0" smtClean="0">
              <a:solidFill>
                <a:srgbClr val="231F20"/>
              </a:solidFill>
              <a:latin typeface="Segoe UI" pitchFamily="18" charset="0"/>
              <a:cs typeface="Segoe UI" pitchFamily="18" charset="0"/>
            </a:endParaRPr>
          </a:p>
        </p:txBody>
      </p:sp>
      <p:sp>
        <p:nvSpPr>
          <p:cNvPr id="35" name="TextBox 1"/>
          <p:cNvSpPr txBox="1"/>
          <p:nvPr/>
        </p:nvSpPr>
        <p:spPr>
          <a:xfrm>
            <a:off x="1447800" y="3543300"/>
            <a:ext cx="25400" cy="50800"/>
          </a:xfrm>
          <a:prstGeom prst="rect">
            <a:avLst/>
          </a:prstGeom>
          <a:noFill/>
        </p:spPr>
        <p:txBody>
          <a:bodyPr wrap="none" lIns="0" tIns="0" rIns="0" rtlCol="0">
            <a:spAutoFit/>
          </a:bodyPr>
          <a:lstStyle/>
          <a:p>
            <a:pPr>
              <a:lnSpc>
                <a:spcPts val="400"/>
              </a:lnSpc>
              <a:tabLst/>
            </a:pPr>
            <a:r>
              <a:rPr lang="en-US" altLang="zh-CN" sz="471" i="1" dirty="0" smtClean="0">
                <a:solidFill>
                  <a:srgbClr val="231F20"/>
                </a:solidFill>
                <a:latin typeface="Segoe UI" pitchFamily="18" charset="0"/>
                <a:cs typeface="Segoe UI" pitchFamily="18" charset="0"/>
              </a:rPr>
              <a:t>b</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6705600" y="342900"/>
            <a:ext cx="304800" cy="203200"/>
          </a:xfrm>
          <a:custGeom>
            <a:avLst/>
            <a:gdLst>
              <a:gd name="connsiteX0" fmla="*/ 0 w 304800"/>
              <a:gd name="connsiteY0" fmla="*/ 203200 h 203200"/>
              <a:gd name="connsiteX1" fmla="*/ 304800 w 304800"/>
              <a:gd name="connsiteY1" fmla="*/ 203200 h 203200"/>
              <a:gd name="connsiteX2" fmla="*/ 304800 w 304800"/>
              <a:gd name="connsiteY2" fmla="*/ 0 h 203200"/>
              <a:gd name="connsiteX3" fmla="*/ 0 w 304800"/>
              <a:gd name="connsiteY3" fmla="*/ 0 h 203200"/>
              <a:gd name="connsiteX4" fmla="*/ 0 w 304800"/>
              <a:gd name="connsiteY4" fmla="*/ 203200 h 2032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304800" h="203200">
                <a:moveTo>
                  <a:pt x="0" y="203200"/>
                </a:moveTo>
                <a:lnTo>
                  <a:pt x="304800" y="203200"/>
                </a:lnTo>
                <a:lnTo>
                  <a:pt x="304800" y="0"/>
                </a:lnTo>
                <a:lnTo>
                  <a:pt x="0" y="0"/>
                </a:lnTo>
                <a:lnTo>
                  <a:pt x="0" y="203200"/>
                </a:lnTo>
              </a:path>
            </a:pathLst>
          </a:custGeom>
          <a:solidFill>
            <a:srgbClr val="62C2B2">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Freeform 3"/>
          <p:cNvSpPr/>
          <p:nvPr/>
        </p:nvSpPr>
        <p:spPr>
          <a:xfrm>
            <a:off x="1567637" y="990600"/>
            <a:ext cx="4563287" cy="1682750"/>
          </a:xfrm>
          <a:custGeom>
            <a:avLst/>
            <a:gdLst>
              <a:gd name="connsiteX0" fmla="*/ 0 w 4563287"/>
              <a:gd name="connsiteY0" fmla="*/ 1682750 h 1682750"/>
              <a:gd name="connsiteX1" fmla="*/ 4563287 w 4563287"/>
              <a:gd name="connsiteY1" fmla="*/ 1682750 h 1682750"/>
              <a:gd name="connsiteX2" fmla="*/ 4563287 w 4563287"/>
              <a:gd name="connsiteY2" fmla="*/ 0 h 1682750"/>
              <a:gd name="connsiteX3" fmla="*/ 0 w 4563287"/>
              <a:gd name="connsiteY3" fmla="*/ 0 h 1682750"/>
              <a:gd name="connsiteX4" fmla="*/ 0 w 4563287"/>
              <a:gd name="connsiteY4" fmla="*/ 1682750 h 168275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563287" h="1682750">
                <a:moveTo>
                  <a:pt x="0" y="1682750"/>
                </a:moveTo>
                <a:lnTo>
                  <a:pt x="4563287" y="1682750"/>
                </a:lnTo>
                <a:lnTo>
                  <a:pt x="4563287" y="0"/>
                </a:lnTo>
                <a:lnTo>
                  <a:pt x="0" y="0"/>
                </a:lnTo>
                <a:lnTo>
                  <a:pt x="0" y="1682750"/>
                </a:lnTo>
              </a:path>
            </a:pathLst>
          </a:custGeom>
          <a:solidFill>
            <a:srgbClr val="FCF5E3">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Freeform 3"/>
          <p:cNvSpPr/>
          <p:nvPr/>
        </p:nvSpPr>
        <p:spPr>
          <a:xfrm>
            <a:off x="1567637" y="800100"/>
            <a:ext cx="1397000" cy="203200"/>
          </a:xfrm>
          <a:custGeom>
            <a:avLst/>
            <a:gdLst>
              <a:gd name="connsiteX0" fmla="*/ 0 w 1397000"/>
              <a:gd name="connsiteY0" fmla="*/ 203200 h 203200"/>
              <a:gd name="connsiteX1" fmla="*/ 1397000 w 1397000"/>
              <a:gd name="connsiteY1" fmla="*/ 203200 h 203200"/>
              <a:gd name="connsiteX2" fmla="*/ 1397000 w 1397000"/>
              <a:gd name="connsiteY2" fmla="*/ 0 h 203200"/>
              <a:gd name="connsiteX3" fmla="*/ 0 w 1397000"/>
              <a:gd name="connsiteY3" fmla="*/ 0 h 203200"/>
              <a:gd name="connsiteX4" fmla="*/ 0 w 1397000"/>
              <a:gd name="connsiteY4" fmla="*/ 203200 h 2032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1397000" h="203200">
                <a:moveTo>
                  <a:pt x="0" y="203200"/>
                </a:moveTo>
                <a:lnTo>
                  <a:pt x="1397000" y="203200"/>
                </a:lnTo>
                <a:lnTo>
                  <a:pt x="1397000" y="0"/>
                </a:lnTo>
                <a:lnTo>
                  <a:pt x="0" y="0"/>
                </a:lnTo>
                <a:lnTo>
                  <a:pt x="0" y="203200"/>
                </a:lnTo>
              </a:path>
            </a:pathLst>
          </a:custGeom>
          <a:solidFill>
            <a:srgbClr val="0B4D82">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Freeform 3"/>
          <p:cNvSpPr/>
          <p:nvPr/>
        </p:nvSpPr>
        <p:spPr>
          <a:xfrm>
            <a:off x="2355037" y="800100"/>
            <a:ext cx="3775887" cy="387350"/>
          </a:xfrm>
          <a:custGeom>
            <a:avLst/>
            <a:gdLst>
              <a:gd name="connsiteX0" fmla="*/ 0 w 3775887"/>
              <a:gd name="connsiteY0" fmla="*/ 0 h 387350"/>
              <a:gd name="connsiteX1" fmla="*/ 0 w 3775887"/>
              <a:gd name="connsiteY1" fmla="*/ 290512 h 387350"/>
              <a:gd name="connsiteX2" fmla="*/ 51955 w 3775887"/>
              <a:gd name="connsiteY2" fmla="*/ 387350 h 387350"/>
              <a:gd name="connsiteX3" fmla="*/ 3775887 w 3775887"/>
              <a:gd name="connsiteY3" fmla="*/ 387350 h 387350"/>
              <a:gd name="connsiteX4" fmla="*/ 3775887 w 3775887"/>
              <a:gd name="connsiteY4" fmla="*/ 0 h 387350"/>
              <a:gd name="connsiteX5" fmla="*/ 0 w 3775887"/>
              <a:gd name="connsiteY5" fmla="*/ 0 h 387350"/>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3775887" h="387350">
                <a:moveTo>
                  <a:pt x="0" y="0"/>
                </a:moveTo>
                <a:lnTo>
                  <a:pt x="0" y="290512"/>
                </a:lnTo>
                <a:cubicBezTo>
                  <a:pt x="0" y="387350"/>
                  <a:pt x="51955" y="387350"/>
                  <a:pt x="51955" y="387350"/>
                </a:cubicBezTo>
                <a:lnTo>
                  <a:pt x="3775887" y="387350"/>
                </a:lnTo>
                <a:lnTo>
                  <a:pt x="3775887" y="0"/>
                </a:lnTo>
                <a:lnTo>
                  <a:pt x="0" y="0"/>
                </a:lnTo>
              </a:path>
            </a:pathLst>
          </a:custGeom>
          <a:solidFill>
            <a:srgbClr val="E7C25A">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Freeform 3"/>
          <p:cNvSpPr/>
          <p:nvPr/>
        </p:nvSpPr>
        <p:spPr>
          <a:xfrm>
            <a:off x="2602687" y="1301750"/>
            <a:ext cx="155575" cy="69850"/>
          </a:xfrm>
          <a:custGeom>
            <a:avLst/>
            <a:gdLst>
              <a:gd name="connsiteX0" fmla="*/ 0 w 155575"/>
              <a:gd name="connsiteY0" fmla="*/ 69850 h 69850"/>
              <a:gd name="connsiteX1" fmla="*/ 155575 w 155575"/>
              <a:gd name="connsiteY1" fmla="*/ 69850 h 69850"/>
              <a:gd name="connsiteX2" fmla="*/ 155575 w 155575"/>
              <a:gd name="connsiteY2" fmla="*/ 0 h 69850"/>
              <a:gd name="connsiteX3" fmla="*/ 0 w 155575"/>
              <a:gd name="connsiteY3" fmla="*/ 0 h 69850"/>
              <a:gd name="connsiteX4" fmla="*/ 0 w 155575"/>
              <a:gd name="connsiteY4" fmla="*/ 69850 h 6985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155575" h="69850">
                <a:moveTo>
                  <a:pt x="0" y="69850"/>
                </a:moveTo>
                <a:lnTo>
                  <a:pt x="155575" y="69850"/>
                </a:lnTo>
                <a:lnTo>
                  <a:pt x="155575" y="0"/>
                </a:lnTo>
                <a:lnTo>
                  <a:pt x="0" y="0"/>
                </a:lnTo>
                <a:lnTo>
                  <a:pt x="0" y="69850"/>
                </a:lnTo>
              </a:path>
            </a:pathLst>
          </a:custGeom>
          <a:solidFill>
            <a:srgbClr val="FCF5E3">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Freeform 3"/>
          <p:cNvSpPr/>
          <p:nvPr/>
        </p:nvSpPr>
        <p:spPr>
          <a:xfrm>
            <a:off x="5055654" y="1528244"/>
            <a:ext cx="664626" cy="61376"/>
          </a:xfrm>
          <a:custGeom>
            <a:avLst/>
            <a:gdLst>
              <a:gd name="connsiteX0" fmla="*/ 0 w 664626"/>
              <a:gd name="connsiteY0" fmla="*/ 61376 h 61376"/>
              <a:gd name="connsiteX1" fmla="*/ 664626 w 664626"/>
              <a:gd name="connsiteY1" fmla="*/ 61376 h 61376"/>
              <a:gd name="connsiteX2" fmla="*/ 664626 w 664626"/>
              <a:gd name="connsiteY2" fmla="*/ 0 h 61376"/>
              <a:gd name="connsiteX3" fmla="*/ 0 w 664626"/>
              <a:gd name="connsiteY3" fmla="*/ 0 h 61376"/>
              <a:gd name="connsiteX4" fmla="*/ 0 w 664626"/>
              <a:gd name="connsiteY4" fmla="*/ 61376 h 61376"/>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64626" h="61376">
                <a:moveTo>
                  <a:pt x="0" y="61376"/>
                </a:moveTo>
                <a:lnTo>
                  <a:pt x="664626" y="61376"/>
                </a:lnTo>
                <a:lnTo>
                  <a:pt x="664626" y="0"/>
                </a:lnTo>
                <a:lnTo>
                  <a:pt x="0" y="0"/>
                </a:lnTo>
                <a:lnTo>
                  <a:pt x="0" y="61376"/>
                </a:lnTo>
              </a:path>
            </a:pathLst>
          </a:custGeom>
          <a:solidFill>
            <a:srgbClr val="FCF5E3">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Freeform 3"/>
          <p:cNvSpPr/>
          <p:nvPr/>
        </p:nvSpPr>
        <p:spPr>
          <a:xfrm>
            <a:off x="1558925" y="1557680"/>
            <a:ext cx="768350" cy="25400"/>
          </a:xfrm>
          <a:custGeom>
            <a:avLst/>
            <a:gdLst>
              <a:gd name="connsiteX0" fmla="*/ 6350 w 768350"/>
              <a:gd name="connsiteY0" fmla="*/ 6350 h 25400"/>
              <a:gd name="connsiteX1" fmla="*/ 762000 w 768350"/>
              <a:gd name="connsiteY1" fmla="*/ 6350 h 25400"/>
            </a:gdLst>
            <a:ahLst/>
            <a:cxnLst>
              <a:cxn ang="0">
                <a:pos x="connsiteX0" y="connsiteY0"/>
              </a:cxn>
              <a:cxn ang="1">
                <a:pos x="connsiteX1" y="connsiteY1"/>
              </a:cxn>
            </a:cxnLst>
            <a:rect l="l" t="t" r="r" b="b"/>
            <a:pathLst>
              <a:path w="768350" h="25400">
                <a:moveTo>
                  <a:pt x="6350" y="6350"/>
                </a:moveTo>
                <a:lnTo>
                  <a:pt x="762000"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0" name="Freeform 3"/>
          <p:cNvSpPr/>
          <p:nvPr/>
        </p:nvSpPr>
        <p:spPr>
          <a:xfrm>
            <a:off x="2314575" y="1557680"/>
            <a:ext cx="1066800" cy="25400"/>
          </a:xfrm>
          <a:custGeom>
            <a:avLst/>
            <a:gdLst>
              <a:gd name="connsiteX0" fmla="*/ 6350 w 1066800"/>
              <a:gd name="connsiteY0" fmla="*/ 6350 h 25400"/>
              <a:gd name="connsiteX1" fmla="*/ 1060450 w 1066800"/>
              <a:gd name="connsiteY1" fmla="*/ 6350 h 25400"/>
            </a:gdLst>
            <a:ahLst/>
            <a:cxnLst>
              <a:cxn ang="0">
                <a:pos x="connsiteX0" y="connsiteY0"/>
              </a:cxn>
              <a:cxn ang="1">
                <a:pos x="connsiteX1" y="connsiteY1"/>
              </a:cxn>
            </a:cxnLst>
            <a:rect l="l" t="t" r="r" b="b"/>
            <a:pathLst>
              <a:path w="1066800" h="25400">
                <a:moveTo>
                  <a:pt x="6350" y="6350"/>
                </a:moveTo>
                <a:lnTo>
                  <a:pt x="1060450"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1" name="Freeform 3"/>
          <p:cNvSpPr/>
          <p:nvPr/>
        </p:nvSpPr>
        <p:spPr>
          <a:xfrm>
            <a:off x="3368675" y="1557680"/>
            <a:ext cx="745070" cy="25400"/>
          </a:xfrm>
          <a:custGeom>
            <a:avLst/>
            <a:gdLst>
              <a:gd name="connsiteX0" fmla="*/ 6350 w 745070"/>
              <a:gd name="connsiteY0" fmla="*/ 6350 h 25400"/>
              <a:gd name="connsiteX1" fmla="*/ 738720 w 745070"/>
              <a:gd name="connsiteY1" fmla="*/ 6350 h 25400"/>
            </a:gdLst>
            <a:ahLst/>
            <a:cxnLst>
              <a:cxn ang="0">
                <a:pos x="connsiteX0" y="connsiteY0"/>
              </a:cxn>
              <a:cxn ang="1">
                <a:pos x="connsiteX1" y="connsiteY1"/>
              </a:cxn>
            </a:cxnLst>
            <a:rect l="l" t="t" r="r" b="b"/>
            <a:pathLst>
              <a:path w="745070" h="25400">
                <a:moveTo>
                  <a:pt x="6350" y="6350"/>
                </a:moveTo>
                <a:lnTo>
                  <a:pt x="738720"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2" name="Freeform 3"/>
          <p:cNvSpPr/>
          <p:nvPr/>
        </p:nvSpPr>
        <p:spPr>
          <a:xfrm>
            <a:off x="4101045" y="1557680"/>
            <a:ext cx="626529" cy="25400"/>
          </a:xfrm>
          <a:custGeom>
            <a:avLst/>
            <a:gdLst>
              <a:gd name="connsiteX0" fmla="*/ 6350 w 626529"/>
              <a:gd name="connsiteY0" fmla="*/ 6350 h 25400"/>
              <a:gd name="connsiteX1" fmla="*/ 620179 w 626529"/>
              <a:gd name="connsiteY1" fmla="*/ 6350 h 25400"/>
            </a:gdLst>
            <a:ahLst/>
            <a:cxnLst>
              <a:cxn ang="0">
                <a:pos x="connsiteX0" y="connsiteY0"/>
              </a:cxn>
              <a:cxn ang="1">
                <a:pos x="connsiteX1" y="connsiteY1"/>
              </a:cxn>
            </a:cxnLst>
            <a:rect l="l" t="t" r="r" b="b"/>
            <a:pathLst>
              <a:path w="626529" h="25400">
                <a:moveTo>
                  <a:pt x="6350" y="6350"/>
                </a:moveTo>
                <a:lnTo>
                  <a:pt x="620179"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3" name="Freeform 3"/>
          <p:cNvSpPr/>
          <p:nvPr/>
        </p:nvSpPr>
        <p:spPr>
          <a:xfrm>
            <a:off x="4714875" y="1557680"/>
            <a:ext cx="626529" cy="25400"/>
          </a:xfrm>
          <a:custGeom>
            <a:avLst/>
            <a:gdLst>
              <a:gd name="connsiteX0" fmla="*/ 6350 w 626529"/>
              <a:gd name="connsiteY0" fmla="*/ 6350 h 25400"/>
              <a:gd name="connsiteX1" fmla="*/ 620179 w 626529"/>
              <a:gd name="connsiteY1" fmla="*/ 6350 h 25400"/>
            </a:gdLst>
            <a:ahLst/>
            <a:cxnLst>
              <a:cxn ang="0">
                <a:pos x="connsiteX0" y="connsiteY0"/>
              </a:cxn>
              <a:cxn ang="1">
                <a:pos x="connsiteX1" y="connsiteY1"/>
              </a:cxn>
            </a:cxnLst>
            <a:rect l="l" t="t" r="r" b="b"/>
            <a:pathLst>
              <a:path w="626529" h="25400">
                <a:moveTo>
                  <a:pt x="6350" y="6350"/>
                </a:moveTo>
                <a:lnTo>
                  <a:pt x="620179"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4" name="Freeform 3"/>
          <p:cNvSpPr/>
          <p:nvPr/>
        </p:nvSpPr>
        <p:spPr>
          <a:xfrm>
            <a:off x="5328704" y="1557680"/>
            <a:ext cx="808570" cy="25400"/>
          </a:xfrm>
          <a:custGeom>
            <a:avLst/>
            <a:gdLst>
              <a:gd name="connsiteX0" fmla="*/ 6350 w 808570"/>
              <a:gd name="connsiteY0" fmla="*/ 6350 h 25400"/>
              <a:gd name="connsiteX1" fmla="*/ 802220 w 808570"/>
              <a:gd name="connsiteY1" fmla="*/ 6350 h 25400"/>
            </a:gdLst>
            <a:ahLst/>
            <a:cxnLst>
              <a:cxn ang="0">
                <a:pos x="connsiteX0" y="connsiteY0"/>
              </a:cxn>
              <a:cxn ang="1">
                <a:pos x="connsiteX1" y="connsiteY1"/>
              </a:cxn>
            </a:cxnLst>
            <a:rect l="l" t="t" r="r" b="b"/>
            <a:pathLst>
              <a:path w="808570" h="25400">
                <a:moveTo>
                  <a:pt x="6350" y="6350"/>
                </a:moveTo>
                <a:lnTo>
                  <a:pt x="802220"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5" name="Freeform 3"/>
          <p:cNvSpPr/>
          <p:nvPr/>
        </p:nvSpPr>
        <p:spPr>
          <a:xfrm>
            <a:off x="1558925" y="2700058"/>
            <a:ext cx="768350" cy="25400"/>
          </a:xfrm>
          <a:custGeom>
            <a:avLst/>
            <a:gdLst>
              <a:gd name="connsiteX0" fmla="*/ 6350 w 768350"/>
              <a:gd name="connsiteY0" fmla="*/ 6350 h 25400"/>
              <a:gd name="connsiteX1" fmla="*/ 762000 w 768350"/>
              <a:gd name="connsiteY1" fmla="*/ 6350 h 25400"/>
            </a:gdLst>
            <a:ahLst/>
            <a:cxnLst>
              <a:cxn ang="0">
                <a:pos x="connsiteX0" y="connsiteY0"/>
              </a:cxn>
              <a:cxn ang="1">
                <a:pos x="connsiteX1" y="connsiteY1"/>
              </a:cxn>
            </a:cxnLst>
            <a:rect l="l" t="t" r="r" b="b"/>
            <a:pathLst>
              <a:path w="768350" h="25400">
                <a:moveTo>
                  <a:pt x="6350" y="6350"/>
                </a:moveTo>
                <a:lnTo>
                  <a:pt x="762000"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6" name="Freeform 3"/>
          <p:cNvSpPr/>
          <p:nvPr/>
        </p:nvSpPr>
        <p:spPr>
          <a:xfrm>
            <a:off x="2314575" y="2700058"/>
            <a:ext cx="1066800" cy="25400"/>
          </a:xfrm>
          <a:custGeom>
            <a:avLst/>
            <a:gdLst>
              <a:gd name="connsiteX0" fmla="*/ 6350 w 1066800"/>
              <a:gd name="connsiteY0" fmla="*/ 6350 h 25400"/>
              <a:gd name="connsiteX1" fmla="*/ 1060450 w 1066800"/>
              <a:gd name="connsiteY1" fmla="*/ 6350 h 25400"/>
            </a:gdLst>
            <a:ahLst/>
            <a:cxnLst>
              <a:cxn ang="0">
                <a:pos x="connsiteX0" y="connsiteY0"/>
              </a:cxn>
              <a:cxn ang="1">
                <a:pos x="connsiteX1" y="connsiteY1"/>
              </a:cxn>
            </a:cxnLst>
            <a:rect l="l" t="t" r="r" b="b"/>
            <a:pathLst>
              <a:path w="1066800" h="25400">
                <a:moveTo>
                  <a:pt x="6350" y="6350"/>
                </a:moveTo>
                <a:lnTo>
                  <a:pt x="1060450"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7" name="Freeform 3"/>
          <p:cNvSpPr/>
          <p:nvPr/>
        </p:nvSpPr>
        <p:spPr>
          <a:xfrm>
            <a:off x="3368675" y="2700058"/>
            <a:ext cx="745070" cy="25400"/>
          </a:xfrm>
          <a:custGeom>
            <a:avLst/>
            <a:gdLst>
              <a:gd name="connsiteX0" fmla="*/ 6350 w 745070"/>
              <a:gd name="connsiteY0" fmla="*/ 6350 h 25400"/>
              <a:gd name="connsiteX1" fmla="*/ 738720 w 745070"/>
              <a:gd name="connsiteY1" fmla="*/ 6350 h 25400"/>
            </a:gdLst>
            <a:ahLst/>
            <a:cxnLst>
              <a:cxn ang="0">
                <a:pos x="connsiteX0" y="connsiteY0"/>
              </a:cxn>
              <a:cxn ang="1">
                <a:pos x="connsiteX1" y="connsiteY1"/>
              </a:cxn>
            </a:cxnLst>
            <a:rect l="l" t="t" r="r" b="b"/>
            <a:pathLst>
              <a:path w="745070" h="25400">
                <a:moveTo>
                  <a:pt x="6350" y="6350"/>
                </a:moveTo>
                <a:lnTo>
                  <a:pt x="738720"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8" name="Freeform 3"/>
          <p:cNvSpPr/>
          <p:nvPr/>
        </p:nvSpPr>
        <p:spPr>
          <a:xfrm>
            <a:off x="4101045" y="2700058"/>
            <a:ext cx="626529" cy="25400"/>
          </a:xfrm>
          <a:custGeom>
            <a:avLst/>
            <a:gdLst>
              <a:gd name="connsiteX0" fmla="*/ 6350 w 626529"/>
              <a:gd name="connsiteY0" fmla="*/ 6350 h 25400"/>
              <a:gd name="connsiteX1" fmla="*/ 620179 w 626529"/>
              <a:gd name="connsiteY1" fmla="*/ 6350 h 25400"/>
            </a:gdLst>
            <a:ahLst/>
            <a:cxnLst>
              <a:cxn ang="0">
                <a:pos x="connsiteX0" y="connsiteY0"/>
              </a:cxn>
              <a:cxn ang="1">
                <a:pos x="connsiteX1" y="connsiteY1"/>
              </a:cxn>
            </a:cxnLst>
            <a:rect l="l" t="t" r="r" b="b"/>
            <a:pathLst>
              <a:path w="626529" h="25400">
                <a:moveTo>
                  <a:pt x="6350" y="6350"/>
                </a:moveTo>
                <a:lnTo>
                  <a:pt x="620179"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9" name="Freeform 3"/>
          <p:cNvSpPr/>
          <p:nvPr/>
        </p:nvSpPr>
        <p:spPr>
          <a:xfrm>
            <a:off x="4714875" y="2700058"/>
            <a:ext cx="626529" cy="25400"/>
          </a:xfrm>
          <a:custGeom>
            <a:avLst/>
            <a:gdLst>
              <a:gd name="connsiteX0" fmla="*/ 6350 w 626529"/>
              <a:gd name="connsiteY0" fmla="*/ 6350 h 25400"/>
              <a:gd name="connsiteX1" fmla="*/ 620179 w 626529"/>
              <a:gd name="connsiteY1" fmla="*/ 6350 h 25400"/>
            </a:gdLst>
            <a:ahLst/>
            <a:cxnLst>
              <a:cxn ang="0">
                <a:pos x="connsiteX0" y="connsiteY0"/>
              </a:cxn>
              <a:cxn ang="1">
                <a:pos x="connsiteX1" y="connsiteY1"/>
              </a:cxn>
            </a:cxnLst>
            <a:rect l="l" t="t" r="r" b="b"/>
            <a:pathLst>
              <a:path w="626529" h="25400">
                <a:moveTo>
                  <a:pt x="6350" y="6350"/>
                </a:moveTo>
                <a:lnTo>
                  <a:pt x="620179"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0" name="Freeform 3"/>
          <p:cNvSpPr/>
          <p:nvPr/>
        </p:nvSpPr>
        <p:spPr>
          <a:xfrm>
            <a:off x="5328704" y="2700058"/>
            <a:ext cx="808570" cy="25400"/>
          </a:xfrm>
          <a:custGeom>
            <a:avLst/>
            <a:gdLst>
              <a:gd name="connsiteX0" fmla="*/ 6350 w 808570"/>
              <a:gd name="connsiteY0" fmla="*/ 6350 h 25400"/>
              <a:gd name="connsiteX1" fmla="*/ 802220 w 808570"/>
              <a:gd name="connsiteY1" fmla="*/ 6350 h 25400"/>
            </a:gdLst>
            <a:ahLst/>
            <a:cxnLst>
              <a:cxn ang="0">
                <a:pos x="connsiteX0" y="connsiteY0"/>
              </a:cxn>
              <a:cxn ang="1">
                <a:pos x="connsiteX1" y="connsiteY1"/>
              </a:cxn>
            </a:cxnLst>
            <a:rect l="l" t="t" r="r" b="b"/>
            <a:pathLst>
              <a:path w="808570" h="25400">
                <a:moveTo>
                  <a:pt x="6350" y="6350"/>
                </a:moveTo>
                <a:lnTo>
                  <a:pt x="802220" y="6350"/>
                </a:lnTo>
              </a:path>
            </a:pathLst>
          </a:custGeom>
          <a:ln w="12700">
            <a:solidFill>
              <a:srgbClr val="0B4D82">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 name="TextBox 1"/>
          <p:cNvSpPr txBox="1"/>
          <p:nvPr/>
        </p:nvSpPr>
        <p:spPr>
          <a:xfrm>
            <a:off x="5105400" y="381000"/>
            <a:ext cx="1435100" cy="152400"/>
          </a:xfrm>
          <a:prstGeom prst="rect">
            <a:avLst/>
          </a:prstGeom>
          <a:noFill/>
        </p:spPr>
        <p:txBody>
          <a:bodyPr wrap="none" lIns="0" tIns="0" rIns="0" rtlCol="0">
            <a:spAutoFit/>
          </a:bodyPr>
          <a:lstStyle/>
          <a:p>
            <a:pPr>
              <a:lnSpc>
                <a:spcPts val="1200"/>
              </a:lnSpc>
              <a:tabLst/>
            </a:pPr>
            <a:r>
              <a:rPr lang="en-US" altLang="zh-CN" sz="900" dirty="0" smtClean="0">
                <a:solidFill>
                  <a:srgbClr val="231F20"/>
                </a:solidFill>
                <a:latin typeface="Segoe UI" pitchFamily="18" charset="0"/>
                <a:cs typeface="Segoe UI" pitchFamily="18" charset="0"/>
              </a:rPr>
              <a:t>CHAPTER฀12฀฀</a:t>
            </a:r>
            <a:r>
              <a:rPr lang="en-US" altLang="zh-CN" sz="1200" dirty="0" smtClean="0">
                <a:solidFill>
                  <a:srgbClr val="0B4E82"/>
                </a:solidFill>
                <a:latin typeface="Segoe UI" pitchFamily="18" charset="0"/>
                <a:cs typeface="Segoe UI" pitchFamily="18" charset="0"/>
              </a:rPr>
              <a:t>|</a:t>
            </a:r>
            <a:r>
              <a:rPr lang="en-US" altLang="zh-CN" sz="900" dirty="0" smtClean="0">
                <a:solidFill>
                  <a:srgbClr val="231F20"/>
                </a:solidFill>
                <a:latin typeface="Segoe UI" pitchFamily="18" charset="0"/>
                <a:cs typeface="Segoe UI" pitchFamily="18" charset="0"/>
              </a:rPr>
              <a:t>฀฀EPIDEMIOLOGY</a:t>
            </a:r>
          </a:p>
        </p:txBody>
      </p:sp>
      <p:sp>
        <p:nvSpPr>
          <p:cNvPr id="21" name="TextBox 1"/>
          <p:cNvSpPr txBox="1"/>
          <p:nvPr/>
        </p:nvSpPr>
        <p:spPr>
          <a:xfrm>
            <a:off x="6756400" y="368300"/>
            <a:ext cx="177800" cy="165100"/>
          </a:xfrm>
          <a:prstGeom prst="rect">
            <a:avLst/>
          </a:prstGeom>
          <a:noFill/>
        </p:spPr>
        <p:txBody>
          <a:bodyPr wrap="none" lIns="0" tIns="0" rIns="0" rtlCol="0">
            <a:spAutoFit/>
          </a:bodyPr>
          <a:lstStyle/>
          <a:p>
            <a:pPr>
              <a:lnSpc>
                <a:spcPts val="1300"/>
              </a:lnSpc>
              <a:tabLst/>
            </a:pPr>
            <a:r>
              <a:rPr lang="en-US" altLang="zh-CN" sz="1100" b="1" dirty="0" smtClean="0">
                <a:solidFill>
                  <a:srgbClr val="FFFFFF"/>
                </a:solidFill>
                <a:latin typeface="Segoe UI" pitchFamily="18" charset="0"/>
                <a:cs typeface="Segoe UI" pitchFamily="18" charset="0"/>
              </a:rPr>
              <a:t>317</a:t>
            </a:r>
          </a:p>
        </p:txBody>
      </p:sp>
      <p:sp>
        <p:nvSpPr>
          <p:cNvPr id="22" name="TextBox 1"/>
          <p:cNvSpPr txBox="1"/>
          <p:nvPr/>
        </p:nvSpPr>
        <p:spPr>
          <a:xfrm>
            <a:off x="133350" y="3911600"/>
            <a:ext cx="6661619" cy="451406"/>
          </a:xfrm>
          <a:prstGeom prst="rect">
            <a:avLst/>
          </a:prstGeom>
          <a:noFill/>
        </p:spPr>
        <p:txBody>
          <a:bodyPr wrap="square" lIns="0" tIns="0" rIns="0" rtlCol="0">
            <a:spAutoFit/>
          </a:bodyPr>
          <a:lstStyle/>
          <a:p>
            <a:pPr>
              <a:lnSpc>
                <a:spcPts val="1000"/>
              </a:lnSpc>
            </a:pPr>
            <a:endParaRPr lang="en-US" altLang="zh-CN" dirty="0" smtClean="0"/>
          </a:p>
          <a:p>
            <a:pPr>
              <a:tabLst>
                <a:tab pos="228600" algn="l"/>
              </a:tabLst>
            </a:pPr>
            <a:r>
              <a:rPr lang="en-US" altLang="zh-CN" dirty="0" smtClean="0"/>
              <a:t>	</a:t>
            </a:r>
            <a:endParaRPr lang="en-US" altLang="zh-CN" sz="1200" b="1" dirty="0" smtClean="0">
              <a:solidFill>
                <a:srgbClr val="358682"/>
              </a:solidFill>
              <a:latin typeface="Segoe UI" pitchFamily="18" charset="0"/>
              <a:cs typeface="Segoe UI" pitchFamily="18" charset="0"/>
            </a:endParaRPr>
          </a:p>
        </p:txBody>
      </p:sp>
      <p:sp>
        <p:nvSpPr>
          <p:cNvPr id="24" name="TextBox 1"/>
          <p:cNvSpPr txBox="1"/>
          <p:nvPr/>
        </p:nvSpPr>
        <p:spPr>
          <a:xfrm>
            <a:off x="1625600" y="825500"/>
            <a:ext cx="647700" cy="139700"/>
          </a:xfrm>
          <a:prstGeom prst="rect">
            <a:avLst/>
          </a:prstGeom>
          <a:noFill/>
        </p:spPr>
        <p:txBody>
          <a:bodyPr wrap="none" lIns="0" tIns="0" rIns="0" rtlCol="0">
            <a:spAutoFit/>
          </a:bodyPr>
          <a:lstStyle/>
          <a:p>
            <a:pPr>
              <a:lnSpc>
                <a:spcPts val="1100"/>
              </a:lnSpc>
              <a:tabLst/>
            </a:pPr>
            <a:r>
              <a:rPr lang="en-US" altLang="zh-CN" sz="1000" b="1" dirty="0" smtClean="0">
                <a:solidFill>
                  <a:srgbClr val="FFFFFF"/>
                </a:solidFill>
                <a:latin typeface="Segoe UI" pitchFamily="18" charset="0"/>
                <a:cs typeface="Segoe UI" pitchFamily="18" charset="0"/>
              </a:rPr>
              <a:t>TABLE</a:t>
            </a:r>
            <a:r>
              <a:rPr lang="en-US" altLang="zh-CN" sz="1000" dirty="0" smtClean="0">
                <a:latin typeface="Times New Roman" pitchFamily="18" charset="0"/>
                <a:cs typeface="Times New Roman" pitchFamily="18" charset="0"/>
              </a:rPr>
              <a:t> </a:t>
            </a:r>
            <a:r>
              <a:rPr lang="en-US" altLang="zh-CN" sz="1000" b="1" dirty="0" smtClean="0">
                <a:solidFill>
                  <a:srgbClr val="FFFFFF"/>
                </a:solidFill>
                <a:latin typeface="Segoe UI" pitchFamily="18" charset="0"/>
                <a:cs typeface="Segoe UI" pitchFamily="18" charset="0"/>
              </a:rPr>
              <a:t>12.2</a:t>
            </a:r>
          </a:p>
        </p:txBody>
      </p:sp>
      <p:sp>
        <p:nvSpPr>
          <p:cNvPr id="25" name="TextBox 1"/>
          <p:cNvSpPr txBox="1"/>
          <p:nvPr/>
        </p:nvSpPr>
        <p:spPr>
          <a:xfrm>
            <a:off x="2425700" y="812800"/>
            <a:ext cx="3390900" cy="330200"/>
          </a:xfrm>
          <a:prstGeom prst="rect">
            <a:avLst/>
          </a:prstGeom>
          <a:noFill/>
        </p:spPr>
        <p:txBody>
          <a:bodyPr wrap="none" lIns="0" tIns="0" rIns="0" rtlCol="0">
            <a:spAutoFit/>
          </a:bodyPr>
          <a:lstStyle/>
          <a:p>
            <a:pPr>
              <a:lnSpc>
                <a:spcPts val="1300"/>
              </a:lnSpc>
              <a:tabLst/>
            </a:pPr>
            <a:r>
              <a:rPr lang="en-US" altLang="zh-CN" sz="1100" b="1" dirty="0" smtClean="0">
                <a:solidFill>
                  <a:srgbClr val="231F20"/>
                </a:solidFill>
                <a:latin typeface="Segoe UI" pitchFamily="18" charset="0"/>
                <a:cs typeface="Segoe UI" pitchFamily="18" charset="0"/>
              </a:rPr>
              <a:t>The</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1954</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Field</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Trial</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of</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Poliomyelitis</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Vaccine:</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Comparison</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of</a:t>
            </a:r>
          </a:p>
          <a:p>
            <a:pPr>
              <a:lnSpc>
                <a:spcPts val="1300"/>
              </a:lnSpc>
              <a:tabLst/>
            </a:pPr>
            <a:r>
              <a:rPr lang="en-US" altLang="zh-CN" sz="1100" b="1" dirty="0" smtClean="0">
                <a:solidFill>
                  <a:srgbClr val="231F20"/>
                </a:solidFill>
                <a:latin typeface="Segoe UI" pitchFamily="18" charset="0"/>
                <a:cs typeface="Segoe UI" pitchFamily="18" charset="0"/>
              </a:rPr>
              <a:t>Attack</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Rates</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for</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Vaccinated</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and</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Unvaccinated</a:t>
            </a:r>
            <a:r>
              <a:rPr lang="en-US" altLang="zh-CN" sz="1100" dirty="0" smtClean="0">
                <a:latin typeface="Times New Roman" pitchFamily="18" charset="0"/>
                <a:cs typeface="Times New Roman" pitchFamily="18" charset="0"/>
              </a:rPr>
              <a:t> </a:t>
            </a:r>
            <a:r>
              <a:rPr lang="en-US" altLang="zh-CN" sz="1100" b="1" dirty="0" smtClean="0">
                <a:solidFill>
                  <a:srgbClr val="231F20"/>
                </a:solidFill>
                <a:latin typeface="Segoe UI" pitchFamily="18" charset="0"/>
                <a:cs typeface="Segoe UI" pitchFamily="18" charset="0"/>
              </a:rPr>
              <a:t>Children</a:t>
            </a:r>
            <a:r>
              <a:rPr lang="en-US" altLang="zh-CN" sz="648" b="1" i="1" dirty="0" smtClean="0">
                <a:solidFill>
                  <a:srgbClr val="231F20"/>
                </a:solidFill>
                <a:latin typeface="Segoe UI" pitchFamily="18" charset="0"/>
                <a:cs typeface="Segoe UI" pitchFamily="18" charset="0"/>
              </a:rPr>
              <a:t>a</a:t>
            </a:r>
          </a:p>
        </p:txBody>
      </p:sp>
      <p:sp>
        <p:nvSpPr>
          <p:cNvPr id="26" name="TextBox 1"/>
          <p:cNvSpPr txBox="1"/>
          <p:nvPr/>
        </p:nvSpPr>
        <p:spPr>
          <a:xfrm>
            <a:off x="1638300" y="1409700"/>
            <a:ext cx="520700" cy="952500"/>
          </a:xfrm>
          <a:prstGeom prst="rect">
            <a:avLst/>
          </a:prstGeom>
          <a:noFill/>
        </p:spPr>
        <p:txBody>
          <a:bodyPr wrap="none" lIns="0" tIns="0" rIns="0" rtlCol="0">
            <a:spAutoFit/>
          </a:bodyPr>
          <a:lstStyle/>
          <a:p>
            <a:pPr>
              <a:lnSpc>
                <a:spcPts val="1100"/>
              </a:lnSpc>
              <a:tabLst>
                <a:tab pos="50800" algn="l"/>
              </a:tabLst>
            </a:pPr>
            <a:r>
              <a:rPr lang="en-US" altLang="zh-CN" sz="950" b="1" dirty="0" smtClean="0">
                <a:solidFill>
                  <a:srgbClr val="231F20"/>
                </a:solidFill>
                <a:latin typeface="Segoe UI" pitchFamily="18" charset="0"/>
                <a:cs typeface="Segoe UI" pitchFamily="18" charset="0"/>
              </a:rPr>
              <a:t>Study</a:t>
            </a:r>
            <a:r>
              <a:rPr lang="en-US" altLang="zh-CN" sz="950" dirty="0" smtClean="0">
                <a:latin typeface="Times New Roman" pitchFamily="18" charset="0"/>
                <a:cs typeface="Times New Roman" pitchFamily="18" charset="0"/>
              </a:rPr>
              <a:t> </a:t>
            </a:r>
            <a:r>
              <a:rPr lang="en-US" altLang="zh-CN" sz="950" b="1" dirty="0" smtClean="0">
                <a:solidFill>
                  <a:srgbClr val="231F20"/>
                </a:solidFill>
                <a:latin typeface="Segoe UI" pitchFamily="18" charset="0"/>
                <a:cs typeface="Segoe UI" pitchFamily="18" charset="0"/>
              </a:rPr>
              <a:t>area</a:t>
            </a:r>
          </a:p>
          <a:p>
            <a:pPr>
              <a:lnSpc>
                <a:spcPts val="1600"/>
              </a:lnSpc>
              <a:tabLst>
                <a:tab pos="50800" algn="l"/>
              </a:tabLst>
            </a:pPr>
            <a:r>
              <a:rPr lang="en-US" altLang="zh-CN" sz="950" dirty="0" smtClean="0">
                <a:solidFill>
                  <a:srgbClr val="231F20"/>
                </a:solidFill>
                <a:latin typeface="Segoe UI" pitchFamily="18" charset="0"/>
                <a:cs typeface="Segoe UI" pitchFamily="18" charset="0"/>
              </a:rPr>
              <a:t>Placebo</a:t>
            </a:r>
          </a:p>
          <a:p>
            <a:pPr>
              <a:lnSpc>
                <a:spcPts val="1100"/>
              </a:lnSpc>
              <a:tabLst>
                <a:tab pos="50800" algn="l"/>
              </a:tabLst>
            </a:pPr>
            <a:r>
              <a:rPr lang="en-US" altLang="zh-CN" dirty="0" smtClean="0"/>
              <a:t>	</a:t>
            </a:r>
            <a:r>
              <a:rPr lang="en-US" altLang="zh-CN" sz="950" dirty="0" smtClean="0">
                <a:solidFill>
                  <a:srgbClr val="231F20"/>
                </a:solidFill>
                <a:latin typeface="Segoe UI" pitchFamily="18" charset="0"/>
                <a:cs typeface="Segoe UI" pitchFamily="18" charset="0"/>
              </a:rPr>
              <a:t>areas</a:t>
            </a:r>
          </a:p>
          <a:p>
            <a:pPr>
              <a:lnSpc>
                <a:spcPts val="1000"/>
              </a:lnSpc>
            </a:pPr>
            <a:endParaRPr lang="en-US" altLang="zh-CN" dirty="0" smtClean="0"/>
          </a:p>
          <a:p>
            <a:pPr>
              <a:lnSpc>
                <a:spcPts val="1400"/>
              </a:lnSpc>
              <a:tabLst>
                <a:tab pos="50800" algn="l"/>
              </a:tabLst>
            </a:pPr>
            <a:r>
              <a:rPr lang="en-US" altLang="zh-CN" sz="950" dirty="0" smtClean="0">
                <a:solidFill>
                  <a:srgbClr val="231F20"/>
                </a:solidFill>
                <a:latin typeface="Segoe UI" pitchFamily="18" charset="0"/>
                <a:cs typeface="Segoe UI" pitchFamily="18" charset="0"/>
              </a:rPr>
              <a:t>Observed</a:t>
            </a:r>
          </a:p>
          <a:p>
            <a:pPr>
              <a:lnSpc>
                <a:spcPts val="1100"/>
              </a:lnSpc>
              <a:tabLst>
                <a:tab pos="50800" algn="l"/>
              </a:tabLst>
            </a:pPr>
            <a:r>
              <a:rPr lang="en-US" altLang="zh-CN" dirty="0" smtClean="0"/>
              <a:t>	</a:t>
            </a:r>
            <a:r>
              <a:rPr lang="en-US" altLang="zh-CN" sz="950" dirty="0" smtClean="0">
                <a:solidFill>
                  <a:srgbClr val="231F20"/>
                </a:solidFill>
                <a:latin typeface="Segoe UI" pitchFamily="18" charset="0"/>
                <a:cs typeface="Segoe UI" pitchFamily="18" charset="0"/>
              </a:rPr>
              <a:t>areas</a:t>
            </a:r>
          </a:p>
        </p:txBody>
      </p:sp>
      <p:sp>
        <p:nvSpPr>
          <p:cNvPr id="27" name="TextBox 1"/>
          <p:cNvSpPr txBox="1"/>
          <p:nvPr/>
        </p:nvSpPr>
        <p:spPr>
          <a:xfrm>
            <a:off x="2387600" y="1422400"/>
            <a:ext cx="889000" cy="1092200"/>
          </a:xfrm>
          <a:prstGeom prst="rect">
            <a:avLst/>
          </a:prstGeom>
          <a:noFill/>
        </p:spPr>
        <p:txBody>
          <a:bodyPr wrap="none" lIns="0" tIns="0" rIns="0" rtlCol="0">
            <a:spAutoFit/>
          </a:bodyPr>
          <a:lstStyle/>
          <a:p>
            <a:pPr>
              <a:lnSpc>
                <a:spcPts val="1100"/>
              </a:lnSpc>
              <a:tabLst/>
            </a:pPr>
            <a:r>
              <a:rPr lang="en-US" altLang="zh-CN" sz="950" b="1" dirty="0" smtClean="0">
                <a:solidFill>
                  <a:srgbClr val="231F20"/>
                </a:solidFill>
                <a:latin typeface="Segoe UI" pitchFamily="18" charset="0"/>
                <a:cs typeface="Segoe UI" pitchFamily="18" charset="0"/>
              </a:rPr>
              <a:t>Vaccination</a:t>
            </a:r>
            <a:r>
              <a:rPr lang="en-US" altLang="zh-CN" sz="950" dirty="0" smtClean="0">
                <a:latin typeface="Times New Roman" pitchFamily="18" charset="0"/>
                <a:cs typeface="Times New Roman" pitchFamily="18" charset="0"/>
              </a:rPr>
              <a:t> </a:t>
            </a:r>
            <a:r>
              <a:rPr lang="en-US" altLang="zh-CN" sz="950" b="1" dirty="0" smtClean="0">
                <a:solidFill>
                  <a:srgbClr val="231F20"/>
                </a:solidFill>
                <a:latin typeface="Segoe UI" pitchFamily="18" charset="0"/>
                <a:cs typeface="Segoe UI" pitchFamily="18" charset="0"/>
              </a:rPr>
              <a:t>group</a:t>
            </a:r>
          </a:p>
          <a:p>
            <a:pPr>
              <a:lnSpc>
                <a:spcPts val="1600"/>
              </a:lnSpc>
              <a:tabLst/>
            </a:pPr>
            <a:r>
              <a:rPr lang="en-US" altLang="zh-CN" sz="950" dirty="0" smtClean="0">
                <a:solidFill>
                  <a:srgbClr val="231F20"/>
                </a:solidFill>
                <a:latin typeface="Segoe UI" pitchFamily="18" charset="0"/>
                <a:cs typeface="Segoe UI" pitchFamily="18" charset="0"/>
              </a:rPr>
              <a:t>Vaccinated</a:t>
            </a:r>
          </a:p>
          <a:p>
            <a:pPr>
              <a:lnSpc>
                <a:spcPts val="1100"/>
              </a:lnSpc>
              <a:tabLst/>
            </a:pPr>
            <a:r>
              <a:rPr lang="en-US" altLang="zh-CN" sz="950" dirty="0" smtClean="0">
                <a:solidFill>
                  <a:srgbClr val="231F20"/>
                </a:solidFill>
                <a:latin typeface="Segoe UI" pitchFamily="18" charset="0"/>
                <a:cs typeface="Segoe UI" pitchFamily="18" charset="0"/>
              </a:rPr>
              <a:t>Placebo</a:t>
            </a:r>
          </a:p>
          <a:p>
            <a:pPr>
              <a:lnSpc>
                <a:spcPts val="1100"/>
              </a:lnSpc>
              <a:tabLst/>
            </a:pPr>
            <a:r>
              <a:rPr lang="en-US" altLang="zh-CN" sz="950" dirty="0" smtClean="0">
                <a:solidFill>
                  <a:srgbClr val="231F20"/>
                </a:solidFill>
                <a:latin typeface="Segoe UI" pitchFamily="18" charset="0"/>
                <a:cs typeface="Segoe UI" pitchFamily="18" charset="0"/>
              </a:rPr>
              <a:t>Not</a:t>
            </a:r>
            <a:r>
              <a:rPr lang="en-US" altLang="zh-CN" sz="950" dirty="0" smtClean="0">
                <a:latin typeface="Times New Roman" pitchFamily="18" charset="0"/>
                <a:cs typeface="Times New Roman" pitchFamily="18" charset="0"/>
              </a:rPr>
              <a:t> </a:t>
            </a:r>
            <a:r>
              <a:rPr lang="en-US" altLang="zh-CN" sz="950" dirty="0" smtClean="0">
                <a:solidFill>
                  <a:srgbClr val="231F20"/>
                </a:solidFill>
                <a:latin typeface="Segoe UI" pitchFamily="18" charset="0"/>
                <a:cs typeface="Segoe UI" pitchFamily="18" charset="0"/>
              </a:rPr>
              <a:t>inoculated</a:t>
            </a:r>
          </a:p>
          <a:p>
            <a:pPr>
              <a:lnSpc>
                <a:spcPts val="1300"/>
              </a:lnSpc>
              <a:tabLst/>
            </a:pPr>
            <a:r>
              <a:rPr lang="en-US" altLang="zh-CN" sz="950" dirty="0" smtClean="0">
                <a:solidFill>
                  <a:srgbClr val="231F20"/>
                </a:solidFill>
                <a:latin typeface="Segoe UI" pitchFamily="18" charset="0"/>
                <a:cs typeface="Segoe UI" pitchFamily="18" charset="0"/>
              </a:rPr>
              <a:t>Vaccinated</a:t>
            </a:r>
          </a:p>
          <a:p>
            <a:pPr>
              <a:lnSpc>
                <a:spcPts val="1100"/>
              </a:lnSpc>
              <a:tabLst/>
            </a:pPr>
            <a:r>
              <a:rPr lang="en-US" altLang="zh-CN" sz="950" dirty="0" smtClean="0">
                <a:solidFill>
                  <a:srgbClr val="231F20"/>
                </a:solidFill>
                <a:latin typeface="Segoe UI" pitchFamily="18" charset="0"/>
                <a:cs typeface="Segoe UI" pitchFamily="18" charset="0"/>
              </a:rPr>
              <a:t>Controls</a:t>
            </a:r>
          </a:p>
          <a:p>
            <a:pPr>
              <a:lnSpc>
                <a:spcPts val="1100"/>
              </a:lnSpc>
              <a:tabLst/>
            </a:pPr>
            <a:r>
              <a:rPr lang="en-US" altLang="zh-CN" sz="950" dirty="0" smtClean="0">
                <a:solidFill>
                  <a:srgbClr val="231F20"/>
                </a:solidFill>
                <a:latin typeface="Segoe UI" pitchFamily="18" charset="0"/>
                <a:cs typeface="Segoe UI" pitchFamily="18" charset="0"/>
              </a:rPr>
              <a:t>2nd</a:t>
            </a:r>
            <a:r>
              <a:rPr lang="en-US" altLang="zh-CN" sz="950" dirty="0" smtClean="0">
                <a:latin typeface="Times New Roman" pitchFamily="18" charset="0"/>
                <a:cs typeface="Times New Roman" pitchFamily="18" charset="0"/>
              </a:rPr>
              <a:t> </a:t>
            </a:r>
            <a:r>
              <a:rPr lang="en-US" altLang="zh-CN" sz="950" dirty="0" smtClean="0">
                <a:solidFill>
                  <a:srgbClr val="231F20"/>
                </a:solidFill>
                <a:latin typeface="Segoe UI" pitchFamily="18" charset="0"/>
                <a:cs typeface="Segoe UI" pitchFamily="18" charset="0"/>
              </a:rPr>
              <a:t>grade,</a:t>
            </a:r>
            <a:r>
              <a:rPr lang="en-US" altLang="zh-CN" sz="950" dirty="0" smtClean="0">
                <a:latin typeface="Times New Roman" pitchFamily="18" charset="0"/>
                <a:cs typeface="Times New Roman" pitchFamily="18" charset="0"/>
              </a:rPr>
              <a:t> </a:t>
            </a:r>
            <a:r>
              <a:rPr lang="en-US" altLang="zh-CN" sz="950" dirty="0" smtClean="0">
                <a:solidFill>
                  <a:srgbClr val="231F20"/>
                </a:solidFill>
                <a:latin typeface="Segoe UI" pitchFamily="18" charset="0"/>
                <a:cs typeface="Segoe UI" pitchFamily="18" charset="0"/>
              </a:rPr>
              <a:t>not</a:t>
            </a:r>
          </a:p>
        </p:txBody>
      </p:sp>
      <p:sp>
        <p:nvSpPr>
          <p:cNvPr id="28" name="TextBox 1"/>
          <p:cNvSpPr txBox="1"/>
          <p:nvPr/>
        </p:nvSpPr>
        <p:spPr>
          <a:xfrm>
            <a:off x="3467100" y="1422400"/>
            <a:ext cx="520700" cy="1092200"/>
          </a:xfrm>
          <a:prstGeom prst="rect">
            <a:avLst/>
          </a:prstGeom>
          <a:noFill/>
        </p:spPr>
        <p:txBody>
          <a:bodyPr wrap="none" lIns="0" tIns="0" rIns="0" rtlCol="0">
            <a:spAutoFit/>
          </a:bodyPr>
          <a:lstStyle/>
          <a:p>
            <a:pPr>
              <a:lnSpc>
                <a:spcPts val="1100"/>
              </a:lnSpc>
              <a:tabLst>
                <a:tab pos="88900" algn="l"/>
              </a:tabLst>
            </a:pPr>
            <a:r>
              <a:rPr lang="en-US" altLang="zh-CN" sz="950" b="1" dirty="0" smtClean="0">
                <a:solidFill>
                  <a:srgbClr val="231F20"/>
                </a:solidFill>
                <a:latin typeface="Segoe UI" pitchFamily="18" charset="0"/>
                <a:cs typeface="Segoe UI" pitchFamily="18" charset="0"/>
              </a:rPr>
              <a:t>Population</a:t>
            </a:r>
          </a:p>
          <a:p>
            <a:pPr>
              <a:lnSpc>
                <a:spcPts val="1600"/>
              </a:lnSpc>
              <a:tabLst>
                <a:tab pos="88900" algn="l"/>
              </a:tabLst>
            </a:pPr>
            <a:r>
              <a:rPr lang="en-US" altLang="zh-CN" dirty="0" smtClean="0"/>
              <a:t>	</a:t>
            </a:r>
            <a:r>
              <a:rPr lang="en-US" altLang="zh-CN" sz="950" dirty="0" smtClean="0">
                <a:solidFill>
                  <a:srgbClr val="231F20"/>
                </a:solidFill>
                <a:latin typeface="Segoe UI" pitchFamily="18" charset="0"/>
                <a:cs typeface="Segoe UI" pitchFamily="18" charset="0"/>
              </a:rPr>
              <a:t>201,000</a:t>
            </a:r>
          </a:p>
          <a:p>
            <a:pPr>
              <a:lnSpc>
                <a:spcPts val="1100"/>
              </a:lnSpc>
              <a:tabLst>
                <a:tab pos="88900" algn="l"/>
              </a:tabLst>
            </a:pPr>
            <a:r>
              <a:rPr lang="en-US" altLang="zh-CN" dirty="0" smtClean="0"/>
              <a:t>	</a:t>
            </a:r>
            <a:r>
              <a:rPr lang="en-US" altLang="zh-CN" sz="950" dirty="0" smtClean="0">
                <a:solidFill>
                  <a:srgbClr val="231F20"/>
                </a:solidFill>
                <a:latin typeface="Segoe UI" pitchFamily="18" charset="0"/>
                <a:cs typeface="Segoe UI" pitchFamily="18" charset="0"/>
              </a:rPr>
              <a:t>201,000</a:t>
            </a:r>
          </a:p>
          <a:p>
            <a:pPr>
              <a:lnSpc>
                <a:spcPts val="1100"/>
              </a:lnSpc>
              <a:tabLst>
                <a:tab pos="88900" algn="l"/>
              </a:tabLst>
            </a:pPr>
            <a:r>
              <a:rPr lang="en-US" altLang="zh-CN" dirty="0" smtClean="0"/>
              <a:t>	</a:t>
            </a:r>
            <a:r>
              <a:rPr lang="en-US" altLang="zh-CN" sz="950" dirty="0" smtClean="0">
                <a:solidFill>
                  <a:srgbClr val="231F20"/>
                </a:solidFill>
                <a:latin typeface="Segoe UI" pitchFamily="18" charset="0"/>
                <a:cs typeface="Segoe UI" pitchFamily="18" charset="0"/>
              </a:rPr>
              <a:t>339,000</a:t>
            </a:r>
          </a:p>
          <a:p>
            <a:pPr>
              <a:lnSpc>
                <a:spcPts val="1300"/>
              </a:lnSpc>
              <a:tabLst>
                <a:tab pos="88900" algn="l"/>
              </a:tabLst>
            </a:pPr>
            <a:r>
              <a:rPr lang="en-US" altLang="zh-CN" dirty="0" smtClean="0"/>
              <a:t>	</a:t>
            </a:r>
            <a:r>
              <a:rPr lang="en-US" altLang="zh-CN" sz="950" dirty="0" smtClean="0">
                <a:solidFill>
                  <a:srgbClr val="231F20"/>
                </a:solidFill>
                <a:latin typeface="Segoe UI" pitchFamily="18" charset="0"/>
                <a:cs typeface="Segoe UI" pitchFamily="18" charset="0"/>
              </a:rPr>
              <a:t>222,000</a:t>
            </a:r>
          </a:p>
          <a:p>
            <a:pPr>
              <a:lnSpc>
                <a:spcPts val="1100"/>
              </a:lnSpc>
              <a:tabLst>
                <a:tab pos="88900" algn="l"/>
              </a:tabLst>
            </a:pPr>
            <a:r>
              <a:rPr lang="en-US" altLang="zh-CN" dirty="0" smtClean="0"/>
              <a:t>	</a:t>
            </a:r>
            <a:r>
              <a:rPr lang="en-US" altLang="zh-CN" sz="950" dirty="0" smtClean="0">
                <a:solidFill>
                  <a:srgbClr val="231F20"/>
                </a:solidFill>
                <a:latin typeface="Segoe UI" pitchFamily="18" charset="0"/>
                <a:cs typeface="Segoe UI" pitchFamily="18" charset="0"/>
              </a:rPr>
              <a:t>725,000</a:t>
            </a:r>
          </a:p>
          <a:p>
            <a:pPr>
              <a:lnSpc>
                <a:spcPts val="1100"/>
              </a:lnSpc>
              <a:tabLst>
                <a:tab pos="88900" algn="l"/>
              </a:tabLst>
            </a:pPr>
            <a:r>
              <a:rPr lang="en-US" altLang="zh-CN" dirty="0" smtClean="0"/>
              <a:t>	</a:t>
            </a:r>
            <a:r>
              <a:rPr lang="en-US" altLang="zh-CN" sz="950" dirty="0" smtClean="0">
                <a:solidFill>
                  <a:srgbClr val="231F20"/>
                </a:solidFill>
                <a:latin typeface="Segoe UI" pitchFamily="18" charset="0"/>
                <a:cs typeface="Segoe UI" pitchFamily="18" charset="0"/>
              </a:rPr>
              <a:t>124,000</a:t>
            </a:r>
          </a:p>
        </p:txBody>
      </p:sp>
      <p:sp>
        <p:nvSpPr>
          <p:cNvPr id="29" name="TextBox 1"/>
          <p:cNvSpPr txBox="1"/>
          <p:nvPr/>
        </p:nvSpPr>
        <p:spPr>
          <a:xfrm>
            <a:off x="4191000" y="1282700"/>
            <a:ext cx="431800" cy="1231900"/>
          </a:xfrm>
          <a:prstGeom prst="rect">
            <a:avLst/>
          </a:prstGeom>
          <a:noFill/>
        </p:spPr>
        <p:txBody>
          <a:bodyPr wrap="none" lIns="0" tIns="0" rIns="0" rtlCol="0">
            <a:spAutoFit/>
          </a:bodyPr>
          <a:lstStyle/>
          <a:p>
            <a:pPr>
              <a:lnSpc>
                <a:spcPts val="1100"/>
              </a:lnSpc>
              <a:tabLst>
                <a:tab pos="76200" algn="l"/>
                <a:tab pos="139700" algn="l"/>
                <a:tab pos="190500" algn="l"/>
              </a:tabLst>
            </a:pPr>
            <a:r>
              <a:rPr lang="en-US" altLang="zh-CN" sz="950" b="1" dirty="0" smtClean="0">
                <a:solidFill>
                  <a:srgbClr val="231F20"/>
                </a:solidFill>
                <a:latin typeface="Segoe UI" pitchFamily="18" charset="0"/>
                <a:cs typeface="Segoe UI" pitchFamily="18" charset="0"/>
              </a:rPr>
              <a:t>Paralytic</a:t>
            </a:r>
          </a:p>
          <a:p>
            <a:pPr>
              <a:lnSpc>
                <a:spcPts val="1100"/>
              </a:lnSpc>
              <a:tabLst>
                <a:tab pos="76200" algn="l"/>
                <a:tab pos="139700" algn="l"/>
                <a:tab pos="190500" algn="l"/>
              </a:tabLst>
            </a:pPr>
            <a:r>
              <a:rPr lang="en-US" altLang="zh-CN" dirty="0" smtClean="0"/>
              <a:t>	</a:t>
            </a:r>
            <a:r>
              <a:rPr lang="en-US" altLang="zh-CN" sz="950" b="1" dirty="0" smtClean="0">
                <a:solidFill>
                  <a:srgbClr val="231F20"/>
                </a:solidFill>
                <a:latin typeface="Segoe UI" pitchFamily="18" charset="0"/>
                <a:cs typeface="Segoe UI" pitchFamily="18" charset="0"/>
              </a:rPr>
              <a:t>cases</a:t>
            </a:r>
          </a:p>
          <a:p>
            <a:pPr>
              <a:lnSpc>
                <a:spcPts val="1600"/>
              </a:lnSpc>
              <a:tabLst>
                <a:tab pos="76200" algn="l"/>
                <a:tab pos="139700" algn="l"/>
                <a:tab pos="190500" algn="l"/>
              </a:tabLst>
            </a:pPr>
            <a:r>
              <a:rPr lang="en-US" altLang="zh-CN" dirty="0" smtClean="0"/>
              <a:t>			</a:t>
            </a:r>
            <a:r>
              <a:rPr lang="en-US" altLang="zh-CN" sz="950" dirty="0" smtClean="0">
                <a:solidFill>
                  <a:srgbClr val="231F20"/>
                </a:solidFill>
                <a:latin typeface="Segoe UI" pitchFamily="18" charset="0"/>
                <a:cs typeface="Segoe UI" pitchFamily="18" charset="0"/>
              </a:rPr>
              <a:t>33</a:t>
            </a:r>
          </a:p>
          <a:p>
            <a:pPr>
              <a:lnSpc>
                <a:spcPts val="1100"/>
              </a:lnSpc>
              <a:tabLst>
                <a:tab pos="76200" algn="l"/>
                <a:tab pos="139700" algn="l"/>
                <a:tab pos="190500" algn="l"/>
              </a:tabLst>
            </a:pPr>
            <a:r>
              <a:rPr lang="en-US" altLang="zh-CN" dirty="0" smtClean="0"/>
              <a:t>		</a:t>
            </a:r>
            <a:r>
              <a:rPr lang="en-US" altLang="zh-CN" sz="950" dirty="0" smtClean="0">
                <a:solidFill>
                  <a:srgbClr val="231F20"/>
                </a:solidFill>
                <a:latin typeface="Segoe UI" pitchFamily="18" charset="0"/>
                <a:cs typeface="Segoe UI" pitchFamily="18" charset="0"/>
              </a:rPr>
              <a:t>115</a:t>
            </a:r>
          </a:p>
          <a:p>
            <a:pPr>
              <a:lnSpc>
                <a:spcPts val="1100"/>
              </a:lnSpc>
              <a:tabLst>
                <a:tab pos="76200" algn="l"/>
                <a:tab pos="139700" algn="l"/>
                <a:tab pos="190500" algn="l"/>
              </a:tabLst>
            </a:pPr>
            <a:r>
              <a:rPr lang="en-US" altLang="zh-CN" dirty="0" smtClean="0"/>
              <a:t>		</a:t>
            </a:r>
            <a:r>
              <a:rPr lang="en-US" altLang="zh-CN" sz="950" dirty="0" smtClean="0">
                <a:solidFill>
                  <a:srgbClr val="231F20"/>
                </a:solidFill>
                <a:latin typeface="Segoe UI" pitchFamily="18" charset="0"/>
                <a:cs typeface="Segoe UI" pitchFamily="18" charset="0"/>
              </a:rPr>
              <a:t>121</a:t>
            </a:r>
          </a:p>
          <a:p>
            <a:pPr>
              <a:lnSpc>
                <a:spcPts val="1300"/>
              </a:lnSpc>
              <a:tabLst>
                <a:tab pos="76200" algn="l"/>
                <a:tab pos="139700" algn="l"/>
                <a:tab pos="190500" algn="l"/>
              </a:tabLst>
            </a:pPr>
            <a:r>
              <a:rPr lang="en-US" altLang="zh-CN" dirty="0" smtClean="0"/>
              <a:t>			</a:t>
            </a:r>
            <a:r>
              <a:rPr lang="en-US" altLang="zh-CN" sz="950" dirty="0" smtClean="0">
                <a:solidFill>
                  <a:srgbClr val="231F20"/>
                </a:solidFill>
                <a:latin typeface="Segoe UI" pitchFamily="18" charset="0"/>
                <a:cs typeface="Segoe UI" pitchFamily="18" charset="0"/>
              </a:rPr>
              <a:t>38</a:t>
            </a:r>
          </a:p>
          <a:p>
            <a:pPr>
              <a:lnSpc>
                <a:spcPts val="1100"/>
              </a:lnSpc>
              <a:tabLst>
                <a:tab pos="76200" algn="l"/>
                <a:tab pos="139700" algn="l"/>
                <a:tab pos="190500" algn="l"/>
              </a:tabLst>
            </a:pPr>
            <a:r>
              <a:rPr lang="en-US" altLang="zh-CN" dirty="0" smtClean="0"/>
              <a:t>		</a:t>
            </a:r>
            <a:r>
              <a:rPr lang="en-US" altLang="zh-CN" sz="950" dirty="0" smtClean="0">
                <a:solidFill>
                  <a:srgbClr val="231F20"/>
                </a:solidFill>
                <a:latin typeface="Segoe UI" pitchFamily="18" charset="0"/>
                <a:cs typeface="Segoe UI" pitchFamily="18" charset="0"/>
              </a:rPr>
              <a:t>330</a:t>
            </a:r>
          </a:p>
          <a:p>
            <a:pPr>
              <a:lnSpc>
                <a:spcPts val="1100"/>
              </a:lnSpc>
              <a:tabLst>
                <a:tab pos="76200" algn="l"/>
                <a:tab pos="139700" algn="l"/>
                <a:tab pos="190500" algn="l"/>
              </a:tabLst>
            </a:pPr>
            <a:r>
              <a:rPr lang="en-US" altLang="zh-CN" dirty="0" smtClean="0"/>
              <a:t>			</a:t>
            </a:r>
            <a:r>
              <a:rPr lang="en-US" altLang="zh-CN" sz="950" dirty="0" smtClean="0">
                <a:solidFill>
                  <a:srgbClr val="231F20"/>
                </a:solidFill>
                <a:latin typeface="Segoe UI" pitchFamily="18" charset="0"/>
                <a:cs typeface="Segoe UI" pitchFamily="18" charset="0"/>
              </a:rPr>
              <a:t>43</a:t>
            </a:r>
          </a:p>
        </p:txBody>
      </p:sp>
      <p:sp>
        <p:nvSpPr>
          <p:cNvPr id="30" name="TextBox 1"/>
          <p:cNvSpPr txBox="1"/>
          <p:nvPr/>
        </p:nvSpPr>
        <p:spPr>
          <a:xfrm>
            <a:off x="4813300" y="1282700"/>
            <a:ext cx="406400" cy="1231900"/>
          </a:xfrm>
          <a:prstGeom prst="rect">
            <a:avLst/>
          </a:prstGeom>
          <a:noFill/>
        </p:spPr>
        <p:txBody>
          <a:bodyPr wrap="none" lIns="0" tIns="0" rIns="0" rtlCol="0">
            <a:spAutoFit/>
          </a:bodyPr>
          <a:lstStyle/>
          <a:p>
            <a:pPr>
              <a:lnSpc>
                <a:spcPts val="1100"/>
              </a:lnSpc>
              <a:tabLst>
                <a:tab pos="38100" algn="l"/>
                <a:tab pos="152400" algn="l"/>
              </a:tabLst>
            </a:pPr>
            <a:r>
              <a:rPr lang="en-US" altLang="zh-CN" sz="950" b="1" dirty="0" smtClean="0">
                <a:solidFill>
                  <a:srgbClr val="231F20"/>
                </a:solidFill>
                <a:latin typeface="Segoe UI" pitchFamily="18" charset="0"/>
                <a:cs typeface="Segoe UI" pitchFamily="18" charset="0"/>
              </a:rPr>
              <a:t>Rate</a:t>
            </a:r>
            <a:r>
              <a:rPr lang="en-US" altLang="zh-CN" sz="950" dirty="0" smtClean="0">
                <a:latin typeface="Times New Roman" pitchFamily="18" charset="0"/>
                <a:cs typeface="Times New Roman" pitchFamily="18" charset="0"/>
              </a:rPr>
              <a:t> </a:t>
            </a:r>
            <a:r>
              <a:rPr lang="en-US" altLang="zh-CN" sz="950" b="1" dirty="0" smtClean="0">
                <a:solidFill>
                  <a:srgbClr val="231F20"/>
                </a:solidFill>
                <a:latin typeface="Segoe UI" pitchFamily="18" charset="0"/>
                <a:cs typeface="Segoe UI" pitchFamily="18" charset="0"/>
              </a:rPr>
              <a:t>per</a:t>
            </a:r>
          </a:p>
          <a:p>
            <a:pPr>
              <a:lnSpc>
                <a:spcPts val="1100"/>
              </a:lnSpc>
              <a:tabLst>
                <a:tab pos="38100" algn="l"/>
                <a:tab pos="152400" algn="l"/>
              </a:tabLst>
            </a:pPr>
            <a:r>
              <a:rPr lang="en-US" altLang="zh-CN" dirty="0" smtClean="0"/>
              <a:t>	</a:t>
            </a:r>
            <a:r>
              <a:rPr lang="en-US" altLang="zh-CN" sz="950" b="1" dirty="0" smtClean="0">
                <a:solidFill>
                  <a:srgbClr val="231F20"/>
                </a:solidFill>
                <a:latin typeface="Segoe UI" pitchFamily="18" charset="0"/>
                <a:cs typeface="Segoe UI" pitchFamily="18" charset="0"/>
              </a:rPr>
              <a:t>100,000</a:t>
            </a:r>
          </a:p>
          <a:p>
            <a:pPr>
              <a:lnSpc>
                <a:spcPts val="1600"/>
              </a:lnSpc>
              <a:tabLst>
                <a:tab pos="38100" algn="l"/>
                <a:tab pos="152400" algn="l"/>
              </a:tabLst>
            </a:pPr>
            <a:r>
              <a:rPr lang="en-US" altLang="zh-CN" dirty="0" smtClean="0"/>
              <a:t>		</a:t>
            </a:r>
            <a:r>
              <a:rPr lang="en-US" altLang="zh-CN" sz="950" dirty="0" smtClean="0">
                <a:solidFill>
                  <a:srgbClr val="231F20"/>
                </a:solidFill>
                <a:latin typeface="Segoe UI" pitchFamily="18" charset="0"/>
                <a:cs typeface="Segoe UI" pitchFamily="18" charset="0"/>
              </a:rPr>
              <a:t>16</a:t>
            </a:r>
          </a:p>
          <a:p>
            <a:pPr>
              <a:lnSpc>
                <a:spcPts val="1100"/>
              </a:lnSpc>
              <a:tabLst>
                <a:tab pos="38100" algn="l"/>
                <a:tab pos="152400" algn="l"/>
              </a:tabLst>
            </a:pPr>
            <a:r>
              <a:rPr lang="en-US" altLang="zh-CN" dirty="0" smtClean="0"/>
              <a:t>		</a:t>
            </a:r>
            <a:r>
              <a:rPr lang="en-US" altLang="zh-CN" sz="950" dirty="0" smtClean="0">
                <a:solidFill>
                  <a:srgbClr val="231F20"/>
                </a:solidFill>
                <a:latin typeface="Segoe UI" pitchFamily="18" charset="0"/>
                <a:cs typeface="Segoe UI" pitchFamily="18" charset="0"/>
              </a:rPr>
              <a:t>57</a:t>
            </a:r>
          </a:p>
          <a:p>
            <a:pPr>
              <a:lnSpc>
                <a:spcPts val="1100"/>
              </a:lnSpc>
              <a:tabLst>
                <a:tab pos="38100" algn="l"/>
                <a:tab pos="152400" algn="l"/>
              </a:tabLst>
            </a:pPr>
            <a:r>
              <a:rPr lang="en-US" altLang="zh-CN" dirty="0" smtClean="0"/>
              <a:t>		</a:t>
            </a:r>
            <a:r>
              <a:rPr lang="en-US" altLang="zh-CN" sz="950" dirty="0" smtClean="0">
                <a:solidFill>
                  <a:srgbClr val="231F20"/>
                </a:solidFill>
                <a:latin typeface="Segoe UI" pitchFamily="18" charset="0"/>
                <a:cs typeface="Segoe UI" pitchFamily="18" charset="0"/>
              </a:rPr>
              <a:t>36</a:t>
            </a:r>
          </a:p>
          <a:p>
            <a:pPr>
              <a:lnSpc>
                <a:spcPts val="1300"/>
              </a:lnSpc>
              <a:tabLst>
                <a:tab pos="38100" algn="l"/>
                <a:tab pos="152400" algn="l"/>
              </a:tabLst>
            </a:pPr>
            <a:r>
              <a:rPr lang="en-US" altLang="zh-CN" dirty="0" smtClean="0"/>
              <a:t>		</a:t>
            </a:r>
            <a:r>
              <a:rPr lang="en-US" altLang="zh-CN" sz="950" dirty="0" smtClean="0">
                <a:solidFill>
                  <a:srgbClr val="231F20"/>
                </a:solidFill>
                <a:latin typeface="Segoe UI" pitchFamily="18" charset="0"/>
                <a:cs typeface="Segoe UI" pitchFamily="18" charset="0"/>
              </a:rPr>
              <a:t>17</a:t>
            </a:r>
          </a:p>
          <a:p>
            <a:pPr>
              <a:lnSpc>
                <a:spcPts val="1100"/>
              </a:lnSpc>
              <a:tabLst>
                <a:tab pos="38100" algn="l"/>
                <a:tab pos="152400" algn="l"/>
              </a:tabLst>
            </a:pPr>
            <a:r>
              <a:rPr lang="en-US" altLang="zh-CN" dirty="0" smtClean="0"/>
              <a:t>		</a:t>
            </a:r>
            <a:r>
              <a:rPr lang="en-US" altLang="zh-CN" sz="950" dirty="0" smtClean="0">
                <a:solidFill>
                  <a:srgbClr val="231F20"/>
                </a:solidFill>
                <a:latin typeface="Segoe UI" pitchFamily="18" charset="0"/>
                <a:cs typeface="Segoe UI" pitchFamily="18" charset="0"/>
              </a:rPr>
              <a:t>46</a:t>
            </a:r>
          </a:p>
          <a:p>
            <a:pPr>
              <a:lnSpc>
                <a:spcPts val="1100"/>
              </a:lnSpc>
              <a:tabLst>
                <a:tab pos="38100" algn="l"/>
                <a:tab pos="152400" algn="l"/>
              </a:tabLst>
            </a:pPr>
            <a:r>
              <a:rPr lang="en-US" altLang="zh-CN" dirty="0" smtClean="0"/>
              <a:t>		</a:t>
            </a:r>
            <a:r>
              <a:rPr lang="en-US" altLang="zh-CN" sz="950" dirty="0" smtClean="0">
                <a:solidFill>
                  <a:srgbClr val="231F20"/>
                </a:solidFill>
                <a:latin typeface="Segoe UI" pitchFamily="18" charset="0"/>
                <a:cs typeface="Segoe UI" pitchFamily="18" charset="0"/>
              </a:rPr>
              <a:t>35</a:t>
            </a:r>
          </a:p>
        </p:txBody>
      </p:sp>
      <p:sp>
        <p:nvSpPr>
          <p:cNvPr id="31" name="TextBox 1"/>
          <p:cNvSpPr txBox="1"/>
          <p:nvPr/>
        </p:nvSpPr>
        <p:spPr>
          <a:xfrm>
            <a:off x="5486400" y="1270000"/>
            <a:ext cx="482600" cy="952500"/>
          </a:xfrm>
          <a:prstGeom prst="rect">
            <a:avLst/>
          </a:prstGeom>
          <a:noFill/>
        </p:spPr>
        <p:txBody>
          <a:bodyPr wrap="none" lIns="0" tIns="0" rIns="0" rtlCol="0">
            <a:spAutoFit/>
          </a:bodyPr>
          <a:lstStyle/>
          <a:p>
            <a:pPr>
              <a:lnSpc>
                <a:spcPts val="1100"/>
              </a:lnSpc>
              <a:tabLst>
                <a:tab pos="38100" algn="l"/>
                <a:tab pos="139700" algn="l"/>
              </a:tabLst>
            </a:pPr>
            <a:r>
              <a:rPr lang="en-US" altLang="zh-CN" sz="950" b="1" dirty="0" smtClean="0">
                <a:solidFill>
                  <a:srgbClr val="231F20"/>
                </a:solidFill>
                <a:latin typeface="Segoe UI" pitchFamily="18" charset="0"/>
                <a:cs typeface="Segoe UI" pitchFamily="18" charset="0"/>
              </a:rPr>
              <a:t>Estimated</a:t>
            </a:r>
          </a:p>
          <a:p>
            <a:pPr>
              <a:lnSpc>
                <a:spcPts val="1100"/>
              </a:lnSpc>
              <a:tabLst>
                <a:tab pos="38100" algn="l"/>
                <a:tab pos="139700" algn="l"/>
              </a:tabLst>
            </a:pPr>
            <a:r>
              <a:rPr lang="en-US" altLang="zh-CN" dirty="0" smtClean="0"/>
              <a:t>	</a:t>
            </a:r>
            <a:r>
              <a:rPr lang="en-US" altLang="zh-CN" sz="950" b="1" dirty="0" smtClean="0">
                <a:solidFill>
                  <a:srgbClr val="231F20"/>
                </a:solidFill>
                <a:latin typeface="Segoe UI" pitchFamily="18" charset="0"/>
                <a:cs typeface="Segoe UI" pitchFamily="18" charset="0"/>
              </a:rPr>
              <a:t>efficacy</a:t>
            </a:r>
          </a:p>
          <a:p>
            <a:pPr>
              <a:lnSpc>
                <a:spcPts val="1600"/>
              </a:lnSpc>
              <a:tabLst>
                <a:tab pos="38100" algn="l"/>
                <a:tab pos="139700" algn="l"/>
              </a:tabLst>
            </a:pPr>
            <a:r>
              <a:rPr lang="en-US" altLang="zh-CN" dirty="0" smtClean="0"/>
              <a:t>		</a:t>
            </a:r>
            <a:r>
              <a:rPr lang="en-US" altLang="zh-CN" sz="950" dirty="0" smtClean="0">
                <a:solidFill>
                  <a:srgbClr val="231F20"/>
                </a:solidFill>
                <a:latin typeface="Segoe UI" pitchFamily="18" charset="0"/>
                <a:cs typeface="Segoe UI" pitchFamily="18" charset="0"/>
              </a:rPr>
              <a:t>72%</a:t>
            </a:r>
          </a:p>
          <a:p>
            <a:pPr>
              <a:lnSpc>
                <a:spcPts val="1000"/>
              </a:lnSpc>
            </a:pPr>
            <a:endParaRPr lang="en-US" altLang="zh-CN" dirty="0" smtClean="0"/>
          </a:p>
          <a:p>
            <a:pPr>
              <a:lnSpc>
                <a:spcPts val="1000"/>
              </a:lnSpc>
            </a:pPr>
            <a:endParaRPr lang="en-US" altLang="zh-CN" dirty="0" smtClean="0"/>
          </a:p>
          <a:p>
            <a:pPr>
              <a:lnSpc>
                <a:spcPts val="1500"/>
              </a:lnSpc>
              <a:tabLst>
                <a:tab pos="38100" algn="l"/>
                <a:tab pos="139700" algn="l"/>
              </a:tabLst>
            </a:pPr>
            <a:r>
              <a:rPr lang="en-US" altLang="zh-CN" dirty="0" smtClean="0"/>
              <a:t>		</a:t>
            </a:r>
            <a:r>
              <a:rPr lang="en-US" altLang="zh-CN" sz="950" dirty="0" smtClean="0">
                <a:solidFill>
                  <a:srgbClr val="231F20"/>
                </a:solidFill>
                <a:latin typeface="Segoe UI" pitchFamily="18" charset="0"/>
                <a:cs typeface="Segoe UI" pitchFamily="18" charset="0"/>
              </a:rPr>
              <a:t>63%</a:t>
            </a:r>
          </a:p>
        </p:txBody>
      </p:sp>
      <p:sp>
        <p:nvSpPr>
          <p:cNvPr id="32" name="TextBox 1"/>
          <p:cNvSpPr txBox="1"/>
          <p:nvPr/>
        </p:nvSpPr>
        <p:spPr>
          <a:xfrm>
            <a:off x="1562100" y="2781300"/>
            <a:ext cx="25400" cy="50800"/>
          </a:xfrm>
          <a:prstGeom prst="rect">
            <a:avLst/>
          </a:prstGeom>
          <a:noFill/>
        </p:spPr>
        <p:txBody>
          <a:bodyPr wrap="none" lIns="0" tIns="0" rIns="0" rtlCol="0">
            <a:spAutoFit/>
          </a:bodyPr>
          <a:lstStyle/>
          <a:p>
            <a:pPr>
              <a:lnSpc>
                <a:spcPts val="400"/>
              </a:lnSpc>
              <a:tabLst/>
            </a:pPr>
            <a:r>
              <a:rPr lang="en-US" altLang="zh-CN" sz="471" i="1" dirty="0" smtClean="0">
                <a:solidFill>
                  <a:srgbClr val="231F20"/>
                </a:solidFill>
                <a:latin typeface="Segoe UI" pitchFamily="18" charset="0"/>
                <a:cs typeface="Segoe UI" pitchFamily="18" charset="0"/>
              </a:rPr>
              <a:t>a</a:t>
            </a:r>
          </a:p>
        </p:txBody>
      </p:sp>
      <p:sp>
        <p:nvSpPr>
          <p:cNvPr id="33" name="TextBox 1"/>
          <p:cNvSpPr txBox="1"/>
          <p:nvPr/>
        </p:nvSpPr>
        <p:spPr>
          <a:xfrm>
            <a:off x="1587500" y="2489200"/>
            <a:ext cx="4533900" cy="393700"/>
          </a:xfrm>
          <a:prstGeom prst="rect">
            <a:avLst/>
          </a:prstGeom>
          <a:noFill/>
        </p:spPr>
        <p:txBody>
          <a:bodyPr wrap="none" lIns="0" tIns="0" rIns="0" rtlCol="0">
            <a:spAutoFit/>
          </a:bodyPr>
          <a:lstStyle/>
          <a:p>
            <a:pPr>
              <a:lnSpc>
                <a:spcPts val="1000"/>
              </a:lnSpc>
              <a:tabLst>
                <a:tab pos="863600" algn="l"/>
              </a:tabLst>
            </a:pPr>
            <a:r>
              <a:rPr lang="en-US" altLang="zh-CN" dirty="0" smtClean="0"/>
              <a:t>	</a:t>
            </a:r>
            <a:r>
              <a:rPr lang="en-US" altLang="zh-CN" sz="950" dirty="0" smtClean="0">
                <a:solidFill>
                  <a:srgbClr val="231F20"/>
                </a:solidFill>
                <a:latin typeface="Segoe UI" pitchFamily="18" charset="0"/>
                <a:cs typeface="Segoe UI" pitchFamily="18" charset="0"/>
              </a:rPr>
              <a:t>inoculated</a:t>
            </a:r>
          </a:p>
          <a:p>
            <a:pPr>
              <a:lnSpc>
                <a:spcPts val="1000"/>
              </a:lnSpc>
            </a:pPr>
            <a:endParaRPr lang="en-US" altLang="zh-CN" dirty="0" smtClean="0"/>
          </a:p>
          <a:p>
            <a:pPr>
              <a:lnSpc>
                <a:spcPts val="1000"/>
              </a:lnSpc>
              <a:tabLst>
                <a:tab pos="863600" algn="l"/>
              </a:tabLst>
            </a:pPr>
            <a:r>
              <a:rPr lang="en-US" altLang="zh-CN" sz="800" dirty="0" smtClean="0">
                <a:solidFill>
                  <a:srgbClr val="231F20"/>
                </a:solidFill>
                <a:latin typeface="Segoe UI" pitchFamily="18" charset="0"/>
                <a:cs typeface="Segoe UI" pitchFamily="18" charset="0"/>
              </a:rPr>
              <a:t>Vaccine</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was</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administered</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in</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the</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spring</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of</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1954,</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and</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children</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were</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followed</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prospectively</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through</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the</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summer</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poliomyelitis</a:t>
            </a:r>
          </a:p>
        </p:txBody>
      </p:sp>
      <p:sp>
        <p:nvSpPr>
          <p:cNvPr id="34" name="TextBox 1"/>
          <p:cNvSpPr txBox="1"/>
          <p:nvPr/>
        </p:nvSpPr>
        <p:spPr>
          <a:xfrm>
            <a:off x="1562100" y="2908300"/>
            <a:ext cx="5538376" cy="405239"/>
          </a:xfrm>
          <a:prstGeom prst="rect">
            <a:avLst/>
          </a:prstGeom>
          <a:noFill/>
        </p:spPr>
        <p:txBody>
          <a:bodyPr wrap="none" lIns="0" tIns="0" rIns="0" rtlCol="0">
            <a:spAutoFit/>
          </a:bodyPr>
          <a:lstStyle/>
          <a:p>
            <a:pPr>
              <a:lnSpc>
                <a:spcPts val="900"/>
              </a:lnSpc>
              <a:tabLst/>
            </a:pPr>
            <a:r>
              <a:rPr lang="en-US" altLang="zh-CN" sz="800" dirty="0" smtClean="0">
                <a:solidFill>
                  <a:srgbClr val="231F20"/>
                </a:solidFill>
                <a:latin typeface="Segoe UI" pitchFamily="18" charset="0"/>
                <a:cs typeface="Segoe UI" pitchFamily="18" charset="0"/>
              </a:rPr>
              <a:t>season.</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Placebo</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areas</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were</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divided</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into</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volunteers</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who</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were</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vaccinated,</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volunteers</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who</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received</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placebo</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inoculations,</a:t>
            </a:r>
          </a:p>
          <a:p>
            <a:pPr>
              <a:lnSpc>
                <a:spcPts val="1000"/>
              </a:lnSpc>
              <a:tabLst/>
            </a:pPr>
            <a:r>
              <a:rPr lang="en-US" altLang="zh-CN" sz="800" dirty="0" smtClean="0">
                <a:solidFill>
                  <a:srgbClr val="231F20"/>
                </a:solidFill>
                <a:latin typeface="Segoe UI" pitchFamily="18" charset="0"/>
                <a:cs typeface="Segoe UI" pitchFamily="18" charset="0"/>
              </a:rPr>
              <a:t>and</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nonvolunteers</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(not</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inoculated).</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Observed</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areas</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were</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divided</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into</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second-grade</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volunteers</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(vaccinated),</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second-grade</a:t>
            </a:r>
          </a:p>
          <a:p>
            <a:pPr>
              <a:lnSpc>
                <a:spcPts val="900"/>
              </a:lnSpc>
              <a:tabLst/>
            </a:pPr>
            <a:r>
              <a:rPr lang="en-US" altLang="zh-CN" sz="800" dirty="0" smtClean="0">
                <a:solidFill>
                  <a:srgbClr val="231F20"/>
                </a:solidFill>
                <a:latin typeface="Segoe UI" pitchFamily="18" charset="0"/>
                <a:cs typeface="Segoe UI" pitchFamily="18" charset="0"/>
              </a:rPr>
              <a:t>nonvolunteers</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(not</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inoculated),</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and</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first</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and</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third</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graders</a:t>
            </a:r>
            <a:r>
              <a:rPr lang="en-US" altLang="zh-CN" sz="800" dirty="0" smtClean="0">
                <a:latin typeface="Times New Roman" pitchFamily="18" charset="0"/>
                <a:cs typeface="Times New Roman" pitchFamily="18" charset="0"/>
              </a:rPr>
              <a:t> </a:t>
            </a:r>
            <a:r>
              <a:rPr lang="en-US" altLang="zh-CN" sz="800" dirty="0" smtClean="0">
                <a:solidFill>
                  <a:srgbClr val="231F20"/>
                </a:solidFill>
                <a:latin typeface="Segoe UI" pitchFamily="18" charset="0"/>
                <a:cs typeface="Segoe UI" pitchFamily="18" charset="0"/>
              </a:rPr>
              <a:t>(controls).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1016</TotalTime>
  <Words>2837</Words>
  <Application>Microsoft Office PowerPoint</Application>
  <PresentationFormat>Custom</PresentationFormat>
  <Paragraphs>314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ABBAS</cp:lastModifiedBy>
  <cp:revision>106</cp:revision>
  <dcterms:created xsi:type="dcterms:W3CDTF">2006-08-16T00:00:00Z</dcterms:created>
  <dcterms:modified xsi:type="dcterms:W3CDTF">2020-12-29T19:21:40Z</dcterms:modified>
</cp:coreProperties>
</file>