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8" r:id="rId3"/>
    <p:sldId id="257" r:id="rId4"/>
    <p:sldId id="279" r:id="rId5"/>
    <p:sldId id="280" r:id="rId6"/>
    <p:sldId id="298" r:id="rId7"/>
    <p:sldId id="299" r:id="rId8"/>
    <p:sldId id="258" r:id="rId9"/>
    <p:sldId id="259" r:id="rId10"/>
    <p:sldId id="297" r:id="rId11"/>
    <p:sldId id="260" r:id="rId12"/>
    <p:sldId id="261" r:id="rId13"/>
    <p:sldId id="282" r:id="rId14"/>
    <p:sldId id="281" r:id="rId15"/>
    <p:sldId id="283" r:id="rId16"/>
    <p:sldId id="291" r:id="rId17"/>
    <p:sldId id="271" r:id="rId18"/>
    <p:sldId id="293" r:id="rId19"/>
    <p:sldId id="274" r:id="rId20"/>
  </p:sldIdLst>
  <p:sldSz cx="7581900" cy="98679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40" d="100"/>
          <a:sy n="140" d="100"/>
        </p:scale>
        <p:origin x="-654" y="395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12/29/2020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3"/>
          <p:cNvSpPr/>
          <p:nvPr/>
        </p:nvSpPr>
        <p:spPr>
          <a:xfrm>
            <a:off x="565150" y="2469502"/>
            <a:ext cx="3060700" cy="25400"/>
          </a:xfrm>
          <a:custGeom>
            <a:avLst/>
            <a:gdLst>
              <a:gd name="connsiteX0" fmla="*/ 6350 w 3060700"/>
              <a:gd name="connsiteY0" fmla="*/ 6350 h 25400"/>
              <a:gd name="connsiteX1" fmla="*/ 3054350 w 3060700"/>
              <a:gd name="connsiteY1" fmla="*/ 6350 h 25400"/>
            </a:gdLst>
            <a:ahLst/>
            <a:cxnLst>
              <a:cxn ang="0">
                <a:pos x="connsiteX0" y="connsiteY0"/>
              </a:cxn>
              <a:cxn ang="1">
                <a:pos x="connsiteX1" y="connsiteY1"/>
              </a:cxn>
            </a:cxnLst>
            <a:rect l="l" t="t" r="r" b="b"/>
            <a:pathLst>
              <a:path w="3060700" h="25400">
                <a:moveTo>
                  <a:pt x="6350" y="6350"/>
                </a:moveTo>
                <a:lnTo>
                  <a:pt x="3054350" y="6350"/>
                </a:lnTo>
              </a:path>
            </a:pathLst>
          </a:custGeom>
          <a:ln w="12700">
            <a:solidFill>
              <a:srgbClr val="E7C25A">
                <a:alpha val="100000"/>
              </a:srgbClr>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8" name="Freeform 3"/>
          <p:cNvSpPr/>
          <p:nvPr/>
        </p:nvSpPr>
        <p:spPr>
          <a:xfrm>
            <a:off x="565150" y="9225905"/>
            <a:ext cx="3060700" cy="25400"/>
          </a:xfrm>
          <a:custGeom>
            <a:avLst/>
            <a:gdLst>
              <a:gd name="connsiteX0" fmla="*/ 6350 w 3060700"/>
              <a:gd name="connsiteY0" fmla="*/ 6350 h 25400"/>
              <a:gd name="connsiteX1" fmla="*/ 3054350 w 3060700"/>
              <a:gd name="connsiteY1" fmla="*/ 6350 h 25400"/>
            </a:gdLst>
            <a:ahLst/>
            <a:cxnLst>
              <a:cxn ang="0">
                <a:pos x="connsiteX0" y="connsiteY0"/>
              </a:cxn>
              <a:cxn ang="1">
                <a:pos x="connsiteX1" y="connsiteY1"/>
              </a:cxn>
            </a:cxnLst>
            <a:rect l="l" t="t" r="r" b="b"/>
            <a:pathLst>
              <a:path w="3060700" h="25400">
                <a:moveTo>
                  <a:pt x="6350" y="6350"/>
                </a:moveTo>
                <a:lnTo>
                  <a:pt x="3054350" y="6350"/>
                </a:lnTo>
              </a:path>
            </a:pathLst>
          </a:custGeom>
          <a:ln w="12700">
            <a:solidFill>
              <a:srgbClr val="E7C25A">
                <a:alpha val="100000"/>
              </a:srgbClr>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2" name="TextBox 1"/>
          <p:cNvSpPr txBox="1"/>
          <p:nvPr/>
        </p:nvSpPr>
        <p:spPr>
          <a:xfrm>
            <a:off x="2324100" y="444500"/>
            <a:ext cx="736600" cy="914400"/>
          </a:xfrm>
          <a:prstGeom prst="rect">
            <a:avLst/>
          </a:prstGeom>
          <a:noFill/>
        </p:spPr>
        <p:txBody>
          <a:bodyPr wrap="none" lIns="0" tIns="0" rIns="0" rtlCol="0">
            <a:spAutoFit/>
          </a:bodyPr>
          <a:lstStyle/>
          <a:p>
            <a:pPr>
              <a:lnSpc>
                <a:spcPts val="7200"/>
              </a:lnSpc>
              <a:tabLst/>
            </a:pPr>
            <a:r>
              <a:rPr lang="en-US" altLang="zh-CN" sz="7200" dirty="0" smtClean="0">
                <a:solidFill>
                  <a:srgbClr val="FFFFFF"/>
                </a:solidFill>
                <a:latin typeface="Segoe UI" pitchFamily="18" charset="0"/>
                <a:cs typeface="Segoe UI" pitchFamily="18" charset="0"/>
              </a:rPr>
              <a:t>12</a:t>
            </a:r>
          </a:p>
        </p:txBody>
      </p:sp>
      <p:sp>
        <p:nvSpPr>
          <p:cNvPr id="11" name="TextBox 1"/>
          <p:cNvSpPr txBox="1"/>
          <p:nvPr/>
        </p:nvSpPr>
        <p:spPr>
          <a:xfrm>
            <a:off x="285750" y="285750"/>
            <a:ext cx="6858000" cy="2332049"/>
          </a:xfrm>
          <a:prstGeom prst="rect">
            <a:avLst/>
          </a:prstGeom>
          <a:noFill/>
        </p:spPr>
        <p:txBody>
          <a:bodyPr wrap="square" lIns="0" tIns="0" rIns="0" rtlCol="0">
            <a:spAutoFit/>
          </a:bodyPr>
          <a:lstStyle/>
          <a:p>
            <a:pPr>
              <a:lnSpc>
                <a:spcPts val="3500"/>
              </a:lnSpc>
              <a:tabLst>
                <a:tab pos="50800" algn="l"/>
                <a:tab pos="152400" algn="l"/>
                <a:tab pos="317500" algn="l"/>
                <a:tab pos="469900" algn="l"/>
              </a:tabLst>
            </a:pPr>
            <a:r>
              <a:rPr lang="en-US" altLang="zh-CN" sz="3000" b="1" dirty="0" smtClean="0">
                <a:solidFill>
                  <a:srgbClr val="231F20"/>
                </a:solidFill>
                <a:latin typeface="Segoe UI" pitchFamily="18" charset="0"/>
                <a:cs typeface="Segoe UI" pitchFamily="18" charset="0"/>
              </a:rPr>
              <a:t>Epidemiology</a:t>
            </a:r>
            <a:r>
              <a:rPr lang="ar-IQ" altLang="zh-CN" sz="3000" b="1" dirty="0" smtClean="0">
                <a:solidFill>
                  <a:srgbClr val="231F20"/>
                </a:solidFill>
                <a:latin typeface="Segoe UI" pitchFamily="18" charset="0"/>
                <a:cs typeface="Segoe UI" pitchFamily="18" charset="0"/>
              </a:rPr>
              <a:t>  </a:t>
            </a:r>
            <a:r>
              <a:rPr lang="en-US" altLang="zh-CN" sz="3000" b="1" dirty="0" smtClean="0">
                <a:solidFill>
                  <a:srgbClr val="231F20"/>
                </a:solidFill>
                <a:latin typeface="Segoe UI" pitchFamily="18" charset="0"/>
                <a:cs typeface="Segoe UI" pitchFamily="18" charset="0"/>
              </a:rPr>
              <a:t> of viruses</a:t>
            </a:r>
          </a:p>
          <a:p>
            <a:pPr>
              <a:lnSpc>
                <a:spcPts val="3500"/>
              </a:lnSpc>
              <a:tabLst>
                <a:tab pos="50800" algn="l"/>
                <a:tab pos="152400" algn="l"/>
                <a:tab pos="317500" algn="l"/>
                <a:tab pos="469900" algn="l"/>
              </a:tabLst>
            </a:pPr>
            <a:endParaRPr lang="en-US" altLang="zh-CN" b="1" dirty="0" smtClean="0">
              <a:solidFill>
                <a:srgbClr val="231F20"/>
              </a:solidFill>
              <a:latin typeface="Segoe UI" pitchFamily="18" charset="0"/>
              <a:cs typeface="Segoe UI" pitchFamily="18" charset="0"/>
            </a:endParaRPr>
          </a:p>
          <a:p>
            <a:pPr>
              <a:lnSpc>
                <a:spcPts val="3500"/>
              </a:lnSpc>
              <a:tabLst>
                <a:tab pos="50800" algn="l"/>
                <a:tab pos="152400" algn="l"/>
                <a:tab pos="317500" algn="l"/>
                <a:tab pos="469900" algn="l"/>
              </a:tabLst>
            </a:pPr>
            <a:r>
              <a:rPr lang="en-US" altLang="zh-CN" b="1" dirty="0" smtClean="0">
                <a:solidFill>
                  <a:srgbClr val="231F20"/>
                </a:solidFill>
                <a:latin typeface="Segoe UI" pitchFamily="18" charset="0"/>
                <a:cs typeface="Segoe UI" pitchFamily="18" charset="0"/>
              </a:rPr>
              <a:t>Lecture 5</a:t>
            </a:r>
          </a:p>
          <a:p>
            <a:pPr>
              <a:lnSpc>
                <a:spcPts val="3500"/>
              </a:lnSpc>
              <a:tabLst>
                <a:tab pos="50800" algn="l"/>
                <a:tab pos="152400" algn="l"/>
                <a:tab pos="317500" algn="l"/>
                <a:tab pos="469900" algn="l"/>
              </a:tabLst>
            </a:pPr>
            <a:r>
              <a:rPr lang="en-US" altLang="zh-CN" b="1" dirty="0" smtClean="0">
                <a:solidFill>
                  <a:srgbClr val="231F20"/>
                </a:solidFill>
                <a:latin typeface="Segoe UI" pitchFamily="18" charset="0"/>
                <a:cs typeface="Segoe UI" pitchFamily="18" charset="0"/>
              </a:rPr>
              <a:t>Dr. </a:t>
            </a:r>
            <a:r>
              <a:rPr lang="en-US" altLang="zh-CN" b="1" dirty="0" err="1" smtClean="0">
                <a:solidFill>
                  <a:srgbClr val="231F20"/>
                </a:solidFill>
                <a:latin typeface="Segoe UI" pitchFamily="18" charset="0"/>
                <a:cs typeface="Segoe UI" pitchFamily="18" charset="0"/>
              </a:rPr>
              <a:t>Abbas</a:t>
            </a:r>
            <a:r>
              <a:rPr lang="en-US" altLang="zh-CN" b="1" dirty="0" smtClean="0">
                <a:solidFill>
                  <a:srgbClr val="231F20"/>
                </a:solidFill>
                <a:latin typeface="Segoe UI" pitchFamily="18" charset="0"/>
                <a:cs typeface="Segoe UI" pitchFamily="18" charset="0"/>
              </a:rPr>
              <a:t> </a:t>
            </a:r>
            <a:r>
              <a:rPr lang="en-US" altLang="zh-CN" b="1" dirty="0" err="1" smtClean="0">
                <a:solidFill>
                  <a:srgbClr val="231F20"/>
                </a:solidFill>
                <a:latin typeface="Segoe UI" pitchFamily="18" charset="0"/>
                <a:cs typeface="Segoe UI" pitchFamily="18" charset="0"/>
              </a:rPr>
              <a:t>Arrak</a:t>
            </a:r>
            <a:endParaRPr lang="en-US" altLang="zh-CN" b="1" dirty="0" smtClean="0">
              <a:solidFill>
                <a:srgbClr val="0B4E82"/>
              </a:solidFill>
              <a:latin typeface="Segoe UI" pitchFamily="18" charset="0"/>
              <a:cs typeface="Segoe UI" pitchFamily="18" charset="0"/>
            </a:endParaRPr>
          </a:p>
          <a:p>
            <a:pPr>
              <a:lnSpc>
                <a:spcPts val="1000"/>
              </a:lnSpc>
            </a:pPr>
            <a:endParaRPr lang="en-US" altLang="zh-CN" dirty="0" smtClean="0"/>
          </a:p>
          <a:p>
            <a:pPr>
              <a:lnSpc>
                <a:spcPts val="1000"/>
              </a:lnSpc>
            </a:pPr>
            <a:endParaRPr lang="en-US" altLang="zh-CN" dirty="0" smtClean="0"/>
          </a:p>
          <a:p>
            <a:pPr>
              <a:lnSpc>
                <a:spcPts val="1800"/>
              </a:lnSpc>
              <a:tabLst>
                <a:tab pos="50800" algn="l"/>
                <a:tab pos="152400" algn="l"/>
                <a:tab pos="317500" algn="l"/>
                <a:tab pos="469900" algn="l"/>
              </a:tabLst>
            </a:pPr>
            <a:r>
              <a:rPr lang="en-US" altLang="zh-CN" dirty="0" smtClean="0"/>
              <a:t>	</a:t>
            </a:r>
            <a:r>
              <a:rPr lang="en-US" altLang="zh-CN" sz="1100" b="1" dirty="0" smtClean="0">
                <a:solidFill>
                  <a:srgbClr val="FFFFFF"/>
                </a:solidFill>
                <a:latin typeface="Segoe UI" pitchFamily="18" charset="0"/>
                <a:cs typeface="Segoe UI" pitchFamily="18" charset="0"/>
              </a:rPr>
              <a:t>314</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3350" y="57150"/>
            <a:ext cx="7391400" cy="9941183"/>
          </a:xfrm>
          <a:prstGeom prst="rect">
            <a:avLst/>
          </a:prstGeom>
        </p:spPr>
        <p:txBody>
          <a:bodyPr wrap="square">
            <a:spAutoFit/>
          </a:bodyPr>
          <a:lstStyle/>
          <a:p>
            <a:pPr>
              <a:lnSpc>
                <a:spcPct val="150000"/>
              </a:lnSpc>
              <a:tabLst>
                <a:tab pos="228600" algn="l"/>
              </a:tabLst>
            </a:pPr>
            <a:r>
              <a:rPr lang="en-US" altLang="zh-CN" sz="1600" b="1" dirty="0" smtClean="0">
                <a:solidFill>
                  <a:srgbClr val="0B4E82"/>
                </a:solidFill>
                <a:latin typeface="Times New Roman" pitchFamily="18" charset="0"/>
                <a:cs typeface="Times New Roman" pitchFamily="18" charset="0"/>
              </a:rPr>
              <a:t>BASIC</a:t>
            </a:r>
            <a:r>
              <a:rPr lang="en-US" altLang="zh-CN" sz="1600" dirty="0" smtClean="0">
                <a:latin typeface="Times New Roman" pitchFamily="18" charset="0"/>
                <a:cs typeface="Times New Roman" pitchFamily="18" charset="0"/>
              </a:rPr>
              <a:t> </a:t>
            </a:r>
            <a:r>
              <a:rPr lang="en-US" altLang="zh-CN" sz="1600" b="1" dirty="0" smtClean="0">
                <a:solidFill>
                  <a:srgbClr val="0B4E82"/>
                </a:solidFill>
                <a:latin typeface="Times New Roman" pitchFamily="18" charset="0"/>
                <a:cs typeface="Times New Roman" pitchFamily="18" charset="0"/>
              </a:rPr>
              <a:t>BIOLOGICAL</a:t>
            </a:r>
            <a:r>
              <a:rPr lang="en-US" altLang="zh-CN" sz="1600" dirty="0" smtClean="0">
                <a:latin typeface="Times New Roman" pitchFamily="18" charset="0"/>
                <a:cs typeface="Times New Roman" pitchFamily="18" charset="0"/>
              </a:rPr>
              <a:t> </a:t>
            </a:r>
            <a:r>
              <a:rPr lang="en-US" altLang="zh-CN" sz="1600" b="1" dirty="0" smtClean="0">
                <a:solidFill>
                  <a:srgbClr val="0B4E82"/>
                </a:solidFill>
                <a:latin typeface="Times New Roman" pitchFamily="18" charset="0"/>
                <a:cs typeface="Times New Roman" pitchFamily="18" charset="0"/>
              </a:rPr>
              <a:t>CONCEPTS</a:t>
            </a:r>
          </a:p>
          <a:p>
            <a:pPr>
              <a:lnSpc>
                <a:spcPct val="150000"/>
              </a:lnSpc>
              <a:tabLst>
                <a:tab pos="228600" algn="l"/>
              </a:tabLst>
            </a:pPr>
            <a:r>
              <a:rPr lang="en-US" altLang="zh-CN" sz="1600" b="1" dirty="0" smtClean="0">
                <a:solidFill>
                  <a:srgbClr val="358682"/>
                </a:solidFill>
                <a:latin typeface="Times New Roman" pitchFamily="18" charset="0"/>
                <a:cs typeface="Times New Roman" pitchFamily="18" charset="0"/>
              </a:rPr>
              <a:t>Susceptibility</a:t>
            </a:r>
            <a:r>
              <a:rPr lang="en-US" altLang="zh-CN" sz="1600" dirty="0" smtClean="0">
                <a:latin typeface="Times New Roman" pitchFamily="18" charset="0"/>
                <a:cs typeface="Times New Roman" pitchFamily="18" charset="0"/>
              </a:rPr>
              <a:t> </a:t>
            </a:r>
            <a:r>
              <a:rPr lang="en-US" altLang="zh-CN" sz="1600" b="1" dirty="0" smtClean="0">
                <a:solidFill>
                  <a:srgbClr val="358682"/>
                </a:solidFill>
                <a:latin typeface="Times New Roman" pitchFamily="18" charset="0"/>
                <a:cs typeface="Times New Roman" pitchFamily="18" charset="0"/>
              </a:rPr>
              <a:t>and</a:t>
            </a:r>
            <a:r>
              <a:rPr lang="en-US" altLang="zh-CN" sz="1600" dirty="0" smtClean="0">
                <a:latin typeface="Times New Roman" pitchFamily="18" charset="0"/>
                <a:cs typeface="Times New Roman" pitchFamily="18" charset="0"/>
              </a:rPr>
              <a:t> </a:t>
            </a:r>
            <a:r>
              <a:rPr lang="en-US" altLang="zh-CN" sz="1600" b="1" dirty="0" smtClean="0">
                <a:solidFill>
                  <a:srgbClr val="358682"/>
                </a:solidFill>
                <a:latin typeface="Times New Roman" pitchFamily="18" charset="0"/>
                <a:cs typeface="Times New Roman" pitchFamily="18" charset="0"/>
              </a:rPr>
              <a:t>Immunity</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For</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epidemiologic</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purposes,</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a</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population</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may</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be</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divided</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into</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three groups:</a:t>
            </a:r>
            <a:r>
              <a:rPr lang="en-US" altLang="zh-CN" sz="1600" dirty="0" smtClean="0">
                <a:latin typeface="Times New Roman" pitchFamily="18" charset="0"/>
                <a:cs typeface="Times New Roman" pitchFamily="18" charset="0"/>
              </a:rPr>
              <a:t> </a:t>
            </a:r>
            <a:r>
              <a:rPr lang="en-US" altLang="zh-CN" sz="1600" b="1" dirty="0" smtClean="0">
                <a:solidFill>
                  <a:srgbClr val="FF0000"/>
                </a:solidFill>
                <a:latin typeface="Times New Roman" pitchFamily="18" charset="0"/>
                <a:cs typeface="Times New Roman" pitchFamily="18" charset="0"/>
              </a:rPr>
              <a:t>susceptible</a:t>
            </a:r>
            <a:r>
              <a:rPr lang="en-US" altLang="zh-CN" sz="1600" dirty="0" smtClean="0">
                <a:solidFill>
                  <a:srgbClr val="FF0000"/>
                </a:solidFill>
                <a:latin typeface="Times New Roman" pitchFamily="18" charset="0"/>
                <a:cs typeface="Times New Roman" pitchFamily="18" charset="0"/>
              </a:rPr>
              <a:t>, </a:t>
            </a:r>
            <a:r>
              <a:rPr lang="en-US" altLang="zh-CN" sz="1600" b="1" dirty="0" smtClean="0">
                <a:solidFill>
                  <a:srgbClr val="FF0000"/>
                </a:solidFill>
                <a:latin typeface="Times New Roman" pitchFamily="18" charset="0"/>
                <a:cs typeface="Times New Roman" pitchFamily="18" charset="0"/>
              </a:rPr>
              <a:t>infected</a:t>
            </a:r>
            <a:r>
              <a:rPr lang="en-US" altLang="zh-CN" sz="1600" dirty="0" smtClean="0">
                <a:solidFill>
                  <a:srgbClr val="FF0000"/>
                </a:solidFill>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(and</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infectious),</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and</a:t>
            </a:r>
            <a:r>
              <a:rPr lang="en-US" altLang="zh-CN" sz="1600" dirty="0" smtClean="0">
                <a:latin typeface="Times New Roman" pitchFamily="18" charset="0"/>
                <a:cs typeface="Times New Roman" pitchFamily="18" charset="0"/>
              </a:rPr>
              <a:t> </a:t>
            </a:r>
            <a:r>
              <a:rPr lang="en-US" altLang="zh-CN" sz="1600" b="1" dirty="0" smtClean="0">
                <a:solidFill>
                  <a:srgbClr val="FF0000"/>
                </a:solidFill>
                <a:latin typeface="Times New Roman" pitchFamily="18" charset="0"/>
                <a:cs typeface="Times New Roman" pitchFamily="18" charset="0"/>
              </a:rPr>
              <a:t>immune.</a:t>
            </a:r>
          </a:p>
          <a:p>
            <a:pPr>
              <a:lnSpc>
                <a:spcPct val="150000"/>
              </a:lnSpc>
              <a:tabLst>
                <a:tab pos="228600" algn="l"/>
              </a:tabLst>
            </a:pPr>
            <a:r>
              <a:rPr lang="en-US" altLang="zh-CN" sz="1600" dirty="0" smtClean="0">
                <a:solidFill>
                  <a:srgbClr val="231F20"/>
                </a:solidFill>
                <a:latin typeface="Times New Roman" pitchFamily="18" charset="0"/>
                <a:cs typeface="Times New Roman" pitchFamily="18" charset="0"/>
              </a:rPr>
              <a:t>Persons</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infected</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at</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any</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time</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in</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the</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past</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may</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be</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considered immune</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(recovered)</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and</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are</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exempt</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from</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disease</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and</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unable to</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act</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as</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links</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in</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a</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transmission</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chain,</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whereas</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susceptible individuals</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can</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be</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infected,</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become</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infectious,</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and</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experience</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disease.</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This</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compartmentalization</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of</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the</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population is</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the</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basis</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for</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simple</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SIR</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(susceptible,</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infectious,</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recovered) models</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of</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virus</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transmission</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that</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can</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explain</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the</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periodicity in</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incidence</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as</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the</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outcome</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of</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the</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buildup</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and</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decline</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of susceptible</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individuals.</a:t>
            </a:r>
          </a:p>
          <a:p>
            <a:pPr>
              <a:lnSpc>
                <a:spcPct val="150000"/>
              </a:lnSpc>
              <a:tabLst>
                <a:tab pos="228600" algn="l"/>
              </a:tabLst>
            </a:pP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Susceptibility</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may</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not</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be</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present</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immediately</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after</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birth.</a:t>
            </a:r>
          </a:p>
          <a:p>
            <a:pPr>
              <a:lnSpc>
                <a:spcPct val="150000"/>
              </a:lnSpc>
              <a:tabLst>
                <a:tab pos="228600" algn="l"/>
              </a:tabLst>
            </a:pPr>
            <a:r>
              <a:rPr lang="en-US" altLang="zh-CN" sz="1600" dirty="0" err="1" smtClean="0">
                <a:solidFill>
                  <a:srgbClr val="231F20"/>
                </a:solidFill>
                <a:latin typeface="Times New Roman" pitchFamily="18" charset="0"/>
                <a:cs typeface="Times New Roman" pitchFamily="18" charset="0"/>
              </a:rPr>
              <a:t>IgG</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antibodies</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are</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actively</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transported</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across</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the</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placenta, conferring</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protective</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immunity</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to</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neonates</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and</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young</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infants. For</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such</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viral</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infections,</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individuals</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move</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from</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a</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protected state</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to</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a</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susceptible</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one</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in</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the</a:t>
            </a:r>
            <a:r>
              <a:rPr lang="en-US" altLang="zh-CN" sz="1600" dirty="0" smtClean="0">
                <a:latin typeface="Times New Roman" pitchFamily="18" charset="0"/>
                <a:cs typeface="Times New Roman" pitchFamily="18" charset="0"/>
              </a:rPr>
              <a:t> f</a:t>
            </a:r>
            <a:r>
              <a:rPr lang="en-US" altLang="zh-CN" sz="1600" dirty="0" smtClean="0">
                <a:solidFill>
                  <a:srgbClr val="231F20"/>
                </a:solidFill>
                <a:latin typeface="Times New Roman" pitchFamily="18" charset="0"/>
                <a:cs typeface="Times New Roman" pitchFamily="18" charset="0"/>
              </a:rPr>
              <a:t>irst</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year</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of</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life.</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Immunity</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can then</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be</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conferred</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by</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vaccination</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or</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infection.</a:t>
            </a:r>
          </a:p>
          <a:p>
            <a:pPr>
              <a:lnSpc>
                <a:spcPct val="150000"/>
              </a:lnSpc>
              <a:tabLst>
                <a:tab pos="228600" algn="l"/>
              </a:tabLst>
            </a:pPr>
            <a:r>
              <a:rPr lang="en-US" altLang="zh-CN" sz="1600" b="1" dirty="0" smtClean="0">
                <a:solidFill>
                  <a:srgbClr val="358682"/>
                </a:solidFill>
                <a:latin typeface="Times New Roman" pitchFamily="18" charset="0"/>
                <a:cs typeface="Times New Roman" pitchFamily="18" charset="0"/>
              </a:rPr>
              <a:t>Parameters</a:t>
            </a:r>
            <a:r>
              <a:rPr lang="en-US" altLang="zh-CN" sz="1600" dirty="0" smtClean="0">
                <a:latin typeface="Times New Roman" pitchFamily="18" charset="0"/>
                <a:cs typeface="Times New Roman" pitchFamily="18" charset="0"/>
              </a:rPr>
              <a:t> </a:t>
            </a:r>
            <a:r>
              <a:rPr lang="en-US" altLang="zh-CN" sz="1600" b="1" dirty="0" smtClean="0">
                <a:solidFill>
                  <a:srgbClr val="358682"/>
                </a:solidFill>
                <a:latin typeface="Times New Roman" pitchFamily="18" charset="0"/>
                <a:cs typeface="Times New Roman" pitchFamily="18" charset="0"/>
              </a:rPr>
              <a:t>That</a:t>
            </a:r>
            <a:r>
              <a:rPr lang="en-US" altLang="zh-CN" sz="1600" dirty="0" smtClean="0">
                <a:latin typeface="Times New Roman" pitchFamily="18" charset="0"/>
                <a:cs typeface="Times New Roman" pitchFamily="18" charset="0"/>
              </a:rPr>
              <a:t> </a:t>
            </a:r>
            <a:r>
              <a:rPr lang="en-US" altLang="zh-CN" sz="1600" b="1" dirty="0" smtClean="0">
                <a:solidFill>
                  <a:srgbClr val="358682"/>
                </a:solidFill>
                <a:latin typeface="Times New Roman" pitchFamily="18" charset="0"/>
                <a:cs typeface="Times New Roman" pitchFamily="18" charset="0"/>
              </a:rPr>
              <a:t>Determine</a:t>
            </a:r>
            <a:r>
              <a:rPr lang="en-US" altLang="zh-CN" sz="1600" dirty="0" smtClean="0">
                <a:latin typeface="Times New Roman" pitchFamily="18" charset="0"/>
                <a:cs typeface="Times New Roman" pitchFamily="18" charset="0"/>
              </a:rPr>
              <a:t> </a:t>
            </a:r>
            <a:r>
              <a:rPr lang="en-US" altLang="zh-CN" sz="1600" b="1" dirty="0" smtClean="0">
                <a:solidFill>
                  <a:srgbClr val="358682"/>
                </a:solidFill>
                <a:latin typeface="Times New Roman" pitchFamily="18" charset="0"/>
                <a:cs typeface="Times New Roman" pitchFamily="18" charset="0"/>
              </a:rPr>
              <a:t>Incidence</a:t>
            </a:r>
          </a:p>
          <a:p>
            <a:pPr>
              <a:lnSpc>
                <a:spcPct val="150000"/>
              </a:lnSpc>
              <a:tabLst>
                <a:tab pos="228600" algn="l"/>
              </a:tabLst>
            </a:pPr>
            <a:r>
              <a:rPr lang="en-US" altLang="zh-CN" sz="1600" dirty="0" smtClean="0">
                <a:solidFill>
                  <a:srgbClr val="231F20"/>
                </a:solidFill>
                <a:latin typeface="Times New Roman" pitchFamily="18" charset="0"/>
                <a:cs typeface="Times New Roman" pitchFamily="18" charset="0"/>
              </a:rPr>
              <a:t>For</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acute</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viral</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infections,</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the</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following</a:t>
            </a:r>
            <a:r>
              <a:rPr lang="en-US" altLang="zh-CN" sz="1600" dirty="0" smtClean="0">
                <a:latin typeface="Times New Roman" pitchFamily="18" charset="0"/>
                <a:cs typeface="Times New Roman" pitchFamily="18" charset="0"/>
              </a:rPr>
              <a:t> </a:t>
            </a:r>
            <a:r>
              <a:rPr lang="en-US" altLang="zh-CN" sz="1600" b="1" dirty="0" smtClean="0">
                <a:solidFill>
                  <a:srgbClr val="231F20"/>
                </a:solidFill>
                <a:latin typeface="Times New Roman" pitchFamily="18" charset="0"/>
                <a:cs typeface="Times New Roman" pitchFamily="18" charset="0"/>
              </a:rPr>
              <a:t>three</a:t>
            </a:r>
            <a:r>
              <a:rPr lang="en-US" altLang="zh-CN" sz="1600" b="1" dirty="0" smtClean="0">
                <a:latin typeface="Times New Roman" pitchFamily="18" charset="0"/>
                <a:cs typeface="Times New Roman" pitchFamily="18" charset="0"/>
              </a:rPr>
              <a:t> </a:t>
            </a:r>
            <a:r>
              <a:rPr lang="en-US" altLang="zh-CN" sz="1600" b="1" dirty="0" smtClean="0">
                <a:solidFill>
                  <a:srgbClr val="231F20"/>
                </a:solidFill>
                <a:latin typeface="Times New Roman" pitchFamily="18" charset="0"/>
                <a:cs typeface="Times New Roman" pitchFamily="18" charset="0"/>
              </a:rPr>
              <a:t>parameters</a:t>
            </a:r>
            <a:r>
              <a:rPr lang="en-US" altLang="zh-CN" sz="1600" b="1"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determine</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incidence:</a:t>
            </a:r>
            <a:r>
              <a:rPr lang="en-US" altLang="zh-CN" sz="1600" dirty="0" smtClean="0">
                <a:latin typeface="Times New Roman" pitchFamily="18" charset="0"/>
                <a:cs typeface="Times New Roman" pitchFamily="18" charset="0"/>
              </a:rPr>
              <a:t> </a:t>
            </a:r>
            <a:r>
              <a:rPr lang="en-US" altLang="zh-CN" sz="1600" b="1" dirty="0" smtClean="0">
                <a:solidFill>
                  <a:srgbClr val="231F20"/>
                </a:solidFill>
                <a:latin typeface="Times New Roman" pitchFamily="18" charset="0"/>
                <a:cs typeface="Times New Roman" pitchFamily="18" charset="0"/>
              </a:rPr>
              <a:t>the</a:t>
            </a:r>
            <a:r>
              <a:rPr lang="en-US" altLang="zh-CN" sz="1600" b="1" dirty="0" smtClean="0">
                <a:latin typeface="Times New Roman" pitchFamily="18" charset="0"/>
                <a:cs typeface="Times New Roman" pitchFamily="18" charset="0"/>
              </a:rPr>
              <a:t> </a:t>
            </a:r>
            <a:r>
              <a:rPr lang="en-US" altLang="zh-CN" sz="1600" b="1" dirty="0" smtClean="0">
                <a:solidFill>
                  <a:srgbClr val="231F20"/>
                </a:solidFill>
                <a:latin typeface="Times New Roman" pitchFamily="18" charset="0"/>
                <a:cs typeface="Times New Roman" pitchFamily="18" charset="0"/>
              </a:rPr>
              <a:t>proportion</a:t>
            </a:r>
            <a:r>
              <a:rPr lang="en-US" altLang="zh-CN" sz="1600" b="1" dirty="0" smtClean="0">
                <a:latin typeface="Times New Roman" pitchFamily="18" charset="0"/>
                <a:cs typeface="Times New Roman" pitchFamily="18" charset="0"/>
              </a:rPr>
              <a:t> </a:t>
            </a:r>
            <a:r>
              <a:rPr lang="en-US" altLang="zh-CN" sz="1600" b="1" dirty="0" smtClean="0">
                <a:solidFill>
                  <a:srgbClr val="231F20"/>
                </a:solidFill>
                <a:latin typeface="Times New Roman" pitchFamily="18" charset="0"/>
                <a:cs typeface="Times New Roman" pitchFamily="18" charset="0"/>
              </a:rPr>
              <a:t>of</a:t>
            </a:r>
            <a:r>
              <a:rPr lang="en-US" altLang="zh-CN" sz="1600" b="1" dirty="0" smtClean="0">
                <a:latin typeface="Times New Roman" pitchFamily="18" charset="0"/>
                <a:cs typeface="Times New Roman" pitchFamily="18" charset="0"/>
              </a:rPr>
              <a:t> </a:t>
            </a:r>
            <a:r>
              <a:rPr lang="en-US" altLang="zh-CN" sz="1600" b="1" dirty="0" smtClean="0">
                <a:solidFill>
                  <a:srgbClr val="231F20"/>
                </a:solidFill>
                <a:latin typeface="Times New Roman" pitchFamily="18" charset="0"/>
                <a:cs typeface="Times New Roman" pitchFamily="18" charset="0"/>
              </a:rPr>
              <a:t>the</a:t>
            </a:r>
            <a:r>
              <a:rPr lang="en-US" altLang="zh-CN" sz="1600" b="1" dirty="0" smtClean="0">
                <a:latin typeface="Times New Roman" pitchFamily="18" charset="0"/>
                <a:cs typeface="Times New Roman" pitchFamily="18" charset="0"/>
              </a:rPr>
              <a:t> </a:t>
            </a:r>
            <a:r>
              <a:rPr lang="en-US" altLang="zh-CN" sz="1600" b="1" dirty="0" smtClean="0">
                <a:solidFill>
                  <a:srgbClr val="231F20"/>
                </a:solidFill>
                <a:latin typeface="Times New Roman" pitchFamily="18" charset="0"/>
                <a:cs typeface="Times New Roman" pitchFamily="18" charset="0"/>
              </a:rPr>
              <a:t>population</a:t>
            </a:r>
            <a:r>
              <a:rPr lang="en-US" altLang="zh-CN" sz="1600" b="1" dirty="0" smtClean="0">
                <a:latin typeface="Times New Roman" pitchFamily="18" charset="0"/>
                <a:cs typeface="Times New Roman" pitchFamily="18" charset="0"/>
              </a:rPr>
              <a:t> </a:t>
            </a:r>
            <a:r>
              <a:rPr lang="en-US" altLang="zh-CN" sz="1600" b="1" dirty="0" smtClean="0">
                <a:solidFill>
                  <a:srgbClr val="231F20"/>
                </a:solidFill>
                <a:latin typeface="Times New Roman" pitchFamily="18" charset="0"/>
                <a:cs typeface="Times New Roman" pitchFamily="18" charset="0"/>
              </a:rPr>
              <a:t>susceptible</a:t>
            </a:r>
            <a:r>
              <a:rPr lang="en-US" altLang="zh-CN" sz="1600" dirty="0" smtClean="0">
                <a:solidFill>
                  <a:srgbClr val="231F20"/>
                </a:solidFill>
                <a:latin typeface="Times New Roman" pitchFamily="18" charset="0"/>
                <a:cs typeface="Times New Roman" pitchFamily="18" charset="0"/>
              </a:rPr>
              <a:t>, </a:t>
            </a:r>
            <a:r>
              <a:rPr lang="en-US" altLang="zh-CN" sz="1600" b="1" dirty="0" smtClean="0">
                <a:solidFill>
                  <a:srgbClr val="231F20"/>
                </a:solidFill>
                <a:latin typeface="Times New Roman" pitchFamily="18" charset="0"/>
                <a:cs typeface="Times New Roman" pitchFamily="18" charset="0"/>
              </a:rPr>
              <a:t>the</a:t>
            </a:r>
            <a:r>
              <a:rPr lang="en-US" altLang="zh-CN" sz="1600" b="1" dirty="0" smtClean="0">
                <a:latin typeface="Times New Roman" pitchFamily="18" charset="0"/>
                <a:cs typeface="Times New Roman" pitchFamily="18" charset="0"/>
              </a:rPr>
              <a:t> </a:t>
            </a:r>
            <a:r>
              <a:rPr lang="en-US" altLang="zh-CN" sz="1600" b="1" dirty="0" smtClean="0">
                <a:solidFill>
                  <a:srgbClr val="231F20"/>
                </a:solidFill>
                <a:latin typeface="Times New Roman" pitchFamily="18" charset="0"/>
                <a:cs typeface="Times New Roman" pitchFamily="18" charset="0"/>
              </a:rPr>
              <a:t>proportion</a:t>
            </a:r>
            <a:r>
              <a:rPr lang="en-US" altLang="zh-CN" sz="1600" b="1" dirty="0" smtClean="0">
                <a:latin typeface="Times New Roman" pitchFamily="18" charset="0"/>
                <a:cs typeface="Times New Roman" pitchFamily="18" charset="0"/>
              </a:rPr>
              <a:t> </a:t>
            </a:r>
            <a:r>
              <a:rPr lang="en-US" altLang="zh-CN" sz="1600" b="1" dirty="0" smtClean="0">
                <a:solidFill>
                  <a:srgbClr val="231F20"/>
                </a:solidFill>
                <a:latin typeface="Times New Roman" pitchFamily="18" charset="0"/>
                <a:cs typeface="Times New Roman" pitchFamily="18" charset="0"/>
              </a:rPr>
              <a:t>of</a:t>
            </a:r>
            <a:r>
              <a:rPr lang="en-US" altLang="zh-CN" sz="1600" b="1" dirty="0" smtClean="0">
                <a:latin typeface="Times New Roman" pitchFamily="18" charset="0"/>
                <a:cs typeface="Times New Roman" pitchFamily="18" charset="0"/>
              </a:rPr>
              <a:t> </a:t>
            </a:r>
            <a:r>
              <a:rPr lang="en-US" altLang="zh-CN" sz="1600" b="1" dirty="0" smtClean="0">
                <a:solidFill>
                  <a:srgbClr val="231F20"/>
                </a:solidFill>
                <a:latin typeface="Times New Roman" pitchFamily="18" charset="0"/>
                <a:cs typeface="Times New Roman" pitchFamily="18" charset="0"/>
              </a:rPr>
              <a:t>the</a:t>
            </a:r>
            <a:r>
              <a:rPr lang="en-US" altLang="zh-CN" sz="1600" b="1" dirty="0" smtClean="0">
                <a:latin typeface="Times New Roman" pitchFamily="18" charset="0"/>
                <a:cs typeface="Times New Roman" pitchFamily="18" charset="0"/>
              </a:rPr>
              <a:t> </a:t>
            </a:r>
            <a:r>
              <a:rPr lang="en-US" altLang="zh-CN" sz="1600" b="1" dirty="0" smtClean="0">
                <a:solidFill>
                  <a:srgbClr val="231F20"/>
                </a:solidFill>
                <a:latin typeface="Times New Roman" pitchFamily="18" charset="0"/>
                <a:cs typeface="Times New Roman" pitchFamily="18" charset="0"/>
              </a:rPr>
              <a:t>population</a:t>
            </a:r>
            <a:r>
              <a:rPr lang="en-US" altLang="zh-CN" sz="1600" b="1" dirty="0" smtClean="0">
                <a:latin typeface="Times New Roman" pitchFamily="18" charset="0"/>
                <a:cs typeface="Times New Roman" pitchFamily="18" charset="0"/>
              </a:rPr>
              <a:t> </a:t>
            </a:r>
            <a:r>
              <a:rPr lang="en-US" altLang="zh-CN" sz="1600" b="1" dirty="0" smtClean="0">
                <a:solidFill>
                  <a:srgbClr val="231F20"/>
                </a:solidFill>
                <a:latin typeface="Times New Roman" pitchFamily="18" charset="0"/>
                <a:cs typeface="Times New Roman" pitchFamily="18" charset="0"/>
              </a:rPr>
              <a:t>that</a:t>
            </a:r>
            <a:r>
              <a:rPr lang="en-US" altLang="zh-CN" sz="1600" b="1" dirty="0" smtClean="0">
                <a:latin typeface="Times New Roman" pitchFamily="18" charset="0"/>
                <a:cs typeface="Times New Roman" pitchFamily="18" charset="0"/>
              </a:rPr>
              <a:t> </a:t>
            </a:r>
            <a:r>
              <a:rPr lang="en-US" altLang="zh-CN" sz="1600" b="1" dirty="0" smtClean="0">
                <a:solidFill>
                  <a:srgbClr val="231F20"/>
                </a:solidFill>
                <a:latin typeface="Times New Roman" pitchFamily="18" charset="0"/>
                <a:cs typeface="Times New Roman" pitchFamily="18" charset="0"/>
              </a:rPr>
              <a:t>is</a:t>
            </a:r>
            <a:r>
              <a:rPr lang="en-US" altLang="zh-CN" sz="1600" b="1" dirty="0" smtClean="0">
                <a:latin typeface="Times New Roman" pitchFamily="18" charset="0"/>
                <a:cs typeface="Times New Roman" pitchFamily="18" charset="0"/>
              </a:rPr>
              <a:t> </a:t>
            </a:r>
            <a:r>
              <a:rPr lang="en-US" altLang="zh-CN" sz="1600" b="1" dirty="0" smtClean="0">
                <a:solidFill>
                  <a:srgbClr val="231F20"/>
                </a:solidFill>
                <a:latin typeface="Times New Roman" pitchFamily="18" charset="0"/>
                <a:cs typeface="Times New Roman" pitchFamily="18" charset="0"/>
              </a:rPr>
              <a:t>infectious</a:t>
            </a:r>
            <a:r>
              <a:rPr lang="en-US" altLang="zh-CN" sz="1600" dirty="0" smtClean="0">
                <a:solidFill>
                  <a:srgbClr val="231F20"/>
                </a:solidFill>
                <a:latin typeface="Times New Roman" pitchFamily="18" charset="0"/>
                <a:cs typeface="Times New Roman" pitchFamily="18" charset="0"/>
              </a:rPr>
              <a:t>,</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and</a:t>
            </a:r>
            <a:r>
              <a:rPr lang="en-US" altLang="zh-CN" sz="1600" dirty="0" smtClean="0">
                <a:latin typeface="Times New Roman" pitchFamily="18" charset="0"/>
                <a:cs typeface="Times New Roman" pitchFamily="18" charset="0"/>
              </a:rPr>
              <a:t> </a:t>
            </a:r>
            <a:r>
              <a:rPr lang="en-US" altLang="zh-CN" sz="1600" b="1" dirty="0" smtClean="0">
                <a:solidFill>
                  <a:srgbClr val="231F20"/>
                </a:solidFill>
                <a:latin typeface="Times New Roman" pitchFamily="18" charset="0"/>
                <a:cs typeface="Times New Roman" pitchFamily="18" charset="0"/>
              </a:rPr>
              <a:t>the</a:t>
            </a:r>
            <a:r>
              <a:rPr lang="en-US" altLang="zh-CN" sz="1600" b="1" dirty="0" smtClean="0">
                <a:latin typeface="Times New Roman" pitchFamily="18" charset="0"/>
                <a:cs typeface="Times New Roman" pitchFamily="18" charset="0"/>
              </a:rPr>
              <a:t> </a:t>
            </a:r>
            <a:r>
              <a:rPr lang="en-US" altLang="zh-CN" sz="1600" b="1" dirty="0" smtClean="0">
                <a:solidFill>
                  <a:srgbClr val="231F20"/>
                </a:solidFill>
                <a:latin typeface="Times New Roman" pitchFamily="18" charset="0"/>
                <a:cs typeface="Times New Roman" pitchFamily="18" charset="0"/>
              </a:rPr>
              <a:t>rate of</a:t>
            </a:r>
            <a:r>
              <a:rPr lang="en-US" altLang="zh-CN" sz="1600" b="1" dirty="0" smtClean="0">
                <a:latin typeface="Times New Roman" pitchFamily="18" charset="0"/>
                <a:cs typeface="Times New Roman" pitchFamily="18" charset="0"/>
              </a:rPr>
              <a:t> </a:t>
            </a:r>
            <a:r>
              <a:rPr lang="en-US" altLang="zh-CN" sz="1600" b="1" dirty="0" smtClean="0">
                <a:solidFill>
                  <a:srgbClr val="231F20"/>
                </a:solidFill>
                <a:latin typeface="Times New Roman" pitchFamily="18" charset="0"/>
                <a:cs typeface="Times New Roman" pitchFamily="18" charset="0"/>
              </a:rPr>
              <a:t>contact</a:t>
            </a:r>
            <a:r>
              <a:rPr lang="en-US" altLang="zh-CN" sz="1600" b="1" dirty="0" smtClean="0">
                <a:latin typeface="Times New Roman" pitchFamily="18" charset="0"/>
                <a:cs typeface="Times New Roman" pitchFamily="18" charset="0"/>
              </a:rPr>
              <a:t> </a:t>
            </a:r>
            <a:r>
              <a:rPr lang="en-US" altLang="zh-CN" sz="1600" b="1" dirty="0" smtClean="0">
                <a:solidFill>
                  <a:srgbClr val="231F20"/>
                </a:solidFill>
                <a:latin typeface="Times New Roman" pitchFamily="18" charset="0"/>
                <a:cs typeface="Times New Roman" pitchFamily="18" charset="0"/>
              </a:rPr>
              <a:t>between</a:t>
            </a:r>
            <a:r>
              <a:rPr lang="en-US" altLang="zh-CN" sz="1600" b="1" dirty="0" smtClean="0">
                <a:latin typeface="Times New Roman" pitchFamily="18" charset="0"/>
                <a:cs typeface="Times New Roman" pitchFamily="18" charset="0"/>
              </a:rPr>
              <a:t> </a:t>
            </a:r>
            <a:r>
              <a:rPr lang="en-US" altLang="zh-CN" sz="1600" b="1" dirty="0" smtClean="0">
                <a:solidFill>
                  <a:srgbClr val="231F20"/>
                </a:solidFill>
                <a:latin typeface="Times New Roman" pitchFamily="18" charset="0"/>
                <a:cs typeface="Times New Roman" pitchFamily="18" charset="0"/>
              </a:rPr>
              <a:t>susceptible</a:t>
            </a:r>
            <a:r>
              <a:rPr lang="en-US" altLang="zh-CN" sz="1600" b="1" dirty="0" smtClean="0">
                <a:latin typeface="Times New Roman" pitchFamily="18" charset="0"/>
                <a:cs typeface="Times New Roman" pitchFamily="18" charset="0"/>
              </a:rPr>
              <a:t> </a:t>
            </a:r>
            <a:r>
              <a:rPr lang="en-US" altLang="zh-CN" sz="1600" b="1" dirty="0" smtClean="0">
                <a:solidFill>
                  <a:srgbClr val="231F20"/>
                </a:solidFill>
                <a:latin typeface="Times New Roman" pitchFamily="18" charset="0"/>
                <a:cs typeface="Times New Roman" pitchFamily="18" charset="0"/>
              </a:rPr>
              <a:t>and</a:t>
            </a:r>
            <a:r>
              <a:rPr lang="en-US" altLang="zh-CN" sz="1600" b="1" dirty="0" smtClean="0">
                <a:latin typeface="Times New Roman" pitchFamily="18" charset="0"/>
                <a:cs typeface="Times New Roman" pitchFamily="18" charset="0"/>
              </a:rPr>
              <a:t> </a:t>
            </a:r>
            <a:r>
              <a:rPr lang="en-US" altLang="zh-CN" sz="1600" b="1" dirty="0" smtClean="0">
                <a:solidFill>
                  <a:srgbClr val="231F20"/>
                </a:solidFill>
                <a:latin typeface="Times New Roman" pitchFamily="18" charset="0"/>
                <a:cs typeface="Times New Roman" pitchFamily="18" charset="0"/>
              </a:rPr>
              <a:t>infectious</a:t>
            </a:r>
            <a:r>
              <a:rPr lang="en-US" altLang="zh-CN" sz="1600" b="1" dirty="0" smtClean="0">
                <a:latin typeface="Times New Roman" pitchFamily="18" charset="0"/>
                <a:cs typeface="Times New Roman" pitchFamily="18" charset="0"/>
              </a:rPr>
              <a:t> </a:t>
            </a:r>
            <a:r>
              <a:rPr lang="en-US" altLang="zh-CN" sz="1600" b="1" dirty="0" smtClean="0">
                <a:solidFill>
                  <a:srgbClr val="231F20"/>
                </a:solidFill>
                <a:latin typeface="Times New Roman" pitchFamily="18" charset="0"/>
                <a:cs typeface="Times New Roman" pitchFamily="18" charset="0"/>
              </a:rPr>
              <a:t>individuals,</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with </a:t>
            </a:r>
            <a:r>
              <a:rPr lang="en-US" altLang="zh-CN" sz="1600" b="1" i="1" dirty="0" smtClean="0">
                <a:solidFill>
                  <a:srgbClr val="FF0000"/>
                </a:solidFill>
                <a:latin typeface="Times New Roman" pitchFamily="18" charset="0"/>
                <a:cs typeface="Times New Roman" pitchFamily="18" charset="0"/>
              </a:rPr>
              <a:t>contact</a:t>
            </a:r>
            <a:r>
              <a:rPr lang="en-US" altLang="zh-CN" sz="1600" i="1" dirty="0" smtClean="0">
                <a:latin typeface="Times New Roman" pitchFamily="18" charset="0"/>
                <a:cs typeface="Times New Roman" pitchFamily="18" charset="0"/>
              </a:rPr>
              <a:t>  </a:t>
            </a:r>
            <a:r>
              <a:rPr lang="en-US" altLang="zh-CN" sz="1600" i="1" dirty="0" smtClean="0">
                <a:solidFill>
                  <a:srgbClr val="231F20"/>
                </a:solidFill>
                <a:latin typeface="Times New Roman" pitchFamily="18" charset="0"/>
                <a:cs typeface="Times New Roman" pitchFamily="18" charset="0"/>
              </a:rPr>
              <a:t>defined</a:t>
            </a:r>
            <a:r>
              <a:rPr lang="en-US" altLang="zh-CN" sz="1600" i="1" dirty="0" smtClean="0">
                <a:latin typeface="Times New Roman" pitchFamily="18" charset="0"/>
                <a:cs typeface="Times New Roman" pitchFamily="18" charset="0"/>
              </a:rPr>
              <a:t>  </a:t>
            </a:r>
            <a:r>
              <a:rPr lang="en-US" altLang="zh-CN" sz="1600" i="1" dirty="0" smtClean="0">
                <a:solidFill>
                  <a:srgbClr val="231F20"/>
                </a:solidFill>
                <a:latin typeface="Times New Roman" pitchFamily="18" charset="0"/>
                <a:cs typeface="Times New Roman" pitchFamily="18" charset="0"/>
              </a:rPr>
              <a:t>as</a:t>
            </a:r>
            <a:r>
              <a:rPr lang="en-US" altLang="zh-CN" sz="1600" i="1" dirty="0" smtClean="0">
                <a:latin typeface="Times New Roman" pitchFamily="18" charset="0"/>
                <a:cs typeface="Times New Roman" pitchFamily="18" charset="0"/>
              </a:rPr>
              <a:t>  </a:t>
            </a:r>
            <a:r>
              <a:rPr lang="en-US" altLang="zh-CN" sz="1600" i="1" dirty="0" smtClean="0">
                <a:solidFill>
                  <a:srgbClr val="231F20"/>
                </a:solidFill>
                <a:latin typeface="Times New Roman" pitchFamily="18" charset="0"/>
                <a:cs typeface="Times New Roman" pitchFamily="18" charset="0"/>
              </a:rPr>
              <a:t>an</a:t>
            </a:r>
            <a:r>
              <a:rPr lang="en-US" altLang="zh-CN" sz="1600" i="1" dirty="0" smtClean="0">
                <a:latin typeface="Times New Roman" pitchFamily="18" charset="0"/>
                <a:cs typeface="Times New Roman" pitchFamily="18" charset="0"/>
              </a:rPr>
              <a:t>  </a:t>
            </a:r>
            <a:r>
              <a:rPr lang="en-US" altLang="zh-CN" sz="1600" i="1" dirty="0" smtClean="0">
                <a:solidFill>
                  <a:srgbClr val="231F20"/>
                </a:solidFill>
                <a:latin typeface="Times New Roman" pitchFamily="18" charset="0"/>
                <a:cs typeface="Times New Roman" pitchFamily="18" charset="0"/>
              </a:rPr>
              <a:t>encounter</a:t>
            </a:r>
            <a:r>
              <a:rPr lang="en-US" altLang="zh-CN" sz="1600" i="1" dirty="0" smtClean="0">
                <a:latin typeface="Times New Roman" pitchFamily="18" charset="0"/>
                <a:cs typeface="Times New Roman" pitchFamily="18" charset="0"/>
              </a:rPr>
              <a:t>  </a:t>
            </a:r>
            <a:r>
              <a:rPr lang="en-US" altLang="zh-CN" sz="1600" i="1" dirty="0" smtClean="0">
                <a:solidFill>
                  <a:srgbClr val="231F20"/>
                </a:solidFill>
                <a:latin typeface="Times New Roman" pitchFamily="18" charset="0"/>
                <a:cs typeface="Times New Roman" pitchFamily="18" charset="0"/>
              </a:rPr>
              <a:t>sufficient</a:t>
            </a:r>
            <a:r>
              <a:rPr lang="en-US" altLang="zh-CN" sz="1600" i="1" dirty="0" smtClean="0">
                <a:latin typeface="Times New Roman" pitchFamily="18" charset="0"/>
                <a:cs typeface="Times New Roman" pitchFamily="18" charset="0"/>
              </a:rPr>
              <a:t>  </a:t>
            </a:r>
            <a:r>
              <a:rPr lang="en-US" altLang="zh-CN" sz="1600" i="1" dirty="0" smtClean="0">
                <a:solidFill>
                  <a:srgbClr val="231F20"/>
                </a:solidFill>
                <a:latin typeface="Times New Roman" pitchFamily="18" charset="0"/>
                <a:cs typeface="Times New Roman" pitchFamily="18" charset="0"/>
              </a:rPr>
              <a:t>for</a:t>
            </a:r>
            <a:r>
              <a:rPr lang="en-US" altLang="zh-CN" sz="1600" i="1" dirty="0" smtClean="0">
                <a:latin typeface="Times New Roman" pitchFamily="18" charset="0"/>
                <a:cs typeface="Times New Roman" pitchFamily="18" charset="0"/>
              </a:rPr>
              <a:t>  </a:t>
            </a:r>
            <a:r>
              <a:rPr lang="en-US" altLang="zh-CN" sz="1600" i="1" dirty="0" smtClean="0">
                <a:solidFill>
                  <a:srgbClr val="231F20"/>
                </a:solidFill>
                <a:latin typeface="Times New Roman" pitchFamily="18" charset="0"/>
                <a:cs typeface="Times New Roman" pitchFamily="18" charset="0"/>
              </a:rPr>
              <a:t>transmission.</a:t>
            </a:r>
          </a:p>
          <a:p>
            <a:pPr>
              <a:lnSpc>
                <a:spcPct val="150000"/>
              </a:lnSpc>
              <a:tabLst>
                <a:tab pos="228600" algn="l"/>
              </a:tabLst>
            </a:pPr>
            <a:r>
              <a:rPr lang="en-US" altLang="zh-CN" sz="1600" dirty="0" smtClean="0">
                <a:solidFill>
                  <a:srgbClr val="231F20"/>
                </a:solidFill>
                <a:latin typeface="Times New Roman" pitchFamily="18" charset="0"/>
                <a:cs typeface="Times New Roman" pitchFamily="18" charset="0"/>
              </a:rPr>
              <a:t>The</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proportion</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of</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infected</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persons</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who</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become</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ill—the</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case infection</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ratio—determines</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the</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proportion</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of</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infected</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persons detected</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through</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case</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surveillance.</a:t>
            </a:r>
          </a:p>
          <a:p>
            <a:pPr>
              <a:lnSpc>
                <a:spcPct val="150000"/>
              </a:lnSpc>
              <a:tabLst>
                <a:tab pos="228600" algn="l"/>
              </a:tabLst>
            </a:pPr>
            <a:r>
              <a:rPr lang="en-US" altLang="zh-CN" sz="1600" b="1" dirty="0" smtClean="0">
                <a:solidFill>
                  <a:srgbClr val="FF0000"/>
                </a:solidFill>
                <a:latin typeface="Times New Roman" pitchFamily="18" charset="0"/>
                <a:cs typeface="Times New Roman" pitchFamily="18" charset="0"/>
              </a:rPr>
              <a:t>Proportion</a:t>
            </a:r>
            <a:r>
              <a:rPr lang="en-US" altLang="zh-CN" sz="1600" dirty="0" smtClean="0">
                <a:solidFill>
                  <a:srgbClr val="FF0000"/>
                </a:solidFill>
                <a:latin typeface="Times New Roman" pitchFamily="18" charset="0"/>
                <a:cs typeface="Times New Roman" pitchFamily="18" charset="0"/>
              </a:rPr>
              <a:t> </a:t>
            </a:r>
            <a:r>
              <a:rPr lang="en-US" altLang="zh-CN" sz="1600" b="1" dirty="0" smtClean="0">
                <a:solidFill>
                  <a:srgbClr val="FF0000"/>
                </a:solidFill>
                <a:latin typeface="Times New Roman" pitchFamily="18" charset="0"/>
                <a:cs typeface="Times New Roman" pitchFamily="18" charset="0"/>
              </a:rPr>
              <a:t>Susceptible: </a:t>
            </a:r>
            <a:r>
              <a:rPr lang="en-US" altLang="zh-CN" sz="1600" dirty="0" smtClean="0">
                <a:solidFill>
                  <a:srgbClr val="231F20"/>
                </a:solidFill>
                <a:latin typeface="Times New Roman" pitchFamily="18" charset="0"/>
                <a:cs typeface="Times New Roman" pitchFamily="18" charset="0"/>
              </a:rPr>
              <a:t>When</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a</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population</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is</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exposed</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to</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an</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infectious</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individual</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with a specific virus, the </a:t>
            </a:r>
            <a:r>
              <a:rPr lang="en-US" altLang="zh-CN" sz="1600" b="1" dirty="0" smtClean="0">
                <a:solidFill>
                  <a:srgbClr val="231F20"/>
                </a:solidFill>
                <a:latin typeface="Times New Roman" pitchFamily="18" charset="0"/>
                <a:cs typeface="Times New Roman" pitchFamily="18" charset="0"/>
              </a:rPr>
              <a:t>susceptible part of the population will determine</a:t>
            </a:r>
            <a:r>
              <a:rPr lang="en-US" altLang="zh-CN" sz="1600" b="1" dirty="0" smtClean="0">
                <a:latin typeface="Times New Roman" pitchFamily="18" charset="0"/>
                <a:cs typeface="Times New Roman" pitchFamily="18" charset="0"/>
              </a:rPr>
              <a:t> </a:t>
            </a:r>
            <a:r>
              <a:rPr lang="en-US" altLang="zh-CN" sz="1600" b="1" dirty="0" smtClean="0">
                <a:solidFill>
                  <a:srgbClr val="231F20"/>
                </a:solidFill>
                <a:latin typeface="Times New Roman" pitchFamily="18" charset="0"/>
                <a:cs typeface="Times New Roman" pitchFamily="18" charset="0"/>
              </a:rPr>
              <a:t>the</a:t>
            </a:r>
            <a:r>
              <a:rPr lang="en-US" altLang="zh-CN" sz="1600" b="1" dirty="0" smtClean="0">
                <a:latin typeface="Times New Roman" pitchFamily="18" charset="0"/>
                <a:cs typeface="Times New Roman" pitchFamily="18" charset="0"/>
              </a:rPr>
              <a:t> </a:t>
            </a:r>
            <a:r>
              <a:rPr lang="en-US" altLang="zh-CN" sz="1600" b="1" dirty="0" smtClean="0">
                <a:solidFill>
                  <a:srgbClr val="231F20"/>
                </a:solidFill>
                <a:latin typeface="Times New Roman" pitchFamily="18" charset="0"/>
                <a:cs typeface="Times New Roman" pitchFamily="18" charset="0"/>
              </a:rPr>
              <a:t>spread</a:t>
            </a:r>
            <a:r>
              <a:rPr lang="en-US" altLang="zh-CN" sz="1600" b="1" dirty="0" smtClean="0">
                <a:latin typeface="Times New Roman" pitchFamily="18" charset="0"/>
                <a:cs typeface="Times New Roman" pitchFamily="18" charset="0"/>
              </a:rPr>
              <a:t> </a:t>
            </a:r>
            <a:r>
              <a:rPr lang="en-US" altLang="zh-CN" sz="1600" b="1" dirty="0" smtClean="0">
                <a:solidFill>
                  <a:srgbClr val="231F20"/>
                </a:solidFill>
                <a:latin typeface="Times New Roman" pitchFamily="18" charset="0"/>
                <a:cs typeface="Times New Roman" pitchFamily="18" charset="0"/>
              </a:rPr>
              <a:t>of</a:t>
            </a:r>
            <a:r>
              <a:rPr lang="en-US" altLang="zh-CN" sz="1600" b="1" dirty="0" smtClean="0">
                <a:latin typeface="Times New Roman" pitchFamily="18" charset="0"/>
                <a:cs typeface="Times New Roman" pitchFamily="18" charset="0"/>
              </a:rPr>
              <a:t> </a:t>
            </a:r>
            <a:r>
              <a:rPr lang="en-US" altLang="zh-CN" sz="1600" b="1" dirty="0" smtClean="0">
                <a:solidFill>
                  <a:srgbClr val="231F20"/>
                </a:solidFill>
                <a:latin typeface="Times New Roman" pitchFamily="18" charset="0"/>
                <a:cs typeface="Times New Roman" pitchFamily="18" charset="0"/>
              </a:rPr>
              <a:t>the</a:t>
            </a:r>
            <a:r>
              <a:rPr lang="en-US" altLang="zh-CN" sz="1600" b="1" dirty="0" smtClean="0">
                <a:latin typeface="Times New Roman" pitchFamily="18" charset="0"/>
                <a:cs typeface="Times New Roman" pitchFamily="18" charset="0"/>
              </a:rPr>
              <a:t> </a:t>
            </a:r>
            <a:r>
              <a:rPr lang="en-US" altLang="zh-CN" sz="1600" b="1" dirty="0" smtClean="0">
                <a:solidFill>
                  <a:srgbClr val="231F20"/>
                </a:solidFill>
                <a:latin typeface="Times New Roman" pitchFamily="18" charset="0"/>
                <a:cs typeface="Times New Roman" pitchFamily="18" charset="0"/>
              </a:rPr>
              <a:t>agent</a:t>
            </a:r>
            <a:r>
              <a:rPr lang="en-US" altLang="zh-CN" sz="1600" b="1"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and</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account</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for</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all</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new</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cases. </a:t>
            </a:r>
          </a:p>
          <a:p>
            <a:pPr>
              <a:lnSpc>
                <a:spcPct val="150000"/>
              </a:lnSpc>
              <a:tabLst>
                <a:tab pos="228600" algn="l"/>
              </a:tabLst>
            </a:pPr>
            <a:r>
              <a:rPr lang="en-US" altLang="zh-CN" sz="1600" b="1" dirty="0" smtClean="0">
                <a:solidFill>
                  <a:srgbClr val="FF0000"/>
                </a:solidFill>
                <a:latin typeface="Times New Roman" pitchFamily="18" charset="0"/>
                <a:cs typeface="Times New Roman" pitchFamily="18" charset="0"/>
              </a:rPr>
              <a:t>Proportion</a:t>
            </a:r>
            <a:r>
              <a:rPr lang="en-US" altLang="zh-CN" sz="1600" dirty="0" smtClean="0">
                <a:solidFill>
                  <a:srgbClr val="FF0000"/>
                </a:solidFill>
                <a:latin typeface="Times New Roman" pitchFamily="18" charset="0"/>
                <a:cs typeface="Times New Roman" pitchFamily="18" charset="0"/>
              </a:rPr>
              <a:t> </a:t>
            </a:r>
            <a:r>
              <a:rPr lang="en-US" altLang="zh-CN" sz="1600" b="1" dirty="0" smtClean="0">
                <a:solidFill>
                  <a:srgbClr val="FF0000"/>
                </a:solidFill>
                <a:latin typeface="Times New Roman" pitchFamily="18" charset="0"/>
                <a:cs typeface="Times New Roman" pitchFamily="18" charset="0"/>
              </a:rPr>
              <a:t>Infectious: </a:t>
            </a:r>
            <a:r>
              <a:rPr lang="en-US" altLang="zh-CN" sz="1600" dirty="0" smtClean="0">
                <a:solidFill>
                  <a:srgbClr val="231F20"/>
                </a:solidFill>
                <a:latin typeface="Times New Roman" pitchFamily="18" charset="0"/>
                <a:cs typeface="Times New Roman" pitchFamily="18" charset="0"/>
              </a:rPr>
              <a:t>The</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proportion</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of</a:t>
            </a:r>
            <a:r>
              <a:rPr lang="en-US" altLang="zh-CN" sz="1600" dirty="0" smtClean="0">
                <a:latin typeface="Times New Roman" pitchFamily="18" charset="0"/>
                <a:cs typeface="Times New Roman" pitchFamily="18" charset="0"/>
              </a:rPr>
              <a:t>  </a:t>
            </a:r>
            <a:r>
              <a:rPr lang="en-US" altLang="zh-CN" sz="1600" b="1" dirty="0" err="1" smtClean="0">
                <a:solidFill>
                  <a:srgbClr val="231F20"/>
                </a:solidFill>
                <a:latin typeface="Times New Roman" pitchFamily="18" charset="0"/>
                <a:cs typeface="Times New Roman" pitchFamily="18" charset="0"/>
              </a:rPr>
              <a:t>susceptibles</a:t>
            </a:r>
            <a:r>
              <a:rPr lang="en-US" altLang="zh-CN" sz="1600" b="1" dirty="0" smtClean="0">
                <a:latin typeface="Times New Roman" pitchFamily="18" charset="0"/>
                <a:cs typeface="Times New Roman" pitchFamily="18" charset="0"/>
              </a:rPr>
              <a:t>  </a:t>
            </a:r>
            <a:r>
              <a:rPr lang="en-US" altLang="zh-CN" sz="1600" b="1" dirty="0" smtClean="0">
                <a:solidFill>
                  <a:srgbClr val="231F20"/>
                </a:solidFill>
                <a:latin typeface="Times New Roman" pitchFamily="18" charset="0"/>
                <a:cs typeface="Times New Roman" pitchFamily="18" charset="0"/>
              </a:rPr>
              <a:t>who</a:t>
            </a:r>
            <a:r>
              <a:rPr lang="en-US" altLang="zh-CN" sz="1600" b="1" dirty="0" smtClean="0">
                <a:latin typeface="Times New Roman" pitchFamily="18" charset="0"/>
                <a:cs typeface="Times New Roman" pitchFamily="18" charset="0"/>
              </a:rPr>
              <a:t>  </a:t>
            </a:r>
            <a:r>
              <a:rPr lang="en-US" altLang="zh-CN" sz="1600" b="1" dirty="0" smtClean="0">
                <a:solidFill>
                  <a:srgbClr val="231F20"/>
                </a:solidFill>
                <a:latin typeface="Times New Roman" pitchFamily="18" charset="0"/>
                <a:cs typeface="Times New Roman" pitchFamily="18" charset="0"/>
              </a:rPr>
              <a:t>become</a:t>
            </a:r>
            <a:r>
              <a:rPr lang="en-US" altLang="zh-CN" sz="1600" b="1" dirty="0" smtClean="0">
                <a:latin typeface="Times New Roman" pitchFamily="18" charset="0"/>
                <a:cs typeface="Times New Roman" pitchFamily="18" charset="0"/>
              </a:rPr>
              <a:t>  </a:t>
            </a:r>
            <a:r>
              <a:rPr lang="en-US" altLang="zh-CN" sz="1600" b="1" dirty="0" smtClean="0">
                <a:solidFill>
                  <a:srgbClr val="231F20"/>
                </a:solidFill>
                <a:latin typeface="Times New Roman" pitchFamily="18" charset="0"/>
                <a:cs typeface="Times New Roman" pitchFamily="18" charset="0"/>
              </a:rPr>
              <a:t>infected,</a:t>
            </a:r>
            <a:r>
              <a:rPr lang="en-US" altLang="zh-CN" sz="1600" b="1" dirty="0" smtClean="0">
                <a:latin typeface="Times New Roman" pitchFamily="18" charset="0"/>
                <a:cs typeface="Times New Roman" pitchFamily="18" charset="0"/>
              </a:rPr>
              <a:t>  </a:t>
            </a:r>
            <a:r>
              <a:rPr lang="en-US" altLang="zh-CN" sz="1600" b="1" dirty="0" smtClean="0">
                <a:solidFill>
                  <a:srgbClr val="231F20"/>
                </a:solidFill>
                <a:latin typeface="Times New Roman" pitchFamily="18" charset="0"/>
                <a:cs typeface="Times New Roman" pitchFamily="18" charset="0"/>
              </a:rPr>
              <a:t>and subsequently</a:t>
            </a:r>
            <a:r>
              <a:rPr lang="en-US" altLang="zh-CN" sz="1600" b="1" dirty="0" smtClean="0">
                <a:latin typeface="Times New Roman" pitchFamily="18" charset="0"/>
                <a:cs typeface="Times New Roman" pitchFamily="18" charset="0"/>
              </a:rPr>
              <a:t> </a:t>
            </a:r>
            <a:r>
              <a:rPr lang="en-US" altLang="zh-CN" sz="1600" b="1" dirty="0" smtClean="0">
                <a:solidFill>
                  <a:srgbClr val="231F20"/>
                </a:solidFill>
                <a:latin typeface="Times New Roman" pitchFamily="18" charset="0"/>
                <a:cs typeface="Times New Roman" pitchFamily="18" charset="0"/>
              </a:rPr>
              <a:t>infectious,</a:t>
            </a:r>
            <a:r>
              <a:rPr lang="en-US" altLang="zh-CN" sz="1600" b="1" dirty="0" smtClean="0">
                <a:latin typeface="Times New Roman" pitchFamily="18" charset="0"/>
                <a:cs typeface="Times New Roman" pitchFamily="18" charset="0"/>
              </a:rPr>
              <a:t> </a:t>
            </a:r>
            <a:r>
              <a:rPr lang="en-US" altLang="zh-CN" sz="1600" b="1" dirty="0" smtClean="0">
                <a:solidFill>
                  <a:srgbClr val="231F20"/>
                </a:solidFill>
                <a:latin typeface="Times New Roman" pitchFamily="18" charset="0"/>
                <a:cs typeface="Times New Roman" pitchFamily="18" charset="0"/>
              </a:rPr>
              <a:t>during</a:t>
            </a:r>
            <a:r>
              <a:rPr lang="en-US" altLang="zh-CN" sz="1600" b="1" dirty="0" smtClean="0">
                <a:latin typeface="Times New Roman" pitchFamily="18" charset="0"/>
                <a:cs typeface="Times New Roman" pitchFamily="18" charset="0"/>
              </a:rPr>
              <a:t> </a:t>
            </a:r>
            <a:r>
              <a:rPr lang="en-US" altLang="zh-CN" sz="1600" b="1" dirty="0" smtClean="0">
                <a:solidFill>
                  <a:srgbClr val="231F20"/>
                </a:solidFill>
                <a:latin typeface="Times New Roman" pitchFamily="18" charset="0"/>
                <a:cs typeface="Times New Roman" pitchFamily="18" charset="0"/>
              </a:rPr>
              <a:t>a</a:t>
            </a:r>
            <a:r>
              <a:rPr lang="en-US" altLang="zh-CN" sz="1600" b="1" dirty="0" smtClean="0">
                <a:latin typeface="Times New Roman" pitchFamily="18" charset="0"/>
                <a:cs typeface="Times New Roman" pitchFamily="18" charset="0"/>
              </a:rPr>
              <a:t> f</a:t>
            </a:r>
            <a:r>
              <a:rPr lang="en-US" altLang="zh-CN" sz="1600" b="1" dirty="0" smtClean="0">
                <a:solidFill>
                  <a:srgbClr val="231F20"/>
                </a:solidFill>
                <a:latin typeface="Times New Roman" pitchFamily="18" charset="0"/>
                <a:cs typeface="Times New Roman" pitchFamily="18" charset="0"/>
              </a:rPr>
              <a:t>ixed</a:t>
            </a:r>
            <a:r>
              <a:rPr lang="en-US" altLang="zh-CN" sz="1600" b="1" dirty="0" smtClean="0">
                <a:latin typeface="Times New Roman" pitchFamily="18" charset="0"/>
                <a:cs typeface="Times New Roman" pitchFamily="18" charset="0"/>
              </a:rPr>
              <a:t> </a:t>
            </a:r>
            <a:r>
              <a:rPr lang="en-US" altLang="zh-CN" sz="1600" b="1" dirty="0" smtClean="0">
                <a:solidFill>
                  <a:srgbClr val="231F20"/>
                </a:solidFill>
                <a:latin typeface="Times New Roman" pitchFamily="18" charset="0"/>
                <a:cs typeface="Times New Roman" pitchFamily="18" charset="0"/>
              </a:rPr>
              <a:t>period</a:t>
            </a:r>
            <a:r>
              <a:rPr lang="en-US" altLang="zh-CN" sz="1600" b="1" dirty="0" smtClean="0">
                <a:latin typeface="Times New Roman" pitchFamily="18" charset="0"/>
                <a:cs typeface="Times New Roman" pitchFamily="18" charset="0"/>
              </a:rPr>
              <a:t> </a:t>
            </a:r>
            <a:r>
              <a:rPr lang="en-US" altLang="zh-CN" sz="1600" b="1" dirty="0" smtClean="0">
                <a:solidFill>
                  <a:srgbClr val="231F20"/>
                </a:solidFill>
                <a:latin typeface="Times New Roman" pitchFamily="18" charset="0"/>
                <a:cs typeface="Times New Roman" pitchFamily="18" charset="0"/>
              </a:rPr>
              <a:t>of</a:t>
            </a:r>
            <a:r>
              <a:rPr lang="en-US" altLang="zh-CN" sz="1600" b="1" dirty="0" smtClean="0">
                <a:latin typeface="Times New Roman" pitchFamily="18" charset="0"/>
                <a:cs typeface="Times New Roman" pitchFamily="18" charset="0"/>
              </a:rPr>
              <a:t> </a:t>
            </a:r>
            <a:r>
              <a:rPr lang="en-US" altLang="zh-CN" sz="1600" b="1" dirty="0" smtClean="0">
                <a:solidFill>
                  <a:srgbClr val="231F20"/>
                </a:solidFill>
                <a:latin typeface="Times New Roman" pitchFamily="18" charset="0"/>
                <a:cs typeface="Times New Roman" pitchFamily="18" charset="0"/>
              </a:rPr>
              <a:t>time</a:t>
            </a:r>
            <a:r>
              <a:rPr lang="en-US" altLang="zh-CN" sz="1600" b="1"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(e.g., year</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or</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season)</a:t>
            </a:r>
          </a:p>
          <a:p>
            <a:pPr>
              <a:tabLst>
                <a:tab pos="228600" algn="l"/>
              </a:tabLst>
            </a:pPr>
            <a:endParaRPr lang="en-US" altLang="zh-CN" sz="1600" b="1" dirty="0" smtClean="0">
              <a:solidFill>
                <a:srgbClr val="358682"/>
              </a:solidFill>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3"/>
          <p:cNvSpPr/>
          <p:nvPr/>
        </p:nvSpPr>
        <p:spPr>
          <a:xfrm>
            <a:off x="2489441" y="1301750"/>
            <a:ext cx="155575" cy="69850"/>
          </a:xfrm>
          <a:custGeom>
            <a:avLst/>
            <a:gdLst>
              <a:gd name="connsiteX0" fmla="*/ 0 w 155575"/>
              <a:gd name="connsiteY0" fmla="*/ 69850 h 69850"/>
              <a:gd name="connsiteX1" fmla="*/ 155575 w 155575"/>
              <a:gd name="connsiteY1" fmla="*/ 69850 h 69850"/>
              <a:gd name="connsiteX2" fmla="*/ 155575 w 155575"/>
              <a:gd name="connsiteY2" fmla="*/ 0 h 69850"/>
              <a:gd name="connsiteX3" fmla="*/ 0 w 155575"/>
              <a:gd name="connsiteY3" fmla="*/ 0 h 69850"/>
              <a:gd name="connsiteX4" fmla="*/ 0 w 155575"/>
              <a:gd name="connsiteY4" fmla="*/ 69850 h 6985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155575" h="69850">
                <a:moveTo>
                  <a:pt x="0" y="69850"/>
                </a:moveTo>
                <a:lnTo>
                  <a:pt x="155575" y="69850"/>
                </a:lnTo>
                <a:lnTo>
                  <a:pt x="155575" y="0"/>
                </a:lnTo>
                <a:lnTo>
                  <a:pt x="0" y="0"/>
                </a:lnTo>
                <a:lnTo>
                  <a:pt x="0" y="69850"/>
                </a:lnTo>
              </a:path>
            </a:pathLst>
          </a:custGeom>
          <a:solidFill>
            <a:srgbClr val="FCF5E3">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Freeform 3"/>
          <p:cNvSpPr/>
          <p:nvPr/>
        </p:nvSpPr>
        <p:spPr>
          <a:xfrm>
            <a:off x="2004479" y="1325044"/>
            <a:ext cx="664631" cy="61376"/>
          </a:xfrm>
          <a:custGeom>
            <a:avLst/>
            <a:gdLst>
              <a:gd name="connsiteX0" fmla="*/ 0 w 664631"/>
              <a:gd name="connsiteY0" fmla="*/ 61376 h 61376"/>
              <a:gd name="connsiteX1" fmla="*/ 664631 w 664631"/>
              <a:gd name="connsiteY1" fmla="*/ 61376 h 61376"/>
              <a:gd name="connsiteX2" fmla="*/ 664631 w 664631"/>
              <a:gd name="connsiteY2" fmla="*/ 0 h 61376"/>
              <a:gd name="connsiteX3" fmla="*/ 0 w 664631"/>
              <a:gd name="connsiteY3" fmla="*/ 0 h 61376"/>
              <a:gd name="connsiteX4" fmla="*/ 0 w 664631"/>
              <a:gd name="connsiteY4" fmla="*/ 61376 h 61376"/>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664631" h="61376">
                <a:moveTo>
                  <a:pt x="0" y="61376"/>
                </a:moveTo>
                <a:lnTo>
                  <a:pt x="664631" y="61376"/>
                </a:lnTo>
                <a:lnTo>
                  <a:pt x="664631" y="0"/>
                </a:lnTo>
                <a:lnTo>
                  <a:pt x="0" y="0"/>
                </a:lnTo>
                <a:lnTo>
                  <a:pt x="0" y="61376"/>
                </a:lnTo>
              </a:path>
            </a:pathLst>
          </a:custGeom>
          <a:solidFill>
            <a:srgbClr val="FCF5E3">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Freeform 3"/>
          <p:cNvSpPr/>
          <p:nvPr/>
        </p:nvSpPr>
        <p:spPr>
          <a:xfrm>
            <a:off x="4942420" y="1528244"/>
            <a:ext cx="664626" cy="61376"/>
          </a:xfrm>
          <a:custGeom>
            <a:avLst/>
            <a:gdLst>
              <a:gd name="connsiteX0" fmla="*/ 0 w 664626"/>
              <a:gd name="connsiteY0" fmla="*/ 61376 h 61376"/>
              <a:gd name="connsiteX1" fmla="*/ 664626 w 664626"/>
              <a:gd name="connsiteY1" fmla="*/ 61376 h 61376"/>
              <a:gd name="connsiteX2" fmla="*/ 664626 w 664626"/>
              <a:gd name="connsiteY2" fmla="*/ 0 h 61376"/>
              <a:gd name="connsiteX3" fmla="*/ 0 w 664626"/>
              <a:gd name="connsiteY3" fmla="*/ 0 h 61376"/>
              <a:gd name="connsiteX4" fmla="*/ 0 w 664626"/>
              <a:gd name="connsiteY4" fmla="*/ 61376 h 61376"/>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664626" h="61376">
                <a:moveTo>
                  <a:pt x="0" y="61376"/>
                </a:moveTo>
                <a:lnTo>
                  <a:pt x="664626" y="61376"/>
                </a:lnTo>
                <a:lnTo>
                  <a:pt x="664626" y="0"/>
                </a:lnTo>
                <a:lnTo>
                  <a:pt x="0" y="0"/>
                </a:lnTo>
                <a:lnTo>
                  <a:pt x="0" y="61376"/>
                </a:lnTo>
              </a:path>
            </a:pathLst>
          </a:custGeom>
          <a:solidFill>
            <a:srgbClr val="FCF5E3">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TextBox 1"/>
          <p:cNvSpPr txBox="1"/>
          <p:nvPr/>
        </p:nvSpPr>
        <p:spPr>
          <a:xfrm>
            <a:off x="133350" y="209550"/>
            <a:ext cx="7239000" cy="8496557"/>
          </a:xfrm>
          <a:prstGeom prst="rect">
            <a:avLst/>
          </a:prstGeom>
          <a:noFill/>
        </p:spPr>
        <p:txBody>
          <a:bodyPr wrap="square" lIns="0" tIns="0" rIns="0" rtlCol="0">
            <a:spAutoFit/>
          </a:bodyPr>
          <a:lstStyle/>
          <a:p>
            <a:pPr>
              <a:lnSpc>
                <a:spcPct val="150000"/>
              </a:lnSpc>
              <a:tabLst/>
            </a:pPr>
            <a:r>
              <a:rPr lang="en-US" altLang="zh-CN" sz="1600" b="1" dirty="0" smtClean="0">
                <a:solidFill>
                  <a:srgbClr val="62C2B2"/>
                </a:solidFill>
                <a:latin typeface="Times New Roman" pitchFamily="18" charset="0"/>
                <a:cs typeface="Times New Roman" pitchFamily="18" charset="0"/>
              </a:rPr>
              <a:t>Rate</a:t>
            </a:r>
            <a:r>
              <a:rPr lang="en-US" altLang="zh-CN" sz="1600" dirty="0" smtClean="0">
                <a:latin typeface="Times New Roman" pitchFamily="18" charset="0"/>
                <a:cs typeface="Times New Roman" pitchFamily="18" charset="0"/>
              </a:rPr>
              <a:t> </a:t>
            </a:r>
            <a:r>
              <a:rPr lang="en-US" altLang="zh-CN" sz="1600" b="1" dirty="0" smtClean="0">
                <a:solidFill>
                  <a:srgbClr val="62C2B2"/>
                </a:solidFill>
                <a:latin typeface="Times New Roman" pitchFamily="18" charset="0"/>
                <a:cs typeface="Times New Roman" pitchFamily="18" charset="0"/>
              </a:rPr>
              <a:t>of</a:t>
            </a:r>
            <a:r>
              <a:rPr lang="en-US" altLang="zh-CN" sz="1600" dirty="0" smtClean="0">
                <a:latin typeface="Times New Roman" pitchFamily="18" charset="0"/>
                <a:cs typeface="Times New Roman" pitchFamily="18" charset="0"/>
              </a:rPr>
              <a:t> </a:t>
            </a:r>
            <a:r>
              <a:rPr lang="en-US" altLang="zh-CN" sz="1600" b="1" dirty="0" smtClean="0">
                <a:solidFill>
                  <a:srgbClr val="62C2B2"/>
                </a:solidFill>
                <a:latin typeface="Times New Roman" pitchFamily="18" charset="0"/>
                <a:cs typeface="Times New Roman" pitchFamily="18" charset="0"/>
              </a:rPr>
              <a:t>Contact</a:t>
            </a:r>
            <a:r>
              <a:rPr lang="en-US" altLang="zh-CN" sz="1600" dirty="0" smtClean="0">
                <a:latin typeface="Times New Roman" pitchFamily="18" charset="0"/>
                <a:cs typeface="Times New Roman" pitchFamily="18" charset="0"/>
              </a:rPr>
              <a:t> </a:t>
            </a:r>
            <a:r>
              <a:rPr lang="en-US" altLang="zh-CN" sz="1600" b="1" dirty="0" smtClean="0">
                <a:solidFill>
                  <a:srgbClr val="62C2B2"/>
                </a:solidFill>
                <a:latin typeface="Times New Roman" pitchFamily="18" charset="0"/>
                <a:cs typeface="Times New Roman" pitchFamily="18" charset="0"/>
              </a:rPr>
              <a:t>Between</a:t>
            </a:r>
            <a:r>
              <a:rPr lang="en-US" altLang="zh-CN" sz="1600" dirty="0" smtClean="0">
                <a:latin typeface="Times New Roman" pitchFamily="18" charset="0"/>
                <a:cs typeface="Times New Roman" pitchFamily="18" charset="0"/>
              </a:rPr>
              <a:t> </a:t>
            </a:r>
            <a:r>
              <a:rPr lang="en-US" altLang="zh-CN" sz="1600" b="1" dirty="0" smtClean="0">
                <a:solidFill>
                  <a:srgbClr val="62C2B2"/>
                </a:solidFill>
                <a:latin typeface="Times New Roman" pitchFamily="18" charset="0"/>
                <a:cs typeface="Times New Roman" pitchFamily="18" charset="0"/>
              </a:rPr>
              <a:t>Susceptible</a:t>
            </a:r>
            <a:r>
              <a:rPr lang="en-US" altLang="zh-CN" sz="1600" dirty="0" smtClean="0">
                <a:latin typeface="Times New Roman" pitchFamily="18" charset="0"/>
                <a:cs typeface="Times New Roman" pitchFamily="18" charset="0"/>
              </a:rPr>
              <a:t> </a:t>
            </a:r>
            <a:r>
              <a:rPr lang="en-US" altLang="zh-CN" sz="1600" b="1" dirty="0" smtClean="0">
                <a:solidFill>
                  <a:srgbClr val="62C2B2"/>
                </a:solidFill>
                <a:latin typeface="Times New Roman" pitchFamily="18" charset="0"/>
                <a:cs typeface="Times New Roman" pitchFamily="18" charset="0"/>
              </a:rPr>
              <a:t>and Infectious</a:t>
            </a:r>
            <a:r>
              <a:rPr lang="en-US" altLang="zh-CN" sz="1600" dirty="0" smtClean="0">
                <a:latin typeface="Times New Roman" pitchFamily="18" charset="0"/>
                <a:cs typeface="Times New Roman" pitchFamily="18" charset="0"/>
              </a:rPr>
              <a:t> </a:t>
            </a:r>
            <a:r>
              <a:rPr lang="en-US" altLang="zh-CN" sz="1600" b="1" dirty="0" smtClean="0">
                <a:solidFill>
                  <a:srgbClr val="62C2B2"/>
                </a:solidFill>
                <a:latin typeface="Times New Roman" pitchFamily="18" charset="0"/>
                <a:cs typeface="Times New Roman" pitchFamily="18" charset="0"/>
              </a:rPr>
              <a:t>Individuals</a:t>
            </a:r>
          </a:p>
          <a:p>
            <a:pPr>
              <a:lnSpc>
                <a:spcPct val="150000"/>
              </a:lnSpc>
              <a:tabLst/>
            </a:pPr>
            <a:r>
              <a:rPr lang="en-US" altLang="zh-CN" sz="1600" dirty="0" smtClean="0">
                <a:solidFill>
                  <a:srgbClr val="231F20"/>
                </a:solidFill>
                <a:latin typeface="Times New Roman" pitchFamily="18" charset="0"/>
                <a:cs typeface="Times New Roman" pitchFamily="18" charset="0"/>
              </a:rPr>
              <a:t>The</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rate</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of</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contact</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between</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susceptible</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and</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infectious</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individuals</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determines</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the</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dynamics</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of</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viral</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spread</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within</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a</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population.</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This</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rate</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depends</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on</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the</a:t>
            </a:r>
            <a:r>
              <a:rPr lang="en-US" altLang="zh-CN" sz="1600" dirty="0" smtClean="0">
                <a:latin typeface="Times New Roman" pitchFamily="18" charset="0"/>
                <a:cs typeface="Times New Roman" pitchFamily="18" charset="0"/>
              </a:rPr>
              <a:t> </a:t>
            </a:r>
            <a:r>
              <a:rPr lang="en-US" altLang="zh-CN" sz="1600" dirty="0" smtClean="0">
                <a:solidFill>
                  <a:srgbClr val="FF0000"/>
                </a:solidFill>
                <a:latin typeface="Times New Roman" pitchFamily="18" charset="0"/>
                <a:cs typeface="Times New Roman" pitchFamily="18" charset="0"/>
              </a:rPr>
              <a:t>mode of transmission</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(e.g., respiratory,</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oral–fecal,</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sexual,</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or</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vector-borne),</a:t>
            </a:r>
            <a:r>
              <a:rPr lang="en-US" altLang="zh-CN" sz="1600" dirty="0" smtClean="0">
                <a:latin typeface="Times New Roman" pitchFamily="18" charset="0"/>
                <a:cs typeface="Times New Roman" pitchFamily="18" charset="0"/>
              </a:rPr>
              <a:t>  </a:t>
            </a:r>
            <a:r>
              <a:rPr lang="en-US" altLang="zh-CN" sz="1600" dirty="0" smtClean="0">
                <a:solidFill>
                  <a:srgbClr val="FF0000"/>
                </a:solidFill>
                <a:latin typeface="Times New Roman" pitchFamily="18" charset="0"/>
                <a:cs typeface="Times New Roman" pitchFamily="18" charset="0"/>
              </a:rPr>
              <a:t>age-specific</a:t>
            </a:r>
          </a:p>
          <a:p>
            <a:pPr>
              <a:lnSpc>
                <a:spcPct val="150000"/>
              </a:lnSpc>
              <a:tabLst/>
            </a:pPr>
            <a:r>
              <a:rPr lang="en-US" altLang="zh-CN" sz="1600" dirty="0" smtClean="0">
                <a:solidFill>
                  <a:srgbClr val="FF0000"/>
                </a:solidFill>
                <a:latin typeface="Times New Roman" pitchFamily="18" charset="0"/>
                <a:cs typeface="Times New Roman" pitchFamily="18" charset="0"/>
              </a:rPr>
              <a:t>contact  patterns</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or</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networks</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between</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individuals,</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and</a:t>
            </a:r>
            <a:r>
              <a:rPr lang="en-US" altLang="zh-CN" sz="1600" dirty="0" smtClean="0">
                <a:latin typeface="Times New Roman" pitchFamily="18" charset="0"/>
                <a:cs typeface="Times New Roman" pitchFamily="18" charset="0"/>
              </a:rPr>
              <a:t>  </a:t>
            </a:r>
            <a:r>
              <a:rPr lang="en-US" altLang="zh-CN" sz="1600" dirty="0" smtClean="0">
                <a:solidFill>
                  <a:srgbClr val="FF0000"/>
                </a:solidFill>
                <a:latin typeface="Times New Roman" pitchFamily="18" charset="0"/>
                <a:cs typeface="Times New Roman" pitchFamily="18" charset="0"/>
              </a:rPr>
              <a:t>the distribution  of  susceptible  and  infectious  individuals  within a population</a:t>
            </a:r>
            <a:r>
              <a:rPr lang="en-US" altLang="zh-CN" sz="1600" dirty="0" smtClean="0">
                <a:solidFill>
                  <a:srgbClr val="231F20"/>
                </a:solidFill>
                <a:latin typeface="Times New Roman" pitchFamily="18" charset="0"/>
                <a:cs typeface="Times New Roman" pitchFamily="18" charset="0"/>
              </a:rPr>
              <a:t>.</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Spatial</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clustering</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of</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susceptible</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individuals</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can result</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in</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outbreaks</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despite</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a</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high</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proportion</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of</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immune</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individuals</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within</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the</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population.</a:t>
            </a:r>
          </a:p>
          <a:p>
            <a:pPr>
              <a:lnSpc>
                <a:spcPct val="150000"/>
              </a:lnSpc>
              <a:tabLst/>
            </a:pPr>
            <a:r>
              <a:rPr lang="en-US" altLang="zh-CN" sz="1600" b="1" dirty="0" smtClean="0">
                <a:solidFill>
                  <a:srgbClr val="62C2B2"/>
                </a:solidFill>
                <a:latin typeface="Times New Roman" pitchFamily="18" charset="0"/>
                <a:cs typeface="Times New Roman" pitchFamily="18" charset="0"/>
              </a:rPr>
              <a:t>Case</a:t>
            </a:r>
            <a:r>
              <a:rPr lang="en-US" altLang="zh-CN" sz="1600" dirty="0" smtClean="0">
                <a:latin typeface="Times New Roman" pitchFamily="18" charset="0"/>
                <a:cs typeface="Times New Roman" pitchFamily="18" charset="0"/>
              </a:rPr>
              <a:t> </a:t>
            </a:r>
            <a:r>
              <a:rPr lang="en-US" altLang="zh-CN" sz="1600" b="1" dirty="0" smtClean="0">
                <a:solidFill>
                  <a:srgbClr val="62C2B2"/>
                </a:solidFill>
                <a:latin typeface="Times New Roman" pitchFamily="18" charset="0"/>
                <a:cs typeface="Times New Roman" pitchFamily="18" charset="0"/>
              </a:rPr>
              <a:t>Infection</a:t>
            </a:r>
            <a:r>
              <a:rPr lang="en-US" altLang="zh-CN" sz="1600" dirty="0" smtClean="0">
                <a:latin typeface="Times New Roman" pitchFamily="18" charset="0"/>
                <a:cs typeface="Times New Roman" pitchFamily="18" charset="0"/>
              </a:rPr>
              <a:t> </a:t>
            </a:r>
            <a:r>
              <a:rPr lang="en-US" altLang="zh-CN" sz="1600" b="1" dirty="0" smtClean="0">
                <a:solidFill>
                  <a:srgbClr val="62C2B2"/>
                </a:solidFill>
                <a:latin typeface="Times New Roman" pitchFamily="18" charset="0"/>
                <a:cs typeface="Times New Roman" pitchFamily="18" charset="0"/>
              </a:rPr>
              <a:t>and</a:t>
            </a:r>
            <a:r>
              <a:rPr lang="en-US" altLang="zh-CN" sz="1600" dirty="0" smtClean="0">
                <a:latin typeface="Times New Roman" pitchFamily="18" charset="0"/>
                <a:cs typeface="Times New Roman" pitchFamily="18" charset="0"/>
              </a:rPr>
              <a:t> </a:t>
            </a:r>
            <a:r>
              <a:rPr lang="en-US" altLang="zh-CN" sz="1600" b="1" dirty="0" smtClean="0">
                <a:solidFill>
                  <a:srgbClr val="62C2B2"/>
                </a:solidFill>
                <a:latin typeface="Times New Roman" pitchFamily="18" charset="0"/>
                <a:cs typeface="Times New Roman" pitchFamily="18" charset="0"/>
              </a:rPr>
              <a:t>Fatality</a:t>
            </a:r>
            <a:r>
              <a:rPr lang="en-US" altLang="zh-CN" sz="1600" dirty="0" smtClean="0">
                <a:latin typeface="Times New Roman" pitchFamily="18" charset="0"/>
                <a:cs typeface="Times New Roman" pitchFamily="18" charset="0"/>
              </a:rPr>
              <a:t> </a:t>
            </a:r>
            <a:r>
              <a:rPr lang="en-US" altLang="zh-CN" sz="1600" b="1" dirty="0" smtClean="0">
                <a:solidFill>
                  <a:srgbClr val="62C2B2"/>
                </a:solidFill>
                <a:latin typeface="Times New Roman" pitchFamily="18" charset="0"/>
                <a:cs typeface="Times New Roman" pitchFamily="18" charset="0"/>
              </a:rPr>
              <a:t>Ratios</a:t>
            </a:r>
          </a:p>
          <a:p>
            <a:pPr>
              <a:lnSpc>
                <a:spcPct val="150000"/>
              </a:lnSpc>
              <a:tabLst/>
            </a:pPr>
            <a:r>
              <a:rPr lang="en-US" altLang="zh-CN" sz="1600" dirty="0" smtClean="0">
                <a:solidFill>
                  <a:srgbClr val="231F20"/>
                </a:solidFill>
                <a:latin typeface="Times New Roman" pitchFamily="18" charset="0"/>
                <a:cs typeface="Times New Roman" pitchFamily="18" charset="0"/>
              </a:rPr>
              <a:t>One of</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the</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most</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important</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contributions</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of</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modern</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laboratory methods</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to</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viral</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epidemiology</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was</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the</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identification</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of</a:t>
            </a:r>
            <a:r>
              <a:rPr lang="en-US" altLang="zh-CN" sz="1600" dirty="0" smtClean="0">
                <a:latin typeface="Times New Roman" pitchFamily="18" charset="0"/>
                <a:cs typeface="Times New Roman" pitchFamily="18" charset="0"/>
              </a:rPr>
              <a:t> </a:t>
            </a:r>
            <a:r>
              <a:rPr lang="en-US" altLang="zh-CN" sz="1600" dirty="0" err="1" smtClean="0">
                <a:solidFill>
                  <a:srgbClr val="231F20"/>
                </a:solidFill>
                <a:latin typeface="Times New Roman" pitchFamily="18" charset="0"/>
                <a:cs typeface="Times New Roman" pitchFamily="18" charset="0"/>
              </a:rPr>
              <a:t>inapparent</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or</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subclinical</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infections</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and</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the</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insight</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that</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most infections</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caused</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by</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some</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viruses</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were</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asymptomatic.</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The relative</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frequency</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of</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subclinical</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infections</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is</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expressed</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as</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the</a:t>
            </a:r>
          </a:p>
          <a:p>
            <a:pPr>
              <a:lnSpc>
                <a:spcPct val="150000"/>
              </a:lnSpc>
              <a:tabLst/>
            </a:pPr>
            <a:r>
              <a:rPr lang="en-US" altLang="zh-CN" sz="1600" b="1" i="1" dirty="0" smtClean="0">
                <a:solidFill>
                  <a:srgbClr val="FF0000"/>
                </a:solidFill>
                <a:latin typeface="Times New Roman" pitchFamily="18" charset="0"/>
                <a:cs typeface="Times New Roman" pitchFamily="18" charset="0"/>
              </a:rPr>
              <a:t>case</a:t>
            </a:r>
            <a:r>
              <a:rPr lang="en-US" altLang="zh-CN" sz="1600" b="1" dirty="0" smtClean="0">
                <a:solidFill>
                  <a:srgbClr val="FF0000"/>
                </a:solidFill>
                <a:latin typeface="Times New Roman" pitchFamily="18" charset="0"/>
                <a:cs typeface="Times New Roman" pitchFamily="18" charset="0"/>
              </a:rPr>
              <a:t> </a:t>
            </a:r>
            <a:r>
              <a:rPr lang="en-US" altLang="zh-CN" sz="1600" b="1" i="1" dirty="0" smtClean="0">
                <a:solidFill>
                  <a:srgbClr val="FF0000"/>
                </a:solidFill>
                <a:latin typeface="Times New Roman" pitchFamily="18" charset="0"/>
                <a:cs typeface="Times New Roman" pitchFamily="18" charset="0"/>
              </a:rPr>
              <a:t>infection</a:t>
            </a:r>
            <a:r>
              <a:rPr lang="en-US" altLang="zh-CN" sz="1600" b="1" dirty="0" smtClean="0">
                <a:solidFill>
                  <a:srgbClr val="FF0000"/>
                </a:solidFill>
                <a:latin typeface="Times New Roman" pitchFamily="18" charset="0"/>
                <a:cs typeface="Times New Roman" pitchFamily="18" charset="0"/>
              </a:rPr>
              <a:t> </a:t>
            </a:r>
            <a:r>
              <a:rPr lang="en-US" altLang="zh-CN" sz="1600" b="1" i="1" dirty="0" smtClean="0">
                <a:solidFill>
                  <a:srgbClr val="FF0000"/>
                </a:solidFill>
                <a:latin typeface="Times New Roman" pitchFamily="18" charset="0"/>
                <a:cs typeface="Times New Roman" pitchFamily="18" charset="0"/>
              </a:rPr>
              <a:t>ratio </a:t>
            </a:r>
            <a:r>
              <a:rPr lang="en-US" altLang="zh-CN" sz="1600" dirty="0" smtClean="0">
                <a:solidFill>
                  <a:srgbClr val="231F20"/>
                </a:solidFill>
                <a:latin typeface="Times New Roman" pitchFamily="18" charset="0"/>
                <a:cs typeface="Times New Roman" pitchFamily="18" charset="0"/>
              </a:rPr>
              <a:t>—that</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is,</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the</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number</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of</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clinical</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cases</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per 100</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infections.</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The</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lethality</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of</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disease</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is</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a</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different</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parameter</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that</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represents</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the</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virulence</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of</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the</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organism</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and</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is designated</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as</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the</a:t>
            </a:r>
            <a:r>
              <a:rPr lang="en-US" altLang="zh-CN" sz="1600" dirty="0" smtClean="0">
                <a:latin typeface="Times New Roman" pitchFamily="18" charset="0"/>
                <a:cs typeface="Times New Roman" pitchFamily="18" charset="0"/>
              </a:rPr>
              <a:t> </a:t>
            </a:r>
            <a:r>
              <a:rPr lang="en-US" altLang="zh-CN" sz="1600" b="1" i="1" dirty="0" smtClean="0">
                <a:solidFill>
                  <a:srgbClr val="FF0000"/>
                </a:solidFill>
                <a:latin typeface="Times New Roman" pitchFamily="18" charset="0"/>
                <a:cs typeface="Times New Roman" pitchFamily="18" charset="0"/>
              </a:rPr>
              <a:t>case</a:t>
            </a:r>
            <a:r>
              <a:rPr lang="en-US" altLang="zh-CN" sz="1600" b="1" dirty="0" smtClean="0">
                <a:solidFill>
                  <a:srgbClr val="FF0000"/>
                </a:solidFill>
                <a:latin typeface="Times New Roman" pitchFamily="18" charset="0"/>
                <a:cs typeface="Times New Roman" pitchFamily="18" charset="0"/>
              </a:rPr>
              <a:t> </a:t>
            </a:r>
            <a:r>
              <a:rPr lang="en-US" altLang="zh-CN" sz="1600" b="1" i="1" dirty="0" smtClean="0">
                <a:solidFill>
                  <a:srgbClr val="FF0000"/>
                </a:solidFill>
                <a:latin typeface="Times New Roman" pitchFamily="18" charset="0"/>
                <a:cs typeface="Times New Roman" pitchFamily="18" charset="0"/>
              </a:rPr>
              <a:t>fatality</a:t>
            </a:r>
            <a:r>
              <a:rPr lang="en-US" altLang="zh-CN" sz="1600" b="1" dirty="0" smtClean="0">
                <a:solidFill>
                  <a:srgbClr val="FF0000"/>
                </a:solidFill>
                <a:latin typeface="Times New Roman" pitchFamily="18" charset="0"/>
                <a:cs typeface="Times New Roman" pitchFamily="18" charset="0"/>
              </a:rPr>
              <a:t> </a:t>
            </a:r>
            <a:r>
              <a:rPr lang="en-US" altLang="zh-CN" sz="1600" b="1" i="1" dirty="0" smtClean="0">
                <a:solidFill>
                  <a:srgbClr val="FF0000"/>
                </a:solidFill>
                <a:latin typeface="Times New Roman" pitchFamily="18" charset="0"/>
                <a:cs typeface="Times New Roman" pitchFamily="18" charset="0"/>
              </a:rPr>
              <a:t>ratio</a:t>
            </a:r>
            <a:r>
              <a:rPr lang="en-US" altLang="zh-CN" sz="1600" i="1" dirty="0" smtClean="0">
                <a:solidFill>
                  <a:srgbClr val="FF0000"/>
                </a:solidFill>
                <a:latin typeface="Times New Roman" pitchFamily="18" charset="0"/>
                <a:cs typeface="Times New Roman" pitchFamily="18" charset="0"/>
              </a:rPr>
              <a:t>.</a:t>
            </a:r>
            <a:r>
              <a:rPr lang="en-US" altLang="zh-CN" sz="1600" dirty="0" smtClean="0">
                <a:solidFill>
                  <a:srgbClr val="FF0000"/>
                </a:solidFill>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The</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case</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fatality</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ratio</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is the</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number</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of</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deaths</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attributable</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to</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an</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infection</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per</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100 cases.</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It</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is</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noteworthy</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that</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there</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is</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no</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regular</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relationship</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between</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the</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case</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infection</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ratio</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and</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severity</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of</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illness (i.e.,</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between</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pathogenicity</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and</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virulence).</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Determining</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the</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case</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infection</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ratio</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is</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an</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important</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objective</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of</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outbreak</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investigations</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of</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novel</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pathogens,</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such</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as severe</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acute</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respiratory</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syndrome</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(SARS)-</a:t>
            </a:r>
            <a:r>
              <a:rPr lang="en-US" altLang="zh-CN" sz="1600" dirty="0" err="1" smtClean="0">
                <a:solidFill>
                  <a:srgbClr val="231F20"/>
                </a:solidFill>
                <a:latin typeface="Times New Roman" pitchFamily="18" charset="0"/>
                <a:cs typeface="Times New Roman" pitchFamily="18" charset="0"/>
              </a:rPr>
              <a:t>coronavirus</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and the</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2009</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pandemic</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H1N1</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influenza</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virus.</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Accurate</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measurement</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of</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subclinical infection</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requires</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population-based</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surveys</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with</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laboratory confirmation</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(e.g.,</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serological</a:t>
            </a:r>
            <a:r>
              <a:rPr lang="en-US" altLang="zh-CN" sz="1600" dirty="0" smtClean="0">
                <a:latin typeface="Times New Roman" pitchFamily="18" charset="0"/>
                <a:cs typeface="Times New Roman" pitchFamily="18" charset="0"/>
              </a:rPr>
              <a:t> </a:t>
            </a:r>
            <a:r>
              <a:rPr lang="en-US" altLang="zh-CN" sz="1600" dirty="0" smtClean="0">
                <a:solidFill>
                  <a:srgbClr val="231F20"/>
                </a:solidFill>
                <a:latin typeface="Times New Roman" pitchFamily="18" charset="0"/>
                <a:cs typeface="Times New Roman" pitchFamily="18" charset="0"/>
              </a:rPr>
              <a:t>surveys).</a:t>
            </a:r>
          </a:p>
        </p:txBody>
      </p:sp>
      <p:sp>
        <p:nvSpPr>
          <p:cNvPr id="20" name="TextBox 1"/>
          <p:cNvSpPr txBox="1"/>
          <p:nvPr/>
        </p:nvSpPr>
        <p:spPr>
          <a:xfrm>
            <a:off x="3848100" y="3314700"/>
            <a:ext cx="65" cy="216791"/>
          </a:xfrm>
          <a:prstGeom prst="rect">
            <a:avLst/>
          </a:prstGeom>
          <a:noFill/>
        </p:spPr>
        <p:txBody>
          <a:bodyPr wrap="none" lIns="0" tIns="0" rIns="0" rtlCol="0">
            <a:spAutoFit/>
          </a:bodyPr>
          <a:lstStyle/>
          <a:p>
            <a:pPr>
              <a:lnSpc>
                <a:spcPts val="1400"/>
              </a:lnSpc>
              <a:tabLst>
                <a:tab pos="228600" algn="l"/>
              </a:tabLst>
            </a:pPr>
            <a:endParaRPr lang="en-US" altLang="zh-CN" sz="1000" dirty="0" smtClean="0">
              <a:solidFill>
                <a:srgbClr val="231F20"/>
              </a:solidFill>
              <a:latin typeface="Garamond" pitchFamily="18" charset="0"/>
              <a:cs typeface="Garamond"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reeform 3"/>
          <p:cNvSpPr/>
          <p:nvPr/>
        </p:nvSpPr>
        <p:spPr>
          <a:xfrm>
            <a:off x="3966883" y="6628766"/>
            <a:ext cx="3043516" cy="2648584"/>
          </a:xfrm>
          <a:custGeom>
            <a:avLst/>
            <a:gdLst>
              <a:gd name="connsiteX0" fmla="*/ 0 w 3043516"/>
              <a:gd name="connsiteY0" fmla="*/ 2378075 h 2378075"/>
              <a:gd name="connsiteX1" fmla="*/ 3043516 w 3043516"/>
              <a:gd name="connsiteY1" fmla="*/ 2378075 h 2378075"/>
              <a:gd name="connsiteX2" fmla="*/ 3043516 w 3043516"/>
              <a:gd name="connsiteY2" fmla="*/ 0 h 2378075"/>
              <a:gd name="connsiteX3" fmla="*/ 0 w 3043516"/>
              <a:gd name="connsiteY3" fmla="*/ 0 h 2378075"/>
              <a:gd name="connsiteX4" fmla="*/ 0 w 3043516"/>
              <a:gd name="connsiteY4" fmla="*/ 2378075 h 2378075"/>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3043516" h="2378075">
                <a:moveTo>
                  <a:pt x="0" y="2378075"/>
                </a:moveTo>
                <a:lnTo>
                  <a:pt x="3043516" y="2378075"/>
                </a:lnTo>
                <a:lnTo>
                  <a:pt x="3043516" y="0"/>
                </a:lnTo>
                <a:lnTo>
                  <a:pt x="0" y="0"/>
                </a:lnTo>
                <a:lnTo>
                  <a:pt x="0" y="2378075"/>
                </a:lnTo>
              </a:path>
            </a:pathLst>
          </a:custGeom>
          <a:solidFill>
            <a:srgbClr val="FCF5E3">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0"/>
          </a:p>
        </p:txBody>
      </p:sp>
      <p:sp>
        <p:nvSpPr>
          <p:cNvPr id="7" name="Freeform 3"/>
          <p:cNvSpPr/>
          <p:nvPr/>
        </p:nvSpPr>
        <p:spPr>
          <a:xfrm>
            <a:off x="3966883" y="6690359"/>
            <a:ext cx="1397000" cy="203200"/>
          </a:xfrm>
          <a:custGeom>
            <a:avLst/>
            <a:gdLst>
              <a:gd name="connsiteX0" fmla="*/ 0 w 1397000"/>
              <a:gd name="connsiteY0" fmla="*/ 203200 h 203200"/>
              <a:gd name="connsiteX1" fmla="*/ 1397000 w 1397000"/>
              <a:gd name="connsiteY1" fmla="*/ 203200 h 203200"/>
              <a:gd name="connsiteX2" fmla="*/ 1397000 w 1397000"/>
              <a:gd name="connsiteY2" fmla="*/ 0 h 203200"/>
              <a:gd name="connsiteX3" fmla="*/ 0 w 1397000"/>
              <a:gd name="connsiteY3" fmla="*/ 0 h 203200"/>
              <a:gd name="connsiteX4" fmla="*/ 0 w 1397000"/>
              <a:gd name="connsiteY4" fmla="*/ 203200 h 2032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1397000" h="203200">
                <a:moveTo>
                  <a:pt x="0" y="203200"/>
                </a:moveTo>
                <a:lnTo>
                  <a:pt x="1397000" y="203200"/>
                </a:lnTo>
                <a:lnTo>
                  <a:pt x="1397000" y="0"/>
                </a:lnTo>
                <a:lnTo>
                  <a:pt x="0" y="0"/>
                </a:lnTo>
                <a:lnTo>
                  <a:pt x="0" y="203200"/>
                </a:lnTo>
              </a:path>
            </a:pathLst>
          </a:custGeom>
          <a:solidFill>
            <a:srgbClr val="0B4D82">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0"/>
          </a:p>
        </p:txBody>
      </p:sp>
      <p:sp>
        <p:nvSpPr>
          <p:cNvPr id="8" name="Freeform 3"/>
          <p:cNvSpPr/>
          <p:nvPr/>
        </p:nvSpPr>
        <p:spPr>
          <a:xfrm>
            <a:off x="4754283" y="6690359"/>
            <a:ext cx="2256116" cy="387350"/>
          </a:xfrm>
          <a:custGeom>
            <a:avLst/>
            <a:gdLst>
              <a:gd name="connsiteX0" fmla="*/ 0 w 2256116"/>
              <a:gd name="connsiteY0" fmla="*/ 0 h 387350"/>
              <a:gd name="connsiteX1" fmla="*/ 0 w 2256116"/>
              <a:gd name="connsiteY1" fmla="*/ 290512 h 387350"/>
              <a:gd name="connsiteX2" fmla="*/ 31051 w 2256116"/>
              <a:gd name="connsiteY2" fmla="*/ 387350 h 387350"/>
              <a:gd name="connsiteX3" fmla="*/ 2256116 w 2256116"/>
              <a:gd name="connsiteY3" fmla="*/ 387350 h 387350"/>
              <a:gd name="connsiteX4" fmla="*/ 2256116 w 2256116"/>
              <a:gd name="connsiteY4" fmla="*/ 0 h 387350"/>
              <a:gd name="connsiteX5" fmla="*/ 0 w 2256116"/>
              <a:gd name="connsiteY5" fmla="*/ 0 h 387350"/>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Lst>
            <a:rect l="l" t="t" r="r" b="b"/>
            <a:pathLst>
              <a:path w="2256116" h="387350">
                <a:moveTo>
                  <a:pt x="0" y="0"/>
                </a:moveTo>
                <a:lnTo>
                  <a:pt x="0" y="290512"/>
                </a:lnTo>
                <a:cubicBezTo>
                  <a:pt x="0" y="387350"/>
                  <a:pt x="31051" y="387350"/>
                  <a:pt x="31051" y="387350"/>
                </a:cubicBezTo>
                <a:lnTo>
                  <a:pt x="2256116" y="387350"/>
                </a:lnTo>
                <a:lnTo>
                  <a:pt x="2256116" y="0"/>
                </a:lnTo>
                <a:lnTo>
                  <a:pt x="0" y="0"/>
                </a:lnTo>
              </a:path>
            </a:pathLst>
          </a:custGeom>
          <a:solidFill>
            <a:srgbClr val="E7C25A">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0"/>
          </a:p>
        </p:txBody>
      </p:sp>
      <p:sp>
        <p:nvSpPr>
          <p:cNvPr id="9" name="Freeform 3"/>
          <p:cNvSpPr/>
          <p:nvPr/>
        </p:nvSpPr>
        <p:spPr>
          <a:xfrm>
            <a:off x="3956050" y="7451115"/>
            <a:ext cx="914400" cy="25400"/>
          </a:xfrm>
          <a:custGeom>
            <a:avLst/>
            <a:gdLst>
              <a:gd name="connsiteX0" fmla="*/ 6350 w 914400"/>
              <a:gd name="connsiteY0" fmla="*/ 6350 h 25400"/>
              <a:gd name="connsiteX1" fmla="*/ 908050 w 914400"/>
              <a:gd name="connsiteY1" fmla="*/ 6350 h 25400"/>
            </a:gdLst>
            <a:ahLst/>
            <a:cxnLst>
              <a:cxn ang="0">
                <a:pos x="connsiteX0" y="connsiteY0"/>
              </a:cxn>
              <a:cxn ang="1">
                <a:pos x="connsiteX1" y="connsiteY1"/>
              </a:cxn>
            </a:cxnLst>
            <a:rect l="l" t="t" r="r" b="b"/>
            <a:pathLst>
              <a:path w="914400" h="25400">
                <a:moveTo>
                  <a:pt x="6350" y="6350"/>
                </a:moveTo>
                <a:lnTo>
                  <a:pt x="908050" y="6350"/>
                </a:lnTo>
              </a:path>
            </a:pathLst>
          </a:custGeom>
          <a:ln w="12700">
            <a:solidFill>
              <a:srgbClr val="0B4D82">
                <a:alpha val="100000"/>
              </a:srgbClr>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1000"/>
          </a:p>
        </p:txBody>
      </p:sp>
      <p:sp>
        <p:nvSpPr>
          <p:cNvPr id="10" name="Freeform 3"/>
          <p:cNvSpPr/>
          <p:nvPr/>
        </p:nvSpPr>
        <p:spPr>
          <a:xfrm>
            <a:off x="4857750" y="7451115"/>
            <a:ext cx="920750" cy="25400"/>
          </a:xfrm>
          <a:custGeom>
            <a:avLst/>
            <a:gdLst>
              <a:gd name="connsiteX0" fmla="*/ 6350 w 920750"/>
              <a:gd name="connsiteY0" fmla="*/ 6350 h 25400"/>
              <a:gd name="connsiteX1" fmla="*/ 914400 w 920750"/>
              <a:gd name="connsiteY1" fmla="*/ 6350 h 25400"/>
            </a:gdLst>
            <a:ahLst/>
            <a:cxnLst>
              <a:cxn ang="0">
                <a:pos x="connsiteX0" y="connsiteY0"/>
              </a:cxn>
              <a:cxn ang="1">
                <a:pos x="connsiteX1" y="connsiteY1"/>
              </a:cxn>
            </a:cxnLst>
            <a:rect l="l" t="t" r="r" b="b"/>
            <a:pathLst>
              <a:path w="920750" h="25400">
                <a:moveTo>
                  <a:pt x="6350" y="6350"/>
                </a:moveTo>
                <a:lnTo>
                  <a:pt x="914400" y="6350"/>
                </a:lnTo>
              </a:path>
            </a:pathLst>
          </a:custGeom>
          <a:ln w="12700">
            <a:solidFill>
              <a:srgbClr val="0B4D82">
                <a:alpha val="100000"/>
              </a:srgbClr>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1000"/>
          </a:p>
        </p:txBody>
      </p:sp>
      <p:sp>
        <p:nvSpPr>
          <p:cNvPr id="11" name="Freeform 3"/>
          <p:cNvSpPr/>
          <p:nvPr/>
        </p:nvSpPr>
        <p:spPr>
          <a:xfrm>
            <a:off x="5765800" y="7451115"/>
            <a:ext cx="1250950" cy="25400"/>
          </a:xfrm>
          <a:custGeom>
            <a:avLst/>
            <a:gdLst>
              <a:gd name="connsiteX0" fmla="*/ 6350 w 1250950"/>
              <a:gd name="connsiteY0" fmla="*/ 6350 h 25400"/>
              <a:gd name="connsiteX1" fmla="*/ 1244600 w 1250950"/>
              <a:gd name="connsiteY1" fmla="*/ 6350 h 25400"/>
            </a:gdLst>
            <a:ahLst/>
            <a:cxnLst>
              <a:cxn ang="0">
                <a:pos x="connsiteX0" y="connsiteY0"/>
              </a:cxn>
              <a:cxn ang="1">
                <a:pos x="connsiteX1" y="connsiteY1"/>
              </a:cxn>
            </a:cxnLst>
            <a:rect l="l" t="t" r="r" b="b"/>
            <a:pathLst>
              <a:path w="1250950" h="25400">
                <a:moveTo>
                  <a:pt x="6350" y="6350"/>
                </a:moveTo>
                <a:lnTo>
                  <a:pt x="1244600" y="6350"/>
                </a:lnTo>
              </a:path>
            </a:pathLst>
          </a:custGeom>
          <a:ln w="12700">
            <a:solidFill>
              <a:srgbClr val="0B4D82">
                <a:alpha val="100000"/>
              </a:srgbClr>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1000"/>
          </a:p>
        </p:txBody>
      </p:sp>
      <p:sp>
        <p:nvSpPr>
          <p:cNvPr id="12" name="Freeform 3"/>
          <p:cNvSpPr/>
          <p:nvPr/>
        </p:nvSpPr>
        <p:spPr>
          <a:xfrm>
            <a:off x="3956050" y="9254836"/>
            <a:ext cx="914400" cy="25400"/>
          </a:xfrm>
          <a:custGeom>
            <a:avLst/>
            <a:gdLst>
              <a:gd name="connsiteX0" fmla="*/ 6350 w 914400"/>
              <a:gd name="connsiteY0" fmla="*/ 6350 h 25400"/>
              <a:gd name="connsiteX1" fmla="*/ 908050 w 914400"/>
              <a:gd name="connsiteY1" fmla="*/ 6350 h 25400"/>
            </a:gdLst>
            <a:ahLst/>
            <a:cxnLst>
              <a:cxn ang="0">
                <a:pos x="connsiteX0" y="connsiteY0"/>
              </a:cxn>
              <a:cxn ang="1">
                <a:pos x="connsiteX1" y="connsiteY1"/>
              </a:cxn>
            </a:cxnLst>
            <a:rect l="l" t="t" r="r" b="b"/>
            <a:pathLst>
              <a:path w="914400" h="25400">
                <a:moveTo>
                  <a:pt x="6350" y="6350"/>
                </a:moveTo>
                <a:lnTo>
                  <a:pt x="908050" y="6350"/>
                </a:lnTo>
              </a:path>
            </a:pathLst>
          </a:custGeom>
          <a:ln w="12700">
            <a:solidFill>
              <a:srgbClr val="0B4D82">
                <a:alpha val="100000"/>
              </a:srgbClr>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1000"/>
          </a:p>
        </p:txBody>
      </p:sp>
      <p:sp>
        <p:nvSpPr>
          <p:cNvPr id="13" name="Freeform 3"/>
          <p:cNvSpPr/>
          <p:nvPr/>
        </p:nvSpPr>
        <p:spPr>
          <a:xfrm>
            <a:off x="4857750" y="9254836"/>
            <a:ext cx="920750" cy="25400"/>
          </a:xfrm>
          <a:custGeom>
            <a:avLst/>
            <a:gdLst>
              <a:gd name="connsiteX0" fmla="*/ 6350 w 920750"/>
              <a:gd name="connsiteY0" fmla="*/ 6350 h 25400"/>
              <a:gd name="connsiteX1" fmla="*/ 914400 w 920750"/>
              <a:gd name="connsiteY1" fmla="*/ 6350 h 25400"/>
            </a:gdLst>
            <a:ahLst/>
            <a:cxnLst>
              <a:cxn ang="0">
                <a:pos x="connsiteX0" y="connsiteY0"/>
              </a:cxn>
              <a:cxn ang="1">
                <a:pos x="connsiteX1" y="connsiteY1"/>
              </a:cxn>
            </a:cxnLst>
            <a:rect l="l" t="t" r="r" b="b"/>
            <a:pathLst>
              <a:path w="920750" h="25400">
                <a:moveTo>
                  <a:pt x="6350" y="6350"/>
                </a:moveTo>
                <a:lnTo>
                  <a:pt x="914400" y="6350"/>
                </a:lnTo>
              </a:path>
            </a:pathLst>
          </a:custGeom>
          <a:ln w="12700">
            <a:solidFill>
              <a:srgbClr val="0B4D82">
                <a:alpha val="100000"/>
              </a:srgbClr>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1000"/>
          </a:p>
        </p:txBody>
      </p:sp>
      <p:sp>
        <p:nvSpPr>
          <p:cNvPr id="14" name="Freeform 3"/>
          <p:cNvSpPr/>
          <p:nvPr/>
        </p:nvSpPr>
        <p:spPr>
          <a:xfrm>
            <a:off x="5765800" y="9254836"/>
            <a:ext cx="1250950" cy="25400"/>
          </a:xfrm>
          <a:custGeom>
            <a:avLst/>
            <a:gdLst>
              <a:gd name="connsiteX0" fmla="*/ 6350 w 1250950"/>
              <a:gd name="connsiteY0" fmla="*/ 6350 h 25400"/>
              <a:gd name="connsiteX1" fmla="*/ 1244600 w 1250950"/>
              <a:gd name="connsiteY1" fmla="*/ 6350 h 25400"/>
            </a:gdLst>
            <a:ahLst/>
            <a:cxnLst>
              <a:cxn ang="0">
                <a:pos x="connsiteX0" y="connsiteY0"/>
              </a:cxn>
              <a:cxn ang="1">
                <a:pos x="connsiteX1" y="connsiteY1"/>
              </a:cxn>
            </a:cxnLst>
            <a:rect l="l" t="t" r="r" b="b"/>
            <a:pathLst>
              <a:path w="1250950" h="25400">
                <a:moveTo>
                  <a:pt x="6350" y="6350"/>
                </a:moveTo>
                <a:lnTo>
                  <a:pt x="1244600" y="6350"/>
                </a:lnTo>
              </a:path>
            </a:pathLst>
          </a:custGeom>
          <a:ln w="12700">
            <a:solidFill>
              <a:srgbClr val="0B4D82">
                <a:alpha val="100000"/>
              </a:srgbClr>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1000"/>
          </a:p>
        </p:txBody>
      </p:sp>
      <p:pic>
        <p:nvPicPr>
          <p:cNvPr id="15" name="Picture 3"/>
          <p:cNvPicPr>
            <a:picLocks noChangeAspect="1" noChangeArrowheads="1"/>
          </p:cNvPicPr>
          <p:nvPr/>
        </p:nvPicPr>
        <p:blipFill>
          <a:blip r:embed="rId2" cstate="print"/>
          <a:srcRect/>
          <a:stretch>
            <a:fillRect/>
          </a:stretch>
        </p:blipFill>
        <p:spPr bwMode="auto">
          <a:xfrm>
            <a:off x="2114548" y="514350"/>
            <a:ext cx="3445764" cy="2464308"/>
          </a:xfrm>
          <a:prstGeom prst="rect">
            <a:avLst/>
          </a:prstGeom>
          <a:noFill/>
        </p:spPr>
      </p:pic>
      <p:sp>
        <p:nvSpPr>
          <p:cNvPr id="20" name="TextBox 1"/>
          <p:cNvSpPr txBox="1"/>
          <p:nvPr/>
        </p:nvSpPr>
        <p:spPr>
          <a:xfrm>
            <a:off x="2114550" y="3136900"/>
            <a:ext cx="4113306" cy="1456809"/>
          </a:xfrm>
          <a:prstGeom prst="rect">
            <a:avLst/>
          </a:prstGeom>
          <a:noFill/>
        </p:spPr>
        <p:txBody>
          <a:bodyPr wrap="none" lIns="0" tIns="0" rIns="0" rtlCol="0">
            <a:spAutoFit/>
          </a:bodyPr>
          <a:lstStyle/>
          <a:p>
            <a:pPr>
              <a:lnSpc>
                <a:spcPct val="150000"/>
              </a:lnSpc>
              <a:tabLst/>
            </a:pPr>
            <a:r>
              <a:rPr lang="en-US" altLang="zh-CN" sz="1000" b="1" dirty="0" smtClean="0">
                <a:solidFill>
                  <a:srgbClr val="9C0835"/>
                </a:solidFill>
                <a:latin typeface="Segoe UI" pitchFamily="18" charset="0"/>
                <a:cs typeface="Segoe UI" pitchFamily="18" charset="0"/>
              </a:rPr>
              <a:t>FIGURE</a:t>
            </a:r>
            <a:r>
              <a:rPr lang="en-US" altLang="zh-CN" sz="1000" dirty="0" smtClean="0">
                <a:latin typeface="Times New Roman" pitchFamily="18" charset="0"/>
                <a:cs typeface="Times New Roman" pitchFamily="18" charset="0"/>
              </a:rPr>
              <a:t>  </a:t>
            </a:r>
            <a:r>
              <a:rPr lang="en-US" altLang="zh-CN" sz="1000" b="1" dirty="0" smtClean="0">
                <a:solidFill>
                  <a:srgbClr val="9C0835"/>
                </a:solidFill>
                <a:latin typeface="Segoe UI" pitchFamily="18" charset="0"/>
                <a:cs typeface="Segoe UI" pitchFamily="18" charset="0"/>
              </a:rPr>
              <a:t>12.3.</a:t>
            </a:r>
            <a:r>
              <a:rPr lang="en-US" altLang="zh-CN" sz="1000" dirty="0" smtClean="0">
                <a:latin typeface="Times New Roman" pitchFamily="18" charset="0"/>
                <a:cs typeface="Times New Roman" pitchFamily="18" charset="0"/>
              </a:rPr>
              <a:t>  </a:t>
            </a:r>
            <a:r>
              <a:rPr lang="en-US" altLang="zh-CN" sz="1000" b="1" dirty="0" smtClean="0">
                <a:solidFill>
                  <a:srgbClr val="231F20"/>
                </a:solidFill>
                <a:latin typeface="Segoe UI" pitchFamily="18" charset="0"/>
                <a:cs typeface="Segoe UI" pitchFamily="18" charset="0"/>
              </a:rPr>
              <a:t>Incubation</a:t>
            </a:r>
            <a:r>
              <a:rPr lang="en-US" altLang="zh-CN" sz="1000" dirty="0" smtClean="0">
                <a:latin typeface="Times New Roman" pitchFamily="18" charset="0"/>
                <a:cs typeface="Times New Roman" pitchFamily="18" charset="0"/>
              </a:rPr>
              <a:t>  </a:t>
            </a:r>
            <a:r>
              <a:rPr lang="en-US" altLang="zh-CN" sz="1000" b="1" dirty="0" smtClean="0">
                <a:solidFill>
                  <a:srgbClr val="231F20"/>
                </a:solidFill>
                <a:latin typeface="Segoe UI" pitchFamily="18" charset="0"/>
                <a:cs typeface="Segoe UI" pitchFamily="18" charset="0"/>
              </a:rPr>
              <a:t>period</a:t>
            </a:r>
            <a:r>
              <a:rPr lang="en-US" altLang="zh-CN" sz="1000" dirty="0" smtClean="0">
                <a:latin typeface="Times New Roman" pitchFamily="18" charset="0"/>
                <a:cs typeface="Times New Roman" pitchFamily="18" charset="0"/>
              </a:rPr>
              <a:t>  </a:t>
            </a:r>
            <a:r>
              <a:rPr lang="en-US" altLang="zh-CN" sz="1000" b="1" dirty="0" smtClean="0">
                <a:solidFill>
                  <a:srgbClr val="231F20"/>
                </a:solidFill>
                <a:latin typeface="Segoe UI" pitchFamily="18" charset="0"/>
                <a:cs typeface="Segoe UI" pitchFamily="18" charset="0"/>
              </a:rPr>
              <a:t>and</a:t>
            </a:r>
            <a:r>
              <a:rPr lang="en-US" altLang="zh-CN" sz="1000" dirty="0" smtClean="0">
                <a:latin typeface="Times New Roman" pitchFamily="18" charset="0"/>
                <a:cs typeface="Times New Roman" pitchFamily="18" charset="0"/>
              </a:rPr>
              <a:t>  </a:t>
            </a:r>
            <a:r>
              <a:rPr lang="en-US" altLang="zh-CN" sz="1000" b="1" dirty="0" smtClean="0">
                <a:solidFill>
                  <a:srgbClr val="231F20"/>
                </a:solidFill>
                <a:latin typeface="Segoe UI" pitchFamily="18" charset="0"/>
                <a:cs typeface="Segoe UI" pitchFamily="18" charset="0"/>
              </a:rPr>
              <a:t>generation</a:t>
            </a:r>
            <a:r>
              <a:rPr lang="en-US" altLang="zh-CN" sz="1000" dirty="0" smtClean="0">
                <a:latin typeface="Times New Roman" pitchFamily="18" charset="0"/>
                <a:cs typeface="Times New Roman" pitchFamily="18" charset="0"/>
              </a:rPr>
              <a:t>  </a:t>
            </a:r>
            <a:r>
              <a:rPr lang="en-US" altLang="zh-CN" sz="1000" b="1" dirty="0" smtClean="0">
                <a:solidFill>
                  <a:srgbClr val="231F20"/>
                </a:solidFill>
                <a:latin typeface="Segoe UI" pitchFamily="18" charset="0"/>
                <a:cs typeface="Segoe UI" pitchFamily="18" charset="0"/>
              </a:rPr>
              <a:t>time.</a:t>
            </a:r>
            <a:r>
              <a:rPr lang="en-US" altLang="zh-CN" sz="1000" dirty="0" smtClean="0">
                <a:latin typeface="Times New Roman" pitchFamily="18" charset="0"/>
                <a:cs typeface="Times New Roman" pitchFamily="18" charset="0"/>
              </a:rPr>
              <a:t>  </a:t>
            </a:r>
            <a:r>
              <a:rPr lang="en-US" altLang="zh-CN" sz="1000" dirty="0" smtClean="0">
                <a:solidFill>
                  <a:srgbClr val="231F20"/>
                </a:solidFill>
                <a:latin typeface="Segoe UI" pitchFamily="18" charset="0"/>
                <a:cs typeface="Segoe UI" pitchFamily="18" charset="0"/>
              </a:rPr>
              <a:t>Incubation</a:t>
            </a:r>
          </a:p>
          <a:p>
            <a:pPr>
              <a:lnSpc>
                <a:spcPct val="150000"/>
              </a:lnSpc>
              <a:tabLst/>
            </a:pPr>
            <a:r>
              <a:rPr lang="en-US" altLang="zh-CN" sz="1000" dirty="0" smtClean="0">
                <a:solidFill>
                  <a:srgbClr val="231F20"/>
                </a:solidFill>
                <a:latin typeface="Segoe UI" pitchFamily="18" charset="0"/>
                <a:cs typeface="Segoe UI" pitchFamily="18" charset="0"/>
              </a:rPr>
              <a:t>period</a:t>
            </a:r>
            <a:r>
              <a:rPr lang="en-US" altLang="zh-CN" sz="1000" dirty="0" smtClean="0">
                <a:latin typeface="Times New Roman" pitchFamily="18" charset="0"/>
                <a:cs typeface="Times New Roman" pitchFamily="18" charset="0"/>
              </a:rPr>
              <a:t> </a:t>
            </a:r>
            <a:r>
              <a:rPr lang="en-US" altLang="zh-CN" sz="1000" dirty="0" smtClean="0">
                <a:solidFill>
                  <a:srgbClr val="231F20"/>
                </a:solidFill>
                <a:latin typeface="Segoe UI" pitchFamily="18" charset="0"/>
                <a:cs typeface="Segoe UI" pitchFamily="18" charset="0"/>
              </a:rPr>
              <a:t>is</a:t>
            </a:r>
            <a:r>
              <a:rPr lang="en-US" altLang="zh-CN" sz="1000" dirty="0" smtClean="0">
                <a:latin typeface="Times New Roman" pitchFamily="18" charset="0"/>
                <a:cs typeface="Times New Roman" pitchFamily="18" charset="0"/>
              </a:rPr>
              <a:t> </a:t>
            </a:r>
            <a:r>
              <a:rPr lang="en-US" altLang="zh-CN" sz="1000" dirty="0" smtClean="0">
                <a:solidFill>
                  <a:srgbClr val="231F20"/>
                </a:solidFill>
                <a:latin typeface="Segoe UI" pitchFamily="18" charset="0"/>
                <a:cs typeface="Segoe UI" pitchFamily="18" charset="0"/>
              </a:rPr>
              <a:t>the</a:t>
            </a:r>
            <a:r>
              <a:rPr lang="en-US" altLang="zh-CN" sz="1000" dirty="0" smtClean="0">
                <a:latin typeface="Times New Roman" pitchFamily="18" charset="0"/>
                <a:cs typeface="Times New Roman" pitchFamily="18" charset="0"/>
              </a:rPr>
              <a:t> </a:t>
            </a:r>
            <a:r>
              <a:rPr lang="en-US" altLang="zh-CN" sz="1000" dirty="0" smtClean="0">
                <a:solidFill>
                  <a:srgbClr val="231F20"/>
                </a:solidFill>
                <a:latin typeface="Segoe UI" pitchFamily="18" charset="0"/>
                <a:cs typeface="Segoe UI" pitchFamily="18" charset="0"/>
              </a:rPr>
              <a:t>interval</a:t>
            </a:r>
            <a:r>
              <a:rPr lang="en-US" altLang="zh-CN" sz="1000" dirty="0" smtClean="0">
                <a:latin typeface="Times New Roman" pitchFamily="18" charset="0"/>
                <a:cs typeface="Times New Roman" pitchFamily="18" charset="0"/>
              </a:rPr>
              <a:t> </a:t>
            </a:r>
            <a:r>
              <a:rPr lang="en-US" altLang="zh-CN" sz="1000" dirty="0" smtClean="0">
                <a:solidFill>
                  <a:srgbClr val="231F20"/>
                </a:solidFill>
                <a:latin typeface="Segoe UI" pitchFamily="18" charset="0"/>
                <a:cs typeface="Segoe UI" pitchFamily="18" charset="0"/>
              </a:rPr>
              <a:t>between</a:t>
            </a:r>
            <a:r>
              <a:rPr lang="en-US" altLang="zh-CN" sz="1000" dirty="0" smtClean="0">
                <a:latin typeface="Times New Roman" pitchFamily="18" charset="0"/>
                <a:cs typeface="Times New Roman" pitchFamily="18" charset="0"/>
              </a:rPr>
              <a:t> </a:t>
            </a:r>
            <a:r>
              <a:rPr lang="en-US" altLang="zh-CN" sz="1000" dirty="0" smtClean="0">
                <a:solidFill>
                  <a:srgbClr val="231F20"/>
                </a:solidFill>
                <a:latin typeface="Segoe UI" pitchFamily="18" charset="0"/>
                <a:cs typeface="Segoe UI" pitchFamily="18" charset="0"/>
              </a:rPr>
              <a:t>acquisition</a:t>
            </a:r>
            <a:r>
              <a:rPr lang="en-US" altLang="zh-CN" sz="1000" dirty="0" smtClean="0">
                <a:latin typeface="Times New Roman" pitchFamily="18" charset="0"/>
                <a:cs typeface="Times New Roman" pitchFamily="18" charset="0"/>
              </a:rPr>
              <a:t> </a:t>
            </a:r>
            <a:r>
              <a:rPr lang="en-US" altLang="zh-CN" sz="1000" dirty="0" smtClean="0">
                <a:solidFill>
                  <a:srgbClr val="231F20"/>
                </a:solidFill>
                <a:latin typeface="Segoe UI" pitchFamily="18" charset="0"/>
                <a:cs typeface="Segoe UI" pitchFamily="18" charset="0"/>
              </a:rPr>
              <a:t>of</a:t>
            </a:r>
            <a:r>
              <a:rPr lang="en-US" altLang="zh-CN" sz="1000" dirty="0" smtClean="0">
                <a:latin typeface="Times New Roman" pitchFamily="18" charset="0"/>
                <a:cs typeface="Times New Roman" pitchFamily="18" charset="0"/>
              </a:rPr>
              <a:t> </a:t>
            </a:r>
            <a:r>
              <a:rPr lang="en-US" altLang="zh-CN" sz="1000" dirty="0" smtClean="0">
                <a:solidFill>
                  <a:srgbClr val="231F20"/>
                </a:solidFill>
                <a:latin typeface="Segoe UI" pitchFamily="18" charset="0"/>
                <a:cs typeface="Segoe UI" pitchFamily="18" charset="0"/>
              </a:rPr>
              <a:t>infection</a:t>
            </a:r>
            <a:r>
              <a:rPr lang="en-US" altLang="zh-CN" sz="1000" dirty="0" smtClean="0">
                <a:latin typeface="Times New Roman" pitchFamily="18" charset="0"/>
                <a:cs typeface="Times New Roman" pitchFamily="18" charset="0"/>
              </a:rPr>
              <a:t> </a:t>
            </a:r>
            <a:r>
              <a:rPr lang="en-US" altLang="zh-CN" sz="1000" dirty="0" smtClean="0">
                <a:solidFill>
                  <a:srgbClr val="231F20"/>
                </a:solidFill>
                <a:latin typeface="Segoe UI" pitchFamily="18" charset="0"/>
                <a:cs typeface="Segoe UI" pitchFamily="18" charset="0"/>
              </a:rPr>
              <a:t>and</a:t>
            </a:r>
            <a:r>
              <a:rPr lang="en-US" altLang="zh-CN" sz="1000" dirty="0" smtClean="0">
                <a:latin typeface="Times New Roman" pitchFamily="18" charset="0"/>
                <a:cs typeface="Times New Roman" pitchFamily="18" charset="0"/>
              </a:rPr>
              <a:t> </a:t>
            </a:r>
            <a:r>
              <a:rPr lang="en-US" altLang="zh-CN" sz="1000" dirty="0" smtClean="0">
                <a:solidFill>
                  <a:srgbClr val="231F20"/>
                </a:solidFill>
                <a:latin typeface="Segoe UI" pitchFamily="18" charset="0"/>
                <a:cs typeface="Segoe UI" pitchFamily="18" charset="0"/>
              </a:rPr>
              <a:t>onset</a:t>
            </a:r>
            <a:r>
              <a:rPr lang="en-US" altLang="zh-CN" sz="1000" dirty="0" smtClean="0">
                <a:latin typeface="Times New Roman" pitchFamily="18" charset="0"/>
                <a:cs typeface="Times New Roman" pitchFamily="18" charset="0"/>
              </a:rPr>
              <a:t> </a:t>
            </a:r>
            <a:r>
              <a:rPr lang="en-US" altLang="zh-CN" sz="1000" dirty="0" smtClean="0">
                <a:solidFill>
                  <a:srgbClr val="231F20"/>
                </a:solidFill>
                <a:latin typeface="Segoe UI" pitchFamily="18" charset="0"/>
                <a:cs typeface="Segoe UI" pitchFamily="18" charset="0"/>
              </a:rPr>
              <a:t>of</a:t>
            </a:r>
            <a:r>
              <a:rPr lang="en-US" altLang="zh-CN" sz="1000" dirty="0" smtClean="0">
                <a:latin typeface="Times New Roman" pitchFamily="18" charset="0"/>
                <a:cs typeface="Times New Roman" pitchFamily="18" charset="0"/>
              </a:rPr>
              <a:t> </a:t>
            </a:r>
            <a:r>
              <a:rPr lang="en-US" altLang="zh-CN" sz="1000" dirty="0" smtClean="0">
                <a:solidFill>
                  <a:srgbClr val="231F20"/>
                </a:solidFill>
                <a:latin typeface="Segoe UI" pitchFamily="18" charset="0"/>
                <a:cs typeface="Segoe UI" pitchFamily="18" charset="0"/>
              </a:rPr>
              <a:t>illness,</a:t>
            </a:r>
          </a:p>
          <a:p>
            <a:pPr>
              <a:lnSpc>
                <a:spcPct val="150000"/>
              </a:lnSpc>
              <a:tabLst/>
            </a:pPr>
            <a:r>
              <a:rPr lang="en-US" altLang="zh-CN" sz="1000" dirty="0" smtClean="0">
                <a:solidFill>
                  <a:srgbClr val="231F20"/>
                </a:solidFill>
                <a:latin typeface="Segoe UI" pitchFamily="18" charset="0"/>
                <a:cs typeface="Segoe UI" pitchFamily="18" charset="0"/>
              </a:rPr>
              <a:t>whereas</a:t>
            </a:r>
            <a:r>
              <a:rPr lang="en-US" altLang="zh-CN" sz="1000" dirty="0" smtClean="0">
                <a:latin typeface="Times New Roman" pitchFamily="18" charset="0"/>
                <a:cs typeface="Times New Roman" pitchFamily="18" charset="0"/>
              </a:rPr>
              <a:t> </a:t>
            </a:r>
            <a:r>
              <a:rPr lang="en-US" altLang="zh-CN" sz="1000" dirty="0" smtClean="0">
                <a:solidFill>
                  <a:srgbClr val="231F20"/>
                </a:solidFill>
                <a:latin typeface="Segoe UI" pitchFamily="18" charset="0"/>
                <a:cs typeface="Segoe UI" pitchFamily="18" charset="0"/>
              </a:rPr>
              <a:t>generation</a:t>
            </a:r>
            <a:r>
              <a:rPr lang="en-US" altLang="zh-CN" sz="1000" dirty="0" smtClean="0">
                <a:latin typeface="Times New Roman" pitchFamily="18" charset="0"/>
                <a:cs typeface="Times New Roman" pitchFamily="18" charset="0"/>
              </a:rPr>
              <a:t> </a:t>
            </a:r>
            <a:r>
              <a:rPr lang="en-US" altLang="zh-CN" sz="1000" dirty="0" smtClean="0">
                <a:solidFill>
                  <a:srgbClr val="231F20"/>
                </a:solidFill>
                <a:latin typeface="Segoe UI" pitchFamily="18" charset="0"/>
                <a:cs typeface="Segoe UI" pitchFamily="18" charset="0"/>
              </a:rPr>
              <a:t>time</a:t>
            </a:r>
            <a:r>
              <a:rPr lang="en-US" altLang="zh-CN" sz="1000" dirty="0" smtClean="0">
                <a:latin typeface="Times New Roman" pitchFamily="18" charset="0"/>
                <a:cs typeface="Times New Roman" pitchFamily="18" charset="0"/>
              </a:rPr>
              <a:t> </a:t>
            </a:r>
            <a:r>
              <a:rPr lang="en-US" altLang="zh-CN" sz="1000" dirty="0" smtClean="0">
                <a:solidFill>
                  <a:srgbClr val="231F20"/>
                </a:solidFill>
                <a:latin typeface="Segoe UI" pitchFamily="18" charset="0"/>
                <a:cs typeface="Segoe UI" pitchFamily="18" charset="0"/>
              </a:rPr>
              <a:t>is</a:t>
            </a:r>
            <a:r>
              <a:rPr lang="en-US" altLang="zh-CN" sz="1000" dirty="0" smtClean="0">
                <a:latin typeface="Times New Roman" pitchFamily="18" charset="0"/>
                <a:cs typeface="Times New Roman" pitchFamily="18" charset="0"/>
              </a:rPr>
              <a:t> </a:t>
            </a:r>
            <a:r>
              <a:rPr lang="en-US" altLang="zh-CN" sz="1000" dirty="0" smtClean="0">
                <a:solidFill>
                  <a:srgbClr val="231F20"/>
                </a:solidFill>
                <a:latin typeface="Segoe UI" pitchFamily="18" charset="0"/>
                <a:cs typeface="Segoe UI" pitchFamily="18" charset="0"/>
              </a:rPr>
              <a:t>the</a:t>
            </a:r>
            <a:r>
              <a:rPr lang="en-US" altLang="zh-CN" sz="1000" dirty="0" smtClean="0">
                <a:latin typeface="Times New Roman" pitchFamily="18" charset="0"/>
                <a:cs typeface="Times New Roman" pitchFamily="18" charset="0"/>
              </a:rPr>
              <a:t> </a:t>
            </a:r>
            <a:r>
              <a:rPr lang="en-US" altLang="zh-CN" sz="1000" dirty="0" smtClean="0">
                <a:solidFill>
                  <a:srgbClr val="231F20"/>
                </a:solidFill>
                <a:latin typeface="Segoe UI" pitchFamily="18" charset="0"/>
                <a:cs typeface="Segoe UI" pitchFamily="18" charset="0"/>
              </a:rPr>
              <a:t>interval</a:t>
            </a:r>
            <a:r>
              <a:rPr lang="en-US" altLang="zh-CN" sz="1000" dirty="0" smtClean="0">
                <a:latin typeface="Times New Roman" pitchFamily="18" charset="0"/>
                <a:cs typeface="Times New Roman" pitchFamily="18" charset="0"/>
              </a:rPr>
              <a:t> </a:t>
            </a:r>
            <a:r>
              <a:rPr lang="en-US" altLang="zh-CN" sz="1000" dirty="0" smtClean="0">
                <a:solidFill>
                  <a:srgbClr val="231F20"/>
                </a:solidFill>
                <a:latin typeface="Segoe UI" pitchFamily="18" charset="0"/>
                <a:cs typeface="Segoe UI" pitchFamily="18" charset="0"/>
              </a:rPr>
              <a:t>between</a:t>
            </a:r>
            <a:r>
              <a:rPr lang="en-US" altLang="zh-CN" sz="1000" dirty="0" smtClean="0">
                <a:latin typeface="Times New Roman" pitchFamily="18" charset="0"/>
                <a:cs typeface="Times New Roman" pitchFamily="18" charset="0"/>
              </a:rPr>
              <a:t> </a:t>
            </a:r>
            <a:r>
              <a:rPr lang="en-US" altLang="zh-CN" sz="1000" dirty="0" smtClean="0">
                <a:solidFill>
                  <a:srgbClr val="231F20"/>
                </a:solidFill>
                <a:latin typeface="Segoe UI" pitchFamily="18" charset="0"/>
                <a:cs typeface="Segoe UI" pitchFamily="18" charset="0"/>
              </a:rPr>
              <a:t>acquisition</a:t>
            </a:r>
            <a:r>
              <a:rPr lang="en-US" altLang="zh-CN" sz="1000" dirty="0" smtClean="0">
                <a:latin typeface="Times New Roman" pitchFamily="18" charset="0"/>
                <a:cs typeface="Times New Roman" pitchFamily="18" charset="0"/>
              </a:rPr>
              <a:t> </a:t>
            </a:r>
            <a:r>
              <a:rPr lang="en-US" altLang="zh-CN" sz="1000" dirty="0" smtClean="0">
                <a:solidFill>
                  <a:srgbClr val="231F20"/>
                </a:solidFill>
                <a:latin typeface="Segoe UI" pitchFamily="18" charset="0"/>
                <a:cs typeface="Segoe UI" pitchFamily="18" charset="0"/>
              </a:rPr>
              <a:t>of</a:t>
            </a:r>
            <a:r>
              <a:rPr lang="en-US" altLang="zh-CN" sz="1000" dirty="0" smtClean="0">
                <a:latin typeface="Times New Roman" pitchFamily="18" charset="0"/>
                <a:cs typeface="Times New Roman" pitchFamily="18" charset="0"/>
              </a:rPr>
              <a:t> </a:t>
            </a:r>
            <a:r>
              <a:rPr lang="en-US" altLang="zh-CN" sz="1000" dirty="0" smtClean="0">
                <a:solidFill>
                  <a:srgbClr val="231F20"/>
                </a:solidFill>
                <a:latin typeface="Segoe UI" pitchFamily="18" charset="0"/>
                <a:cs typeface="Segoe UI" pitchFamily="18" charset="0"/>
              </a:rPr>
              <a:t>infection</a:t>
            </a:r>
          </a:p>
          <a:p>
            <a:pPr>
              <a:lnSpc>
                <a:spcPct val="150000"/>
              </a:lnSpc>
              <a:tabLst/>
            </a:pPr>
            <a:r>
              <a:rPr lang="en-US" altLang="zh-CN" sz="1000" dirty="0" smtClean="0">
                <a:solidFill>
                  <a:srgbClr val="231F20"/>
                </a:solidFill>
                <a:latin typeface="Segoe UI" pitchFamily="18" charset="0"/>
                <a:cs typeface="Segoe UI" pitchFamily="18" charset="0"/>
              </a:rPr>
              <a:t>and</a:t>
            </a:r>
            <a:r>
              <a:rPr lang="en-US" altLang="zh-CN" sz="1000" dirty="0" smtClean="0">
                <a:latin typeface="Times New Roman" pitchFamily="18" charset="0"/>
                <a:cs typeface="Times New Roman" pitchFamily="18" charset="0"/>
              </a:rPr>
              <a:t> </a:t>
            </a:r>
            <a:r>
              <a:rPr lang="en-US" altLang="zh-CN" sz="1000" dirty="0" smtClean="0">
                <a:solidFill>
                  <a:srgbClr val="231F20"/>
                </a:solidFill>
                <a:latin typeface="Segoe UI" pitchFamily="18" charset="0"/>
                <a:cs typeface="Segoe UI" pitchFamily="18" charset="0"/>
              </a:rPr>
              <a:t>transmission</a:t>
            </a:r>
            <a:r>
              <a:rPr lang="en-US" altLang="zh-CN" sz="1000" dirty="0" smtClean="0">
                <a:latin typeface="Times New Roman" pitchFamily="18" charset="0"/>
                <a:cs typeface="Times New Roman" pitchFamily="18" charset="0"/>
              </a:rPr>
              <a:t> </a:t>
            </a:r>
            <a:r>
              <a:rPr lang="en-US" altLang="zh-CN" sz="1000" dirty="0" smtClean="0">
                <a:solidFill>
                  <a:srgbClr val="231F20"/>
                </a:solidFill>
                <a:latin typeface="Segoe UI" pitchFamily="18" charset="0"/>
                <a:cs typeface="Segoe UI" pitchFamily="18" charset="0"/>
              </a:rPr>
              <a:t>to</a:t>
            </a:r>
            <a:r>
              <a:rPr lang="en-US" altLang="zh-CN" sz="1000" dirty="0" smtClean="0">
                <a:latin typeface="Times New Roman" pitchFamily="18" charset="0"/>
                <a:cs typeface="Times New Roman" pitchFamily="18" charset="0"/>
              </a:rPr>
              <a:t> </a:t>
            </a:r>
            <a:r>
              <a:rPr lang="en-US" altLang="zh-CN" sz="1000" dirty="0" smtClean="0">
                <a:solidFill>
                  <a:srgbClr val="231F20"/>
                </a:solidFill>
                <a:latin typeface="Segoe UI" pitchFamily="18" charset="0"/>
                <a:cs typeface="Segoe UI" pitchFamily="18" charset="0"/>
              </a:rPr>
              <a:t>another</a:t>
            </a:r>
            <a:r>
              <a:rPr lang="en-US" altLang="zh-CN" sz="1000" dirty="0" smtClean="0">
                <a:latin typeface="Times New Roman" pitchFamily="18" charset="0"/>
                <a:cs typeface="Times New Roman" pitchFamily="18" charset="0"/>
              </a:rPr>
              <a:t> </a:t>
            </a:r>
            <a:r>
              <a:rPr lang="en-US" altLang="zh-CN" sz="1000" dirty="0" smtClean="0">
                <a:solidFill>
                  <a:srgbClr val="231F20"/>
                </a:solidFill>
                <a:latin typeface="Segoe UI" pitchFamily="18" charset="0"/>
                <a:cs typeface="Segoe UI" pitchFamily="18" charset="0"/>
              </a:rPr>
              <a:t>person.</a:t>
            </a:r>
            <a:r>
              <a:rPr lang="en-US" altLang="zh-CN" sz="1000" dirty="0" smtClean="0">
                <a:latin typeface="Times New Roman" pitchFamily="18" charset="0"/>
                <a:cs typeface="Times New Roman" pitchFamily="18" charset="0"/>
              </a:rPr>
              <a:t> </a:t>
            </a:r>
            <a:r>
              <a:rPr lang="en-US" altLang="zh-CN" sz="1000" dirty="0" smtClean="0">
                <a:solidFill>
                  <a:srgbClr val="231F20"/>
                </a:solidFill>
                <a:latin typeface="Segoe UI" pitchFamily="18" charset="0"/>
                <a:cs typeface="Segoe UI" pitchFamily="18" charset="0"/>
              </a:rPr>
              <a:t>This</a:t>
            </a:r>
            <a:r>
              <a:rPr lang="en-US" altLang="zh-CN" sz="1000" dirty="0" smtClean="0">
                <a:latin typeface="Times New Roman" pitchFamily="18" charset="0"/>
                <a:cs typeface="Times New Roman" pitchFamily="18" charset="0"/>
              </a:rPr>
              <a:t> </a:t>
            </a:r>
            <a:r>
              <a:rPr lang="en-US" altLang="zh-CN" sz="1000" dirty="0" smtClean="0">
                <a:solidFill>
                  <a:srgbClr val="231F20"/>
                </a:solidFill>
                <a:latin typeface="Segoe UI" pitchFamily="18" charset="0"/>
                <a:cs typeface="Segoe UI" pitchFamily="18" charset="0"/>
              </a:rPr>
              <a:t>diagram</a:t>
            </a:r>
            <a:r>
              <a:rPr lang="en-US" altLang="zh-CN" sz="1000" dirty="0" smtClean="0">
                <a:latin typeface="Times New Roman" pitchFamily="18" charset="0"/>
                <a:cs typeface="Times New Roman" pitchFamily="18" charset="0"/>
              </a:rPr>
              <a:t> </a:t>
            </a:r>
            <a:r>
              <a:rPr lang="en-US" altLang="zh-CN" sz="1000" dirty="0" smtClean="0">
                <a:solidFill>
                  <a:srgbClr val="231F20"/>
                </a:solidFill>
                <a:latin typeface="Segoe UI" pitchFamily="18" charset="0"/>
                <a:cs typeface="Segoe UI" pitchFamily="18" charset="0"/>
              </a:rPr>
              <a:t>shows</a:t>
            </a:r>
            <a:r>
              <a:rPr lang="en-US" altLang="zh-CN" sz="1000" dirty="0" smtClean="0">
                <a:latin typeface="Times New Roman" pitchFamily="18" charset="0"/>
                <a:cs typeface="Times New Roman" pitchFamily="18" charset="0"/>
              </a:rPr>
              <a:t> </a:t>
            </a:r>
            <a:r>
              <a:rPr lang="en-US" altLang="zh-CN" sz="1000" dirty="0" smtClean="0">
                <a:solidFill>
                  <a:srgbClr val="231F20"/>
                </a:solidFill>
                <a:latin typeface="Segoe UI" pitchFamily="18" charset="0"/>
                <a:cs typeface="Segoe UI" pitchFamily="18" charset="0"/>
              </a:rPr>
              <a:t>the</a:t>
            </a:r>
            <a:r>
              <a:rPr lang="en-US" altLang="zh-CN" sz="1000" dirty="0" smtClean="0">
                <a:latin typeface="Times New Roman" pitchFamily="18" charset="0"/>
                <a:cs typeface="Times New Roman" pitchFamily="18" charset="0"/>
              </a:rPr>
              <a:t> </a:t>
            </a:r>
            <a:r>
              <a:rPr lang="en-US" altLang="zh-CN" sz="1000" dirty="0" smtClean="0">
                <a:solidFill>
                  <a:srgbClr val="231F20"/>
                </a:solidFill>
                <a:latin typeface="Segoe UI" pitchFamily="18" charset="0"/>
                <a:cs typeface="Segoe UI" pitchFamily="18" charset="0"/>
              </a:rPr>
              <a:t>mean</a:t>
            </a:r>
            <a:r>
              <a:rPr lang="en-US" altLang="zh-CN" sz="1000" dirty="0" smtClean="0">
                <a:latin typeface="Times New Roman" pitchFamily="18" charset="0"/>
                <a:cs typeface="Times New Roman" pitchFamily="18" charset="0"/>
              </a:rPr>
              <a:t> </a:t>
            </a:r>
            <a:r>
              <a:rPr lang="en-US" altLang="zh-CN" sz="1000" dirty="0" smtClean="0">
                <a:solidFill>
                  <a:srgbClr val="231F20"/>
                </a:solidFill>
                <a:latin typeface="Segoe UI" pitchFamily="18" charset="0"/>
                <a:cs typeface="Segoe UI" pitchFamily="18" charset="0"/>
              </a:rPr>
              <a:t>for</a:t>
            </a:r>
          </a:p>
          <a:p>
            <a:pPr>
              <a:lnSpc>
                <a:spcPct val="150000"/>
              </a:lnSpc>
              <a:tabLst/>
            </a:pPr>
            <a:r>
              <a:rPr lang="en-US" altLang="zh-CN" sz="1000" dirty="0" smtClean="0">
                <a:solidFill>
                  <a:srgbClr val="231F20"/>
                </a:solidFill>
                <a:latin typeface="Segoe UI" pitchFamily="18" charset="0"/>
                <a:cs typeface="Segoe UI" pitchFamily="18" charset="0"/>
              </a:rPr>
              <a:t>each</a:t>
            </a:r>
            <a:r>
              <a:rPr lang="en-US" altLang="zh-CN" sz="1000" dirty="0" smtClean="0">
                <a:latin typeface="Times New Roman" pitchFamily="18" charset="0"/>
                <a:cs typeface="Times New Roman" pitchFamily="18" charset="0"/>
              </a:rPr>
              <a:t> </a:t>
            </a:r>
            <a:r>
              <a:rPr lang="en-US" altLang="zh-CN" sz="1000" dirty="0" smtClean="0">
                <a:solidFill>
                  <a:srgbClr val="231F20"/>
                </a:solidFill>
                <a:latin typeface="Segoe UI" pitchFamily="18" charset="0"/>
                <a:cs typeface="Segoe UI" pitchFamily="18" charset="0"/>
              </a:rPr>
              <a:t>parameter;</a:t>
            </a:r>
            <a:r>
              <a:rPr lang="en-US" altLang="zh-CN" sz="1000" dirty="0" smtClean="0">
                <a:latin typeface="Times New Roman" pitchFamily="18" charset="0"/>
                <a:cs typeface="Times New Roman" pitchFamily="18" charset="0"/>
              </a:rPr>
              <a:t> </a:t>
            </a:r>
            <a:r>
              <a:rPr lang="en-US" altLang="zh-CN" sz="1000" dirty="0" smtClean="0">
                <a:solidFill>
                  <a:srgbClr val="231F20"/>
                </a:solidFill>
                <a:latin typeface="Segoe UI" pitchFamily="18" charset="0"/>
                <a:cs typeface="Segoe UI" pitchFamily="18" charset="0"/>
              </a:rPr>
              <a:t>in</a:t>
            </a:r>
            <a:r>
              <a:rPr lang="en-US" altLang="zh-CN" sz="1000" dirty="0" smtClean="0">
                <a:latin typeface="Times New Roman" pitchFamily="18" charset="0"/>
                <a:cs typeface="Times New Roman" pitchFamily="18" charset="0"/>
              </a:rPr>
              <a:t> </a:t>
            </a:r>
            <a:r>
              <a:rPr lang="en-US" altLang="zh-CN" sz="1000" dirty="0" smtClean="0">
                <a:solidFill>
                  <a:srgbClr val="231F20"/>
                </a:solidFill>
                <a:latin typeface="Segoe UI" pitchFamily="18" charset="0"/>
                <a:cs typeface="Segoe UI" pitchFamily="18" charset="0"/>
              </a:rPr>
              <a:t>practice,</a:t>
            </a:r>
            <a:r>
              <a:rPr lang="en-US" altLang="zh-CN" sz="1000" dirty="0" smtClean="0">
                <a:latin typeface="Times New Roman" pitchFamily="18" charset="0"/>
                <a:cs typeface="Times New Roman" pitchFamily="18" charset="0"/>
              </a:rPr>
              <a:t> </a:t>
            </a:r>
            <a:r>
              <a:rPr lang="en-US" altLang="zh-CN" sz="1000" dirty="0" smtClean="0">
                <a:solidFill>
                  <a:srgbClr val="231F20"/>
                </a:solidFill>
                <a:latin typeface="Segoe UI" pitchFamily="18" charset="0"/>
                <a:cs typeface="Segoe UI" pitchFamily="18" charset="0"/>
              </a:rPr>
              <a:t>there</a:t>
            </a:r>
            <a:r>
              <a:rPr lang="en-US" altLang="zh-CN" sz="1000" dirty="0" smtClean="0">
                <a:latin typeface="Times New Roman" pitchFamily="18" charset="0"/>
                <a:cs typeface="Times New Roman" pitchFamily="18" charset="0"/>
              </a:rPr>
              <a:t> </a:t>
            </a:r>
            <a:r>
              <a:rPr lang="en-US" altLang="zh-CN" sz="1000" dirty="0" smtClean="0">
                <a:solidFill>
                  <a:srgbClr val="231F20"/>
                </a:solidFill>
                <a:latin typeface="Segoe UI" pitchFamily="18" charset="0"/>
                <a:cs typeface="Segoe UI" pitchFamily="18" charset="0"/>
              </a:rPr>
              <a:t>is</a:t>
            </a:r>
            <a:r>
              <a:rPr lang="en-US" altLang="zh-CN" sz="1000" dirty="0" smtClean="0">
                <a:latin typeface="Times New Roman" pitchFamily="18" charset="0"/>
                <a:cs typeface="Times New Roman" pitchFamily="18" charset="0"/>
              </a:rPr>
              <a:t> </a:t>
            </a:r>
            <a:r>
              <a:rPr lang="en-US" altLang="zh-CN" sz="1000" dirty="0" smtClean="0">
                <a:solidFill>
                  <a:srgbClr val="231F20"/>
                </a:solidFill>
                <a:latin typeface="Segoe UI" pitchFamily="18" charset="0"/>
                <a:cs typeface="Segoe UI" pitchFamily="18" charset="0"/>
              </a:rPr>
              <a:t>a</a:t>
            </a:r>
            <a:r>
              <a:rPr lang="en-US" altLang="zh-CN" sz="1000" dirty="0" smtClean="0">
                <a:latin typeface="Times New Roman" pitchFamily="18" charset="0"/>
                <a:cs typeface="Times New Roman" pitchFamily="18" charset="0"/>
              </a:rPr>
              <a:t> </a:t>
            </a:r>
            <a:r>
              <a:rPr lang="en-US" altLang="zh-CN" sz="1000" dirty="0" smtClean="0">
                <a:solidFill>
                  <a:srgbClr val="231F20"/>
                </a:solidFill>
                <a:latin typeface="Segoe UI" pitchFamily="18" charset="0"/>
                <a:cs typeface="Segoe UI" pitchFamily="18" charset="0"/>
              </a:rPr>
              <a:t>spread</a:t>
            </a:r>
            <a:r>
              <a:rPr lang="en-US" altLang="zh-CN" sz="1000" dirty="0" smtClean="0">
                <a:latin typeface="Times New Roman" pitchFamily="18" charset="0"/>
                <a:cs typeface="Times New Roman" pitchFamily="18" charset="0"/>
              </a:rPr>
              <a:t> </a:t>
            </a:r>
            <a:r>
              <a:rPr lang="en-US" altLang="zh-CN" sz="1000" dirty="0" smtClean="0">
                <a:solidFill>
                  <a:srgbClr val="231F20"/>
                </a:solidFill>
                <a:latin typeface="Segoe UI" pitchFamily="18" charset="0"/>
                <a:cs typeface="Segoe UI" pitchFamily="18" charset="0"/>
              </a:rPr>
              <a:t>around</a:t>
            </a:r>
            <a:r>
              <a:rPr lang="en-US" altLang="zh-CN" sz="1000" dirty="0" smtClean="0">
                <a:latin typeface="Times New Roman" pitchFamily="18" charset="0"/>
                <a:cs typeface="Times New Roman" pitchFamily="18" charset="0"/>
              </a:rPr>
              <a:t> </a:t>
            </a:r>
            <a:r>
              <a:rPr lang="en-US" altLang="zh-CN" sz="1000" dirty="0" smtClean="0">
                <a:solidFill>
                  <a:srgbClr val="231F20"/>
                </a:solidFill>
                <a:latin typeface="Segoe UI" pitchFamily="18" charset="0"/>
                <a:cs typeface="Segoe UI" pitchFamily="18" charset="0"/>
              </a:rPr>
              <a:t>this</a:t>
            </a:r>
            <a:r>
              <a:rPr lang="en-US" altLang="zh-CN" sz="1000" dirty="0" smtClean="0">
                <a:latin typeface="Times New Roman" pitchFamily="18" charset="0"/>
                <a:cs typeface="Times New Roman" pitchFamily="18" charset="0"/>
              </a:rPr>
              <a:t> </a:t>
            </a:r>
            <a:r>
              <a:rPr lang="en-US" altLang="zh-CN" sz="1000" dirty="0" smtClean="0">
                <a:solidFill>
                  <a:srgbClr val="231F20"/>
                </a:solidFill>
                <a:latin typeface="Segoe UI" pitchFamily="18" charset="0"/>
                <a:cs typeface="Segoe UI" pitchFamily="18" charset="0"/>
              </a:rPr>
              <a:t>mean.</a:t>
            </a:r>
          </a:p>
          <a:p>
            <a:pPr>
              <a:lnSpc>
                <a:spcPts val="1000"/>
              </a:lnSpc>
            </a:pPr>
            <a:endParaRPr lang="en-US" altLang="zh-CN" sz="1000" dirty="0" smtClean="0"/>
          </a:p>
          <a:p>
            <a:pPr>
              <a:lnSpc>
                <a:spcPts val="1000"/>
              </a:lnSpc>
            </a:pPr>
            <a:endParaRPr lang="en-US" altLang="zh-CN" sz="1000" dirty="0" smtClean="0"/>
          </a:p>
        </p:txBody>
      </p:sp>
      <p:sp>
        <p:nvSpPr>
          <p:cNvPr id="22" name="TextBox 1"/>
          <p:cNvSpPr txBox="1"/>
          <p:nvPr/>
        </p:nvSpPr>
        <p:spPr>
          <a:xfrm>
            <a:off x="4025900" y="6731000"/>
            <a:ext cx="787075" cy="738664"/>
          </a:xfrm>
          <a:prstGeom prst="rect">
            <a:avLst/>
          </a:prstGeom>
          <a:noFill/>
        </p:spPr>
        <p:txBody>
          <a:bodyPr wrap="none" lIns="0" tIns="0" rIns="0" rtlCol="0">
            <a:spAutoFit/>
          </a:bodyPr>
          <a:lstStyle/>
          <a:p>
            <a:pPr>
              <a:lnSpc>
                <a:spcPts val="1100"/>
              </a:lnSpc>
              <a:tabLst/>
            </a:pPr>
            <a:r>
              <a:rPr lang="en-US" altLang="zh-CN" sz="1000" b="1" dirty="0" smtClean="0">
                <a:solidFill>
                  <a:srgbClr val="FFFFFF"/>
                </a:solidFill>
                <a:latin typeface="Segoe UI" pitchFamily="18" charset="0"/>
                <a:cs typeface="Segoe UI" pitchFamily="18" charset="0"/>
              </a:rPr>
              <a:t>TABLE</a:t>
            </a:r>
            <a:r>
              <a:rPr lang="en-US" altLang="zh-CN" sz="1000" dirty="0" smtClean="0">
                <a:latin typeface="Times New Roman" pitchFamily="18" charset="0"/>
                <a:cs typeface="Times New Roman" pitchFamily="18" charset="0"/>
              </a:rPr>
              <a:t> </a:t>
            </a:r>
            <a:r>
              <a:rPr lang="en-US" altLang="zh-CN" sz="1000" b="1" dirty="0" smtClean="0">
                <a:solidFill>
                  <a:srgbClr val="FFFFFF"/>
                </a:solidFill>
                <a:latin typeface="Segoe UI" pitchFamily="18" charset="0"/>
                <a:cs typeface="Segoe UI" pitchFamily="18" charset="0"/>
              </a:rPr>
              <a:t>12.4</a:t>
            </a:r>
          </a:p>
          <a:p>
            <a:pPr>
              <a:lnSpc>
                <a:spcPts val="1000"/>
              </a:lnSpc>
            </a:pPr>
            <a:endParaRPr lang="en-US" altLang="zh-CN" sz="1000" dirty="0" smtClean="0"/>
          </a:p>
          <a:p>
            <a:pPr>
              <a:lnSpc>
                <a:spcPts val="1000"/>
              </a:lnSpc>
            </a:pPr>
            <a:endParaRPr lang="en-US" altLang="zh-CN" sz="1000" dirty="0" smtClean="0"/>
          </a:p>
          <a:p>
            <a:pPr>
              <a:lnSpc>
                <a:spcPts val="1200"/>
              </a:lnSpc>
              <a:tabLst/>
            </a:pPr>
            <a:r>
              <a:rPr lang="en-US" altLang="zh-CN" sz="1000" b="1" dirty="0" smtClean="0">
                <a:solidFill>
                  <a:srgbClr val="231F20"/>
                </a:solidFill>
                <a:latin typeface="Segoe UI" pitchFamily="18" charset="0"/>
                <a:cs typeface="Segoe UI" pitchFamily="18" charset="0"/>
              </a:rPr>
              <a:t>Transmission</a:t>
            </a:r>
          </a:p>
          <a:p>
            <a:pPr>
              <a:lnSpc>
                <a:spcPts val="1100"/>
              </a:lnSpc>
              <a:tabLst/>
            </a:pPr>
            <a:r>
              <a:rPr lang="en-US" altLang="zh-CN" sz="1000" b="1" dirty="0" smtClean="0">
                <a:solidFill>
                  <a:srgbClr val="231F20"/>
                </a:solidFill>
                <a:latin typeface="Segoe UI" pitchFamily="18" charset="0"/>
                <a:cs typeface="Segoe UI" pitchFamily="18" charset="0"/>
              </a:rPr>
              <a:t>pattern</a:t>
            </a:r>
          </a:p>
        </p:txBody>
      </p:sp>
      <p:sp>
        <p:nvSpPr>
          <p:cNvPr id="23" name="TextBox 1"/>
          <p:cNvSpPr txBox="1"/>
          <p:nvPr/>
        </p:nvSpPr>
        <p:spPr>
          <a:xfrm>
            <a:off x="4826000" y="6718300"/>
            <a:ext cx="1870705" cy="764312"/>
          </a:xfrm>
          <a:prstGeom prst="rect">
            <a:avLst/>
          </a:prstGeom>
          <a:noFill/>
        </p:spPr>
        <p:txBody>
          <a:bodyPr wrap="none" lIns="0" tIns="0" rIns="0" rtlCol="0">
            <a:spAutoFit/>
          </a:bodyPr>
          <a:lstStyle/>
          <a:p>
            <a:pPr>
              <a:lnSpc>
                <a:spcPts val="1300"/>
              </a:lnSpc>
              <a:tabLst>
                <a:tab pos="114300" algn="l"/>
              </a:tabLst>
            </a:pPr>
            <a:r>
              <a:rPr lang="en-US" altLang="zh-CN" sz="1000" b="1" dirty="0" smtClean="0">
                <a:solidFill>
                  <a:srgbClr val="231F20"/>
                </a:solidFill>
                <a:latin typeface="Segoe UI" pitchFamily="18" charset="0"/>
                <a:cs typeface="Segoe UI" pitchFamily="18" charset="0"/>
              </a:rPr>
              <a:t>Major</a:t>
            </a:r>
            <a:r>
              <a:rPr lang="en-US" altLang="zh-CN" sz="1000" dirty="0" smtClean="0">
                <a:latin typeface="Times New Roman" pitchFamily="18" charset="0"/>
                <a:cs typeface="Times New Roman" pitchFamily="18" charset="0"/>
              </a:rPr>
              <a:t> </a:t>
            </a:r>
            <a:r>
              <a:rPr lang="en-US" altLang="zh-CN" sz="1000" b="1" dirty="0" smtClean="0">
                <a:solidFill>
                  <a:srgbClr val="231F20"/>
                </a:solidFill>
                <a:latin typeface="Segoe UI" pitchFamily="18" charset="0"/>
                <a:cs typeface="Segoe UI" pitchFamily="18" charset="0"/>
              </a:rPr>
              <a:t>Transmission</a:t>
            </a:r>
            <a:r>
              <a:rPr lang="en-US" altLang="zh-CN" sz="1000" dirty="0" smtClean="0">
                <a:latin typeface="Times New Roman" pitchFamily="18" charset="0"/>
                <a:cs typeface="Times New Roman" pitchFamily="18" charset="0"/>
              </a:rPr>
              <a:t> </a:t>
            </a:r>
            <a:r>
              <a:rPr lang="en-US" altLang="zh-CN" sz="1000" b="1" dirty="0" smtClean="0">
                <a:solidFill>
                  <a:srgbClr val="231F20"/>
                </a:solidFill>
                <a:latin typeface="Segoe UI" pitchFamily="18" charset="0"/>
                <a:cs typeface="Segoe UI" pitchFamily="18" charset="0"/>
              </a:rPr>
              <a:t>Patterns</a:t>
            </a:r>
            <a:r>
              <a:rPr lang="en-US" altLang="zh-CN" sz="1000" dirty="0" smtClean="0">
                <a:latin typeface="Times New Roman" pitchFamily="18" charset="0"/>
                <a:cs typeface="Times New Roman" pitchFamily="18" charset="0"/>
              </a:rPr>
              <a:t> </a:t>
            </a:r>
            <a:r>
              <a:rPr lang="en-US" altLang="zh-CN" sz="1000" b="1" dirty="0" smtClean="0">
                <a:solidFill>
                  <a:srgbClr val="231F20"/>
                </a:solidFill>
                <a:latin typeface="Segoe UI" pitchFamily="18" charset="0"/>
                <a:cs typeface="Segoe UI" pitchFamily="18" charset="0"/>
              </a:rPr>
              <a:t>of</a:t>
            </a:r>
          </a:p>
          <a:p>
            <a:pPr>
              <a:lnSpc>
                <a:spcPts val="1300"/>
              </a:lnSpc>
              <a:tabLst>
                <a:tab pos="114300" algn="l"/>
              </a:tabLst>
            </a:pPr>
            <a:r>
              <a:rPr lang="en-US" altLang="zh-CN" sz="1000" b="1" dirty="0" smtClean="0">
                <a:solidFill>
                  <a:srgbClr val="231F20"/>
                </a:solidFill>
                <a:latin typeface="Segoe UI" pitchFamily="18" charset="0"/>
                <a:cs typeface="Segoe UI" pitchFamily="18" charset="0"/>
              </a:rPr>
              <a:t>Viral</a:t>
            </a:r>
            <a:r>
              <a:rPr lang="en-US" altLang="zh-CN" sz="1000" dirty="0" smtClean="0">
                <a:latin typeface="Times New Roman" pitchFamily="18" charset="0"/>
                <a:cs typeface="Times New Roman" pitchFamily="18" charset="0"/>
              </a:rPr>
              <a:t> </a:t>
            </a:r>
            <a:r>
              <a:rPr lang="en-US" altLang="zh-CN" sz="1000" b="1" dirty="0" smtClean="0">
                <a:solidFill>
                  <a:srgbClr val="231F20"/>
                </a:solidFill>
                <a:latin typeface="Segoe UI" pitchFamily="18" charset="0"/>
                <a:cs typeface="Segoe UI" pitchFamily="18" charset="0"/>
              </a:rPr>
              <a:t>Infections</a:t>
            </a:r>
            <a:r>
              <a:rPr lang="en-US" altLang="zh-CN" sz="1000" dirty="0" smtClean="0">
                <a:latin typeface="Times New Roman" pitchFamily="18" charset="0"/>
                <a:cs typeface="Times New Roman" pitchFamily="18" charset="0"/>
              </a:rPr>
              <a:t> </a:t>
            </a:r>
            <a:r>
              <a:rPr lang="en-US" altLang="zh-CN" sz="1000" b="1" dirty="0" smtClean="0">
                <a:solidFill>
                  <a:srgbClr val="231F20"/>
                </a:solidFill>
                <a:latin typeface="Segoe UI" pitchFamily="18" charset="0"/>
                <a:cs typeface="Segoe UI" pitchFamily="18" charset="0"/>
              </a:rPr>
              <a:t>of</a:t>
            </a:r>
            <a:r>
              <a:rPr lang="en-US" altLang="zh-CN" sz="1000" dirty="0" smtClean="0">
                <a:latin typeface="Times New Roman" pitchFamily="18" charset="0"/>
                <a:cs typeface="Times New Roman" pitchFamily="18" charset="0"/>
              </a:rPr>
              <a:t> </a:t>
            </a:r>
            <a:r>
              <a:rPr lang="en-US" altLang="zh-CN" sz="1000" b="1" dirty="0" smtClean="0">
                <a:solidFill>
                  <a:srgbClr val="231F20"/>
                </a:solidFill>
                <a:latin typeface="Segoe UI" pitchFamily="18" charset="0"/>
                <a:cs typeface="Segoe UI" pitchFamily="18" charset="0"/>
              </a:rPr>
              <a:t>Humans</a:t>
            </a:r>
          </a:p>
          <a:p>
            <a:pPr>
              <a:lnSpc>
                <a:spcPts val="1900"/>
              </a:lnSpc>
              <a:tabLst>
                <a:tab pos="114300" algn="l"/>
              </a:tabLst>
            </a:pPr>
            <a:r>
              <a:rPr lang="en-US" altLang="zh-CN" sz="1000" dirty="0" smtClean="0"/>
              <a:t>	</a:t>
            </a:r>
            <a:r>
              <a:rPr lang="en-US" altLang="zh-CN" sz="1000" b="1" dirty="0" smtClean="0">
                <a:solidFill>
                  <a:srgbClr val="231F20"/>
                </a:solidFill>
                <a:latin typeface="Segoe UI" pitchFamily="18" charset="0"/>
                <a:cs typeface="Segoe UI" pitchFamily="18" charset="0"/>
              </a:rPr>
              <a:t>Maintenance</a:t>
            </a:r>
          </a:p>
          <a:p>
            <a:pPr>
              <a:lnSpc>
                <a:spcPts val="1100"/>
              </a:lnSpc>
              <a:tabLst>
                <a:tab pos="114300" algn="l"/>
              </a:tabLst>
            </a:pPr>
            <a:r>
              <a:rPr lang="en-US" altLang="zh-CN" sz="1000" dirty="0" smtClean="0"/>
              <a:t>	</a:t>
            </a:r>
            <a:r>
              <a:rPr lang="en-US" altLang="zh-CN" sz="1000" b="1" dirty="0" smtClean="0">
                <a:solidFill>
                  <a:srgbClr val="231F20"/>
                </a:solidFill>
                <a:latin typeface="Segoe UI" pitchFamily="18" charset="0"/>
                <a:cs typeface="Segoe UI" pitchFamily="18" charset="0"/>
              </a:rPr>
              <a:t>cycle</a:t>
            </a:r>
            <a:r>
              <a:rPr lang="en-US" altLang="zh-CN" sz="1000" dirty="0" smtClean="0">
                <a:latin typeface="Times New Roman" pitchFamily="18" charset="0"/>
                <a:cs typeface="Times New Roman" pitchFamily="18" charset="0"/>
              </a:rPr>
              <a:t>                          </a:t>
            </a:r>
            <a:r>
              <a:rPr lang="en-US" altLang="zh-CN" sz="1000" b="1" dirty="0" smtClean="0">
                <a:solidFill>
                  <a:srgbClr val="231F20"/>
                </a:solidFill>
                <a:latin typeface="Segoe UI" pitchFamily="18" charset="0"/>
                <a:cs typeface="Segoe UI" pitchFamily="18" charset="0"/>
              </a:rPr>
              <a:t>Example</a:t>
            </a:r>
          </a:p>
        </p:txBody>
      </p:sp>
      <p:sp>
        <p:nvSpPr>
          <p:cNvPr id="24" name="TextBox 1"/>
          <p:cNvSpPr txBox="1"/>
          <p:nvPr/>
        </p:nvSpPr>
        <p:spPr>
          <a:xfrm>
            <a:off x="3943350" y="7518400"/>
            <a:ext cx="987450" cy="738664"/>
          </a:xfrm>
          <a:prstGeom prst="rect">
            <a:avLst/>
          </a:prstGeom>
          <a:noFill/>
        </p:spPr>
        <p:txBody>
          <a:bodyPr wrap="none" lIns="0" tIns="0" rIns="0" rtlCol="0">
            <a:spAutoFit/>
          </a:bodyPr>
          <a:lstStyle/>
          <a:p>
            <a:pPr>
              <a:lnSpc>
                <a:spcPts val="1000"/>
              </a:lnSpc>
              <a:tabLst/>
            </a:pPr>
            <a:r>
              <a:rPr lang="en-US" altLang="zh-CN" sz="1000" dirty="0" smtClean="0">
                <a:solidFill>
                  <a:srgbClr val="231F20"/>
                </a:solidFill>
                <a:latin typeface="Segoe UI" pitchFamily="18" charset="0"/>
                <a:cs typeface="Segoe UI" pitchFamily="18" charset="0"/>
              </a:rPr>
              <a:t>Human</a:t>
            </a:r>
            <a:r>
              <a:rPr lang="en-US" altLang="zh-CN" sz="1000" dirty="0" smtClean="0">
                <a:latin typeface="Times New Roman" pitchFamily="18" charset="0"/>
                <a:cs typeface="Times New Roman" pitchFamily="18" charset="0"/>
              </a:rPr>
              <a:t> </a:t>
            </a:r>
            <a:r>
              <a:rPr lang="en-US" altLang="zh-CN" sz="1000" dirty="0" smtClean="0">
                <a:solidFill>
                  <a:srgbClr val="231F20"/>
                </a:solidFill>
                <a:latin typeface="Segoe UI" pitchFamily="18" charset="0"/>
                <a:cs typeface="Segoe UI" pitchFamily="18" charset="0"/>
              </a:rPr>
              <a:t>to</a:t>
            </a:r>
            <a:r>
              <a:rPr lang="en-US" altLang="zh-CN" sz="1000" dirty="0" smtClean="0">
                <a:latin typeface="Times New Roman" pitchFamily="18" charset="0"/>
                <a:cs typeface="Times New Roman" pitchFamily="18" charset="0"/>
              </a:rPr>
              <a:t> </a:t>
            </a:r>
            <a:r>
              <a:rPr lang="en-US" altLang="zh-CN" sz="1000" dirty="0" smtClean="0">
                <a:solidFill>
                  <a:srgbClr val="231F20"/>
                </a:solidFill>
                <a:latin typeface="Segoe UI" pitchFamily="18" charset="0"/>
                <a:cs typeface="Segoe UI" pitchFamily="18" charset="0"/>
              </a:rPr>
              <a:t>human</a:t>
            </a:r>
          </a:p>
          <a:p>
            <a:pPr>
              <a:lnSpc>
                <a:spcPts val="1000"/>
              </a:lnSpc>
            </a:pPr>
            <a:endParaRPr lang="en-US" altLang="zh-CN" sz="1000" dirty="0" smtClean="0"/>
          </a:p>
          <a:p>
            <a:pPr>
              <a:lnSpc>
                <a:spcPts val="1000"/>
              </a:lnSpc>
            </a:pPr>
            <a:endParaRPr lang="en-US" altLang="zh-CN" sz="1000" dirty="0" smtClean="0"/>
          </a:p>
          <a:p>
            <a:pPr>
              <a:lnSpc>
                <a:spcPts val="1000"/>
              </a:lnSpc>
            </a:pPr>
            <a:endParaRPr lang="en-US" altLang="zh-CN" sz="1000" dirty="0" smtClean="0"/>
          </a:p>
          <a:p>
            <a:pPr>
              <a:lnSpc>
                <a:spcPts val="1400"/>
              </a:lnSpc>
              <a:tabLst/>
            </a:pPr>
            <a:r>
              <a:rPr lang="en-US" altLang="zh-CN" sz="1000" dirty="0" smtClean="0">
                <a:solidFill>
                  <a:srgbClr val="231F20"/>
                </a:solidFill>
                <a:latin typeface="Segoe UI" pitchFamily="18" charset="0"/>
                <a:cs typeface="Segoe UI" pitchFamily="18" charset="0"/>
              </a:rPr>
              <a:t>Animal</a:t>
            </a:r>
            <a:r>
              <a:rPr lang="en-US" altLang="zh-CN" sz="1000" dirty="0" smtClean="0">
                <a:latin typeface="Times New Roman" pitchFamily="18" charset="0"/>
                <a:cs typeface="Times New Roman" pitchFamily="18" charset="0"/>
              </a:rPr>
              <a:t> </a:t>
            </a:r>
            <a:r>
              <a:rPr lang="en-US" altLang="zh-CN" sz="1000" dirty="0" smtClean="0">
                <a:solidFill>
                  <a:srgbClr val="231F20"/>
                </a:solidFill>
                <a:latin typeface="Segoe UI" pitchFamily="18" charset="0"/>
                <a:cs typeface="Segoe UI" pitchFamily="18" charset="0"/>
              </a:rPr>
              <a:t>to</a:t>
            </a:r>
            <a:r>
              <a:rPr lang="en-US" altLang="zh-CN" sz="1000" dirty="0" smtClean="0">
                <a:latin typeface="Times New Roman" pitchFamily="18" charset="0"/>
                <a:cs typeface="Times New Roman" pitchFamily="18" charset="0"/>
              </a:rPr>
              <a:t> </a:t>
            </a:r>
            <a:r>
              <a:rPr lang="en-US" altLang="zh-CN" sz="1000" dirty="0" smtClean="0">
                <a:solidFill>
                  <a:srgbClr val="231F20"/>
                </a:solidFill>
                <a:latin typeface="Segoe UI" pitchFamily="18" charset="0"/>
                <a:cs typeface="Segoe UI" pitchFamily="18" charset="0"/>
              </a:rPr>
              <a:t>human</a:t>
            </a:r>
          </a:p>
        </p:txBody>
      </p:sp>
      <p:sp>
        <p:nvSpPr>
          <p:cNvPr id="25" name="TextBox 1"/>
          <p:cNvSpPr txBox="1"/>
          <p:nvPr/>
        </p:nvSpPr>
        <p:spPr>
          <a:xfrm>
            <a:off x="3943350" y="8343900"/>
            <a:ext cx="945772" cy="456535"/>
          </a:xfrm>
          <a:prstGeom prst="rect">
            <a:avLst/>
          </a:prstGeom>
          <a:noFill/>
        </p:spPr>
        <p:txBody>
          <a:bodyPr wrap="none" lIns="0" tIns="0" rIns="0" rtlCol="0">
            <a:spAutoFit/>
          </a:bodyPr>
          <a:lstStyle/>
          <a:p>
            <a:pPr>
              <a:lnSpc>
                <a:spcPts val="1000"/>
              </a:lnSpc>
              <a:tabLst/>
            </a:pPr>
            <a:r>
              <a:rPr lang="en-US" altLang="zh-CN" sz="1000" dirty="0" smtClean="0">
                <a:solidFill>
                  <a:srgbClr val="231F20"/>
                </a:solidFill>
                <a:latin typeface="Segoe UI" pitchFamily="18" charset="0"/>
                <a:cs typeface="Segoe UI" pitchFamily="18" charset="0"/>
              </a:rPr>
              <a:t>Vector</a:t>
            </a:r>
            <a:r>
              <a:rPr lang="en-US" altLang="zh-CN" sz="1000" dirty="0" smtClean="0">
                <a:latin typeface="Times New Roman" pitchFamily="18" charset="0"/>
                <a:cs typeface="Times New Roman" pitchFamily="18" charset="0"/>
              </a:rPr>
              <a:t> </a:t>
            </a:r>
            <a:r>
              <a:rPr lang="en-US" altLang="zh-CN" sz="1000" dirty="0" smtClean="0">
                <a:solidFill>
                  <a:srgbClr val="231F20"/>
                </a:solidFill>
                <a:latin typeface="Segoe UI" pitchFamily="18" charset="0"/>
                <a:cs typeface="Segoe UI" pitchFamily="18" charset="0"/>
              </a:rPr>
              <a:t>to</a:t>
            </a:r>
            <a:r>
              <a:rPr lang="en-US" altLang="zh-CN" sz="1000" dirty="0" smtClean="0">
                <a:latin typeface="Times New Roman" pitchFamily="18" charset="0"/>
                <a:cs typeface="Times New Roman" pitchFamily="18" charset="0"/>
              </a:rPr>
              <a:t> </a:t>
            </a:r>
            <a:r>
              <a:rPr lang="en-US" altLang="zh-CN" sz="1000" dirty="0" smtClean="0">
                <a:solidFill>
                  <a:srgbClr val="231F20"/>
                </a:solidFill>
                <a:latin typeface="Segoe UI" pitchFamily="18" charset="0"/>
                <a:cs typeface="Segoe UI" pitchFamily="18" charset="0"/>
              </a:rPr>
              <a:t>human</a:t>
            </a:r>
          </a:p>
          <a:p>
            <a:pPr>
              <a:lnSpc>
                <a:spcPts val="1000"/>
              </a:lnSpc>
            </a:pPr>
            <a:endParaRPr lang="en-US" altLang="zh-CN" sz="1000" dirty="0" smtClean="0"/>
          </a:p>
          <a:p>
            <a:pPr>
              <a:lnSpc>
                <a:spcPts val="1200"/>
              </a:lnSpc>
              <a:tabLst/>
            </a:pPr>
            <a:r>
              <a:rPr lang="en-US" altLang="zh-CN" sz="1000" dirty="0" smtClean="0">
                <a:solidFill>
                  <a:srgbClr val="231F20"/>
                </a:solidFill>
                <a:latin typeface="Segoe UI" pitchFamily="18" charset="0"/>
                <a:cs typeface="Segoe UI" pitchFamily="18" charset="0"/>
              </a:rPr>
              <a:t>Vector</a:t>
            </a:r>
            <a:r>
              <a:rPr lang="en-US" altLang="zh-CN" sz="1000" dirty="0" smtClean="0">
                <a:latin typeface="Times New Roman" pitchFamily="18" charset="0"/>
                <a:cs typeface="Times New Roman" pitchFamily="18" charset="0"/>
              </a:rPr>
              <a:t> </a:t>
            </a:r>
            <a:r>
              <a:rPr lang="en-US" altLang="zh-CN" sz="1000" dirty="0" smtClean="0">
                <a:solidFill>
                  <a:srgbClr val="231F20"/>
                </a:solidFill>
                <a:latin typeface="Segoe UI" pitchFamily="18" charset="0"/>
                <a:cs typeface="Segoe UI" pitchFamily="18" charset="0"/>
              </a:rPr>
              <a:t>to</a:t>
            </a:r>
            <a:r>
              <a:rPr lang="en-US" altLang="zh-CN" sz="1000" dirty="0" smtClean="0">
                <a:latin typeface="Times New Roman" pitchFamily="18" charset="0"/>
                <a:cs typeface="Times New Roman" pitchFamily="18" charset="0"/>
              </a:rPr>
              <a:t> </a:t>
            </a:r>
            <a:r>
              <a:rPr lang="en-US" altLang="zh-CN" sz="1000" dirty="0" smtClean="0">
                <a:solidFill>
                  <a:srgbClr val="231F20"/>
                </a:solidFill>
                <a:latin typeface="Segoe UI" pitchFamily="18" charset="0"/>
                <a:cs typeface="Segoe UI" pitchFamily="18" charset="0"/>
              </a:rPr>
              <a:t>human</a:t>
            </a:r>
          </a:p>
        </p:txBody>
      </p:sp>
      <p:sp>
        <p:nvSpPr>
          <p:cNvPr id="26" name="TextBox 1"/>
          <p:cNvSpPr txBox="1"/>
          <p:nvPr/>
        </p:nvSpPr>
        <p:spPr>
          <a:xfrm>
            <a:off x="4940300" y="7518400"/>
            <a:ext cx="987450" cy="738664"/>
          </a:xfrm>
          <a:prstGeom prst="rect">
            <a:avLst/>
          </a:prstGeom>
          <a:noFill/>
        </p:spPr>
        <p:txBody>
          <a:bodyPr wrap="none" lIns="0" tIns="0" rIns="0" rtlCol="0">
            <a:spAutoFit/>
          </a:bodyPr>
          <a:lstStyle/>
          <a:p>
            <a:pPr>
              <a:lnSpc>
                <a:spcPts val="1000"/>
              </a:lnSpc>
              <a:tabLst/>
            </a:pPr>
            <a:r>
              <a:rPr lang="en-US" altLang="zh-CN" sz="1000" dirty="0" smtClean="0">
                <a:solidFill>
                  <a:srgbClr val="231F20"/>
                </a:solidFill>
                <a:latin typeface="Segoe UI" pitchFamily="18" charset="0"/>
                <a:cs typeface="Segoe UI" pitchFamily="18" charset="0"/>
              </a:rPr>
              <a:t>Human</a:t>
            </a:r>
            <a:r>
              <a:rPr lang="en-US" altLang="zh-CN" sz="1000" dirty="0" smtClean="0">
                <a:latin typeface="Times New Roman" pitchFamily="18" charset="0"/>
                <a:cs typeface="Times New Roman" pitchFamily="18" charset="0"/>
              </a:rPr>
              <a:t> </a:t>
            </a:r>
            <a:r>
              <a:rPr lang="en-US" altLang="zh-CN" sz="1000" dirty="0" smtClean="0">
                <a:solidFill>
                  <a:srgbClr val="231F20"/>
                </a:solidFill>
                <a:latin typeface="Segoe UI" pitchFamily="18" charset="0"/>
                <a:cs typeface="Segoe UI" pitchFamily="18" charset="0"/>
              </a:rPr>
              <a:t>to</a:t>
            </a:r>
            <a:r>
              <a:rPr lang="en-US" altLang="zh-CN" sz="1000" dirty="0" smtClean="0">
                <a:latin typeface="Times New Roman" pitchFamily="18" charset="0"/>
                <a:cs typeface="Times New Roman" pitchFamily="18" charset="0"/>
              </a:rPr>
              <a:t> </a:t>
            </a:r>
            <a:r>
              <a:rPr lang="en-US" altLang="zh-CN" sz="1000" dirty="0" smtClean="0">
                <a:solidFill>
                  <a:srgbClr val="231F20"/>
                </a:solidFill>
                <a:latin typeface="Segoe UI" pitchFamily="18" charset="0"/>
                <a:cs typeface="Segoe UI" pitchFamily="18" charset="0"/>
              </a:rPr>
              <a:t>human</a:t>
            </a:r>
          </a:p>
          <a:p>
            <a:pPr>
              <a:lnSpc>
                <a:spcPts val="1000"/>
              </a:lnSpc>
            </a:pPr>
            <a:endParaRPr lang="en-US" altLang="zh-CN" sz="1000" dirty="0" smtClean="0"/>
          </a:p>
          <a:p>
            <a:pPr>
              <a:lnSpc>
                <a:spcPts val="1000"/>
              </a:lnSpc>
            </a:pPr>
            <a:endParaRPr lang="en-US" altLang="zh-CN" sz="1000" dirty="0" smtClean="0"/>
          </a:p>
          <a:p>
            <a:pPr>
              <a:lnSpc>
                <a:spcPts val="1000"/>
              </a:lnSpc>
            </a:pPr>
            <a:endParaRPr lang="en-US" altLang="zh-CN" sz="1000" dirty="0" smtClean="0"/>
          </a:p>
          <a:p>
            <a:pPr>
              <a:lnSpc>
                <a:spcPts val="1400"/>
              </a:lnSpc>
              <a:tabLst/>
            </a:pPr>
            <a:r>
              <a:rPr lang="en-US" altLang="zh-CN" sz="1000" dirty="0" smtClean="0">
                <a:solidFill>
                  <a:srgbClr val="231F20"/>
                </a:solidFill>
                <a:latin typeface="Segoe UI" pitchFamily="18" charset="0"/>
                <a:cs typeface="Segoe UI" pitchFamily="18" charset="0"/>
              </a:rPr>
              <a:t>Animal</a:t>
            </a:r>
            <a:r>
              <a:rPr lang="en-US" altLang="zh-CN" sz="1000" dirty="0" smtClean="0">
                <a:latin typeface="Times New Roman" pitchFamily="18" charset="0"/>
                <a:cs typeface="Times New Roman" pitchFamily="18" charset="0"/>
              </a:rPr>
              <a:t> </a:t>
            </a:r>
            <a:r>
              <a:rPr lang="en-US" altLang="zh-CN" sz="1000" dirty="0" smtClean="0">
                <a:solidFill>
                  <a:srgbClr val="231F20"/>
                </a:solidFill>
                <a:latin typeface="Segoe UI" pitchFamily="18" charset="0"/>
                <a:cs typeface="Segoe UI" pitchFamily="18" charset="0"/>
              </a:rPr>
              <a:t>to</a:t>
            </a:r>
            <a:r>
              <a:rPr lang="en-US" altLang="zh-CN" sz="1000" dirty="0" smtClean="0">
                <a:latin typeface="Times New Roman" pitchFamily="18" charset="0"/>
                <a:cs typeface="Times New Roman" pitchFamily="18" charset="0"/>
              </a:rPr>
              <a:t> </a:t>
            </a:r>
            <a:r>
              <a:rPr lang="en-US" altLang="zh-CN" sz="1000" dirty="0" smtClean="0">
                <a:solidFill>
                  <a:srgbClr val="231F20"/>
                </a:solidFill>
                <a:latin typeface="Segoe UI" pitchFamily="18" charset="0"/>
                <a:cs typeface="Segoe UI" pitchFamily="18" charset="0"/>
              </a:rPr>
              <a:t>animal</a:t>
            </a:r>
          </a:p>
        </p:txBody>
      </p:sp>
      <p:sp>
        <p:nvSpPr>
          <p:cNvPr id="27" name="TextBox 1"/>
          <p:cNvSpPr txBox="1"/>
          <p:nvPr/>
        </p:nvSpPr>
        <p:spPr>
          <a:xfrm>
            <a:off x="4940300" y="8356600"/>
            <a:ext cx="945772" cy="597599"/>
          </a:xfrm>
          <a:prstGeom prst="rect">
            <a:avLst/>
          </a:prstGeom>
          <a:noFill/>
        </p:spPr>
        <p:txBody>
          <a:bodyPr wrap="none" lIns="0" tIns="0" rIns="0" rtlCol="0">
            <a:spAutoFit/>
          </a:bodyPr>
          <a:lstStyle/>
          <a:p>
            <a:pPr>
              <a:lnSpc>
                <a:spcPts val="1000"/>
              </a:lnSpc>
              <a:tabLst>
                <a:tab pos="50800" algn="l"/>
              </a:tabLst>
            </a:pPr>
            <a:r>
              <a:rPr lang="en-US" altLang="zh-CN" sz="1000" dirty="0" smtClean="0">
                <a:solidFill>
                  <a:srgbClr val="231F20"/>
                </a:solidFill>
                <a:latin typeface="Segoe UI" pitchFamily="18" charset="0"/>
                <a:cs typeface="Segoe UI" pitchFamily="18" charset="0"/>
              </a:rPr>
              <a:t>Vector</a:t>
            </a:r>
            <a:r>
              <a:rPr lang="en-US" altLang="zh-CN" sz="1000" dirty="0" smtClean="0">
                <a:latin typeface="Times New Roman" pitchFamily="18" charset="0"/>
                <a:cs typeface="Times New Roman" pitchFamily="18" charset="0"/>
              </a:rPr>
              <a:t> </a:t>
            </a:r>
            <a:r>
              <a:rPr lang="en-US" altLang="zh-CN" sz="1000" dirty="0" smtClean="0">
                <a:solidFill>
                  <a:srgbClr val="231F20"/>
                </a:solidFill>
                <a:latin typeface="Segoe UI" pitchFamily="18" charset="0"/>
                <a:cs typeface="Segoe UI" pitchFamily="18" charset="0"/>
              </a:rPr>
              <a:t>to</a:t>
            </a:r>
            <a:r>
              <a:rPr lang="en-US" altLang="zh-CN" sz="1000" dirty="0" smtClean="0">
                <a:latin typeface="Times New Roman" pitchFamily="18" charset="0"/>
                <a:cs typeface="Times New Roman" pitchFamily="18" charset="0"/>
              </a:rPr>
              <a:t> </a:t>
            </a:r>
            <a:r>
              <a:rPr lang="en-US" altLang="zh-CN" sz="1000" dirty="0" smtClean="0">
                <a:solidFill>
                  <a:srgbClr val="231F20"/>
                </a:solidFill>
                <a:latin typeface="Segoe UI" pitchFamily="18" charset="0"/>
                <a:cs typeface="Segoe UI" pitchFamily="18" charset="0"/>
              </a:rPr>
              <a:t>human</a:t>
            </a:r>
          </a:p>
          <a:p>
            <a:pPr>
              <a:lnSpc>
                <a:spcPts val="1000"/>
              </a:lnSpc>
            </a:pPr>
            <a:endParaRPr lang="en-US" altLang="zh-CN" sz="1000" dirty="0" smtClean="0"/>
          </a:p>
          <a:p>
            <a:pPr>
              <a:lnSpc>
                <a:spcPts val="1200"/>
              </a:lnSpc>
              <a:tabLst>
                <a:tab pos="50800" algn="l"/>
              </a:tabLst>
            </a:pPr>
            <a:r>
              <a:rPr lang="en-US" altLang="zh-CN" sz="1000" dirty="0" smtClean="0">
                <a:solidFill>
                  <a:srgbClr val="231F20"/>
                </a:solidFill>
                <a:latin typeface="Segoe UI" pitchFamily="18" charset="0"/>
                <a:cs typeface="Segoe UI" pitchFamily="18" charset="0"/>
              </a:rPr>
              <a:t>Vector</a:t>
            </a:r>
            <a:r>
              <a:rPr lang="en-US" altLang="zh-CN" sz="1000" dirty="0" smtClean="0">
                <a:latin typeface="Times New Roman" pitchFamily="18" charset="0"/>
                <a:cs typeface="Times New Roman" pitchFamily="18" charset="0"/>
              </a:rPr>
              <a:t> </a:t>
            </a:r>
            <a:r>
              <a:rPr lang="en-US" altLang="zh-CN" sz="1000" dirty="0" smtClean="0">
                <a:solidFill>
                  <a:srgbClr val="231F20"/>
                </a:solidFill>
                <a:latin typeface="Segoe UI" pitchFamily="18" charset="0"/>
                <a:cs typeface="Segoe UI" pitchFamily="18" charset="0"/>
              </a:rPr>
              <a:t>to</a:t>
            </a:r>
          </a:p>
          <a:p>
            <a:pPr>
              <a:lnSpc>
                <a:spcPts val="1100"/>
              </a:lnSpc>
              <a:tabLst>
                <a:tab pos="50800" algn="l"/>
              </a:tabLst>
            </a:pPr>
            <a:r>
              <a:rPr lang="en-US" altLang="zh-CN" sz="1000" dirty="0" smtClean="0"/>
              <a:t>	</a:t>
            </a:r>
            <a:r>
              <a:rPr lang="en-US" altLang="zh-CN" sz="1000" dirty="0" smtClean="0">
                <a:solidFill>
                  <a:srgbClr val="231F20"/>
                </a:solidFill>
                <a:latin typeface="Segoe UI" pitchFamily="18" charset="0"/>
                <a:cs typeface="Segoe UI" pitchFamily="18" charset="0"/>
              </a:rPr>
              <a:t>vertebrate</a:t>
            </a:r>
          </a:p>
        </p:txBody>
      </p:sp>
      <p:sp>
        <p:nvSpPr>
          <p:cNvPr id="28" name="TextBox 1"/>
          <p:cNvSpPr txBox="1"/>
          <p:nvPr/>
        </p:nvSpPr>
        <p:spPr>
          <a:xfrm>
            <a:off x="5988050" y="7518400"/>
            <a:ext cx="1447512" cy="738664"/>
          </a:xfrm>
          <a:prstGeom prst="rect">
            <a:avLst/>
          </a:prstGeom>
          <a:noFill/>
        </p:spPr>
        <p:txBody>
          <a:bodyPr wrap="none" lIns="0" tIns="0" rIns="0" rtlCol="0">
            <a:spAutoFit/>
          </a:bodyPr>
          <a:lstStyle/>
          <a:p>
            <a:pPr>
              <a:lnSpc>
                <a:spcPts val="1000"/>
              </a:lnSpc>
              <a:tabLst>
                <a:tab pos="63500" algn="l"/>
              </a:tabLst>
            </a:pPr>
            <a:r>
              <a:rPr lang="en-US" altLang="zh-CN" sz="1000" dirty="0" smtClean="0">
                <a:solidFill>
                  <a:srgbClr val="231F20"/>
                </a:solidFill>
                <a:latin typeface="Segoe UI" pitchFamily="18" charset="0"/>
                <a:cs typeface="Segoe UI" pitchFamily="18" charset="0"/>
              </a:rPr>
              <a:t>Measles</a:t>
            </a:r>
            <a:r>
              <a:rPr lang="en-US" altLang="zh-CN" sz="1000" dirty="0" smtClean="0">
                <a:latin typeface="Times New Roman" pitchFamily="18" charset="0"/>
                <a:cs typeface="Times New Roman" pitchFamily="18" charset="0"/>
              </a:rPr>
              <a:t> </a:t>
            </a:r>
            <a:r>
              <a:rPr lang="en-US" altLang="zh-CN" sz="1000" dirty="0" smtClean="0">
                <a:solidFill>
                  <a:srgbClr val="231F20"/>
                </a:solidFill>
                <a:latin typeface="Segoe UI" pitchFamily="18" charset="0"/>
                <a:cs typeface="Segoe UI" pitchFamily="18" charset="0"/>
              </a:rPr>
              <a:t>virus</a:t>
            </a:r>
          </a:p>
          <a:p>
            <a:pPr>
              <a:lnSpc>
                <a:spcPts val="1100"/>
              </a:lnSpc>
              <a:tabLst>
                <a:tab pos="63500" algn="l"/>
              </a:tabLst>
            </a:pPr>
            <a:r>
              <a:rPr lang="en-US" altLang="zh-CN" sz="1000" dirty="0" smtClean="0">
                <a:solidFill>
                  <a:srgbClr val="231F20"/>
                </a:solidFill>
                <a:latin typeface="Segoe UI" pitchFamily="18" charset="0"/>
                <a:cs typeface="Segoe UI" pitchFamily="18" charset="0"/>
              </a:rPr>
              <a:t>Hepatitis</a:t>
            </a:r>
            <a:r>
              <a:rPr lang="en-US" altLang="zh-CN" sz="1000" dirty="0" smtClean="0">
                <a:latin typeface="Times New Roman" pitchFamily="18" charset="0"/>
                <a:cs typeface="Times New Roman" pitchFamily="18" charset="0"/>
              </a:rPr>
              <a:t> </a:t>
            </a:r>
            <a:r>
              <a:rPr lang="en-US" altLang="zh-CN" sz="1000" dirty="0" smtClean="0">
                <a:solidFill>
                  <a:srgbClr val="231F20"/>
                </a:solidFill>
                <a:latin typeface="Segoe UI" pitchFamily="18" charset="0"/>
                <a:cs typeface="Segoe UI" pitchFamily="18" charset="0"/>
              </a:rPr>
              <a:t>A</a:t>
            </a:r>
            <a:r>
              <a:rPr lang="en-US" altLang="zh-CN" sz="1000" dirty="0" smtClean="0">
                <a:latin typeface="Times New Roman" pitchFamily="18" charset="0"/>
                <a:cs typeface="Times New Roman" pitchFamily="18" charset="0"/>
              </a:rPr>
              <a:t> </a:t>
            </a:r>
            <a:r>
              <a:rPr lang="en-US" altLang="zh-CN" sz="1000" dirty="0" smtClean="0">
                <a:solidFill>
                  <a:srgbClr val="231F20"/>
                </a:solidFill>
                <a:latin typeface="Segoe UI" pitchFamily="18" charset="0"/>
                <a:cs typeface="Segoe UI" pitchFamily="18" charset="0"/>
              </a:rPr>
              <a:t>virus</a:t>
            </a:r>
          </a:p>
          <a:p>
            <a:pPr>
              <a:lnSpc>
                <a:spcPts val="1100"/>
              </a:lnSpc>
              <a:tabLst>
                <a:tab pos="63500" algn="l"/>
              </a:tabLst>
            </a:pPr>
            <a:r>
              <a:rPr lang="en-US" altLang="zh-CN" sz="1000" dirty="0" smtClean="0">
                <a:solidFill>
                  <a:srgbClr val="231F20"/>
                </a:solidFill>
                <a:latin typeface="Segoe UI" pitchFamily="18" charset="0"/>
                <a:cs typeface="Segoe UI" pitchFamily="18" charset="0"/>
              </a:rPr>
              <a:t>Humanimmunodeficiency</a:t>
            </a:r>
          </a:p>
          <a:p>
            <a:pPr>
              <a:lnSpc>
                <a:spcPts val="1100"/>
              </a:lnSpc>
              <a:tabLst>
                <a:tab pos="63500" algn="l"/>
              </a:tabLst>
            </a:pPr>
            <a:r>
              <a:rPr lang="en-US" altLang="zh-CN" sz="1000" dirty="0" smtClean="0"/>
              <a:t>	</a:t>
            </a:r>
            <a:r>
              <a:rPr lang="en-US" altLang="zh-CN" sz="1000" dirty="0" smtClean="0">
                <a:solidFill>
                  <a:srgbClr val="231F20"/>
                </a:solidFill>
                <a:latin typeface="Segoe UI" pitchFamily="18" charset="0"/>
                <a:cs typeface="Segoe UI" pitchFamily="18" charset="0"/>
              </a:rPr>
              <a:t>virus</a:t>
            </a:r>
          </a:p>
          <a:p>
            <a:pPr>
              <a:lnSpc>
                <a:spcPts val="1100"/>
              </a:lnSpc>
              <a:tabLst>
                <a:tab pos="63500" algn="l"/>
              </a:tabLst>
            </a:pPr>
            <a:r>
              <a:rPr lang="en-US" altLang="zh-CN" sz="1000" dirty="0" smtClean="0">
                <a:solidFill>
                  <a:srgbClr val="231F20"/>
                </a:solidFill>
                <a:latin typeface="Segoe UI" pitchFamily="18" charset="0"/>
                <a:cs typeface="Segoe UI" pitchFamily="18" charset="0"/>
              </a:rPr>
              <a:t>Rabies</a:t>
            </a:r>
            <a:r>
              <a:rPr lang="en-US" altLang="zh-CN" sz="1000" dirty="0" smtClean="0">
                <a:latin typeface="Times New Roman" pitchFamily="18" charset="0"/>
                <a:cs typeface="Times New Roman" pitchFamily="18" charset="0"/>
              </a:rPr>
              <a:t> </a:t>
            </a:r>
            <a:r>
              <a:rPr lang="en-US" altLang="zh-CN" sz="1000" dirty="0" smtClean="0">
                <a:solidFill>
                  <a:srgbClr val="231F20"/>
                </a:solidFill>
                <a:latin typeface="Segoe UI" pitchFamily="18" charset="0"/>
                <a:cs typeface="Segoe UI" pitchFamily="18" charset="0"/>
              </a:rPr>
              <a:t>virus</a:t>
            </a:r>
          </a:p>
        </p:txBody>
      </p:sp>
      <p:sp>
        <p:nvSpPr>
          <p:cNvPr id="29" name="TextBox 1"/>
          <p:cNvSpPr txBox="1"/>
          <p:nvPr/>
        </p:nvSpPr>
        <p:spPr>
          <a:xfrm>
            <a:off x="6000750" y="8191500"/>
            <a:ext cx="601127" cy="174407"/>
          </a:xfrm>
          <a:prstGeom prst="rect">
            <a:avLst/>
          </a:prstGeom>
          <a:noFill/>
        </p:spPr>
        <p:txBody>
          <a:bodyPr wrap="none" lIns="0" tIns="0" rIns="0" rtlCol="0">
            <a:spAutoFit/>
          </a:bodyPr>
          <a:lstStyle/>
          <a:p>
            <a:pPr>
              <a:lnSpc>
                <a:spcPts val="1000"/>
              </a:lnSpc>
              <a:tabLst/>
            </a:pPr>
            <a:r>
              <a:rPr lang="en-US" altLang="zh-CN" sz="1000" dirty="0" smtClean="0">
                <a:solidFill>
                  <a:srgbClr val="231F20"/>
                </a:solidFill>
                <a:latin typeface="Segoe UI" pitchFamily="18" charset="0"/>
                <a:cs typeface="Segoe UI" pitchFamily="18" charset="0"/>
              </a:rPr>
              <a:t>Hantavirus</a:t>
            </a:r>
          </a:p>
        </p:txBody>
      </p:sp>
      <p:sp>
        <p:nvSpPr>
          <p:cNvPr id="30" name="TextBox 1"/>
          <p:cNvSpPr txBox="1"/>
          <p:nvPr/>
        </p:nvSpPr>
        <p:spPr>
          <a:xfrm>
            <a:off x="6013450" y="8356600"/>
            <a:ext cx="1344920" cy="879728"/>
          </a:xfrm>
          <a:prstGeom prst="rect">
            <a:avLst/>
          </a:prstGeom>
          <a:noFill/>
        </p:spPr>
        <p:txBody>
          <a:bodyPr wrap="none" lIns="0" tIns="0" rIns="0" rtlCol="0">
            <a:spAutoFit/>
          </a:bodyPr>
          <a:lstStyle/>
          <a:p>
            <a:pPr>
              <a:lnSpc>
                <a:spcPts val="1000"/>
              </a:lnSpc>
              <a:tabLst>
                <a:tab pos="63500" algn="l"/>
              </a:tabLst>
            </a:pPr>
            <a:r>
              <a:rPr lang="en-US" altLang="zh-CN" sz="1000" dirty="0" smtClean="0">
                <a:solidFill>
                  <a:srgbClr val="231F20"/>
                </a:solidFill>
                <a:latin typeface="Segoe UI" pitchFamily="18" charset="0"/>
                <a:cs typeface="Segoe UI" pitchFamily="18" charset="0"/>
              </a:rPr>
              <a:t>Dengue</a:t>
            </a:r>
            <a:r>
              <a:rPr lang="en-US" altLang="zh-CN" sz="1000" dirty="0" smtClean="0">
                <a:latin typeface="Times New Roman" pitchFamily="18" charset="0"/>
                <a:cs typeface="Times New Roman" pitchFamily="18" charset="0"/>
              </a:rPr>
              <a:t> </a:t>
            </a:r>
            <a:r>
              <a:rPr lang="en-US" altLang="zh-CN" sz="1000" dirty="0" smtClean="0">
                <a:solidFill>
                  <a:srgbClr val="231F20"/>
                </a:solidFill>
                <a:latin typeface="Segoe UI" pitchFamily="18" charset="0"/>
                <a:cs typeface="Segoe UI" pitchFamily="18" charset="0"/>
              </a:rPr>
              <a:t>virus</a:t>
            </a:r>
          </a:p>
          <a:p>
            <a:pPr>
              <a:lnSpc>
                <a:spcPts val="1100"/>
              </a:lnSpc>
              <a:tabLst>
                <a:tab pos="63500" algn="l"/>
              </a:tabLst>
            </a:pPr>
            <a:r>
              <a:rPr lang="en-US" altLang="zh-CN" sz="1000" dirty="0" smtClean="0">
                <a:solidFill>
                  <a:srgbClr val="231F20"/>
                </a:solidFill>
                <a:latin typeface="Segoe UI" pitchFamily="18" charset="0"/>
                <a:cs typeface="Segoe UI" pitchFamily="18" charset="0"/>
              </a:rPr>
              <a:t>Urban</a:t>
            </a:r>
            <a:r>
              <a:rPr lang="en-US" altLang="zh-CN" sz="1000" dirty="0" smtClean="0">
                <a:latin typeface="Times New Roman" pitchFamily="18" charset="0"/>
                <a:cs typeface="Times New Roman" pitchFamily="18" charset="0"/>
              </a:rPr>
              <a:t> </a:t>
            </a:r>
            <a:r>
              <a:rPr lang="en-US" altLang="zh-CN" sz="1000" dirty="0" smtClean="0">
                <a:solidFill>
                  <a:srgbClr val="231F20"/>
                </a:solidFill>
                <a:latin typeface="Segoe UI" pitchFamily="18" charset="0"/>
                <a:cs typeface="Segoe UI" pitchFamily="18" charset="0"/>
              </a:rPr>
              <a:t>yellow</a:t>
            </a:r>
            <a:r>
              <a:rPr lang="en-US" altLang="zh-CN" sz="1000" dirty="0" smtClean="0">
                <a:latin typeface="Times New Roman" pitchFamily="18" charset="0"/>
                <a:cs typeface="Times New Roman" pitchFamily="18" charset="0"/>
              </a:rPr>
              <a:t> </a:t>
            </a:r>
            <a:r>
              <a:rPr lang="en-US" altLang="zh-CN" sz="1000" dirty="0" smtClean="0">
                <a:solidFill>
                  <a:srgbClr val="231F20"/>
                </a:solidFill>
                <a:latin typeface="Segoe UI" pitchFamily="18" charset="0"/>
                <a:cs typeface="Segoe UI" pitchFamily="18" charset="0"/>
              </a:rPr>
              <a:t>fever</a:t>
            </a:r>
            <a:r>
              <a:rPr lang="en-US" altLang="zh-CN" sz="1000" dirty="0" smtClean="0">
                <a:latin typeface="Times New Roman" pitchFamily="18" charset="0"/>
                <a:cs typeface="Times New Roman" pitchFamily="18" charset="0"/>
              </a:rPr>
              <a:t> </a:t>
            </a:r>
            <a:r>
              <a:rPr lang="en-US" altLang="zh-CN" sz="1000" dirty="0" smtClean="0">
                <a:solidFill>
                  <a:srgbClr val="231F20"/>
                </a:solidFill>
                <a:latin typeface="Segoe UI" pitchFamily="18" charset="0"/>
                <a:cs typeface="Segoe UI" pitchFamily="18" charset="0"/>
              </a:rPr>
              <a:t>virus</a:t>
            </a:r>
          </a:p>
          <a:p>
            <a:pPr>
              <a:lnSpc>
                <a:spcPts val="1100"/>
              </a:lnSpc>
              <a:tabLst>
                <a:tab pos="63500" algn="l"/>
              </a:tabLst>
            </a:pPr>
            <a:r>
              <a:rPr lang="en-US" altLang="zh-CN" sz="1000" dirty="0" smtClean="0">
                <a:solidFill>
                  <a:srgbClr val="231F20"/>
                </a:solidFill>
                <a:latin typeface="Segoe UI" pitchFamily="18" charset="0"/>
                <a:cs typeface="Segoe UI" pitchFamily="18" charset="0"/>
              </a:rPr>
              <a:t>St.</a:t>
            </a:r>
            <a:r>
              <a:rPr lang="en-US" altLang="zh-CN" sz="1000" dirty="0" smtClean="0">
                <a:latin typeface="Times New Roman" pitchFamily="18" charset="0"/>
                <a:cs typeface="Times New Roman" pitchFamily="18" charset="0"/>
              </a:rPr>
              <a:t> </a:t>
            </a:r>
            <a:r>
              <a:rPr lang="en-US" altLang="zh-CN" sz="1000" dirty="0" smtClean="0">
                <a:solidFill>
                  <a:srgbClr val="231F20"/>
                </a:solidFill>
                <a:latin typeface="Segoe UI" pitchFamily="18" charset="0"/>
                <a:cs typeface="Segoe UI" pitchFamily="18" charset="0"/>
              </a:rPr>
              <a:t>Louis</a:t>
            </a:r>
            <a:r>
              <a:rPr lang="en-US" altLang="zh-CN" sz="1000" dirty="0" smtClean="0">
                <a:latin typeface="Times New Roman" pitchFamily="18" charset="0"/>
                <a:cs typeface="Times New Roman" pitchFamily="18" charset="0"/>
              </a:rPr>
              <a:t> </a:t>
            </a:r>
            <a:r>
              <a:rPr lang="en-US" altLang="zh-CN" sz="1000" dirty="0" smtClean="0">
                <a:solidFill>
                  <a:srgbClr val="231F20"/>
                </a:solidFill>
                <a:latin typeface="Segoe UI" pitchFamily="18" charset="0"/>
                <a:cs typeface="Segoe UI" pitchFamily="18" charset="0"/>
              </a:rPr>
              <a:t>encephalitis</a:t>
            </a:r>
          </a:p>
          <a:p>
            <a:pPr>
              <a:lnSpc>
                <a:spcPts val="1100"/>
              </a:lnSpc>
              <a:tabLst>
                <a:tab pos="63500" algn="l"/>
              </a:tabLst>
            </a:pPr>
            <a:r>
              <a:rPr lang="en-US" altLang="zh-CN" sz="1000" dirty="0" smtClean="0"/>
              <a:t>	</a:t>
            </a:r>
            <a:r>
              <a:rPr lang="en-US" altLang="zh-CN" sz="1000" dirty="0" smtClean="0">
                <a:solidFill>
                  <a:srgbClr val="231F20"/>
                </a:solidFill>
                <a:latin typeface="Segoe UI" pitchFamily="18" charset="0"/>
                <a:cs typeface="Segoe UI" pitchFamily="18" charset="0"/>
              </a:rPr>
              <a:t>virus</a:t>
            </a:r>
          </a:p>
          <a:p>
            <a:pPr>
              <a:lnSpc>
                <a:spcPts val="1100"/>
              </a:lnSpc>
              <a:tabLst>
                <a:tab pos="63500" algn="l"/>
              </a:tabLst>
            </a:pPr>
            <a:r>
              <a:rPr lang="en-US" altLang="zh-CN" sz="1000" dirty="0" smtClean="0">
                <a:solidFill>
                  <a:srgbClr val="231F20"/>
                </a:solidFill>
                <a:latin typeface="Segoe UI" pitchFamily="18" charset="0"/>
                <a:cs typeface="Segoe UI" pitchFamily="18" charset="0"/>
              </a:rPr>
              <a:t>Western</a:t>
            </a:r>
            <a:r>
              <a:rPr lang="en-US" altLang="zh-CN" sz="1000" dirty="0" smtClean="0">
                <a:latin typeface="Times New Roman" pitchFamily="18" charset="0"/>
                <a:cs typeface="Times New Roman" pitchFamily="18" charset="0"/>
              </a:rPr>
              <a:t> </a:t>
            </a:r>
            <a:r>
              <a:rPr lang="en-US" altLang="zh-CN" sz="1000" dirty="0" smtClean="0">
                <a:solidFill>
                  <a:srgbClr val="231F20"/>
                </a:solidFill>
                <a:latin typeface="Segoe UI" pitchFamily="18" charset="0"/>
                <a:cs typeface="Segoe UI" pitchFamily="18" charset="0"/>
              </a:rPr>
              <a:t>encephalitis</a:t>
            </a:r>
          </a:p>
          <a:p>
            <a:pPr>
              <a:lnSpc>
                <a:spcPts val="1100"/>
              </a:lnSpc>
              <a:tabLst>
                <a:tab pos="63500" algn="l"/>
              </a:tabLst>
            </a:pPr>
            <a:r>
              <a:rPr lang="en-US" altLang="zh-CN" sz="1000" dirty="0" smtClean="0"/>
              <a:t>	</a:t>
            </a:r>
            <a:r>
              <a:rPr lang="en-US" altLang="zh-CN" sz="1000" dirty="0" smtClean="0">
                <a:solidFill>
                  <a:srgbClr val="231F20"/>
                </a:solidFill>
                <a:latin typeface="Segoe UI" pitchFamily="18" charset="0"/>
                <a:cs typeface="Segoe UI" pitchFamily="18" charset="0"/>
              </a:rPr>
              <a:t>virus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9550" y="209550"/>
            <a:ext cx="7162800" cy="6126036"/>
          </a:xfrm>
          <a:prstGeom prst="rect">
            <a:avLst/>
          </a:prstGeom>
        </p:spPr>
        <p:txBody>
          <a:bodyPr wrap="square">
            <a:spAutoFit/>
          </a:bodyPr>
          <a:lstStyle/>
          <a:p>
            <a:pPr>
              <a:lnSpc>
                <a:spcPct val="150000"/>
              </a:lnSpc>
              <a:tabLst/>
            </a:pPr>
            <a:r>
              <a:rPr lang="en-US" altLang="zh-CN" sz="2000" b="1" dirty="0" smtClean="0">
                <a:solidFill>
                  <a:srgbClr val="358682"/>
                </a:solidFill>
                <a:latin typeface="Times New Roman" pitchFamily="18" charset="0"/>
                <a:cs typeface="Times New Roman" pitchFamily="18" charset="0"/>
              </a:rPr>
              <a:t>Viruses</a:t>
            </a:r>
            <a:r>
              <a:rPr lang="en-US" altLang="zh-CN" sz="2000" dirty="0" smtClean="0">
                <a:latin typeface="Times New Roman" pitchFamily="18" charset="0"/>
                <a:cs typeface="Times New Roman" pitchFamily="18" charset="0"/>
              </a:rPr>
              <a:t> </a:t>
            </a:r>
            <a:r>
              <a:rPr lang="en-US" altLang="zh-CN" sz="2000" b="1" dirty="0" smtClean="0">
                <a:solidFill>
                  <a:srgbClr val="358682"/>
                </a:solidFill>
                <a:latin typeface="Times New Roman" pitchFamily="18" charset="0"/>
                <a:cs typeface="Times New Roman" pitchFamily="18" charset="0"/>
              </a:rPr>
              <a:t>Maintained</a:t>
            </a:r>
            <a:r>
              <a:rPr lang="en-US" altLang="zh-CN" sz="2000" dirty="0" smtClean="0">
                <a:latin typeface="Times New Roman" pitchFamily="18" charset="0"/>
                <a:cs typeface="Times New Roman" pitchFamily="18" charset="0"/>
              </a:rPr>
              <a:t> </a:t>
            </a:r>
            <a:r>
              <a:rPr lang="en-US" altLang="zh-CN" sz="2000" b="1" dirty="0" smtClean="0">
                <a:solidFill>
                  <a:srgbClr val="358682"/>
                </a:solidFill>
                <a:latin typeface="Times New Roman" pitchFamily="18" charset="0"/>
                <a:cs typeface="Times New Roman" pitchFamily="18" charset="0"/>
              </a:rPr>
              <a:t>Within a</a:t>
            </a:r>
            <a:r>
              <a:rPr lang="en-US" altLang="zh-CN" sz="2000" dirty="0" smtClean="0">
                <a:latin typeface="Times New Roman" pitchFamily="18" charset="0"/>
                <a:cs typeface="Times New Roman" pitchFamily="18" charset="0"/>
              </a:rPr>
              <a:t> </a:t>
            </a:r>
            <a:r>
              <a:rPr lang="en-US" altLang="zh-CN" sz="2000" b="1" dirty="0" smtClean="0">
                <a:solidFill>
                  <a:srgbClr val="358682"/>
                </a:solidFill>
                <a:latin typeface="Times New Roman" pitchFamily="18" charset="0"/>
                <a:cs typeface="Times New Roman" pitchFamily="18" charset="0"/>
              </a:rPr>
              <a:t>Single</a:t>
            </a:r>
            <a:r>
              <a:rPr lang="en-US" altLang="zh-CN" sz="2000" dirty="0" smtClean="0">
                <a:latin typeface="Times New Roman" pitchFamily="18" charset="0"/>
                <a:cs typeface="Times New Roman" pitchFamily="18" charset="0"/>
              </a:rPr>
              <a:t> </a:t>
            </a:r>
            <a:r>
              <a:rPr lang="en-US" altLang="zh-CN" sz="2000" b="1" dirty="0" smtClean="0">
                <a:solidFill>
                  <a:srgbClr val="358682"/>
                </a:solidFill>
                <a:latin typeface="Times New Roman" pitchFamily="18" charset="0"/>
                <a:cs typeface="Times New Roman" pitchFamily="18" charset="0"/>
              </a:rPr>
              <a:t>Host</a:t>
            </a:r>
            <a:r>
              <a:rPr lang="en-US" altLang="zh-CN" sz="2000" dirty="0" smtClean="0">
                <a:latin typeface="Times New Roman" pitchFamily="18" charset="0"/>
                <a:cs typeface="Times New Roman" pitchFamily="18" charset="0"/>
              </a:rPr>
              <a:t> </a:t>
            </a:r>
            <a:r>
              <a:rPr lang="en-US" altLang="zh-CN" sz="2000" b="1" dirty="0" smtClean="0">
                <a:solidFill>
                  <a:srgbClr val="358682"/>
                </a:solidFill>
                <a:latin typeface="Times New Roman" pitchFamily="18" charset="0"/>
                <a:cs typeface="Times New Roman" pitchFamily="18" charset="0"/>
              </a:rPr>
              <a:t>Population</a:t>
            </a:r>
          </a:p>
          <a:p>
            <a:pPr>
              <a:lnSpc>
                <a:spcPct val="150000"/>
              </a:lnSpc>
              <a:tabLst/>
            </a:pPr>
            <a:r>
              <a:rPr lang="en-US" altLang="zh-CN" dirty="0" smtClean="0">
                <a:solidFill>
                  <a:srgbClr val="231F20"/>
                </a:solidFill>
                <a:latin typeface="Times New Roman" pitchFamily="18" charset="0"/>
                <a:cs typeface="Times New Roman" pitchFamily="18" charset="0"/>
              </a:rPr>
              <a:t>Each</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virus</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has</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characteristic</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modes</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of</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host-to-host</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transmission:</a:t>
            </a:r>
          </a:p>
          <a:p>
            <a:pPr>
              <a:lnSpc>
                <a:spcPct val="150000"/>
              </a:lnSpc>
              <a:tabLst/>
            </a:pPr>
            <a:r>
              <a:rPr lang="en-US" altLang="zh-CN" dirty="0" smtClean="0">
                <a:solidFill>
                  <a:srgbClr val="231F20"/>
                </a:solidFill>
                <a:latin typeface="Times New Roman" pitchFamily="18" charset="0"/>
                <a:cs typeface="Times New Roman" pitchFamily="18" charset="0"/>
              </a:rPr>
              <a:t>(a)</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direct</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person-to-person</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transmission</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through</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respiratory,</a:t>
            </a:r>
          </a:p>
          <a:p>
            <a:pPr>
              <a:lnSpc>
                <a:spcPct val="150000"/>
              </a:lnSpc>
              <a:tabLst/>
            </a:pPr>
            <a:r>
              <a:rPr lang="en-US" altLang="zh-CN" dirty="0" smtClean="0">
                <a:solidFill>
                  <a:srgbClr val="231F20"/>
                </a:solidFill>
                <a:latin typeface="Times New Roman" pitchFamily="18" charset="0"/>
                <a:cs typeface="Times New Roman" pitchFamily="18" charset="0"/>
              </a:rPr>
              <a:t>fecal–oral,</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sexual,</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blood,</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or</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from</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mother</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to</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child,</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or</a:t>
            </a:r>
            <a:r>
              <a:rPr lang="en-US" altLang="zh-CN" dirty="0" smtClean="0">
                <a:latin typeface="Times New Roman" pitchFamily="18" charset="0"/>
                <a:cs typeface="Times New Roman" pitchFamily="18" charset="0"/>
              </a:rPr>
              <a:t> </a:t>
            </a:r>
          </a:p>
          <a:p>
            <a:pPr>
              <a:lnSpc>
                <a:spcPct val="150000"/>
              </a:lnSpc>
              <a:tabLst/>
            </a:pPr>
            <a:r>
              <a:rPr lang="en-US" altLang="zh-CN" dirty="0" smtClean="0">
                <a:solidFill>
                  <a:srgbClr val="231F20"/>
                </a:solidFill>
                <a:latin typeface="Times New Roman" pitchFamily="18" charset="0"/>
                <a:cs typeface="Times New Roman" pitchFamily="18" charset="0"/>
              </a:rPr>
              <a:t>(b)</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Indirect transmission</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through</a:t>
            </a:r>
            <a:r>
              <a:rPr lang="en-US" altLang="zh-CN" dirty="0" smtClean="0">
                <a:latin typeface="Times New Roman" pitchFamily="18" charset="0"/>
                <a:cs typeface="Times New Roman" pitchFamily="18" charset="0"/>
              </a:rPr>
              <a:t> </a:t>
            </a:r>
            <a:r>
              <a:rPr lang="en-US" altLang="zh-CN" dirty="0" err="1" smtClean="0">
                <a:solidFill>
                  <a:srgbClr val="231F20"/>
                </a:solidFill>
                <a:latin typeface="Times New Roman" pitchFamily="18" charset="0"/>
                <a:cs typeface="Times New Roman" pitchFamily="18" charset="0"/>
              </a:rPr>
              <a:t>fomites</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or</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vectors.</a:t>
            </a:r>
            <a:r>
              <a:rPr lang="en-US" altLang="zh-CN" dirty="0" smtClean="0">
                <a:latin typeface="Times New Roman" pitchFamily="18" charset="0"/>
                <a:cs typeface="Times New Roman" pitchFamily="18" charset="0"/>
              </a:rPr>
              <a:t> </a:t>
            </a:r>
          </a:p>
          <a:p>
            <a:pPr>
              <a:lnSpc>
                <a:spcPct val="150000"/>
              </a:lnSpc>
              <a:tabLst/>
            </a:pPr>
            <a:r>
              <a:rPr lang="en-US" altLang="zh-CN" dirty="0" smtClean="0">
                <a:solidFill>
                  <a:srgbClr val="231F20"/>
                </a:solidFill>
                <a:latin typeface="Times New Roman" pitchFamily="18" charset="0"/>
                <a:cs typeface="Times New Roman" pitchFamily="18" charset="0"/>
              </a:rPr>
              <a:t>Viruses</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that</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cause</a:t>
            </a:r>
            <a:r>
              <a:rPr lang="en-US" altLang="zh-CN" dirty="0" smtClean="0">
                <a:latin typeface="Times New Roman" pitchFamily="18" charset="0"/>
                <a:cs typeface="Times New Roman" pitchFamily="18" charset="0"/>
              </a:rPr>
              <a:t> </a:t>
            </a:r>
            <a:r>
              <a:rPr lang="en-US" altLang="zh-CN" b="1" dirty="0" smtClean="0">
                <a:solidFill>
                  <a:srgbClr val="231F20"/>
                </a:solidFill>
                <a:latin typeface="Times New Roman" pitchFamily="18" charset="0"/>
                <a:cs typeface="Times New Roman" pitchFamily="18" charset="0"/>
              </a:rPr>
              <a:t>acute short-term infections require efficient transmission to subsequent hosts.</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Such</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infections</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are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characterized</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by</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a</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relatively</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short</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infectious</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period</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and</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the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excretion</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of</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high</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titers</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of</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infectious</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agent over</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a</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limited</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period</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of</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time,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as</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in</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the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instance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of</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influenza, measles,</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and</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smallpox</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viruses. </a:t>
            </a:r>
          </a:p>
          <a:p>
            <a:pPr>
              <a:lnSpc>
                <a:spcPct val="150000"/>
              </a:lnSpc>
              <a:tabLst/>
            </a:pPr>
            <a:r>
              <a:rPr lang="en-US" altLang="zh-CN" dirty="0" smtClean="0">
                <a:solidFill>
                  <a:srgbClr val="231F20"/>
                </a:solidFill>
                <a:latin typeface="Times New Roman" pitchFamily="18" charset="0"/>
                <a:cs typeface="Times New Roman" pitchFamily="18" charset="0"/>
              </a:rPr>
              <a:t>Viruses</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that</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cause</a:t>
            </a:r>
            <a:r>
              <a:rPr lang="en-US" altLang="zh-CN" dirty="0" smtClean="0">
                <a:latin typeface="Times New Roman" pitchFamily="18" charset="0"/>
                <a:cs typeface="Times New Roman" pitchFamily="18" charset="0"/>
              </a:rPr>
              <a:t> </a:t>
            </a:r>
            <a:r>
              <a:rPr lang="en-US" altLang="zh-CN" b="1" dirty="0" smtClean="0">
                <a:solidFill>
                  <a:srgbClr val="231F20"/>
                </a:solidFill>
                <a:latin typeface="Times New Roman" pitchFamily="18" charset="0"/>
                <a:cs typeface="Times New Roman" pitchFamily="18" charset="0"/>
              </a:rPr>
              <a:t>persistent</a:t>
            </a:r>
            <a:r>
              <a:rPr lang="en-US" altLang="zh-CN" b="1" dirty="0" smtClean="0">
                <a:latin typeface="Times New Roman" pitchFamily="18" charset="0"/>
                <a:cs typeface="Times New Roman" pitchFamily="18" charset="0"/>
              </a:rPr>
              <a:t> </a:t>
            </a:r>
            <a:r>
              <a:rPr lang="en-US" altLang="zh-CN" b="1" dirty="0" smtClean="0">
                <a:solidFill>
                  <a:srgbClr val="231F20"/>
                </a:solidFill>
                <a:latin typeface="Times New Roman" pitchFamily="18" charset="0"/>
                <a:cs typeface="Times New Roman" pitchFamily="18" charset="0"/>
              </a:rPr>
              <a:t>infections</a:t>
            </a:r>
            <a:r>
              <a:rPr lang="en-US" altLang="zh-CN" b="1"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do</a:t>
            </a:r>
            <a:r>
              <a:rPr lang="en-US" altLang="zh-CN" dirty="0" smtClean="0">
                <a:latin typeface="Times New Roman" pitchFamily="18" charset="0"/>
                <a:cs typeface="Times New Roman" pitchFamily="18" charset="0"/>
              </a:rPr>
              <a:t> </a:t>
            </a:r>
            <a:r>
              <a:rPr lang="en-US" altLang="zh-CN" b="1" dirty="0" smtClean="0">
                <a:solidFill>
                  <a:srgbClr val="231F20"/>
                </a:solidFill>
                <a:latin typeface="Times New Roman" pitchFamily="18" charset="0"/>
                <a:cs typeface="Times New Roman" pitchFamily="18" charset="0"/>
              </a:rPr>
              <a:t>not</a:t>
            </a:r>
            <a:r>
              <a:rPr lang="en-US" altLang="zh-CN" b="1" dirty="0" smtClean="0">
                <a:latin typeface="Times New Roman" pitchFamily="18" charset="0"/>
                <a:cs typeface="Times New Roman" pitchFamily="18" charset="0"/>
              </a:rPr>
              <a:t> </a:t>
            </a:r>
            <a:r>
              <a:rPr lang="en-US" altLang="zh-CN" b="1" dirty="0" smtClean="0">
                <a:solidFill>
                  <a:srgbClr val="231F20"/>
                </a:solidFill>
                <a:latin typeface="Times New Roman" pitchFamily="18" charset="0"/>
                <a:cs typeface="Times New Roman" pitchFamily="18" charset="0"/>
              </a:rPr>
              <a:t>require</a:t>
            </a:r>
            <a:r>
              <a:rPr lang="en-US" altLang="zh-CN" b="1" dirty="0" smtClean="0">
                <a:latin typeface="Times New Roman" pitchFamily="18" charset="0"/>
                <a:cs typeface="Times New Roman" pitchFamily="18" charset="0"/>
              </a:rPr>
              <a:t> </a:t>
            </a:r>
            <a:r>
              <a:rPr lang="en-US" altLang="zh-CN" b="1" dirty="0" smtClean="0">
                <a:solidFill>
                  <a:srgbClr val="231F20"/>
                </a:solidFill>
                <a:latin typeface="Times New Roman" pitchFamily="18" charset="0"/>
                <a:cs typeface="Times New Roman" pitchFamily="18" charset="0"/>
              </a:rPr>
              <a:t>such</a:t>
            </a:r>
            <a:r>
              <a:rPr lang="en-US" altLang="zh-CN" b="1" dirty="0" smtClean="0">
                <a:latin typeface="Times New Roman" pitchFamily="18" charset="0"/>
                <a:cs typeface="Times New Roman" pitchFamily="18" charset="0"/>
              </a:rPr>
              <a:t> </a:t>
            </a:r>
            <a:r>
              <a:rPr lang="en-US" altLang="zh-CN" b="1" dirty="0" smtClean="0">
                <a:solidFill>
                  <a:srgbClr val="231F20"/>
                </a:solidFill>
                <a:latin typeface="Times New Roman" pitchFamily="18" charset="0"/>
                <a:cs typeface="Times New Roman" pitchFamily="18" charset="0"/>
              </a:rPr>
              <a:t>highly</a:t>
            </a:r>
            <a:r>
              <a:rPr lang="en-US" altLang="zh-CN" b="1" dirty="0" smtClean="0">
                <a:latin typeface="Times New Roman" pitchFamily="18" charset="0"/>
                <a:cs typeface="Times New Roman" pitchFamily="18" charset="0"/>
              </a:rPr>
              <a:t> </a:t>
            </a:r>
            <a:r>
              <a:rPr lang="en-US" altLang="zh-CN" b="1" dirty="0" smtClean="0">
                <a:solidFill>
                  <a:srgbClr val="231F20"/>
                </a:solidFill>
                <a:latin typeface="Times New Roman" pitchFamily="18" charset="0"/>
                <a:cs typeface="Times New Roman" pitchFamily="18" charset="0"/>
              </a:rPr>
              <a:t>efficient</a:t>
            </a:r>
            <a:r>
              <a:rPr lang="en-US" altLang="zh-CN" b="1" dirty="0" smtClean="0">
                <a:latin typeface="Times New Roman" pitchFamily="18" charset="0"/>
                <a:cs typeface="Times New Roman" pitchFamily="18" charset="0"/>
              </a:rPr>
              <a:t> </a:t>
            </a:r>
            <a:r>
              <a:rPr lang="en-US" altLang="zh-CN" b="1" dirty="0" smtClean="0">
                <a:solidFill>
                  <a:srgbClr val="231F20"/>
                </a:solidFill>
                <a:latin typeface="Times New Roman" pitchFamily="18" charset="0"/>
                <a:cs typeface="Times New Roman" pitchFamily="18" charset="0"/>
              </a:rPr>
              <a:t>modes</a:t>
            </a:r>
            <a:r>
              <a:rPr lang="en-US" altLang="zh-CN" b="1" dirty="0" smtClean="0">
                <a:latin typeface="Times New Roman" pitchFamily="18" charset="0"/>
                <a:cs typeface="Times New Roman" pitchFamily="18" charset="0"/>
              </a:rPr>
              <a:t> </a:t>
            </a:r>
            <a:r>
              <a:rPr lang="en-US" altLang="zh-CN" b="1" dirty="0" smtClean="0">
                <a:solidFill>
                  <a:srgbClr val="231F20"/>
                </a:solidFill>
                <a:latin typeface="Times New Roman" pitchFamily="18" charset="0"/>
                <a:cs typeface="Times New Roman" pitchFamily="18" charset="0"/>
              </a:rPr>
              <a:t>of</a:t>
            </a:r>
            <a:r>
              <a:rPr lang="en-US" altLang="zh-CN" b="1" dirty="0" smtClean="0">
                <a:latin typeface="Times New Roman" pitchFamily="18" charset="0"/>
                <a:cs typeface="Times New Roman" pitchFamily="18" charset="0"/>
              </a:rPr>
              <a:t> </a:t>
            </a:r>
            <a:r>
              <a:rPr lang="en-US" altLang="zh-CN" b="1" dirty="0" smtClean="0">
                <a:solidFill>
                  <a:srgbClr val="231F20"/>
                </a:solidFill>
                <a:latin typeface="Times New Roman" pitchFamily="18" charset="0"/>
                <a:cs typeface="Times New Roman" pitchFamily="18" charset="0"/>
              </a:rPr>
              <a:t>transmission,</a:t>
            </a:r>
            <a:r>
              <a:rPr lang="en-US" altLang="zh-CN" dirty="0" smtClean="0">
                <a:solidFill>
                  <a:srgbClr val="231F20"/>
                </a:solidFill>
                <a:latin typeface="Times New Roman" pitchFamily="18" charset="0"/>
                <a:cs typeface="Times New Roman" pitchFamily="18" charset="0"/>
              </a:rPr>
              <a:t> because they are excreted continuously or intermittently for many years</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and</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thus</a:t>
            </a:r>
            <a:r>
              <a:rPr lang="en-US" altLang="zh-CN" dirty="0" smtClean="0">
                <a:latin typeface="Times New Roman" pitchFamily="18" charset="0"/>
                <a:cs typeface="Times New Roman" pitchFamily="18" charset="0"/>
              </a:rPr>
              <a:t> </a:t>
            </a:r>
            <a:r>
              <a:rPr lang="en-US" altLang="zh-CN" b="1" dirty="0" smtClean="0">
                <a:solidFill>
                  <a:srgbClr val="231F20"/>
                </a:solidFill>
                <a:latin typeface="Times New Roman" pitchFamily="18" charset="0"/>
                <a:cs typeface="Times New Roman" pitchFamily="18" charset="0"/>
              </a:rPr>
              <a:t>have</a:t>
            </a:r>
            <a:r>
              <a:rPr lang="en-US" altLang="zh-CN" b="1" dirty="0" smtClean="0">
                <a:latin typeface="Times New Roman" pitchFamily="18" charset="0"/>
                <a:cs typeface="Times New Roman" pitchFamily="18" charset="0"/>
              </a:rPr>
              <a:t> </a:t>
            </a:r>
            <a:r>
              <a:rPr lang="en-US" altLang="zh-CN" b="1" dirty="0" smtClean="0">
                <a:solidFill>
                  <a:srgbClr val="231F20"/>
                </a:solidFill>
                <a:latin typeface="Times New Roman" pitchFamily="18" charset="0"/>
                <a:cs typeface="Times New Roman" pitchFamily="18" charset="0"/>
              </a:rPr>
              <a:t>a</a:t>
            </a:r>
            <a:r>
              <a:rPr lang="en-US" altLang="zh-CN" b="1" dirty="0" smtClean="0">
                <a:latin typeface="Times New Roman" pitchFamily="18" charset="0"/>
                <a:cs typeface="Times New Roman" pitchFamily="18" charset="0"/>
              </a:rPr>
              <a:t> </a:t>
            </a:r>
            <a:r>
              <a:rPr lang="en-US" altLang="zh-CN" b="1" dirty="0" smtClean="0">
                <a:solidFill>
                  <a:srgbClr val="231F20"/>
                </a:solidFill>
                <a:latin typeface="Times New Roman" pitchFamily="18" charset="0"/>
                <a:cs typeface="Times New Roman" pitchFamily="18" charset="0"/>
              </a:rPr>
              <a:t>long</a:t>
            </a:r>
            <a:r>
              <a:rPr lang="en-US" altLang="zh-CN" b="1" dirty="0" smtClean="0">
                <a:latin typeface="Times New Roman" pitchFamily="18" charset="0"/>
                <a:cs typeface="Times New Roman" pitchFamily="18" charset="0"/>
              </a:rPr>
              <a:t> </a:t>
            </a:r>
            <a:r>
              <a:rPr lang="en-US" altLang="zh-CN" b="1" dirty="0" smtClean="0">
                <a:solidFill>
                  <a:srgbClr val="231F20"/>
                </a:solidFill>
                <a:latin typeface="Times New Roman" pitchFamily="18" charset="0"/>
                <a:cs typeface="Times New Roman" pitchFamily="18" charset="0"/>
              </a:rPr>
              <a:t>infectious</a:t>
            </a:r>
            <a:r>
              <a:rPr lang="en-US" altLang="zh-CN" b="1" dirty="0" smtClean="0">
                <a:latin typeface="Times New Roman" pitchFamily="18" charset="0"/>
                <a:cs typeface="Times New Roman" pitchFamily="18" charset="0"/>
              </a:rPr>
              <a:t> </a:t>
            </a:r>
            <a:r>
              <a:rPr lang="en-US" altLang="zh-CN" b="1" dirty="0" smtClean="0">
                <a:solidFill>
                  <a:srgbClr val="231F20"/>
                </a:solidFill>
                <a:latin typeface="Times New Roman" pitchFamily="18" charset="0"/>
                <a:cs typeface="Times New Roman" pitchFamily="18" charset="0"/>
              </a:rPr>
              <a:t>period</a:t>
            </a:r>
            <a:r>
              <a:rPr lang="en-US" altLang="zh-CN" b="1"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to</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maintain</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virus</a:t>
            </a:r>
          </a:p>
          <a:p>
            <a:pPr>
              <a:lnSpc>
                <a:spcPts val="1100"/>
              </a:lnSpc>
              <a:tabLst/>
            </a:pPr>
            <a:endParaRPr lang="en-US" altLang="zh-CN" dirty="0" smtClean="0">
              <a:solidFill>
                <a:srgbClr val="231F20"/>
              </a:solidFill>
              <a:latin typeface="Garamond" pitchFamily="18" charset="0"/>
              <a:cs typeface="Garamond"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3350" y="-357"/>
            <a:ext cx="7315200" cy="9464129"/>
          </a:xfrm>
          <a:prstGeom prst="rect">
            <a:avLst/>
          </a:prstGeom>
        </p:spPr>
        <p:txBody>
          <a:bodyPr wrap="square">
            <a:spAutoFit/>
          </a:bodyPr>
          <a:lstStyle/>
          <a:p>
            <a:pPr>
              <a:lnSpc>
                <a:spcPct val="150000"/>
              </a:lnSpc>
              <a:tabLst>
                <a:tab pos="228600" algn="l"/>
              </a:tabLst>
            </a:pPr>
            <a:r>
              <a:rPr lang="en-US" altLang="zh-CN" sz="2800" b="1" dirty="0" smtClean="0">
                <a:solidFill>
                  <a:srgbClr val="358682"/>
                </a:solidFill>
                <a:latin typeface="Times New Roman" pitchFamily="18" charset="0"/>
                <a:cs typeface="Times New Roman" pitchFamily="18" charset="0"/>
              </a:rPr>
              <a:t>Incubation,</a:t>
            </a:r>
            <a:r>
              <a:rPr lang="en-US" altLang="zh-CN" sz="2800" dirty="0" smtClean="0">
                <a:latin typeface="Times New Roman" pitchFamily="18" charset="0"/>
                <a:cs typeface="Times New Roman" pitchFamily="18" charset="0"/>
              </a:rPr>
              <a:t> </a:t>
            </a:r>
            <a:r>
              <a:rPr lang="en-US" altLang="zh-CN" sz="2800" b="1" dirty="0" smtClean="0">
                <a:solidFill>
                  <a:srgbClr val="358682"/>
                </a:solidFill>
                <a:latin typeface="Times New Roman" pitchFamily="18" charset="0"/>
                <a:cs typeface="Times New Roman" pitchFamily="18" charset="0"/>
              </a:rPr>
              <a:t>Latent,</a:t>
            </a:r>
            <a:r>
              <a:rPr lang="en-US" altLang="zh-CN" sz="2800" dirty="0" smtClean="0">
                <a:latin typeface="Times New Roman" pitchFamily="18" charset="0"/>
                <a:cs typeface="Times New Roman" pitchFamily="18" charset="0"/>
              </a:rPr>
              <a:t> </a:t>
            </a:r>
            <a:r>
              <a:rPr lang="en-US" altLang="zh-CN" sz="2800" b="1" dirty="0" smtClean="0">
                <a:solidFill>
                  <a:srgbClr val="358682"/>
                </a:solidFill>
                <a:latin typeface="Times New Roman" pitchFamily="18" charset="0"/>
                <a:cs typeface="Times New Roman" pitchFamily="18" charset="0"/>
              </a:rPr>
              <a:t>and</a:t>
            </a:r>
            <a:r>
              <a:rPr lang="en-US" altLang="zh-CN" sz="2800" dirty="0" smtClean="0">
                <a:latin typeface="Times New Roman" pitchFamily="18" charset="0"/>
                <a:cs typeface="Times New Roman" pitchFamily="18" charset="0"/>
              </a:rPr>
              <a:t> </a:t>
            </a:r>
            <a:r>
              <a:rPr lang="en-US" altLang="zh-CN" sz="2800" b="1" dirty="0" smtClean="0">
                <a:solidFill>
                  <a:srgbClr val="358682"/>
                </a:solidFill>
                <a:latin typeface="Times New Roman" pitchFamily="18" charset="0"/>
                <a:cs typeface="Times New Roman" pitchFamily="18" charset="0"/>
              </a:rPr>
              <a:t>Infectious</a:t>
            </a:r>
            <a:r>
              <a:rPr lang="en-US" altLang="zh-CN" sz="2800" dirty="0" smtClean="0">
                <a:latin typeface="Times New Roman" pitchFamily="18" charset="0"/>
                <a:cs typeface="Times New Roman" pitchFamily="18" charset="0"/>
              </a:rPr>
              <a:t> </a:t>
            </a:r>
            <a:r>
              <a:rPr lang="en-US" altLang="zh-CN" sz="2800" b="1" dirty="0" smtClean="0">
                <a:solidFill>
                  <a:srgbClr val="358682"/>
                </a:solidFill>
                <a:latin typeface="Times New Roman" pitchFamily="18" charset="0"/>
                <a:cs typeface="Times New Roman" pitchFamily="18" charset="0"/>
              </a:rPr>
              <a:t>Periods</a:t>
            </a:r>
          </a:p>
          <a:p>
            <a:pPr>
              <a:lnSpc>
                <a:spcPct val="150000"/>
              </a:lnSpc>
              <a:tabLst>
                <a:tab pos="228600" algn="l"/>
              </a:tabLst>
            </a:pPr>
            <a:r>
              <a:rPr lang="en-US" altLang="zh-CN" dirty="0" smtClean="0">
                <a:solidFill>
                  <a:srgbClr val="231F20"/>
                </a:solidFill>
                <a:latin typeface="Times New Roman" pitchFamily="18" charset="0"/>
                <a:cs typeface="Times New Roman" pitchFamily="18" charset="0"/>
              </a:rPr>
              <a:t>The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course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of</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infection</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in</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a</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single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individual</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can</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be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conveniently</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divided</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into</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several</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periods.</a:t>
            </a:r>
            <a:r>
              <a:rPr lang="en-US" altLang="zh-CN" sz="800" dirty="0" smtClean="0">
                <a:solidFill>
                  <a:srgbClr val="231F20"/>
                </a:solidFill>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The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interval</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from</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acquisition</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of</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infection</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to</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onset</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of</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illness</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is</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the</a:t>
            </a:r>
            <a:r>
              <a:rPr lang="en-US" altLang="zh-CN" dirty="0" smtClean="0">
                <a:latin typeface="Times New Roman" pitchFamily="18" charset="0"/>
                <a:cs typeface="Times New Roman" pitchFamily="18" charset="0"/>
              </a:rPr>
              <a:t> </a:t>
            </a:r>
            <a:r>
              <a:rPr lang="en-US" altLang="zh-CN" b="1" i="1" dirty="0" smtClean="0">
                <a:solidFill>
                  <a:srgbClr val="231F20"/>
                </a:solidFill>
                <a:latin typeface="Times New Roman" pitchFamily="18" charset="0"/>
                <a:cs typeface="Times New Roman" pitchFamily="18" charset="0"/>
              </a:rPr>
              <a:t>incubation</a:t>
            </a:r>
            <a:r>
              <a:rPr lang="en-US" altLang="zh-CN" b="1" dirty="0" smtClean="0">
                <a:latin typeface="Times New Roman" pitchFamily="18" charset="0"/>
                <a:cs typeface="Times New Roman" pitchFamily="18" charset="0"/>
              </a:rPr>
              <a:t> </a:t>
            </a:r>
            <a:r>
              <a:rPr lang="en-US" altLang="zh-CN" b="1" i="1" dirty="0" smtClean="0">
                <a:solidFill>
                  <a:srgbClr val="231F20"/>
                </a:solidFill>
                <a:latin typeface="Times New Roman" pitchFamily="18" charset="0"/>
                <a:cs typeface="Times New Roman" pitchFamily="18" charset="0"/>
              </a:rPr>
              <a:t>period.</a:t>
            </a:r>
          </a:p>
          <a:p>
            <a:pPr>
              <a:lnSpc>
                <a:spcPct val="150000"/>
              </a:lnSpc>
              <a:tabLst>
                <a:tab pos="228600" algn="l"/>
              </a:tabLst>
            </a:pPr>
            <a:r>
              <a:rPr lang="en-US" altLang="zh-CN" dirty="0" smtClean="0">
                <a:solidFill>
                  <a:srgbClr val="231F20"/>
                </a:solidFill>
                <a:latin typeface="Times New Roman" pitchFamily="18" charset="0"/>
                <a:cs typeface="Times New Roman" pitchFamily="18" charset="0"/>
              </a:rPr>
              <a:t>Note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that</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“onset</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of</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illness”</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must</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be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explicitly</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defined</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for</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each disease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and</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is</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often</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measured</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by</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the</a:t>
            </a:r>
            <a:r>
              <a:rPr lang="en-US" altLang="zh-CN" dirty="0" smtClean="0">
                <a:latin typeface="Times New Roman" pitchFamily="18" charset="0"/>
                <a:cs typeface="Times New Roman" pitchFamily="18" charset="0"/>
              </a:rPr>
              <a:t> f</a:t>
            </a:r>
            <a:r>
              <a:rPr lang="en-US" altLang="zh-CN" dirty="0" smtClean="0">
                <a:solidFill>
                  <a:srgbClr val="231F20"/>
                </a:solidFill>
                <a:latin typeface="Times New Roman" pitchFamily="18" charset="0"/>
                <a:cs typeface="Times New Roman" pitchFamily="18" charset="0"/>
              </a:rPr>
              <a:t>irst</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day</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on</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which</a:t>
            </a:r>
            <a:r>
              <a:rPr lang="en-US" altLang="zh-CN" dirty="0" smtClean="0">
                <a:latin typeface="Times New Roman" pitchFamily="18" charset="0"/>
                <a:cs typeface="Times New Roman" pitchFamily="18" charset="0"/>
              </a:rPr>
              <a:t> </a:t>
            </a:r>
            <a:r>
              <a:rPr lang="en-US" altLang="zh-CN" dirty="0" err="1" smtClean="0">
                <a:solidFill>
                  <a:srgbClr val="231F20"/>
                </a:solidFill>
                <a:latin typeface="Times New Roman" pitchFamily="18" charset="0"/>
                <a:cs typeface="Times New Roman" pitchFamily="18" charset="0"/>
              </a:rPr>
              <a:t>pathognomonic</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signs</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or</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symptoms</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are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reported.</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The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interval</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from acquisition</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of</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infection</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to</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onset</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of</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infectiousness</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is</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the</a:t>
            </a:r>
            <a:r>
              <a:rPr lang="en-US" altLang="zh-CN" dirty="0" smtClean="0">
                <a:latin typeface="Times New Roman" pitchFamily="18" charset="0"/>
                <a:cs typeface="Times New Roman" pitchFamily="18" charset="0"/>
              </a:rPr>
              <a:t> </a:t>
            </a:r>
            <a:r>
              <a:rPr lang="en-US" altLang="zh-CN" b="1" i="1" dirty="0" smtClean="0">
                <a:solidFill>
                  <a:srgbClr val="231F20"/>
                </a:solidFill>
                <a:latin typeface="Times New Roman" pitchFamily="18" charset="0"/>
                <a:cs typeface="Times New Roman" pitchFamily="18" charset="0"/>
              </a:rPr>
              <a:t>latent period</a:t>
            </a:r>
            <a:r>
              <a:rPr lang="en-US" altLang="zh-CN" i="1" dirty="0" smtClean="0">
                <a:solidFill>
                  <a:srgbClr val="231F20"/>
                </a:solidFill>
                <a:latin typeface="Times New Roman" pitchFamily="18" charset="0"/>
                <a:cs typeface="Times New Roman" pitchFamily="18" charset="0"/>
              </a:rPr>
              <a:t>.</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For</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most</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viral</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diseases,</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the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latent</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period</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is</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shorter</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than the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incubation</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period.</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Consequently,</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the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infected</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individual begins</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to</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shed</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virus</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prior</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to</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the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onset</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of</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illness</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(smallpox</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is a</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notable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exception)</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and</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continues</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to</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shed</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during</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and</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sometimes</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after</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recovery</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from</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the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acute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illness.</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The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effectiveness of</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quarantine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measures</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is</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reduced</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when</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the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latent</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period</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is significantly</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shorter</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than</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the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incubation</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period</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as</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the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infectious</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individual</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goes</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unrecognized.</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The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period</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during</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which the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infected</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person</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is</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potentially</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infectious</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for</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others</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is</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the </a:t>
            </a:r>
            <a:r>
              <a:rPr lang="en-US" altLang="zh-CN" b="1" i="1" dirty="0" smtClean="0">
                <a:solidFill>
                  <a:srgbClr val="231F20"/>
                </a:solidFill>
                <a:latin typeface="Times New Roman" pitchFamily="18" charset="0"/>
                <a:cs typeface="Times New Roman" pitchFamily="18" charset="0"/>
              </a:rPr>
              <a:t>infectious</a:t>
            </a:r>
            <a:r>
              <a:rPr lang="en-US" altLang="zh-CN" b="1" dirty="0" smtClean="0">
                <a:latin typeface="Times New Roman" pitchFamily="18" charset="0"/>
                <a:cs typeface="Times New Roman" pitchFamily="18" charset="0"/>
              </a:rPr>
              <a:t> </a:t>
            </a:r>
            <a:r>
              <a:rPr lang="en-US" altLang="zh-CN" b="1" i="1" dirty="0" smtClean="0">
                <a:solidFill>
                  <a:srgbClr val="231F20"/>
                </a:solidFill>
                <a:latin typeface="Times New Roman" pitchFamily="18" charset="0"/>
                <a:cs typeface="Times New Roman" pitchFamily="18" charset="0"/>
              </a:rPr>
              <a:t>period</a:t>
            </a:r>
            <a:r>
              <a:rPr lang="en-US" altLang="zh-CN" i="1" dirty="0" smtClean="0">
                <a:solidFill>
                  <a:srgbClr val="231F20"/>
                </a:solidFill>
                <a:latin typeface="Times New Roman" pitchFamily="18" charset="0"/>
                <a:cs typeface="Times New Roman" pitchFamily="18" charset="0"/>
              </a:rPr>
              <a:t>.</a:t>
            </a:r>
          </a:p>
          <a:p>
            <a:pPr>
              <a:lnSpc>
                <a:spcPct val="150000"/>
              </a:lnSpc>
              <a:tabLst>
                <a:tab pos="228600" algn="l"/>
              </a:tabLst>
            </a:pPr>
            <a:r>
              <a:rPr lang="en-US" altLang="zh-CN" dirty="0" smtClean="0">
                <a:latin typeface="Times New Roman" pitchFamily="18" charset="0"/>
                <a:cs typeface="Times New Roman" pitchFamily="18" charset="0"/>
              </a:rPr>
              <a:t>	</a:t>
            </a:r>
            <a:r>
              <a:rPr lang="en-US" altLang="zh-CN" b="1" dirty="0" smtClean="0">
                <a:solidFill>
                  <a:srgbClr val="358682"/>
                </a:solidFill>
                <a:latin typeface="Times New Roman" pitchFamily="18" charset="0"/>
                <a:cs typeface="Times New Roman" pitchFamily="18" charset="0"/>
              </a:rPr>
              <a:t>Generation</a:t>
            </a:r>
            <a:r>
              <a:rPr lang="en-US" altLang="zh-CN" dirty="0" smtClean="0">
                <a:latin typeface="Times New Roman" pitchFamily="18" charset="0"/>
                <a:cs typeface="Times New Roman" pitchFamily="18" charset="0"/>
              </a:rPr>
              <a:t> </a:t>
            </a:r>
            <a:r>
              <a:rPr lang="en-US" altLang="zh-CN" b="1" dirty="0" smtClean="0">
                <a:solidFill>
                  <a:srgbClr val="358682"/>
                </a:solidFill>
                <a:latin typeface="Times New Roman" pitchFamily="18" charset="0"/>
                <a:cs typeface="Times New Roman" pitchFamily="18" charset="0"/>
              </a:rPr>
              <a:t>Time</a:t>
            </a:r>
            <a:r>
              <a:rPr lang="en-US" altLang="zh-CN" dirty="0" smtClean="0">
                <a:latin typeface="Times New Roman" pitchFamily="18" charset="0"/>
                <a:cs typeface="Times New Roman" pitchFamily="18" charset="0"/>
              </a:rPr>
              <a:t> </a:t>
            </a:r>
            <a:r>
              <a:rPr lang="en-US" altLang="zh-CN" b="1" dirty="0" smtClean="0">
                <a:solidFill>
                  <a:srgbClr val="358682"/>
                </a:solidFill>
                <a:latin typeface="Times New Roman" pitchFamily="18" charset="0"/>
                <a:cs typeface="Times New Roman" pitchFamily="18" charset="0"/>
              </a:rPr>
              <a:t>and</a:t>
            </a:r>
            <a:r>
              <a:rPr lang="en-US" altLang="zh-CN" dirty="0" smtClean="0">
                <a:latin typeface="Times New Roman" pitchFamily="18" charset="0"/>
                <a:cs typeface="Times New Roman" pitchFamily="18" charset="0"/>
              </a:rPr>
              <a:t> </a:t>
            </a:r>
            <a:r>
              <a:rPr lang="en-US" altLang="zh-CN" b="1" dirty="0" smtClean="0">
                <a:solidFill>
                  <a:srgbClr val="358682"/>
                </a:solidFill>
                <a:latin typeface="Times New Roman" pitchFamily="18" charset="0"/>
                <a:cs typeface="Times New Roman" pitchFamily="18" charset="0"/>
              </a:rPr>
              <a:t>Serial</a:t>
            </a:r>
            <a:r>
              <a:rPr lang="en-US" altLang="zh-CN" dirty="0" smtClean="0">
                <a:latin typeface="Times New Roman" pitchFamily="18" charset="0"/>
                <a:cs typeface="Times New Roman" pitchFamily="18" charset="0"/>
              </a:rPr>
              <a:t> </a:t>
            </a:r>
            <a:r>
              <a:rPr lang="en-US" altLang="zh-CN" b="1" dirty="0" smtClean="0">
                <a:solidFill>
                  <a:srgbClr val="358682"/>
                </a:solidFill>
                <a:latin typeface="Times New Roman" pitchFamily="18" charset="0"/>
                <a:cs typeface="Times New Roman" pitchFamily="18" charset="0"/>
              </a:rPr>
              <a:t>Interval</a:t>
            </a:r>
          </a:p>
          <a:p>
            <a:pPr>
              <a:lnSpc>
                <a:spcPct val="150000"/>
              </a:lnSpc>
              <a:tabLst>
                <a:tab pos="228600" algn="l"/>
              </a:tabLst>
            </a:pPr>
            <a:r>
              <a:rPr lang="en-US" altLang="zh-CN" dirty="0" smtClean="0">
                <a:solidFill>
                  <a:srgbClr val="231F20"/>
                </a:solidFill>
                <a:latin typeface="Times New Roman" pitchFamily="18" charset="0"/>
                <a:cs typeface="Times New Roman" pitchFamily="18" charset="0"/>
              </a:rPr>
              <a:t>The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average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period</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between</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infection</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of</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an</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individual</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and</a:t>
            </a:r>
          </a:p>
          <a:p>
            <a:pPr>
              <a:lnSpc>
                <a:spcPct val="150000"/>
              </a:lnSpc>
              <a:tabLst>
                <a:tab pos="228600" algn="l"/>
              </a:tabLst>
            </a:pPr>
            <a:r>
              <a:rPr lang="en-US" altLang="zh-CN" dirty="0" smtClean="0">
                <a:solidFill>
                  <a:srgbClr val="231F20"/>
                </a:solidFill>
                <a:latin typeface="Times New Roman" pitchFamily="18" charset="0"/>
                <a:cs typeface="Times New Roman" pitchFamily="18" charset="0"/>
              </a:rPr>
              <a:t>transmission</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to</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others</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is</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the</a:t>
            </a:r>
            <a:r>
              <a:rPr lang="en-US" altLang="zh-CN" dirty="0" smtClean="0">
                <a:latin typeface="Times New Roman" pitchFamily="18" charset="0"/>
                <a:cs typeface="Times New Roman" pitchFamily="18" charset="0"/>
              </a:rPr>
              <a:t> </a:t>
            </a:r>
            <a:r>
              <a:rPr lang="en-US" altLang="zh-CN" b="1" i="1" dirty="0" smtClean="0">
                <a:solidFill>
                  <a:srgbClr val="231F20"/>
                </a:solidFill>
                <a:latin typeface="Times New Roman" pitchFamily="18" charset="0"/>
                <a:cs typeface="Times New Roman" pitchFamily="18" charset="0"/>
              </a:rPr>
              <a:t>generation</a:t>
            </a:r>
            <a:r>
              <a:rPr lang="en-US" altLang="zh-CN" b="1" dirty="0" smtClean="0">
                <a:latin typeface="Times New Roman" pitchFamily="18" charset="0"/>
                <a:cs typeface="Times New Roman" pitchFamily="18" charset="0"/>
              </a:rPr>
              <a:t> </a:t>
            </a:r>
            <a:r>
              <a:rPr lang="en-US" altLang="zh-CN" b="1" i="1" dirty="0" smtClean="0">
                <a:solidFill>
                  <a:srgbClr val="231F20"/>
                </a:solidFill>
                <a:latin typeface="Times New Roman" pitchFamily="18" charset="0"/>
                <a:cs typeface="Times New Roman" pitchFamily="18" charset="0"/>
              </a:rPr>
              <a:t>time</a:t>
            </a:r>
            <a:r>
              <a:rPr lang="en-US" altLang="zh-CN" b="1"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or</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transmission interval</a:t>
            </a:r>
            <a:r>
              <a:rPr lang="en-US" altLang="zh-CN" dirty="0" smtClean="0">
                <a:solidFill>
                  <a:srgbClr val="231F20"/>
                </a:solidFill>
                <a:latin typeface="Times New Roman" pitchFamily="18" charset="0"/>
                <a:cs typeface="Times New Roman" pitchFamily="18" charset="0"/>
              </a:rPr>
              <a:t>.</a:t>
            </a:r>
            <a:r>
              <a:rPr lang="en-US" altLang="zh-CN" dirty="0" smtClean="0">
                <a:latin typeface="Times New Roman" pitchFamily="18" charset="0"/>
                <a:cs typeface="Times New Roman" pitchFamily="18" charset="0"/>
              </a:rPr>
              <a:t> </a:t>
            </a:r>
          </a:p>
          <a:p>
            <a:pPr>
              <a:lnSpc>
                <a:spcPct val="150000"/>
              </a:lnSpc>
              <a:tabLst>
                <a:tab pos="228600" algn="l"/>
              </a:tabLst>
            </a:pPr>
            <a:r>
              <a:rPr lang="en-US" altLang="zh-CN" b="1" dirty="0" smtClean="0">
                <a:solidFill>
                  <a:srgbClr val="0B4E82"/>
                </a:solidFill>
                <a:latin typeface="Times New Roman" pitchFamily="18" charset="0"/>
                <a:cs typeface="Times New Roman" pitchFamily="18" charset="0"/>
              </a:rPr>
              <a:t>TRANSMISSION</a:t>
            </a:r>
            <a:r>
              <a:rPr lang="en-US" altLang="zh-CN" dirty="0" smtClean="0">
                <a:latin typeface="Times New Roman" pitchFamily="18" charset="0"/>
                <a:cs typeface="Times New Roman" pitchFamily="18" charset="0"/>
              </a:rPr>
              <a:t> </a:t>
            </a:r>
            <a:r>
              <a:rPr lang="en-US" altLang="zh-CN" b="1" dirty="0" smtClean="0">
                <a:solidFill>
                  <a:srgbClr val="0B4E82"/>
                </a:solidFill>
                <a:latin typeface="Times New Roman" pitchFamily="18" charset="0"/>
                <a:cs typeface="Times New Roman" pitchFamily="18" charset="0"/>
              </a:rPr>
              <a:t>OF</a:t>
            </a:r>
            <a:r>
              <a:rPr lang="en-US" altLang="zh-CN" dirty="0" smtClean="0">
                <a:latin typeface="Times New Roman" pitchFamily="18" charset="0"/>
                <a:cs typeface="Times New Roman" pitchFamily="18" charset="0"/>
              </a:rPr>
              <a:t> </a:t>
            </a:r>
            <a:r>
              <a:rPr lang="en-US" altLang="zh-CN" b="1" dirty="0" smtClean="0">
                <a:solidFill>
                  <a:srgbClr val="0B4E82"/>
                </a:solidFill>
                <a:latin typeface="Times New Roman" pitchFamily="18" charset="0"/>
                <a:cs typeface="Times New Roman" pitchFamily="18" charset="0"/>
              </a:rPr>
              <a:t>VIRUSES</a:t>
            </a:r>
          </a:p>
          <a:p>
            <a:pPr>
              <a:lnSpc>
                <a:spcPct val="150000"/>
              </a:lnSpc>
              <a:tabLst>
                <a:tab pos="228600" algn="l"/>
              </a:tabLst>
            </a:pPr>
            <a:r>
              <a:rPr lang="en-US" altLang="zh-CN" dirty="0" smtClean="0">
                <a:solidFill>
                  <a:srgbClr val="231F20"/>
                </a:solidFill>
                <a:latin typeface="Times New Roman" pitchFamily="18" charset="0"/>
                <a:cs typeface="Times New Roman" pitchFamily="18" charset="0"/>
              </a:rPr>
              <a:t>There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are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two</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major</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patterns</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of</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transmission</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into</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which viruses</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may</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be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classified:</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viruses</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maintained</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in</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a</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single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species and</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viruses</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that</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alternately</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infect</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different</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host</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species</a:t>
            </a:r>
            <a:r>
              <a:rPr lang="en-US" altLang="zh-CN" dirty="0" smtClean="0">
                <a:solidFill>
                  <a:srgbClr val="231F20"/>
                </a:solidFill>
                <a:latin typeface="Garamond" pitchFamily="18" charset="0"/>
                <a:cs typeface="Garamond" pitchFamily="18" charset="0"/>
              </a:rPr>
              <a:t>.</a:t>
            </a:r>
            <a:r>
              <a:rPr lang="en-US" altLang="zh-CN" dirty="0" smtClean="0">
                <a:latin typeface="Times New Roman" pitchFamily="18" charset="0"/>
                <a:cs typeface="Times New Roman" pitchFamily="18" charset="0"/>
              </a:rPr>
              <a:t> </a:t>
            </a:r>
            <a:endParaRPr lang="en-US" altLang="zh-CN" dirty="0" smtClean="0">
              <a:solidFill>
                <a:srgbClr val="231F20"/>
              </a:solidFill>
              <a:latin typeface="Garamond" pitchFamily="18" charset="0"/>
              <a:cs typeface="Garamond"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3350" y="417"/>
            <a:ext cx="7315200" cy="8032968"/>
          </a:xfrm>
          <a:prstGeom prst="rect">
            <a:avLst/>
          </a:prstGeom>
        </p:spPr>
        <p:txBody>
          <a:bodyPr wrap="square">
            <a:spAutoFit/>
          </a:bodyPr>
          <a:lstStyle/>
          <a:p>
            <a:pPr>
              <a:tabLst>
                <a:tab pos="228600" algn="l"/>
              </a:tabLst>
            </a:pPr>
            <a:r>
              <a:rPr lang="en-US" altLang="zh-CN" sz="2800" b="1" dirty="0" smtClean="0">
                <a:solidFill>
                  <a:srgbClr val="358682"/>
                </a:solidFill>
                <a:latin typeface="Times New Roman" pitchFamily="18" charset="0"/>
                <a:cs typeface="Times New Roman" pitchFamily="18" charset="0"/>
              </a:rPr>
              <a:t>Transmission</a:t>
            </a:r>
            <a:r>
              <a:rPr lang="en-US" altLang="zh-CN" sz="2800" dirty="0" smtClean="0">
                <a:latin typeface="Times New Roman" pitchFamily="18" charset="0"/>
                <a:cs typeface="Times New Roman" pitchFamily="18" charset="0"/>
              </a:rPr>
              <a:t> </a:t>
            </a:r>
            <a:r>
              <a:rPr lang="en-US" altLang="zh-CN" sz="2800" b="1" dirty="0" smtClean="0">
                <a:solidFill>
                  <a:srgbClr val="358682"/>
                </a:solidFill>
                <a:latin typeface="Times New Roman" pitchFamily="18" charset="0"/>
                <a:cs typeface="Times New Roman" pitchFamily="18" charset="0"/>
              </a:rPr>
              <a:t>of</a:t>
            </a:r>
            <a:r>
              <a:rPr lang="en-US" altLang="zh-CN" sz="2800" dirty="0" smtClean="0">
                <a:latin typeface="Times New Roman" pitchFamily="18" charset="0"/>
                <a:cs typeface="Times New Roman" pitchFamily="18" charset="0"/>
              </a:rPr>
              <a:t> </a:t>
            </a:r>
            <a:r>
              <a:rPr lang="en-US" altLang="zh-CN" sz="2800" b="1" dirty="0" smtClean="0">
                <a:solidFill>
                  <a:srgbClr val="358682"/>
                </a:solidFill>
                <a:latin typeface="Times New Roman" pitchFamily="18" charset="0"/>
                <a:cs typeface="Times New Roman" pitchFamily="18" charset="0"/>
              </a:rPr>
              <a:t>Persistent</a:t>
            </a:r>
            <a:r>
              <a:rPr lang="en-US" altLang="zh-CN" sz="2800" dirty="0" smtClean="0">
                <a:latin typeface="Times New Roman" pitchFamily="18" charset="0"/>
                <a:cs typeface="Times New Roman" pitchFamily="18" charset="0"/>
              </a:rPr>
              <a:t> </a:t>
            </a:r>
            <a:r>
              <a:rPr lang="en-US" altLang="zh-CN" sz="2800" b="1" dirty="0" smtClean="0">
                <a:solidFill>
                  <a:srgbClr val="358682"/>
                </a:solidFill>
                <a:latin typeface="Times New Roman" pitchFamily="18" charset="0"/>
                <a:cs typeface="Times New Roman" pitchFamily="18" charset="0"/>
              </a:rPr>
              <a:t>Viral</a:t>
            </a:r>
            <a:r>
              <a:rPr lang="en-US" altLang="zh-CN" sz="2800" dirty="0" smtClean="0">
                <a:latin typeface="Times New Roman" pitchFamily="18" charset="0"/>
                <a:cs typeface="Times New Roman" pitchFamily="18" charset="0"/>
              </a:rPr>
              <a:t> </a:t>
            </a:r>
            <a:r>
              <a:rPr lang="en-US" altLang="zh-CN" sz="2800" b="1" dirty="0" smtClean="0">
                <a:solidFill>
                  <a:srgbClr val="358682"/>
                </a:solidFill>
                <a:latin typeface="Times New Roman" pitchFamily="18" charset="0"/>
                <a:cs typeface="Times New Roman" pitchFamily="18" charset="0"/>
              </a:rPr>
              <a:t>Infections</a:t>
            </a:r>
          </a:p>
          <a:p>
            <a:pPr>
              <a:tabLst>
                <a:tab pos="228600" algn="l"/>
              </a:tabLst>
            </a:pPr>
            <a:r>
              <a:rPr lang="en-US" altLang="zh-CN" dirty="0" smtClean="0">
                <a:solidFill>
                  <a:srgbClr val="231F20"/>
                </a:solidFill>
                <a:latin typeface="Garamond" pitchFamily="18" charset="0"/>
                <a:cs typeface="+mj-cs"/>
              </a:rPr>
              <a:t>The</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transmission</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of</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persistent</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viral</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infections</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differs</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from that</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of</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classic</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acute</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infections.</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Those</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persistent</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infections that</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can</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become</a:t>
            </a:r>
            <a:r>
              <a:rPr lang="en-US" altLang="zh-CN" b="1" dirty="0" smtClean="0">
                <a:latin typeface="Times New Roman" pitchFamily="18" charset="0"/>
                <a:cs typeface="+mj-cs"/>
              </a:rPr>
              <a:t> </a:t>
            </a:r>
            <a:r>
              <a:rPr lang="en-US" altLang="zh-CN" b="1" dirty="0" smtClean="0">
                <a:solidFill>
                  <a:srgbClr val="231F20"/>
                </a:solidFill>
                <a:latin typeface="Garamond" pitchFamily="18" charset="0"/>
                <a:cs typeface="+mj-cs"/>
              </a:rPr>
              <a:t>latent</a:t>
            </a:r>
            <a:r>
              <a:rPr lang="en-US" altLang="zh-CN" dirty="0" smtClean="0">
                <a:solidFill>
                  <a:srgbClr val="231F20"/>
                </a:solidFill>
                <a:latin typeface="Garamond" pitchFamily="18" charset="0"/>
                <a:cs typeface="+mj-cs"/>
              </a:rPr>
              <a:t>,</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such</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as</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the</a:t>
            </a:r>
            <a:r>
              <a:rPr lang="en-US" altLang="zh-CN" dirty="0" smtClean="0">
                <a:latin typeface="Times New Roman" pitchFamily="18" charset="0"/>
                <a:cs typeface="+mj-cs"/>
              </a:rPr>
              <a:t> </a:t>
            </a:r>
            <a:r>
              <a:rPr lang="en-US" altLang="zh-CN" dirty="0" err="1" smtClean="0">
                <a:solidFill>
                  <a:srgbClr val="231F20"/>
                </a:solidFill>
                <a:latin typeface="Garamond" pitchFamily="18" charset="0"/>
                <a:cs typeface="+mj-cs"/>
              </a:rPr>
              <a:t>herpesviruses</a:t>
            </a:r>
            <a:r>
              <a:rPr lang="en-US" altLang="zh-CN" dirty="0" smtClean="0">
                <a:solidFill>
                  <a:srgbClr val="231F20"/>
                </a:solidFill>
                <a:latin typeface="Garamond" pitchFamily="18" charset="0"/>
                <a:cs typeface="+mj-cs"/>
              </a:rPr>
              <a:t>,</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are</a:t>
            </a:r>
            <a:r>
              <a:rPr lang="en-US" altLang="zh-CN" dirty="0" smtClean="0">
                <a:latin typeface="Times New Roman" pitchFamily="18" charset="0"/>
                <a:cs typeface="+mj-cs"/>
              </a:rPr>
              <a:t> </a:t>
            </a:r>
            <a:r>
              <a:rPr lang="en-US" altLang="zh-CN" b="1" dirty="0" smtClean="0">
                <a:solidFill>
                  <a:srgbClr val="231F20"/>
                </a:solidFill>
                <a:latin typeface="Garamond" pitchFamily="18" charset="0"/>
                <a:cs typeface="+mj-cs"/>
              </a:rPr>
              <a:t>transmissible</a:t>
            </a:r>
            <a:r>
              <a:rPr lang="en-US" altLang="zh-CN" b="1" dirty="0" smtClean="0">
                <a:latin typeface="Times New Roman" pitchFamily="18" charset="0"/>
                <a:cs typeface="+mj-cs"/>
              </a:rPr>
              <a:t> </a:t>
            </a:r>
            <a:r>
              <a:rPr lang="en-US" altLang="zh-CN" b="1" dirty="0" smtClean="0">
                <a:solidFill>
                  <a:srgbClr val="231F20"/>
                </a:solidFill>
                <a:latin typeface="Garamond" pitchFamily="18" charset="0"/>
                <a:cs typeface="+mj-cs"/>
              </a:rPr>
              <a:t>intermittently</a:t>
            </a:r>
            <a:r>
              <a:rPr lang="en-US" altLang="zh-CN" b="1" dirty="0" smtClean="0">
                <a:latin typeface="Times New Roman" pitchFamily="18" charset="0"/>
                <a:cs typeface="+mj-cs"/>
              </a:rPr>
              <a:t> </a:t>
            </a:r>
            <a:r>
              <a:rPr lang="en-US" altLang="zh-CN" b="1" dirty="0" smtClean="0">
                <a:solidFill>
                  <a:srgbClr val="231F20"/>
                </a:solidFill>
                <a:latin typeface="Garamond" pitchFamily="18" charset="0"/>
                <a:cs typeface="+mj-cs"/>
              </a:rPr>
              <a:t>during</a:t>
            </a:r>
            <a:r>
              <a:rPr lang="en-US" altLang="zh-CN" b="1" dirty="0" smtClean="0">
                <a:latin typeface="Times New Roman" pitchFamily="18" charset="0"/>
                <a:cs typeface="+mj-cs"/>
              </a:rPr>
              <a:t> </a:t>
            </a:r>
            <a:r>
              <a:rPr lang="en-US" altLang="zh-CN" b="1" dirty="0" smtClean="0">
                <a:solidFill>
                  <a:srgbClr val="231F20"/>
                </a:solidFill>
                <a:latin typeface="Garamond" pitchFamily="18" charset="0"/>
                <a:cs typeface="+mj-cs"/>
              </a:rPr>
              <a:t>periods</a:t>
            </a:r>
            <a:r>
              <a:rPr lang="en-US" altLang="zh-CN" b="1" dirty="0" smtClean="0">
                <a:latin typeface="Times New Roman" pitchFamily="18" charset="0"/>
                <a:cs typeface="+mj-cs"/>
              </a:rPr>
              <a:t> </a:t>
            </a:r>
            <a:r>
              <a:rPr lang="en-US" altLang="zh-CN" b="1" dirty="0" smtClean="0">
                <a:solidFill>
                  <a:srgbClr val="231F20"/>
                </a:solidFill>
                <a:latin typeface="Garamond" pitchFamily="18" charset="0"/>
                <a:cs typeface="+mj-cs"/>
              </a:rPr>
              <a:t>of</a:t>
            </a:r>
            <a:r>
              <a:rPr lang="en-US" altLang="zh-CN" b="1" dirty="0" smtClean="0">
                <a:latin typeface="Times New Roman" pitchFamily="18" charset="0"/>
                <a:cs typeface="+mj-cs"/>
              </a:rPr>
              <a:t> </a:t>
            </a:r>
            <a:r>
              <a:rPr lang="en-US" altLang="zh-CN" b="1" dirty="0" smtClean="0">
                <a:solidFill>
                  <a:srgbClr val="231F20"/>
                </a:solidFill>
                <a:latin typeface="Garamond" pitchFamily="18" charset="0"/>
                <a:cs typeface="+mj-cs"/>
              </a:rPr>
              <a:t>activation</a:t>
            </a:r>
            <a:r>
              <a:rPr lang="en-US" altLang="zh-CN" dirty="0" smtClean="0">
                <a:solidFill>
                  <a:srgbClr val="231F20"/>
                </a:solidFill>
                <a:latin typeface="Garamond" pitchFamily="18" charset="0"/>
                <a:cs typeface="+mj-cs"/>
              </a:rPr>
              <a:t>. Thus,</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one individual</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may</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be</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infected</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in</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childhood</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and</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transmit</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infection</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50</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years</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later</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during</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a</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recrudescence.</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The</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ability</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for</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a single</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link</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in</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the</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infection</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chain</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to</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extend</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over</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such</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an</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interval</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has</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important</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implications</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for</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perpetuation</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and</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eradication</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of</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infection.</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Infections</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such</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as</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those</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caused</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by</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hepatitis B</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virus</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and</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HIV,</a:t>
            </a:r>
            <a:r>
              <a:rPr lang="en-US" altLang="zh-CN" dirty="0" smtClean="0">
                <a:latin typeface="Times New Roman" pitchFamily="18" charset="0"/>
                <a:cs typeface="+mj-cs"/>
              </a:rPr>
              <a:t> </a:t>
            </a:r>
            <a:r>
              <a:rPr lang="en-US" altLang="zh-CN" b="1" dirty="0" smtClean="0">
                <a:solidFill>
                  <a:srgbClr val="231F20"/>
                </a:solidFill>
                <a:latin typeface="Garamond" pitchFamily="18" charset="0"/>
                <a:cs typeface="+mj-cs"/>
              </a:rPr>
              <a:t>which</a:t>
            </a:r>
            <a:r>
              <a:rPr lang="en-US" altLang="zh-CN" b="1" dirty="0" smtClean="0">
                <a:latin typeface="Times New Roman" pitchFamily="18" charset="0"/>
                <a:cs typeface="+mj-cs"/>
              </a:rPr>
              <a:t> </a:t>
            </a:r>
            <a:r>
              <a:rPr lang="en-US" altLang="zh-CN" b="1" dirty="0" smtClean="0">
                <a:solidFill>
                  <a:srgbClr val="231F20"/>
                </a:solidFill>
                <a:latin typeface="Garamond" pitchFamily="18" charset="0"/>
                <a:cs typeface="+mj-cs"/>
              </a:rPr>
              <a:t>are</a:t>
            </a:r>
            <a:r>
              <a:rPr lang="en-US" altLang="zh-CN" b="1" dirty="0" smtClean="0">
                <a:latin typeface="Times New Roman" pitchFamily="18" charset="0"/>
                <a:cs typeface="+mj-cs"/>
              </a:rPr>
              <a:t> </a:t>
            </a:r>
            <a:r>
              <a:rPr lang="en-US" altLang="zh-CN" b="1" dirty="0" smtClean="0">
                <a:solidFill>
                  <a:srgbClr val="231F20"/>
                </a:solidFill>
                <a:latin typeface="Garamond" pitchFamily="18" charset="0"/>
                <a:cs typeface="+mj-cs"/>
              </a:rPr>
              <a:t>transmissible</a:t>
            </a:r>
            <a:r>
              <a:rPr lang="en-US" altLang="zh-CN" b="1" dirty="0" smtClean="0">
                <a:latin typeface="Times New Roman" pitchFamily="18" charset="0"/>
                <a:cs typeface="+mj-cs"/>
              </a:rPr>
              <a:t> </a:t>
            </a:r>
            <a:r>
              <a:rPr lang="en-US" altLang="zh-CN" b="1" dirty="0" smtClean="0">
                <a:solidFill>
                  <a:srgbClr val="231F20"/>
                </a:solidFill>
                <a:latin typeface="Garamond" pitchFamily="18" charset="0"/>
                <a:cs typeface="+mj-cs"/>
              </a:rPr>
              <a:t>over</a:t>
            </a:r>
            <a:r>
              <a:rPr lang="en-US" altLang="zh-CN" b="1" dirty="0" smtClean="0">
                <a:latin typeface="Times New Roman" pitchFamily="18" charset="0"/>
                <a:cs typeface="+mj-cs"/>
              </a:rPr>
              <a:t> </a:t>
            </a:r>
            <a:r>
              <a:rPr lang="en-US" altLang="zh-CN" b="1" dirty="0" smtClean="0">
                <a:solidFill>
                  <a:srgbClr val="231F20"/>
                </a:solidFill>
                <a:latin typeface="Garamond" pitchFamily="18" charset="0"/>
                <a:cs typeface="+mj-cs"/>
              </a:rPr>
              <a:t>many</a:t>
            </a:r>
            <a:r>
              <a:rPr lang="en-US" altLang="zh-CN" b="1" dirty="0" smtClean="0">
                <a:latin typeface="Times New Roman" pitchFamily="18" charset="0"/>
                <a:cs typeface="+mj-cs"/>
              </a:rPr>
              <a:t> </a:t>
            </a:r>
            <a:r>
              <a:rPr lang="en-US" altLang="zh-CN" b="1" dirty="0" smtClean="0">
                <a:solidFill>
                  <a:srgbClr val="231F20"/>
                </a:solidFill>
                <a:latin typeface="Garamond" pitchFamily="18" charset="0"/>
                <a:cs typeface="+mj-cs"/>
              </a:rPr>
              <a:t>years,</a:t>
            </a:r>
            <a:r>
              <a:rPr lang="en-US" altLang="zh-CN" b="1" dirty="0" smtClean="0">
                <a:latin typeface="Times New Roman" pitchFamily="18" charset="0"/>
                <a:cs typeface="+mj-cs"/>
              </a:rPr>
              <a:t> </a:t>
            </a:r>
            <a:r>
              <a:rPr lang="en-US" altLang="zh-CN" b="1" dirty="0" smtClean="0">
                <a:solidFill>
                  <a:srgbClr val="231F20"/>
                </a:solidFill>
                <a:latin typeface="Garamond" pitchFamily="18" charset="0"/>
                <a:cs typeface="+mj-cs"/>
              </a:rPr>
              <a:t>are</a:t>
            </a:r>
          </a:p>
          <a:p>
            <a:pPr>
              <a:tabLst>
                <a:tab pos="228600" algn="l"/>
              </a:tabLst>
            </a:pPr>
            <a:r>
              <a:rPr lang="en-US" altLang="zh-CN" b="1" dirty="0" smtClean="0">
                <a:solidFill>
                  <a:srgbClr val="231F20"/>
                </a:solidFill>
                <a:latin typeface="Garamond" pitchFamily="18" charset="0"/>
                <a:cs typeface="+mj-cs"/>
              </a:rPr>
              <a:t>often</a:t>
            </a:r>
            <a:r>
              <a:rPr lang="en-US" altLang="zh-CN" b="1" dirty="0" smtClean="0">
                <a:latin typeface="Times New Roman" pitchFamily="18" charset="0"/>
                <a:cs typeface="+mj-cs"/>
              </a:rPr>
              <a:t> </a:t>
            </a:r>
            <a:r>
              <a:rPr lang="en-US" altLang="zh-CN" b="1" dirty="0" smtClean="0">
                <a:solidFill>
                  <a:srgbClr val="231F20"/>
                </a:solidFill>
                <a:latin typeface="Garamond" pitchFamily="18" charset="0"/>
                <a:cs typeface="+mj-cs"/>
              </a:rPr>
              <a:t>transmitted</a:t>
            </a:r>
            <a:r>
              <a:rPr lang="en-US" altLang="zh-CN" b="1" dirty="0" smtClean="0">
                <a:latin typeface="Times New Roman" pitchFamily="18" charset="0"/>
                <a:cs typeface="+mj-cs"/>
              </a:rPr>
              <a:t> </a:t>
            </a:r>
            <a:r>
              <a:rPr lang="en-US" altLang="zh-CN" b="1" dirty="0" smtClean="0">
                <a:solidFill>
                  <a:srgbClr val="231F20"/>
                </a:solidFill>
                <a:latin typeface="Garamond" pitchFamily="18" charset="0"/>
                <a:cs typeface="+mj-cs"/>
              </a:rPr>
              <a:t>very</a:t>
            </a:r>
            <a:r>
              <a:rPr lang="en-US" altLang="zh-CN" b="1" dirty="0" smtClean="0">
                <a:latin typeface="Times New Roman" pitchFamily="18" charset="0"/>
                <a:cs typeface="+mj-cs"/>
              </a:rPr>
              <a:t> </a:t>
            </a:r>
            <a:r>
              <a:rPr lang="en-US" altLang="zh-CN" b="1" dirty="0" smtClean="0">
                <a:solidFill>
                  <a:srgbClr val="231F20"/>
                </a:solidFill>
                <a:latin typeface="Garamond" pitchFamily="18" charset="0"/>
                <a:cs typeface="+mj-cs"/>
              </a:rPr>
              <a:t>inefficiently</a:t>
            </a:r>
            <a:r>
              <a:rPr lang="en-US" altLang="zh-CN" dirty="0" smtClean="0">
                <a:solidFill>
                  <a:srgbClr val="231F20"/>
                </a:solidFill>
                <a:latin typeface="Garamond" pitchFamily="18" charset="0"/>
                <a:cs typeface="+mj-cs"/>
              </a:rPr>
              <a:t>.</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Thus,</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hepatitis</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B</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is</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transmitted</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to</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susceptible</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household</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contacts</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at</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a</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frequency</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of less than 1 per 100 person-years exposure, and HIV is transmitted</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to</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sexual</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contacts</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at</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a</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rate</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of</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approximately</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1</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transmission per</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100</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to</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1,000</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contact</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episodes,</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with</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the</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risk</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of</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transmission</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directly</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correlated</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with</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HIV</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viral</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load.</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For</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such</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infections,</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transmission</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requires</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passage</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of</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body</a:t>
            </a:r>
            <a:r>
              <a:rPr lang="en-US" altLang="zh-CN" dirty="0" smtClean="0">
                <a:latin typeface="Times New Roman" pitchFamily="18" charset="0"/>
                <a:cs typeface="+mj-cs"/>
              </a:rPr>
              <a:t> f</a:t>
            </a:r>
            <a:r>
              <a:rPr lang="en-US" altLang="zh-CN" dirty="0" smtClean="0">
                <a:solidFill>
                  <a:srgbClr val="231F20"/>
                </a:solidFill>
                <a:latin typeface="Garamond" pitchFamily="18" charset="0"/>
                <a:cs typeface="+mj-cs"/>
              </a:rPr>
              <a:t>luids</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or</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of</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viable infected</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cells.</a:t>
            </a:r>
            <a:r>
              <a:rPr lang="en-US" altLang="zh-CN" dirty="0" smtClean="0">
                <a:latin typeface="Times New Roman" pitchFamily="18" charset="0"/>
                <a:cs typeface="+mj-cs"/>
              </a:rPr>
              <a:t> </a:t>
            </a:r>
          </a:p>
          <a:p>
            <a:pPr>
              <a:tabLst>
                <a:tab pos="228600" algn="l"/>
              </a:tabLst>
            </a:pPr>
            <a:r>
              <a:rPr lang="en-US" altLang="zh-CN" sz="2000" b="1" dirty="0" err="1" smtClean="0">
                <a:solidFill>
                  <a:srgbClr val="358682"/>
                </a:solidFill>
                <a:latin typeface="Times New Roman" pitchFamily="18" charset="0"/>
                <a:cs typeface="Times New Roman" pitchFamily="18" charset="0"/>
              </a:rPr>
              <a:t>Quantitation</a:t>
            </a:r>
            <a:r>
              <a:rPr lang="en-US" altLang="zh-CN" sz="2000" dirty="0" smtClean="0">
                <a:latin typeface="Times New Roman" pitchFamily="18" charset="0"/>
                <a:cs typeface="Times New Roman" pitchFamily="18" charset="0"/>
              </a:rPr>
              <a:t> </a:t>
            </a:r>
            <a:r>
              <a:rPr lang="en-US" altLang="zh-CN" sz="2000" b="1" dirty="0" smtClean="0">
                <a:solidFill>
                  <a:srgbClr val="358682"/>
                </a:solidFill>
                <a:latin typeface="Times New Roman" pitchFamily="18" charset="0"/>
                <a:cs typeface="Times New Roman" pitchFamily="18" charset="0"/>
              </a:rPr>
              <a:t>of</a:t>
            </a:r>
            <a:r>
              <a:rPr lang="en-US" altLang="zh-CN" sz="2000" dirty="0" smtClean="0">
                <a:latin typeface="Times New Roman" pitchFamily="18" charset="0"/>
                <a:cs typeface="Times New Roman" pitchFamily="18" charset="0"/>
              </a:rPr>
              <a:t> </a:t>
            </a:r>
            <a:r>
              <a:rPr lang="en-US" altLang="zh-CN" sz="2000" b="1" dirty="0" smtClean="0">
                <a:solidFill>
                  <a:srgbClr val="358682"/>
                </a:solidFill>
                <a:latin typeface="Times New Roman" pitchFamily="18" charset="0"/>
                <a:cs typeface="Times New Roman" pitchFamily="18" charset="0"/>
              </a:rPr>
              <a:t>Transmission</a:t>
            </a:r>
            <a:r>
              <a:rPr lang="en-US" altLang="zh-CN" sz="2000" dirty="0" smtClean="0">
                <a:latin typeface="Times New Roman" pitchFamily="18" charset="0"/>
                <a:cs typeface="Times New Roman" pitchFamily="18" charset="0"/>
              </a:rPr>
              <a:t> </a:t>
            </a:r>
            <a:r>
              <a:rPr lang="en-US" altLang="zh-CN" sz="2000" b="1" dirty="0" smtClean="0">
                <a:solidFill>
                  <a:srgbClr val="358682"/>
                </a:solidFill>
                <a:latin typeface="Times New Roman" pitchFamily="18" charset="0"/>
                <a:cs typeface="Times New Roman" pitchFamily="18" charset="0"/>
              </a:rPr>
              <a:t>and</a:t>
            </a:r>
            <a:r>
              <a:rPr lang="en-US" altLang="zh-CN" sz="2000" dirty="0" smtClean="0">
                <a:latin typeface="Times New Roman" pitchFamily="18" charset="0"/>
                <a:cs typeface="Times New Roman" pitchFamily="18" charset="0"/>
              </a:rPr>
              <a:t> </a:t>
            </a:r>
            <a:r>
              <a:rPr lang="en-US" altLang="zh-CN" sz="2000" b="1" dirty="0" smtClean="0">
                <a:solidFill>
                  <a:srgbClr val="358682"/>
                </a:solidFill>
                <a:latin typeface="Times New Roman" pitchFamily="18" charset="0"/>
                <a:cs typeface="Times New Roman" pitchFamily="18" charset="0"/>
              </a:rPr>
              <a:t>the Basic</a:t>
            </a:r>
            <a:r>
              <a:rPr lang="en-US" altLang="zh-CN" sz="2000" dirty="0" smtClean="0">
                <a:latin typeface="Times New Roman" pitchFamily="18" charset="0"/>
                <a:cs typeface="Times New Roman" pitchFamily="18" charset="0"/>
              </a:rPr>
              <a:t> </a:t>
            </a:r>
            <a:r>
              <a:rPr lang="en-US" altLang="zh-CN" sz="2000" b="1" dirty="0" smtClean="0">
                <a:solidFill>
                  <a:srgbClr val="358682"/>
                </a:solidFill>
                <a:latin typeface="Times New Roman" pitchFamily="18" charset="0"/>
                <a:cs typeface="Times New Roman" pitchFamily="18" charset="0"/>
              </a:rPr>
              <a:t>Reproductive</a:t>
            </a:r>
            <a:r>
              <a:rPr lang="en-US" altLang="zh-CN" sz="2000" dirty="0" smtClean="0">
                <a:latin typeface="Times New Roman" pitchFamily="18" charset="0"/>
                <a:cs typeface="Times New Roman" pitchFamily="18" charset="0"/>
              </a:rPr>
              <a:t> </a:t>
            </a:r>
            <a:r>
              <a:rPr lang="en-US" altLang="zh-CN" sz="2000" b="1" dirty="0" smtClean="0">
                <a:solidFill>
                  <a:srgbClr val="358682"/>
                </a:solidFill>
                <a:latin typeface="Times New Roman" pitchFamily="18" charset="0"/>
                <a:cs typeface="Times New Roman" pitchFamily="18" charset="0"/>
              </a:rPr>
              <a:t>Rate</a:t>
            </a:r>
          </a:p>
          <a:p>
            <a:pPr>
              <a:tabLst>
                <a:tab pos="228600" algn="l"/>
              </a:tabLst>
            </a:pPr>
            <a:r>
              <a:rPr lang="en-US" altLang="zh-CN" dirty="0" smtClean="0">
                <a:solidFill>
                  <a:srgbClr val="231F20"/>
                </a:solidFill>
                <a:latin typeface="Garamond" pitchFamily="18" charset="0"/>
                <a:cs typeface="+mj-cs"/>
              </a:rPr>
              <a:t>The</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transmissibility</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of</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viral</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infections</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may</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be</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quantified</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by the</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basic</a:t>
            </a:r>
            <a:r>
              <a:rPr lang="en-US" altLang="zh-CN" dirty="0" smtClean="0">
                <a:latin typeface="Times New Roman" pitchFamily="18" charset="0"/>
                <a:cs typeface="+mj-cs"/>
              </a:rPr>
              <a:t> </a:t>
            </a:r>
            <a:r>
              <a:rPr lang="en-US" altLang="zh-CN" b="1" dirty="0" smtClean="0">
                <a:solidFill>
                  <a:srgbClr val="231F20"/>
                </a:solidFill>
                <a:latin typeface="Garamond" pitchFamily="18" charset="0"/>
                <a:cs typeface="+mj-cs"/>
              </a:rPr>
              <a:t>reproductive</a:t>
            </a:r>
            <a:r>
              <a:rPr lang="en-US" altLang="zh-CN" b="1" dirty="0" smtClean="0">
                <a:latin typeface="Times New Roman" pitchFamily="18" charset="0"/>
                <a:cs typeface="+mj-cs"/>
              </a:rPr>
              <a:t> </a:t>
            </a:r>
            <a:r>
              <a:rPr lang="en-US" altLang="zh-CN" b="1" dirty="0" smtClean="0">
                <a:solidFill>
                  <a:srgbClr val="231F20"/>
                </a:solidFill>
                <a:latin typeface="Garamond" pitchFamily="18" charset="0"/>
                <a:cs typeface="+mj-cs"/>
              </a:rPr>
              <a:t>rate</a:t>
            </a:r>
            <a:r>
              <a:rPr lang="en-US" altLang="zh-CN" b="1" dirty="0" smtClean="0">
                <a:latin typeface="Times New Roman" pitchFamily="18" charset="0"/>
                <a:cs typeface="+mj-cs"/>
              </a:rPr>
              <a:t> </a:t>
            </a:r>
            <a:r>
              <a:rPr lang="en-US" altLang="zh-CN" dirty="0" smtClean="0">
                <a:solidFill>
                  <a:srgbClr val="231F20"/>
                </a:solidFill>
                <a:latin typeface="Garamond" pitchFamily="18" charset="0"/>
                <a:cs typeface="+mj-cs"/>
              </a:rPr>
              <a:t>(R</a:t>
            </a:r>
            <a:r>
              <a:rPr lang="en-US" altLang="zh-CN" sz="800" dirty="0" smtClean="0">
                <a:solidFill>
                  <a:srgbClr val="231F20"/>
                </a:solidFill>
                <a:latin typeface="Garamond" pitchFamily="18" charset="0"/>
                <a:cs typeface="+mj-cs"/>
              </a:rPr>
              <a:t>0</a:t>
            </a:r>
            <a:r>
              <a:rPr lang="en-US" altLang="zh-CN" dirty="0" smtClean="0">
                <a:solidFill>
                  <a:srgbClr val="231F20"/>
                </a:solidFill>
                <a:latin typeface="Garamond" pitchFamily="18" charset="0"/>
                <a:cs typeface="+mj-cs"/>
              </a:rPr>
              <a:t>),</a:t>
            </a:r>
            <a:r>
              <a:rPr lang="en-US" altLang="zh-CN" dirty="0" smtClean="0">
                <a:latin typeface="Times New Roman" pitchFamily="18" charset="0"/>
                <a:cs typeface="+mj-cs"/>
              </a:rPr>
              <a:t> </a:t>
            </a:r>
            <a:r>
              <a:rPr lang="en-US" altLang="zh-CN" b="1" dirty="0" smtClean="0">
                <a:solidFill>
                  <a:srgbClr val="231F20"/>
                </a:solidFill>
                <a:latin typeface="Garamond" pitchFamily="18" charset="0"/>
                <a:cs typeface="+mj-cs"/>
              </a:rPr>
              <a:t>defined</a:t>
            </a:r>
            <a:r>
              <a:rPr lang="en-US" altLang="zh-CN" b="1" dirty="0" smtClean="0">
                <a:latin typeface="Times New Roman" pitchFamily="18" charset="0"/>
                <a:cs typeface="+mj-cs"/>
              </a:rPr>
              <a:t> </a:t>
            </a:r>
            <a:r>
              <a:rPr lang="en-US" altLang="zh-CN" b="1" dirty="0" smtClean="0">
                <a:solidFill>
                  <a:srgbClr val="231F20"/>
                </a:solidFill>
                <a:latin typeface="Garamond" pitchFamily="18" charset="0"/>
                <a:cs typeface="+mj-cs"/>
              </a:rPr>
              <a:t>as</a:t>
            </a:r>
            <a:r>
              <a:rPr lang="en-US" altLang="zh-CN" b="1" dirty="0" smtClean="0">
                <a:latin typeface="Times New Roman" pitchFamily="18" charset="0"/>
                <a:cs typeface="+mj-cs"/>
              </a:rPr>
              <a:t> </a:t>
            </a:r>
            <a:r>
              <a:rPr lang="en-US" altLang="zh-CN" b="1" dirty="0" smtClean="0">
                <a:solidFill>
                  <a:srgbClr val="231F20"/>
                </a:solidFill>
                <a:latin typeface="Garamond" pitchFamily="18" charset="0"/>
                <a:cs typeface="+mj-cs"/>
              </a:rPr>
              <a:t>the</a:t>
            </a:r>
            <a:r>
              <a:rPr lang="en-US" altLang="zh-CN" b="1" dirty="0" smtClean="0">
                <a:latin typeface="Times New Roman" pitchFamily="18" charset="0"/>
                <a:cs typeface="+mj-cs"/>
              </a:rPr>
              <a:t> </a:t>
            </a:r>
            <a:r>
              <a:rPr lang="en-US" altLang="zh-CN" b="1" dirty="0" smtClean="0">
                <a:solidFill>
                  <a:srgbClr val="231F20"/>
                </a:solidFill>
                <a:latin typeface="Garamond" pitchFamily="18" charset="0"/>
                <a:cs typeface="+mj-cs"/>
              </a:rPr>
              <a:t>average</a:t>
            </a:r>
            <a:r>
              <a:rPr lang="en-US" altLang="zh-CN" b="1" dirty="0" smtClean="0">
                <a:latin typeface="Times New Roman" pitchFamily="18" charset="0"/>
                <a:cs typeface="+mj-cs"/>
              </a:rPr>
              <a:t> </a:t>
            </a:r>
            <a:r>
              <a:rPr lang="en-US" altLang="zh-CN" b="1" dirty="0" smtClean="0">
                <a:solidFill>
                  <a:srgbClr val="231F20"/>
                </a:solidFill>
                <a:latin typeface="Garamond" pitchFamily="18" charset="0"/>
                <a:cs typeface="+mj-cs"/>
              </a:rPr>
              <a:t>number of</a:t>
            </a:r>
            <a:r>
              <a:rPr lang="en-US" altLang="zh-CN" b="1" dirty="0" smtClean="0">
                <a:latin typeface="Times New Roman" pitchFamily="18" charset="0"/>
                <a:cs typeface="+mj-cs"/>
              </a:rPr>
              <a:t> </a:t>
            </a:r>
            <a:r>
              <a:rPr lang="en-US" altLang="zh-CN" b="1" dirty="0" smtClean="0">
                <a:solidFill>
                  <a:srgbClr val="231F20"/>
                </a:solidFill>
                <a:latin typeface="Garamond" pitchFamily="18" charset="0"/>
                <a:cs typeface="+mj-cs"/>
              </a:rPr>
              <a:t>new</a:t>
            </a:r>
            <a:r>
              <a:rPr lang="en-US" altLang="zh-CN" b="1" dirty="0" smtClean="0">
                <a:latin typeface="Times New Roman" pitchFamily="18" charset="0"/>
                <a:cs typeface="+mj-cs"/>
              </a:rPr>
              <a:t> </a:t>
            </a:r>
            <a:r>
              <a:rPr lang="en-US" altLang="zh-CN" b="1" dirty="0" smtClean="0">
                <a:solidFill>
                  <a:srgbClr val="231F20"/>
                </a:solidFill>
                <a:latin typeface="Garamond" pitchFamily="18" charset="0"/>
                <a:cs typeface="+mj-cs"/>
              </a:rPr>
              <a:t>infections</a:t>
            </a:r>
            <a:r>
              <a:rPr lang="en-US" altLang="zh-CN" b="1" dirty="0" smtClean="0">
                <a:latin typeface="Times New Roman" pitchFamily="18" charset="0"/>
                <a:cs typeface="+mj-cs"/>
              </a:rPr>
              <a:t> </a:t>
            </a:r>
            <a:r>
              <a:rPr lang="en-US" altLang="zh-CN" b="1" dirty="0" smtClean="0">
                <a:solidFill>
                  <a:srgbClr val="231F20"/>
                </a:solidFill>
                <a:latin typeface="Garamond" pitchFamily="18" charset="0"/>
                <a:cs typeface="+mj-cs"/>
              </a:rPr>
              <a:t>initiated</a:t>
            </a:r>
            <a:r>
              <a:rPr lang="en-US" altLang="zh-CN" b="1" dirty="0" smtClean="0">
                <a:latin typeface="Times New Roman" pitchFamily="18" charset="0"/>
                <a:cs typeface="+mj-cs"/>
              </a:rPr>
              <a:t> </a:t>
            </a:r>
            <a:r>
              <a:rPr lang="en-US" altLang="zh-CN" b="1" dirty="0" smtClean="0">
                <a:solidFill>
                  <a:srgbClr val="231F20"/>
                </a:solidFill>
                <a:latin typeface="Garamond" pitchFamily="18" charset="0"/>
                <a:cs typeface="+mj-cs"/>
              </a:rPr>
              <a:t>by</a:t>
            </a:r>
            <a:r>
              <a:rPr lang="en-US" altLang="zh-CN" b="1" dirty="0" smtClean="0">
                <a:latin typeface="Times New Roman" pitchFamily="18" charset="0"/>
                <a:cs typeface="+mj-cs"/>
              </a:rPr>
              <a:t> </a:t>
            </a:r>
            <a:r>
              <a:rPr lang="en-US" altLang="zh-CN" b="1" dirty="0" smtClean="0">
                <a:solidFill>
                  <a:srgbClr val="231F20"/>
                </a:solidFill>
                <a:latin typeface="Garamond" pitchFamily="18" charset="0"/>
                <a:cs typeface="+mj-cs"/>
              </a:rPr>
              <a:t>a</a:t>
            </a:r>
            <a:r>
              <a:rPr lang="en-US" altLang="zh-CN" b="1" dirty="0" smtClean="0">
                <a:latin typeface="Times New Roman" pitchFamily="18" charset="0"/>
                <a:cs typeface="+mj-cs"/>
              </a:rPr>
              <a:t> </a:t>
            </a:r>
            <a:r>
              <a:rPr lang="en-US" altLang="zh-CN" b="1" dirty="0" smtClean="0">
                <a:solidFill>
                  <a:srgbClr val="231F20"/>
                </a:solidFill>
                <a:latin typeface="Garamond" pitchFamily="18" charset="0"/>
                <a:cs typeface="+mj-cs"/>
              </a:rPr>
              <a:t>single</a:t>
            </a:r>
            <a:r>
              <a:rPr lang="en-US" altLang="zh-CN" b="1" dirty="0" smtClean="0">
                <a:latin typeface="Times New Roman" pitchFamily="18" charset="0"/>
                <a:cs typeface="+mj-cs"/>
              </a:rPr>
              <a:t> </a:t>
            </a:r>
            <a:r>
              <a:rPr lang="en-US" altLang="zh-CN" b="1" dirty="0" smtClean="0">
                <a:solidFill>
                  <a:srgbClr val="231F20"/>
                </a:solidFill>
                <a:latin typeface="Garamond" pitchFamily="18" charset="0"/>
                <a:cs typeface="+mj-cs"/>
              </a:rPr>
              <a:t>infectious</a:t>
            </a:r>
            <a:r>
              <a:rPr lang="en-US" altLang="zh-CN" b="1" dirty="0" smtClean="0">
                <a:latin typeface="Times New Roman" pitchFamily="18" charset="0"/>
                <a:cs typeface="+mj-cs"/>
              </a:rPr>
              <a:t> </a:t>
            </a:r>
            <a:r>
              <a:rPr lang="en-US" altLang="zh-CN" b="1" dirty="0" smtClean="0">
                <a:solidFill>
                  <a:srgbClr val="231F20"/>
                </a:solidFill>
                <a:latin typeface="Garamond" pitchFamily="18" charset="0"/>
                <a:cs typeface="+mj-cs"/>
              </a:rPr>
              <a:t>individual</a:t>
            </a:r>
            <a:r>
              <a:rPr lang="en-US" altLang="zh-CN" b="1" dirty="0" smtClean="0">
                <a:latin typeface="Times New Roman" pitchFamily="18" charset="0"/>
                <a:cs typeface="+mj-cs"/>
              </a:rPr>
              <a:t> </a:t>
            </a:r>
            <a:r>
              <a:rPr lang="en-US" altLang="zh-CN" b="1" dirty="0" smtClean="0">
                <a:solidFill>
                  <a:srgbClr val="231F20"/>
                </a:solidFill>
                <a:latin typeface="Garamond" pitchFamily="18" charset="0"/>
                <a:cs typeface="+mj-cs"/>
              </a:rPr>
              <a:t>in</a:t>
            </a:r>
            <a:r>
              <a:rPr lang="en-US" altLang="zh-CN" b="1" dirty="0" smtClean="0">
                <a:latin typeface="Times New Roman" pitchFamily="18" charset="0"/>
                <a:cs typeface="+mj-cs"/>
              </a:rPr>
              <a:t> </a:t>
            </a:r>
            <a:r>
              <a:rPr lang="en-US" altLang="zh-CN" b="1" dirty="0" smtClean="0">
                <a:solidFill>
                  <a:srgbClr val="231F20"/>
                </a:solidFill>
                <a:latin typeface="Garamond" pitchFamily="18" charset="0"/>
                <a:cs typeface="+mj-cs"/>
              </a:rPr>
              <a:t>a completely</a:t>
            </a:r>
            <a:r>
              <a:rPr lang="en-US" altLang="zh-CN" b="1" dirty="0" smtClean="0">
                <a:latin typeface="Times New Roman" pitchFamily="18" charset="0"/>
                <a:cs typeface="+mj-cs"/>
              </a:rPr>
              <a:t> </a:t>
            </a:r>
            <a:r>
              <a:rPr lang="en-US" altLang="zh-CN" b="1" dirty="0" smtClean="0">
                <a:solidFill>
                  <a:srgbClr val="231F20"/>
                </a:solidFill>
                <a:latin typeface="Garamond" pitchFamily="18" charset="0"/>
                <a:cs typeface="+mj-cs"/>
              </a:rPr>
              <a:t>susceptible</a:t>
            </a:r>
            <a:r>
              <a:rPr lang="en-US" altLang="zh-CN" b="1" dirty="0" smtClean="0">
                <a:latin typeface="Times New Roman" pitchFamily="18" charset="0"/>
                <a:cs typeface="+mj-cs"/>
              </a:rPr>
              <a:t> </a:t>
            </a:r>
            <a:r>
              <a:rPr lang="en-US" altLang="zh-CN" b="1" dirty="0" smtClean="0">
                <a:solidFill>
                  <a:srgbClr val="231F20"/>
                </a:solidFill>
                <a:latin typeface="Garamond" pitchFamily="18" charset="0"/>
                <a:cs typeface="+mj-cs"/>
              </a:rPr>
              <a:t>population</a:t>
            </a:r>
            <a:r>
              <a:rPr lang="en-US" altLang="zh-CN" b="1" dirty="0" smtClean="0">
                <a:latin typeface="Times New Roman" pitchFamily="18" charset="0"/>
                <a:cs typeface="+mj-cs"/>
              </a:rPr>
              <a:t> </a:t>
            </a:r>
            <a:r>
              <a:rPr lang="en-US" altLang="zh-CN" b="1" dirty="0" smtClean="0">
                <a:solidFill>
                  <a:srgbClr val="231F20"/>
                </a:solidFill>
                <a:latin typeface="Garamond" pitchFamily="18" charset="0"/>
                <a:cs typeface="+mj-cs"/>
              </a:rPr>
              <a:t>over</a:t>
            </a:r>
            <a:r>
              <a:rPr lang="en-US" altLang="zh-CN" b="1" dirty="0" smtClean="0">
                <a:latin typeface="Times New Roman" pitchFamily="18" charset="0"/>
                <a:cs typeface="+mj-cs"/>
              </a:rPr>
              <a:t> </a:t>
            </a:r>
            <a:r>
              <a:rPr lang="en-US" altLang="zh-CN" b="1" dirty="0" smtClean="0">
                <a:solidFill>
                  <a:srgbClr val="231F20"/>
                </a:solidFill>
                <a:latin typeface="Garamond" pitchFamily="18" charset="0"/>
                <a:cs typeface="+mj-cs"/>
              </a:rPr>
              <a:t>the</a:t>
            </a:r>
            <a:r>
              <a:rPr lang="en-US" altLang="zh-CN" b="1" dirty="0" smtClean="0">
                <a:latin typeface="Times New Roman" pitchFamily="18" charset="0"/>
                <a:cs typeface="+mj-cs"/>
              </a:rPr>
              <a:t> </a:t>
            </a:r>
            <a:r>
              <a:rPr lang="en-US" altLang="zh-CN" b="1" dirty="0" smtClean="0">
                <a:solidFill>
                  <a:srgbClr val="231F20"/>
                </a:solidFill>
                <a:latin typeface="Garamond" pitchFamily="18" charset="0"/>
                <a:cs typeface="+mj-cs"/>
              </a:rPr>
              <a:t>course</a:t>
            </a:r>
            <a:r>
              <a:rPr lang="en-US" altLang="zh-CN" b="1" dirty="0" smtClean="0">
                <a:latin typeface="Times New Roman" pitchFamily="18" charset="0"/>
                <a:cs typeface="+mj-cs"/>
              </a:rPr>
              <a:t> </a:t>
            </a:r>
            <a:r>
              <a:rPr lang="en-US" altLang="zh-CN" b="1" dirty="0" smtClean="0">
                <a:solidFill>
                  <a:srgbClr val="231F20"/>
                </a:solidFill>
                <a:latin typeface="Garamond" pitchFamily="18" charset="0"/>
                <a:cs typeface="+mj-cs"/>
              </a:rPr>
              <a:t>of</a:t>
            </a:r>
            <a:r>
              <a:rPr lang="en-US" altLang="zh-CN" b="1" dirty="0" smtClean="0">
                <a:latin typeface="Times New Roman" pitchFamily="18" charset="0"/>
                <a:cs typeface="+mj-cs"/>
              </a:rPr>
              <a:t> </a:t>
            </a:r>
            <a:r>
              <a:rPr lang="en-US" altLang="zh-CN" b="1" dirty="0" smtClean="0">
                <a:solidFill>
                  <a:srgbClr val="231F20"/>
                </a:solidFill>
                <a:latin typeface="Garamond" pitchFamily="18" charset="0"/>
                <a:cs typeface="+mj-cs"/>
              </a:rPr>
              <a:t>that</a:t>
            </a:r>
            <a:r>
              <a:rPr lang="en-US" altLang="zh-CN" b="1" dirty="0" smtClean="0">
                <a:latin typeface="Times New Roman" pitchFamily="18" charset="0"/>
                <a:cs typeface="+mj-cs"/>
              </a:rPr>
              <a:t> </a:t>
            </a:r>
            <a:r>
              <a:rPr lang="en-US" altLang="zh-CN" b="1" dirty="0" smtClean="0">
                <a:solidFill>
                  <a:srgbClr val="231F20"/>
                </a:solidFill>
                <a:latin typeface="Garamond" pitchFamily="18" charset="0"/>
                <a:cs typeface="+mj-cs"/>
              </a:rPr>
              <a:t>individual’s</a:t>
            </a:r>
            <a:r>
              <a:rPr lang="en-US" altLang="zh-CN" b="1" dirty="0" smtClean="0">
                <a:latin typeface="Times New Roman" pitchFamily="18" charset="0"/>
                <a:cs typeface="+mj-cs"/>
              </a:rPr>
              <a:t> </a:t>
            </a:r>
            <a:r>
              <a:rPr lang="en-US" altLang="zh-CN" b="1" dirty="0" smtClean="0">
                <a:solidFill>
                  <a:srgbClr val="231F20"/>
                </a:solidFill>
                <a:latin typeface="Garamond" pitchFamily="18" charset="0"/>
                <a:cs typeface="+mj-cs"/>
              </a:rPr>
              <a:t>infectious</a:t>
            </a:r>
            <a:r>
              <a:rPr lang="en-US" altLang="zh-CN" b="1" dirty="0" smtClean="0">
                <a:latin typeface="Times New Roman" pitchFamily="18" charset="0"/>
                <a:cs typeface="+mj-cs"/>
              </a:rPr>
              <a:t> </a:t>
            </a:r>
            <a:r>
              <a:rPr lang="en-US" altLang="zh-CN" b="1" dirty="0" smtClean="0">
                <a:solidFill>
                  <a:srgbClr val="231F20"/>
                </a:solidFill>
                <a:latin typeface="Garamond" pitchFamily="18" charset="0"/>
                <a:cs typeface="+mj-cs"/>
              </a:rPr>
              <a:t>period</a:t>
            </a:r>
            <a:r>
              <a:rPr lang="en-US" altLang="zh-CN" dirty="0" smtClean="0">
                <a:solidFill>
                  <a:srgbClr val="231F20"/>
                </a:solidFill>
                <a:latin typeface="Garamond" pitchFamily="18" charset="0"/>
                <a:cs typeface="+mj-cs"/>
              </a:rPr>
              <a:t>.</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The</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reproductive</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rate</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of</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a</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pathogen</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is</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a</a:t>
            </a:r>
            <a:r>
              <a:rPr lang="en-US" altLang="zh-CN" dirty="0" smtClean="0">
                <a:latin typeface="Times New Roman" pitchFamily="18" charset="0"/>
                <a:cs typeface="+mj-cs"/>
              </a:rPr>
              <a:t> </a:t>
            </a:r>
            <a:r>
              <a:rPr lang="en-US" altLang="zh-CN" b="1" dirty="0" smtClean="0">
                <a:solidFill>
                  <a:srgbClr val="231F20"/>
                </a:solidFill>
                <a:latin typeface="Garamond" pitchFamily="18" charset="0"/>
                <a:cs typeface="+mj-cs"/>
              </a:rPr>
              <a:t>function</a:t>
            </a:r>
            <a:r>
              <a:rPr lang="en-US" altLang="zh-CN" b="1" dirty="0" smtClean="0">
                <a:latin typeface="Times New Roman" pitchFamily="18" charset="0"/>
                <a:cs typeface="+mj-cs"/>
              </a:rPr>
              <a:t> </a:t>
            </a:r>
            <a:r>
              <a:rPr lang="en-US" altLang="zh-CN" b="1" dirty="0" smtClean="0">
                <a:solidFill>
                  <a:srgbClr val="231F20"/>
                </a:solidFill>
                <a:latin typeface="Garamond" pitchFamily="18" charset="0"/>
                <a:cs typeface="+mj-cs"/>
              </a:rPr>
              <a:t>of</a:t>
            </a:r>
            <a:r>
              <a:rPr lang="en-US" altLang="zh-CN" b="1" dirty="0" smtClean="0">
                <a:latin typeface="Times New Roman" pitchFamily="18" charset="0"/>
                <a:cs typeface="+mj-cs"/>
              </a:rPr>
              <a:t> </a:t>
            </a:r>
            <a:r>
              <a:rPr lang="en-US" altLang="zh-CN" b="1" dirty="0" smtClean="0">
                <a:solidFill>
                  <a:srgbClr val="231F20"/>
                </a:solidFill>
                <a:latin typeface="Garamond" pitchFamily="18" charset="0"/>
                <a:cs typeface="+mj-cs"/>
              </a:rPr>
              <a:t>pathogen</a:t>
            </a:r>
            <a:r>
              <a:rPr lang="en-US" altLang="zh-CN" b="1" dirty="0" smtClean="0">
                <a:latin typeface="Times New Roman" pitchFamily="18" charset="0"/>
                <a:cs typeface="+mj-cs"/>
              </a:rPr>
              <a:t> </a:t>
            </a:r>
            <a:r>
              <a:rPr lang="en-US" altLang="zh-CN" b="1" dirty="0" smtClean="0">
                <a:solidFill>
                  <a:srgbClr val="231F20"/>
                </a:solidFill>
                <a:latin typeface="Garamond" pitchFamily="18" charset="0"/>
                <a:cs typeface="+mj-cs"/>
              </a:rPr>
              <a:t>characteristics</a:t>
            </a:r>
            <a:r>
              <a:rPr lang="en-US" altLang="zh-CN" b="1" dirty="0" smtClean="0">
                <a:latin typeface="Times New Roman" pitchFamily="18" charset="0"/>
                <a:cs typeface="+mj-cs"/>
              </a:rPr>
              <a:t> </a:t>
            </a:r>
            <a:r>
              <a:rPr lang="en-US" altLang="zh-CN" dirty="0" smtClean="0">
                <a:solidFill>
                  <a:srgbClr val="231F20"/>
                </a:solidFill>
                <a:latin typeface="Garamond" pitchFamily="18" charset="0"/>
                <a:cs typeface="+mj-cs"/>
              </a:rPr>
              <a:t>as</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well</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as</a:t>
            </a:r>
            <a:r>
              <a:rPr lang="en-US" altLang="zh-CN" dirty="0" smtClean="0">
                <a:latin typeface="Times New Roman" pitchFamily="18" charset="0"/>
                <a:cs typeface="+mj-cs"/>
              </a:rPr>
              <a:t> </a:t>
            </a:r>
            <a:r>
              <a:rPr lang="en-US" altLang="zh-CN" b="1" dirty="0" smtClean="0">
                <a:solidFill>
                  <a:srgbClr val="231F20"/>
                </a:solidFill>
                <a:latin typeface="Garamond" pitchFamily="18" charset="0"/>
                <a:cs typeface="+mj-cs"/>
              </a:rPr>
              <a:t>contact</a:t>
            </a:r>
            <a:r>
              <a:rPr lang="ar-IQ" altLang="zh-CN" b="1" dirty="0" smtClean="0">
                <a:solidFill>
                  <a:srgbClr val="231F20"/>
                </a:solidFill>
                <a:latin typeface="Garamond" pitchFamily="18" charset="0"/>
                <a:cs typeface="+mj-cs"/>
              </a:rPr>
              <a:t> </a:t>
            </a:r>
            <a:r>
              <a:rPr lang="en-US" altLang="zh-CN" b="1" dirty="0" smtClean="0">
                <a:solidFill>
                  <a:srgbClr val="231F20"/>
                </a:solidFill>
                <a:latin typeface="Garamond" pitchFamily="18" charset="0"/>
                <a:cs typeface="+mj-cs"/>
              </a:rPr>
              <a:t>patterns</a:t>
            </a:r>
            <a:r>
              <a:rPr lang="en-US" altLang="zh-CN" b="1" dirty="0" smtClean="0">
                <a:latin typeface="Times New Roman" pitchFamily="18" charset="0"/>
                <a:cs typeface="+mj-cs"/>
              </a:rPr>
              <a:t> </a:t>
            </a:r>
            <a:r>
              <a:rPr lang="en-US" altLang="zh-CN" dirty="0" smtClean="0">
                <a:solidFill>
                  <a:srgbClr val="231F20"/>
                </a:solidFill>
                <a:latin typeface="Garamond" pitchFamily="18" charset="0"/>
                <a:cs typeface="+mj-cs"/>
              </a:rPr>
              <a:t>within</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the</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community.</a:t>
            </a:r>
            <a:r>
              <a:rPr lang="en-US" altLang="zh-CN" b="1" dirty="0" smtClean="0">
                <a:solidFill>
                  <a:srgbClr val="231F20"/>
                </a:solidFill>
                <a:latin typeface="Garamond" pitchFamily="18" charset="0"/>
                <a:cs typeface="+mj-cs"/>
              </a:rPr>
              <a:t> </a:t>
            </a:r>
          </a:p>
          <a:p>
            <a:pPr>
              <a:tabLst>
                <a:tab pos="228600" algn="l"/>
              </a:tabLst>
            </a:pPr>
            <a:endParaRPr lang="en-US" altLang="zh-CN" b="1" dirty="0" smtClean="0">
              <a:solidFill>
                <a:srgbClr val="231F20"/>
              </a:solidFill>
              <a:latin typeface="Garamond" pitchFamily="18" charset="0"/>
              <a:cs typeface="+mj-cs"/>
            </a:endParaRPr>
          </a:p>
          <a:p>
            <a:pPr>
              <a:tabLst>
                <a:tab pos="228600" algn="l"/>
              </a:tabLst>
            </a:pPr>
            <a:r>
              <a:rPr lang="en-US" altLang="zh-CN" b="1" dirty="0" smtClean="0">
                <a:solidFill>
                  <a:srgbClr val="231F20"/>
                </a:solidFill>
                <a:latin typeface="Garamond" pitchFamily="18" charset="0"/>
                <a:cs typeface="+mj-cs"/>
              </a:rPr>
              <a:t>Elimination</a:t>
            </a:r>
            <a:r>
              <a:rPr lang="en-US" altLang="zh-CN" b="1" dirty="0" smtClean="0">
                <a:latin typeface="Times New Roman" pitchFamily="18" charset="0"/>
                <a:cs typeface="+mj-cs"/>
              </a:rPr>
              <a:t> </a:t>
            </a:r>
            <a:r>
              <a:rPr lang="en-US" altLang="zh-CN" b="1" dirty="0" smtClean="0">
                <a:solidFill>
                  <a:srgbClr val="231F20"/>
                </a:solidFill>
                <a:latin typeface="Garamond" pitchFamily="18" charset="0"/>
                <a:cs typeface="+mj-cs"/>
              </a:rPr>
              <a:t>of</a:t>
            </a:r>
            <a:r>
              <a:rPr lang="en-US" altLang="zh-CN" b="1" dirty="0" smtClean="0">
                <a:latin typeface="Times New Roman" pitchFamily="18" charset="0"/>
                <a:cs typeface="+mj-cs"/>
              </a:rPr>
              <a:t> </a:t>
            </a:r>
            <a:r>
              <a:rPr lang="en-US" altLang="zh-CN" b="1" dirty="0" smtClean="0">
                <a:solidFill>
                  <a:srgbClr val="231F20"/>
                </a:solidFill>
                <a:latin typeface="Garamond" pitchFamily="18" charset="0"/>
                <a:cs typeface="+mj-cs"/>
              </a:rPr>
              <a:t>a</a:t>
            </a:r>
            <a:r>
              <a:rPr lang="en-US" altLang="zh-CN" b="1" dirty="0" smtClean="0">
                <a:latin typeface="Times New Roman" pitchFamily="18" charset="0"/>
                <a:cs typeface="+mj-cs"/>
              </a:rPr>
              <a:t> </a:t>
            </a:r>
            <a:r>
              <a:rPr lang="en-US" altLang="zh-CN" b="1" dirty="0" smtClean="0">
                <a:solidFill>
                  <a:srgbClr val="231F20"/>
                </a:solidFill>
                <a:latin typeface="Garamond" pitchFamily="18" charset="0"/>
                <a:cs typeface="+mj-cs"/>
              </a:rPr>
              <a:t>viral</a:t>
            </a:r>
            <a:r>
              <a:rPr lang="en-US" altLang="zh-CN" b="1" dirty="0" smtClean="0">
                <a:latin typeface="Times New Roman" pitchFamily="18" charset="0"/>
                <a:cs typeface="+mj-cs"/>
              </a:rPr>
              <a:t> </a:t>
            </a:r>
            <a:r>
              <a:rPr lang="en-US" altLang="zh-CN" b="1" dirty="0" smtClean="0">
                <a:solidFill>
                  <a:srgbClr val="231F20"/>
                </a:solidFill>
                <a:latin typeface="Garamond" pitchFamily="18" charset="0"/>
                <a:cs typeface="+mj-cs"/>
              </a:rPr>
              <a:t>infection</a:t>
            </a:r>
            <a:r>
              <a:rPr lang="en-US" altLang="zh-CN" b="1" dirty="0" smtClean="0">
                <a:latin typeface="Times New Roman" pitchFamily="18" charset="0"/>
                <a:cs typeface="+mj-cs"/>
              </a:rPr>
              <a:t> </a:t>
            </a:r>
            <a:r>
              <a:rPr lang="en-US" altLang="zh-CN" dirty="0" smtClean="0">
                <a:solidFill>
                  <a:srgbClr val="231F20"/>
                </a:solidFill>
                <a:latin typeface="Garamond" pitchFamily="18" charset="0"/>
                <a:cs typeface="+mj-cs"/>
              </a:rPr>
              <a:t>could</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be</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achieved</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by</a:t>
            </a:r>
            <a:r>
              <a:rPr lang="en-US" altLang="zh-CN" dirty="0" smtClean="0">
                <a:latin typeface="Times New Roman" pitchFamily="18" charset="0"/>
                <a:cs typeface="+mj-cs"/>
              </a:rPr>
              <a:t> </a:t>
            </a:r>
            <a:r>
              <a:rPr lang="en-US" altLang="zh-CN" b="1" dirty="0" smtClean="0">
                <a:solidFill>
                  <a:srgbClr val="231F20"/>
                </a:solidFill>
                <a:latin typeface="Garamond" pitchFamily="18" charset="0"/>
                <a:cs typeface="+mj-cs"/>
              </a:rPr>
              <a:t>reducing effective</a:t>
            </a:r>
            <a:r>
              <a:rPr lang="en-US" altLang="zh-CN" b="1" dirty="0" smtClean="0">
                <a:latin typeface="Times New Roman" pitchFamily="18" charset="0"/>
                <a:cs typeface="+mj-cs"/>
              </a:rPr>
              <a:t> </a:t>
            </a:r>
            <a:r>
              <a:rPr lang="en-US" altLang="zh-CN" b="1" dirty="0" smtClean="0">
                <a:solidFill>
                  <a:srgbClr val="231F20"/>
                </a:solidFill>
                <a:latin typeface="Garamond" pitchFamily="18" charset="0"/>
                <a:cs typeface="+mj-cs"/>
              </a:rPr>
              <a:t>contacts</a:t>
            </a:r>
            <a:r>
              <a:rPr lang="en-US" altLang="zh-CN" b="1" dirty="0" smtClean="0">
                <a:latin typeface="Times New Roman" pitchFamily="18" charset="0"/>
                <a:cs typeface="+mj-cs"/>
              </a:rPr>
              <a:t> </a:t>
            </a:r>
            <a:r>
              <a:rPr lang="en-US" altLang="zh-CN" b="1" dirty="0" smtClean="0">
                <a:solidFill>
                  <a:srgbClr val="231F20"/>
                </a:solidFill>
                <a:latin typeface="Garamond" pitchFamily="18" charset="0"/>
                <a:cs typeface="+mj-cs"/>
              </a:rPr>
              <a:t>(e.g.,</a:t>
            </a:r>
            <a:r>
              <a:rPr lang="en-US" altLang="zh-CN" b="1" dirty="0" smtClean="0">
                <a:latin typeface="Times New Roman" pitchFamily="18" charset="0"/>
                <a:cs typeface="+mj-cs"/>
              </a:rPr>
              <a:t> </a:t>
            </a:r>
            <a:r>
              <a:rPr lang="en-US" altLang="zh-CN" b="1" dirty="0" smtClean="0">
                <a:solidFill>
                  <a:srgbClr val="231F20"/>
                </a:solidFill>
                <a:latin typeface="Garamond" pitchFamily="18" charset="0"/>
                <a:cs typeface="+mj-cs"/>
              </a:rPr>
              <a:t>quarantine),</a:t>
            </a:r>
            <a:r>
              <a:rPr lang="en-US" altLang="zh-CN" b="1" dirty="0" smtClean="0">
                <a:latin typeface="Times New Roman" pitchFamily="18" charset="0"/>
                <a:cs typeface="+mj-cs"/>
              </a:rPr>
              <a:t> </a:t>
            </a:r>
            <a:r>
              <a:rPr lang="en-US" altLang="zh-CN" b="1" dirty="0" smtClean="0">
                <a:solidFill>
                  <a:srgbClr val="231F20"/>
                </a:solidFill>
                <a:latin typeface="Garamond" pitchFamily="18" charset="0"/>
                <a:cs typeface="+mj-cs"/>
              </a:rPr>
              <a:t>reducing</a:t>
            </a:r>
            <a:r>
              <a:rPr lang="en-US" altLang="zh-CN" b="1" dirty="0" smtClean="0">
                <a:latin typeface="Times New Roman" pitchFamily="18" charset="0"/>
                <a:cs typeface="+mj-cs"/>
              </a:rPr>
              <a:t> </a:t>
            </a:r>
            <a:r>
              <a:rPr lang="en-US" altLang="zh-CN" b="1" dirty="0" smtClean="0">
                <a:solidFill>
                  <a:srgbClr val="231F20"/>
                </a:solidFill>
                <a:latin typeface="Garamond" pitchFamily="18" charset="0"/>
                <a:cs typeface="+mj-cs"/>
              </a:rPr>
              <a:t>the</a:t>
            </a:r>
            <a:r>
              <a:rPr lang="en-US" altLang="zh-CN" b="1" dirty="0" smtClean="0">
                <a:latin typeface="Times New Roman" pitchFamily="18" charset="0"/>
                <a:cs typeface="+mj-cs"/>
              </a:rPr>
              <a:t> </a:t>
            </a:r>
            <a:r>
              <a:rPr lang="en-US" altLang="zh-CN" b="1" dirty="0" smtClean="0">
                <a:solidFill>
                  <a:srgbClr val="231F20"/>
                </a:solidFill>
                <a:latin typeface="Garamond" pitchFamily="18" charset="0"/>
                <a:cs typeface="+mj-cs"/>
              </a:rPr>
              <a:t>proportion</a:t>
            </a:r>
            <a:r>
              <a:rPr lang="en-US" altLang="zh-CN" b="1" dirty="0" smtClean="0">
                <a:latin typeface="Times New Roman" pitchFamily="18" charset="0"/>
                <a:cs typeface="+mj-cs"/>
              </a:rPr>
              <a:t> </a:t>
            </a:r>
            <a:r>
              <a:rPr lang="en-US" altLang="zh-CN" b="1" dirty="0" smtClean="0">
                <a:solidFill>
                  <a:srgbClr val="231F20"/>
                </a:solidFill>
                <a:latin typeface="Garamond" pitchFamily="18" charset="0"/>
                <a:cs typeface="+mj-cs"/>
              </a:rPr>
              <a:t>of susceptible</a:t>
            </a:r>
            <a:r>
              <a:rPr lang="en-US" altLang="zh-CN" b="1" dirty="0" smtClean="0">
                <a:latin typeface="Times New Roman" pitchFamily="18" charset="0"/>
                <a:cs typeface="+mj-cs"/>
              </a:rPr>
              <a:t> </a:t>
            </a:r>
            <a:r>
              <a:rPr lang="en-US" altLang="zh-CN" b="1" dirty="0" smtClean="0">
                <a:solidFill>
                  <a:srgbClr val="231F20"/>
                </a:solidFill>
                <a:latin typeface="Garamond" pitchFamily="18" charset="0"/>
                <a:cs typeface="+mj-cs"/>
              </a:rPr>
              <a:t>individuals</a:t>
            </a:r>
            <a:r>
              <a:rPr lang="en-US" altLang="zh-CN" b="1" dirty="0" smtClean="0">
                <a:latin typeface="Times New Roman" pitchFamily="18" charset="0"/>
                <a:cs typeface="+mj-cs"/>
              </a:rPr>
              <a:t> </a:t>
            </a:r>
            <a:r>
              <a:rPr lang="en-US" altLang="zh-CN" b="1" dirty="0" smtClean="0">
                <a:solidFill>
                  <a:srgbClr val="231F20"/>
                </a:solidFill>
                <a:latin typeface="Garamond" pitchFamily="18" charset="0"/>
                <a:cs typeface="+mj-cs"/>
              </a:rPr>
              <a:t>(e.g.,</a:t>
            </a:r>
            <a:r>
              <a:rPr lang="en-US" altLang="zh-CN" b="1" dirty="0" smtClean="0">
                <a:latin typeface="Times New Roman" pitchFamily="18" charset="0"/>
                <a:cs typeface="+mj-cs"/>
              </a:rPr>
              <a:t> </a:t>
            </a:r>
            <a:r>
              <a:rPr lang="en-US" altLang="zh-CN" b="1" dirty="0" smtClean="0">
                <a:solidFill>
                  <a:srgbClr val="231F20"/>
                </a:solidFill>
                <a:latin typeface="Garamond" pitchFamily="18" charset="0"/>
                <a:cs typeface="+mj-cs"/>
              </a:rPr>
              <a:t>through</a:t>
            </a:r>
            <a:r>
              <a:rPr lang="en-US" altLang="zh-CN" b="1" dirty="0" smtClean="0">
                <a:latin typeface="Times New Roman" pitchFamily="18" charset="0"/>
                <a:cs typeface="+mj-cs"/>
              </a:rPr>
              <a:t> </a:t>
            </a:r>
            <a:r>
              <a:rPr lang="en-US" altLang="zh-CN" b="1" dirty="0" smtClean="0">
                <a:solidFill>
                  <a:srgbClr val="231F20"/>
                </a:solidFill>
                <a:latin typeface="Garamond" pitchFamily="18" charset="0"/>
                <a:cs typeface="+mj-cs"/>
              </a:rPr>
              <a:t>vaccination),</a:t>
            </a:r>
            <a:r>
              <a:rPr lang="en-US" altLang="zh-CN" b="1" dirty="0" smtClean="0">
                <a:latin typeface="Times New Roman" pitchFamily="18" charset="0"/>
                <a:cs typeface="+mj-cs"/>
              </a:rPr>
              <a:t> </a:t>
            </a:r>
            <a:r>
              <a:rPr lang="en-US" altLang="zh-CN" b="1" dirty="0" smtClean="0">
                <a:solidFill>
                  <a:srgbClr val="231F20"/>
                </a:solidFill>
                <a:latin typeface="Garamond" pitchFamily="18" charset="0"/>
                <a:cs typeface="+mj-cs"/>
              </a:rPr>
              <a:t>or</a:t>
            </a:r>
            <a:r>
              <a:rPr lang="en-US" altLang="zh-CN" b="1" dirty="0" smtClean="0">
                <a:latin typeface="Times New Roman" pitchFamily="18" charset="0"/>
                <a:cs typeface="+mj-cs"/>
              </a:rPr>
              <a:t> </a:t>
            </a:r>
            <a:r>
              <a:rPr lang="en-US" altLang="zh-CN" b="1" dirty="0" smtClean="0">
                <a:solidFill>
                  <a:srgbClr val="231F20"/>
                </a:solidFill>
                <a:latin typeface="Garamond" pitchFamily="18" charset="0"/>
                <a:cs typeface="+mj-cs"/>
              </a:rPr>
              <a:t>reducing the</a:t>
            </a:r>
            <a:r>
              <a:rPr lang="en-US" altLang="zh-CN" b="1" dirty="0" smtClean="0">
                <a:latin typeface="Times New Roman" pitchFamily="18" charset="0"/>
                <a:cs typeface="+mj-cs"/>
              </a:rPr>
              <a:t> </a:t>
            </a:r>
            <a:r>
              <a:rPr lang="en-US" altLang="zh-CN" b="1" dirty="0" smtClean="0">
                <a:solidFill>
                  <a:srgbClr val="231F20"/>
                </a:solidFill>
                <a:latin typeface="Garamond" pitchFamily="18" charset="0"/>
                <a:cs typeface="+mj-cs"/>
              </a:rPr>
              <a:t>infectious</a:t>
            </a:r>
            <a:r>
              <a:rPr lang="en-US" altLang="zh-CN" b="1" dirty="0" smtClean="0">
                <a:latin typeface="Times New Roman" pitchFamily="18" charset="0"/>
                <a:cs typeface="+mj-cs"/>
              </a:rPr>
              <a:t> </a:t>
            </a:r>
            <a:r>
              <a:rPr lang="en-US" altLang="zh-CN" b="1" dirty="0" smtClean="0">
                <a:solidFill>
                  <a:srgbClr val="231F20"/>
                </a:solidFill>
                <a:latin typeface="Garamond" pitchFamily="18" charset="0"/>
                <a:cs typeface="+mj-cs"/>
              </a:rPr>
              <a:t>period</a:t>
            </a:r>
            <a:r>
              <a:rPr lang="en-US" altLang="zh-CN" b="1" dirty="0" smtClean="0">
                <a:latin typeface="Times New Roman" pitchFamily="18" charset="0"/>
                <a:cs typeface="+mj-cs"/>
              </a:rPr>
              <a:t> </a:t>
            </a:r>
            <a:r>
              <a:rPr lang="en-US" altLang="zh-CN" b="1" dirty="0" smtClean="0">
                <a:solidFill>
                  <a:srgbClr val="231F20"/>
                </a:solidFill>
                <a:latin typeface="Garamond" pitchFamily="18" charset="0"/>
                <a:cs typeface="+mj-cs"/>
              </a:rPr>
              <a:t>(e.g.,</a:t>
            </a:r>
            <a:r>
              <a:rPr lang="en-US" altLang="zh-CN" b="1" dirty="0" smtClean="0">
                <a:latin typeface="Times New Roman" pitchFamily="18" charset="0"/>
                <a:cs typeface="+mj-cs"/>
              </a:rPr>
              <a:t> </a:t>
            </a:r>
            <a:r>
              <a:rPr lang="en-US" altLang="zh-CN" b="1" dirty="0" smtClean="0">
                <a:solidFill>
                  <a:srgbClr val="231F20"/>
                </a:solidFill>
                <a:latin typeface="Garamond" pitchFamily="18" charset="0"/>
                <a:cs typeface="+mj-cs"/>
              </a:rPr>
              <a:t>treatment</a:t>
            </a:r>
            <a:r>
              <a:rPr lang="en-US" altLang="zh-CN" b="1" dirty="0" smtClean="0">
                <a:latin typeface="Times New Roman" pitchFamily="18" charset="0"/>
                <a:cs typeface="+mj-cs"/>
              </a:rPr>
              <a:t> </a:t>
            </a:r>
            <a:r>
              <a:rPr lang="en-US" altLang="zh-CN" b="1" dirty="0" smtClean="0">
                <a:solidFill>
                  <a:srgbClr val="231F20"/>
                </a:solidFill>
                <a:latin typeface="Garamond" pitchFamily="18" charset="0"/>
                <a:cs typeface="+mj-cs"/>
              </a:rPr>
              <a:t>to</a:t>
            </a:r>
            <a:r>
              <a:rPr lang="en-US" altLang="zh-CN" b="1" dirty="0" smtClean="0">
                <a:latin typeface="Times New Roman" pitchFamily="18" charset="0"/>
                <a:cs typeface="+mj-cs"/>
              </a:rPr>
              <a:t> </a:t>
            </a:r>
            <a:r>
              <a:rPr lang="en-US" altLang="zh-CN" b="1" dirty="0" smtClean="0">
                <a:solidFill>
                  <a:srgbClr val="231F20"/>
                </a:solidFill>
                <a:latin typeface="Garamond" pitchFamily="18" charset="0"/>
                <a:cs typeface="+mj-cs"/>
              </a:rPr>
              <a:t>reduce</a:t>
            </a:r>
            <a:r>
              <a:rPr lang="en-US" altLang="zh-CN" b="1" dirty="0" smtClean="0">
                <a:latin typeface="Times New Roman" pitchFamily="18" charset="0"/>
                <a:cs typeface="+mj-cs"/>
              </a:rPr>
              <a:t> </a:t>
            </a:r>
            <a:r>
              <a:rPr lang="en-US" altLang="zh-CN" b="1" dirty="0" smtClean="0">
                <a:solidFill>
                  <a:srgbClr val="231F20"/>
                </a:solidFill>
                <a:latin typeface="Garamond" pitchFamily="18" charset="0"/>
                <a:cs typeface="+mj-cs"/>
              </a:rPr>
              <a:t>viral</a:t>
            </a:r>
            <a:r>
              <a:rPr lang="en-US" altLang="zh-CN" b="1" dirty="0" smtClean="0">
                <a:latin typeface="Times New Roman" pitchFamily="18" charset="0"/>
                <a:cs typeface="+mj-cs"/>
              </a:rPr>
              <a:t> </a:t>
            </a:r>
            <a:r>
              <a:rPr lang="en-US" altLang="zh-CN" b="1" dirty="0" smtClean="0">
                <a:solidFill>
                  <a:srgbClr val="231F20"/>
                </a:solidFill>
                <a:latin typeface="Garamond" pitchFamily="18" charset="0"/>
                <a:cs typeface="+mj-cs"/>
              </a:rPr>
              <a:t>load).</a:t>
            </a:r>
          </a:p>
          <a:p>
            <a:pPr>
              <a:tabLst>
                <a:tab pos="228600" algn="l"/>
              </a:tabLst>
            </a:pPr>
            <a:r>
              <a:rPr lang="en-US" altLang="zh-CN" dirty="0" smtClean="0">
                <a:latin typeface="Times New Roman" pitchFamily="18" charset="0"/>
                <a:cs typeface="Times New Roman" pitchFamily="18" charset="0"/>
              </a:rPr>
              <a:t> </a:t>
            </a:r>
            <a:endParaRPr lang="en-US" altLang="zh-CN" dirty="0" smtClean="0">
              <a:solidFill>
                <a:srgbClr val="231F20"/>
              </a:solidFill>
              <a:latin typeface="Garamond" pitchFamily="18" charset="0"/>
              <a:cs typeface="Garamond"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3350" y="-59650"/>
            <a:ext cx="7315200" cy="8494633"/>
          </a:xfrm>
          <a:prstGeom prst="rect">
            <a:avLst/>
          </a:prstGeom>
        </p:spPr>
        <p:txBody>
          <a:bodyPr wrap="square">
            <a:spAutoFit/>
          </a:bodyPr>
          <a:lstStyle/>
          <a:p>
            <a:pPr>
              <a:tabLst>
                <a:tab pos="228600" algn="l"/>
                <a:tab pos="241300" algn="l"/>
              </a:tabLst>
            </a:pPr>
            <a:r>
              <a:rPr lang="en-US" altLang="zh-CN" sz="3200" b="1" dirty="0" smtClean="0">
                <a:solidFill>
                  <a:srgbClr val="0B4E82"/>
                </a:solidFill>
                <a:latin typeface="Times New Roman" pitchFamily="18" charset="0"/>
                <a:cs typeface="Times New Roman" pitchFamily="18" charset="0"/>
              </a:rPr>
              <a:t>EPIDEMICS</a:t>
            </a:r>
          </a:p>
          <a:p>
            <a:pPr>
              <a:tabLst>
                <a:tab pos="228600" algn="l"/>
                <a:tab pos="241300" algn="l"/>
              </a:tabLst>
            </a:pPr>
            <a:r>
              <a:rPr lang="en-US" altLang="zh-CN" dirty="0" smtClean="0">
                <a:solidFill>
                  <a:srgbClr val="231F20"/>
                </a:solidFill>
                <a:latin typeface="Garamond" pitchFamily="18" charset="0"/>
                <a:cs typeface="+mj-cs"/>
              </a:rPr>
              <a:t>No</a:t>
            </a:r>
            <a:r>
              <a:rPr lang="ar-IQ" altLang="zh-CN" dirty="0" smtClean="0">
                <a:solidFill>
                  <a:srgbClr val="231F20"/>
                </a:solidFill>
                <a:latin typeface="Garamond" pitchFamily="18" charset="0"/>
                <a:cs typeface="+mj-cs"/>
              </a:rPr>
              <a:t> </a:t>
            </a:r>
            <a:r>
              <a:rPr lang="en-US" altLang="zh-CN" dirty="0" smtClean="0">
                <a:solidFill>
                  <a:srgbClr val="231F20"/>
                </a:solidFill>
                <a:latin typeface="Garamond" pitchFamily="18" charset="0"/>
                <a:cs typeface="+mj-cs"/>
              </a:rPr>
              <a:t>medical</a:t>
            </a:r>
            <a:r>
              <a:rPr lang="ar-IQ" altLang="zh-CN" dirty="0" smtClean="0">
                <a:solidFill>
                  <a:srgbClr val="231F20"/>
                </a:solidFill>
                <a:latin typeface="Garamond" pitchFamily="18" charset="0"/>
                <a:cs typeface="+mj-cs"/>
              </a:rPr>
              <a:t> </a:t>
            </a:r>
            <a:r>
              <a:rPr lang="en-US" altLang="zh-CN" dirty="0" smtClean="0">
                <a:solidFill>
                  <a:srgbClr val="231F20"/>
                </a:solidFill>
                <a:latin typeface="Garamond" pitchFamily="18" charset="0"/>
                <a:cs typeface="+mj-cs"/>
              </a:rPr>
              <a:t>phenomenon</a:t>
            </a:r>
            <a:r>
              <a:rPr lang="ar-IQ" altLang="zh-CN" dirty="0" smtClean="0">
                <a:solidFill>
                  <a:srgbClr val="231F20"/>
                </a:solidFill>
                <a:latin typeface="Garamond" pitchFamily="18" charset="0"/>
                <a:cs typeface="+mj-cs"/>
              </a:rPr>
              <a:t> </a:t>
            </a:r>
            <a:r>
              <a:rPr lang="en-US" altLang="zh-CN" dirty="0" smtClean="0">
                <a:solidFill>
                  <a:srgbClr val="231F20"/>
                </a:solidFill>
                <a:latin typeface="Garamond" pitchFamily="18" charset="0"/>
                <a:cs typeface="+mj-cs"/>
              </a:rPr>
              <a:t>is</a:t>
            </a:r>
            <a:r>
              <a:rPr lang="ar-IQ" altLang="zh-CN" dirty="0" smtClean="0">
                <a:solidFill>
                  <a:srgbClr val="231F20"/>
                </a:solidFill>
                <a:latin typeface="Garamond" pitchFamily="18" charset="0"/>
                <a:cs typeface="+mj-cs"/>
              </a:rPr>
              <a:t> </a:t>
            </a:r>
            <a:r>
              <a:rPr lang="en-US" altLang="zh-CN" dirty="0" smtClean="0">
                <a:solidFill>
                  <a:srgbClr val="231F20"/>
                </a:solidFill>
                <a:latin typeface="Garamond" pitchFamily="18" charset="0"/>
                <a:cs typeface="+mj-cs"/>
              </a:rPr>
              <a:t>more</a:t>
            </a:r>
            <a:r>
              <a:rPr lang="ar-IQ" altLang="zh-CN" dirty="0" smtClean="0">
                <a:solidFill>
                  <a:srgbClr val="231F20"/>
                </a:solidFill>
                <a:latin typeface="Garamond" pitchFamily="18" charset="0"/>
                <a:cs typeface="+mj-cs"/>
              </a:rPr>
              <a:t> </a:t>
            </a:r>
            <a:r>
              <a:rPr lang="en-US" altLang="zh-CN" dirty="0" smtClean="0">
                <a:solidFill>
                  <a:srgbClr val="231F20"/>
                </a:solidFill>
                <a:latin typeface="Garamond" pitchFamily="18" charset="0"/>
                <a:cs typeface="+mj-cs"/>
              </a:rPr>
              <a:t>dramatic</a:t>
            </a:r>
            <a:r>
              <a:rPr lang="ar-IQ" altLang="zh-CN" dirty="0" smtClean="0">
                <a:solidFill>
                  <a:srgbClr val="231F20"/>
                </a:solidFill>
                <a:latin typeface="Garamond" pitchFamily="18" charset="0"/>
                <a:cs typeface="+mj-cs"/>
              </a:rPr>
              <a:t> </a:t>
            </a:r>
            <a:r>
              <a:rPr lang="en-US" altLang="zh-CN" dirty="0" smtClean="0">
                <a:solidFill>
                  <a:srgbClr val="231F20"/>
                </a:solidFill>
                <a:latin typeface="Garamond" pitchFamily="18" charset="0"/>
                <a:cs typeface="+mj-cs"/>
              </a:rPr>
              <a:t>than</a:t>
            </a:r>
            <a:r>
              <a:rPr lang="ar-IQ" altLang="zh-CN" dirty="0" smtClean="0">
                <a:solidFill>
                  <a:srgbClr val="231F20"/>
                </a:solidFill>
                <a:latin typeface="Garamond" pitchFamily="18" charset="0"/>
                <a:cs typeface="+mj-cs"/>
              </a:rPr>
              <a:t> </a:t>
            </a:r>
            <a:r>
              <a:rPr lang="en-US" altLang="zh-CN" dirty="0" smtClean="0">
                <a:solidFill>
                  <a:srgbClr val="231F20"/>
                </a:solidFill>
                <a:latin typeface="Garamond" pitchFamily="18" charset="0"/>
                <a:cs typeface="+mj-cs"/>
              </a:rPr>
              <a:t>the</a:t>
            </a:r>
            <a:r>
              <a:rPr lang="ar-IQ" altLang="zh-CN" dirty="0" smtClean="0">
                <a:solidFill>
                  <a:srgbClr val="231F20"/>
                </a:solidFill>
                <a:latin typeface="Garamond" pitchFamily="18" charset="0"/>
                <a:cs typeface="+mj-cs"/>
              </a:rPr>
              <a:t> </a:t>
            </a:r>
            <a:r>
              <a:rPr lang="en-US" altLang="zh-CN" dirty="0" smtClean="0">
                <a:solidFill>
                  <a:srgbClr val="231F20"/>
                </a:solidFill>
                <a:latin typeface="Garamond" pitchFamily="18" charset="0"/>
                <a:cs typeface="+mj-cs"/>
              </a:rPr>
              <a:t>occurrence of</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an</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epidemic.</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The</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immediate</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cause</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of</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any</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viral</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epidemic</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is heightened</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transmission</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of</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the</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causal</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agent.</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Epidemics</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can</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be classified</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according</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to</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their</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principal</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mode</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of</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transmission</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as either</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common</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source</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or</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propagated.</a:t>
            </a:r>
          </a:p>
          <a:p>
            <a:pPr>
              <a:tabLst>
                <a:tab pos="228600" algn="l"/>
                <a:tab pos="241300" algn="l"/>
              </a:tabLst>
            </a:pPr>
            <a:r>
              <a:rPr lang="en-US" altLang="zh-CN" sz="2800" b="1" dirty="0" smtClean="0">
                <a:solidFill>
                  <a:srgbClr val="358682"/>
                </a:solidFill>
                <a:latin typeface="Times New Roman" pitchFamily="18" charset="0"/>
                <a:cs typeface="Times New Roman" pitchFamily="18" charset="0"/>
              </a:rPr>
              <a:t>Common</a:t>
            </a:r>
            <a:r>
              <a:rPr lang="en-US" altLang="zh-CN" sz="2800" dirty="0" smtClean="0">
                <a:latin typeface="Times New Roman" pitchFamily="18" charset="0"/>
                <a:cs typeface="Times New Roman" pitchFamily="18" charset="0"/>
              </a:rPr>
              <a:t> </a:t>
            </a:r>
            <a:r>
              <a:rPr lang="en-US" altLang="zh-CN" sz="2800" b="1" dirty="0" smtClean="0">
                <a:solidFill>
                  <a:srgbClr val="358682"/>
                </a:solidFill>
                <a:latin typeface="Times New Roman" pitchFamily="18" charset="0"/>
                <a:cs typeface="Times New Roman" pitchFamily="18" charset="0"/>
              </a:rPr>
              <a:t>Source</a:t>
            </a:r>
            <a:r>
              <a:rPr lang="en-US" altLang="zh-CN" sz="2800" dirty="0" smtClean="0">
                <a:latin typeface="Times New Roman" pitchFamily="18" charset="0"/>
                <a:cs typeface="Times New Roman" pitchFamily="18" charset="0"/>
              </a:rPr>
              <a:t> </a:t>
            </a:r>
            <a:r>
              <a:rPr lang="en-US" altLang="zh-CN" sz="2800" b="1" dirty="0" smtClean="0">
                <a:solidFill>
                  <a:srgbClr val="358682"/>
                </a:solidFill>
                <a:latin typeface="Times New Roman" pitchFamily="18" charset="0"/>
                <a:cs typeface="Times New Roman" pitchFamily="18" charset="0"/>
              </a:rPr>
              <a:t>Epidemics</a:t>
            </a:r>
          </a:p>
          <a:p>
            <a:pPr>
              <a:tabLst>
                <a:tab pos="228600" algn="l"/>
                <a:tab pos="241300" algn="l"/>
              </a:tabLst>
            </a:pPr>
            <a:r>
              <a:rPr lang="en-US" altLang="zh-CN" dirty="0" smtClean="0">
                <a:solidFill>
                  <a:srgbClr val="231F20"/>
                </a:solidFill>
                <a:latin typeface="Garamond" pitchFamily="18" charset="0"/>
                <a:cs typeface="+mj-cs"/>
              </a:rPr>
              <a:t>Common</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source</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outbreaks</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are,</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as</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the</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term</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implies,</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owing</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to exposure</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to</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the</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virus</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from</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a</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common</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source,</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usually</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either</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in food,</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water,</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aerosol,</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or</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injected</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product.</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Common</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source</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outbreaks</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have</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the</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potential</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to</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be</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explosive</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because</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of</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the</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simultaneous</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exposure</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of</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many</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individuals;</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however,</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because</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the</a:t>
            </a:r>
          </a:p>
          <a:p>
            <a:pPr>
              <a:tabLst>
                <a:tab pos="228600" algn="l"/>
                <a:tab pos="241300" algn="l"/>
              </a:tabLst>
            </a:pPr>
            <a:r>
              <a:rPr lang="en-US" altLang="zh-CN" dirty="0" smtClean="0">
                <a:solidFill>
                  <a:srgbClr val="231F20"/>
                </a:solidFill>
                <a:latin typeface="Garamond" pitchFamily="18" charset="0"/>
                <a:cs typeface="+mj-cs"/>
              </a:rPr>
              <a:t>exposure</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is</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frequently</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limited</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in</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time,</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such</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outbreaks</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may</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be of</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relatively</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short</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duration.</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Finally,</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common</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source</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outbreaks challenge</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the</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epidemiologist,</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because</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unraveling</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the</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source may</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lead</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to</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termination</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of</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an</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ongoing</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outbreak</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or</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prevention of</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recurrences.</a:t>
            </a:r>
          </a:p>
          <a:p>
            <a:pPr>
              <a:tabLst>
                <a:tab pos="228600" algn="l"/>
                <a:tab pos="241300" algn="l"/>
              </a:tabLst>
            </a:pPr>
            <a:r>
              <a:rPr lang="en-US" altLang="zh-CN" dirty="0" smtClean="0">
                <a:cs typeface="+mj-cs"/>
              </a:rPr>
              <a:t>		</a:t>
            </a:r>
            <a:r>
              <a:rPr lang="en-US" altLang="zh-CN" dirty="0" smtClean="0">
                <a:solidFill>
                  <a:srgbClr val="231F20"/>
                </a:solidFill>
                <a:latin typeface="Garamond" pitchFamily="18" charset="0"/>
                <a:cs typeface="+mj-cs"/>
              </a:rPr>
              <a:t>An</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example</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illustrate</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common</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source</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epidemics.</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At the</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beginning</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of</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World</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War</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II,</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the</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military</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decided</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to</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immunize</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a</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large</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number</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of</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troops</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against</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yellow</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fever</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because</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it was</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clear</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that</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there</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would</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be</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action</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in</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several</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tropical</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theaters where</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jungle</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yellow</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fever</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might</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be</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encountered.</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The</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attenuated</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17D</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strain</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of</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yellow</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fever</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virus</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was</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a</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newly</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developed vaccine</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considered</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to</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be</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a</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safe</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and</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effective</a:t>
            </a:r>
            <a:r>
              <a:rPr lang="en-US" altLang="zh-CN" dirty="0" smtClean="0">
                <a:latin typeface="Times New Roman" pitchFamily="18" charset="0"/>
                <a:cs typeface="+mj-cs"/>
              </a:rPr>
              <a:t>  </a:t>
            </a:r>
            <a:r>
              <a:rPr lang="en-US" altLang="zh-CN" dirty="0" err="1" smtClean="0">
                <a:solidFill>
                  <a:srgbClr val="231F20"/>
                </a:solidFill>
                <a:latin typeface="Garamond" pitchFamily="18" charset="0"/>
                <a:cs typeface="+mj-cs"/>
              </a:rPr>
              <a:t>immunogen</a:t>
            </a:r>
            <a:r>
              <a:rPr lang="en-US" altLang="zh-CN" dirty="0" smtClean="0">
                <a:solidFill>
                  <a:srgbClr val="231F20"/>
                </a:solidFill>
                <a:latin typeface="Garamond" pitchFamily="18" charset="0"/>
                <a:cs typeface="+mj-cs"/>
              </a:rPr>
              <a:t>.</a:t>
            </a:r>
          </a:p>
          <a:p>
            <a:pPr>
              <a:tabLst>
                <a:tab pos="228600" algn="l"/>
                <a:tab pos="241300" algn="l"/>
              </a:tabLst>
            </a:pPr>
            <a:r>
              <a:rPr lang="en-US" altLang="zh-CN" dirty="0" smtClean="0">
                <a:solidFill>
                  <a:srgbClr val="231F20"/>
                </a:solidFill>
                <a:latin typeface="Garamond" pitchFamily="18" charset="0"/>
                <a:cs typeface="+mj-cs"/>
              </a:rPr>
              <a:t>Because</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vaccine</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efficacy</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depended</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on</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the</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infectivity</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of</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17D virus,</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its</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stability</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was</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enhanced</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by</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including</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serum</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in</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the final</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formulation.</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Human</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serum</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was</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used</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(to</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avoid</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serum sickness),</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and</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almost</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1,000</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donors</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were</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recruited,</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most</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of whom</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were</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medical</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students</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at</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Johns</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Hopkins</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University.</a:t>
            </a:r>
          </a:p>
          <a:p>
            <a:pPr>
              <a:tabLst>
                <a:tab pos="228600" algn="l"/>
                <a:tab pos="241300" algn="l"/>
              </a:tabLst>
            </a:pPr>
            <a:r>
              <a:rPr lang="en-US" altLang="zh-CN" dirty="0" smtClean="0">
                <a:solidFill>
                  <a:srgbClr val="231F20"/>
                </a:solidFill>
                <a:latin typeface="Garamond" pitchFamily="18" charset="0"/>
                <a:cs typeface="+mj-cs"/>
              </a:rPr>
              <a:t>Unfortunately,</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at</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least</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one</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individual</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was</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a</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carrier</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of</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hepatitis B</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virus.</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As</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a</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result,</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over</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400,000</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troops</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received</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contaminated</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vaccine,</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causing</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a</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massive</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epidemic</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of</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hepatitis</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B</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infection</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(about</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20,000</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cases)</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in</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the</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spring</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of</a:t>
            </a:r>
            <a:r>
              <a:rPr lang="en-US" altLang="zh-CN" dirty="0" smtClean="0">
                <a:latin typeface="Times New Roman" pitchFamily="18" charset="0"/>
                <a:cs typeface="+mj-cs"/>
              </a:rPr>
              <a:t> </a:t>
            </a:r>
            <a:r>
              <a:rPr lang="en-US" altLang="zh-CN" dirty="0" smtClean="0">
                <a:solidFill>
                  <a:srgbClr val="231F20"/>
                </a:solidFill>
                <a:latin typeface="Garamond" pitchFamily="18" charset="0"/>
                <a:cs typeface="+mj-cs"/>
              </a:rPr>
              <a:t>1942.</a:t>
            </a:r>
            <a:r>
              <a:rPr lang="en-US" altLang="zh-CN" dirty="0" smtClean="0"/>
              <a:t>	</a:t>
            </a:r>
            <a:endParaRPr lang="en-US" altLang="zh-CN" dirty="0" smtClean="0">
              <a:solidFill>
                <a:srgbClr val="231F20"/>
              </a:solidFill>
              <a:latin typeface="Garamond" pitchFamily="18" charset="0"/>
              <a:cs typeface="Garamond"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1"/>
          <p:cNvSpPr txBox="1"/>
          <p:nvPr/>
        </p:nvSpPr>
        <p:spPr>
          <a:xfrm>
            <a:off x="133350" y="627231"/>
            <a:ext cx="7239000" cy="11269752"/>
          </a:xfrm>
          <a:prstGeom prst="rect">
            <a:avLst/>
          </a:prstGeom>
          <a:noFill/>
        </p:spPr>
        <p:txBody>
          <a:bodyPr wrap="square" lIns="0" tIns="0" rIns="0" rtlCol="0">
            <a:spAutoFit/>
          </a:bodyPr>
          <a:lstStyle/>
          <a:p>
            <a:pPr>
              <a:lnSpc>
                <a:spcPct val="150000"/>
              </a:lnSpc>
              <a:tabLst>
                <a:tab pos="228600" algn="l"/>
              </a:tabLst>
            </a:pPr>
            <a:r>
              <a:rPr lang="en-US" altLang="zh-CN" b="1" dirty="0" smtClean="0">
                <a:solidFill>
                  <a:srgbClr val="358682"/>
                </a:solidFill>
                <a:latin typeface="Times New Roman" pitchFamily="18" charset="0"/>
                <a:cs typeface="Times New Roman" pitchFamily="18" charset="0"/>
              </a:rPr>
              <a:t>Propagated</a:t>
            </a:r>
            <a:r>
              <a:rPr lang="en-US" altLang="zh-CN" dirty="0" smtClean="0">
                <a:latin typeface="Times New Roman" pitchFamily="18" charset="0"/>
                <a:cs typeface="Times New Roman" pitchFamily="18" charset="0"/>
              </a:rPr>
              <a:t> </a:t>
            </a:r>
            <a:r>
              <a:rPr lang="en-US" altLang="zh-CN" b="1" dirty="0" smtClean="0">
                <a:solidFill>
                  <a:srgbClr val="358682"/>
                </a:solidFill>
                <a:latin typeface="Times New Roman" pitchFamily="18" charset="0"/>
                <a:cs typeface="Times New Roman" pitchFamily="18" charset="0"/>
              </a:rPr>
              <a:t>Epidemics</a:t>
            </a:r>
          </a:p>
          <a:p>
            <a:pPr>
              <a:lnSpc>
                <a:spcPct val="150000"/>
              </a:lnSpc>
              <a:tabLst>
                <a:tab pos="228600" algn="l"/>
                <a:tab pos="241300" algn="l"/>
              </a:tabLst>
            </a:pPr>
            <a:r>
              <a:rPr lang="en-US" altLang="zh-CN" dirty="0" smtClean="0">
                <a:solidFill>
                  <a:srgbClr val="231F20"/>
                </a:solidFill>
                <a:latin typeface="Garamond" pitchFamily="18" charset="0"/>
                <a:cs typeface="Garamond" pitchFamily="18" charset="0"/>
              </a:rPr>
              <a:t>Propagated</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epidemics,</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as</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the</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term</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implies,</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involve</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host-to-host</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spread</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of</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virus.The</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occurrence</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of</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an</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epidemic</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is</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therefore owing</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to</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the</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action</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of</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three</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parameters</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that</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determine</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clinical disease</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incidence—namely,</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the</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proportion</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of</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the</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population susceptible,</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the</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proportion</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of</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infected</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(and</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infectious)</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individuals,</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and</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the</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case</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infection</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ratio.</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To</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produce</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the</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unusually high</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incidence</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that</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defines</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an</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epidemic,</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at</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least</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one</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of</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these parameters</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must</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be</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operating</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above</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its</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usual</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level.</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In</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some</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but not</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all</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outbreaks,</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it is possible to</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implicate a specific parameter.</a:t>
            </a:r>
          </a:p>
          <a:p>
            <a:pPr>
              <a:lnSpc>
                <a:spcPct val="150000"/>
              </a:lnSpc>
              <a:tabLst>
                <a:tab pos="228600" algn="l"/>
                <a:tab pos="241300" algn="l"/>
              </a:tabLst>
            </a:pPr>
            <a:r>
              <a:rPr lang="en-US" altLang="zh-CN" dirty="0" smtClean="0">
                <a:solidFill>
                  <a:srgbClr val="231F20"/>
                </a:solidFill>
                <a:latin typeface="Garamond" pitchFamily="18" charset="0"/>
                <a:cs typeface="Garamond" pitchFamily="18" charset="0"/>
              </a:rPr>
              <a:t>The</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proportion</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of</a:t>
            </a:r>
            <a:r>
              <a:rPr lang="en-US" altLang="zh-CN" dirty="0" smtClean="0">
                <a:latin typeface="Times New Roman" pitchFamily="18" charset="0"/>
                <a:cs typeface="Times New Roman" pitchFamily="18" charset="0"/>
              </a:rPr>
              <a:t>  </a:t>
            </a:r>
            <a:r>
              <a:rPr lang="en-US" altLang="zh-CN" dirty="0" err="1" smtClean="0">
                <a:solidFill>
                  <a:srgbClr val="231F20"/>
                </a:solidFill>
                <a:latin typeface="Garamond" pitchFamily="18" charset="0"/>
                <a:cs typeface="Garamond" pitchFamily="18" charset="0"/>
              </a:rPr>
              <a:t>susceptibles</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infected</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will</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be</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determined</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by</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two</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characteristics</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of</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a</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given</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virus—namely,</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the</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generation</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time</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and</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the</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transmissibility.</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A</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virus</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with</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a</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relatively short</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generation</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time,</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such</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as</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influenza</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virus,</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can</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spread</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more rapidly</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than</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a</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virus</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such</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as</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poliovirus</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despite</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its</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lower</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transmissibility</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(R0</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for</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influenza</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virus</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is</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approximately</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2</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compared</a:t>
            </a:r>
          </a:p>
          <a:p>
            <a:pPr>
              <a:lnSpc>
                <a:spcPct val="150000"/>
              </a:lnSpc>
              <a:tabLst>
                <a:tab pos="228600" algn="l"/>
                <a:tab pos="241300" algn="l"/>
              </a:tabLst>
            </a:pPr>
            <a:r>
              <a:rPr lang="en-US" altLang="zh-CN" dirty="0" smtClean="0">
                <a:solidFill>
                  <a:srgbClr val="231F20"/>
                </a:solidFill>
                <a:latin typeface="Garamond" pitchFamily="18" charset="0"/>
                <a:cs typeface="Garamond" pitchFamily="18" charset="0"/>
              </a:rPr>
              <a:t>to</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5–7</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for</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polioviruses).</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Generation</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time</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and</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transmissibility</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determine</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the</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kinetics</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of</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the</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infection</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and</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are</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related</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to the</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titers</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of</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virus</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excreted;</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these</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parameters</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may</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be</a:t>
            </a:r>
            <a:r>
              <a:rPr lang="en-US" altLang="zh-CN" dirty="0" smtClean="0">
                <a:latin typeface="Times New Roman" pitchFamily="18" charset="0"/>
                <a:cs typeface="Times New Roman" pitchFamily="18" charset="0"/>
              </a:rPr>
              <a:t> </a:t>
            </a:r>
            <a:r>
              <a:rPr lang="en-US" altLang="zh-CN" dirty="0" err="1" smtClean="0">
                <a:solidFill>
                  <a:srgbClr val="231F20"/>
                </a:solidFill>
                <a:latin typeface="Garamond" pitchFamily="18" charset="0"/>
                <a:cs typeface="Garamond" pitchFamily="18" charset="0"/>
              </a:rPr>
              <a:t>inluenced</a:t>
            </a:r>
            <a:r>
              <a:rPr lang="en-US" altLang="zh-CN" dirty="0" smtClean="0">
                <a:solidFill>
                  <a:srgbClr val="231F20"/>
                </a:solidFill>
                <a:latin typeface="Garamond" pitchFamily="18" charset="0"/>
                <a:cs typeface="Garamond" pitchFamily="18" charset="0"/>
              </a:rPr>
              <a:t> by</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specific</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viral</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genes.</a:t>
            </a:r>
            <a:r>
              <a:rPr lang="en-US" altLang="zh-CN" dirty="0" smtClean="0">
                <a:latin typeface="Times New Roman" pitchFamily="18" charset="0"/>
                <a:cs typeface="Times New Roman" pitchFamily="18" charset="0"/>
              </a:rPr>
              <a:t> </a:t>
            </a:r>
          </a:p>
          <a:p>
            <a:pPr>
              <a:lnSpc>
                <a:spcPct val="150000"/>
              </a:lnSpc>
              <a:tabLst>
                <a:tab pos="228600" algn="l"/>
                <a:tab pos="241300" algn="l"/>
              </a:tabLst>
            </a:pPr>
            <a:r>
              <a:rPr lang="en-US" altLang="zh-CN" dirty="0" smtClean="0"/>
              <a:t>	</a:t>
            </a:r>
            <a:r>
              <a:rPr lang="en-US" altLang="zh-CN" dirty="0" smtClean="0">
                <a:solidFill>
                  <a:srgbClr val="231F20"/>
                </a:solidFill>
                <a:latin typeface="Garamond" pitchFamily="18" charset="0"/>
                <a:cs typeface="Garamond" pitchFamily="18" charset="0"/>
              </a:rPr>
              <a:t>A</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major</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determinant</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of</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the</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case</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infection</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ratio</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is</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viral </a:t>
            </a:r>
            <a:r>
              <a:rPr lang="en-US" altLang="zh-CN" dirty="0" err="1" smtClean="0">
                <a:solidFill>
                  <a:srgbClr val="231F20"/>
                </a:solidFill>
                <a:latin typeface="Garamond" pitchFamily="18" charset="0"/>
                <a:cs typeface="Garamond" pitchFamily="18" charset="0"/>
              </a:rPr>
              <a:t>pathogenicity</a:t>
            </a:r>
            <a:r>
              <a:rPr lang="en-US" altLang="zh-CN" dirty="0" smtClean="0">
                <a:solidFill>
                  <a:srgbClr val="231F20"/>
                </a:solidFill>
                <a:latin typeface="Garamond" pitchFamily="18" charset="0"/>
                <a:cs typeface="Garamond" pitchFamily="18" charset="0"/>
              </a:rPr>
              <a:t>.</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Most</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viruses</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exhibit</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great</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natural</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variation</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in </a:t>
            </a:r>
            <a:r>
              <a:rPr lang="en-US" altLang="zh-CN" dirty="0" err="1" smtClean="0">
                <a:solidFill>
                  <a:srgbClr val="231F20"/>
                </a:solidFill>
                <a:latin typeface="Garamond" pitchFamily="18" charset="0"/>
                <a:cs typeface="Garamond" pitchFamily="18" charset="0"/>
              </a:rPr>
              <a:t>pathogenicity</a:t>
            </a:r>
            <a:r>
              <a:rPr lang="en-US" altLang="zh-CN" dirty="0" smtClean="0">
                <a:solidFill>
                  <a:srgbClr val="231F20"/>
                </a:solidFill>
                <a:latin typeface="Garamond" pitchFamily="18" charset="0"/>
                <a:cs typeface="Garamond" pitchFamily="18" charset="0"/>
              </a:rPr>
              <a:t>.</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One</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classical</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example</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is</a:t>
            </a:r>
            <a:r>
              <a:rPr lang="en-US" altLang="zh-CN" dirty="0" smtClean="0">
                <a:latin typeface="Times New Roman" pitchFamily="18" charset="0"/>
                <a:cs typeface="Times New Roman" pitchFamily="18" charset="0"/>
              </a:rPr>
              <a:t>  </a:t>
            </a:r>
            <a:r>
              <a:rPr lang="en-US" altLang="zh-CN" dirty="0" err="1" smtClean="0">
                <a:solidFill>
                  <a:srgbClr val="231F20"/>
                </a:solidFill>
                <a:latin typeface="Garamond" pitchFamily="18" charset="0"/>
                <a:cs typeface="Garamond" pitchFamily="18" charset="0"/>
              </a:rPr>
              <a:t>variola</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virus,</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which caused</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virulent</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forms</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of</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smallpox</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a:t>
            </a:r>
            <a:r>
              <a:rPr lang="en-US" altLang="zh-CN" dirty="0" err="1" smtClean="0">
                <a:solidFill>
                  <a:srgbClr val="231F20"/>
                </a:solidFill>
                <a:latin typeface="Garamond" pitchFamily="18" charset="0"/>
                <a:cs typeface="Garamond" pitchFamily="18" charset="0"/>
              </a:rPr>
              <a:t>variola</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major)</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in</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India</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and Africa</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and</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much</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milder</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disease</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a:t>
            </a:r>
            <a:r>
              <a:rPr lang="en-US" altLang="zh-CN" dirty="0" err="1" smtClean="0">
                <a:solidFill>
                  <a:srgbClr val="231F20"/>
                </a:solidFill>
                <a:latin typeface="Garamond" pitchFamily="18" charset="0"/>
                <a:cs typeface="Garamond" pitchFamily="18" charset="0"/>
              </a:rPr>
              <a:t>alastrim</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or</a:t>
            </a:r>
            <a:r>
              <a:rPr lang="en-US" altLang="zh-CN" dirty="0" smtClean="0">
                <a:latin typeface="Times New Roman" pitchFamily="18" charset="0"/>
                <a:cs typeface="Times New Roman" pitchFamily="18" charset="0"/>
              </a:rPr>
              <a:t> </a:t>
            </a:r>
            <a:r>
              <a:rPr lang="en-US" altLang="zh-CN" dirty="0" err="1" smtClean="0">
                <a:solidFill>
                  <a:srgbClr val="231F20"/>
                </a:solidFill>
                <a:latin typeface="Garamond" pitchFamily="18" charset="0"/>
                <a:cs typeface="Garamond" pitchFamily="18" charset="0"/>
              </a:rPr>
              <a:t>variola</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minor)</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in South</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America.</a:t>
            </a:r>
            <a:r>
              <a:rPr lang="en-US" altLang="zh-CN" dirty="0" smtClean="0"/>
              <a:t>	</a:t>
            </a:r>
          </a:p>
          <a:p>
            <a:pPr>
              <a:tabLst>
                <a:tab pos="228600" algn="l"/>
              </a:tabLst>
            </a:pPr>
            <a:r>
              <a:rPr lang="en-US" altLang="zh-CN" dirty="0" smtClean="0">
                <a:solidFill>
                  <a:srgbClr val="231F20"/>
                </a:solidFill>
                <a:latin typeface="Garamond" pitchFamily="18" charset="0"/>
                <a:cs typeface="Garamond" pitchFamily="18" charset="0"/>
              </a:rPr>
              <a:t>.</a:t>
            </a:r>
          </a:p>
          <a:p>
            <a:pPr>
              <a:tabLst>
                <a:tab pos="228600" algn="l"/>
              </a:tabLst>
            </a:pPr>
            <a:endParaRPr lang="en-US" altLang="zh-CN" dirty="0" smtClean="0">
              <a:solidFill>
                <a:srgbClr val="231F20"/>
              </a:solidFill>
              <a:latin typeface="Garamond" pitchFamily="18" charset="0"/>
              <a:cs typeface="Garamond" pitchFamily="18" charset="0"/>
            </a:endParaRPr>
          </a:p>
          <a:p>
            <a:pPr>
              <a:tabLst>
                <a:tab pos="228600" algn="l"/>
              </a:tabLst>
            </a:pPr>
            <a:r>
              <a:rPr lang="en-US" altLang="zh-CN" dirty="0" smtClean="0"/>
              <a:t>	</a:t>
            </a:r>
          </a:p>
          <a:p>
            <a:pPr>
              <a:lnSpc>
                <a:spcPts val="1000"/>
              </a:lnSpc>
            </a:pPr>
            <a:endParaRPr lang="en-US" altLang="zh-CN" dirty="0" smtClean="0"/>
          </a:p>
          <a:p>
            <a:pPr>
              <a:lnSpc>
                <a:spcPts val="1000"/>
              </a:lnSpc>
            </a:pPr>
            <a:endParaRPr lang="en-US" altLang="zh-CN" dirty="0" smtClean="0"/>
          </a:p>
          <a:p>
            <a:pPr>
              <a:lnSpc>
                <a:spcPts val="1000"/>
              </a:lnSpc>
            </a:pPr>
            <a:endParaRPr lang="en-US" altLang="zh-CN" dirty="0" smtClean="0"/>
          </a:p>
          <a:p>
            <a:pPr>
              <a:lnSpc>
                <a:spcPts val="1000"/>
              </a:lnSpc>
            </a:pPr>
            <a:endParaRPr lang="en-US" altLang="zh-CN" dirty="0" smtClean="0"/>
          </a:p>
          <a:p>
            <a:pPr>
              <a:lnSpc>
                <a:spcPts val="1000"/>
              </a:lnSpc>
            </a:pPr>
            <a:endParaRPr lang="en-US" altLang="zh-CN" dirty="0" smtClean="0"/>
          </a:p>
          <a:p>
            <a:pPr>
              <a:lnSpc>
                <a:spcPts val="1000"/>
              </a:lnSpc>
            </a:pPr>
            <a:endParaRPr lang="en-US" altLang="zh-CN" dirty="0" smtClean="0"/>
          </a:p>
          <a:p>
            <a:pPr>
              <a:lnSpc>
                <a:spcPts val="1000"/>
              </a:lnSpc>
            </a:pPr>
            <a:endParaRPr lang="en-US" altLang="zh-CN" dirty="0" smtClean="0"/>
          </a:p>
          <a:p>
            <a:pPr>
              <a:lnSpc>
                <a:spcPts val="1000"/>
              </a:lnSpc>
            </a:pPr>
            <a:endParaRPr lang="en-US" altLang="zh-CN" dirty="0" smtClean="0"/>
          </a:p>
          <a:p>
            <a:pPr>
              <a:lnSpc>
                <a:spcPts val="1000"/>
              </a:lnSpc>
            </a:pPr>
            <a:endParaRPr lang="en-US" altLang="zh-CN" dirty="0" smtClean="0"/>
          </a:p>
          <a:p>
            <a:pPr>
              <a:lnSpc>
                <a:spcPts val="1000"/>
              </a:lnSpc>
            </a:pPr>
            <a:endParaRPr lang="en-US" altLang="zh-CN" dirty="0" smtClean="0"/>
          </a:p>
          <a:p>
            <a:pPr>
              <a:lnSpc>
                <a:spcPts val="1000"/>
              </a:lnSpc>
            </a:pPr>
            <a:endParaRPr lang="en-US" altLang="zh-CN" dirty="0" smtClean="0"/>
          </a:p>
          <a:p>
            <a:pPr>
              <a:lnSpc>
                <a:spcPts val="1000"/>
              </a:lnSpc>
            </a:pPr>
            <a:endParaRPr lang="en-US" altLang="zh-CN" dirty="0" smtClean="0"/>
          </a:p>
          <a:p>
            <a:pPr>
              <a:lnSpc>
                <a:spcPts val="1000"/>
              </a:lnSpc>
            </a:pPr>
            <a:endParaRPr lang="en-US" altLang="zh-CN"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3350" y="-64651"/>
            <a:ext cx="7315200" cy="7848302"/>
          </a:xfrm>
          <a:prstGeom prst="rect">
            <a:avLst/>
          </a:prstGeom>
        </p:spPr>
        <p:txBody>
          <a:bodyPr wrap="square">
            <a:spAutoFit/>
          </a:bodyPr>
          <a:lstStyle/>
          <a:p>
            <a:endParaRPr lang="en-US" altLang="zh-CN" dirty="0" smtClean="0"/>
          </a:p>
          <a:p>
            <a:pPr>
              <a:lnSpc>
                <a:spcPct val="150000"/>
              </a:lnSpc>
              <a:tabLst>
                <a:tab pos="241300" algn="l"/>
              </a:tabLst>
            </a:pPr>
            <a:r>
              <a:rPr lang="en-US" altLang="zh-CN" b="1" dirty="0" smtClean="0">
                <a:solidFill>
                  <a:srgbClr val="0B4E82"/>
                </a:solidFill>
                <a:latin typeface="Times New Roman" pitchFamily="18" charset="0"/>
                <a:cs typeface="Times New Roman" pitchFamily="18" charset="0"/>
              </a:rPr>
              <a:t>PERPETUATION</a:t>
            </a:r>
            <a:r>
              <a:rPr lang="en-US" altLang="zh-CN" dirty="0" smtClean="0">
                <a:latin typeface="Times New Roman" pitchFamily="18" charset="0"/>
                <a:cs typeface="Times New Roman" pitchFamily="18" charset="0"/>
              </a:rPr>
              <a:t> </a:t>
            </a:r>
            <a:r>
              <a:rPr lang="en-US" altLang="zh-CN" b="1" dirty="0" smtClean="0">
                <a:solidFill>
                  <a:srgbClr val="0B4E82"/>
                </a:solidFill>
                <a:latin typeface="Times New Roman" pitchFamily="18" charset="0"/>
                <a:cs typeface="Times New Roman" pitchFamily="18" charset="0"/>
              </a:rPr>
              <a:t>AND</a:t>
            </a:r>
            <a:r>
              <a:rPr lang="en-US" altLang="zh-CN" dirty="0" smtClean="0">
                <a:latin typeface="Times New Roman" pitchFamily="18" charset="0"/>
                <a:cs typeface="Times New Roman" pitchFamily="18" charset="0"/>
              </a:rPr>
              <a:t> </a:t>
            </a:r>
            <a:r>
              <a:rPr lang="en-US" altLang="zh-CN" b="1" dirty="0" smtClean="0">
                <a:solidFill>
                  <a:srgbClr val="0B4E82"/>
                </a:solidFill>
                <a:latin typeface="Times New Roman" pitchFamily="18" charset="0"/>
                <a:cs typeface="Times New Roman" pitchFamily="18" charset="0"/>
              </a:rPr>
              <a:t>ERADICATION OF</a:t>
            </a:r>
            <a:r>
              <a:rPr lang="en-US" altLang="zh-CN" dirty="0" smtClean="0">
                <a:latin typeface="Times New Roman" pitchFamily="18" charset="0"/>
                <a:cs typeface="Times New Roman" pitchFamily="18" charset="0"/>
              </a:rPr>
              <a:t> </a:t>
            </a:r>
            <a:r>
              <a:rPr lang="en-US" altLang="zh-CN" b="1" dirty="0" smtClean="0">
                <a:solidFill>
                  <a:srgbClr val="0B4E82"/>
                </a:solidFill>
                <a:latin typeface="Times New Roman" pitchFamily="18" charset="0"/>
                <a:cs typeface="Times New Roman" pitchFamily="18" charset="0"/>
              </a:rPr>
              <a:t>VIRUSES</a:t>
            </a:r>
          </a:p>
          <a:p>
            <a:pPr>
              <a:lnSpc>
                <a:spcPct val="150000"/>
              </a:lnSpc>
              <a:tabLst>
                <a:tab pos="241300" algn="l"/>
              </a:tabLst>
            </a:pPr>
            <a:r>
              <a:rPr lang="en-US" altLang="zh-CN" dirty="0" smtClean="0">
                <a:solidFill>
                  <a:srgbClr val="231F20"/>
                </a:solidFill>
                <a:latin typeface="Garamond" pitchFamily="18" charset="0"/>
                <a:cs typeface="Garamond" pitchFamily="18" charset="0"/>
              </a:rPr>
              <a:t>All</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viruses,</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whether</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they</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cause</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acute</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or</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chronic</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infections, are</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capable</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of</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persisting</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in</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populations</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because</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perpetuation is</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a</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requirement</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for</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survival.</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Eradication</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is</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the</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converse</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of perpetuation</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and</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represents</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the</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ultimate</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method</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for</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control of</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an</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infectious</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disease.</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To</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determine</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the</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potential</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for</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eradication,</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it</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is</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necessary</a:t>
            </a:r>
            <a:r>
              <a:rPr lang="en-US" altLang="zh-CN" dirty="0" smtClean="0">
                <a:latin typeface="Times New Roman" pitchFamily="18" charset="0"/>
                <a:cs typeface="Times New Roman" pitchFamily="18" charset="0"/>
              </a:rPr>
              <a:t> f</a:t>
            </a:r>
            <a:r>
              <a:rPr lang="en-US" altLang="zh-CN" dirty="0" smtClean="0">
                <a:solidFill>
                  <a:srgbClr val="231F20"/>
                </a:solidFill>
                <a:latin typeface="Garamond" pitchFamily="18" charset="0"/>
                <a:cs typeface="Garamond" pitchFamily="18" charset="0"/>
              </a:rPr>
              <a:t>irst</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to</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understand</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the</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requirements</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for</a:t>
            </a:r>
          </a:p>
          <a:p>
            <a:pPr>
              <a:lnSpc>
                <a:spcPct val="150000"/>
              </a:lnSpc>
              <a:tabLst>
                <a:tab pos="241300" algn="l"/>
              </a:tabLst>
            </a:pPr>
            <a:r>
              <a:rPr lang="en-US" altLang="zh-CN" dirty="0" smtClean="0">
                <a:solidFill>
                  <a:srgbClr val="231F20"/>
                </a:solidFill>
                <a:latin typeface="Garamond" pitchFamily="18" charset="0"/>
                <a:cs typeface="Garamond" pitchFamily="18" charset="0"/>
              </a:rPr>
              <a:t>perpetuation.</a:t>
            </a:r>
          </a:p>
          <a:p>
            <a:pPr>
              <a:lnSpc>
                <a:spcPct val="150000"/>
              </a:lnSpc>
              <a:tabLst>
                <a:tab pos="241300" algn="l"/>
              </a:tabLst>
            </a:pPr>
            <a:r>
              <a:rPr lang="en-US" altLang="zh-CN" dirty="0" smtClean="0"/>
              <a:t>	</a:t>
            </a:r>
            <a:r>
              <a:rPr lang="en-US" altLang="zh-CN" dirty="0" smtClean="0">
                <a:solidFill>
                  <a:srgbClr val="231F20"/>
                </a:solidFill>
                <a:latin typeface="Garamond" pitchFamily="18" charset="0"/>
                <a:cs typeface="Garamond" pitchFamily="18" charset="0"/>
              </a:rPr>
              <a:t>.</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Parameters</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that</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determine</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perpetuation</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include population</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variables</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and</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viral</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variables.</a:t>
            </a:r>
            <a:r>
              <a:rPr lang="en-US" altLang="zh-CN" dirty="0" smtClean="0">
                <a:latin typeface="Times New Roman" pitchFamily="18" charset="0"/>
                <a:cs typeface="Times New Roman" pitchFamily="18" charset="0"/>
              </a:rPr>
              <a:t> </a:t>
            </a:r>
            <a:r>
              <a:rPr lang="en-US" altLang="zh-CN" b="1" dirty="0" smtClean="0">
                <a:solidFill>
                  <a:srgbClr val="231F20"/>
                </a:solidFill>
                <a:latin typeface="Garamond" pitchFamily="18" charset="0"/>
                <a:cs typeface="Garamond" pitchFamily="18" charset="0"/>
              </a:rPr>
              <a:t>Population</a:t>
            </a:r>
            <a:r>
              <a:rPr lang="en-US" altLang="zh-CN" b="1" dirty="0" smtClean="0">
                <a:latin typeface="Times New Roman" pitchFamily="18" charset="0"/>
                <a:cs typeface="Times New Roman" pitchFamily="18" charset="0"/>
              </a:rPr>
              <a:t> </a:t>
            </a:r>
            <a:r>
              <a:rPr lang="en-US" altLang="zh-CN" b="1" dirty="0" smtClean="0">
                <a:solidFill>
                  <a:srgbClr val="231F20"/>
                </a:solidFill>
                <a:latin typeface="Garamond" pitchFamily="18" charset="0"/>
                <a:cs typeface="Garamond" pitchFamily="18" charset="0"/>
              </a:rPr>
              <a:t>determinants</a:t>
            </a:r>
            <a:r>
              <a:rPr lang="en-US" altLang="zh-CN" b="1"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include</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(a)</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the</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size</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of</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the</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population,</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(b)</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the</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turnover rate</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(rate</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at</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which</a:t>
            </a:r>
            <a:r>
              <a:rPr lang="en-US" altLang="zh-CN" dirty="0" smtClean="0">
                <a:latin typeface="Times New Roman" pitchFamily="18" charset="0"/>
                <a:cs typeface="Times New Roman" pitchFamily="18" charset="0"/>
              </a:rPr>
              <a:t> </a:t>
            </a:r>
            <a:r>
              <a:rPr lang="en-US" altLang="zh-CN" dirty="0" err="1" smtClean="0">
                <a:solidFill>
                  <a:srgbClr val="231F20"/>
                </a:solidFill>
                <a:latin typeface="Garamond" pitchFamily="18" charset="0"/>
                <a:cs typeface="Garamond" pitchFamily="18" charset="0"/>
              </a:rPr>
              <a:t>susceptibles</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are</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introduced),</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(c)</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the</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density</a:t>
            </a:r>
          </a:p>
          <a:p>
            <a:pPr>
              <a:lnSpc>
                <a:spcPct val="150000"/>
              </a:lnSpc>
              <a:tabLst>
                <a:tab pos="241300" algn="l"/>
              </a:tabLst>
            </a:pPr>
            <a:r>
              <a:rPr lang="en-US" altLang="zh-CN" dirty="0" smtClean="0">
                <a:solidFill>
                  <a:srgbClr val="231F20"/>
                </a:solidFill>
                <a:latin typeface="Garamond" pitchFamily="18" charset="0"/>
                <a:cs typeface="Garamond" pitchFamily="18" charset="0"/>
              </a:rPr>
              <a:t>of</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the</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population,</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and</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(d)</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the</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proportion</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of</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the</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population susceptible.</a:t>
            </a:r>
            <a:r>
              <a:rPr lang="en-US" altLang="zh-CN" dirty="0" smtClean="0">
                <a:latin typeface="Times New Roman" pitchFamily="18" charset="0"/>
                <a:cs typeface="Times New Roman" pitchFamily="18" charset="0"/>
              </a:rPr>
              <a:t> </a:t>
            </a:r>
          </a:p>
          <a:p>
            <a:pPr>
              <a:lnSpc>
                <a:spcPct val="150000"/>
              </a:lnSpc>
              <a:tabLst>
                <a:tab pos="241300" algn="l"/>
              </a:tabLst>
            </a:pPr>
            <a:r>
              <a:rPr lang="en-US" altLang="zh-CN" dirty="0" smtClean="0">
                <a:latin typeface="Times New Roman" pitchFamily="18" charset="0"/>
                <a:cs typeface="Times New Roman" pitchFamily="18" charset="0"/>
              </a:rPr>
              <a:t> </a:t>
            </a:r>
          </a:p>
          <a:p>
            <a:pPr>
              <a:lnSpc>
                <a:spcPct val="150000"/>
              </a:lnSpc>
              <a:tabLst>
                <a:tab pos="241300" algn="l"/>
              </a:tabLst>
            </a:pPr>
            <a:r>
              <a:rPr lang="en-US" altLang="zh-CN" b="1" dirty="0" smtClean="0">
                <a:solidFill>
                  <a:srgbClr val="231F20"/>
                </a:solidFill>
                <a:latin typeface="Garamond" pitchFamily="18" charset="0"/>
                <a:cs typeface="Garamond" pitchFamily="18" charset="0"/>
              </a:rPr>
              <a:t>Viral</a:t>
            </a:r>
            <a:r>
              <a:rPr lang="en-US" altLang="zh-CN" b="1" dirty="0" smtClean="0">
                <a:latin typeface="Times New Roman" pitchFamily="18" charset="0"/>
                <a:cs typeface="Times New Roman" pitchFamily="18" charset="0"/>
              </a:rPr>
              <a:t>  </a:t>
            </a:r>
            <a:r>
              <a:rPr lang="en-US" altLang="zh-CN" b="1" dirty="0" smtClean="0">
                <a:solidFill>
                  <a:srgbClr val="231F20"/>
                </a:solidFill>
                <a:latin typeface="Garamond" pitchFamily="18" charset="0"/>
                <a:cs typeface="Garamond" pitchFamily="18" charset="0"/>
              </a:rPr>
              <a:t>determinants</a:t>
            </a:r>
            <a:r>
              <a:rPr lang="en-US" altLang="zh-CN" b="1"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include</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(a)</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transmissibility, (b)</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generation</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time,</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and</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(c)</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duration</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of</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infectiousness</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(acute or</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persistent).</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These</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three</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viral</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variables</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determine</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the</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rate</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of spread</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of</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a</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virus</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through</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a</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population</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(for</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a</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given</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set</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of</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population</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parameters).</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Paradoxically,</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an</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agent</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that</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spreads</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rapidly</a:t>
            </a:r>
          </a:p>
          <a:p>
            <a:pPr>
              <a:lnSpc>
                <a:spcPct val="150000"/>
              </a:lnSpc>
              <a:tabLst>
                <a:tab pos="241300" algn="l"/>
              </a:tabLst>
            </a:pPr>
            <a:r>
              <a:rPr lang="en-US" altLang="zh-CN" dirty="0" smtClean="0">
                <a:solidFill>
                  <a:srgbClr val="231F20"/>
                </a:solidFill>
                <a:latin typeface="Garamond" pitchFamily="18" charset="0"/>
                <a:cs typeface="Garamond" pitchFamily="18" charset="0"/>
              </a:rPr>
              <a:t>may</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exhaust</a:t>
            </a:r>
            <a:r>
              <a:rPr lang="en-US" altLang="zh-CN" dirty="0" smtClean="0">
                <a:latin typeface="Times New Roman" pitchFamily="18" charset="0"/>
                <a:cs typeface="Times New Roman" pitchFamily="18" charset="0"/>
              </a:rPr>
              <a:t> </a:t>
            </a:r>
            <a:r>
              <a:rPr lang="en-US" altLang="zh-CN" dirty="0" err="1" smtClean="0">
                <a:solidFill>
                  <a:srgbClr val="231F20"/>
                </a:solidFill>
                <a:latin typeface="Garamond" pitchFamily="18" charset="0"/>
                <a:cs typeface="Garamond" pitchFamily="18" charset="0"/>
              </a:rPr>
              <a:t>susceptibles</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and</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disappear</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more</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quickly</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from</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a small</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population</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than</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a</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virus</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that</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moves</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indolently</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through the</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same</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population.</a:t>
            </a:r>
            <a:r>
              <a:rPr lang="en-US" altLang="zh-CN" dirty="0" smtClean="0">
                <a:latin typeface="Times New Roman" pitchFamily="18" charset="0"/>
                <a:cs typeface="Times New Roman" pitchFamily="18" charset="0"/>
              </a:rPr>
              <a:t> </a:t>
            </a:r>
            <a:endParaRPr lang="en-US" altLang="zh-CN" dirty="0" smtClean="0">
              <a:solidFill>
                <a:srgbClr val="231F20"/>
              </a:solidFill>
              <a:latin typeface="Garamond" pitchFamily="18" charset="0"/>
              <a:cs typeface="Garamond"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22300" y="355600"/>
            <a:ext cx="177800" cy="165100"/>
          </a:xfrm>
          <a:prstGeom prst="rect">
            <a:avLst/>
          </a:prstGeom>
          <a:noFill/>
        </p:spPr>
        <p:txBody>
          <a:bodyPr wrap="none" lIns="0" tIns="0" rIns="0" rtlCol="0">
            <a:spAutoFit/>
          </a:bodyPr>
          <a:lstStyle/>
          <a:p>
            <a:pPr>
              <a:lnSpc>
                <a:spcPts val="1300"/>
              </a:lnSpc>
              <a:tabLst/>
            </a:pPr>
            <a:r>
              <a:rPr lang="en-US" altLang="zh-CN" sz="1100" b="1" dirty="0" smtClean="0">
                <a:solidFill>
                  <a:srgbClr val="FFFFFF"/>
                </a:solidFill>
                <a:latin typeface="Segoe UI" pitchFamily="18" charset="0"/>
                <a:cs typeface="Segoe UI" pitchFamily="18" charset="0"/>
              </a:rPr>
              <a:t>332</a:t>
            </a:r>
          </a:p>
        </p:txBody>
      </p:sp>
      <p:sp>
        <p:nvSpPr>
          <p:cNvPr id="16" name="TextBox 1"/>
          <p:cNvSpPr txBox="1"/>
          <p:nvPr/>
        </p:nvSpPr>
        <p:spPr>
          <a:xfrm>
            <a:off x="209550" y="136594"/>
            <a:ext cx="7086600" cy="8402300"/>
          </a:xfrm>
          <a:prstGeom prst="rect">
            <a:avLst/>
          </a:prstGeom>
          <a:noFill/>
        </p:spPr>
        <p:txBody>
          <a:bodyPr wrap="square" lIns="0" tIns="0" rIns="0" rtlCol="0">
            <a:spAutoFit/>
          </a:bodyPr>
          <a:lstStyle/>
          <a:p>
            <a:pPr>
              <a:lnSpc>
                <a:spcPct val="150000"/>
              </a:lnSpc>
              <a:tabLst>
                <a:tab pos="228600" algn="l"/>
              </a:tabLst>
            </a:pPr>
            <a:r>
              <a:rPr lang="en-US" altLang="zh-CN" b="1" dirty="0" smtClean="0">
                <a:solidFill>
                  <a:srgbClr val="358682"/>
                </a:solidFill>
                <a:latin typeface="Times New Roman" pitchFamily="18" charset="0"/>
                <a:cs typeface="Times New Roman" pitchFamily="18" charset="0"/>
              </a:rPr>
              <a:t>Requirements</a:t>
            </a:r>
            <a:r>
              <a:rPr lang="en-US" altLang="zh-CN" dirty="0" smtClean="0">
                <a:latin typeface="Times New Roman" pitchFamily="18" charset="0"/>
                <a:cs typeface="Times New Roman" pitchFamily="18" charset="0"/>
              </a:rPr>
              <a:t> </a:t>
            </a:r>
            <a:r>
              <a:rPr lang="en-US" altLang="zh-CN" b="1" dirty="0" smtClean="0">
                <a:solidFill>
                  <a:srgbClr val="358682"/>
                </a:solidFill>
                <a:latin typeface="Times New Roman" pitchFamily="18" charset="0"/>
                <a:cs typeface="Times New Roman" pitchFamily="18" charset="0"/>
              </a:rPr>
              <a:t>for</a:t>
            </a:r>
            <a:r>
              <a:rPr lang="en-US" altLang="zh-CN" dirty="0" smtClean="0">
                <a:latin typeface="Times New Roman" pitchFamily="18" charset="0"/>
                <a:cs typeface="Times New Roman" pitchFamily="18" charset="0"/>
              </a:rPr>
              <a:t> </a:t>
            </a:r>
            <a:r>
              <a:rPr lang="en-US" altLang="zh-CN" b="1" dirty="0" smtClean="0">
                <a:solidFill>
                  <a:srgbClr val="358682"/>
                </a:solidFill>
                <a:latin typeface="Times New Roman" pitchFamily="18" charset="0"/>
                <a:cs typeface="Times New Roman" pitchFamily="18" charset="0"/>
              </a:rPr>
              <a:t>Eradication</a:t>
            </a:r>
          </a:p>
          <a:p>
            <a:pPr>
              <a:lnSpc>
                <a:spcPct val="150000"/>
              </a:lnSpc>
              <a:tabLst>
                <a:tab pos="228600" algn="l"/>
              </a:tabLst>
            </a:pPr>
            <a:r>
              <a:rPr lang="en-US" altLang="zh-CN" dirty="0" smtClean="0">
                <a:solidFill>
                  <a:srgbClr val="231F20"/>
                </a:solidFill>
                <a:latin typeface="Garamond" pitchFamily="18" charset="0"/>
                <a:cs typeface="Garamond" pitchFamily="18" charset="0"/>
              </a:rPr>
              <a:t>The</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history</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of</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smallpox,</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and</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more</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recently</a:t>
            </a:r>
            <a:r>
              <a:rPr lang="en-US" altLang="zh-CN" dirty="0" smtClean="0">
                <a:latin typeface="Times New Roman" pitchFamily="18" charset="0"/>
                <a:cs typeface="Times New Roman" pitchFamily="18" charset="0"/>
              </a:rPr>
              <a:t> </a:t>
            </a:r>
            <a:r>
              <a:rPr lang="en-US" altLang="zh-CN" dirty="0" err="1" smtClean="0">
                <a:solidFill>
                  <a:srgbClr val="231F20"/>
                </a:solidFill>
                <a:latin typeface="Garamond" pitchFamily="18" charset="0"/>
                <a:cs typeface="Garamond" pitchFamily="18" charset="0"/>
              </a:rPr>
              <a:t>rinderpest</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virus, demonstrates</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that</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eradication</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is</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an</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attainable</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objective</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for selected</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human</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and</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animal</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viral</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infections.</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The</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salient</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epidemiologic</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features</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that</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made</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smallpox</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eradication</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possible were</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its</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relatively</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long</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incubation</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period</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(about</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14</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days)</a:t>
            </a:r>
          </a:p>
          <a:p>
            <a:pPr>
              <a:lnSpc>
                <a:spcPct val="150000"/>
              </a:lnSpc>
              <a:tabLst>
                <a:tab pos="228600" algn="l"/>
              </a:tabLst>
            </a:pPr>
            <a:r>
              <a:rPr lang="en-US" altLang="zh-CN" dirty="0" smtClean="0">
                <a:solidFill>
                  <a:srgbClr val="231F20"/>
                </a:solidFill>
                <a:latin typeface="Garamond" pitchFamily="18" charset="0"/>
                <a:cs typeface="Garamond" pitchFamily="18" charset="0"/>
              </a:rPr>
              <a:t>and</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low</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infectiousness,</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the</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near</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equivalent</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durations</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of</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the latent</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and</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incubation</a:t>
            </a:r>
            <a:r>
              <a:rPr lang="en-US" altLang="zh-CN" dirty="0" smtClean="0">
                <a:latin typeface="Times New Roman" pitchFamily="18" charset="0"/>
                <a:cs typeface="Times New Roman" pitchFamily="18" charset="0"/>
              </a:rPr>
              <a:t> </a:t>
            </a:r>
            <a:r>
              <a:rPr lang="en-US" altLang="zh-CN" dirty="0" smtClean="0">
                <a:latin typeface="Garamond" pitchFamily="18" charset="0"/>
                <a:cs typeface="Garamond" pitchFamily="18" charset="0"/>
              </a:rPr>
              <a:t>periods,</a:t>
            </a:r>
            <a:r>
              <a:rPr lang="en-US" altLang="zh-CN" dirty="0" smtClean="0">
                <a:latin typeface="Times New Roman" pitchFamily="18" charset="0"/>
                <a:cs typeface="Times New Roman" pitchFamily="18" charset="0"/>
              </a:rPr>
              <a:t> </a:t>
            </a:r>
            <a:r>
              <a:rPr lang="en-US" altLang="zh-CN" dirty="0" smtClean="0">
                <a:latin typeface="Garamond" pitchFamily="18" charset="0"/>
                <a:cs typeface="Garamond" pitchFamily="18" charset="0"/>
              </a:rPr>
              <a:t>its</a:t>
            </a:r>
            <a:r>
              <a:rPr lang="en-US" altLang="zh-CN" dirty="0" smtClean="0">
                <a:latin typeface="Times New Roman" pitchFamily="18" charset="0"/>
                <a:cs typeface="Times New Roman" pitchFamily="18" charset="0"/>
              </a:rPr>
              <a:t> </a:t>
            </a:r>
            <a:r>
              <a:rPr lang="en-US" altLang="zh-CN" dirty="0" smtClean="0">
                <a:latin typeface="Garamond" pitchFamily="18" charset="0"/>
                <a:cs typeface="Garamond" pitchFamily="18" charset="0"/>
              </a:rPr>
              <a:t>marked</a:t>
            </a:r>
            <a:r>
              <a:rPr lang="en-US" altLang="zh-CN" dirty="0" smtClean="0">
                <a:latin typeface="Times New Roman" pitchFamily="18" charset="0"/>
                <a:cs typeface="Times New Roman" pitchFamily="18" charset="0"/>
              </a:rPr>
              <a:t> </a:t>
            </a:r>
            <a:r>
              <a:rPr lang="en-US" altLang="zh-CN" dirty="0" smtClean="0">
                <a:latin typeface="Garamond" pitchFamily="18" charset="0"/>
                <a:cs typeface="Garamond" pitchFamily="18" charset="0"/>
              </a:rPr>
              <a:t>seasonality,</a:t>
            </a:r>
            <a:r>
              <a:rPr lang="en-US" altLang="zh-CN" dirty="0" smtClean="0">
                <a:latin typeface="Times New Roman" pitchFamily="18" charset="0"/>
                <a:cs typeface="Times New Roman" pitchFamily="18" charset="0"/>
              </a:rPr>
              <a:t> </a:t>
            </a:r>
            <a:r>
              <a:rPr lang="en-US" altLang="zh-CN" dirty="0" smtClean="0">
                <a:latin typeface="Garamond" pitchFamily="18" charset="0"/>
                <a:cs typeface="Garamond" pitchFamily="18" charset="0"/>
              </a:rPr>
              <a:t>a</a:t>
            </a:r>
            <a:r>
              <a:rPr lang="en-US" altLang="zh-CN" dirty="0" smtClean="0">
                <a:latin typeface="Times New Roman" pitchFamily="18" charset="0"/>
                <a:cs typeface="Times New Roman" pitchFamily="18" charset="0"/>
              </a:rPr>
              <a:t> </a:t>
            </a:r>
            <a:r>
              <a:rPr lang="en-US" altLang="zh-CN" dirty="0" smtClean="0">
                <a:latin typeface="Garamond" pitchFamily="18" charset="0"/>
                <a:cs typeface="Garamond" pitchFamily="18" charset="0"/>
              </a:rPr>
              <a:t>case</a:t>
            </a:r>
            <a:r>
              <a:rPr lang="en-US" altLang="zh-CN" dirty="0" smtClean="0">
                <a:latin typeface="Times New Roman" pitchFamily="18" charset="0"/>
                <a:cs typeface="Times New Roman" pitchFamily="18" charset="0"/>
              </a:rPr>
              <a:t> </a:t>
            </a:r>
            <a:r>
              <a:rPr lang="en-US" altLang="zh-CN" dirty="0" smtClean="0">
                <a:latin typeface="Garamond" pitchFamily="18" charset="0"/>
                <a:cs typeface="Garamond" pitchFamily="18" charset="0"/>
              </a:rPr>
              <a:t>to infection</a:t>
            </a:r>
            <a:r>
              <a:rPr lang="en-US" altLang="zh-CN" dirty="0" smtClean="0">
                <a:latin typeface="Times New Roman" pitchFamily="18" charset="0"/>
                <a:cs typeface="Times New Roman" pitchFamily="18" charset="0"/>
              </a:rPr>
              <a:t> </a:t>
            </a:r>
            <a:r>
              <a:rPr lang="en-US" altLang="zh-CN" dirty="0" smtClean="0">
                <a:latin typeface="Garamond" pitchFamily="18" charset="0"/>
                <a:cs typeface="Garamond" pitchFamily="18" charset="0"/>
              </a:rPr>
              <a:t>ratio</a:t>
            </a:r>
            <a:r>
              <a:rPr lang="en-US" altLang="zh-CN" dirty="0" smtClean="0">
                <a:latin typeface="Times New Roman" pitchFamily="18" charset="0"/>
                <a:cs typeface="Times New Roman" pitchFamily="18" charset="0"/>
              </a:rPr>
              <a:t> </a:t>
            </a:r>
            <a:r>
              <a:rPr lang="en-US" altLang="zh-CN" dirty="0" smtClean="0">
                <a:latin typeface="Garamond" pitchFamily="18" charset="0"/>
                <a:cs typeface="Garamond" pitchFamily="18" charset="0"/>
              </a:rPr>
              <a:t>approaching</a:t>
            </a:r>
            <a:r>
              <a:rPr lang="en-US" altLang="zh-CN" dirty="0" smtClean="0">
                <a:latin typeface="Times New Roman" pitchFamily="18" charset="0"/>
                <a:cs typeface="Times New Roman" pitchFamily="18" charset="0"/>
              </a:rPr>
              <a:t> </a:t>
            </a:r>
            <a:r>
              <a:rPr lang="en-US" altLang="zh-CN" dirty="0" smtClean="0">
                <a:latin typeface="Garamond" pitchFamily="18" charset="0"/>
                <a:cs typeface="Garamond" pitchFamily="18" charset="0"/>
              </a:rPr>
              <a:t>1,</a:t>
            </a:r>
            <a:r>
              <a:rPr lang="en-US" altLang="zh-CN" dirty="0" smtClean="0">
                <a:latin typeface="Times New Roman" pitchFamily="18" charset="0"/>
                <a:cs typeface="Times New Roman" pitchFamily="18" charset="0"/>
              </a:rPr>
              <a:t> </a:t>
            </a:r>
            <a:r>
              <a:rPr lang="en-US" altLang="zh-CN" dirty="0" smtClean="0">
                <a:latin typeface="Garamond" pitchFamily="18" charset="0"/>
                <a:cs typeface="Garamond" pitchFamily="18" charset="0"/>
              </a:rPr>
              <a:t>and</a:t>
            </a:r>
            <a:r>
              <a:rPr lang="en-US" altLang="zh-CN" dirty="0" smtClean="0">
                <a:latin typeface="Times New Roman" pitchFamily="18" charset="0"/>
                <a:cs typeface="Times New Roman" pitchFamily="18" charset="0"/>
              </a:rPr>
              <a:t> </a:t>
            </a:r>
            <a:r>
              <a:rPr lang="en-US" altLang="zh-CN" dirty="0" smtClean="0">
                <a:latin typeface="Garamond" pitchFamily="18" charset="0"/>
                <a:cs typeface="Garamond" pitchFamily="18" charset="0"/>
              </a:rPr>
              <a:t>the</a:t>
            </a:r>
            <a:r>
              <a:rPr lang="en-US" altLang="zh-CN" dirty="0" smtClean="0">
                <a:latin typeface="Times New Roman" pitchFamily="18" charset="0"/>
                <a:cs typeface="Times New Roman" pitchFamily="18" charset="0"/>
              </a:rPr>
              <a:t> </a:t>
            </a:r>
            <a:r>
              <a:rPr lang="en-US" altLang="zh-CN" dirty="0" smtClean="0">
                <a:latin typeface="Garamond" pitchFamily="18" charset="0"/>
                <a:cs typeface="Garamond" pitchFamily="18" charset="0"/>
              </a:rPr>
              <a:t>lack</a:t>
            </a:r>
            <a:r>
              <a:rPr lang="en-US" altLang="zh-CN" dirty="0" smtClean="0">
                <a:latin typeface="Times New Roman" pitchFamily="18" charset="0"/>
                <a:cs typeface="Times New Roman" pitchFamily="18" charset="0"/>
              </a:rPr>
              <a:t> </a:t>
            </a:r>
            <a:r>
              <a:rPr lang="en-US" altLang="zh-CN" dirty="0" smtClean="0">
                <a:latin typeface="Garamond" pitchFamily="18" charset="0"/>
                <a:cs typeface="Garamond" pitchFamily="18" charset="0"/>
              </a:rPr>
              <a:t>of</a:t>
            </a:r>
            <a:r>
              <a:rPr lang="en-US" altLang="zh-CN" dirty="0" smtClean="0">
                <a:latin typeface="Times New Roman" pitchFamily="18" charset="0"/>
                <a:cs typeface="Times New Roman" pitchFamily="18" charset="0"/>
              </a:rPr>
              <a:t> </a:t>
            </a:r>
            <a:r>
              <a:rPr lang="en-US" altLang="zh-CN" dirty="0" smtClean="0">
                <a:latin typeface="Garamond" pitchFamily="18" charset="0"/>
                <a:cs typeface="Garamond" pitchFamily="18" charset="0"/>
              </a:rPr>
              <a:t>an</a:t>
            </a:r>
            <a:r>
              <a:rPr lang="en-US" altLang="zh-CN" dirty="0" smtClean="0">
                <a:latin typeface="Times New Roman" pitchFamily="18" charset="0"/>
                <a:cs typeface="Times New Roman" pitchFamily="18" charset="0"/>
              </a:rPr>
              <a:t> </a:t>
            </a:r>
            <a:r>
              <a:rPr lang="en-US" altLang="zh-CN" dirty="0" err="1" smtClean="0">
                <a:latin typeface="Garamond" pitchFamily="18" charset="0"/>
                <a:cs typeface="Garamond" pitchFamily="18" charset="0"/>
              </a:rPr>
              <a:t>extrahuman</a:t>
            </a:r>
            <a:r>
              <a:rPr lang="en-US" altLang="zh-CN" dirty="0" smtClean="0">
                <a:latin typeface="Garamond" pitchFamily="18" charset="0"/>
                <a:cs typeface="Garamond" pitchFamily="18" charset="0"/>
              </a:rPr>
              <a:t> reservoir.</a:t>
            </a:r>
            <a:r>
              <a:rPr lang="en-US" altLang="zh-CN" dirty="0" smtClean="0">
                <a:latin typeface="Times New Roman" pitchFamily="18" charset="0"/>
                <a:cs typeface="Times New Roman" pitchFamily="18" charset="0"/>
              </a:rPr>
              <a:t> </a:t>
            </a:r>
            <a:r>
              <a:rPr lang="en-US" altLang="zh-CN" dirty="0" smtClean="0">
                <a:latin typeface="Garamond" pitchFamily="18" charset="0"/>
                <a:cs typeface="Garamond" pitchFamily="18" charset="0"/>
              </a:rPr>
              <a:t>These</a:t>
            </a:r>
            <a:r>
              <a:rPr lang="en-US" altLang="zh-CN" dirty="0" smtClean="0">
                <a:latin typeface="Times New Roman" pitchFamily="18" charset="0"/>
                <a:cs typeface="Times New Roman" pitchFamily="18" charset="0"/>
              </a:rPr>
              <a:t> </a:t>
            </a:r>
            <a:r>
              <a:rPr lang="en-US" altLang="zh-CN" dirty="0" smtClean="0">
                <a:latin typeface="Garamond" pitchFamily="18" charset="0"/>
                <a:cs typeface="Garamond" pitchFamily="18" charset="0"/>
              </a:rPr>
              <a:t>features</a:t>
            </a:r>
            <a:r>
              <a:rPr lang="en-US" altLang="zh-CN" dirty="0" smtClean="0">
                <a:latin typeface="Times New Roman" pitchFamily="18" charset="0"/>
                <a:cs typeface="Times New Roman" pitchFamily="18" charset="0"/>
              </a:rPr>
              <a:t> </a:t>
            </a:r>
            <a:r>
              <a:rPr lang="en-US" altLang="zh-CN" dirty="0" smtClean="0">
                <a:latin typeface="Garamond" pitchFamily="18" charset="0"/>
                <a:cs typeface="Garamond" pitchFamily="18" charset="0"/>
              </a:rPr>
              <a:t>made</a:t>
            </a:r>
            <a:r>
              <a:rPr lang="en-US" altLang="zh-CN" dirty="0" smtClean="0">
                <a:latin typeface="Times New Roman" pitchFamily="18" charset="0"/>
                <a:cs typeface="Times New Roman" pitchFamily="18" charset="0"/>
              </a:rPr>
              <a:t> </a:t>
            </a:r>
            <a:r>
              <a:rPr lang="en-US" altLang="zh-CN" dirty="0" smtClean="0">
                <a:latin typeface="Garamond" pitchFamily="18" charset="0"/>
                <a:cs typeface="Garamond" pitchFamily="18" charset="0"/>
              </a:rPr>
              <a:t>it</a:t>
            </a:r>
            <a:r>
              <a:rPr lang="en-US" altLang="zh-CN" dirty="0" smtClean="0">
                <a:latin typeface="Times New Roman" pitchFamily="18" charset="0"/>
                <a:cs typeface="Times New Roman" pitchFamily="18" charset="0"/>
              </a:rPr>
              <a:t> </a:t>
            </a:r>
            <a:r>
              <a:rPr lang="en-US" altLang="zh-CN" dirty="0" smtClean="0">
                <a:latin typeface="Garamond" pitchFamily="18" charset="0"/>
                <a:cs typeface="Garamond" pitchFamily="18" charset="0"/>
              </a:rPr>
              <a:t>possible</a:t>
            </a:r>
            <a:r>
              <a:rPr lang="en-US" altLang="zh-CN" dirty="0" smtClean="0">
                <a:latin typeface="Times New Roman" pitchFamily="18" charset="0"/>
                <a:cs typeface="Times New Roman" pitchFamily="18" charset="0"/>
              </a:rPr>
              <a:t> </a:t>
            </a:r>
            <a:r>
              <a:rPr lang="en-US" altLang="zh-CN" dirty="0" smtClean="0">
                <a:latin typeface="Garamond" pitchFamily="18" charset="0"/>
                <a:cs typeface="Garamond" pitchFamily="18" charset="0"/>
              </a:rPr>
              <a:t>to</a:t>
            </a:r>
            <a:r>
              <a:rPr lang="en-US" altLang="zh-CN" dirty="0" smtClean="0">
                <a:latin typeface="Times New Roman" pitchFamily="18" charset="0"/>
                <a:cs typeface="Times New Roman" pitchFamily="18" charset="0"/>
              </a:rPr>
              <a:t> </a:t>
            </a:r>
            <a:r>
              <a:rPr lang="en-US" altLang="zh-CN" dirty="0" smtClean="0">
                <a:latin typeface="Garamond" pitchFamily="18" charset="0"/>
                <a:cs typeface="Garamond" pitchFamily="18" charset="0"/>
              </a:rPr>
              <a:t>abandon</a:t>
            </a:r>
            <a:r>
              <a:rPr lang="en-US" altLang="zh-CN" dirty="0" smtClean="0">
                <a:latin typeface="Times New Roman" pitchFamily="18" charset="0"/>
                <a:cs typeface="Times New Roman" pitchFamily="18" charset="0"/>
              </a:rPr>
              <a:t> </a:t>
            </a:r>
            <a:r>
              <a:rPr lang="en-US" altLang="zh-CN" dirty="0" smtClean="0">
                <a:latin typeface="Garamond" pitchFamily="18" charset="0"/>
                <a:cs typeface="Garamond" pitchFamily="18" charset="0"/>
              </a:rPr>
              <a:t>mass vaccination in favor of a search-and-containment strategy in which local outbreaks were identified and aborted by intensive immunization around each focus. The few local outbreaks during the seasonal trough were essential to the success of this strategy</a:t>
            </a:r>
            <a:r>
              <a:rPr lang="en-US" altLang="zh-CN" dirty="0" smtClean="0">
                <a:latin typeface="Garamond" pitchFamily="18" charset="0"/>
                <a:cs typeface="Garamond" pitchFamily="18" charset="0"/>
              </a:rPr>
              <a:t>.</a:t>
            </a:r>
            <a:endParaRPr lang="en-US" altLang="zh-CN" dirty="0" smtClean="0">
              <a:solidFill>
                <a:srgbClr val="FF0000"/>
              </a:solidFill>
              <a:latin typeface="Garamond" pitchFamily="18" charset="0"/>
              <a:cs typeface="Garamond" pitchFamily="18" charset="0"/>
            </a:endParaRPr>
          </a:p>
          <a:p>
            <a:pPr>
              <a:lnSpc>
                <a:spcPct val="150000"/>
              </a:lnSpc>
              <a:tabLst>
                <a:tab pos="228600" algn="l"/>
              </a:tabLst>
            </a:pPr>
            <a:r>
              <a:rPr lang="en-US" altLang="zh-CN" sz="2000" b="1" dirty="0" smtClean="0">
                <a:solidFill>
                  <a:srgbClr val="358682"/>
                </a:solidFill>
                <a:latin typeface="Times New Roman" pitchFamily="18" charset="0"/>
                <a:cs typeface="Times New Roman" pitchFamily="18" charset="0"/>
              </a:rPr>
              <a:t>Development</a:t>
            </a:r>
            <a:r>
              <a:rPr lang="en-US" altLang="zh-CN" sz="2000" dirty="0" smtClean="0">
                <a:latin typeface="Times New Roman" pitchFamily="18" charset="0"/>
                <a:cs typeface="Times New Roman" pitchFamily="18" charset="0"/>
              </a:rPr>
              <a:t> </a:t>
            </a:r>
            <a:r>
              <a:rPr lang="en-US" altLang="zh-CN" sz="2000" b="1" dirty="0" smtClean="0">
                <a:solidFill>
                  <a:srgbClr val="358682"/>
                </a:solidFill>
                <a:latin typeface="Times New Roman" pitchFamily="18" charset="0"/>
                <a:cs typeface="Times New Roman" pitchFamily="18" charset="0"/>
              </a:rPr>
              <a:t>and</a:t>
            </a:r>
            <a:r>
              <a:rPr lang="en-US" altLang="zh-CN" sz="2000" dirty="0" smtClean="0">
                <a:latin typeface="Times New Roman" pitchFamily="18" charset="0"/>
                <a:cs typeface="Times New Roman" pitchFamily="18" charset="0"/>
              </a:rPr>
              <a:t> </a:t>
            </a:r>
            <a:r>
              <a:rPr lang="en-US" altLang="zh-CN" sz="2000" b="1" dirty="0" smtClean="0">
                <a:solidFill>
                  <a:srgbClr val="358682"/>
                </a:solidFill>
                <a:latin typeface="Times New Roman" pitchFamily="18" charset="0"/>
                <a:cs typeface="Times New Roman" pitchFamily="18" charset="0"/>
              </a:rPr>
              <a:t>Assessment</a:t>
            </a:r>
            <a:r>
              <a:rPr lang="en-US" altLang="zh-CN" sz="2000" dirty="0" smtClean="0">
                <a:latin typeface="Times New Roman" pitchFamily="18" charset="0"/>
                <a:cs typeface="Times New Roman" pitchFamily="18" charset="0"/>
              </a:rPr>
              <a:t> </a:t>
            </a:r>
            <a:r>
              <a:rPr lang="en-US" altLang="zh-CN" sz="2000" b="1" dirty="0" smtClean="0">
                <a:solidFill>
                  <a:srgbClr val="358682"/>
                </a:solidFill>
                <a:latin typeface="Times New Roman" pitchFamily="18" charset="0"/>
                <a:cs typeface="Times New Roman" pitchFamily="18" charset="0"/>
              </a:rPr>
              <a:t>of Control</a:t>
            </a:r>
            <a:r>
              <a:rPr lang="en-US" altLang="zh-CN" sz="2000" dirty="0" smtClean="0">
                <a:latin typeface="Times New Roman" pitchFamily="18" charset="0"/>
                <a:cs typeface="Times New Roman" pitchFamily="18" charset="0"/>
              </a:rPr>
              <a:t> </a:t>
            </a:r>
            <a:r>
              <a:rPr lang="en-US" altLang="zh-CN" sz="2000" b="1" dirty="0" smtClean="0">
                <a:solidFill>
                  <a:srgbClr val="358682"/>
                </a:solidFill>
                <a:latin typeface="Times New Roman" pitchFamily="18" charset="0"/>
                <a:cs typeface="Times New Roman" pitchFamily="18" charset="0"/>
              </a:rPr>
              <a:t>Measures</a:t>
            </a:r>
          </a:p>
          <a:p>
            <a:pPr>
              <a:lnSpc>
                <a:spcPct val="150000"/>
              </a:lnSpc>
              <a:tabLst/>
            </a:pPr>
            <a:r>
              <a:rPr lang="en-US" altLang="zh-CN" dirty="0" smtClean="0">
                <a:solidFill>
                  <a:srgbClr val="231F20"/>
                </a:solidFill>
                <a:latin typeface="Garamond" pitchFamily="18" charset="0"/>
                <a:cs typeface="Garamond" pitchFamily="18" charset="0"/>
              </a:rPr>
              <a:t>In</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addition</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to</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vaccines,</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other</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control</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measures</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are</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sometimes useful</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against</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viral</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infections.</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Such</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approaches</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seek</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to</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reduce the</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risk</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of</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exposure</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and</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are</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usually</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suggested</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by</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epidemiologic studies</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of</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transmission</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mechanisms.</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Examples</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include</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reduction</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of</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risk</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associated</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with</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blood</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or</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blood</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products</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for</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viruses such</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as</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hepatitis</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B</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and</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hepatitis</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C,</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HIV,</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and</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human</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T-cell</a:t>
            </a:r>
          </a:p>
          <a:p>
            <a:pPr>
              <a:lnSpc>
                <a:spcPct val="150000"/>
              </a:lnSpc>
              <a:tabLst/>
            </a:pPr>
            <a:r>
              <a:rPr lang="en-US" altLang="zh-CN" dirty="0" smtClean="0">
                <a:solidFill>
                  <a:srgbClr val="231F20"/>
                </a:solidFill>
                <a:latin typeface="Garamond" pitchFamily="18" charset="0"/>
                <a:cs typeface="Garamond" pitchFamily="18" charset="0"/>
              </a:rPr>
              <a:t>Leukemia viruses I and II. Another classical example is the reduction</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of</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urban</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yellow</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fever</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and</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dengue</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through</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control</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of</a:t>
            </a:r>
            <a:r>
              <a:rPr lang="en-US" altLang="zh-CN" dirty="0" smtClean="0">
                <a:latin typeface="Times New Roman" pitchFamily="18" charset="0"/>
                <a:cs typeface="Times New Roman" pitchFamily="18" charset="0"/>
              </a:rPr>
              <a:t> </a:t>
            </a:r>
            <a:r>
              <a:rPr lang="en-US" altLang="zh-CN" i="1" dirty="0" err="1" smtClean="0">
                <a:solidFill>
                  <a:srgbClr val="231F20"/>
                </a:solidFill>
                <a:latin typeface="Garamond" pitchFamily="18" charset="0"/>
                <a:cs typeface="Garamond" pitchFamily="18" charset="0"/>
              </a:rPr>
              <a:t>Aedes</a:t>
            </a:r>
            <a:r>
              <a:rPr lang="en-US" altLang="zh-CN" i="1" dirty="0" smtClean="0">
                <a:solidFill>
                  <a:srgbClr val="231F20"/>
                </a:solidFill>
                <a:latin typeface="Garamond" pitchFamily="18" charset="0"/>
                <a:cs typeface="Garamond" pitchFamily="18" charset="0"/>
              </a:rPr>
              <a:t> </a:t>
            </a:r>
            <a:r>
              <a:rPr lang="en-US" altLang="zh-CN" i="1" dirty="0" err="1" smtClean="0">
                <a:solidFill>
                  <a:srgbClr val="231F20"/>
                </a:solidFill>
                <a:latin typeface="Garamond" pitchFamily="18" charset="0"/>
                <a:cs typeface="Garamond" pitchFamily="18" charset="0"/>
              </a:rPr>
              <a:t>aegypti</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mosquito</a:t>
            </a:r>
            <a:r>
              <a:rPr lang="en-US" altLang="zh-CN" dirty="0" smtClean="0">
                <a:latin typeface="Times New Roman" pitchFamily="18" charset="0"/>
                <a:cs typeface="Times New Roman" pitchFamily="18" charset="0"/>
              </a:rPr>
              <a:t> </a:t>
            </a:r>
            <a:r>
              <a:rPr lang="en-US" altLang="zh-CN" dirty="0" smtClean="0">
                <a:solidFill>
                  <a:srgbClr val="231F20"/>
                </a:solidFill>
                <a:latin typeface="Garamond" pitchFamily="18" charset="0"/>
                <a:cs typeface="Garamond" pitchFamily="18" charset="0"/>
              </a:rPr>
              <a:t>populations.</a:t>
            </a:r>
            <a:r>
              <a:rPr lang="en-US" altLang="zh-CN" dirty="0" smtClean="0">
                <a:latin typeface="Times New Roman" pitchFamily="18" charset="0"/>
                <a:cs typeface="Times New Roman" pitchFamily="18" charset="0"/>
              </a:rPr>
              <a:t> </a:t>
            </a:r>
            <a:endParaRPr lang="en-US" altLang="zh-CN" dirty="0" smtClean="0">
              <a:solidFill>
                <a:srgbClr val="231F20"/>
              </a:solidFill>
              <a:latin typeface="Garamond" pitchFamily="18" charset="0"/>
              <a:cs typeface="Garamond"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3350" y="281077"/>
            <a:ext cx="7315200" cy="7694414"/>
          </a:xfrm>
          <a:prstGeom prst="rect">
            <a:avLst/>
          </a:prstGeom>
        </p:spPr>
        <p:txBody>
          <a:bodyPr wrap="square">
            <a:spAutoFit/>
          </a:bodyPr>
          <a:lstStyle/>
          <a:p>
            <a:pPr>
              <a:tabLst>
                <a:tab pos="228600" algn="l"/>
              </a:tabLst>
            </a:pPr>
            <a:r>
              <a:rPr lang="en-US" altLang="zh-CN" sz="2400" b="1" dirty="0" smtClean="0">
                <a:solidFill>
                  <a:srgbClr val="0B4E82"/>
                </a:solidFill>
                <a:latin typeface="Times New Roman" pitchFamily="18" charset="0"/>
                <a:cs typeface="Times New Roman" pitchFamily="18" charset="0"/>
              </a:rPr>
              <a:t>BASIC</a:t>
            </a:r>
            <a:r>
              <a:rPr lang="en-US" altLang="zh-CN" sz="2400" dirty="0" smtClean="0">
                <a:latin typeface="Times New Roman" pitchFamily="18" charset="0"/>
                <a:cs typeface="Times New Roman" pitchFamily="18" charset="0"/>
              </a:rPr>
              <a:t> </a:t>
            </a:r>
            <a:r>
              <a:rPr lang="en-US" altLang="zh-CN" sz="2400" b="1" dirty="0" smtClean="0">
                <a:solidFill>
                  <a:srgbClr val="0B4E82"/>
                </a:solidFill>
                <a:latin typeface="Times New Roman" pitchFamily="18" charset="0"/>
                <a:cs typeface="Times New Roman" pitchFamily="18" charset="0"/>
              </a:rPr>
              <a:t>DEFINITIONS</a:t>
            </a:r>
            <a:r>
              <a:rPr lang="en-US" altLang="zh-CN" sz="2400" dirty="0" smtClean="0">
                <a:latin typeface="Times New Roman" pitchFamily="18" charset="0"/>
                <a:cs typeface="Times New Roman" pitchFamily="18" charset="0"/>
              </a:rPr>
              <a:t> </a:t>
            </a:r>
            <a:r>
              <a:rPr lang="en-US" altLang="zh-CN" sz="2400" b="1" dirty="0" smtClean="0">
                <a:solidFill>
                  <a:srgbClr val="0B4E82"/>
                </a:solidFill>
                <a:latin typeface="Times New Roman" pitchFamily="18" charset="0"/>
                <a:cs typeface="Times New Roman" pitchFamily="18" charset="0"/>
              </a:rPr>
              <a:t>AND</a:t>
            </a:r>
            <a:r>
              <a:rPr lang="en-US" altLang="zh-CN" sz="2400" dirty="0" smtClean="0">
                <a:latin typeface="Times New Roman" pitchFamily="18" charset="0"/>
                <a:cs typeface="Times New Roman" pitchFamily="18" charset="0"/>
              </a:rPr>
              <a:t> </a:t>
            </a:r>
            <a:r>
              <a:rPr lang="en-US" altLang="zh-CN" sz="2400" b="1" dirty="0" smtClean="0">
                <a:solidFill>
                  <a:srgbClr val="0B4E82"/>
                </a:solidFill>
                <a:latin typeface="Times New Roman" pitchFamily="18" charset="0"/>
                <a:cs typeface="Times New Roman" pitchFamily="18" charset="0"/>
              </a:rPr>
              <a:t>METHODS</a:t>
            </a:r>
          </a:p>
          <a:p>
            <a:pPr>
              <a:tabLst>
                <a:tab pos="228600" algn="l"/>
              </a:tabLst>
            </a:pPr>
            <a:r>
              <a:rPr lang="en-US" altLang="zh-CN" dirty="0" smtClean="0">
                <a:solidFill>
                  <a:srgbClr val="FF0000"/>
                </a:solidFill>
                <a:latin typeface="Times New Roman" pitchFamily="18" charset="0"/>
                <a:cs typeface="Times New Roman" pitchFamily="18" charset="0"/>
              </a:rPr>
              <a:t>Epidemiology</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deals</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with</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the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occurrence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of</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diseases</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in</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populations.</a:t>
            </a:r>
            <a:r>
              <a:rPr lang="en-US" altLang="zh-CN" dirty="0" smtClean="0">
                <a:latin typeface="Times New Roman" pitchFamily="18" charset="0"/>
                <a:cs typeface="Times New Roman" pitchFamily="18" charset="0"/>
              </a:rPr>
              <a:t> </a:t>
            </a:r>
            <a:endParaRPr lang="en-US" altLang="zh-CN" dirty="0" smtClean="0">
              <a:solidFill>
                <a:srgbClr val="231F20"/>
              </a:solidFill>
              <a:latin typeface="Times New Roman" pitchFamily="18" charset="0"/>
              <a:cs typeface="Times New Roman" pitchFamily="18" charset="0"/>
            </a:endParaRPr>
          </a:p>
          <a:p>
            <a:pPr>
              <a:tabLst>
                <a:tab pos="228600" algn="l"/>
              </a:tabLst>
            </a:pPr>
            <a:endParaRPr lang="en-US" altLang="zh-CN" sz="2800" b="1" dirty="0" smtClean="0">
              <a:solidFill>
                <a:srgbClr val="358682"/>
              </a:solidFill>
              <a:latin typeface="Times New Roman" pitchFamily="18" charset="0"/>
              <a:cs typeface="Times New Roman" pitchFamily="18" charset="0"/>
            </a:endParaRPr>
          </a:p>
          <a:p>
            <a:pPr>
              <a:tabLst>
                <a:tab pos="228600" algn="l"/>
              </a:tabLst>
            </a:pPr>
            <a:r>
              <a:rPr lang="en-US" altLang="zh-CN" sz="2800" b="1" dirty="0" smtClean="0">
                <a:solidFill>
                  <a:srgbClr val="358682"/>
                </a:solidFill>
                <a:latin typeface="Times New Roman" pitchFamily="18" charset="0"/>
                <a:cs typeface="Times New Roman" pitchFamily="18" charset="0"/>
              </a:rPr>
              <a:t>Incidence</a:t>
            </a:r>
            <a:r>
              <a:rPr lang="en-US" altLang="zh-CN" sz="2800" dirty="0" smtClean="0">
                <a:latin typeface="Times New Roman" pitchFamily="18" charset="0"/>
                <a:cs typeface="Times New Roman" pitchFamily="18" charset="0"/>
              </a:rPr>
              <a:t> </a:t>
            </a:r>
            <a:r>
              <a:rPr lang="en-US" altLang="zh-CN" sz="2800" b="1" dirty="0" smtClean="0">
                <a:solidFill>
                  <a:srgbClr val="358682"/>
                </a:solidFill>
                <a:latin typeface="Times New Roman" pitchFamily="18" charset="0"/>
                <a:cs typeface="Times New Roman" pitchFamily="18" charset="0"/>
              </a:rPr>
              <a:t>and</a:t>
            </a:r>
            <a:r>
              <a:rPr lang="en-US" altLang="zh-CN" sz="2800" dirty="0" smtClean="0">
                <a:latin typeface="Times New Roman" pitchFamily="18" charset="0"/>
                <a:cs typeface="Times New Roman" pitchFamily="18" charset="0"/>
              </a:rPr>
              <a:t> </a:t>
            </a:r>
            <a:r>
              <a:rPr lang="en-US" altLang="zh-CN" sz="2800" b="1" dirty="0" smtClean="0">
                <a:solidFill>
                  <a:srgbClr val="358682"/>
                </a:solidFill>
                <a:latin typeface="Times New Roman" pitchFamily="18" charset="0"/>
                <a:cs typeface="Times New Roman" pitchFamily="18" charset="0"/>
              </a:rPr>
              <a:t>Prevalence</a:t>
            </a:r>
          </a:p>
          <a:p>
            <a:pPr>
              <a:tabLst>
                <a:tab pos="228600" algn="l"/>
              </a:tabLst>
            </a:pPr>
            <a:endParaRPr lang="en-US" altLang="zh-CN" dirty="0" smtClean="0">
              <a:solidFill>
                <a:srgbClr val="231F20"/>
              </a:solidFill>
              <a:latin typeface="Times New Roman" pitchFamily="18" charset="0"/>
              <a:cs typeface="Times New Roman" pitchFamily="18" charset="0"/>
            </a:endParaRPr>
          </a:p>
          <a:p>
            <a:pPr>
              <a:lnSpc>
                <a:spcPct val="150000"/>
              </a:lnSpc>
              <a:tabLst>
                <a:tab pos="228600" algn="l"/>
              </a:tabLst>
            </a:pPr>
            <a:r>
              <a:rPr lang="en-US" altLang="zh-CN" dirty="0" smtClean="0">
                <a:solidFill>
                  <a:srgbClr val="231F20"/>
                </a:solidFill>
                <a:latin typeface="Times New Roman" pitchFamily="18" charset="0"/>
                <a:cs typeface="Times New Roman" pitchFamily="18" charset="0"/>
              </a:rPr>
              <a:t>The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quantification</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of</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disease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occurrence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is</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the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cardinal</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feature of</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epidemiology.</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To</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accomplish</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this,</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the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concept</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of</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rates</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was introduced,</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and</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rates</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have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become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the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basic</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coinage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of</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epidemiology</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(Fig.</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12.1).</a:t>
            </a:r>
            <a:r>
              <a:rPr lang="en-US" altLang="zh-CN" dirty="0" smtClean="0">
                <a:latin typeface="Times New Roman" pitchFamily="18" charset="0"/>
                <a:cs typeface="Times New Roman" pitchFamily="18" charset="0"/>
              </a:rPr>
              <a:t> </a:t>
            </a:r>
            <a:r>
              <a:rPr lang="en-US" altLang="zh-CN" b="1" dirty="0" smtClean="0">
                <a:solidFill>
                  <a:srgbClr val="FF0000"/>
                </a:solidFill>
                <a:latin typeface="Times New Roman" pitchFamily="18" charset="0"/>
                <a:cs typeface="Times New Roman" pitchFamily="18" charset="0"/>
              </a:rPr>
              <a:t>Rates</a:t>
            </a:r>
            <a:r>
              <a:rPr lang="en-US" altLang="zh-CN" b="1" dirty="0" smtClean="0">
                <a:latin typeface="Times New Roman" pitchFamily="18" charset="0"/>
                <a:cs typeface="Times New Roman" pitchFamily="18" charset="0"/>
              </a:rPr>
              <a:t> </a:t>
            </a:r>
            <a:r>
              <a:rPr lang="en-US" altLang="zh-CN" b="1" dirty="0" smtClean="0">
                <a:solidFill>
                  <a:srgbClr val="231F20"/>
                </a:solidFill>
                <a:latin typeface="Times New Roman" pitchFamily="18" charset="0"/>
                <a:cs typeface="Times New Roman" pitchFamily="18" charset="0"/>
              </a:rPr>
              <a:t>are</a:t>
            </a:r>
            <a:r>
              <a:rPr lang="en-US" altLang="zh-CN" b="1" dirty="0" smtClean="0">
                <a:latin typeface="Times New Roman" pitchFamily="18" charset="0"/>
                <a:cs typeface="Times New Roman" pitchFamily="18" charset="0"/>
              </a:rPr>
              <a:t> </a:t>
            </a:r>
            <a:r>
              <a:rPr lang="en-US" altLang="zh-CN" b="1" dirty="0" smtClean="0">
                <a:solidFill>
                  <a:srgbClr val="231F20"/>
                </a:solidFill>
                <a:latin typeface="Times New Roman" pitchFamily="18" charset="0"/>
                <a:cs typeface="Times New Roman" pitchFamily="18" charset="0"/>
              </a:rPr>
              <a:t>fractions</a:t>
            </a:r>
            <a:r>
              <a:rPr lang="en-US" altLang="zh-CN" b="1" dirty="0" smtClean="0">
                <a:latin typeface="Times New Roman" pitchFamily="18" charset="0"/>
                <a:cs typeface="Times New Roman" pitchFamily="18" charset="0"/>
              </a:rPr>
              <a:t> </a:t>
            </a:r>
            <a:r>
              <a:rPr lang="en-US" altLang="zh-CN" b="1" dirty="0" smtClean="0">
                <a:solidFill>
                  <a:srgbClr val="231F20"/>
                </a:solidFill>
                <a:latin typeface="Times New Roman" pitchFamily="18" charset="0"/>
                <a:cs typeface="Times New Roman" pitchFamily="18" charset="0"/>
              </a:rPr>
              <a:t>in</a:t>
            </a:r>
            <a:r>
              <a:rPr lang="en-US" altLang="zh-CN" b="1" dirty="0" smtClean="0">
                <a:latin typeface="Times New Roman" pitchFamily="18" charset="0"/>
                <a:cs typeface="Times New Roman" pitchFamily="18" charset="0"/>
              </a:rPr>
              <a:t> </a:t>
            </a:r>
            <a:r>
              <a:rPr lang="en-US" altLang="zh-CN" b="1" dirty="0" smtClean="0">
                <a:solidFill>
                  <a:srgbClr val="231F20"/>
                </a:solidFill>
                <a:latin typeface="Times New Roman" pitchFamily="18" charset="0"/>
                <a:cs typeface="Times New Roman" pitchFamily="18" charset="0"/>
              </a:rPr>
              <a:t>which</a:t>
            </a:r>
            <a:r>
              <a:rPr lang="en-US" altLang="zh-CN" b="1" dirty="0" smtClean="0">
                <a:latin typeface="Times New Roman" pitchFamily="18" charset="0"/>
                <a:cs typeface="Times New Roman" pitchFamily="18" charset="0"/>
              </a:rPr>
              <a:t> </a:t>
            </a:r>
            <a:r>
              <a:rPr lang="en-US" altLang="zh-CN" b="1" dirty="0" smtClean="0">
                <a:solidFill>
                  <a:srgbClr val="231F20"/>
                </a:solidFill>
                <a:latin typeface="Times New Roman" pitchFamily="18" charset="0"/>
                <a:cs typeface="Times New Roman" pitchFamily="18" charset="0"/>
              </a:rPr>
              <a:t>the</a:t>
            </a:r>
            <a:r>
              <a:rPr lang="en-US" altLang="zh-CN" b="1" dirty="0" smtClean="0">
                <a:latin typeface="Times New Roman" pitchFamily="18" charset="0"/>
                <a:cs typeface="Times New Roman" pitchFamily="18" charset="0"/>
              </a:rPr>
              <a:t> </a:t>
            </a:r>
            <a:r>
              <a:rPr lang="en-US" altLang="zh-CN" b="1" dirty="0" smtClean="0">
                <a:solidFill>
                  <a:srgbClr val="231F20"/>
                </a:solidFill>
                <a:latin typeface="Times New Roman" pitchFamily="18" charset="0"/>
                <a:cs typeface="Times New Roman" pitchFamily="18" charset="0"/>
              </a:rPr>
              <a:t>numerator</a:t>
            </a:r>
            <a:r>
              <a:rPr lang="en-US" altLang="zh-CN" b="1" dirty="0" smtClean="0">
                <a:latin typeface="Times New Roman" pitchFamily="18" charset="0"/>
                <a:cs typeface="Times New Roman" pitchFamily="18" charset="0"/>
              </a:rPr>
              <a:t> </a:t>
            </a:r>
            <a:r>
              <a:rPr lang="en-US" altLang="zh-CN" b="1" dirty="0" smtClean="0">
                <a:solidFill>
                  <a:srgbClr val="231F20"/>
                </a:solidFill>
                <a:latin typeface="Times New Roman" pitchFamily="18" charset="0"/>
                <a:cs typeface="Times New Roman" pitchFamily="18" charset="0"/>
              </a:rPr>
              <a:t>is</a:t>
            </a:r>
            <a:r>
              <a:rPr lang="en-US" altLang="zh-CN" b="1" dirty="0" smtClean="0">
                <a:latin typeface="Times New Roman" pitchFamily="18" charset="0"/>
                <a:cs typeface="Times New Roman" pitchFamily="18" charset="0"/>
              </a:rPr>
              <a:t> </a:t>
            </a:r>
            <a:r>
              <a:rPr lang="en-US" altLang="zh-CN" b="1" dirty="0" smtClean="0">
                <a:solidFill>
                  <a:srgbClr val="231F20"/>
                </a:solidFill>
                <a:latin typeface="Times New Roman" pitchFamily="18" charset="0"/>
                <a:cs typeface="Times New Roman" pitchFamily="18" charset="0"/>
              </a:rPr>
              <a:t>the</a:t>
            </a:r>
            <a:r>
              <a:rPr lang="en-US" altLang="zh-CN" b="1" dirty="0" smtClean="0">
                <a:latin typeface="Times New Roman" pitchFamily="18" charset="0"/>
                <a:cs typeface="Times New Roman" pitchFamily="18" charset="0"/>
              </a:rPr>
              <a:t> </a:t>
            </a:r>
            <a:r>
              <a:rPr lang="en-US" altLang="zh-CN" b="1" dirty="0" smtClean="0">
                <a:solidFill>
                  <a:srgbClr val="231F20"/>
                </a:solidFill>
                <a:latin typeface="Times New Roman" pitchFamily="18" charset="0"/>
                <a:cs typeface="Times New Roman" pitchFamily="18" charset="0"/>
              </a:rPr>
              <a:t>number</a:t>
            </a:r>
            <a:r>
              <a:rPr lang="en-US" altLang="zh-CN" b="1" dirty="0" smtClean="0">
                <a:latin typeface="Times New Roman" pitchFamily="18" charset="0"/>
                <a:cs typeface="Times New Roman" pitchFamily="18" charset="0"/>
              </a:rPr>
              <a:t> </a:t>
            </a:r>
            <a:r>
              <a:rPr lang="en-US" altLang="zh-CN" b="1" dirty="0" smtClean="0">
                <a:solidFill>
                  <a:srgbClr val="231F20"/>
                </a:solidFill>
                <a:latin typeface="Times New Roman" pitchFamily="18" charset="0"/>
                <a:cs typeface="Times New Roman" pitchFamily="18" charset="0"/>
              </a:rPr>
              <a:t>of</a:t>
            </a:r>
            <a:r>
              <a:rPr lang="en-US" altLang="zh-CN" b="1" dirty="0" smtClean="0">
                <a:latin typeface="Times New Roman" pitchFamily="18" charset="0"/>
                <a:cs typeface="Times New Roman" pitchFamily="18" charset="0"/>
              </a:rPr>
              <a:t> </a:t>
            </a:r>
            <a:r>
              <a:rPr lang="en-US" altLang="zh-CN" b="1" dirty="0" smtClean="0">
                <a:solidFill>
                  <a:srgbClr val="231F20"/>
                </a:solidFill>
                <a:latin typeface="Times New Roman" pitchFamily="18" charset="0"/>
                <a:cs typeface="Times New Roman" pitchFamily="18" charset="0"/>
              </a:rPr>
              <a:t>cases</a:t>
            </a:r>
            <a:r>
              <a:rPr lang="en-US" altLang="zh-CN" b="1" dirty="0" smtClean="0">
                <a:latin typeface="Times New Roman" pitchFamily="18" charset="0"/>
                <a:cs typeface="Times New Roman" pitchFamily="18" charset="0"/>
              </a:rPr>
              <a:t> </a:t>
            </a:r>
            <a:r>
              <a:rPr lang="en-US" altLang="zh-CN" b="1" dirty="0" smtClean="0">
                <a:solidFill>
                  <a:srgbClr val="231F20"/>
                </a:solidFill>
                <a:latin typeface="Times New Roman" pitchFamily="18" charset="0"/>
                <a:cs typeface="Times New Roman" pitchFamily="18" charset="0"/>
              </a:rPr>
              <a:t>of</a:t>
            </a:r>
            <a:r>
              <a:rPr lang="en-US" altLang="zh-CN" b="1" dirty="0" smtClean="0">
                <a:latin typeface="Times New Roman" pitchFamily="18" charset="0"/>
                <a:cs typeface="Times New Roman" pitchFamily="18" charset="0"/>
              </a:rPr>
              <a:t> </a:t>
            </a:r>
            <a:r>
              <a:rPr lang="en-US" altLang="zh-CN" b="1" dirty="0" smtClean="0">
                <a:solidFill>
                  <a:srgbClr val="231F20"/>
                </a:solidFill>
                <a:latin typeface="Times New Roman" pitchFamily="18" charset="0"/>
                <a:cs typeface="Times New Roman" pitchFamily="18" charset="0"/>
              </a:rPr>
              <a:t>disease</a:t>
            </a:r>
            <a:r>
              <a:rPr lang="en-US" altLang="zh-CN" b="1" dirty="0" smtClean="0">
                <a:latin typeface="Times New Roman" pitchFamily="18" charset="0"/>
                <a:cs typeface="Times New Roman" pitchFamily="18" charset="0"/>
              </a:rPr>
              <a:t> </a:t>
            </a:r>
            <a:r>
              <a:rPr lang="en-US" altLang="zh-CN" b="1" dirty="0" smtClean="0">
                <a:solidFill>
                  <a:srgbClr val="231F20"/>
                </a:solidFill>
                <a:latin typeface="Times New Roman" pitchFamily="18" charset="0"/>
                <a:cs typeface="Times New Roman" pitchFamily="18" charset="0"/>
              </a:rPr>
              <a:t>and</a:t>
            </a:r>
            <a:r>
              <a:rPr lang="en-US" altLang="zh-CN" b="1" dirty="0" smtClean="0">
                <a:latin typeface="Times New Roman" pitchFamily="18" charset="0"/>
                <a:cs typeface="Times New Roman" pitchFamily="18" charset="0"/>
              </a:rPr>
              <a:t> </a:t>
            </a:r>
            <a:r>
              <a:rPr lang="en-US" altLang="zh-CN" b="1" dirty="0" smtClean="0">
                <a:solidFill>
                  <a:srgbClr val="231F20"/>
                </a:solidFill>
                <a:latin typeface="Times New Roman" pitchFamily="18" charset="0"/>
                <a:cs typeface="Times New Roman" pitchFamily="18" charset="0"/>
              </a:rPr>
              <a:t>the</a:t>
            </a:r>
            <a:r>
              <a:rPr lang="en-US" altLang="zh-CN" b="1" dirty="0" smtClean="0">
                <a:latin typeface="Times New Roman" pitchFamily="18" charset="0"/>
                <a:cs typeface="Times New Roman" pitchFamily="18" charset="0"/>
              </a:rPr>
              <a:t> </a:t>
            </a:r>
            <a:r>
              <a:rPr lang="en-US" altLang="zh-CN" b="1" dirty="0" smtClean="0">
                <a:solidFill>
                  <a:srgbClr val="231F20"/>
                </a:solidFill>
                <a:latin typeface="Times New Roman" pitchFamily="18" charset="0"/>
                <a:cs typeface="Times New Roman" pitchFamily="18" charset="0"/>
              </a:rPr>
              <a:t>denominator</a:t>
            </a:r>
            <a:r>
              <a:rPr lang="en-US" altLang="zh-CN" b="1" dirty="0" smtClean="0">
                <a:latin typeface="Times New Roman" pitchFamily="18" charset="0"/>
                <a:cs typeface="Times New Roman" pitchFamily="18" charset="0"/>
              </a:rPr>
              <a:t> </a:t>
            </a:r>
            <a:r>
              <a:rPr lang="en-US" altLang="zh-CN" b="1" dirty="0" smtClean="0">
                <a:solidFill>
                  <a:srgbClr val="231F20"/>
                </a:solidFill>
                <a:latin typeface="Times New Roman" pitchFamily="18" charset="0"/>
                <a:cs typeface="Times New Roman" pitchFamily="18" charset="0"/>
              </a:rPr>
              <a:t>is a</a:t>
            </a:r>
            <a:r>
              <a:rPr lang="en-US" altLang="zh-CN" b="1" dirty="0" smtClean="0">
                <a:latin typeface="Times New Roman" pitchFamily="18" charset="0"/>
                <a:cs typeface="Times New Roman" pitchFamily="18" charset="0"/>
              </a:rPr>
              <a:t>  </a:t>
            </a:r>
            <a:r>
              <a:rPr lang="en-US" altLang="zh-CN" b="1" dirty="0" smtClean="0">
                <a:solidFill>
                  <a:srgbClr val="231F20"/>
                </a:solidFill>
                <a:latin typeface="Times New Roman" pitchFamily="18" charset="0"/>
                <a:cs typeface="Times New Roman" pitchFamily="18" charset="0"/>
              </a:rPr>
              <a:t>measure</a:t>
            </a:r>
            <a:r>
              <a:rPr lang="en-US" altLang="zh-CN" b="1" dirty="0" smtClean="0">
                <a:latin typeface="Times New Roman" pitchFamily="18" charset="0"/>
                <a:cs typeface="Times New Roman" pitchFamily="18" charset="0"/>
              </a:rPr>
              <a:t>  </a:t>
            </a:r>
            <a:r>
              <a:rPr lang="en-US" altLang="zh-CN" b="1" dirty="0" smtClean="0">
                <a:solidFill>
                  <a:srgbClr val="231F20"/>
                </a:solidFill>
                <a:latin typeface="Times New Roman" pitchFamily="18" charset="0"/>
                <a:cs typeface="Times New Roman" pitchFamily="18" charset="0"/>
              </a:rPr>
              <a:t>of</a:t>
            </a:r>
            <a:r>
              <a:rPr lang="en-US" altLang="zh-CN" b="1" dirty="0" smtClean="0">
                <a:latin typeface="Times New Roman" pitchFamily="18" charset="0"/>
                <a:cs typeface="Times New Roman" pitchFamily="18" charset="0"/>
              </a:rPr>
              <a:t>  </a:t>
            </a:r>
            <a:r>
              <a:rPr lang="en-US" altLang="zh-CN" b="1" dirty="0" smtClean="0">
                <a:solidFill>
                  <a:srgbClr val="231F20"/>
                </a:solidFill>
                <a:latin typeface="Times New Roman" pitchFamily="18" charset="0"/>
                <a:cs typeface="Times New Roman" pitchFamily="18" charset="0"/>
              </a:rPr>
              <a:t>the</a:t>
            </a:r>
            <a:r>
              <a:rPr lang="en-US" altLang="zh-CN" b="1" dirty="0" smtClean="0">
                <a:latin typeface="Times New Roman" pitchFamily="18" charset="0"/>
                <a:cs typeface="Times New Roman" pitchFamily="18" charset="0"/>
              </a:rPr>
              <a:t>  </a:t>
            </a:r>
            <a:r>
              <a:rPr lang="en-US" altLang="zh-CN" b="1" dirty="0" smtClean="0">
                <a:solidFill>
                  <a:srgbClr val="231F20"/>
                </a:solidFill>
                <a:latin typeface="Times New Roman" pitchFamily="18" charset="0"/>
                <a:cs typeface="Times New Roman" pitchFamily="18" charset="0"/>
              </a:rPr>
              <a:t>population.</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The</a:t>
            </a:r>
            <a:r>
              <a:rPr lang="en-US" altLang="zh-CN" dirty="0" smtClean="0">
                <a:latin typeface="Times New Roman" pitchFamily="18" charset="0"/>
                <a:cs typeface="Times New Roman" pitchFamily="18" charset="0"/>
              </a:rPr>
              <a:t>  </a:t>
            </a:r>
            <a:r>
              <a:rPr lang="en-US" altLang="zh-CN" b="1" i="1" dirty="0" smtClean="0">
                <a:solidFill>
                  <a:srgbClr val="FF0000"/>
                </a:solidFill>
                <a:latin typeface="Times New Roman" pitchFamily="18" charset="0"/>
                <a:cs typeface="Times New Roman" pitchFamily="18" charset="0"/>
              </a:rPr>
              <a:t>incidence</a:t>
            </a:r>
            <a:r>
              <a:rPr lang="en-US" altLang="zh-CN" b="1" dirty="0" smtClean="0">
                <a:solidFill>
                  <a:srgbClr val="FF0000"/>
                </a:solidFill>
                <a:latin typeface="Times New Roman" pitchFamily="18" charset="0"/>
                <a:cs typeface="Times New Roman" pitchFamily="18" charset="0"/>
              </a:rPr>
              <a:t>  </a:t>
            </a:r>
            <a:r>
              <a:rPr lang="en-US" altLang="zh-CN" b="1" i="1" dirty="0" smtClean="0">
                <a:solidFill>
                  <a:srgbClr val="FF0000"/>
                </a:solidFill>
                <a:latin typeface="Times New Roman" pitchFamily="18" charset="0"/>
                <a:cs typeface="Times New Roman" pitchFamily="18" charset="0"/>
              </a:rPr>
              <a:t>rate</a:t>
            </a:r>
            <a:r>
              <a:rPr lang="en-US" altLang="zh-CN" b="1" dirty="0" smtClean="0">
                <a:solidFill>
                  <a:srgbClr val="FF0000"/>
                </a:solidFill>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(also</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called the</a:t>
            </a:r>
            <a:r>
              <a:rPr lang="en-US" altLang="zh-CN" dirty="0" smtClean="0">
                <a:latin typeface="Times New Roman" pitchFamily="18" charset="0"/>
                <a:cs typeface="Times New Roman" pitchFamily="18" charset="0"/>
              </a:rPr>
              <a:t> </a:t>
            </a:r>
            <a:r>
              <a:rPr lang="en-US" altLang="zh-CN" b="1" i="1" dirty="0" smtClean="0">
                <a:solidFill>
                  <a:srgbClr val="FF0000"/>
                </a:solidFill>
                <a:latin typeface="Times New Roman" pitchFamily="18" charset="0"/>
                <a:cs typeface="Times New Roman" pitchFamily="18" charset="0"/>
              </a:rPr>
              <a:t>attack</a:t>
            </a:r>
            <a:r>
              <a:rPr lang="en-US" altLang="zh-CN" b="1" dirty="0" smtClean="0">
                <a:solidFill>
                  <a:srgbClr val="FF0000"/>
                </a:solidFill>
                <a:latin typeface="Times New Roman" pitchFamily="18" charset="0"/>
                <a:cs typeface="Times New Roman" pitchFamily="18" charset="0"/>
              </a:rPr>
              <a:t> </a:t>
            </a:r>
            <a:r>
              <a:rPr lang="en-US" altLang="zh-CN" b="1" i="1" dirty="0" smtClean="0">
                <a:solidFill>
                  <a:srgbClr val="FF0000"/>
                </a:solidFill>
                <a:latin typeface="Times New Roman" pitchFamily="18" charset="0"/>
                <a:cs typeface="Times New Roman" pitchFamily="18" charset="0"/>
              </a:rPr>
              <a:t>rate</a:t>
            </a:r>
            <a:r>
              <a:rPr lang="en-US" altLang="zh-CN" b="1" dirty="0" smtClean="0">
                <a:solidFill>
                  <a:srgbClr val="FF0000"/>
                </a:solidFill>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for</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acute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infectious</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diseases)</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is</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used</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to</a:t>
            </a:r>
            <a:r>
              <a:rPr lang="en-US" altLang="zh-CN" dirty="0" smtClean="0">
                <a:latin typeface="Times New Roman" pitchFamily="18" charset="0"/>
                <a:cs typeface="Times New Roman" pitchFamily="18" charset="0"/>
              </a:rPr>
              <a:t> </a:t>
            </a:r>
            <a:r>
              <a:rPr lang="en-US" altLang="zh-CN" b="1" dirty="0" smtClean="0">
                <a:solidFill>
                  <a:srgbClr val="231F20"/>
                </a:solidFill>
                <a:latin typeface="Times New Roman" pitchFamily="18" charset="0"/>
                <a:cs typeface="Times New Roman" pitchFamily="18" charset="0"/>
              </a:rPr>
              <a:t>quantify the</a:t>
            </a:r>
            <a:r>
              <a:rPr lang="en-US" altLang="zh-CN" b="1" dirty="0" smtClean="0">
                <a:latin typeface="Times New Roman" pitchFamily="18" charset="0"/>
                <a:cs typeface="Times New Roman" pitchFamily="18" charset="0"/>
              </a:rPr>
              <a:t> </a:t>
            </a:r>
            <a:r>
              <a:rPr lang="en-US" altLang="zh-CN" b="1" dirty="0" smtClean="0">
                <a:solidFill>
                  <a:srgbClr val="231F20"/>
                </a:solidFill>
                <a:latin typeface="Times New Roman" pitchFamily="18" charset="0"/>
                <a:cs typeface="Times New Roman" pitchFamily="18" charset="0"/>
              </a:rPr>
              <a:t>number</a:t>
            </a:r>
            <a:r>
              <a:rPr lang="en-US" altLang="zh-CN" b="1" dirty="0" smtClean="0">
                <a:latin typeface="Times New Roman" pitchFamily="18" charset="0"/>
                <a:cs typeface="Times New Roman" pitchFamily="18" charset="0"/>
              </a:rPr>
              <a:t> </a:t>
            </a:r>
            <a:r>
              <a:rPr lang="en-US" altLang="zh-CN" b="1" dirty="0" smtClean="0">
                <a:solidFill>
                  <a:srgbClr val="231F20"/>
                </a:solidFill>
                <a:latin typeface="Times New Roman" pitchFamily="18" charset="0"/>
                <a:cs typeface="Times New Roman" pitchFamily="18" charset="0"/>
              </a:rPr>
              <a:t>of</a:t>
            </a:r>
            <a:r>
              <a:rPr lang="en-US" altLang="zh-CN" b="1" dirty="0" smtClean="0">
                <a:latin typeface="Times New Roman" pitchFamily="18" charset="0"/>
                <a:cs typeface="Times New Roman" pitchFamily="18" charset="0"/>
              </a:rPr>
              <a:t> </a:t>
            </a:r>
            <a:r>
              <a:rPr lang="en-US" altLang="zh-CN" b="1" dirty="0" smtClean="0">
                <a:solidFill>
                  <a:srgbClr val="231F20"/>
                </a:solidFill>
                <a:latin typeface="Times New Roman" pitchFamily="18" charset="0"/>
                <a:cs typeface="Times New Roman" pitchFamily="18" charset="0"/>
              </a:rPr>
              <a:t>new</a:t>
            </a:r>
            <a:r>
              <a:rPr lang="en-US" altLang="zh-CN" b="1" dirty="0" smtClean="0">
                <a:latin typeface="Times New Roman" pitchFamily="18" charset="0"/>
                <a:cs typeface="Times New Roman" pitchFamily="18" charset="0"/>
              </a:rPr>
              <a:t> </a:t>
            </a:r>
            <a:r>
              <a:rPr lang="en-US" altLang="zh-CN" b="1" dirty="0" smtClean="0">
                <a:solidFill>
                  <a:srgbClr val="231F20"/>
                </a:solidFill>
                <a:latin typeface="Times New Roman" pitchFamily="18" charset="0"/>
                <a:cs typeface="Times New Roman" pitchFamily="18" charset="0"/>
              </a:rPr>
              <a:t>infections.</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A</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population</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and</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a</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time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frame are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defined,</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and</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the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number</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of</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new</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cases</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in</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that</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population during</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that</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interval</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of</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time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is</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counted.</a:t>
            </a:r>
            <a:r>
              <a:rPr lang="en-US" altLang="zh-CN" dirty="0" smtClean="0">
                <a:latin typeface="Times New Roman" pitchFamily="18" charset="0"/>
                <a:cs typeface="Times New Roman" pitchFamily="18" charset="0"/>
              </a:rPr>
              <a:t> </a:t>
            </a:r>
            <a:endParaRPr lang="en-US" altLang="zh-CN" dirty="0" smtClean="0">
              <a:solidFill>
                <a:srgbClr val="231F20"/>
              </a:solidFill>
              <a:latin typeface="Times New Roman" pitchFamily="18" charset="0"/>
              <a:cs typeface="Times New Roman" pitchFamily="18" charset="0"/>
            </a:endParaRPr>
          </a:p>
          <a:p>
            <a:pPr>
              <a:lnSpc>
                <a:spcPct val="150000"/>
              </a:lnSpc>
              <a:tabLst>
                <a:tab pos="228600" algn="l"/>
              </a:tabLst>
            </a:pPr>
            <a:r>
              <a:rPr lang="en-US" altLang="zh-CN" dirty="0" smtClean="0">
                <a:latin typeface="Times New Roman" pitchFamily="18" charset="0"/>
                <a:cs typeface="Times New Roman" pitchFamily="18" charset="0"/>
              </a:rPr>
              <a:t>	</a:t>
            </a:r>
            <a:r>
              <a:rPr lang="en-US" altLang="zh-CN" b="1" i="1" dirty="0" smtClean="0">
                <a:solidFill>
                  <a:srgbClr val="FF0000"/>
                </a:solidFill>
                <a:latin typeface="Times New Roman" pitchFamily="18" charset="0"/>
                <a:cs typeface="Times New Roman" pitchFamily="18" charset="0"/>
              </a:rPr>
              <a:t>Prevalence,</a:t>
            </a:r>
            <a:r>
              <a:rPr lang="en-US" altLang="zh-CN" dirty="0" smtClean="0">
                <a:solidFill>
                  <a:srgbClr val="FF0000"/>
                </a:solidFill>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technically</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not</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a</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rate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but</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a</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ratio,</a:t>
            </a:r>
            <a:r>
              <a:rPr lang="en-US" altLang="zh-CN" dirty="0" smtClean="0">
                <a:latin typeface="Times New Roman" pitchFamily="18" charset="0"/>
                <a:cs typeface="Times New Roman" pitchFamily="18" charset="0"/>
              </a:rPr>
              <a:t> </a:t>
            </a:r>
            <a:r>
              <a:rPr lang="en-US" altLang="zh-CN" b="1" dirty="0" smtClean="0">
                <a:solidFill>
                  <a:srgbClr val="231F20"/>
                </a:solidFill>
                <a:latin typeface="Times New Roman" pitchFamily="18" charset="0"/>
                <a:cs typeface="Times New Roman" pitchFamily="18" charset="0"/>
              </a:rPr>
              <a:t>refers</a:t>
            </a:r>
            <a:r>
              <a:rPr lang="en-US" altLang="zh-CN" b="1" dirty="0" smtClean="0">
                <a:latin typeface="Times New Roman" pitchFamily="18" charset="0"/>
                <a:cs typeface="Times New Roman" pitchFamily="18" charset="0"/>
              </a:rPr>
              <a:t> </a:t>
            </a:r>
            <a:r>
              <a:rPr lang="en-US" altLang="zh-CN" b="1" dirty="0" smtClean="0">
                <a:solidFill>
                  <a:srgbClr val="231F20"/>
                </a:solidFill>
                <a:latin typeface="Times New Roman" pitchFamily="18" charset="0"/>
                <a:cs typeface="Times New Roman" pitchFamily="18" charset="0"/>
              </a:rPr>
              <a:t>to</a:t>
            </a:r>
            <a:r>
              <a:rPr lang="en-US" altLang="zh-CN" b="1" dirty="0" smtClean="0">
                <a:latin typeface="Times New Roman" pitchFamily="18" charset="0"/>
                <a:cs typeface="Times New Roman" pitchFamily="18" charset="0"/>
              </a:rPr>
              <a:t> </a:t>
            </a:r>
            <a:r>
              <a:rPr lang="en-US" altLang="zh-CN" b="1" dirty="0" smtClean="0">
                <a:solidFill>
                  <a:srgbClr val="231F20"/>
                </a:solidFill>
                <a:latin typeface="Times New Roman" pitchFamily="18" charset="0"/>
                <a:cs typeface="Times New Roman" pitchFamily="18" charset="0"/>
              </a:rPr>
              <a:t>the total</a:t>
            </a:r>
            <a:r>
              <a:rPr lang="en-US" altLang="zh-CN" b="1" dirty="0" smtClean="0">
                <a:latin typeface="Times New Roman" pitchFamily="18" charset="0"/>
                <a:cs typeface="Times New Roman" pitchFamily="18" charset="0"/>
              </a:rPr>
              <a:t> </a:t>
            </a:r>
            <a:r>
              <a:rPr lang="en-US" altLang="zh-CN" b="1" dirty="0" smtClean="0">
                <a:solidFill>
                  <a:srgbClr val="231F20"/>
                </a:solidFill>
                <a:latin typeface="Times New Roman" pitchFamily="18" charset="0"/>
                <a:cs typeface="Times New Roman" pitchFamily="18" charset="0"/>
              </a:rPr>
              <a:t>number</a:t>
            </a:r>
            <a:r>
              <a:rPr lang="en-US" altLang="zh-CN" b="1" dirty="0" smtClean="0">
                <a:latin typeface="Times New Roman" pitchFamily="18" charset="0"/>
                <a:cs typeface="Times New Roman" pitchFamily="18" charset="0"/>
              </a:rPr>
              <a:t> </a:t>
            </a:r>
            <a:r>
              <a:rPr lang="en-US" altLang="zh-CN" b="1" dirty="0" smtClean="0">
                <a:solidFill>
                  <a:srgbClr val="231F20"/>
                </a:solidFill>
                <a:latin typeface="Times New Roman" pitchFamily="18" charset="0"/>
                <a:cs typeface="Times New Roman" pitchFamily="18" charset="0"/>
              </a:rPr>
              <a:t>of</a:t>
            </a:r>
            <a:r>
              <a:rPr lang="en-US" altLang="zh-CN" b="1" dirty="0" smtClean="0">
                <a:latin typeface="Times New Roman" pitchFamily="18" charset="0"/>
                <a:cs typeface="Times New Roman" pitchFamily="18" charset="0"/>
              </a:rPr>
              <a:t> </a:t>
            </a:r>
            <a:r>
              <a:rPr lang="en-US" altLang="zh-CN" b="1" dirty="0" smtClean="0">
                <a:solidFill>
                  <a:srgbClr val="231F20"/>
                </a:solidFill>
                <a:latin typeface="Times New Roman" pitchFamily="18" charset="0"/>
                <a:cs typeface="Times New Roman" pitchFamily="18" charset="0"/>
              </a:rPr>
              <a:t>cases</a:t>
            </a:r>
            <a:r>
              <a:rPr lang="en-US" altLang="zh-CN" b="1" dirty="0" smtClean="0">
                <a:latin typeface="Times New Roman" pitchFamily="18" charset="0"/>
                <a:cs typeface="Times New Roman" pitchFamily="18" charset="0"/>
              </a:rPr>
              <a:t> </a:t>
            </a:r>
            <a:r>
              <a:rPr lang="en-US" altLang="zh-CN" b="1" dirty="0" smtClean="0">
                <a:solidFill>
                  <a:srgbClr val="231F20"/>
                </a:solidFill>
                <a:latin typeface="Times New Roman" pitchFamily="18" charset="0"/>
                <a:cs typeface="Times New Roman" pitchFamily="18" charset="0"/>
              </a:rPr>
              <a:t>present</a:t>
            </a:r>
            <a:r>
              <a:rPr lang="en-US" altLang="zh-CN" b="1" dirty="0" smtClean="0">
                <a:latin typeface="Times New Roman" pitchFamily="18" charset="0"/>
                <a:cs typeface="Times New Roman" pitchFamily="18" charset="0"/>
              </a:rPr>
              <a:t> </a:t>
            </a:r>
            <a:r>
              <a:rPr lang="en-US" altLang="zh-CN" b="1" dirty="0" smtClean="0">
                <a:solidFill>
                  <a:srgbClr val="231F20"/>
                </a:solidFill>
                <a:latin typeface="Times New Roman" pitchFamily="18" charset="0"/>
                <a:cs typeface="Times New Roman" pitchFamily="18" charset="0"/>
              </a:rPr>
              <a:t>within</a:t>
            </a:r>
            <a:r>
              <a:rPr lang="en-US" altLang="zh-CN" b="1" dirty="0" smtClean="0">
                <a:latin typeface="Times New Roman" pitchFamily="18" charset="0"/>
                <a:cs typeface="Times New Roman" pitchFamily="18" charset="0"/>
              </a:rPr>
              <a:t> </a:t>
            </a:r>
            <a:r>
              <a:rPr lang="en-US" altLang="zh-CN" b="1" dirty="0" smtClean="0">
                <a:solidFill>
                  <a:srgbClr val="231F20"/>
                </a:solidFill>
                <a:latin typeface="Times New Roman" pitchFamily="18" charset="0"/>
                <a:cs typeface="Times New Roman" pitchFamily="18" charset="0"/>
              </a:rPr>
              <a:t>a</a:t>
            </a:r>
            <a:r>
              <a:rPr lang="en-US" altLang="zh-CN" b="1" dirty="0" smtClean="0">
                <a:latin typeface="Times New Roman" pitchFamily="18" charset="0"/>
                <a:cs typeface="Times New Roman" pitchFamily="18" charset="0"/>
              </a:rPr>
              <a:t> </a:t>
            </a:r>
            <a:r>
              <a:rPr lang="en-US" altLang="zh-CN" b="1" dirty="0" smtClean="0">
                <a:solidFill>
                  <a:srgbClr val="231F20"/>
                </a:solidFill>
                <a:latin typeface="Times New Roman" pitchFamily="18" charset="0"/>
                <a:cs typeface="Times New Roman" pitchFamily="18" charset="0"/>
              </a:rPr>
              <a:t>specified</a:t>
            </a:r>
            <a:r>
              <a:rPr lang="en-US" altLang="zh-CN" b="1" dirty="0" smtClean="0">
                <a:latin typeface="Times New Roman" pitchFamily="18" charset="0"/>
                <a:cs typeface="Times New Roman" pitchFamily="18" charset="0"/>
              </a:rPr>
              <a:t> </a:t>
            </a:r>
            <a:r>
              <a:rPr lang="en-US" altLang="zh-CN" b="1" dirty="0" smtClean="0">
                <a:solidFill>
                  <a:srgbClr val="231F20"/>
                </a:solidFill>
                <a:latin typeface="Times New Roman" pitchFamily="18" charset="0"/>
                <a:cs typeface="Times New Roman" pitchFamily="18" charset="0"/>
              </a:rPr>
              <a:t>time</a:t>
            </a:r>
            <a:r>
              <a:rPr lang="en-US" altLang="zh-CN" b="1" dirty="0" smtClean="0">
                <a:latin typeface="Times New Roman" pitchFamily="18" charset="0"/>
                <a:cs typeface="Times New Roman" pitchFamily="18" charset="0"/>
              </a:rPr>
              <a:t> </a:t>
            </a:r>
            <a:r>
              <a:rPr lang="en-US" altLang="zh-CN" b="1" dirty="0" smtClean="0">
                <a:solidFill>
                  <a:srgbClr val="231F20"/>
                </a:solidFill>
                <a:latin typeface="Times New Roman" pitchFamily="18" charset="0"/>
                <a:cs typeface="Times New Roman" pitchFamily="18" charset="0"/>
              </a:rPr>
              <a:t>interval.</a:t>
            </a:r>
          </a:p>
          <a:p>
            <a:pPr>
              <a:lnSpc>
                <a:spcPct val="150000"/>
              </a:lnSpc>
              <a:tabLst>
                <a:tab pos="228600" algn="l"/>
              </a:tabLst>
            </a:pPr>
            <a:r>
              <a:rPr lang="en-US" altLang="zh-CN" dirty="0" smtClean="0">
                <a:solidFill>
                  <a:srgbClr val="231F20"/>
                </a:solidFill>
                <a:latin typeface="Times New Roman" pitchFamily="18" charset="0"/>
                <a:cs typeface="Times New Roman" pitchFamily="18" charset="0"/>
              </a:rPr>
              <a:t>Thus,</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the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numerator</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in</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prevalence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includes</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not</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just</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new</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cases but</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cases</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carried</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forward</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from</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the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period</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prior</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to</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the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specified time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interval.</a:t>
            </a:r>
            <a:r>
              <a:rPr lang="en-US" altLang="zh-CN" dirty="0" smtClean="0">
                <a:latin typeface="Times New Roman" pitchFamily="18" charset="0"/>
                <a:cs typeface="Times New Roman" pitchFamily="18" charset="0"/>
              </a:rPr>
              <a:t> </a:t>
            </a:r>
            <a:r>
              <a:rPr lang="en-US" altLang="zh-CN" dirty="0" smtClean="0"/>
              <a:t>		</a:t>
            </a:r>
            <a:endParaRPr lang="en-US" altLang="zh-CN" dirty="0" smtClean="0">
              <a:solidFill>
                <a:srgbClr val="231F20"/>
              </a:solidFill>
              <a:latin typeface="Garamond" pitchFamily="18" charset="0"/>
              <a:cs typeface="Garamond"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cstate="print"/>
          <a:srcRect/>
          <a:stretch>
            <a:fillRect/>
          </a:stretch>
        </p:blipFill>
        <p:spPr bwMode="auto">
          <a:xfrm>
            <a:off x="673094" y="774683"/>
            <a:ext cx="4553331" cy="3481959"/>
          </a:xfrm>
          <a:prstGeom prst="rect">
            <a:avLst/>
          </a:prstGeom>
          <a:noFill/>
        </p:spPr>
      </p:pic>
      <p:sp>
        <p:nvSpPr>
          <p:cNvPr id="7" name="TextBox 1"/>
          <p:cNvSpPr txBox="1"/>
          <p:nvPr/>
        </p:nvSpPr>
        <p:spPr>
          <a:xfrm>
            <a:off x="673100" y="4614267"/>
            <a:ext cx="5861050" cy="2804679"/>
          </a:xfrm>
          <a:prstGeom prst="rect">
            <a:avLst/>
          </a:prstGeom>
          <a:noFill/>
        </p:spPr>
        <p:txBody>
          <a:bodyPr wrap="square" lIns="0" tIns="0" rIns="0" rtlCol="0">
            <a:spAutoFit/>
          </a:bodyPr>
          <a:lstStyle/>
          <a:p>
            <a:pPr>
              <a:tabLst>
                <a:tab pos="241300" algn="l"/>
              </a:tabLst>
            </a:pPr>
            <a:r>
              <a:rPr lang="en-US" altLang="zh-CN" sz="1400" b="1" dirty="0" smtClean="0">
                <a:solidFill>
                  <a:srgbClr val="9C0835"/>
                </a:solidFill>
                <a:latin typeface="Segoe UI" pitchFamily="18" charset="0"/>
                <a:cs typeface="Segoe UI" pitchFamily="18" charset="0"/>
              </a:rPr>
              <a:t>FIGURE</a:t>
            </a:r>
            <a:r>
              <a:rPr lang="en-US" altLang="zh-CN" sz="1400" dirty="0" smtClean="0">
                <a:latin typeface="Times New Roman" pitchFamily="18" charset="0"/>
                <a:cs typeface="Times New Roman" pitchFamily="18" charset="0"/>
              </a:rPr>
              <a:t> </a:t>
            </a:r>
            <a:r>
              <a:rPr lang="en-US" altLang="zh-CN" sz="1400" b="1" dirty="0" smtClean="0">
                <a:solidFill>
                  <a:srgbClr val="9C0835"/>
                </a:solidFill>
                <a:latin typeface="Segoe UI" pitchFamily="18" charset="0"/>
                <a:cs typeface="Segoe UI" pitchFamily="18" charset="0"/>
              </a:rPr>
              <a:t>12.1.</a:t>
            </a:r>
            <a:r>
              <a:rPr lang="en-US" altLang="zh-CN" sz="1400" dirty="0" smtClean="0">
                <a:latin typeface="Times New Roman" pitchFamily="18" charset="0"/>
                <a:cs typeface="Times New Roman" pitchFamily="18" charset="0"/>
              </a:rPr>
              <a:t> </a:t>
            </a:r>
            <a:r>
              <a:rPr lang="en-US" altLang="zh-CN" sz="1400" b="1" dirty="0" smtClean="0">
                <a:solidFill>
                  <a:srgbClr val="231F20"/>
                </a:solidFill>
                <a:latin typeface="Segoe UI" pitchFamily="18" charset="0"/>
                <a:cs typeface="Segoe UI" pitchFamily="18" charset="0"/>
              </a:rPr>
              <a:t>Computation</a:t>
            </a:r>
            <a:r>
              <a:rPr lang="en-US" altLang="zh-CN" sz="1400" dirty="0" smtClean="0">
                <a:latin typeface="Times New Roman" pitchFamily="18" charset="0"/>
                <a:cs typeface="Times New Roman" pitchFamily="18" charset="0"/>
              </a:rPr>
              <a:t> </a:t>
            </a:r>
            <a:r>
              <a:rPr lang="en-US" altLang="zh-CN" sz="1400" b="1" dirty="0" smtClean="0">
                <a:solidFill>
                  <a:srgbClr val="231F20"/>
                </a:solidFill>
                <a:latin typeface="Segoe UI" pitchFamily="18" charset="0"/>
                <a:cs typeface="Segoe UI" pitchFamily="18" charset="0"/>
              </a:rPr>
              <a:t>of</a:t>
            </a:r>
            <a:r>
              <a:rPr lang="en-US" altLang="zh-CN" sz="1400" dirty="0" smtClean="0">
                <a:latin typeface="Times New Roman" pitchFamily="18" charset="0"/>
                <a:cs typeface="Times New Roman" pitchFamily="18" charset="0"/>
              </a:rPr>
              <a:t> </a:t>
            </a:r>
            <a:r>
              <a:rPr lang="en-US" altLang="zh-CN" sz="1400" b="1" dirty="0" smtClean="0">
                <a:solidFill>
                  <a:srgbClr val="231F20"/>
                </a:solidFill>
                <a:latin typeface="Segoe UI" pitchFamily="18" charset="0"/>
                <a:cs typeface="Segoe UI" pitchFamily="18" charset="0"/>
              </a:rPr>
              <a:t>incidence</a:t>
            </a:r>
            <a:r>
              <a:rPr lang="en-US" altLang="zh-CN" sz="1400" dirty="0" smtClean="0">
                <a:latin typeface="Times New Roman" pitchFamily="18" charset="0"/>
                <a:cs typeface="Times New Roman" pitchFamily="18" charset="0"/>
              </a:rPr>
              <a:t> </a:t>
            </a:r>
            <a:r>
              <a:rPr lang="en-US" altLang="zh-CN" sz="1400" b="1" dirty="0" smtClean="0">
                <a:solidFill>
                  <a:srgbClr val="231F20"/>
                </a:solidFill>
                <a:latin typeface="Segoe UI" pitchFamily="18" charset="0"/>
                <a:cs typeface="Segoe UI" pitchFamily="18" charset="0"/>
              </a:rPr>
              <a:t>rate</a:t>
            </a:r>
            <a:r>
              <a:rPr lang="en-US" altLang="zh-CN" sz="1400" dirty="0" smtClean="0">
                <a:latin typeface="Times New Roman" pitchFamily="18" charset="0"/>
                <a:cs typeface="Times New Roman" pitchFamily="18" charset="0"/>
              </a:rPr>
              <a:t> </a:t>
            </a:r>
            <a:r>
              <a:rPr lang="en-US" altLang="zh-CN" sz="1400" b="1" dirty="0" smtClean="0">
                <a:solidFill>
                  <a:srgbClr val="231F20"/>
                </a:solidFill>
                <a:latin typeface="Segoe UI" pitchFamily="18" charset="0"/>
                <a:cs typeface="Segoe UI" pitchFamily="18" charset="0"/>
              </a:rPr>
              <a:t>and</a:t>
            </a:r>
            <a:r>
              <a:rPr lang="en-US" altLang="zh-CN" sz="1400" dirty="0" smtClean="0">
                <a:latin typeface="Times New Roman" pitchFamily="18" charset="0"/>
                <a:cs typeface="Times New Roman" pitchFamily="18" charset="0"/>
              </a:rPr>
              <a:t> </a:t>
            </a:r>
            <a:r>
              <a:rPr lang="en-US" altLang="zh-CN" sz="1400" b="1" dirty="0" smtClean="0">
                <a:solidFill>
                  <a:srgbClr val="231F20"/>
                </a:solidFill>
                <a:latin typeface="Segoe UI" pitchFamily="18" charset="0"/>
                <a:cs typeface="Segoe UI" pitchFamily="18" charset="0"/>
              </a:rPr>
              <a:t>prevalence</a:t>
            </a:r>
            <a:r>
              <a:rPr lang="en-US" altLang="zh-CN" sz="1400" dirty="0" smtClean="0">
                <a:latin typeface="Times New Roman" pitchFamily="18" charset="0"/>
                <a:cs typeface="Times New Roman" pitchFamily="18" charset="0"/>
              </a:rPr>
              <a:t> </a:t>
            </a:r>
            <a:r>
              <a:rPr lang="en-US" altLang="zh-CN" sz="1400" b="1" dirty="0" smtClean="0">
                <a:solidFill>
                  <a:srgbClr val="231F20"/>
                </a:solidFill>
                <a:latin typeface="Segoe UI" pitchFamily="18" charset="0"/>
                <a:cs typeface="Segoe UI" pitchFamily="18" charset="0"/>
              </a:rPr>
              <a:t>ratio.</a:t>
            </a:r>
          </a:p>
          <a:p>
            <a:pPr>
              <a:tabLst>
                <a:tab pos="241300" algn="l"/>
              </a:tabLst>
            </a:pPr>
            <a:r>
              <a:rPr lang="en-US" altLang="zh-CN" sz="1400" dirty="0" smtClean="0">
                <a:solidFill>
                  <a:srgbClr val="231F20"/>
                </a:solidFill>
                <a:latin typeface="Segoe UI" pitchFamily="18" charset="0"/>
                <a:cs typeface="Segoe UI" pitchFamily="18" charset="0"/>
              </a:rPr>
              <a:t>The</a:t>
            </a:r>
            <a:r>
              <a:rPr lang="en-US" altLang="zh-CN" sz="1400" dirty="0" smtClean="0">
                <a:latin typeface="Times New Roman" pitchFamily="18" charset="0"/>
                <a:cs typeface="Times New Roman" pitchFamily="18" charset="0"/>
              </a:rPr>
              <a:t>  </a:t>
            </a:r>
            <a:r>
              <a:rPr lang="en-US" altLang="zh-CN" sz="1400" i="1" dirty="0" smtClean="0">
                <a:solidFill>
                  <a:srgbClr val="231F20"/>
                </a:solidFill>
                <a:latin typeface="Segoe UI" pitchFamily="18" charset="0"/>
                <a:cs typeface="Segoe UI" pitchFamily="18" charset="0"/>
              </a:rPr>
              <a:t>shaded</a:t>
            </a:r>
            <a:r>
              <a:rPr lang="en-US" altLang="zh-CN" sz="1400" dirty="0" smtClean="0">
                <a:latin typeface="Times New Roman" pitchFamily="18" charset="0"/>
                <a:cs typeface="Times New Roman" pitchFamily="18" charset="0"/>
              </a:rPr>
              <a:t>  </a:t>
            </a:r>
            <a:r>
              <a:rPr lang="en-US" altLang="zh-CN" sz="1400" i="1" dirty="0" smtClean="0">
                <a:solidFill>
                  <a:srgbClr val="231F20"/>
                </a:solidFill>
                <a:latin typeface="Segoe UI" pitchFamily="18" charset="0"/>
                <a:cs typeface="Segoe UI" pitchFamily="18" charset="0"/>
              </a:rPr>
              <a:t>area</a:t>
            </a:r>
            <a:r>
              <a:rPr lang="en-US" altLang="zh-CN" sz="1400" dirty="0" smtClean="0">
                <a:latin typeface="Times New Roman" pitchFamily="18" charset="0"/>
                <a:cs typeface="Times New Roman" pitchFamily="18" charset="0"/>
              </a:rPr>
              <a:t>  </a:t>
            </a:r>
            <a:r>
              <a:rPr lang="en-US" altLang="zh-CN" sz="1400" dirty="0" smtClean="0">
                <a:solidFill>
                  <a:srgbClr val="231F20"/>
                </a:solidFill>
                <a:latin typeface="Segoe UI" pitchFamily="18" charset="0"/>
                <a:cs typeface="Segoe UI" pitchFamily="18" charset="0"/>
              </a:rPr>
              <a:t>defines</a:t>
            </a:r>
            <a:r>
              <a:rPr lang="en-US" altLang="zh-CN" sz="1400" dirty="0" smtClean="0">
                <a:latin typeface="Times New Roman" pitchFamily="18" charset="0"/>
                <a:cs typeface="Times New Roman" pitchFamily="18" charset="0"/>
              </a:rPr>
              <a:t>  </a:t>
            </a:r>
            <a:r>
              <a:rPr lang="en-US" altLang="zh-CN" sz="1400" dirty="0" smtClean="0">
                <a:solidFill>
                  <a:srgbClr val="231F20"/>
                </a:solidFill>
                <a:latin typeface="Segoe UI" pitchFamily="18" charset="0"/>
                <a:cs typeface="Segoe UI" pitchFamily="18" charset="0"/>
              </a:rPr>
              <a:t>a</a:t>
            </a:r>
            <a:r>
              <a:rPr lang="en-US" altLang="zh-CN" sz="1400" dirty="0" smtClean="0">
                <a:latin typeface="Times New Roman" pitchFamily="18" charset="0"/>
                <a:cs typeface="Times New Roman" pitchFamily="18" charset="0"/>
              </a:rPr>
              <a:t>  </a:t>
            </a:r>
            <a:r>
              <a:rPr lang="en-US" altLang="zh-CN" sz="1400" dirty="0" smtClean="0">
                <a:solidFill>
                  <a:srgbClr val="231F20"/>
                </a:solidFill>
                <a:latin typeface="Segoe UI" pitchFamily="18" charset="0"/>
                <a:cs typeface="Segoe UI" pitchFamily="18" charset="0"/>
              </a:rPr>
              <a:t>population</a:t>
            </a:r>
            <a:r>
              <a:rPr lang="en-US" altLang="zh-CN" sz="1400" dirty="0" smtClean="0">
                <a:latin typeface="Times New Roman" pitchFamily="18" charset="0"/>
                <a:cs typeface="Times New Roman" pitchFamily="18" charset="0"/>
              </a:rPr>
              <a:t>  </a:t>
            </a:r>
            <a:r>
              <a:rPr lang="en-US" altLang="zh-CN" sz="1400" dirty="0" smtClean="0">
                <a:solidFill>
                  <a:srgbClr val="231F20"/>
                </a:solidFill>
                <a:latin typeface="Segoe UI" pitchFamily="18" charset="0"/>
                <a:cs typeface="Segoe UI" pitchFamily="18" charset="0"/>
              </a:rPr>
              <a:t>and</a:t>
            </a:r>
            <a:r>
              <a:rPr lang="en-US" altLang="zh-CN" sz="1400" dirty="0" smtClean="0">
                <a:latin typeface="Times New Roman" pitchFamily="18" charset="0"/>
                <a:cs typeface="Times New Roman" pitchFamily="18" charset="0"/>
              </a:rPr>
              <a:t>  </a:t>
            </a:r>
            <a:r>
              <a:rPr lang="en-US" altLang="zh-CN" sz="1400" dirty="0" smtClean="0">
                <a:solidFill>
                  <a:srgbClr val="231F20"/>
                </a:solidFill>
                <a:latin typeface="Segoe UI" pitchFamily="18" charset="0"/>
                <a:cs typeface="Segoe UI" pitchFamily="18" charset="0"/>
              </a:rPr>
              <a:t>a</a:t>
            </a:r>
            <a:r>
              <a:rPr lang="en-US" altLang="zh-CN" sz="1400" dirty="0" smtClean="0">
                <a:latin typeface="Times New Roman" pitchFamily="18" charset="0"/>
                <a:cs typeface="Times New Roman" pitchFamily="18" charset="0"/>
              </a:rPr>
              <a:t>  </a:t>
            </a:r>
            <a:r>
              <a:rPr lang="en-US" altLang="zh-CN" sz="1400" dirty="0" smtClean="0">
                <a:solidFill>
                  <a:srgbClr val="231F20"/>
                </a:solidFill>
                <a:latin typeface="Segoe UI" pitchFamily="18" charset="0"/>
                <a:cs typeface="Segoe UI" pitchFamily="18" charset="0"/>
              </a:rPr>
              <a:t>time</a:t>
            </a:r>
            <a:r>
              <a:rPr lang="en-US" altLang="zh-CN" sz="1400" dirty="0" smtClean="0">
                <a:latin typeface="Times New Roman" pitchFamily="18" charset="0"/>
                <a:cs typeface="Times New Roman" pitchFamily="18" charset="0"/>
              </a:rPr>
              <a:t>  </a:t>
            </a:r>
            <a:r>
              <a:rPr lang="en-US" altLang="zh-CN" sz="1400" dirty="0" smtClean="0">
                <a:solidFill>
                  <a:srgbClr val="231F20"/>
                </a:solidFill>
                <a:latin typeface="Segoe UI" pitchFamily="18" charset="0"/>
                <a:cs typeface="Segoe UI" pitchFamily="18" charset="0"/>
              </a:rPr>
              <a:t>frame</a:t>
            </a:r>
            <a:r>
              <a:rPr lang="en-US" altLang="zh-CN" sz="1400" dirty="0" smtClean="0">
                <a:latin typeface="Times New Roman" pitchFamily="18" charset="0"/>
                <a:cs typeface="Times New Roman" pitchFamily="18" charset="0"/>
              </a:rPr>
              <a:t>  </a:t>
            </a:r>
            <a:r>
              <a:rPr lang="en-US" altLang="zh-CN" sz="1400" dirty="0" smtClean="0">
                <a:solidFill>
                  <a:srgbClr val="231F20"/>
                </a:solidFill>
                <a:latin typeface="Segoe UI" pitchFamily="18" charset="0"/>
                <a:cs typeface="Segoe UI" pitchFamily="18" charset="0"/>
              </a:rPr>
              <a:t>that</a:t>
            </a:r>
            <a:r>
              <a:rPr lang="en-US" altLang="zh-CN" sz="1400" dirty="0" smtClean="0">
                <a:latin typeface="Times New Roman" pitchFamily="18" charset="0"/>
                <a:cs typeface="Times New Roman" pitchFamily="18" charset="0"/>
              </a:rPr>
              <a:t>  </a:t>
            </a:r>
            <a:r>
              <a:rPr lang="en-US" altLang="zh-CN" sz="1400" dirty="0" smtClean="0">
                <a:solidFill>
                  <a:srgbClr val="231F20"/>
                </a:solidFill>
                <a:latin typeface="Segoe UI" pitchFamily="18" charset="0"/>
                <a:cs typeface="Segoe UI" pitchFamily="18" charset="0"/>
              </a:rPr>
              <a:t>can</a:t>
            </a:r>
            <a:r>
              <a:rPr lang="en-US" altLang="zh-CN" sz="1400" dirty="0" smtClean="0">
                <a:latin typeface="Times New Roman" pitchFamily="18" charset="0"/>
                <a:cs typeface="Times New Roman" pitchFamily="18" charset="0"/>
              </a:rPr>
              <a:t>  </a:t>
            </a:r>
            <a:r>
              <a:rPr lang="en-US" altLang="zh-CN" sz="1400" dirty="0" smtClean="0">
                <a:solidFill>
                  <a:srgbClr val="231F20"/>
                </a:solidFill>
                <a:latin typeface="Segoe UI" pitchFamily="18" charset="0"/>
                <a:cs typeface="Segoe UI" pitchFamily="18" charset="0"/>
              </a:rPr>
              <a:t>be expressed</a:t>
            </a:r>
            <a:r>
              <a:rPr lang="en-US" altLang="zh-CN" sz="1400" dirty="0" smtClean="0">
                <a:latin typeface="Times New Roman" pitchFamily="18" charset="0"/>
                <a:cs typeface="Times New Roman" pitchFamily="18" charset="0"/>
              </a:rPr>
              <a:t> </a:t>
            </a:r>
            <a:r>
              <a:rPr lang="en-US" altLang="zh-CN" sz="1400" dirty="0" smtClean="0">
                <a:solidFill>
                  <a:srgbClr val="231F20"/>
                </a:solidFill>
                <a:latin typeface="Segoe UI" pitchFamily="18" charset="0"/>
                <a:cs typeface="Segoe UI" pitchFamily="18" charset="0"/>
              </a:rPr>
              <a:t>as</a:t>
            </a:r>
            <a:r>
              <a:rPr lang="en-US" altLang="zh-CN" sz="1400" dirty="0" smtClean="0">
                <a:latin typeface="Times New Roman" pitchFamily="18" charset="0"/>
                <a:cs typeface="Times New Roman" pitchFamily="18" charset="0"/>
              </a:rPr>
              <a:t> </a:t>
            </a:r>
            <a:r>
              <a:rPr lang="en-US" altLang="zh-CN" sz="1400" dirty="0" smtClean="0">
                <a:solidFill>
                  <a:srgbClr val="231F20"/>
                </a:solidFill>
                <a:latin typeface="Segoe UI" pitchFamily="18" charset="0"/>
                <a:cs typeface="Segoe UI" pitchFamily="18" charset="0"/>
              </a:rPr>
              <a:t>person-time</a:t>
            </a:r>
            <a:r>
              <a:rPr lang="en-US" altLang="zh-CN" sz="1400" dirty="0" smtClean="0">
                <a:latin typeface="Times New Roman" pitchFamily="18" charset="0"/>
                <a:cs typeface="Times New Roman" pitchFamily="18" charset="0"/>
              </a:rPr>
              <a:t> </a:t>
            </a:r>
            <a:r>
              <a:rPr lang="en-US" altLang="zh-CN" sz="1400" dirty="0" smtClean="0">
                <a:solidFill>
                  <a:srgbClr val="231F20"/>
                </a:solidFill>
                <a:latin typeface="Segoe UI" pitchFamily="18" charset="0"/>
                <a:cs typeface="Segoe UI" pitchFamily="18" charset="0"/>
              </a:rPr>
              <a:t>units.</a:t>
            </a:r>
            <a:r>
              <a:rPr lang="en-US" altLang="zh-CN" sz="1400" dirty="0" smtClean="0">
                <a:latin typeface="Times New Roman" pitchFamily="18" charset="0"/>
                <a:cs typeface="Times New Roman" pitchFamily="18" charset="0"/>
              </a:rPr>
              <a:t> </a:t>
            </a:r>
            <a:r>
              <a:rPr lang="en-US" altLang="zh-CN" sz="1400" dirty="0" smtClean="0">
                <a:solidFill>
                  <a:srgbClr val="231F20"/>
                </a:solidFill>
                <a:latin typeface="Segoe UI" pitchFamily="18" charset="0"/>
                <a:cs typeface="Segoe UI" pitchFamily="18" charset="0"/>
              </a:rPr>
              <a:t>Cases</a:t>
            </a:r>
            <a:r>
              <a:rPr lang="en-US" altLang="zh-CN" sz="1400" dirty="0" smtClean="0">
                <a:latin typeface="Times New Roman" pitchFamily="18" charset="0"/>
                <a:cs typeface="Times New Roman" pitchFamily="18" charset="0"/>
              </a:rPr>
              <a:t> </a:t>
            </a:r>
            <a:r>
              <a:rPr lang="en-US" altLang="zh-CN" sz="1400" dirty="0" smtClean="0">
                <a:solidFill>
                  <a:srgbClr val="231F20"/>
                </a:solidFill>
                <a:latin typeface="Segoe UI" pitchFamily="18" charset="0"/>
                <a:cs typeface="Segoe UI" pitchFamily="18" charset="0"/>
              </a:rPr>
              <a:t>of</a:t>
            </a:r>
            <a:r>
              <a:rPr lang="en-US" altLang="zh-CN" sz="1400" dirty="0" smtClean="0">
                <a:latin typeface="Times New Roman" pitchFamily="18" charset="0"/>
                <a:cs typeface="Times New Roman" pitchFamily="18" charset="0"/>
              </a:rPr>
              <a:t> </a:t>
            </a:r>
            <a:r>
              <a:rPr lang="en-US" altLang="zh-CN" sz="1400" dirty="0" smtClean="0">
                <a:solidFill>
                  <a:srgbClr val="231F20"/>
                </a:solidFill>
                <a:latin typeface="Segoe UI" pitchFamily="18" charset="0"/>
                <a:cs typeface="Segoe UI" pitchFamily="18" charset="0"/>
              </a:rPr>
              <a:t>disease</a:t>
            </a:r>
            <a:r>
              <a:rPr lang="en-US" altLang="zh-CN" sz="1400" dirty="0" smtClean="0">
                <a:latin typeface="Times New Roman" pitchFamily="18" charset="0"/>
                <a:cs typeface="Times New Roman" pitchFamily="18" charset="0"/>
              </a:rPr>
              <a:t> </a:t>
            </a:r>
            <a:r>
              <a:rPr lang="en-US" altLang="zh-CN" sz="1400" dirty="0" smtClean="0">
                <a:solidFill>
                  <a:srgbClr val="231F20"/>
                </a:solidFill>
                <a:latin typeface="Segoe UI" pitchFamily="18" charset="0"/>
                <a:cs typeface="Segoe UI" pitchFamily="18" charset="0"/>
              </a:rPr>
              <a:t>are</a:t>
            </a:r>
            <a:r>
              <a:rPr lang="en-US" altLang="zh-CN" sz="1400" dirty="0" smtClean="0">
                <a:latin typeface="Times New Roman" pitchFamily="18" charset="0"/>
                <a:cs typeface="Times New Roman" pitchFamily="18" charset="0"/>
              </a:rPr>
              <a:t> </a:t>
            </a:r>
            <a:r>
              <a:rPr lang="en-US" altLang="zh-CN" sz="1400" dirty="0" smtClean="0">
                <a:solidFill>
                  <a:srgbClr val="231F20"/>
                </a:solidFill>
                <a:latin typeface="Segoe UI" pitchFamily="18" charset="0"/>
                <a:cs typeface="Segoe UI" pitchFamily="18" charset="0"/>
              </a:rPr>
              <a:t>indicated</a:t>
            </a:r>
            <a:r>
              <a:rPr lang="en-US" altLang="zh-CN" sz="1400" dirty="0" smtClean="0">
                <a:latin typeface="Times New Roman" pitchFamily="18" charset="0"/>
                <a:cs typeface="Times New Roman" pitchFamily="18" charset="0"/>
              </a:rPr>
              <a:t> </a:t>
            </a:r>
            <a:r>
              <a:rPr lang="en-US" altLang="zh-CN" sz="1400" dirty="0" smtClean="0">
                <a:solidFill>
                  <a:srgbClr val="231F20"/>
                </a:solidFill>
                <a:latin typeface="Segoe UI" pitchFamily="18" charset="0"/>
                <a:cs typeface="Segoe UI" pitchFamily="18" charset="0"/>
              </a:rPr>
              <a:t>by</a:t>
            </a:r>
            <a:r>
              <a:rPr lang="en-US" altLang="zh-CN" sz="1400" dirty="0" smtClean="0">
                <a:latin typeface="Times New Roman" pitchFamily="18" charset="0"/>
                <a:cs typeface="Times New Roman" pitchFamily="18" charset="0"/>
              </a:rPr>
              <a:t> </a:t>
            </a:r>
            <a:r>
              <a:rPr lang="en-US" altLang="zh-CN" sz="1400" i="1" dirty="0" smtClean="0">
                <a:solidFill>
                  <a:srgbClr val="231F20"/>
                </a:solidFill>
                <a:latin typeface="Segoe UI" pitchFamily="18" charset="0"/>
                <a:cs typeface="Segoe UI" pitchFamily="18" charset="0"/>
              </a:rPr>
              <a:t>circles </a:t>
            </a:r>
            <a:r>
              <a:rPr lang="en-US" altLang="zh-CN" sz="1400" dirty="0" smtClean="0">
                <a:solidFill>
                  <a:srgbClr val="231F20"/>
                </a:solidFill>
                <a:latin typeface="Segoe UI" pitchFamily="18" charset="0"/>
                <a:cs typeface="Segoe UI" pitchFamily="18" charset="0"/>
              </a:rPr>
              <a:t>(placed</a:t>
            </a:r>
            <a:r>
              <a:rPr lang="en-US" altLang="zh-CN" sz="1400" dirty="0" smtClean="0">
                <a:latin typeface="Times New Roman" pitchFamily="18" charset="0"/>
                <a:cs typeface="Times New Roman" pitchFamily="18" charset="0"/>
              </a:rPr>
              <a:t> </a:t>
            </a:r>
            <a:r>
              <a:rPr lang="en-US" altLang="zh-CN" sz="1400" dirty="0" smtClean="0">
                <a:solidFill>
                  <a:srgbClr val="231F20"/>
                </a:solidFill>
                <a:latin typeface="Segoe UI" pitchFamily="18" charset="0"/>
                <a:cs typeface="Segoe UI" pitchFamily="18" charset="0"/>
              </a:rPr>
              <a:t>according</a:t>
            </a:r>
            <a:r>
              <a:rPr lang="en-US" altLang="zh-CN" sz="1400" dirty="0" smtClean="0">
                <a:latin typeface="Times New Roman" pitchFamily="18" charset="0"/>
                <a:cs typeface="Times New Roman" pitchFamily="18" charset="0"/>
              </a:rPr>
              <a:t> </a:t>
            </a:r>
            <a:r>
              <a:rPr lang="en-US" altLang="zh-CN" sz="1400" dirty="0" smtClean="0">
                <a:solidFill>
                  <a:srgbClr val="231F20"/>
                </a:solidFill>
                <a:latin typeface="Segoe UI" pitchFamily="18" charset="0"/>
                <a:cs typeface="Segoe UI" pitchFamily="18" charset="0"/>
              </a:rPr>
              <a:t>to</a:t>
            </a:r>
            <a:r>
              <a:rPr lang="en-US" altLang="zh-CN" sz="1400" dirty="0" smtClean="0">
                <a:latin typeface="Times New Roman" pitchFamily="18" charset="0"/>
                <a:cs typeface="Times New Roman" pitchFamily="18" charset="0"/>
              </a:rPr>
              <a:t> </a:t>
            </a:r>
            <a:r>
              <a:rPr lang="en-US" altLang="zh-CN" sz="1400" dirty="0" smtClean="0">
                <a:solidFill>
                  <a:srgbClr val="231F20"/>
                </a:solidFill>
                <a:latin typeface="Segoe UI" pitchFamily="18" charset="0"/>
                <a:cs typeface="Segoe UI" pitchFamily="18" charset="0"/>
              </a:rPr>
              <a:t>the</a:t>
            </a:r>
            <a:r>
              <a:rPr lang="en-US" altLang="zh-CN" sz="1400" dirty="0" smtClean="0">
                <a:latin typeface="Times New Roman" pitchFamily="18" charset="0"/>
                <a:cs typeface="Times New Roman" pitchFamily="18" charset="0"/>
              </a:rPr>
              <a:t> </a:t>
            </a:r>
            <a:r>
              <a:rPr lang="en-US" altLang="zh-CN" sz="1400" dirty="0" smtClean="0">
                <a:solidFill>
                  <a:srgbClr val="231F20"/>
                </a:solidFill>
                <a:latin typeface="Segoe UI" pitchFamily="18" charset="0"/>
                <a:cs typeface="Segoe UI" pitchFamily="18" charset="0"/>
              </a:rPr>
              <a:t>date</a:t>
            </a:r>
            <a:r>
              <a:rPr lang="en-US" altLang="zh-CN" sz="1400" dirty="0" smtClean="0">
                <a:latin typeface="Times New Roman" pitchFamily="18" charset="0"/>
                <a:cs typeface="Times New Roman" pitchFamily="18" charset="0"/>
              </a:rPr>
              <a:t> </a:t>
            </a:r>
            <a:r>
              <a:rPr lang="en-US" altLang="zh-CN" sz="1400" dirty="0" smtClean="0">
                <a:solidFill>
                  <a:srgbClr val="231F20"/>
                </a:solidFill>
                <a:latin typeface="Segoe UI" pitchFamily="18" charset="0"/>
                <a:cs typeface="Segoe UI" pitchFamily="18" charset="0"/>
              </a:rPr>
              <a:t>of</a:t>
            </a:r>
            <a:r>
              <a:rPr lang="en-US" altLang="zh-CN" sz="1400" dirty="0" smtClean="0">
                <a:latin typeface="Times New Roman" pitchFamily="18" charset="0"/>
                <a:cs typeface="Times New Roman" pitchFamily="18" charset="0"/>
              </a:rPr>
              <a:t> </a:t>
            </a:r>
            <a:r>
              <a:rPr lang="en-US" altLang="zh-CN" sz="1400" dirty="0" smtClean="0">
                <a:solidFill>
                  <a:srgbClr val="231F20"/>
                </a:solidFill>
                <a:latin typeface="Segoe UI" pitchFamily="18" charset="0"/>
                <a:cs typeface="Segoe UI" pitchFamily="18" charset="0"/>
              </a:rPr>
              <a:t>their</a:t>
            </a:r>
            <a:r>
              <a:rPr lang="en-US" altLang="zh-CN" sz="1400" dirty="0" smtClean="0">
                <a:latin typeface="Times New Roman" pitchFamily="18" charset="0"/>
                <a:cs typeface="Times New Roman" pitchFamily="18" charset="0"/>
              </a:rPr>
              <a:t> </a:t>
            </a:r>
            <a:r>
              <a:rPr lang="en-US" altLang="zh-CN" sz="1400" dirty="0" smtClean="0">
                <a:solidFill>
                  <a:srgbClr val="231F20"/>
                </a:solidFill>
                <a:latin typeface="Segoe UI" pitchFamily="18" charset="0"/>
                <a:cs typeface="Segoe UI" pitchFamily="18" charset="0"/>
              </a:rPr>
              <a:t>onset)</a:t>
            </a:r>
            <a:r>
              <a:rPr lang="en-US" altLang="zh-CN" sz="1400" dirty="0" smtClean="0">
                <a:latin typeface="Times New Roman" pitchFamily="18" charset="0"/>
                <a:cs typeface="Times New Roman" pitchFamily="18" charset="0"/>
              </a:rPr>
              <a:t> </a:t>
            </a:r>
            <a:r>
              <a:rPr lang="en-US" altLang="zh-CN" sz="1400" dirty="0" smtClean="0">
                <a:solidFill>
                  <a:srgbClr val="231F20"/>
                </a:solidFill>
                <a:latin typeface="Segoe UI" pitchFamily="18" charset="0"/>
                <a:cs typeface="Segoe UI" pitchFamily="18" charset="0"/>
              </a:rPr>
              <a:t>and</a:t>
            </a:r>
            <a:r>
              <a:rPr lang="en-US" altLang="zh-CN" sz="1400" dirty="0" smtClean="0">
                <a:latin typeface="Times New Roman" pitchFamily="18" charset="0"/>
                <a:cs typeface="Times New Roman" pitchFamily="18" charset="0"/>
              </a:rPr>
              <a:t> </a:t>
            </a:r>
            <a:r>
              <a:rPr lang="en-US" altLang="zh-CN" sz="1400" i="1" dirty="0" smtClean="0">
                <a:solidFill>
                  <a:srgbClr val="231F20"/>
                </a:solidFill>
                <a:latin typeface="Segoe UI" pitchFamily="18" charset="0"/>
                <a:cs typeface="Segoe UI" pitchFamily="18" charset="0"/>
              </a:rPr>
              <a:t>arrows</a:t>
            </a:r>
            <a:r>
              <a:rPr lang="en-US" altLang="zh-CN" sz="1400" dirty="0" smtClean="0">
                <a:latin typeface="Times New Roman" pitchFamily="18" charset="0"/>
                <a:cs typeface="Times New Roman" pitchFamily="18" charset="0"/>
              </a:rPr>
              <a:t> </a:t>
            </a:r>
            <a:r>
              <a:rPr lang="en-US" altLang="zh-CN" sz="1400" dirty="0" smtClean="0">
                <a:solidFill>
                  <a:srgbClr val="231F20"/>
                </a:solidFill>
                <a:latin typeface="Segoe UI" pitchFamily="18" charset="0"/>
                <a:cs typeface="Segoe UI" pitchFamily="18" charset="0"/>
              </a:rPr>
              <a:t>for</a:t>
            </a:r>
            <a:r>
              <a:rPr lang="en-US" altLang="zh-CN" sz="1400" dirty="0" smtClean="0">
                <a:latin typeface="Times New Roman" pitchFamily="18" charset="0"/>
                <a:cs typeface="Times New Roman" pitchFamily="18" charset="0"/>
              </a:rPr>
              <a:t> </a:t>
            </a:r>
            <a:r>
              <a:rPr lang="en-US" altLang="zh-CN" sz="1400" dirty="0" smtClean="0">
                <a:solidFill>
                  <a:srgbClr val="231F20"/>
                </a:solidFill>
                <a:latin typeface="Segoe UI" pitchFamily="18" charset="0"/>
                <a:cs typeface="Segoe UI" pitchFamily="18" charset="0"/>
              </a:rPr>
              <a:t>duration</a:t>
            </a:r>
            <a:r>
              <a:rPr lang="en-US" altLang="zh-CN" sz="1400" dirty="0" smtClean="0">
                <a:latin typeface="Times New Roman" pitchFamily="18" charset="0"/>
                <a:cs typeface="Times New Roman" pitchFamily="18" charset="0"/>
              </a:rPr>
              <a:t> </a:t>
            </a:r>
            <a:r>
              <a:rPr lang="en-US" altLang="zh-CN" sz="1400" dirty="0" smtClean="0">
                <a:solidFill>
                  <a:srgbClr val="231F20"/>
                </a:solidFill>
                <a:latin typeface="Segoe UI" pitchFamily="18" charset="0"/>
                <a:cs typeface="Segoe UI" pitchFamily="18" charset="0"/>
              </a:rPr>
              <a:t>of</a:t>
            </a:r>
          </a:p>
          <a:p>
            <a:pPr>
              <a:tabLst>
                <a:tab pos="241300" algn="l"/>
              </a:tabLst>
            </a:pPr>
            <a:r>
              <a:rPr lang="en-US" altLang="zh-CN" sz="1400" dirty="0" smtClean="0">
                <a:solidFill>
                  <a:srgbClr val="231F20"/>
                </a:solidFill>
                <a:latin typeface="Segoe UI" pitchFamily="18" charset="0"/>
                <a:cs typeface="Segoe UI" pitchFamily="18" charset="0"/>
              </a:rPr>
              <a:t>illness.</a:t>
            </a:r>
            <a:r>
              <a:rPr lang="en-US" altLang="zh-CN" sz="1400" dirty="0" smtClean="0">
                <a:latin typeface="Times New Roman" pitchFamily="18" charset="0"/>
                <a:cs typeface="Times New Roman" pitchFamily="18" charset="0"/>
              </a:rPr>
              <a:t>  </a:t>
            </a:r>
            <a:r>
              <a:rPr lang="en-US" altLang="zh-CN" sz="1400" i="1" dirty="0" smtClean="0">
                <a:solidFill>
                  <a:srgbClr val="231F20"/>
                </a:solidFill>
                <a:latin typeface="Segoe UI" pitchFamily="18" charset="0"/>
                <a:cs typeface="Segoe UI" pitchFamily="18" charset="0"/>
              </a:rPr>
              <a:t>Solid</a:t>
            </a:r>
            <a:r>
              <a:rPr lang="en-US" altLang="zh-CN" sz="1400" dirty="0" smtClean="0">
                <a:latin typeface="Times New Roman" pitchFamily="18" charset="0"/>
                <a:cs typeface="Times New Roman" pitchFamily="18" charset="0"/>
              </a:rPr>
              <a:t>  </a:t>
            </a:r>
            <a:r>
              <a:rPr lang="en-US" altLang="zh-CN" sz="1400" i="1" dirty="0" smtClean="0">
                <a:solidFill>
                  <a:srgbClr val="231F20"/>
                </a:solidFill>
                <a:latin typeface="Segoe UI" pitchFamily="18" charset="0"/>
                <a:cs typeface="Segoe UI" pitchFamily="18" charset="0"/>
              </a:rPr>
              <a:t>circles</a:t>
            </a:r>
            <a:r>
              <a:rPr lang="en-US" altLang="zh-CN" sz="1400" dirty="0" smtClean="0">
                <a:latin typeface="Times New Roman" pitchFamily="18" charset="0"/>
                <a:cs typeface="Times New Roman" pitchFamily="18" charset="0"/>
              </a:rPr>
              <a:t>  </a:t>
            </a:r>
            <a:r>
              <a:rPr lang="en-US" altLang="zh-CN" sz="1400" dirty="0" smtClean="0">
                <a:solidFill>
                  <a:srgbClr val="231F20"/>
                </a:solidFill>
                <a:latin typeface="Segoe UI" pitchFamily="18" charset="0"/>
                <a:cs typeface="Segoe UI" pitchFamily="18" charset="0"/>
              </a:rPr>
              <a:t>would</a:t>
            </a:r>
            <a:r>
              <a:rPr lang="en-US" altLang="zh-CN" sz="1400" dirty="0" smtClean="0">
                <a:latin typeface="Times New Roman" pitchFamily="18" charset="0"/>
                <a:cs typeface="Times New Roman" pitchFamily="18" charset="0"/>
              </a:rPr>
              <a:t>  </a:t>
            </a:r>
            <a:r>
              <a:rPr lang="en-US" altLang="zh-CN" sz="1400" dirty="0" smtClean="0">
                <a:solidFill>
                  <a:srgbClr val="231F20"/>
                </a:solidFill>
                <a:latin typeface="Segoe UI" pitchFamily="18" charset="0"/>
                <a:cs typeface="Segoe UI" pitchFamily="18" charset="0"/>
              </a:rPr>
              <a:t>be</a:t>
            </a:r>
            <a:r>
              <a:rPr lang="en-US" altLang="zh-CN" sz="1400" dirty="0" smtClean="0">
                <a:latin typeface="Times New Roman" pitchFamily="18" charset="0"/>
                <a:cs typeface="Times New Roman" pitchFamily="18" charset="0"/>
              </a:rPr>
              <a:t>  </a:t>
            </a:r>
            <a:r>
              <a:rPr lang="en-US" altLang="zh-CN" sz="1400" dirty="0" smtClean="0">
                <a:solidFill>
                  <a:srgbClr val="231F20"/>
                </a:solidFill>
                <a:latin typeface="Segoe UI" pitchFamily="18" charset="0"/>
                <a:cs typeface="Segoe UI" pitchFamily="18" charset="0"/>
              </a:rPr>
              <a:t>counted</a:t>
            </a:r>
            <a:r>
              <a:rPr lang="en-US" altLang="zh-CN" sz="1400" dirty="0" smtClean="0">
                <a:latin typeface="Times New Roman" pitchFamily="18" charset="0"/>
                <a:cs typeface="Times New Roman" pitchFamily="18" charset="0"/>
              </a:rPr>
              <a:t>  </a:t>
            </a:r>
            <a:r>
              <a:rPr lang="en-US" altLang="zh-CN" sz="1400" dirty="0" smtClean="0">
                <a:solidFill>
                  <a:srgbClr val="231F20"/>
                </a:solidFill>
                <a:latin typeface="Segoe UI" pitchFamily="18" charset="0"/>
                <a:cs typeface="Segoe UI" pitchFamily="18" charset="0"/>
              </a:rPr>
              <a:t>for</a:t>
            </a:r>
            <a:r>
              <a:rPr lang="en-US" altLang="zh-CN" sz="1400" dirty="0" smtClean="0">
                <a:latin typeface="Times New Roman" pitchFamily="18" charset="0"/>
                <a:cs typeface="Times New Roman" pitchFamily="18" charset="0"/>
              </a:rPr>
              <a:t>  </a:t>
            </a:r>
            <a:r>
              <a:rPr lang="en-US" altLang="zh-CN" sz="1400" dirty="0" smtClean="0">
                <a:solidFill>
                  <a:srgbClr val="231F20"/>
                </a:solidFill>
                <a:latin typeface="Segoe UI" pitchFamily="18" charset="0"/>
                <a:cs typeface="Segoe UI" pitchFamily="18" charset="0"/>
              </a:rPr>
              <a:t>computation</a:t>
            </a:r>
            <a:r>
              <a:rPr lang="en-US" altLang="zh-CN" sz="1400" dirty="0" smtClean="0">
                <a:latin typeface="Times New Roman" pitchFamily="18" charset="0"/>
                <a:cs typeface="Times New Roman" pitchFamily="18" charset="0"/>
              </a:rPr>
              <a:t>  </a:t>
            </a:r>
            <a:r>
              <a:rPr lang="en-US" altLang="zh-CN" sz="1400" dirty="0" smtClean="0">
                <a:solidFill>
                  <a:srgbClr val="231F20"/>
                </a:solidFill>
                <a:latin typeface="Segoe UI" pitchFamily="18" charset="0"/>
                <a:cs typeface="Segoe UI" pitchFamily="18" charset="0"/>
              </a:rPr>
              <a:t>of</a:t>
            </a:r>
            <a:r>
              <a:rPr lang="en-US" altLang="zh-CN" sz="1400" dirty="0" smtClean="0">
                <a:latin typeface="Times New Roman" pitchFamily="18" charset="0"/>
                <a:cs typeface="Times New Roman" pitchFamily="18" charset="0"/>
              </a:rPr>
              <a:t>  </a:t>
            </a:r>
            <a:r>
              <a:rPr lang="en-US" altLang="zh-CN" sz="1400" dirty="0" smtClean="0">
                <a:solidFill>
                  <a:srgbClr val="231F20"/>
                </a:solidFill>
                <a:latin typeface="Segoe UI" pitchFamily="18" charset="0"/>
                <a:cs typeface="Segoe UI" pitchFamily="18" charset="0"/>
              </a:rPr>
              <a:t>incidence, whereas</a:t>
            </a:r>
            <a:r>
              <a:rPr lang="en-US" altLang="zh-CN" sz="1400" dirty="0" smtClean="0">
                <a:latin typeface="Times New Roman" pitchFamily="18" charset="0"/>
                <a:cs typeface="Times New Roman" pitchFamily="18" charset="0"/>
              </a:rPr>
              <a:t> </a:t>
            </a:r>
            <a:r>
              <a:rPr lang="en-US" altLang="zh-CN" sz="1400" i="1" dirty="0" smtClean="0">
                <a:solidFill>
                  <a:srgbClr val="231F20"/>
                </a:solidFill>
                <a:latin typeface="Segoe UI" pitchFamily="18" charset="0"/>
                <a:cs typeface="Segoe UI" pitchFamily="18" charset="0"/>
              </a:rPr>
              <a:t>open</a:t>
            </a:r>
            <a:r>
              <a:rPr lang="en-US" altLang="zh-CN" sz="1400" dirty="0" smtClean="0">
                <a:latin typeface="Times New Roman" pitchFamily="18" charset="0"/>
                <a:cs typeface="Times New Roman" pitchFamily="18" charset="0"/>
              </a:rPr>
              <a:t> </a:t>
            </a:r>
            <a:r>
              <a:rPr lang="en-US" altLang="zh-CN" sz="1400" i="1" dirty="0" smtClean="0">
                <a:solidFill>
                  <a:srgbClr val="231F20"/>
                </a:solidFill>
                <a:latin typeface="Segoe UI" pitchFamily="18" charset="0"/>
                <a:cs typeface="Segoe UI" pitchFamily="18" charset="0"/>
              </a:rPr>
              <a:t>circles</a:t>
            </a:r>
            <a:r>
              <a:rPr lang="en-US" altLang="zh-CN" sz="1400" dirty="0" smtClean="0">
                <a:latin typeface="Times New Roman" pitchFamily="18" charset="0"/>
                <a:cs typeface="Times New Roman" pitchFamily="18" charset="0"/>
              </a:rPr>
              <a:t> </a:t>
            </a:r>
            <a:r>
              <a:rPr lang="en-US" altLang="zh-CN" sz="1400" dirty="0" smtClean="0">
                <a:solidFill>
                  <a:srgbClr val="231F20"/>
                </a:solidFill>
                <a:latin typeface="Segoe UI" pitchFamily="18" charset="0"/>
                <a:cs typeface="Segoe UI" pitchFamily="18" charset="0"/>
              </a:rPr>
              <a:t>would</a:t>
            </a:r>
            <a:r>
              <a:rPr lang="en-US" altLang="zh-CN" sz="1400" dirty="0" smtClean="0">
                <a:latin typeface="Times New Roman" pitchFamily="18" charset="0"/>
                <a:cs typeface="Times New Roman" pitchFamily="18" charset="0"/>
              </a:rPr>
              <a:t> </a:t>
            </a:r>
            <a:r>
              <a:rPr lang="en-US" altLang="zh-CN" sz="1400" dirty="0" smtClean="0">
                <a:solidFill>
                  <a:srgbClr val="231F20"/>
                </a:solidFill>
                <a:latin typeface="Segoe UI" pitchFamily="18" charset="0"/>
                <a:cs typeface="Segoe UI" pitchFamily="18" charset="0"/>
              </a:rPr>
              <a:t>be</a:t>
            </a:r>
            <a:r>
              <a:rPr lang="en-US" altLang="zh-CN" sz="1400" dirty="0" smtClean="0">
                <a:latin typeface="Times New Roman" pitchFamily="18" charset="0"/>
                <a:cs typeface="Times New Roman" pitchFamily="18" charset="0"/>
              </a:rPr>
              <a:t> </a:t>
            </a:r>
            <a:r>
              <a:rPr lang="en-US" altLang="zh-CN" sz="1400" dirty="0" smtClean="0">
                <a:solidFill>
                  <a:srgbClr val="231F20"/>
                </a:solidFill>
                <a:latin typeface="Segoe UI" pitchFamily="18" charset="0"/>
                <a:cs typeface="Segoe UI" pitchFamily="18" charset="0"/>
              </a:rPr>
              <a:t>excluded</a:t>
            </a:r>
            <a:r>
              <a:rPr lang="en-US" altLang="zh-CN" sz="1400" dirty="0" smtClean="0">
                <a:latin typeface="Times New Roman" pitchFamily="18" charset="0"/>
                <a:cs typeface="Times New Roman" pitchFamily="18" charset="0"/>
              </a:rPr>
              <a:t> </a:t>
            </a:r>
            <a:r>
              <a:rPr lang="en-US" altLang="zh-CN" sz="1400" dirty="0" smtClean="0">
                <a:solidFill>
                  <a:srgbClr val="231F20"/>
                </a:solidFill>
                <a:latin typeface="Segoe UI" pitchFamily="18" charset="0"/>
                <a:cs typeface="Segoe UI" pitchFamily="18" charset="0"/>
              </a:rPr>
              <a:t>because</a:t>
            </a:r>
            <a:r>
              <a:rPr lang="en-US" altLang="zh-CN" sz="1400" dirty="0" smtClean="0">
                <a:latin typeface="Times New Roman" pitchFamily="18" charset="0"/>
                <a:cs typeface="Times New Roman" pitchFamily="18" charset="0"/>
              </a:rPr>
              <a:t> </a:t>
            </a:r>
            <a:r>
              <a:rPr lang="en-US" altLang="zh-CN" sz="1400" dirty="0" smtClean="0">
                <a:solidFill>
                  <a:srgbClr val="231F20"/>
                </a:solidFill>
                <a:latin typeface="Segoe UI" pitchFamily="18" charset="0"/>
                <a:cs typeface="Segoe UI" pitchFamily="18" charset="0"/>
              </a:rPr>
              <a:t>they</a:t>
            </a:r>
            <a:r>
              <a:rPr lang="en-US" altLang="zh-CN" sz="1400" dirty="0" smtClean="0">
                <a:latin typeface="Times New Roman" pitchFamily="18" charset="0"/>
                <a:cs typeface="Times New Roman" pitchFamily="18" charset="0"/>
              </a:rPr>
              <a:t> </a:t>
            </a:r>
            <a:r>
              <a:rPr lang="en-US" altLang="zh-CN" sz="1400" dirty="0" smtClean="0">
                <a:solidFill>
                  <a:srgbClr val="231F20"/>
                </a:solidFill>
                <a:latin typeface="Segoe UI" pitchFamily="18" charset="0"/>
                <a:cs typeface="Segoe UI" pitchFamily="18" charset="0"/>
              </a:rPr>
              <a:t>had</a:t>
            </a:r>
            <a:r>
              <a:rPr lang="en-US" altLang="zh-CN" sz="1400" dirty="0" smtClean="0">
                <a:latin typeface="Times New Roman" pitchFamily="18" charset="0"/>
                <a:cs typeface="Times New Roman" pitchFamily="18" charset="0"/>
              </a:rPr>
              <a:t> </a:t>
            </a:r>
            <a:r>
              <a:rPr lang="en-US" altLang="zh-CN" sz="1400" dirty="0" smtClean="0">
                <a:solidFill>
                  <a:srgbClr val="231F20"/>
                </a:solidFill>
                <a:latin typeface="Segoe UI" pitchFamily="18" charset="0"/>
                <a:cs typeface="Segoe UI" pitchFamily="18" charset="0"/>
              </a:rPr>
              <a:t>onset</a:t>
            </a:r>
            <a:r>
              <a:rPr lang="en-US" altLang="zh-CN" sz="1400" dirty="0" smtClean="0">
                <a:latin typeface="Times New Roman" pitchFamily="18" charset="0"/>
                <a:cs typeface="Times New Roman" pitchFamily="18" charset="0"/>
              </a:rPr>
              <a:t> </a:t>
            </a:r>
            <a:r>
              <a:rPr lang="en-US" altLang="zh-CN" sz="1400" dirty="0" smtClean="0">
                <a:solidFill>
                  <a:srgbClr val="231F20"/>
                </a:solidFill>
                <a:latin typeface="Segoe UI" pitchFamily="18" charset="0"/>
                <a:cs typeface="Segoe UI" pitchFamily="18" charset="0"/>
              </a:rPr>
              <a:t>outside the</a:t>
            </a:r>
            <a:r>
              <a:rPr lang="en-US" altLang="zh-CN" sz="1400" dirty="0" smtClean="0">
                <a:latin typeface="Times New Roman" pitchFamily="18" charset="0"/>
                <a:cs typeface="Times New Roman" pitchFamily="18" charset="0"/>
              </a:rPr>
              <a:t> </a:t>
            </a:r>
            <a:r>
              <a:rPr lang="en-US" altLang="zh-CN" sz="1400" dirty="0" smtClean="0">
                <a:solidFill>
                  <a:srgbClr val="231F20"/>
                </a:solidFill>
                <a:latin typeface="Segoe UI" pitchFamily="18" charset="0"/>
                <a:cs typeface="Segoe UI" pitchFamily="18" charset="0"/>
              </a:rPr>
              <a:t>designated</a:t>
            </a:r>
            <a:r>
              <a:rPr lang="en-US" altLang="zh-CN" sz="1400" dirty="0" smtClean="0">
                <a:latin typeface="Times New Roman" pitchFamily="18" charset="0"/>
                <a:cs typeface="Times New Roman" pitchFamily="18" charset="0"/>
              </a:rPr>
              <a:t> </a:t>
            </a:r>
            <a:r>
              <a:rPr lang="en-US" altLang="zh-CN" sz="1400" dirty="0" smtClean="0">
                <a:solidFill>
                  <a:srgbClr val="231F20"/>
                </a:solidFill>
                <a:latin typeface="Segoe UI" pitchFamily="18" charset="0"/>
                <a:cs typeface="Segoe UI" pitchFamily="18" charset="0"/>
              </a:rPr>
              <a:t>time</a:t>
            </a:r>
            <a:r>
              <a:rPr lang="en-US" altLang="zh-CN" sz="1400" dirty="0" smtClean="0">
                <a:latin typeface="Times New Roman" pitchFamily="18" charset="0"/>
                <a:cs typeface="Times New Roman" pitchFamily="18" charset="0"/>
              </a:rPr>
              <a:t> </a:t>
            </a:r>
            <a:r>
              <a:rPr lang="en-US" altLang="zh-CN" sz="1400" dirty="0" smtClean="0">
                <a:solidFill>
                  <a:srgbClr val="231F20"/>
                </a:solidFill>
                <a:latin typeface="Segoe UI" pitchFamily="18" charset="0"/>
                <a:cs typeface="Segoe UI" pitchFamily="18" charset="0"/>
              </a:rPr>
              <a:t>frame</a:t>
            </a:r>
            <a:r>
              <a:rPr lang="en-US" altLang="zh-CN" sz="1400" dirty="0" smtClean="0">
                <a:latin typeface="Times New Roman" pitchFamily="18" charset="0"/>
                <a:cs typeface="Times New Roman" pitchFamily="18" charset="0"/>
              </a:rPr>
              <a:t> </a:t>
            </a:r>
            <a:r>
              <a:rPr lang="en-US" altLang="zh-CN" sz="1400" dirty="0" smtClean="0">
                <a:solidFill>
                  <a:srgbClr val="231F20"/>
                </a:solidFill>
                <a:latin typeface="Segoe UI" pitchFamily="18" charset="0"/>
                <a:cs typeface="Segoe UI" pitchFamily="18" charset="0"/>
              </a:rPr>
              <a:t>or</a:t>
            </a:r>
            <a:r>
              <a:rPr lang="en-US" altLang="zh-CN" sz="1400" dirty="0" smtClean="0">
                <a:latin typeface="Times New Roman" pitchFamily="18" charset="0"/>
                <a:cs typeface="Times New Roman" pitchFamily="18" charset="0"/>
              </a:rPr>
              <a:t> </a:t>
            </a:r>
            <a:r>
              <a:rPr lang="en-US" altLang="zh-CN" sz="1400" dirty="0" smtClean="0">
                <a:solidFill>
                  <a:srgbClr val="231F20"/>
                </a:solidFill>
                <a:latin typeface="Segoe UI" pitchFamily="18" charset="0"/>
                <a:cs typeface="Segoe UI" pitchFamily="18" charset="0"/>
              </a:rPr>
              <a:t>were</a:t>
            </a:r>
            <a:r>
              <a:rPr lang="en-US" altLang="zh-CN" sz="1400" dirty="0" smtClean="0">
                <a:latin typeface="Times New Roman" pitchFamily="18" charset="0"/>
                <a:cs typeface="Times New Roman" pitchFamily="18" charset="0"/>
              </a:rPr>
              <a:t> </a:t>
            </a:r>
            <a:r>
              <a:rPr lang="en-US" altLang="zh-CN" sz="1400" dirty="0" smtClean="0">
                <a:solidFill>
                  <a:srgbClr val="231F20"/>
                </a:solidFill>
                <a:latin typeface="Segoe UI" pitchFamily="18" charset="0"/>
                <a:cs typeface="Segoe UI" pitchFamily="18" charset="0"/>
              </a:rPr>
              <a:t>resident</a:t>
            </a:r>
            <a:r>
              <a:rPr lang="en-US" altLang="zh-CN" sz="1400" dirty="0" smtClean="0">
                <a:latin typeface="Times New Roman" pitchFamily="18" charset="0"/>
                <a:cs typeface="Times New Roman" pitchFamily="18" charset="0"/>
              </a:rPr>
              <a:t> </a:t>
            </a:r>
            <a:r>
              <a:rPr lang="en-US" altLang="zh-CN" sz="1400" dirty="0" smtClean="0">
                <a:solidFill>
                  <a:srgbClr val="231F20"/>
                </a:solidFill>
                <a:latin typeface="Segoe UI" pitchFamily="18" charset="0"/>
                <a:cs typeface="Segoe UI" pitchFamily="18" charset="0"/>
              </a:rPr>
              <a:t>outside</a:t>
            </a:r>
            <a:r>
              <a:rPr lang="en-US" altLang="zh-CN" sz="1400" dirty="0" smtClean="0">
                <a:latin typeface="Times New Roman" pitchFamily="18" charset="0"/>
                <a:cs typeface="Times New Roman" pitchFamily="18" charset="0"/>
              </a:rPr>
              <a:t> </a:t>
            </a:r>
            <a:r>
              <a:rPr lang="en-US" altLang="zh-CN" sz="1400" dirty="0" smtClean="0">
                <a:solidFill>
                  <a:srgbClr val="231F20"/>
                </a:solidFill>
                <a:latin typeface="Segoe UI" pitchFamily="18" charset="0"/>
                <a:cs typeface="Segoe UI" pitchFamily="18" charset="0"/>
              </a:rPr>
              <a:t>the</a:t>
            </a:r>
            <a:r>
              <a:rPr lang="en-US" altLang="zh-CN" sz="1400" dirty="0" smtClean="0">
                <a:latin typeface="Times New Roman" pitchFamily="18" charset="0"/>
                <a:cs typeface="Times New Roman" pitchFamily="18" charset="0"/>
              </a:rPr>
              <a:t> </a:t>
            </a:r>
            <a:r>
              <a:rPr lang="en-US" altLang="zh-CN" sz="1400" dirty="0" smtClean="0">
                <a:solidFill>
                  <a:srgbClr val="231F20"/>
                </a:solidFill>
                <a:latin typeface="Segoe UI" pitchFamily="18" charset="0"/>
                <a:cs typeface="Segoe UI" pitchFamily="18" charset="0"/>
              </a:rPr>
              <a:t>population</a:t>
            </a:r>
            <a:r>
              <a:rPr lang="en-US" altLang="zh-CN" sz="1400" dirty="0" smtClean="0">
                <a:latin typeface="Times New Roman" pitchFamily="18" charset="0"/>
                <a:cs typeface="Times New Roman" pitchFamily="18" charset="0"/>
              </a:rPr>
              <a:t> </a:t>
            </a:r>
            <a:r>
              <a:rPr lang="en-US" altLang="zh-CN" sz="1400" dirty="0" smtClean="0">
                <a:solidFill>
                  <a:srgbClr val="231F20"/>
                </a:solidFill>
                <a:latin typeface="Segoe UI" pitchFamily="18" charset="0"/>
                <a:cs typeface="Segoe UI" pitchFamily="18" charset="0"/>
              </a:rPr>
              <a:t>bound-</a:t>
            </a:r>
          </a:p>
          <a:p>
            <a:pPr>
              <a:tabLst>
                <a:tab pos="241300" algn="l"/>
              </a:tabLst>
            </a:pPr>
            <a:r>
              <a:rPr lang="en-US" altLang="zh-CN" sz="1400" dirty="0" smtClean="0">
                <a:solidFill>
                  <a:srgbClr val="231F20"/>
                </a:solidFill>
                <a:latin typeface="Segoe UI" pitchFamily="18" charset="0"/>
                <a:cs typeface="Segoe UI" pitchFamily="18" charset="0"/>
              </a:rPr>
              <a:t>aries.</a:t>
            </a:r>
            <a:r>
              <a:rPr lang="en-US" altLang="zh-CN" sz="1400" dirty="0" smtClean="0">
                <a:latin typeface="Times New Roman" pitchFamily="18" charset="0"/>
                <a:cs typeface="Times New Roman" pitchFamily="18" charset="0"/>
              </a:rPr>
              <a:t> </a:t>
            </a:r>
            <a:r>
              <a:rPr lang="en-US" altLang="zh-CN" sz="1400" dirty="0" smtClean="0">
                <a:solidFill>
                  <a:srgbClr val="231F20"/>
                </a:solidFill>
                <a:latin typeface="Segoe UI" pitchFamily="18" charset="0"/>
                <a:cs typeface="Segoe UI" pitchFamily="18" charset="0"/>
              </a:rPr>
              <a:t>Incidence</a:t>
            </a:r>
            <a:r>
              <a:rPr lang="en-US" altLang="zh-CN" sz="1400" dirty="0" smtClean="0">
                <a:latin typeface="Times New Roman" pitchFamily="18" charset="0"/>
                <a:cs typeface="Times New Roman" pitchFamily="18" charset="0"/>
              </a:rPr>
              <a:t> </a:t>
            </a:r>
            <a:r>
              <a:rPr lang="en-US" altLang="zh-CN" sz="1400" dirty="0" smtClean="0">
                <a:solidFill>
                  <a:srgbClr val="231F20"/>
                </a:solidFill>
                <a:latin typeface="Segoe UI" pitchFamily="18" charset="0"/>
                <a:cs typeface="Segoe UI" pitchFamily="18" charset="0"/>
              </a:rPr>
              <a:t>equals</a:t>
            </a:r>
            <a:r>
              <a:rPr lang="en-US" altLang="zh-CN" sz="1400" dirty="0" smtClean="0">
                <a:latin typeface="Times New Roman" pitchFamily="18" charset="0"/>
                <a:cs typeface="Times New Roman" pitchFamily="18" charset="0"/>
              </a:rPr>
              <a:t> </a:t>
            </a:r>
            <a:r>
              <a:rPr lang="en-US" altLang="zh-CN" sz="1400" dirty="0" smtClean="0">
                <a:solidFill>
                  <a:srgbClr val="231F20"/>
                </a:solidFill>
                <a:latin typeface="Segoe UI" pitchFamily="18" charset="0"/>
                <a:cs typeface="Segoe UI" pitchFamily="18" charset="0"/>
              </a:rPr>
              <a:t>the</a:t>
            </a:r>
            <a:r>
              <a:rPr lang="en-US" altLang="zh-CN" sz="1400" dirty="0" smtClean="0">
                <a:latin typeface="Times New Roman" pitchFamily="18" charset="0"/>
                <a:cs typeface="Times New Roman" pitchFamily="18" charset="0"/>
              </a:rPr>
              <a:t> </a:t>
            </a:r>
            <a:r>
              <a:rPr lang="en-US" altLang="zh-CN" sz="1400" dirty="0" smtClean="0">
                <a:solidFill>
                  <a:srgbClr val="231F20"/>
                </a:solidFill>
                <a:latin typeface="Segoe UI" pitchFamily="18" charset="0"/>
                <a:cs typeface="Segoe UI" pitchFamily="18" charset="0"/>
              </a:rPr>
              <a:t>number</a:t>
            </a:r>
            <a:r>
              <a:rPr lang="en-US" altLang="zh-CN" sz="1400" dirty="0" smtClean="0">
                <a:latin typeface="Times New Roman" pitchFamily="18" charset="0"/>
                <a:cs typeface="Times New Roman" pitchFamily="18" charset="0"/>
              </a:rPr>
              <a:t> </a:t>
            </a:r>
            <a:r>
              <a:rPr lang="en-US" altLang="zh-CN" sz="1400" dirty="0" smtClean="0">
                <a:solidFill>
                  <a:srgbClr val="231F20"/>
                </a:solidFill>
                <a:latin typeface="Segoe UI" pitchFamily="18" charset="0"/>
                <a:cs typeface="Segoe UI" pitchFamily="18" charset="0"/>
              </a:rPr>
              <a:t>of</a:t>
            </a:r>
            <a:r>
              <a:rPr lang="en-US" altLang="zh-CN" sz="1400" dirty="0" smtClean="0">
                <a:latin typeface="Times New Roman" pitchFamily="18" charset="0"/>
                <a:cs typeface="Times New Roman" pitchFamily="18" charset="0"/>
              </a:rPr>
              <a:t> </a:t>
            </a:r>
            <a:r>
              <a:rPr lang="en-US" altLang="zh-CN" sz="1400" dirty="0" smtClean="0">
                <a:solidFill>
                  <a:srgbClr val="231F20"/>
                </a:solidFill>
                <a:latin typeface="Segoe UI" pitchFamily="18" charset="0"/>
                <a:cs typeface="Segoe UI" pitchFamily="18" charset="0"/>
              </a:rPr>
              <a:t>cases</a:t>
            </a:r>
            <a:r>
              <a:rPr lang="en-US" altLang="zh-CN" sz="1400" dirty="0" smtClean="0">
                <a:latin typeface="Times New Roman" pitchFamily="18" charset="0"/>
                <a:cs typeface="Times New Roman" pitchFamily="18" charset="0"/>
              </a:rPr>
              <a:t> </a:t>
            </a:r>
            <a:r>
              <a:rPr lang="en-US" altLang="zh-CN" sz="1400" dirty="0" smtClean="0">
                <a:solidFill>
                  <a:srgbClr val="231F20"/>
                </a:solidFill>
                <a:latin typeface="Segoe UI" pitchFamily="18" charset="0"/>
                <a:cs typeface="Segoe UI" pitchFamily="18" charset="0"/>
              </a:rPr>
              <a:t>divided</a:t>
            </a:r>
            <a:r>
              <a:rPr lang="en-US" altLang="zh-CN" sz="1400" dirty="0" smtClean="0">
                <a:latin typeface="Times New Roman" pitchFamily="18" charset="0"/>
                <a:cs typeface="Times New Roman" pitchFamily="18" charset="0"/>
              </a:rPr>
              <a:t> </a:t>
            </a:r>
            <a:r>
              <a:rPr lang="en-US" altLang="zh-CN" sz="1400" dirty="0" smtClean="0">
                <a:solidFill>
                  <a:srgbClr val="231F20"/>
                </a:solidFill>
                <a:latin typeface="Segoe UI" pitchFamily="18" charset="0"/>
                <a:cs typeface="Segoe UI" pitchFamily="18" charset="0"/>
              </a:rPr>
              <a:t>by</a:t>
            </a:r>
            <a:r>
              <a:rPr lang="en-US" altLang="zh-CN" sz="1400" dirty="0" smtClean="0">
                <a:latin typeface="Times New Roman" pitchFamily="18" charset="0"/>
                <a:cs typeface="Times New Roman" pitchFamily="18" charset="0"/>
              </a:rPr>
              <a:t> </a:t>
            </a:r>
            <a:r>
              <a:rPr lang="en-US" altLang="zh-CN" sz="1400" dirty="0" smtClean="0">
                <a:solidFill>
                  <a:srgbClr val="231F20"/>
                </a:solidFill>
                <a:latin typeface="Segoe UI" pitchFamily="18" charset="0"/>
                <a:cs typeface="Segoe UI" pitchFamily="18" charset="0"/>
              </a:rPr>
              <a:t>population-time units.</a:t>
            </a:r>
            <a:r>
              <a:rPr lang="en-US" altLang="zh-CN" sz="1400" dirty="0" smtClean="0">
                <a:latin typeface="Times New Roman" pitchFamily="18" charset="0"/>
                <a:cs typeface="Times New Roman" pitchFamily="18" charset="0"/>
              </a:rPr>
              <a:t> </a:t>
            </a:r>
            <a:r>
              <a:rPr lang="en-US" altLang="zh-CN" sz="1400" dirty="0" smtClean="0">
                <a:solidFill>
                  <a:srgbClr val="231F20"/>
                </a:solidFill>
                <a:latin typeface="Segoe UI" pitchFamily="18" charset="0"/>
                <a:cs typeface="Segoe UI" pitchFamily="18" charset="0"/>
              </a:rPr>
              <a:t>Prevalence</a:t>
            </a:r>
            <a:r>
              <a:rPr lang="en-US" altLang="zh-CN" sz="1400" dirty="0" smtClean="0">
                <a:latin typeface="Times New Roman" pitchFamily="18" charset="0"/>
                <a:cs typeface="Times New Roman" pitchFamily="18" charset="0"/>
              </a:rPr>
              <a:t> </a:t>
            </a:r>
            <a:r>
              <a:rPr lang="en-US" altLang="zh-CN" sz="1400" dirty="0" smtClean="0">
                <a:solidFill>
                  <a:srgbClr val="231F20"/>
                </a:solidFill>
                <a:latin typeface="Segoe UI" pitchFamily="18" charset="0"/>
                <a:cs typeface="Segoe UI" pitchFamily="18" charset="0"/>
              </a:rPr>
              <a:t>would</a:t>
            </a:r>
            <a:r>
              <a:rPr lang="en-US" altLang="zh-CN" sz="1400" dirty="0" smtClean="0">
                <a:latin typeface="Times New Roman" pitchFamily="18" charset="0"/>
                <a:cs typeface="Times New Roman" pitchFamily="18" charset="0"/>
              </a:rPr>
              <a:t> </a:t>
            </a:r>
            <a:r>
              <a:rPr lang="en-US" altLang="zh-CN" sz="1400" dirty="0" smtClean="0">
                <a:solidFill>
                  <a:srgbClr val="231F20"/>
                </a:solidFill>
                <a:latin typeface="Segoe UI" pitchFamily="18" charset="0"/>
                <a:cs typeface="Segoe UI" pitchFamily="18" charset="0"/>
              </a:rPr>
              <a:t>be</a:t>
            </a:r>
            <a:r>
              <a:rPr lang="en-US" altLang="zh-CN" sz="1400" dirty="0" smtClean="0">
                <a:latin typeface="Times New Roman" pitchFamily="18" charset="0"/>
                <a:cs typeface="Times New Roman" pitchFamily="18" charset="0"/>
              </a:rPr>
              <a:t> </a:t>
            </a:r>
            <a:r>
              <a:rPr lang="en-US" altLang="zh-CN" sz="1400" dirty="0" smtClean="0">
                <a:solidFill>
                  <a:srgbClr val="231F20"/>
                </a:solidFill>
                <a:latin typeface="Segoe UI" pitchFamily="18" charset="0"/>
                <a:cs typeface="Segoe UI" pitchFamily="18" charset="0"/>
              </a:rPr>
              <a:t>determined</a:t>
            </a:r>
            <a:r>
              <a:rPr lang="en-US" altLang="zh-CN" sz="1400" dirty="0" smtClean="0">
                <a:latin typeface="Times New Roman" pitchFamily="18" charset="0"/>
                <a:cs typeface="Times New Roman" pitchFamily="18" charset="0"/>
              </a:rPr>
              <a:t> </a:t>
            </a:r>
            <a:r>
              <a:rPr lang="en-US" altLang="zh-CN" sz="1400" dirty="0" smtClean="0">
                <a:solidFill>
                  <a:srgbClr val="231F20"/>
                </a:solidFill>
                <a:latin typeface="Segoe UI" pitchFamily="18" charset="0"/>
                <a:cs typeface="Segoe UI" pitchFamily="18" charset="0"/>
              </a:rPr>
              <a:t>by</a:t>
            </a:r>
            <a:r>
              <a:rPr lang="en-US" altLang="zh-CN" sz="1400" dirty="0" smtClean="0">
                <a:latin typeface="Times New Roman" pitchFamily="18" charset="0"/>
                <a:cs typeface="Times New Roman" pitchFamily="18" charset="0"/>
              </a:rPr>
              <a:t> </a:t>
            </a:r>
            <a:r>
              <a:rPr lang="en-US" altLang="zh-CN" sz="1400" dirty="0" smtClean="0">
                <a:solidFill>
                  <a:srgbClr val="231F20"/>
                </a:solidFill>
                <a:latin typeface="Segoe UI" pitchFamily="18" charset="0"/>
                <a:cs typeface="Segoe UI" pitchFamily="18" charset="0"/>
              </a:rPr>
              <a:t>a</a:t>
            </a:r>
            <a:r>
              <a:rPr lang="en-US" altLang="zh-CN" sz="1400" dirty="0" smtClean="0">
                <a:latin typeface="Times New Roman" pitchFamily="18" charset="0"/>
                <a:cs typeface="Times New Roman" pitchFamily="18" charset="0"/>
              </a:rPr>
              <a:t> </a:t>
            </a:r>
            <a:r>
              <a:rPr lang="en-US" altLang="zh-CN" sz="1400" i="1" dirty="0" smtClean="0">
                <a:solidFill>
                  <a:srgbClr val="231F20"/>
                </a:solidFill>
                <a:latin typeface="Segoe UI" pitchFamily="18" charset="0"/>
                <a:cs typeface="Segoe UI" pitchFamily="18" charset="0"/>
              </a:rPr>
              <a:t>single</a:t>
            </a:r>
            <a:r>
              <a:rPr lang="en-US" altLang="zh-CN" sz="1400" dirty="0" smtClean="0">
                <a:latin typeface="Times New Roman" pitchFamily="18" charset="0"/>
                <a:cs typeface="Times New Roman" pitchFamily="18" charset="0"/>
              </a:rPr>
              <a:t> </a:t>
            </a:r>
            <a:r>
              <a:rPr lang="en-US" altLang="zh-CN" sz="1400" i="1" dirty="0" smtClean="0">
                <a:solidFill>
                  <a:srgbClr val="231F20"/>
                </a:solidFill>
                <a:latin typeface="Segoe UI" pitchFamily="18" charset="0"/>
                <a:cs typeface="Segoe UI" pitchFamily="18" charset="0"/>
              </a:rPr>
              <a:t>vertical</a:t>
            </a:r>
            <a:r>
              <a:rPr lang="en-US" altLang="zh-CN" sz="1400" dirty="0" smtClean="0">
                <a:latin typeface="Times New Roman" pitchFamily="18" charset="0"/>
                <a:cs typeface="Times New Roman" pitchFamily="18" charset="0"/>
              </a:rPr>
              <a:t> </a:t>
            </a:r>
            <a:r>
              <a:rPr lang="en-US" altLang="zh-CN" sz="1400" i="1" dirty="0" smtClean="0">
                <a:solidFill>
                  <a:srgbClr val="231F20"/>
                </a:solidFill>
                <a:latin typeface="Segoe UI" pitchFamily="18" charset="0"/>
                <a:cs typeface="Segoe UI" pitchFamily="18" charset="0"/>
              </a:rPr>
              <a:t>line</a:t>
            </a:r>
            <a:r>
              <a:rPr lang="en-US" altLang="zh-CN" sz="1400" dirty="0" smtClean="0">
                <a:latin typeface="Times New Roman" pitchFamily="18" charset="0"/>
                <a:cs typeface="Times New Roman" pitchFamily="18" charset="0"/>
              </a:rPr>
              <a:t> </a:t>
            </a:r>
            <a:r>
              <a:rPr lang="en-US" altLang="zh-CN" sz="1400" dirty="0" smtClean="0">
                <a:solidFill>
                  <a:srgbClr val="231F20"/>
                </a:solidFill>
                <a:latin typeface="Segoe UI" pitchFamily="18" charset="0"/>
                <a:cs typeface="Segoe UI" pitchFamily="18" charset="0"/>
              </a:rPr>
              <a:t>across</a:t>
            </a:r>
            <a:r>
              <a:rPr lang="en-US" altLang="zh-CN" sz="1400" dirty="0" smtClean="0">
                <a:latin typeface="Times New Roman" pitchFamily="18" charset="0"/>
                <a:cs typeface="Times New Roman" pitchFamily="18" charset="0"/>
              </a:rPr>
              <a:t> </a:t>
            </a:r>
            <a:r>
              <a:rPr lang="en-US" altLang="zh-CN" sz="1400" dirty="0" smtClean="0">
                <a:solidFill>
                  <a:srgbClr val="231F20"/>
                </a:solidFill>
                <a:latin typeface="Segoe UI" pitchFamily="18" charset="0"/>
                <a:cs typeface="Segoe UI" pitchFamily="18" charset="0"/>
              </a:rPr>
              <a:t>the hatched</a:t>
            </a:r>
            <a:r>
              <a:rPr lang="en-US" altLang="zh-CN" sz="1400" dirty="0" smtClean="0">
                <a:latin typeface="Times New Roman" pitchFamily="18" charset="0"/>
                <a:cs typeface="Times New Roman" pitchFamily="18" charset="0"/>
              </a:rPr>
              <a:t> </a:t>
            </a:r>
            <a:r>
              <a:rPr lang="en-US" altLang="zh-CN" sz="1400" dirty="0" smtClean="0">
                <a:solidFill>
                  <a:srgbClr val="231F20"/>
                </a:solidFill>
                <a:latin typeface="Segoe UI" pitchFamily="18" charset="0"/>
                <a:cs typeface="Segoe UI" pitchFamily="18" charset="0"/>
              </a:rPr>
              <a:t>area:</a:t>
            </a:r>
            <a:r>
              <a:rPr lang="en-US" altLang="zh-CN" sz="1400" dirty="0" smtClean="0">
                <a:latin typeface="Times New Roman" pitchFamily="18" charset="0"/>
                <a:cs typeface="Times New Roman" pitchFamily="18" charset="0"/>
              </a:rPr>
              <a:t> </a:t>
            </a:r>
            <a:r>
              <a:rPr lang="en-US" altLang="zh-CN" sz="1400" dirty="0" smtClean="0">
                <a:solidFill>
                  <a:srgbClr val="231F20"/>
                </a:solidFill>
                <a:latin typeface="Segoe UI" pitchFamily="18" charset="0"/>
                <a:cs typeface="Segoe UI" pitchFamily="18" charset="0"/>
              </a:rPr>
              <a:t>Cases</a:t>
            </a:r>
            <a:r>
              <a:rPr lang="en-US" altLang="zh-CN" sz="1400" dirty="0" smtClean="0">
                <a:latin typeface="Times New Roman" pitchFamily="18" charset="0"/>
                <a:cs typeface="Times New Roman" pitchFamily="18" charset="0"/>
              </a:rPr>
              <a:t> </a:t>
            </a:r>
            <a:r>
              <a:rPr lang="en-US" altLang="zh-CN" sz="1400" dirty="0" smtClean="0">
                <a:solidFill>
                  <a:srgbClr val="231F20"/>
                </a:solidFill>
                <a:latin typeface="Segoe UI" pitchFamily="18" charset="0"/>
                <a:cs typeface="Segoe UI" pitchFamily="18" charset="0"/>
              </a:rPr>
              <a:t>active</a:t>
            </a:r>
            <a:r>
              <a:rPr lang="en-US" altLang="zh-CN" sz="1400" dirty="0" smtClean="0">
                <a:latin typeface="Times New Roman" pitchFamily="18" charset="0"/>
                <a:cs typeface="Times New Roman" pitchFamily="18" charset="0"/>
              </a:rPr>
              <a:t> </a:t>
            </a:r>
            <a:r>
              <a:rPr lang="en-US" altLang="zh-CN" sz="1400" dirty="0" smtClean="0">
                <a:solidFill>
                  <a:srgbClr val="231F20"/>
                </a:solidFill>
                <a:latin typeface="Segoe UI" pitchFamily="18" charset="0"/>
                <a:cs typeface="Segoe UI" pitchFamily="18" charset="0"/>
              </a:rPr>
              <a:t>at</a:t>
            </a:r>
            <a:r>
              <a:rPr lang="en-US" altLang="zh-CN" sz="1400" dirty="0" smtClean="0">
                <a:latin typeface="Times New Roman" pitchFamily="18" charset="0"/>
                <a:cs typeface="Times New Roman" pitchFamily="18" charset="0"/>
              </a:rPr>
              <a:t> </a:t>
            </a:r>
            <a:r>
              <a:rPr lang="en-US" altLang="zh-CN" sz="1400" dirty="0" smtClean="0">
                <a:solidFill>
                  <a:srgbClr val="231F20"/>
                </a:solidFill>
                <a:latin typeface="Segoe UI" pitchFamily="18" charset="0"/>
                <a:cs typeface="Segoe UI" pitchFamily="18" charset="0"/>
              </a:rPr>
              <a:t>that</a:t>
            </a:r>
            <a:r>
              <a:rPr lang="en-US" altLang="zh-CN" sz="1400" dirty="0" smtClean="0">
                <a:latin typeface="Times New Roman" pitchFamily="18" charset="0"/>
                <a:cs typeface="Times New Roman" pitchFamily="18" charset="0"/>
              </a:rPr>
              <a:t> </a:t>
            </a:r>
            <a:r>
              <a:rPr lang="en-US" altLang="zh-CN" sz="1400" dirty="0" smtClean="0">
                <a:solidFill>
                  <a:srgbClr val="231F20"/>
                </a:solidFill>
                <a:latin typeface="Segoe UI" pitchFamily="18" charset="0"/>
                <a:cs typeface="Segoe UI" pitchFamily="18" charset="0"/>
              </a:rPr>
              <a:t>time</a:t>
            </a:r>
            <a:r>
              <a:rPr lang="en-US" altLang="zh-CN" sz="1400" dirty="0" smtClean="0">
                <a:latin typeface="Times New Roman" pitchFamily="18" charset="0"/>
                <a:cs typeface="Times New Roman" pitchFamily="18" charset="0"/>
              </a:rPr>
              <a:t> </a:t>
            </a:r>
            <a:r>
              <a:rPr lang="en-US" altLang="zh-CN" sz="1400" dirty="0" smtClean="0">
                <a:solidFill>
                  <a:srgbClr val="231F20"/>
                </a:solidFill>
                <a:latin typeface="Segoe UI" pitchFamily="18" charset="0"/>
                <a:cs typeface="Segoe UI" pitchFamily="18" charset="0"/>
              </a:rPr>
              <a:t>point</a:t>
            </a:r>
            <a:r>
              <a:rPr lang="en-US" altLang="zh-CN" sz="1400" dirty="0" smtClean="0">
                <a:latin typeface="Times New Roman" pitchFamily="18" charset="0"/>
                <a:cs typeface="Times New Roman" pitchFamily="18" charset="0"/>
              </a:rPr>
              <a:t> </a:t>
            </a:r>
            <a:r>
              <a:rPr lang="en-US" altLang="zh-CN" sz="1400" dirty="0" smtClean="0">
                <a:solidFill>
                  <a:srgbClr val="231F20"/>
                </a:solidFill>
                <a:latin typeface="Segoe UI" pitchFamily="18" charset="0"/>
                <a:cs typeface="Segoe UI" pitchFamily="18" charset="0"/>
              </a:rPr>
              <a:t>would</a:t>
            </a:r>
            <a:r>
              <a:rPr lang="en-US" altLang="zh-CN" sz="1400" dirty="0" smtClean="0">
                <a:latin typeface="Times New Roman" pitchFamily="18" charset="0"/>
                <a:cs typeface="Times New Roman" pitchFamily="18" charset="0"/>
              </a:rPr>
              <a:t> </a:t>
            </a:r>
            <a:r>
              <a:rPr lang="en-US" altLang="zh-CN" sz="1400" dirty="0" smtClean="0">
                <a:solidFill>
                  <a:srgbClr val="231F20"/>
                </a:solidFill>
                <a:latin typeface="Segoe UI" pitchFamily="18" charset="0"/>
                <a:cs typeface="Segoe UI" pitchFamily="18" charset="0"/>
              </a:rPr>
              <a:t>be</a:t>
            </a:r>
            <a:r>
              <a:rPr lang="en-US" altLang="zh-CN" sz="1400" dirty="0" smtClean="0">
                <a:latin typeface="Times New Roman" pitchFamily="18" charset="0"/>
                <a:cs typeface="Times New Roman" pitchFamily="18" charset="0"/>
              </a:rPr>
              <a:t> </a:t>
            </a:r>
            <a:r>
              <a:rPr lang="en-US" altLang="zh-CN" sz="1400" dirty="0" smtClean="0">
                <a:solidFill>
                  <a:srgbClr val="231F20"/>
                </a:solidFill>
                <a:latin typeface="Segoe UI" pitchFamily="18" charset="0"/>
                <a:cs typeface="Segoe UI" pitchFamily="18" charset="0"/>
              </a:rPr>
              <a:t>divided</a:t>
            </a:r>
            <a:r>
              <a:rPr lang="en-US" altLang="zh-CN" sz="1400" dirty="0" smtClean="0">
                <a:latin typeface="Times New Roman" pitchFamily="18" charset="0"/>
                <a:cs typeface="Times New Roman" pitchFamily="18" charset="0"/>
              </a:rPr>
              <a:t> </a:t>
            </a:r>
            <a:r>
              <a:rPr lang="en-US" altLang="zh-CN" sz="1400" dirty="0" smtClean="0">
                <a:solidFill>
                  <a:srgbClr val="231F20"/>
                </a:solidFill>
                <a:latin typeface="Segoe UI" pitchFamily="18" charset="0"/>
                <a:cs typeface="Segoe UI" pitchFamily="18" charset="0"/>
              </a:rPr>
              <a:t>by</a:t>
            </a:r>
            <a:r>
              <a:rPr lang="en-US" altLang="zh-CN" sz="1400" dirty="0" smtClean="0">
                <a:latin typeface="Times New Roman" pitchFamily="18" charset="0"/>
                <a:cs typeface="Times New Roman" pitchFamily="18" charset="0"/>
              </a:rPr>
              <a:t> </a:t>
            </a:r>
            <a:r>
              <a:rPr lang="en-US" altLang="zh-CN" sz="1400" dirty="0" smtClean="0">
                <a:solidFill>
                  <a:srgbClr val="231F20"/>
                </a:solidFill>
                <a:latin typeface="Segoe UI" pitchFamily="18" charset="0"/>
                <a:cs typeface="Segoe UI" pitchFamily="18" charset="0"/>
              </a:rPr>
              <a:t>the</a:t>
            </a:r>
            <a:r>
              <a:rPr lang="en-US" altLang="zh-CN" sz="1400" dirty="0" smtClean="0">
                <a:latin typeface="Times New Roman" pitchFamily="18" charset="0"/>
                <a:cs typeface="Times New Roman" pitchFamily="18" charset="0"/>
              </a:rPr>
              <a:t> </a:t>
            </a:r>
            <a:r>
              <a:rPr lang="en-US" altLang="zh-CN" sz="1400" dirty="0" smtClean="0">
                <a:solidFill>
                  <a:srgbClr val="231F20"/>
                </a:solidFill>
                <a:latin typeface="Segoe UI" pitchFamily="18" charset="0"/>
                <a:cs typeface="Segoe UI" pitchFamily="18" charset="0"/>
              </a:rPr>
              <a:t>size</a:t>
            </a:r>
          </a:p>
          <a:p>
            <a:pPr>
              <a:tabLst>
                <a:tab pos="241300" algn="l"/>
              </a:tabLst>
            </a:pPr>
            <a:r>
              <a:rPr lang="en-US" altLang="zh-CN" sz="1400" dirty="0" smtClean="0">
                <a:solidFill>
                  <a:srgbClr val="231F20"/>
                </a:solidFill>
                <a:latin typeface="Segoe UI" pitchFamily="18" charset="0"/>
                <a:cs typeface="Segoe UI" pitchFamily="18" charset="0"/>
              </a:rPr>
              <a:t>of</a:t>
            </a:r>
            <a:r>
              <a:rPr lang="en-US" altLang="zh-CN" sz="1400" dirty="0" smtClean="0">
                <a:latin typeface="Times New Roman" pitchFamily="18" charset="0"/>
                <a:cs typeface="Times New Roman" pitchFamily="18" charset="0"/>
              </a:rPr>
              <a:t> </a:t>
            </a:r>
            <a:r>
              <a:rPr lang="en-US" altLang="zh-CN" sz="1400" dirty="0" smtClean="0">
                <a:solidFill>
                  <a:srgbClr val="231F20"/>
                </a:solidFill>
                <a:latin typeface="Segoe UI" pitchFamily="18" charset="0"/>
                <a:cs typeface="Segoe UI" pitchFamily="18" charset="0"/>
              </a:rPr>
              <a:t>the</a:t>
            </a:r>
            <a:r>
              <a:rPr lang="en-US" altLang="zh-CN" sz="1400" dirty="0" smtClean="0">
                <a:latin typeface="Times New Roman" pitchFamily="18" charset="0"/>
                <a:cs typeface="Times New Roman" pitchFamily="18" charset="0"/>
              </a:rPr>
              <a:t> </a:t>
            </a:r>
            <a:r>
              <a:rPr lang="en-US" altLang="zh-CN" sz="1400" dirty="0" smtClean="0">
                <a:solidFill>
                  <a:srgbClr val="231F20"/>
                </a:solidFill>
                <a:latin typeface="Segoe UI" pitchFamily="18" charset="0"/>
                <a:cs typeface="Segoe UI" pitchFamily="18" charset="0"/>
              </a:rPr>
              <a:t>population</a:t>
            </a:r>
            <a:r>
              <a:rPr lang="en-US" altLang="zh-CN" sz="1400" dirty="0" smtClean="0">
                <a:latin typeface="Times New Roman" pitchFamily="18" charset="0"/>
                <a:cs typeface="Times New Roman" pitchFamily="18" charset="0"/>
              </a:rPr>
              <a:t> </a:t>
            </a:r>
            <a:r>
              <a:rPr lang="en-US" altLang="zh-CN" sz="1400" dirty="0" smtClean="0">
                <a:solidFill>
                  <a:srgbClr val="231F20"/>
                </a:solidFill>
                <a:latin typeface="Segoe UI" pitchFamily="18" charset="0"/>
                <a:cs typeface="Segoe UI" pitchFamily="18" charset="0"/>
              </a:rPr>
              <a:t>to</a:t>
            </a:r>
            <a:r>
              <a:rPr lang="en-US" altLang="zh-CN" sz="1400" dirty="0" smtClean="0">
                <a:latin typeface="Times New Roman" pitchFamily="18" charset="0"/>
                <a:cs typeface="Times New Roman" pitchFamily="18" charset="0"/>
              </a:rPr>
              <a:t> </a:t>
            </a:r>
            <a:r>
              <a:rPr lang="en-US" altLang="zh-CN" sz="1400" dirty="0" smtClean="0">
                <a:solidFill>
                  <a:srgbClr val="231F20"/>
                </a:solidFill>
                <a:latin typeface="Segoe UI" pitchFamily="18" charset="0"/>
                <a:cs typeface="Segoe UI" pitchFamily="18" charset="0"/>
              </a:rPr>
              <a:t>compute</a:t>
            </a:r>
            <a:r>
              <a:rPr lang="en-US" altLang="zh-CN" sz="1400" dirty="0" smtClean="0">
                <a:latin typeface="Times New Roman" pitchFamily="18" charset="0"/>
                <a:cs typeface="Times New Roman" pitchFamily="18" charset="0"/>
              </a:rPr>
              <a:t> </a:t>
            </a:r>
            <a:r>
              <a:rPr lang="en-US" altLang="zh-CN" sz="1400" dirty="0" smtClean="0">
                <a:solidFill>
                  <a:srgbClr val="231F20"/>
                </a:solidFill>
                <a:latin typeface="Segoe UI" pitchFamily="18" charset="0"/>
                <a:cs typeface="Segoe UI" pitchFamily="18" charset="0"/>
              </a:rPr>
              <a:t>the</a:t>
            </a:r>
            <a:r>
              <a:rPr lang="en-US" altLang="zh-CN" sz="1400" dirty="0" smtClean="0">
                <a:latin typeface="Times New Roman" pitchFamily="18" charset="0"/>
                <a:cs typeface="Times New Roman" pitchFamily="18" charset="0"/>
              </a:rPr>
              <a:t> </a:t>
            </a:r>
            <a:r>
              <a:rPr lang="en-US" altLang="zh-CN" sz="1400" dirty="0" smtClean="0">
                <a:solidFill>
                  <a:srgbClr val="231F20"/>
                </a:solidFill>
                <a:latin typeface="Segoe UI" pitchFamily="18" charset="0"/>
                <a:cs typeface="Segoe UI" pitchFamily="18" charset="0"/>
              </a:rPr>
              <a:t>prevalence.</a:t>
            </a:r>
          </a:p>
          <a:p>
            <a:pPr>
              <a:lnSpc>
                <a:spcPts val="1000"/>
              </a:lnSpc>
            </a:pPr>
            <a:endParaRPr lang="en-US" altLang="zh-CN" dirty="0" smtClean="0"/>
          </a:p>
          <a:p>
            <a:pPr>
              <a:lnSpc>
                <a:spcPts val="1000"/>
              </a:lnSpc>
            </a:pPr>
            <a:endParaRPr lang="en-US" altLang="zh-CN" dirty="0" smtClean="0"/>
          </a:p>
          <a:p>
            <a:pPr>
              <a:lnSpc>
                <a:spcPts val="1000"/>
              </a:lnSpc>
            </a:pPr>
            <a:endParaRPr lang="en-US" altLang="zh-CN" sz="1000" dirty="0" smtClean="0">
              <a:solidFill>
                <a:srgbClr val="231F20"/>
              </a:solidFill>
              <a:latin typeface="Garamond" pitchFamily="18" charset="0"/>
              <a:cs typeface="Garamond"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3350" y="76557"/>
            <a:ext cx="7391400" cy="10218182"/>
          </a:xfrm>
          <a:prstGeom prst="rect">
            <a:avLst/>
          </a:prstGeom>
        </p:spPr>
        <p:txBody>
          <a:bodyPr wrap="square">
            <a:spAutoFit/>
          </a:bodyPr>
          <a:lstStyle/>
          <a:p>
            <a:pPr>
              <a:tabLst>
                <a:tab pos="241300" algn="l"/>
              </a:tabLst>
            </a:pPr>
            <a:r>
              <a:rPr lang="en-US" altLang="zh-CN" dirty="0" smtClean="0"/>
              <a:t>	</a:t>
            </a:r>
            <a:r>
              <a:rPr lang="en-US" altLang="zh-CN" sz="2800" b="1" dirty="0" smtClean="0">
                <a:solidFill>
                  <a:srgbClr val="358682"/>
                </a:solidFill>
                <a:latin typeface="Times New Roman" pitchFamily="18" charset="0"/>
                <a:cs typeface="Times New Roman" pitchFamily="18" charset="0"/>
              </a:rPr>
              <a:t>Sources</a:t>
            </a:r>
            <a:r>
              <a:rPr lang="en-US" altLang="zh-CN" sz="2800" dirty="0" smtClean="0">
                <a:latin typeface="Times New Roman" pitchFamily="18" charset="0"/>
                <a:cs typeface="Times New Roman" pitchFamily="18" charset="0"/>
              </a:rPr>
              <a:t> </a:t>
            </a:r>
            <a:r>
              <a:rPr lang="en-US" altLang="zh-CN" sz="2800" b="1" dirty="0" smtClean="0">
                <a:solidFill>
                  <a:srgbClr val="358682"/>
                </a:solidFill>
                <a:latin typeface="Times New Roman" pitchFamily="18" charset="0"/>
                <a:cs typeface="Times New Roman" pitchFamily="18" charset="0"/>
              </a:rPr>
              <a:t>of</a:t>
            </a:r>
            <a:r>
              <a:rPr lang="en-US" altLang="zh-CN" sz="2800" dirty="0" smtClean="0">
                <a:latin typeface="Times New Roman" pitchFamily="18" charset="0"/>
                <a:cs typeface="Times New Roman" pitchFamily="18" charset="0"/>
              </a:rPr>
              <a:t> </a:t>
            </a:r>
            <a:r>
              <a:rPr lang="en-US" altLang="zh-CN" sz="2800" b="1" dirty="0" smtClean="0">
                <a:solidFill>
                  <a:srgbClr val="358682"/>
                </a:solidFill>
                <a:latin typeface="Times New Roman" pitchFamily="18" charset="0"/>
                <a:cs typeface="Times New Roman" pitchFamily="18" charset="0"/>
              </a:rPr>
              <a:t>Data</a:t>
            </a:r>
          </a:p>
          <a:p>
            <a:pPr>
              <a:tabLst>
                <a:tab pos="241300" algn="l"/>
              </a:tabLst>
            </a:pPr>
            <a:r>
              <a:rPr lang="en-US" altLang="zh-CN" dirty="0" smtClean="0">
                <a:latin typeface="Times New Roman" pitchFamily="18" charset="0"/>
                <a:cs typeface="Times New Roman" pitchFamily="18" charset="0"/>
              </a:rPr>
              <a:t>	</a:t>
            </a:r>
          </a:p>
          <a:p>
            <a:pPr>
              <a:lnSpc>
                <a:spcPct val="150000"/>
              </a:lnSpc>
              <a:tabLst>
                <a:tab pos="241300" algn="l"/>
              </a:tabLst>
            </a:pPr>
            <a:r>
              <a:rPr lang="en-US" altLang="zh-CN" dirty="0" smtClean="0">
                <a:solidFill>
                  <a:srgbClr val="231F20"/>
                </a:solidFill>
                <a:latin typeface="Times New Roman" pitchFamily="18" charset="0"/>
                <a:cs typeface="Times New Roman" pitchFamily="18" charset="0"/>
              </a:rPr>
              <a:t>For</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infectious</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(viral)</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diseases,</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there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are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several</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sources</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of case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data.</a:t>
            </a:r>
            <a:r>
              <a:rPr lang="en-US" altLang="zh-CN" dirty="0" smtClean="0">
                <a:latin typeface="Times New Roman" pitchFamily="18" charset="0"/>
                <a:cs typeface="Times New Roman" pitchFamily="18" charset="0"/>
              </a:rPr>
              <a:t> </a:t>
            </a:r>
          </a:p>
          <a:p>
            <a:pPr>
              <a:lnSpc>
                <a:spcPct val="150000"/>
              </a:lnSpc>
              <a:tabLst>
                <a:tab pos="241300" algn="l"/>
              </a:tabLst>
            </a:pPr>
            <a:r>
              <a:rPr lang="en-US" altLang="zh-CN" dirty="0" smtClean="0">
                <a:solidFill>
                  <a:srgbClr val="231F20"/>
                </a:solidFill>
                <a:latin typeface="Times New Roman" pitchFamily="18" charset="0"/>
                <a:cs typeface="Times New Roman" pitchFamily="18" charset="0"/>
              </a:rPr>
              <a:t>Within increasing</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interest</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in</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the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pandemic</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spread</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of</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respiratory viruses</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and</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the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emergence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of</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new</a:t>
            </a:r>
            <a:r>
              <a:rPr lang="en-US" altLang="zh-CN" dirty="0" smtClean="0">
                <a:latin typeface="Times New Roman" pitchFamily="18" charset="0"/>
                <a:cs typeface="Times New Roman" pitchFamily="18" charset="0"/>
              </a:rPr>
              <a:t> </a:t>
            </a:r>
            <a:r>
              <a:rPr lang="en-US" altLang="zh-CN" dirty="0" err="1" smtClean="0">
                <a:solidFill>
                  <a:srgbClr val="231F20"/>
                </a:solidFill>
                <a:latin typeface="Times New Roman" pitchFamily="18" charset="0"/>
                <a:cs typeface="Times New Roman" pitchFamily="18" charset="0"/>
              </a:rPr>
              <a:t>zoonotic</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viral</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pathogens, global</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disease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surveillance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networks</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have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been</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established</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to provide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data</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on</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disease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incidence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and</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transmission</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in</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real time,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including</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the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Program</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for</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Monitoring</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Emerging</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Diseases</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a:t>
            </a:r>
            <a:r>
              <a:rPr lang="en-US" altLang="zh-CN" dirty="0" err="1" smtClean="0">
                <a:solidFill>
                  <a:srgbClr val="231F20"/>
                </a:solidFill>
                <a:latin typeface="Times New Roman" pitchFamily="18" charset="0"/>
                <a:cs typeface="Times New Roman" pitchFamily="18" charset="0"/>
              </a:rPr>
              <a:t>ProMED</a:t>
            </a:r>
            <a:r>
              <a:rPr lang="en-US" altLang="zh-CN" dirty="0" smtClean="0">
                <a:solidFill>
                  <a:srgbClr val="231F20"/>
                </a:solidFill>
                <a:latin typeface="Times New Roman" pitchFamily="18" charset="0"/>
                <a:cs typeface="Times New Roman" pitchFamily="18" charset="0"/>
              </a:rPr>
              <a:t>)</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and</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the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World</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Health</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Organization’s</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Global Outbreak</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Alert</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and</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Response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Network</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(GOARN).</a:t>
            </a:r>
          </a:p>
          <a:p>
            <a:pPr>
              <a:lnSpc>
                <a:spcPct val="150000"/>
              </a:lnSpc>
              <a:tabLst>
                <a:tab pos="228600" algn="l"/>
              </a:tabLst>
            </a:pP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Active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case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detection</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through</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epidemic</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investigation</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is the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traditional</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approach</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to</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collecting</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information</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on</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outbreaks</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of</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disease.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Such</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investigations</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are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usually</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initiated</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by public</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health</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authorities</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but</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may</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be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investigated</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by</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healthcare workers</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or</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patient</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families.</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The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purpose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of</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such</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studies</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is</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several:</a:t>
            </a:r>
          </a:p>
          <a:p>
            <a:pPr>
              <a:lnSpc>
                <a:spcPct val="150000"/>
              </a:lnSpc>
              <a:tabLst>
                <a:tab pos="228600" algn="l"/>
              </a:tabLst>
            </a:pPr>
            <a:r>
              <a:rPr lang="en-US" altLang="zh-CN" dirty="0" smtClean="0">
                <a:solidFill>
                  <a:srgbClr val="231F20"/>
                </a:solidFill>
                <a:latin typeface="Times New Roman" pitchFamily="18" charset="0"/>
                <a:cs typeface="Times New Roman" pitchFamily="18" charset="0"/>
              </a:rPr>
              <a:t>(a)</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to</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classify</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the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illness</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and</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determine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the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causative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organism,</a:t>
            </a:r>
          </a:p>
          <a:p>
            <a:pPr>
              <a:lnSpc>
                <a:spcPct val="150000"/>
              </a:lnSpc>
              <a:tabLst>
                <a:tab pos="228600" algn="l"/>
              </a:tabLst>
            </a:pPr>
            <a:r>
              <a:rPr lang="en-US" altLang="zh-CN" dirty="0" smtClean="0">
                <a:solidFill>
                  <a:srgbClr val="231F20"/>
                </a:solidFill>
                <a:latin typeface="Times New Roman" pitchFamily="18" charset="0"/>
                <a:cs typeface="Times New Roman" pitchFamily="18" charset="0"/>
              </a:rPr>
              <a:t>(b)</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to</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assess</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the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extent</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of</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the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outbreak</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and</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its</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economic</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and health</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impact,</a:t>
            </a:r>
            <a:r>
              <a:rPr lang="en-US" altLang="zh-CN" dirty="0" smtClean="0">
                <a:latin typeface="Times New Roman" pitchFamily="18" charset="0"/>
                <a:cs typeface="Times New Roman" pitchFamily="18" charset="0"/>
              </a:rPr>
              <a:t> </a:t>
            </a:r>
          </a:p>
          <a:p>
            <a:pPr>
              <a:lnSpc>
                <a:spcPct val="150000"/>
              </a:lnSpc>
              <a:tabLst>
                <a:tab pos="228600" algn="l"/>
              </a:tabLst>
            </a:pPr>
            <a:r>
              <a:rPr lang="en-US" altLang="zh-CN" dirty="0" smtClean="0">
                <a:solidFill>
                  <a:srgbClr val="231F20"/>
                </a:solidFill>
                <a:latin typeface="Times New Roman" pitchFamily="18" charset="0"/>
                <a:cs typeface="Times New Roman" pitchFamily="18" charset="0"/>
              </a:rPr>
              <a:t>(c)</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to</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abort</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the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outbreak</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or</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prevent</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recurrent Episodes.</a:t>
            </a:r>
          </a:p>
          <a:p>
            <a:pPr>
              <a:lnSpc>
                <a:spcPct val="150000"/>
              </a:lnSpc>
              <a:tabLst>
                <a:tab pos="228600" algn="l"/>
              </a:tabLst>
            </a:pP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(d)</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to</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inform</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or</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reassure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the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public. </a:t>
            </a:r>
          </a:p>
          <a:p>
            <a:pPr>
              <a:lnSpc>
                <a:spcPct val="150000"/>
              </a:lnSpc>
              <a:tabLst>
                <a:tab pos="228600" algn="l"/>
              </a:tabLst>
            </a:pPr>
            <a:r>
              <a:rPr lang="en-US" altLang="zh-CN" dirty="0" smtClean="0">
                <a:latin typeface="Times New Roman" pitchFamily="18" charset="0"/>
                <a:cs typeface="Times New Roman" pitchFamily="18" charset="0"/>
              </a:rPr>
              <a:t>	 </a:t>
            </a:r>
            <a:r>
              <a:rPr lang="en-US" altLang="zh-CN" dirty="0" err="1" smtClean="0">
                <a:solidFill>
                  <a:srgbClr val="231F20"/>
                </a:solidFill>
                <a:latin typeface="Times New Roman" pitchFamily="18" charset="0"/>
                <a:cs typeface="Times New Roman" pitchFamily="18" charset="0"/>
              </a:rPr>
              <a:t>Serosurveys</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are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particularly</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useful</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for</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viruses</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because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most</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viral</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infections</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leave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an imprint</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on</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all</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infected</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individuals—that</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is,</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the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presence of</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immunoglobulin</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G</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a:t>
            </a:r>
            <a:r>
              <a:rPr lang="en-US" altLang="zh-CN" dirty="0" err="1" smtClean="0">
                <a:solidFill>
                  <a:srgbClr val="231F20"/>
                </a:solidFill>
                <a:latin typeface="Times New Roman" pitchFamily="18" charset="0"/>
                <a:cs typeface="Times New Roman" pitchFamily="18" charset="0"/>
              </a:rPr>
              <a:t>IgG</a:t>
            </a:r>
            <a:r>
              <a:rPr lang="en-US" altLang="zh-CN" dirty="0" smtClean="0">
                <a:solidFill>
                  <a:srgbClr val="231F20"/>
                </a:solidFill>
                <a:latin typeface="Times New Roman" pitchFamily="18" charset="0"/>
                <a:cs typeface="Times New Roman" pitchFamily="18" charset="0"/>
              </a:rPr>
              <a:t>)</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antibody,</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which</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often</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is</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life long.</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Because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many</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viruses</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cause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asymptomatic</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infections or</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nondescript</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illnesses</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in</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addition</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to</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diagnosable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diseases, serological</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surveys</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identify</a:t>
            </a:r>
            <a:r>
              <a:rPr lang="en-US" altLang="zh-CN" dirty="0" smtClean="0">
                <a:latin typeface="Times New Roman" pitchFamily="18" charset="0"/>
                <a:cs typeface="Times New Roman" pitchFamily="18" charset="0"/>
              </a:rPr>
              <a:t>  </a:t>
            </a:r>
            <a:r>
              <a:rPr lang="en-US" altLang="zh-CN" dirty="0" err="1" smtClean="0">
                <a:solidFill>
                  <a:srgbClr val="231F20"/>
                </a:solidFill>
                <a:latin typeface="Times New Roman" pitchFamily="18" charset="0"/>
                <a:cs typeface="Times New Roman" pitchFamily="18" charset="0"/>
              </a:rPr>
              <a:t>inapparent</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as</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well</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as</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apparent infections.</a:t>
            </a:r>
            <a:r>
              <a:rPr lang="en-US" altLang="zh-CN"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3350" y="57150"/>
            <a:ext cx="7315200" cy="10295126"/>
          </a:xfrm>
          <a:prstGeom prst="rect">
            <a:avLst/>
          </a:prstGeom>
        </p:spPr>
        <p:txBody>
          <a:bodyPr wrap="square">
            <a:spAutoFit/>
          </a:bodyPr>
          <a:lstStyle/>
          <a:p>
            <a:pPr>
              <a:lnSpc>
                <a:spcPct val="150000"/>
              </a:lnSpc>
              <a:tabLst>
                <a:tab pos="228600" algn="l"/>
              </a:tabLst>
            </a:pPr>
            <a:r>
              <a:rPr lang="en-US" altLang="zh-CN" sz="2800" b="1" dirty="0" smtClean="0">
                <a:solidFill>
                  <a:srgbClr val="358682"/>
                </a:solidFill>
                <a:latin typeface="Times New Roman" pitchFamily="18" charset="0"/>
                <a:cs typeface="Times New Roman" pitchFamily="18" charset="0"/>
              </a:rPr>
              <a:t>Cohort</a:t>
            </a:r>
            <a:r>
              <a:rPr lang="en-US" altLang="zh-CN" sz="2800" dirty="0" smtClean="0">
                <a:latin typeface="Times New Roman" pitchFamily="18" charset="0"/>
                <a:cs typeface="Times New Roman" pitchFamily="18" charset="0"/>
              </a:rPr>
              <a:t> </a:t>
            </a:r>
            <a:r>
              <a:rPr lang="en-US" altLang="zh-CN" sz="2800" b="1" dirty="0" smtClean="0">
                <a:solidFill>
                  <a:srgbClr val="358682"/>
                </a:solidFill>
                <a:latin typeface="Times New Roman" pitchFamily="18" charset="0"/>
                <a:cs typeface="Times New Roman" pitchFamily="18" charset="0"/>
              </a:rPr>
              <a:t>and</a:t>
            </a:r>
            <a:r>
              <a:rPr lang="en-US" altLang="zh-CN" sz="2800" dirty="0" smtClean="0">
                <a:latin typeface="Times New Roman" pitchFamily="18" charset="0"/>
                <a:cs typeface="Times New Roman" pitchFamily="18" charset="0"/>
              </a:rPr>
              <a:t> </a:t>
            </a:r>
            <a:r>
              <a:rPr lang="en-US" altLang="zh-CN" sz="2800" b="1" dirty="0" smtClean="0">
                <a:solidFill>
                  <a:srgbClr val="358682"/>
                </a:solidFill>
                <a:latin typeface="Times New Roman" pitchFamily="18" charset="0"/>
                <a:cs typeface="Times New Roman" pitchFamily="18" charset="0"/>
              </a:rPr>
              <a:t>Case-Control</a:t>
            </a:r>
            <a:r>
              <a:rPr lang="en-US" altLang="zh-CN" sz="2800" dirty="0" smtClean="0">
                <a:latin typeface="Times New Roman" pitchFamily="18" charset="0"/>
                <a:cs typeface="Times New Roman" pitchFamily="18" charset="0"/>
              </a:rPr>
              <a:t> </a:t>
            </a:r>
            <a:r>
              <a:rPr lang="en-US" altLang="zh-CN" sz="2800" b="1" dirty="0" smtClean="0">
                <a:solidFill>
                  <a:srgbClr val="358682"/>
                </a:solidFill>
                <a:latin typeface="Times New Roman" pitchFamily="18" charset="0"/>
                <a:cs typeface="Times New Roman" pitchFamily="18" charset="0"/>
              </a:rPr>
              <a:t>Study</a:t>
            </a:r>
            <a:r>
              <a:rPr lang="en-US" altLang="zh-CN" sz="2800" dirty="0" smtClean="0">
                <a:latin typeface="Times New Roman" pitchFamily="18" charset="0"/>
                <a:cs typeface="Times New Roman" pitchFamily="18" charset="0"/>
              </a:rPr>
              <a:t> </a:t>
            </a:r>
            <a:r>
              <a:rPr lang="en-US" altLang="zh-CN" sz="2800" b="1" dirty="0" smtClean="0">
                <a:solidFill>
                  <a:srgbClr val="358682"/>
                </a:solidFill>
                <a:latin typeface="Times New Roman" pitchFamily="18" charset="0"/>
                <a:cs typeface="Times New Roman" pitchFamily="18" charset="0"/>
              </a:rPr>
              <a:t>Designs</a:t>
            </a:r>
            <a:endParaRPr lang="en-US" altLang="zh-CN" sz="800" dirty="0" smtClean="0">
              <a:solidFill>
                <a:srgbClr val="231F20"/>
              </a:solidFill>
              <a:latin typeface="Times New Roman" pitchFamily="18" charset="0"/>
              <a:cs typeface="Times New Roman" pitchFamily="18" charset="0"/>
            </a:endParaRPr>
          </a:p>
          <a:p>
            <a:pPr>
              <a:lnSpc>
                <a:spcPct val="150000"/>
              </a:lnSpc>
              <a:tabLst/>
            </a:pPr>
            <a:r>
              <a:rPr lang="en-US" altLang="zh-CN" sz="2400" b="1" dirty="0" smtClean="0">
                <a:solidFill>
                  <a:srgbClr val="62C2B2"/>
                </a:solidFill>
                <a:latin typeface="Times New Roman" pitchFamily="18" charset="0"/>
                <a:cs typeface="Times New Roman" pitchFamily="18" charset="0"/>
              </a:rPr>
              <a:t>Cohort</a:t>
            </a:r>
            <a:r>
              <a:rPr lang="en-US" altLang="zh-CN" sz="2400" dirty="0" smtClean="0">
                <a:latin typeface="Times New Roman" pitchFamily="18" charset="0"/>
                <a:cs typeface="Times New Roman" pitchFamily="18" charset="0"/>
              </a:rPr>
              <a:t> </a:t>
            </a:r>
            <a:r>
              <a:rPr lang="en-US" altLang="zh-CN" sz="2400" b="1" dirty="0" smtClean="0">
                <a:solidFill>
                  <a:srgbClr val="62C2B2"/>
                </a:solidFill>
                <a:latin typeface="Times New Roman" pitchFamily="18" charset="0"/>
                <a:cs typeface="Times New Roman" pitchFamily="18" charset="0"/>
              </a:rPr>
              <a:t>Studies</a:t>
            </a:r>
          </a:p>
          <a:p>
            <a:pPr>
              <a:lnSpc>
                <a:spcPct val="150000"/>
              </a:lnSpc>
              <a:tabLst/>
            </a:pPr>
            <a:r>
              <a:rPr lang="en-US" altLang="zh-CN" dirty="0" smtClean="0">
                <a:solidFill>
                  <a:srgbClr val="231F20"/>
                </a:solidFill>
                <a:latin typeface="Times New Roman" pitchFamily="18" charset="0"/>
                <a:cs typeface="Times New Roman" pitchFamily="18" charset="0"/>
              </a:rPr>
              <a:t>In</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a</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cohort</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study,</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which</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may</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be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conducted</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prospectively</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or retrospectively,</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the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population</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is</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divided</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into</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two</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groups,</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one with</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and</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one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without</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a</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specified</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exposure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or</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attribute.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Both groups</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are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followed</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prospectively</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for</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the</a:t>
            </a:r>
            <a:r>
              <a:rPr lang="en-US" altLang="zh-CN" dirty="0" smtClean="0">
                <a:latin typeface="Times New Roman" pitchFamily="18" charset="0"/>
                <a:cs typeface="Times New Roman" pitchFamily="18" charset="0"/>
              </a:rPr>
              <a:t> </a:t>
            </a:r>
            <a:r>
              <a:rPr lang="en-US" altLang="zh-CN" b="1" i="1" dirty="0" smtClean="0">
                <a:solidFill>
                  <a:srgbClr val="231F20"/>
                </a:solidFill>
                <a:latin typeface="Times New Roman" pitchFamily="18" charset="0"/>
                <a:cs typeface="Times New Roman" pitchFamily="18" charset="0"/>
              </a:rPr>
              <a:t>incidence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of</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the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disease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under</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study,</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and</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incidence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rates</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for</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both</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groups</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are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then computed.</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A</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hypothetical</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example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is</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shown</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in</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Table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12.1.</a:t>
            </a:r>
            <a:endParaRPr lang="en-US" altLang="zh-CN" sz="2000" b="1" dirty="0" smtClean="0">
              <a:solidFill>
                <a:srgbClr val="231F20"/>
              </a:solidFill>
              <a:latin typeface="Times New Roman" pitchFamily="18" charset="0"/>
              <a:cs typeface="Times New Roman" pitchFamily="18" charset="0"/>
            </a:endParaRPr>
          </a:p>
          <a:p>
            <a:pPr>
              <a:lnSpc>
                <a:spcPct val="150000"/>
              </a:lnSpc>
              <a:tabLst>
                <a:tab pos="228600" algn="l"/>
              </a:tabLst>
            </a:pPr>
            <a:r>
              <a:rPr lang="en-US" altLang="zh-CN" sz="2000" b="1" dirty="0" smtClean="0">
                <a:solidFill>
                  <a:srgbClr val="62C2B2"/>
                </a:solidFill>
                <a:latin typeface="Times New Roman" pitchFamily="18" charset="0"/>
                <a:cs typeface="Times New Roman" pitchFamily="18" charset="0"/>
              </a:rPr>
              <a:t> Case-Control</a:t>
            </a:r>
            <a:r>
              <a:rPr lang="en-US" altLang="zh-CN" sz="2000" dirty="0" smtClean="0">
                <a:latin typeface="Times New Roman" pitchFamily="18" charset="0"/>
                <a:cs typeface="Times New Roman" pitchFamily="18" charset="0"/>
              </a:rPr>
              <a:t> </a:t>
            </a:r>
            <a:r>
              <a:rPr lang="en-US" altLang="zh-CN" sz="2000" b="1" dirty="0" smtClean="0">
                <a:solidFill>
                  <a:srgbClr val="62C2B2"/>
                </a:solidFill>
                <a:latin typeface="Times New Roman" pitchFamily="18" charset="0"/>
                <a:cs typeface="Times New Roman" pitchFamily="18" charset="0"/>
              </a:rPr>
              <a:t>Studies</a:t>
            </a:r>
          </a:p>
          <a:p>
            <a:pPr>
              <a:lnSpc>
                <a:spcPct val="150000"/>
              </a:lnSpc>
              <a:tabLst>
                <a:tab pos="228600" algn="l"/>
              </a:tabLst>
            </a:pPr>
            <a:r>
              <a:rPr lang="en-US" altLang="zh-CN" dirty="0" smtClean="0">
                <a:solidFill>
                  <a:srgbClr val="231F20"/>
                </a:solidFill>
                <a:latin typeface="Times New Roman" pitchFamily="18" charset="0"/>
                <a:cs typeface="Times New Roman" pitchFamily="18" charset="0"/>
              </a:rPr>
              <a:t>Cohort</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studies</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usually</a:t>
            </a:r>
            <a:r>
              <a:rPr lang="en-US" altLang="zh-CN" dirty="0" smtClean="0">
                <a:latin typeface="Times New Roman" pitchFamily="18" charset="0"/>
                <a:cs typeface="Times New Roman" pitchFamily="18" charset="0"/>
              </a:rPr>
              <a:t>  </a:t>
            </a:r>
            <a:r>
              <a:rPr lang="en-US" altLang="zh-CN" b="1" dirty="0" smtClean="0">
                <a:solidFill>
                  <a:srgbClr val="231F20"/>
                </a:solidFill>
                <a:latin typeface="Times New Roman" pitchFamily="18" charset="0"/>
                <a:cs typeface="Times New Roman" pitchFamily="18" charset="0"/>
              </a:rPr>
              <a:t>require</a:t>
            </a:r>
            <a:r>
              <a:rPr lang="en-US" altLang="zh-CN" b="1" dirty="0" smtClean="0">
                <a:latin typeface="Times New Roman" pitchFamily="18" charset="0"/>
                <a:cs typeface="Times New Roman" pitchFamily="18" charset="0"/>
              </a:rPr>
              <a:t>  </a:t>
            </a:r>
            <a:r>
              <a:rPr lang="en-US" altLang="zh-CN" b="1" dirty="0" smtClean="0">
                <a:solidFill>
                  <a:srgbClr val="231F20"/>
                </a:solidFill>
                <a:latin typeface="Times New Roman" pitchFamily="18" charset="0"/>
                <a:cs typeface="Times New Roman" pitchFamily="18" charset="0"/>
              </a:rPr>
              <a:t>extensive</a:t>
            </a:r>
            <a:r>
              <a:rPr lang="en-US" altLang="zh-CN" b="1" dirty="0" smtClean="0">
                <a:latin typeface="Times New Roman" pitchFamily="18" charset="0"/>
                <a:cs typeface="Times New Roman" pitchFamily="18" charset="0"/>
              </a:rPr>
              <a:t>  </a:t>
            </a:r>
            <a:r>
              <a:rPr lang="en-US" altLang="zh-CN" b="1" dirty="0" smtClean="0">
                <a:solidFill>
                  <a:srgbClr val="231F20"/>
                </a:solidFill>
                <a:latin typeface="Times New Roman" pitchFamily="18" charset="0"/>
                <a:cs typeface="Times New Roman" pitchFamily="18" charset="0"/>
              </a:rPr>
              <a:t>resources</a:t>
            </a:r>
            <a:r>
              <a:rPr lang="en-US" altLang="zh-CN" b="1" dirty="0" smtClean="0">
                <a:latin typeface="Times New Roman" pitchFamily="18" charset="0"/>
                <a:cs typeface="Times New Roman" pitchFamily="18" charset="0"/>
              </a:rPr>
              <a:t>  </a:t>
            </a:r>
            <a:r>
              <a:rPr lang="en-US" altLang="zh-CN" b="1" dirty="0" smtClean="0">
                <a:solidFill>
                  <a:srgbClr val="231F20"/>
                </a:solidFill>
                <a:latin typeface="Times New Roman" pitchFamily="18" charset="0"/>
                <a:cs typeface="Times New Roman" pitchFamily="18" charset="0"/>
              </a:rPr>
              <a:t>and</a:t>
            </a:r>
            <a:r>
              <a:rPr lang="en-US" altLang="zh-CN" b="1" dirty="0" smtClean="0">
                <a:latin typeface="Times New Roman" pitchFamily="18" charset="0"/>
                <a:cs typeface="Times New Roman" pitchFamily="18" charset="0"/>
              </a:rPr>
              <a:t>  </a:t>
            </a:r>
            <a:r>
              <a:rPr lang="en-US" altLang="zh-CN" b="1" dirty="0" smtClean="0">
                <a:solidFill>
                  <a:srgbClr val="231F20"/>
                </a:solidFill>
                <a:latin typeface="Times New Roman" pitchFamily="18" charset="0"/>
                <a:cs typeface="Times New Roman" pitchFamily="18" charset="0"/>
              </a:rPr>
              <a:t>time </a:t>
            </a:r>
            <a:r>
              <a:rPr lang="en-US" altLang="zh-CN" dirty="0" smtClean="0">
                <a:solidFill>
                  <a:srgbClr val="231F20"/>
                </a:solidFill>
                <a:latin typeface="Times New Roman" pitchFamily="18" charset="0"/>
                <a:cs typeface="Times New Roman" pitchFamily="18" charset="0"/>
              </a:rPr>
              <a:t>because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they</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necessitate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the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enrollment</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of</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large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numbers</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of subjects</a:t>
            </a:r>
            <a:r>
              <a:rPr lang="en-US" altLang="zh-CN" dirty="0" smtClean="0">
                <a:latin typeface="Times New Roman" pitchFamily="18" charset="0"/>
                <a:cs typeface="Times New Roman" pitchFamily="18" charset="0"/>
              </a:rPr>
              <a:t> </a:t>
            </a:r>
            <a:r>
              <a:rPr lang="en-US" altLang="zh-CN" b="1" dirty="0" smtClean="0">
                <a:solidFill>
                  <a:srgbClr val="231F20"/>
                </a:solidFill>
                <a:latin typeface="Times New Roman" pitchFamily="18" charset="0"/>
                <a:cs typeface="Times New Roman" pitchFamily="18" charset="0"/>
              </a:rPr>
              <a:t>who</a:t>
            </a:r>
            <a:r>
              <a:rPr lang="en-US" altLang="zh-CN" b="1" dirty="0" smtClean="0">
                <a:latin typeface="Times New Roman" pitchFamily="18" charset="0"/>
                <a:cs typeface="Times New Roman" pitchFamily="18" charset="0"/>
              </a:rPr>
              <a:t> </a:t>
            </a:r>
            <a:r>
              <a:rPr lang="en-US" altLang="zh-CN" b="1" dirty="0" smtClean="0">
                <a:solidFill>
                  <a:srgbClr val="231F20"/>
                </a:solidFill>
                <a:latin typeface="Times New Roman" pitchFamily="18" charset="0"/>
                <a:cs typeface="Times New Roman" pitchFamily="18" charset="0"/>
              </a:rPr>
              <a:t>must</a:t>
            </a:r>
            <a:r>
              <a:rPr lang="en-US" altLang="zh-CN" b="1" dirty="0" smtClean="0">
                <a:latin typeface="Times New Roman" pitchFamily="18" charset="0"/>
                <a:cs typeface="Times New Roman" pitchFamily="18" charset="0"/>
              </a:rPr>
              <a:t> </a:t>
            </a:r>
            <a:r>
              <a:rPr lang="en-US" altLang="zh-CN" b="1" dirty="0" smtClean="0">
                <a:solidFill>
                  <a:srgbClr val="231F20"/>
                </a:solidFill>
                <a:latin typeface="Times New Roman" pitchFamily="18" charset="0"/>
                <a:cs typeface="Times New Roman" pitchFamily="18" charset="0"/>
              </a:rPr>
              <a:t>be</a:t>
            </a:r>
            <a:r>
              <a:rPr lang="en-US" altLang="zh-CN" b="1" dirty="0" smtClean="0">
                <a:latin typeface="Times New Roman" pitchFamily="18" charset="0"/>
                <a:cs typeface="Times New Roman" pitchFamily="18" charset="0"/>
              </a:rPr>
              <a:t> </a:t>
            </a:r>
            <a:r>
              <a:rPr lang="en-US" altLang="zh-CN" b="1" dirty="0" smtClean="0">
                <a:solidFill>
                  <a:srgbClr val="231F20"/>
                </a:solidFill>
                <a:latin typeface="Times New Roman" pitchFamily="18" charset="0"/>
                <a:cs typeface="Times New Roman" pitchFamily="18" charset="0"/>
              </a:rPr>
              <a:t>followed</a:t>
            </a:r>
            <a:r>
              <a:rPr lang="en-US" altLang="zh-CN" b="1" dirty="0" smtClean="0">
                <a:latin typeface="Times New Roman" pitchFamily="18" charset="0"/>
                <a:cs typeface="Times New Roman" pitchFamily="18" charset="0"/>
              </a:rPr>
              <a:t> </a:t>
            </a:r>
            <a:r>
              <a:rPr lang="en-US" altLang="zh-CN" b="1" dirty="0" smtClean="0">
                <a:solidFill>
                  <a:srgbClr val="231F20"/>
                </a:solidFill>
                <a:latin typeface="Times New Roman" pitchFamily="18" charset="0"/>
                <a:cs typeface="Times New Roman" pitchFamily="18" charset="0"/>
              </a:rPr>
              <a:t>for</a:t>
            </a:r>
            <a:r>
              <a:rPr lang="en-US" altLang="zh-CN" b="1" dirty="0" smtClean="0">
                <a:latin typeface="Times New Roman" pitchFamily="18" charset="0"/>
                <a:cs typeface="Times New Roman" pitchFamily="18" charset="0"/>
              </a:rPr>
              <a:t> </a:t>
            </a:r>
            <a:r>
              <a:rPr lang="en-US" altLang="zh-CN" b="1" dirty="0" smtClean="0">
                <a:solidFill>
                  <a:srgbClr val="231F20"/>
                </a:solidFill>
                <a:latin typeface="Times New Roman" pitchFamily="18" charset="0"/>
                <a:cs typeface="Times New Roman" pitchFamily="18" charset="0"/>
              </a:rPr>
              <a:t>a</a:t>
            </a:r>
            <a:r>
              <a:rPr lang="en-US" altLang="zh-CN" b="1" dirty="0" smtClean="0">
                <a:latin typeface="Times New Roman" pitchFamily="18" charset="0"/>
                <a:cs typeface="Times New Roman" pitchFamily="18" charset="0"/>
              </a:rPr>
              <a:t> </a:t>
            </a:r>
            <a:r>
              <a:rPr lang="en-US" altLang="zh-CN" b="1" dirty="0" smtClean="0">
                <a:solidFill>
                  <a:srgbClr val="231F20"/>
                </a:solidFill>
                <a:latin typeface="Times New Roman" pitchFamily="18" charset="0"/>
                <a:cs typeface="Times New Roman" pitchFamily="18" charset="0"/>
              </a:rPr>
              <a:t>period</a:t>
            </a:r>
            <a:r>
              <a:rPr lang="en-US" altLang="zh-CN" b="1" dirty="0" smtClean="0">
                <a:latin typeface="Times New Roman" pitchFamily="18" charset="0"/>
                <a:cs typeface="Times New Roman" pitchFamily="18" charset="0"/>
              </a:rPr>
              <a:t> </a:t>
            </a:r>
            <a:r>
              <a:rPr lang="en-US" altLang="zh-CN" b="1" dirty="0" smtClean="0">
                <a:solidFill>
                  <a:srgbClr val="231F20"/>
                </a:solidFill>
                <a:latin typeface="Times New Roman" pitchFamily="18" charset="0"/>
                <a:cs typeface="Times New Roman" pitchFamily="18" charset="0"/>
              </a:rPr>
              <a:t>of</a:t>
            </a:r>
            <a:r>
              <a:rPr lang="en-US" altLang="zh-CN" b="1" dirty="0" smtClean="0">
                <a:latin typeface="Times New Roman" pitchFamily="18" charset="0"/>
                <a:cs typeface="Times New Roman" pitchFamily="18" charset="0"/>
              </a:rPr>
              <a:t> </a:t>
            </a:r>
            <a:r>
              <a:rPr lang="en-US" altLang="zh-CN" b="1" dirty="0" smtClean="0">
                <a:solidFill>
                  <a:srgbClr val="231F20"/>
                </a:solidFill>
                <a:latin typeface="Times New Roman" pitchFamily="18" charset="0"/>
                <a:cs typeface="Times New Roman" pitchFamily="18" charset="0"/>
              </a:rPr>
              <a:t>months</a:t>
            </a:r>
            <a:r>
              <a:rPr lang="en-US" altLang="zh-CN" b="1" dirty="0" smtClean="0">
                <a:latin typeface="Times New Roman" pitchFamily="18" charset="0"/>
                <a:cs typeface="Times New Roman" pitchFamily="18" charset="0"/>
              </a:rPr>
              <a:t> </a:t>
            </a:r>
            <a:r>
              <a:rPr lang="en-US" altLang="zh-CN" b="1" dirty="0" smtClean="0">
                <a:solidFill>
                  <a:srgbClr val="231F20"/>
                </a:solidFill>
                <a:latin typeface="Times New Roman" pitchFamily="18" charset="0"/>
                <a:cs typeface="Times New Roman" pitchFamily="18" charset="0"/>
              </a:rPr>
              <a:t>or</a:t>
            </a:r>
            <a:r>
              <a:rPr lang="en-US" altLang="zh-CN" b="1" dirty="0" smtClean="0">
                <a:latin typeface="Times New Roman" pitchFamily="18" charset="0"/>
                <a:cs typeface="Times New Roman" pitchFamily="18" charset="0"/>
              </a:rPr>
              <a:t> </a:t>
            </a:r>
            <a:r>
              <a:rPr lang="en-US" altLang="zh-CN" b="1" dirty="0" smtClean="0">
                <a:solidFill>
                  <a:srgbClr val="231F20"/>
                </a:solidFill>
                <a:latin typeface="Times New Roman" pitchFamily="18" charset="0"/>
                <a:cs typeface="Times New Roman" pitchFamily="18" charset="0"/>
              </a:rPr>
              <a:t>years</a:t>
            </a:r>
            <a:r>
              <a:rPr lang="en-US" altLang="zh-CN" dirty="0" smtClean="0">
                <a:solidFill>
                  <a:srgbClr val="231F20"/>
                </a:solidFill>
                <a:latin typeface="Times New Roman" pitchFamily="18" charset="0"/>
                <a:cs typeface="Times New Roman" pitchFamily="18" charset="0"/>
              </a:rPr>
              <a:t>; the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less</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frequent</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the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expectation</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of</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disease,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the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larger</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the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population</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or</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longer</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the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follow-up</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needed.</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Needless</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to</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say,</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the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costs of</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prospective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cohort</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studies</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can</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be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great,</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limiting</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them</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to situations</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such</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as</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the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introduction</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of</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a</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new</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drug</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or</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vaccine, as</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illustrated</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in</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Table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12.2.</a:t>
            </a:r>
            <a:r>
              <a:rPr lang="en-US" altLang="zh-CN" dirty="0" smtClean="0">
                <a:latin typeface="Times New Roman" pitchFamily="18" charset="0"/>
                <a:cs typeface="Times New Roman" pitchFamily="18" charset="0"/>
              </a:rPr>
              <a:t> </a:t>
            </a:r>
          </a:p>
          <a:p>
            <a:pPr>
              <a:lnSpc>
                <a:spcPct val="150000"/>
              </a:lnSpc>
              <a:tabLst>
                <a:tab pos="228600" algn="l"/>
              </a:tabLst>
            </a:pPr>
            <a:r>
              <a:rPr lang="en-US" altLang="zh-CN" dirty="0" smtClean="0">
                <a:solidFill>
                  <a:srgbClr val="FF0000"/>
                </a:solidFill>
                <a:latin typeface="Times New Roman" pitchFamily="18" charset="0"/>
                <a:cs typeface="Times New Roman" pitchFamily="18" charset="0"/>
              </a:rPr>
              <a:t>Case-control </a:t>
            </a:r>
            <a:r>
              <a:rPr lang="en-US" altLang="zh-CN" dirty="0" smtClean="0">
                <a:solidFill>
                  <a:srgbClr val="231F20"/>
                </a:solidFill>
                <a:latin typeface="Times New Roman" pitchFamily="18" charset="0"/>
                <a:cs typeface="Times New Roman" pitchFamily="18" charset="0"/>
              </a:rPr>
              <a:t>studies</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can</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be</a:t>
            </a:r>
            <a:r>
              <a:rPr lang="en-US" altLang="zh-CN" dirty="0" smtClean="0">
                <a:latin typeface="Times New Roman" pitchFamily="18" charset="0"/>
                <a:cs typeface="Times New Roman" pitchFamily="18" charset="0"/>
              </a:rPr>
              <a:t> </a:t>
            </a:r>
            <a:r>
              <a:rPr lang="en-US" altLang="zh-CN" b="1" dirty="0" smtClean="0">
                <a:solidFill>
                  <a:srgbClr val="231F20"/>
                </a:solidFill>
                <a:latin typeface="Times New Roman" pitchFamily="18" charset="0"/>
                <a:cs typeface="Times New Roman" pitchFamily="18" charset="0"/>
              </a:rPr>
              <a:t>more cost-effective</a:t>
            </a:r>
            <a:r>
              <a:rPr lang="en-US" altLang="zh-CN" b="1"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because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they</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involve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smaller</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numbers</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of</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subjects and</a:t>
            </a:r>
            <a:r>
              <a:rPr lang="en-US" altLang="zh-CN" dirty="0" smtClean="0">
                <a:latin typeface="Times New Roman" pitchFamily="18" charset="0"/>
                <a:cs typeface="Times New Roman" pitchFamily="18" charset="0"/>
              </a:rPr>
              <a:t> </a:t>
            </a:r>
            <a:r>
              <a:rPr lang="en-US" altLang="zh-CN" b="1" dirty="0" smtClean="0">
                <a:solidFill>
                  <a:srgbClr val="231F20"/>
                </a:solidFill>
                <a:latin typeface="Times New Roman" pitchFamily="18" charset="0"/>
                <a:cs typeface="Times New Roman" pitchFamily="18" charset="0"/>
              </a:rPr>
              <a:t>do</a:t>
            </a:r>
            <a:r>
              <a:rPr lang="en-US" altLang="zh-CN" b="1" dirty="0" smtClean="0">
                <a:latin typeface="Times New Roman" pitchFamily="18" charset="0"/>
                <a:cs typeface="Times New Roman" pitchFamily="18" charset="0"/>
              </a:rPr>
              <a:t> </a:t>
            </a:r>
            <a:r>
              <a:rPr lang="en-US" altLang="zh-CN" b="1" dirty="0" smtClean="0">
                <a:solidFill>
                  <a:srgbClr val="231F20"/>
                </a:solidFill>
                <a:latin typeface="Times New Roman" pitchFamily="18" charset="0"/>
                <a:cs typeface="Times New Roman" pitchFamily="18" charset="0"/>
              </a:rPr>
              <a:t>not</a:t>
            </a:r>
            <a:r>
              <a:rPr lang="en-US" altLang="zh-CN" b="1" dirty="0" smtClean="0">
                <a:latin typeface="Times New Roman" pitchFamily="18" charset="0"/>
                <a:cs typeface="Times New Roman" pitchFamily="18" charset="0"/>
              </a:rPr>
              <a:t> </a:t>
            </a:r>
            <a:r>
              <a:rPr lang="en-US" altLang="zh-CN" b="1" dirty="0" smtClean="0">
                <a:solidFill>
                  <a:srgbClr val="231F20"/>
                </a:solidFill>
                <a:latin typeface="Times New Roman" pitchFamily="18" charset="0"/>
                <a:cs typeface="Times New Roman" pitchFamily="18" charset="0"/>
              </a:rPr>
              <a:t>require</a:t>
            </a:r>
            <a:r>
              <a:rPr lang="en-US" altLang="zh-CN" b="1" dirty="0" smtClean="0">
                <a:latin typeface="Times New Roman" pitchFamily="18" charset="0"/>
                <a:cs typeface="Times New Roman" pitchFamily="18" charset="0"/>
              </a:rPr>
              <a:t> </a:t>
            </a:r>
            <a:r>
              <a:rPr lang="en-US" altLang="zh-CN" b="1" dirty="0" smtClean="0">
                <a:solidFill>
                  <a:srgbClr val="231F20"/>
                </a:solidFill>
                <a:latin typeface="Times New Roman" pitchFamily="18" charset="0"/>
                <a:cs typeface="Times New Roman" pitchFamily="18" charset="0"/>
              </a:rPr>
              <a:t>longitudinal</a:t>
            </a:r>
            <a:r>
              <a:rPr lang="en-US" altLang="zh-CN" b="1" dirty="0" smtClean="0">
                <a:latin typeface="Times New Roman" pitchFamily="18" charset="0"/>
                <a:cs typeface="Times New Roman" pitchFamily="18" charset="0"/>
              </a:rPr>
              <a:t> </a:t>
            </a:r>
            <a:r>
              <a:rPr lang="en-US" altLang="zh-CN" b="1" dirty="0" smtClean="0">
                <a:solidFill>
                  <a:srgbClr val="231F20"/>
                </a:solidFill>
                <a:latin typeface="Times New Roman" pitchFamily="18" charset="0"/>
                <a:cs typeface="Times New Roman" pitchFamily="18" charset="0"/>
              </a:rPr>
              <a:t>follow-up</a:t>
            </a:r>
            <a:r>
              <a:rPr lang="en-US" altLang="zh-CN" dirty="0" smtClean="0">
                <a:solidFill>
                  <a:srgbClr val="231F20"/>
                </a:solidFill>
                <a:latin typeface="Times New Roman" pitchFamily="18" charset="0"/>
                <a:cs typeface="Times New Roman" pitchFamily="18" charset="0"/>
              </a:rPr>
              <a:t>,</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particularly</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if</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the disease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outcome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is</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rare.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Table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12.1</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shows</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a</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simplified</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version of</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such</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a</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study.</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the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relative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risk</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can</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be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estimated</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as</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the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ratio</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of</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the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two</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odds (0.4/1.2</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0.33).</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The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two</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samples</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(cases</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and controls)</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must</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be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representative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of</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the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population</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from</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which they</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are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drawn,</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and</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the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incidence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of</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disease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must</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be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low</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so that</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cases</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comprise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less</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than</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10%</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of</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the</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total</a:t>
            </a:r>
            <a:r>
              <a:rPr lang="en-US" altLang="zh-CN" dirty="0" smtClean="0">
                <a:latin typeface="Times New Roman" pitchFamily="18" charset="0"/>
                <a:cs typeface="Times New Roman" pitchFamily="18" charset="0"/>
              </a:rPr>
              <a:t>  </a:t>
            </a:r>
            <a:r>
              <a:rPr lang="en-US" altLang="zh-CN" dirty="0" smtClean="0">
                <a:solidFill>
                  <a:srgbClr val="231F20"/>
                </a:solidFill>
                <a:latin typeface="Times New Roman" pitchFamily="18" charset="0"/>
                <a:cs typeface="Times New Roman" pitchFamily="18" charset="0"/>
              </a:rPr>
              <a:t>population.</a:t>
            </a:r>
          </a:p>
          <a:p>
            <a:pPr>
              <a:lnSpc>
                <a:spcPct val="150000"/>
              </a:lnSpc>
              <a:tabLst>
                <a:tab pos="228600" algn="l"/>
              </a:tabLst>
            </a:pPr>
            <a:endParaRPr lang="en-US" altLang="zh-CN" sz="1000" dirty="0" smtClean="0">
              <a:solidFill>
                <a:srgbClr val="231F20"/>
              </a:solidFill>
              <a:latin typeface="Times New Roman" pitchFamily="18" charset="0"/>
              <a:cs typeface="Times New Roman" pitchFamily="18" charset="0"/>
            </a:endParaRPr>
          </a:p>
          <a:p>
            <a:pPr>
              <a:lnSpc>
                <a:spcPct val="150000"/>
              </a:lnSpc>
              <a:tabLst/>
            </a:pPr>
            <a:r>
              <a:rPr lang="en-US" altLang="zh-CN" dirty="0" smtClean="0">
                <a:latin typeface="Times New Roman" pitchFamily="18" charset="0"/>
                <a:cs typeface="Times New Roman" pitchFamily="18" charset="0"/>
              </a:rPr>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www.ncbi.nlm.nih.gov/corecgi/tileshop/tileshop.fcgi?p=PMC3&amp;id=761958&amp;s=23&amp;r=1&amp;c=1"/>
          <p:cNvPicPr>
            <a:picLocks noChangeAspect="1" noChangeArrowheads="1"/>
          </p:cNvPicPr>
          <p:nvPr/>
        </p:nvPicPr>
        <p:blipFill>
          <a:blip r:embed="rId2" cstate="print"/>
          <a:srcRect/>
          <a:stretch>
            <a:fillRect/>
          </a:stretch>
        </p:blipFill>
        <p:spPr bwMode="auto">
          <a:xfrm>
            <a:off x="155575" y="466725"/>
            <a:ext cx="6181725" cy="4924425"/>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09550" y="1657350"/>
          <a:ext cx="3387233" cy="4316706"/>
        </p:xfrm>
        <a:graphic>
          <a:graphicData uri="http://schemas.openxmlformats.org/drawingml/2006/table">
            <a:tbl>
              <a:tblPr/>
              <a:tblGrid>
                <a:gridCol w="3387233"/>
              </a:tblGrid>
              <a:tr h="162397">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100" b="1" i="0" u="none" strike="noStrike" cap="none" normalizeH="0" baseline="0" dirty="0" smtClean="0">
                          <a:ln>
                            <a:noFill/>
                          </a:ln>
                          <a:solidFill>
                            <a:srgbClr val="FF0000"/>
                          </a:solidFill>
                          <a:effectLst/>
                          <a:latin typeface="Times New Roman" pitchFamily="18" charset="0"/>
                          <a:cs typeface="Times New Roman" pitchFamily="18" charset="0"/>
                        </a:rPr>
                        <a:t>Advantages and Disadvantages of the Cohort Study</a:t>
                      </a:r>
                      <a:endParaRPr kumimoji="0" lang="en-US" sz="1100" b="1" i="0" u="none" strike="noStrike" cap="none" normalizeH="0" baseline="0" dirty="0" smtClean="0">
                        <a:ln>
                          <a:noFill/>
                        </a:ln>
                        <a:solidFill>
                          <a:srgbClr val="FF0000"/>
                        </a:solidFill>
                        <a:effectLst/>
                        <a:latin typeface="Arial" pitchFamily="34" charset="0"/>
                        <a:cs typeface="Arial" pitchFamily="34" charset="0"/>
                      </a:endParaRPr>
                    </a:p>
                    <a:p>
                      <a:pPr algn="l" fontAlgn="t"/>
                      <a:r>
                        <a:rPr lang="en-US" sz="1100" b="1" dirty="0" smtClean="0"/>
                        <a:t>Advantages</a:t>
                      </a:r>
                      <a:endParaRPr lang="en-US" sz="1100" dirty="0"/>
                    </a:p>
                  </a:txBody>
                  <a:tcPr marL="40599" marR="40599" marT="20300" marB="20300">
                    <a:lnL>
                      <a:noFill/>
                    </a:lnL>
                    <a:lnR>
                      <a:noFill/>
                    </a:lnR>
                    <a:lnT>
                      <a:noFill/>
                    </a:lnT>
                    <a:lnB>
                      <a:noFill/>
                    </a:lnB>
                  </a:tcPr>
                </a:tc>
              </a:tr>
              <a:tr h="284194">
                <a:tc>
                  <a:txBody>
                    <a:bodyPr/>
                    <a:lstStyle/>
                    <a:p>
                      <a:pPr algn="l" fontAlgn="t"/>
                      <a:r>
                        <a:rPr lang="en-US" sz="1100" dirty="0" smtClean="0"/>
                        <a:t>-Gather </a:t>
                      </a:r>
                      <a:r>
                        <a:rPr lang="en-US" sz="1100" dirty="0"/>
                        <a:t>data regarding sequence of events; can assess causality</a:t>
                      </a:r>
                    </a:p>
                  </a:txBody>
                  <a:tcPr marL="40599" marR="40599" marT="20300" marB="20300">
                    <a:lnL>
                      <a:noFill/>
                    </a:lnL>
                    <a:lnR>
                      <a:noFill/>
                    </a:lnR>
                    <a:lnT>
                      <a:noFill/>
                    </a:lnT>
                    <a:lnB>
                      <a:noFill/>
                    </a:lnB>
                  </a:tcPr>
                </a:tc>
              </a:tr>
              <a:tr h="284194">
                <a:tc>
                  <a:txBody>
                    <a:bodyPr/>
                    <a:lstStyle/>
                    <a:p>
                      <a:pPr algn="l" fontAlgn="t"/>
                      <a:r>
                        <a:rPr lang="en-US" sz="1100" dirty="0" smtClean="0"/>
                        <a:t>-Examine </a:t>
                      </a:r>
                      <a:r>
                        <a:rPr lang="en-US" sz="1100" dirty="0"/>
                        <a:t>multiple outcomes for a given exposure</a:t>
                      </a:r>
                    </a:p>
                  </a:txBody>
                  <a:tcPr marL="40599" marR="40599" marT="20300" marB="20300">
                    <a:lnL>
                      <a:noFill/>
                    </a:lnL>
                    <a:lnR>
                      <a:noFill/>
                    </a:lnR>
                    <a:lnT>
                      <a:noFill/>
                    </a:lnT>
                    <a:lnB>
                      <a:noFill/>
                    </a:lnB>
                  </a:tcPr>
                </a:tc>
              </a:tr>
              <a:tr h="162397">
                <a:tc>
                  <a:txBody>
                    <a:bodyPr/>
                    <a:lstStyle/>
                    <a:p>
                      <a:pPr algn="l" fontAlgn="t"/>
                      <a:r>
                        <a:rPr lang="en-US" sz="1100" dirty="0" smtClean="0"/>
                        <a:t>-Good </a:t>
                      </a:r>
                      <a:r>
                        <a:rPr lang="en-US" sz="1100" dirty="0"/>
                        <a:t>for investigating rare exposures</a:t>
                      </a:r>
                    </a:p>
                  </a:txBody>
                  <a:tcPr marL="40599" marR="40599" marT="20300" marB="20300">
                    <a:lnL>
                      <a:noFill/>
                    </a:lnL>
                    <a:lnR>
                      <a:noFill/>
                    </a:lnR>
                    <a:lnT>
                      <a:noFill/>
                    </a:lnT>
                    <a:lnB>
                      <a:noFill/>
                    </a:lnB>
                  </a:tcPr>
                </a:tc>
              </a:tr>
              <a:tr h="405992">
                <a:tc>
                  <a:txBody>
                    <a:bodyPr/>
                    <a:lstStyle/>
                    <a:p>
                      <a:pPr algn="l" fontAlgn="t"/>
                      <a:r>
                        <a:rPr lang="en-US" sz="1100" dirty="0" smtClean="0"/>
                        <a:t>-Can </a:t>
                      </a:r>
                      <a:r>
                        <a:rPr lang="en-US" sz="1100" dirty="0"/>
                        <a:t>calculate rates of disease in exposed and unexposed individuals over time (e.g. incidence, relative risk)</a:t>
                      </a:r>
                    </a:p>
                  </a:txBody>
                  <a:tcPr marL="40599" marR="40599" marT="20300" marB="20300">
                    <a:lnL>
                      <a:noFill/>
                    </a:lnL>
                    <a:lnR>
                      <a:noFill/>
                    </a:lnR>
                    <a:lnT>
                      <a:noFill/>
                    </a:lnT>
                    <a:lnB>
                      <a:noFill/>
                    </a:lnB>
                  </a:tcPr>
                </a:tc>
              </a:tr>
              <a:tr h="162397">
                <a:tc>
                  <a:txBody>
                    <a:bodyPr/>
                    <a:lstStyle/>
                    <a:p>
                      <a:pPr algn="l" fontAlgn="t"/>
                      <a:endParaRPr lang="en-US" sz="1100" dirty="0"/>
                    </a:p>
                  </a:txBody>
                  <a:tcPr marL="40599" marR="40599" marT="20300" marB="20300">
                    <a:lnL>
                      <a:noFill/>
                    </a:lnL>
                    <a:lnR>
                      <a:noFill/>
                    </a:lnR>
                    <a:lnT>
                      <a:noFill/>
                    </a:lnT>
                    <a:lnB>
                      <a:noFill/>
                    </a:lnB>
                  </a:tcPr>
                </a:tc>
              </a:tr>
              <a:tr h="162397">
                <a:tc>
                  <a:txBody>
                    <a:bodyPr/>
                    <a:lstStyle/>
                    <a:p>
                      <a:pPr algn="l" fontAlgn="t"/>
                      <a:r>
                        <a:rPr lang="en-US" sz="1100" b="1" dirty="0"/>
                        <a:t>Disadvantages</a:t>
                      </a:r>
                      <a:endParaRPr lang="en-US" sz="1100" dirty="0"/>
                    </a:p>
                  </a:txBody>
                  <a:tcPr marL="40599" marR="40599" marT="20300" marB="20300">
                    <a:lnL>
                      <a:noFill/>
                    </a:lnL>
                    <a:lnR>
                      <a:noFill/>
                    </a:lnR>
                    <a:lnT>
                      <a:noFill/>
                    </a:lnT>
                    <a:lnB>
                      <a:noFill/>
                    </a:lnB>
                  </a:tcPr>
                </a:tc>
              </a:tr>
              <a:tr h="284194">
                <a:tc>
                  <a:txBody>
                    <a:bodyPr/>
                    <a:lstStyle/>
                    <a:p>
                      <a:pPr algn="l" fontAlgn="t"/>
                      <a:r>
                        <a:rPr lang="en-US" sz="1100" dirty="0" smtClean="0"/>
                        <a:t>-Large </a:t>
                      </a:r>
                      <a:r>
                        <a:rPr lang="en-US" sz="1100" dirty="0"/>
                        <a:t>numbers of subjects are required to study rare exposures</a:t>
                      </a:r>
                    </a:p>
                  </a:txBody>
                  <a:tcPr marL="40599" marR="40599" marT="20300" marB="20300">
                    <a:lnL>
                      <a:noFill/>
                    </a:lnL>
                    <a:lnR>
                      <a:noFill/>
                    </a:lnR>
                    <a:lnT>
                      <a:noFill/>
                    </a:lnT>
                    <a:lnB>
                      <a:noFill/>
                    </a:lnB>
                  </a:tcPr>
                </a:tc>
              </a:tr>
              <a:tr h="162397">
                <a:tc>
                  <a:txBody>
                    <a:bodyPr/>
                    <a:lstStyle/>
                    <a:p>
                      <a:pPr algn="l" fontAlgn="t"/>
                      <a:r>
                        <a:rPr lang="en-US" sz="1100" dirty="0" smtClean="0"/>
                        <a:t>-Susceptible </a:t>
                      </a:r>
                      <a:r>
                        <a:rPr lang="en-US" sz="1100" dirty="0"/>
                        <a:t>to selection bias</a:t>
                      </a:r>
                    </a:p>
                  </a:txBody>
                  <a:tcPr marL="40599" marR="40599" marT="20300" marB="20300">
                    <a:lnL>
                      <a:noFill/>
                    </a:lnL>
                    <a:lnR>
                      <a:noFill/>
                    </a:lnR>
                    <a:lnT>
                      <a:noFill/>
                    </a:lnT>
                    <a:lnB>
                      <a:noFill/>
                    </a:lnB>
                  </a:tcPr>
                </a:tc>
              </a:tr>
              <a:tr h="162397">
                <a:tc>
                  <a:txBody>
                    <a:bodyPr/>
                    <a:lstStyle/>
                    <a:p>
                      <a:pPr algn="l" fontAlgn="t"/>
                      <a:r>
                        <a:rPr lang="en-US" sz="1100" dirty="0"/>
                        <a:t>  </a:t>
                      </a:r>
                      <a:r>
                        <a:rPr lang="en-US" sz="1100" b="1" dirty="0"/>
                        <a:t>Prospective Cohort Study</a:t>
                      </a:r>
                      <a:endParaRPr lang="en-US" sz="1100" dirty="0"/>
                    </a:p>
                  </a:txBody>
                  <a:tcPr marL="40599" marR="40599" marT="20300" marB="20300">
                    <a:lnL>
                      <a:noFill/>
                    </a:lnL>
                    <a:lnR>
                      <a:noFill/>
                    </a:lnR>
                    <a:lnT>
                      <a:noFill/>
                    </a:lnT>
                    <a:lnB>
                      <a:noFill/>
                    </a:lnB>
                  </a:tcPr>
                </a:tc>
              </a:tr>
              <a:tr h="162397">
                <a:tc>
                  <a:txBody>
                    <a:bodyPr/>
                    <a:lstStyle/>
                    <a:p>
                      <a:pPr algn="l" fontAlgn="t"/>
                      <a:r>
                        <a:rPr lang="en-US" sz="1100" dirty="0" smtClean="0"/>
                        <a:t>-May </a:t>
                      </a:r>
                      <a:r>
                        <a:rPr lang="en-US" sz="1100" dirty="0"/>
                        <a:t>be expensive to conduct</a:t>
                      </a:r>
                    </a:p>
                  </a:txBody>
                  <a:tcPr marL="40599" marR="40599" marT="20300" marB="20300">
                    <a:lnL>
                      <a:noFill/>
                    </a:lnL>
                    <a:lnR>
                      <a:noFill/>
                    </a:lnR>
                    <a:lnT>
                      <a:noFill/>
                    </a:lnT>
                    <a:lnB>
                      <a:noFill/>
                    </a:lnB>
                  </a:tcPr>
                </a:tc>
              </a:tr>
              <a:tr h="162397">
                <a:tc>
                  <a:txBody>
                    <a:bodyPr/>
                    <a:lstStyle/>
                    <a:p>
                      <a:pPr algn="l" fontAlgn="t"/>
                      <a:r>
                        <a:rPr lang="en-US" sz="1100" dirty="0" smtClean="0"/>
                        <a:t>-May </a:t>
                      </a:r>
                      <a:r>
                        <a:rPr lang="en-US" sz="1100" dirty="0"/>
                        <a:t>require long durations for follow-up</a:t>
                      </a:r>
                    </a:p>
                  </a:txBody>
                  <a:tcPr marL="40599" marR="40599" marT="20300" marB="20300">
                    <a:lnL>
                      <a:noFill/>
                    </a:lnL>
                    <a:lnR>
                      <a:noFill/>
                    </a:lnR>
                    <a:lnT>
                      <a:noFill/>
                    </a:lnT>
                    <a:lnB>
                      <a:noFill/>
                    </a:lnB>
                  </a:tcPr>
                </a:tc>
              </a:tr>
              <a:tr h="162397">
                <a:tc>
                  <a:txBody>
                    <a:bodyPr/>
                    <a:lstStyle/>
                    <a:p>
                      <a:pPr algn="l" fontAlgn="t"/>
                      <a:r>
                        <a:rPr lang="en-US" sz="1100" dirty="0" smtClean="0"/>
                        <a:t>-Maintaining </a:t>
                      </a:r>
                      <a:r>
                        <a:rPr lang="en-US" sz="1100" dirty="0"/>
                        <a:t>follow-up may be difficult</a:t>
                      </a:r>
                    </a:p>
                  </a:txBody>
                  <a:tcPr marL="40599" marR="40599" marT="20300" marB="20300">
                    <a:lnL>
                      <a:noFill/>
                    </a:lnL>
                    <a:lnR>
                      <a:noFill/>
                    </a:lnR>
                    <a:lnT>
                      <a:noFill/>
                    </a:lnT>
                    <a:lnB>
                      <a:noFill/>
                    </a:lnB>
                  </a:tcPr>
                </a:tc>
              </a:tr>
              <a:tr h="162397">
                <a:tc>
                  <a:txBody>
                    <a:bodyPr/>
                    <a:lstStyle/>
                    <a:p>
                      <a:pPr algn="l" fontAlgn="t"/>
                      <a:r>
                        <a:rPr lang="en-US" sz="1100" dirty="0" smtClean="0"/>
                        <a:t>-Susceptible </a:t>
                      </a:r>
                      <a:r>
                        <a:rPr lang="en-US" sz="1100" dirty="0"/>
                        <a:t>to loss to follow-up or withdrawals</a:t>
                      </a:r>
                    </a:p>
                  </a:txBody>
                  <a:tcPr marL="40599" marR="40599" marT="20300" marB="20300">
                    <a:lnL>
                      <a:noFill/>
                    </a:lnL>
                    <a:lnR>
                      <a:noFill/>
                    </a:lnR>
                    <a:lnT>
                      <a:noFill/>
                    </a:lnT>
                    <a:lnB>
                      <a:noFill/>
                    </a:lnB>
                  </a:tcPr>
                </a:tc>
              </a:tr>
              <a:tr h="162397">
                <a:tc>
                  <a:txBody>
                    <a:bodyPr/>
                    <a:lstStyle/>
                    <a:p>
                      <a:pPr algn="l" fontAlgn="t"/>
                      <a:r>
                        <a:rPr lang="en-US" sz="1100" dirty="0"/>
                        <a:t>  </a:t>
                      </a:r>
                      <a:r>
                        <a:rPr lang="en-US" sz="1100" b="1" dirty="0"/>
                        <a:t>Retrospective Cohort Study</a:t>
                      </a:r>
                      <a:endParaRPr lang="en-US" sz="1100" dirty="0"/>
                    </a:p>
                  </a:txBody>
                  <a:tcPr marL="40599" marR="40599" marT="20300" marB="20300">
                    <a:lnL>
                      <a:noFill/>
                    </a:lnL>
                    <a:lnR>
                      <a:noFill/>
                    </a:lnR>
                    <a:lnT>
                      <a:noFill/>
                    </a:lnT>
                    <a:lnB>
                      <a:noFill/>
                    </a:lnB>
                  </a:tcPr>
                </a:tc>
              </a:tr>
              <a:tr h="162397">
                <a:tc>
                  <a:txBody>
                    <a:bodyPr/>
                    <a:lstStyle/>
                    <a:p>
                      <a:pPr algn="l" fontAlgn="t"/>
                      <a:r>
                        <a:rPr lang="en-US" sz="1100" dirty="0" smtClean="0"/>
                        <a:t>-Susceptible </a:t>
                      </a:r>
                      <a:r>
                        <a:rPr lang="en-US" sz="1100" dirty="0"/>
                        <a:t>to recall bias or information bias</a:t>
                      </a:r>
                    </a:p>
                  </a:txBody>
                  <a:tcPr marL="40599" marR="40599" marT="20300" marB="20300">
                    <a:lnL>
                      <a:noFill/>
                    </a:lnL>
                    <a:lnR>
                      <a:noFill/>
                    </a:lnR>
                    <a:lnT>
                      <a:noFill/>
                    </a:lnT>
                    <a:lnB>
                      <a:noFill/>
                    </a:lnB>
                  </a:tcPr>
                </a:tc>
              </a:tr>
              <a:tr h="162397">
                <a:tc>
                  <a:txBody>
                    <a:bodyPr/>
                    <a:lstStyle/>
                    <a:p>
                      <a:pPr algn="l" fontAlgn="t"/>
                      <a:r>
                        <a:rPr lang="en-US" sz="1100" dirty="0" smtClean="0"/>
                        <a:t>-Less </a:t>
                      </a:r>
                      <a:r>
                        <a:rPr lang="en-US" sz="1100" dirty="0"/>
                        <a:t>control over variables</a:t>
                      </a:r>
                    </a:p>
                  </a:txBody>
                  <a:tcPr marL="40599" marR="40599" marT="20300" marB="20300">
                    <a:lnL>
                      <a:noFill/>
                    </a:lnL>
                    <a:lnR>
                      <a:noFill/>
                    </a:lnR>
                    <a:lnT>
                      <a:noFill/>
                    </a:lnT>
                    <a:lnB>
                      <a:noFill/>
                    </a:lnB>
                  </a:tcPr>
                </a:tc>
              </a:tr>
            </a:tbl>
          </a:graphicData>
        </a:graphic>
      </p:graphicFrame>
      <p:graphicFrame>
        <p:nvGraphicFramePr>
          <p:cNvPr id="4" name="Table 3"/>
          <p:cNvGraphicFramePr>
            <a:graphicFrameLocks noGrp="1"/>
          </p:cNvGraphicFramePr>
          <p:nvPr/>
        </p:nvGraphicFramePr>
        <p:xfrm>
          <a:off x="3638550" y="1581150"/>
          <a:ext cx="3352801" cy="4379484"/>
        </p:xfrm>
        <a:graphic>
          <a:graphicData uri="http://schemas.openxmlformats.org/drawingml/2006/table">
            <a:tbl>
              <a:tblPr/>
              <a:tblGrid>
                <a:gridCol w="3352801"/>
              </a:tblGrid>
              <a:tr h="170619">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100" b="1" i="0" u="none" strike="noStrike" cap="none" normalizeH="0" baseline="0" dirty="0" smtClean="0">
                          <a:ln>
                            <a:noFill/>
                          </a:ln>
                          <a:solidFill>
                            <a:srgbClr val="FF0000"/>
                          </a:solidFill>
                          <a:effectLst/>
                          <a:latin typeface="Times New Roman" pitchFamily="18" charset="0"/>
                          <a:cs typeface="Times New Roman" pitchFamily="18" charset="0"/>
                        </a:rPr>
                        <a:t>Advantages and Disadvantages of the Case-Control Study</a:t>
                      </a:r>
                      <a:endParaRPr kumimoji="0" lang="en-US" sz="1100" b="1" i="0" u="none" strike="noStrike" cap="none" normalizeH="0" baseline="0" dirty="0" smtClean="0">
                        <a:ln>
                          <a:noFill/>
                        </a:ln>
                        <a:solidFill>
                          <a:srgbClr val="FF0000"/>
                        </a:solidFill>
                        <a:effectLst/>
                        <a:latin typeface="Arial" pitchFamily="34" charset="0"/>
                        <a:cs typeface="Arial" pitchFamily="34" charset="0"/>
                      </a:endParaRPr>
                    </a:p>
                    <a:p>
                      <a:pPr algn="l" fontAlgn="t"/>
                      <a:r>
                        <a:rPr lang="en-US" sz="1100" b="1" dirty="0" smtClean="0"/>
                        <a:t>Advantages</a:t>
                      </a:r>
                      <a:endParaRPr lang="en-US" sz="1100" dirty="0"/>
                    </a:p>
                  </a:txBody>
                  <a:tcPr marL="42655" marR="42655" marT="21327" marB="21327">
                    <a:lnL>
                      <a:noFill/>
                    </a:lnL>
                    <a:lnR>
                      <a:noFill/>
                    </a:lnR>
                    <a:lnT>
                      <a:noFill/>
                    </a:lnT>
                    <a:lnB>
                      <a:noFill/>
                    </a:lnB>
                  </a:tcPr>
                </a:tc>
              </a:tr>
              <a:tr h="170619">
                <a:tc>
                  <a:txBody>
                    <a:bodyPr/>
                    <a:lstStyle/>
                    <a:p>
                      <a:pPr algn="l" fontAlgn="t"/>
                      <a:endParaRPr lang="en-US" sz="1100" dirty="0"/>
                    </a:p>
                  </a:txBody>
                  <a:tcPr marL="42655" marR="42655" marT="21327" marB="21327">
                    <a:lnL>
                      <a:noFill/>
                    </a:lnL>
                    <a:lnR>
                      <a:noFill/>
                    </a:lnR>
                    <a:lnT>
                      <a:noFill/>
                    </a:lnT>
                    <a:lnB>
                      <a:noFill/>
                    </a:lnB>
                  </a:tcPr>
                </a:tc>
              </a:tr>
              <a:tr h="298584">
                <a:tc>
                  <a:txBody>
                    <a:bodyPr/>
                    <a:lstStyle/>
                    <a:p>
                      <a:pPr algn="l" fontAlgn="t"/>
                      <a:r>
                        <a:rPr lang="en-US" sz="1100" dirty="0" smtClean="0"/>
                        <a:t>-Good </a:t>
                      </a:r>
                      <a:r>
                        <a:rPr lang="en-US" sz="1100" dirty="0"/>
                        <a:t>for examining rare outcomes or outcomes with long latency</a:t>
                      </a:r>
                    </a:p>
                  </a:txBody>
                  <a:tcPr marL="42655" marR="42655" marT="21327" marB="21327">
                    <a:lnL>
                      <a:noFill/>
                    </a:lnL>
                    <a:lnR>
                      <a:noFill/>
                    </a:lnR>
                    <a:lnT>
                      <a:noFill/>
                    </a:lnT>
                    <a:lnB>
                      <a:noFill/>
                    </a:lnB>
                  </a:tcPr>
                </a:tc>
              </a:tr>
              <a:tr h="170619">
                <a:tc>
                  <a:txBody>
                    <a:bodyPr/>
                    <a:lstStyle/>
                    <a:p>
                      <a:pPr algn="l" fontAlgn="t"/>
                      <a:r>
                        <a:rPr lang="en-US" sz="1100" dirty="0" smtClean="0"/>
                        <a:t>-Relatively </a:t>
                      </a:r>
                      <a:r>
                        <a:rPr lang="en-US" sz="1100" dirty="0"/>
                        <a:t>quick to conduct</a:t>
                      </a:r>
                    </a:p>
                  </a:txBody>
                  <a:tcPr marL="42655" marR="42655" marT="21327" marB="21327">
                    <a:lnL>
                      <a:noFill/>
                    </a:lnL>
                    <a:lnR>
                      <a:noFill/>
                    </a:lnR>
                    <a:lnT>
                      <a:noFill/>
                    </a:lnT>
                    <a:lnB>
                      <a:noFill/>
                    </a:lnB>
                  </a:tcPr>
                </a:tc>
              </a:tr>
              <a:tr h="170619">
                <a:tc>
                  <a:txBody>
                    <a:bodyPr/>
                    <a:lstStyle/>
                    <a:p>
                      <a:pPr algn="l" fontAlgn="t"/>
                      <a:r>
                        <a:rPr lang="en-US" sz="1100" dirty="0" smtClean="0"/>
                        <a:t>-Relatively </a:t>
                      </a:r>
                      <a:r>
                        <a:rPr lang="en-US" sz="1100" dirty="0"/>
                        <a:t>inexpensive</a:t>
                      </a:r>
                    </a:p>
                  </a:txBody>
                  <a:tcPr marL="42655" marR="42655" marT="21327" marB="21327">
                    <a:lnL>
                      <a:noFill/>
                    </a:lnL>
                    <a:lnR>
                      <a:noFill/>
                    </a:lnR>
                    <a:lnT>
                      <a:noFill/>
                    </a:lnT>
                    <a:lnB>
                      <a:noFill/>
                    </a:lnB>
                  </a:tcPr>
                </a:tc>
              </a:tr>
              <a:tr h="170619">
                <a:tc>
                  <a:txBody>
                    <a:bodyPr/>
                    <a:lstStyle/>
                    <a:p>
                      <a:pPr algn="l" fontAlgn="t"/>
                      <a:r>
                        <a:rPr lang="en-US" sz="1100" dirty="0" smtClean="0"/>
                        <a:t>-Requires </a:t>
                      </a:r>
                      <a:r>
                        <a:rPr lang="en-US" sz="1100" dirty="0"/>
                        <a:t>comparatively few subjects</a:t>
                      </a:r>
                    </a:p>
                  </a:txBody>
                  <a:tcPr marL="42655" marR="42655" marT="21327" marB="21327">
                    <a:lnL>
                      <a:noFill/>
                    </a:lnL>
                    <a:lnR>
                      <a:noFill/>
                    </a:lnR>
                    <a:lnT>
                      <a:noFill/>
                    </a:lnT>
                    <a:lnB>
                      <a:noFill/>
                    </a:lnB>
                  </a:tcPr>
                </a:tc>
              </a:tr>
              <a:tr h="170619">
                <a:tc>
                  <a:txBody>
                    <a:bodyPr/>
                    <a:lstStyle/>
                    <a:p>
                      <a:pPr algn="l" fontAlgn="t"/>
                      <a:r>
                        <a:rPr lang="en-US" sz="1100" dirty="0" smtClean="0"/>
                        <a:t>-Existing </a:t>
                      </a:r>
                      <a:r>
                        <a:rPr lang="en-US" sz="1100" dirty="0"/>
                        <a:t>records can be used</a:t>
                      </a:r>
                    </a:p>
                  </a:txBody>
                  <a:tcPr marL="42655" marR="42655" marT="21327" marB="21327">
                    <a:lnL>
                      <a:noFill/>
                    </a:lnL>
                    <a:lnR>
                      <a:noFill/>
                    </a:lnR>
                    <a:lnT>
                      <a:noFill/>
                    </a:lnT>
                    <a:lnB>
                      <a:noFill/>
                    </a:lnB>
                  </a:tcPr>
                </a:tc>
              </a:tr>
              <a:tr h="298584">
                <a:tc>
                  <a:txBody>
                    <a:bodyPr/>
                    <a:lstStyle/>
                    <a:p>
                      <a:pPr algn="l" fontAlgn="t"/>
                      <a:r>
                        <a:rPr lang="en-US" sz="1100" dirty="0" smtClean="0"/>
                        <a:t>-Multiple </a:t>
                      </a:r>
                      <a:r>
                        <a:rPr lang="en-US" sz="1100" dirty="0"/>
                        <a:t>exposures or risk factors can be examined</a:t>
                      </a:r>
                    </a:p>
                  </a:txBody>
                  <a:tcPr marL="42655" marR="42655" marT="21327" marB="21327">
                    <a:lnL>
                      <a:noFill/>
                    </a:lnL>
                    <a:lnR>
                      <a:noFill/>
                    </a:lnR>
                    <a:lnT>
                      <a:noFill/>
                    </a:lnT>
                    <a:lnB>
                      <a:noFill/>
                    </a:lnB>
                  </a:tcPr>
                </a:tc>
              </a:tr>
              <a:tr h="170619">
                <a:tc>
                  <a:txBody>
                    <a:bodyPr/>
                    <a:lstStyle/>
                    <a:p>
                      <a:pPr algn="l" fontAlgn="t"/>
                      <a:endParaRPr lang="en-US" sz="1100" dirty="0"/>
                    </a:p>
                  </a:txBody>
                  <a:tcPr marL="42655" marR="42655" marT="21327" marB="21327">
                    <a:lnL>
                      <a:noFill/>
                    </a:lnL>
                    <a:lnR>
                      <a:noFill/>
                    </a:lnR>
                    <a:lnT>
                      <a:noFill/>
                    </a:lnT>
                    <a:lnB>
                      <a:noFill/>
                    </a:lnB>
                  </a:tcPr>
                </a:tc>
              </a:tr>
              <a:tr h="170619">
                <a:tc>
                  <a:txBody>
                    <a:bodyPr/>
                    <a:lstStyle/>
                    <a:p>
                      <a:pPr algn="l" fontAlgn="t"/>
                      <a:r>
                        <a:rPr lang="en-US" sz="1100" b="1" dirty="0"/>
                        <a:t>Disadvantages</a:t>
                      </a:r>
                      <a:endParaRPr lang="en-US" sz="1100" dirty="0"/>
                    </a:p>
                  </a:txBody>
                  <a:tcPr marL="42655" marR="42655" marT="21327" marB="21327">
                    <a:lnL>
                      <a:noFill/>
                    </a:lnL>
                    <a:lnR>
                      <a:noFill/>
                    </a:lnR>
                    <a:lnT>
                      <a:noFill/>
                    </a:lnT>
                    <a:lnB>
                      <a:noFill/>
                    </a:lnB>
                  </a:tcPr>
                </a:tc>
              </a:tr>
              <a:tr h="170619">
                <a:tc>
                  <a:txBody>
                    <a:bodyPr/>
                    <a:lstStyle/>
                    <a:p>
                      <a:pPr algn="l" fontAlgn="t"/>
                      <a:endParaRPr lang="en-US" sz="1100" dirty="0"/>
                    </a:p>
                  </a:txBody>
                  <a:tcPr marL="42655" marR="42655" marT="21327" marB="21327">
                    <a:lnL>
                      <a:noFill/>
                    </a:lnL>
                    <a:lnR>
                      <a:noFill/>
                    </a:lnR>
                    <a:lnT>
                      <a:noFill/>
                    </a:lnT>
                    <a:lnB>
                      <a:noFill/>
                    </a:lnB>
                  </a:tcPr>
                </a:tc>
              </a:tr>
              <a:tr h="170619">
                <a:tc>
                  <a:txBody>
                    <a:bodyPr/>
                    <a:lstStyle/>
                    <a:p>
                      <a:pPr algn="l" fontAlgn="t"/>
                      <a:r>
                        <a:rPr lang="en-US" sz="1100" dirty="0" smtClean="0"/>
                        <a:t>-Susceptible </a:t>
                      </a:r>
                      <a:r>
                        <a:rPr lang="en-US" sz="1100" dirty="0"/>
                        <a:t>to recall bias or information bias</a:t>
                      </a:r>
                    </a:p>
                  </a:txBody>
                  <a:tcPr marL="42655" marR="42655" marT="21327" marB="21327">
                    <a:lnL>
                      <a:noFill/>
                    </a:lnL>
                    <a:lnR>
                      <a:noFill/>
                    </a:lnR>
                    <a:lnT>
                      <a:noFill/>
                    </a:lnT>
                    <a:lnB>
                      <a:noFill/>
                    </a:lnB>
                  </a:tcPr>
                </a:tc>
              </a:tr>
              <a:tr h="170619">
                <a:tc>
                  <a:txBody>
                    <a:bodyPr/>
                    <a:lstStyle/>
                    <a:p>
                      <a:pPr algn="l" fontAlgn="t"/>
                      <a:r>
                        <a:rPr lang="en-US" sz="1100" dirty="0" smtClean="0"/>
                        <a:t>-Difficult </a:t>
                      </a:r>
                      <a:r>
                        <a:rPr lang="en-US" sz="1100" dirty="0"/>
                        <a:t>to validate information</a:t>
                      </a:r>
                    </a:p>
                  </a:txBody>
                  <a:tcPr marL="42655" marR="42655" marT="21327" marB="21327">
                    <a:lnL>
                      <a:noFill/>
                    </a:lnL>
                    <a:lnR>
                      <a:noFill/>
                    </a:lnR>
                    <a:lnT>
                      <a:noFill/>
                    </a:lnT>
                    <a:lnB>
                      <a:noFill/>
                    </a:lnB>
                  </a:tcPr>
                </a:tc>
              </a:tr>
              <a:tr h="298584">
                <a:tc>
                  <a:txBody>
                    <a:bodyPr/>
                    <a:lstStyle/>
                    <a:p>
                      <a:pPr algn="l" fontAlgn="t"/>
                      <a:r>
                        <a:rPr lang="en-US" sz="1100" dirty="0" smtClean="0"/>
                        <a:t>-Control </a:t>
                      </a:r>
                      <a:r>
                        <a:rPr lang="en-US" sz="1100" dirty="0"/>
                        <a:t>of extraneous variables may be incomplete</a:t>
                      </a:r>
                    </a:p>
                  </a:txBody>
                  <a:tcPr marL="42655" marR="42655" marT="21327" marB="21327">
                    <a:lnL>
                      <a:noFill/>
                    </a:lnL>
                    <a:lnR>
                      <a:noFill/>
                    </a:lnR>
                    <a:lnT>
                      <a:noFill/>
                    </a:lnT>
                    <a:lnB>
                      <a:noFill/>
                    </a:lnB>
                  </a:tcPr>
                </a:tc>
              </a:tr>
              <a:tr h="298584">
                <a:tc>
                  <a:txBody>
                    <a:bodyPr/>
                    <a:lstStyle/>
                    <a:p>
                      <a:pPr algn="l" fontAlgn="t"/>
                      <a:r>
                        <a:rPr lang="en-US" sz="1100" dirty="0" smtClean="0"/>
                        <a:t>-Selection </a:t>
                      </a:r>
                      <a:r>
                        <a:rPr lang="en-US" sz="1100" dirty="0"/>
                        <a:t>of an appropriate comparison group may be difficult</a:t>
                      </a:r>
                    </a:p>
                  </a:txBody>
                  <a:tcPr marL="42655" marR="42655" marT="21327" marB="21327">
                    <a:lnL>
                      <a:noFill/>
                    </a:lnL>
                    <a:lnR>
                      <a:noFill/>
                    </a:lnR>
                    <a:lnT>
                      <a:noFill/>
                    </a:lnT>
                    <a:lnB>
                      <a:noFill/>
                    </a:lnB>
                  </a:tcPr>
                </a:tc>
              </a:tr>
              <a:tr h="298584">
                <a:tc>
                  <a:txBody>
                    <a:bodyPr/>
                    <a:lstStyle/>
                    <a:p>
                      <a:pPr algn="l" fontAlgn="t"/>
                      <a:r>
                        <a:rPr lang="en-US" sz="1100" dirty="0" smtClean="0"/>
                        <a:t>-</a:t>
                      </a:r>
                      <a:r>
                        <a:rPr lang="en-US" sz="1100" smtClean="0"/>
                        <a:t>Rates </a:t>
                      </a:r>
                      <a:r>
                        <a:rPr lang="en-US" sz="1100" dirty="0"/>
                        <a:t>of disease in exposed and unexposed individuals cannot be determined</a:t>
                      </a:r>
                    </a:p>
                  </a:txBody>
                  <a:tcPr marL="42655" marR="42655" marT="21327" marB="21327">
                    <a:lnL>
                      <a:noFill/>
                    </a:lnL>
                    <a:lnR>
                      <a:noFill/>
                    </a:lnR>
                    <a:lnT>
                      <a:noFill/>
                    </a:lnT>
                    <a:lnB>
                      <a:noFill/>
                    </a:lnB>
                  </a:tcPr>
                </a:tc>
              </a:tr>
            </a:tbl>
          </a:graphicData>
        </a:graphic>
      </p:graphicFrame>
      <p:sp>
        <p:nvSpPr>
          <p:cNvPr id="31746" name="Rectangle 2"/>
          <p:cNvSpPr>
            <a:spLocks noChangeArrowheads="1"/>
          </p:cNvSpPr>
          <p:nvPr/>
        </p:nvSpPr>
        <p:spPr bwMode="auto">
          <a:xfrm>
            <a:off x="0" y="-176728"/>
            <a:ext cx="184731" cy="369332"/>
          </a:xfrm>
          <a:prstGeom prst="rect">
            <a:avLst/>
          </a:prstGeom>
          <a:solidFill>
            <a:srgbClr val="000000"/>
          </a:solidFill>
          <a:ln w="9525">
            <a:solidFill>
              <a:schemeClr val="tx1"/>
            </a:solidFill>
            <a:prstDash val="solid"/>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3"/>
          <p:cNvSpPr/>
          <p:nvPr/>
        </p:nvSpPr>
        <p:spPr>
          <a:xfrm>
            <a:off x="1454391" y="990600"/>
            <a:ext cx="4563288" cy="1784350"/>
          </a:xfrm>
          <a:custGeom>
            <a:avLst/>
            <a:gdLst>
              <a:gd name="connsiteX0" fmla="*/ 0 w 4563288"/>
              <a:gd name="connsiteY0" fmla="*/ 1784350 h 1784350"/>
              <a:gd name="connsiteX1" fmla="*/ 4563287 w 4563288"/>
              <a:gd name="connsiteY1" fmla="*/ 1784350 h 1784350"/>
              <a:gd name="connsiteX2" fmla="*/ 4563287 w 4563288"/>
              <a:gd name="connsiteY2" fmla="*/ 0 h 1784350"/>
              <a:gd name="connsiteX3" fmla="*/ 0 w 4563288"/>
              <a:gd name="connsiteY3" fmla="*/ 0 h 1784350"/>
              <a:gd name="connsiteX4" fmla="*/ 0 w 4563288"/>
              <a:gd name="connsiteY4" fmla="*/ 1784350 h 178435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4563288" h="1784350">
                <a:moveTo>
                  <a:pt x="0" y="1784350"/>
                </a:moveTo>
                <a:lnTo>
                  <a:pt x="4563287" y="1784350"/>
                </a:lnTo>
                <a:lnTo>
                  <a:pt x="4563287" y="0"/>
                </a:lnTo>
                <a:lnTo>
                  <a:pt x="0" y="0"/>
                </a:lnTo>
                <a:lnTo>
                  <a:pt x="0" y="1784350"/>
                </a:lnTo>
              </a:path>
            </a:pathLst>
          </a:custGeom>
          <a:solidFill>
            <a:srgbClr val="FCF5E3">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Freeform 3"/>
          <p:cNvSpPr/>
          <p:nvPr/>
        </p:nvSpPr>
        <p:spPr>
          <a:xfrm>
            <a:off x="1454391" y="800100"/>
            <a:ext cx="1397000" cy="203200"/>
          </a:xfrm>
          <a:custGeom>
            <a:avLst/>
            <a:gdLst>
              <a:gd name="connsiteX0" fmla="*/ 0 w 1397000"/>
              <a:gd name="connsiteY0" fmla="*/ 203200 h 203200"/>
              <a:gd name="connsiteX1" fmla="*/ 1397000 w 1397000"/>
              <a:gd name="connsiteY1" fmla="*/ 203200 h 203200"/>
              <a:gd name="connsiteX2" fmla="*/ 1397000 w 1397000"/>
              <a:gd name="connsiteY2" fmla="*/ 0 h 203200"/>
              <a:gd name="connsiteX3" fmla="*/ 0 w 1397000"/>
              <a:gd name="connsiteY3" fmla="*/ 0 h 203200"/>
              <a:gd name="connsiteX4" fmla="*/ 0 w 1397000"/>
              <a:gd name="connsiteY4" fmla="*/ 203200 h 2032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1397000" h="203200">
                <a:moveTo>
                  <a:pt x="0" y="203200"/>
                </a:moveTo>
                <a:lnTo>
                  <a:pt x="1397000" y="203200"/>
                </a:lnTo>
                <a:lnTo>
                  <a:pt x="1397000" y="0"/>
                </a:lnTo>
                <a:lnTo>
                  <a:pt x="0" y="0"/>
                </a:lnTo>
                <a:lnTo>
                  <a:pt x="0" y="203200"/>
                </a:lnTo>
              </a:path>
            </a:pathLst>
          </a:custGeom>
          <a:solidFill>
            <a:srgbClr val="0B4D82">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Freeform 3"/>
          <p:cNvSpPr/>
          <p:nvPr/>
        </p:nvSpPr>
        <p:spPr>
          <a:xfrm>
            <a:off x="2241804" y="800100"/>
            <a:ext cx="3775888" cy="387350"/>
          </a:xfrm>
          <a:custGeom>
            <a:avLst/>
            <a:gdLst>
              <a:gd name="connsiteX0" fmla="*/ 0 w 3775888"/>
              <a:gd name="connsiteY0" fmla="*/ 0 h 387350"/>
              <a:gd name="connsiteX1" fmla="*/ 0 w 3775888"/>
              <a:gd name="connsiteY1" fmla="*/ 290512 h 387350"/>
              <a:gd name="connsiteX2" fmla="*/ 51955 w 3775888"/>
              <a:gd name="connsiteY2" fmla="*/ 387350 h 387350"/>
              <a:gd name="connsiteX3" fmla="*/ 3775887 w 3775888"/>
              <a:gd name="connsiteY3" fmla="*/ 387350 h 387350"/>
              <a:gd name="connsiteX4" fmla="*/ 3775887 w 3775888"/>
              <a:gd name="connsiteY4" fmla="*/ 0 h 387350"/>
              <a:gd name="connsiteX5" fmla="*/ 0 w 3775888"/>
              <a:gd name="connsiteY5" fmla="*/ 0 h 387350"/>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Lst>
            <a:rect l="l" t="t" r="r" b="b"/>
            <a:pathLst>
              <a:path w="3775888" h="387350">
                <a:moveTo>
                  <a:pt x="0" y="0"/>
                </a:moveTo>
                <a:lnTo>
                  <a:pt x="0" y="290512"/>
                </a:lnTo>
                <a:cubicBezTo>
                  <a:pt x="0" y="387350"/>
                  <a:pt x="51955" y="387350"/>
                  <a:pt x="51955" y="387350"/>
                </a:cubicBezTo>
                <a:lnTo>
                  <a:pt x="3775887" y="387350"/>
                </a:lnTo>
                <a:lnTo>
                  <a:pt x="3775887" y="0"/>
                </a:lnTo>
                <a:lnTo>
                  <a:pt x="0" y="0"/>
                </a:lnTo>
              </a:path>
            </a:pathLst>
          </a:custGeom>
          <a:solidFill>
            <a:srgbClr val="E7C25A">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Freeform 3"/>
          <p:cNvSpPr/>
          <p:nvPr/>
        </p:nvSpPr>
        <p:spPr>
          <a:xfrm>
            <a:off x="1448041" y="1560779"/>
            <a:ext cx="1118628" cy="25400"/>
          </a:xfrm>
          <a:custGeom>
            <a:avLst/>
            <a:gdLst>
              <a:gd name="connsiteX0" fmla="*/ 6350 w 1118628"/>
              <a:gd name="connsiteY0" fmla="*/ 6350 h 25400"/>
              <a:gd name="connsiteX1" fmla="*/ 1112278 w 1118628"/>
              <a:gd name="connsiteY1" fmla="*/ 6350 h 25400"/>
            </a:gdLst>
            <a:ahLst/>
            <a:cxnLst>
              <a:cxn ang="0">
                <a:pos x="connsiteX0" y="connsiteY0"/>
              </a:cxn>
              <a:cxn ang="1">
                <a:pos x="connsiteX1" y="connsiteY1"/>
              </a:cxn>
            </a:cxnLst>
            <a:rect l="l" t="t" r="r" b="b"/>
            <a:pathLst>
              <a:path w="1118628" h="25400">
                <a:moveTo>
                  <a:pt x="6350" y="6350"/>
                </a:moveTo>
                <a:lnTo>
                  <a:pt x="1112278" y="6350"/>
                </a:lnTo>
              </a:path>
            </a:pathLst>
          </a:custGeom>
          <a:ln w="12700">
            <a:solidFill>
              <a:srgbClr val="0B4D82">
                <a:alpha val="100000"/>
              </a:srgbClr>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8" name="Freeform 3"/>
          <p:cNvSpPr/>
          <p:nvPr/>
        </p:nvSpPr>
        <p:spPr>
          <a:xfrm>
            <a:off x="2553970" y="1560779"/>
            <a:ext cx="797559" cy="25400"/>
          </a:xfrm>
          <a:custGeom>
            <a:avLst/>
            <a:gdLst>
              <a:gd name="connsiteX0" fmla="*/ 6350 w 797559"/>
              <a:gd name="connsiteY0" fmla="*/ 6350 h 25400"/>
              <a:gd name="connsiteX1" fmla="*/ 791209 w 797559"/>
              <a:gd name="connsiteY1" fmla="*/ 6350 h 25400"/>
            </a:gdLst>
            <a:ahLst/>
            <a:cxnLst>
              <a:cxn ang="0">
                <a:pos x="connsiteX0" y="connsiteY0"/>
              </a:cxn>
              <a:cxn ang="1">
                <a:pos x="connsiteX1" y="connsiteY1"/>
              </a:cxn>
            </a:cxnLst>
            <a:rect l="l" t="t" r="r" b="b"/>
            <a:pathLst>
              <a:path w="797559" h="25400">
                <a:moveTo>
                  <a:pt x="6350" y="6350"/>
                </a:moveTo>
                <a:lnTo>
                  <a:pt x="791209" y="6350"/>
                </a:lnTo>
              </a:path>
            </a:pathLst>
          </a:custGeom>
          <a:ln w="12700">
            <a:solidFill>
              <a:srgbClr val="0B4D82">
                <a:alpha val="100000"/>
              </a:srgbClr>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9" name="Freeform 3"/>
          <p:cNvSpPr/>
          <p:nvPr/>
        </p:nvSpPr>
        <p:spPr>
          <a:xfrm>
            <a:off x="3338829" y="1560779"/>
            <a:ext cx="751840" cy="25400"/>
          </a:xfrm>
          <a:custGeom>
            <a:avLst/>
            <a:gdLst>
              <a:gd name="connsiteX0" fmla="*/ 6350 w 751840"/>
              <a:gd name="connsiteY0" fmla="*/ 6350 h 25400"/>
              <a:gd name="connsiteX1" fmla="*/ 745490 w 751840"/>
              <a:gd name="connsiteY1" fmla="*/ 6350 h 25400"/>
            </a:gdLst>
            <a:ahLst/>
            <a:cxnLst>
              <a:cxn ang="0">
                <a:pos x="connsiteX0" y="connsiteY0"/>
              </a:cxn>
              <a:cxn ang="1">
                <a:pos x="connsiteX1" y="connsiteY1"/>
              </a:cxn>
            </a:cxnLst>
            <a:rect l="l" t="t" r="r" b="b"/>
            <a:pathLst>
              <a:path w="751840" h="25400">
                <a:moveTo>
                  <a:pt x="6350" y="6350"/>
                </a:moveTo>
                <a:lnTo>
                  <a:pt x="745490" y="6350"/>
                </a:lnTo>
              </a:path>
            </a:pathLst>
          </a:custGeom>
          <a:ln w="12700">
            <a:solidFill>
              <a:srgbClr val="0B4D82">
                <a:alpha val="100000"/>
              </a:srgbClr>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0" name="Freeform 3"/>
          <p:cNvSpPr/>
          <p:nvPr/>
        </p:nvSpPr>
        <p:spPr>
          <a:xfrm>
            <a:off x="4077970" y="1560779"/>
            <a:ext cx="1040130" cy="25400"/>
          </a:xfrm>
          <a:custGeom>
            <a:avLst/>
            <a:gdLst>
              <a:gd name="connsiteX0" fmla="*/ 6350 w 1040130"/>
              <a:gd name="connsiteY0" fmla="*/ 6350 h 25400"/>
              <a:gd name="connsiteX1" fmla="*/ 1033779 w 1040130"/>
              <a:gd name="connsiteY1" fmla="*/ 6350 h 25400"/>
            </a:gdLst>
            <a:ahLst/>
            <a:cxnLst>
              <a:cxn ang="0">
                <a:pos x="connsiteX0" y="connsiteY0"/>
              </a:cxn>
              <a:cxn ang="1">
                <a:pos x="connsiteX1" y="connsiteY1"/>
              </a:cxn>
            </a:cxnLst>
            <a:rect l="l" t="t" r="r" b="b"/>
            <a:pathLst>
              <a:path w="1040130" h="25400">
                <a:moveTo>
                  <a:pt x="6350" y="6350"/>
                </a:moveTo>
                <a:lnTo>
                  <a:pt x="1033779" y="6350"/>
                </a:lnTo>
              </a:path>
            </a:pathLst>
          </a:custGeom>
          <a:ln w="12700">
            <a:solidFill>
              <a:srgbClr val="0B4D82">
                <a:alpha val="100000"/>
              </a:srgbClr>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1" name="Freeform 3"/>
          <p:cNvSpPr/>
          <p:nvPr/>
        </p:nvSpPr>
        <p:spPr>
          <a:xfrm>
            <a:off x="5105400" y="1560779"/>
            <a:ext cx="918629" cy="25400"/>
          </a:xfrm>
          <a:custGeom>
            <a:avLst/>
            <a:gdLst>
              <a:gd name="connsiteX0" fmla="*/ 6350 w 918629"/>
              <a:gd name="connsiteY0" fmla="*/ 6350 h 25400"/>
              <a:gd name="connsiteX1" fmla="*/ 912279 w 918629"/>
              <a:gd name="connsiteY1" fmla="*/ 6350 h 25400"/>
            </a:gdLst>
            <a:ahLst/>
            <a:cxnLst>
              <a:cxn ang="0">
                <a:pos x="connsiteX0" y="connsiteY0"/>
              </a:cxn>
              <a:cxn ang="1">
                <a:pos x="connsiteX1" y="connsiteY1"/>
              </a:cxn>
            </a:cxnLst>
            <a:rect l="l" t="t" r="r" b="b"/>
            <a:pathLst>
              <a:path w="918629" h="25400">
                <a:moveTo>
                  <a:pt x="6350" y="6350"/>
                </a:moveTo>
                <a:lnTo>
                  <a:pt x="912279" y="6350"/>
                </a:lnTo>
              </a:path>
            </a:pathLst>
          </a:custGeom>
          <a:ln w="12700">
            <a:solidFill>
              <a:srgbClr val="0B4D82">
                <a:alpha val="100000"/>
              </a:srgbClr>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2" name="Freeform 3"/>
          <p:cNvSpPr/>
          <p:nvPr/>
        </p:nvSpPr>
        <p:spPr>
          <a:xfrm>
            <a:off x="1448041" y="2237727"/>
            <a:ext cx="1118628" cy="25400"/>
          </a:xfrm>
          <a:custGeom>
            <a:avLst/>
            <a:gdLst>
              <a:gd name="connsiteX0" fmla="*/ 6350 w 1118628"/>
              <a:gd name="connsiteY0" fmla="*/ 6350 h 25400"/>
              <a:gd name="connsiteX1" fmla="*/ 1112278 w 1118628"/>
              <a:gd name="connsiteY1" fmla="*/ 6350 h 25400"/>
            </a:gdLst>
            <a:ahLst/>
            <a:cxnLst>
              <a:cxn ang="0">
                <a:pos x="connsiteX0" y="connsiteY0"/>
              </a:cxn>
              <a:cxn ang="1">
                <a:pos x="connsiteX1" y="connsiteY1"/>
              </a:cxn>
            </a:cxnLst>
            <a:rect l="l" t="t" r="r" b="b"/>
            <a:pathLst>
              <a:path w="1118628" h="25400">
                <a:moveTo>
                  <a:pt x="6350" y="6350"/>
                </a:moveTo>
                <a:lnTo>
                  <a:pt x="1112278" y="6350"/>
                </a:lnTo>
              </a:path>
            </a:pathLst>
          </a:custGeom>
          <a:ln w="12700">
            <a:solidFill>
              <a:srgbClr val="0B4D82">
                <a:alpha val="100000"/>
              </a:srgbClr>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3" name="Freeform 3"/>
          <p:cNvSpPr/>
          <p:nvPr/>
        </p:nvSpPr>
        <p:spPr>
          <a:xfrm>
            <a:off x="2553970" y="2237727"/>
            <a:ext cx="797559" cy="25400"/>
          </a:xfrm>
          <a:custGeom>
            <a:avLst/>
            <a:gdLst>
              <a:gd name="connsiteX0" fmla="*/ 6350 w 797559"/>
              <a:gd name="connsiteY0" fmla="*/ 6350 h 25400"/>
              <a:gd name="connsiteX1" fmla="*/ 791209 w 797559"/>
              <a:gd name="connsiteY1" fmla="*/ 6350 h 25400"/>
            </a:gdLst>
            <a:ahLst/>
            <a:cxnLst>
              <a:cxn ang="0">
                <a:pos x="connsiteX0" y="connsiteY0"/>
              </a:cxn>
              <a:cxn ang="1">
                <a:pos x="connsiteX1" y="connsiteY1"/>
              </a:cxn>
            </a:cxnLst>
            <a:rect l="l" t="t" r="r" b="b"/>
            <a:pathLst>
              <a:path w="797559" h="25400">
                <a:moveTo>
                  <a:pt x="6350" y="6350"/>
                </a:moveTo>
                <a:lnTo>
                  <a:pt x="791209" y="6350"/>
                </a:lnTo>
              </a:path>
            </a:pathLst>
          </a:custGeom>
          <a:ln w="12700">
            <a:solidFill>
              <a:srgbClr val="0B4D82">
                <a:alpha val="100000"/>
              </a:srgbClr>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4" name="Freeform 3"/>
          <p:cNvSpPr/>
          <p:nvPr/>
        </p:nvSpPr>
        <p:spPr>
          <a:xfrm>
            <a:off x="3338829" y="2237727"/>
            <a:ext cx="751840" cy="25400"/>
          </a:xfrm>
          <a:custGeom>
            <a:avLst/>
            <a:gdLst>
              <a:gd name="connsiteX0" fmla="*/ 6350 w 751840"/>
              <a:gd name="connsiteY0" fmla="*/ 6350 h 25400"/>
              <a:gd name="connsiteX1" fmla="*/ 745490 w 751840"/>
              <a:gd name="connsiteY1" fmla="*/ 6350 h 25400"/>
            </a:gdLst>
            <a:ahLst/>
            <a:cxnLst>
              <a:cxn ang="0">
                <a:pos x="connsiteX0" y="connsiteY0"/>
              </a:cxn>
              <a:cxn ang="1">
                <a:pos x="connsiteX1" y="connsiteY1"/>
              </a:cxn>
            </a:cxnLst>
            <a:rect l="l" t="t" r="r" b="b"/>
            <a:pathLst>
              <a:path w="751840" h="25400">
                <a:moveTo>
                  <a:pt x="6350" y="6350"/>
                </a:moveTo>
                <a:lnTo>
                  <a:pt x="745490" y="6350"/>
                </a:lnTo>
              </a:path>
            </a:pathLst>
          </a:custGeom>
          <a:ln w="12700">
            <a:solidFill>
              <a:srgbClr val="0B4D82">
                <a:alpha val="100000"/>
              </a:srgbClr>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5" name="Freeform 3"/>
          <p:cNvSpPr/>
          <p:nvPr/>
        </p:nvSpPr>
        <p:spPr>
          <a:xfrm>
            <a:off x="4077970" y="2237727"/>
            <a:ext cx="1040130" cy="25400"/>
          </a:xfrm>
          <a:custGeom>
            <a:avLst/>
            <a:gdLst>
              <a:gd name="connsiteX0" fmla="*/ 6350 w 1040130"/>
              <a:gd name="connsiteY0" fmla="*/ 6350 h 25400"/>
              <a:gd name="connsiteX1" fmla="*/ 1033779 w 1040130"/>
              <a:gd name="connsiteY1" fmla="*/ 6350 h 25400"/>
            </a:gdLst>
            <a:ahLst/>
            <a:cxnLst>
              <a:cxn ang="0">
                <a:pos x="connsiteX0" y="connsiteY0"/>
              </a:cxn>
              <a:cxn ang="1">
                <a:pos x="connsiteX1" y="connsiteY1"/>
              </a:cxn>
            </a:cxnLst>
            <a:rect l="l" t="t" r="r" b="b"/>
            <a:pathLst>
              <a:path w="1040130" h="25400">
                <a:moveTo>
                  <a:pt x="6350" y="6350"/>
                </a:moveTo>
                <a:lnTo>
                  <a:pt x="1033779" y="6350"/>
                </a:lnTo>
              </a:path>
            </a:pathLst>
          </a:custGeom>
          <a:ln w="12700">
            <a:solidFill>
              <a:srgbClr val="0B4D82">
                <a:alpha val="100000"/>
              </a:srgbClr>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6" name="Freeform 3"/>
          <p:cNvSpPr/>
          <p:nvPr/>
        </p:nvSpPr>
        <p:spPr>
          <a:xfrm>
            <a:off x="5105400" y="2237727"/>
            <a:ext cx="918629" cy="25400"/>
          </a:xfrm>
          <a:custGeom>
            <a:avLst/>
            <a:gdLst>
              <a:gd name="connsiteX0" fmla="*/ 6350 w 918629"/>
              <a:gd name="connsiteY0" fmla="*/ 6350 h 25400"/>
              <a:gd name="connsiteX1" fmla="*/ 912279 w 918629"/>
              <a:gd name="connsiteY1" fmla="*/ 6350 h 25400"/>
            </a:gdLst>
            <a:ahLst/>
            <a:cxnLst>
              <a:cxn ang="0">
                <a:pos x="connsiteX0" y="connsiteY0"/>
              </a:cxn>
              <a:cxn ang="1">
                <a:pos x="connsiteX1" y="connsiteY1"/>
              </a:cxn>
            </a:cxnLst>
            <a:rect l="l" t="t" r="r" b="b"/>
            <a:pathLst>
              <a:path w="918629" h="25400">
                <a:moveTo>
                  <a:pt x="6350" y="6350"/>
                </a:moveTo>
                <a:lnTo>
                  <a:pt x="912279" y="6350"/>
                </a:lnTo>
              </a:path>
            </a:pathLst>
          </a:custGeom>
          <a:ln w="12700">
            <a:solidFill>
              <a:srgbClr val="0B4D82">
                <a:alpha val="100000"/>
              </a:srgbClr>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7" name="Freeform 3"/>
          <p:cNvSpPr/>
          <p:nvPr/>
        </p:nvSpPr>
        <p:spPr>
          <a:xfrm>
            <a:off x="1448041" y="2778125"/>
            <a:ext cx="1118628" cy="25400"/>
          </a:xfrm>
          <a:custGeom>
            <a:avLst/>
            <a:gdLst>
              <a:gd name="connsiteX0" fmla="*/ 6350 w 1118628"/>
              <a:gd name="connsiteY0" fmla="*/ 6350 h 25400"/>
              <a:gd name="connsiteX1" fmla="*/ 1112278 w 1118628"/>
              <a:gd name="connsiteY1" fmla="*/ 6350 h 25400"/>
            </a:gdLst>
            <a:ahLst/>
            <a:cxnLst>
              <a:cxn ang="0">
                <a:pos x="connsiteX0" y="connsiteY0"/>
              </a:cxn>
              <a:cxn ang="1">
                <a:pos x="connsiteX1" y="connsiteY1"/>
              </a:cxn>
            </a:cxnLst>
            <a:rect l="l" t="t" r="r" b="b"/>
            <a:pathLst>
              <a:path w="1118628" h="25400">
                <a:moveTo>
                  <a:pt x="6350" y="6350"/>
                </a:moveTo>
                <a:lnTo>
                  <a:pt x="1112278" y="6350"/>
                </a:lnTo>
              </a:path>
            </a:pathLst>
          </a:custGeom>
          <a:ln w="12700">
            <a:solidFill>
              <a:srgbClr val="0B4D82">
                <a:alpha val="100000"/>
              </a:srgbClr>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8" name="Freeform 3"/>
          <p:cNvSpPr/>
          <p:nvPr/>
        </p:nvSpPr>
        <p:spPr>
          <a:xfrm>
            <a:off x="2553970" y="2778125"/>
            <a:ext cx="797559" cy="25400"/>
          </a:xfrm>
          <a:custGeom>
            <a:avLst/>
            <a:gdLst>
              <a:gd name="connsiteX0" fmla="*/ 6350 w 797559"/>
              <a:gd name="connsiteY0" fmla="*/ 6350 h 25400"/>
              <a:gd name="connsiteX1" fmla="*/ 791209 w 797559"/>
              <a:gd name="connsiteY1" fmla="*/ 6350 h 25400"/>
            </a:gdLst>
            <a:ahLst/>
            <a:cxnLst>
              <a:cxn ang="0">
                <a:pos x="connsiteX0" y="connsiteY0"/>
              </a:cxn>
              <a:cxn ang="1">
                <a:pos x="connsiteX1" y="connsiteY1"/>
              </a:cxn>
            </a:cxnLst>
            <a:rect l="l" t="t" r="r" b="b"/>
            <a:pathLst>
              <a:path w="797559" h="25400">
                <a:moveTo>
                  <a:pt x="6350" y="6350"/>
                </a:moveTo>
                <a:lnTo>
                  <a:pt x="791209" y="6350"/>
                </a:lnTo>
              </a:path>
            </a:pathLst>
          </a:custGeom>
          <a:ln w="12700">
            <a:solidFill>
              <a:srgbClr val="0B4D82">
                <a:alpha val="100000"/>
              </a:srgbClr>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9" name="Freeform 3"/>
          <p:cNvSpPr/>
          <p:nvPr/>
        </p:nvSpPr>
        <p:spPr>
          <a:xfrm>
            <a:off x="3338829" y="2778125"/>
            <a:ext cx="751840" cy="25400"/>
          </a:xfrm>
          <a:custGeom>
            <a:avLst/>
            <a:gdLst>
              <a:gd name="connsiteX0" fmla="*/ 6350 w 751840"/>
              <a:gd name="connsiteY0" fmla="*/ 6350 h 25400"/>
              <a:gd name="connsiteX1" fmla="*/ 745490 w 751840"/>
              <a:gd name="connsiteY1" fmla="*/ 6350 h 25400"/>
            </a:gdLst>
            <a:ahLst/>
            <a:cxnLst>
              <a:cxn ang="0">
                <a:pos x="connsiteX0" y="connsiteY0"/>
              </a:cxn>
              <a:cxn ang="1">
                <a:pos x="connsiteX1" y="connsiteY1"/>
              </a:cxn>
            </a:cxnLst>
            <a:rect l="l" t="t" r="r" b="b"/>
            <a:pathLst>
              <a:path w="751840" h="25400">
                <a:moveTo>
                  <a:pt x="6350" y="6350"/>
                </a:moveTo>
                <a:lnTo>
                  <a:pt x="745490" y="6350"/>
                </a:lnTo>
              </a:path>
            </a:pathLst>
          </a:custGeom>
          <a:ln w="12700">
            <a:solidFill>
              <a:srgbClr val="0B4D82">
                <a:alpha val="100000"/>
              </a:srgbClr>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20" name="Freeform 3"/>
          <p:cNvSpPr/>
          <p:nvPr/>
        </p:nvSpPr>
        <p:spPr>
          <a:xfrm>
            <a:off x="4077970" y="2778125"/>
            <a:ext cx="1040130" cy="25400"/>
          </a:xfrm>
          <a:custGeom>
            <a:avLst/>
            <a:gdLst>
              <a:gd name="connsiteX0" fmla="*/ 6350 w 1040130"/>
              <a:gd name="connsiteY0" fmla="*/ 6350 h 25400"/>
              <a:gd name="connsiteX1" fmla="*/ 1033779 w 1040130"/>
              <a:gd name="connsiteY1" fmla="*/ 6350 h 25400"/>
            </a:gdLst>
            <a:ahLst/>
            <a:cxnLst>
              <a:cxn ang="0">
                <a:pos x="connsiteX0" y="connsiteY0"/>
              </a:cxn>
              <a:cxn ang="1">
                <a:pos x="connsiteX1" y="connsiteY1"/>
              </a:cxn>
            </a:cxnLst>
            <a:rect l="l" t="t" r="r" b="b"/>
            <a:pathLst>
              <a:path w="1040130" h="25400">
                <a:moveTo>
                  <a:pt x="6350" y="6350"/>
                </a:moveTo>
                <a:lnTo>
                  <a:pt x="1033779" y="6350"/>
                </a:lnTo>
              </a:path>
            </a:pathLst>
          </a:custGeom>
          <a:ln w="12700">
            <a:solidFill>
              <a:srgbClr val="0B4D82">
                <a:alpha val="100000"/>
              </a:srgbClr>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21" name="Freeform 3"/>
          <p:cNvSpPr/>
          <p:nvPr/>
        </p:nvSpPr>
        <p:spPr>
          <a:xfrm>
            <a:off x="5105400" y="2778125"/>
            <a:ext cx="918629" cy="25400"/>
          </a:xfrm>
          <a:custGeom>
            <a:avLst/>
            <a:gdLst>
              <a:gd name="connsiteX0" fmla="*/ 6350 w 918629"/>
              <a:gd name="connsiteY0" fmla="*/ 6350 h 25400"/>
              <a:gd name="connsiteX1" fmla="*/ 912279 w 918629"/>
              <a:gd name="connsiteY1" fmla="*/ 6350 h 25400"/>
            </a:gdLst>
            <a:ahLst/>
            <a:cxnLst>
              <a:cxn ang="0">
                <a:pos x="connsiteX0" y="connsiteY0"/>
              </a:cxn>
              <a:cxn ang="1">
                <a:pos x="connsiteX1" y="connsiteY1"/>
              </a:cxn>
            </a:cxnLst>
            <a:rect l="l" t="t" r="r" b="b"/>
            <a:pathLst>
              <a:path w="918629" h="25400">
                <a:moveTo>
                  <a:pt x="6350" y="6350"/>
                </a:moveTo>
                <a:lnTo>
                  <a:pt x="912279" y="6350"/>
                </a:lnTo>
              </a:path>
            </a:pathLst>
          </a:custGeom>
          <a:ln w="12700">
            <a:solidFill>
              <a:srgbClr val="0B4D82">
                <a:alpha val="100000"/>
              </a:srgbClr>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23" name="TextBox 1"/>
          <p:cNvSpPr txBox="1"/>
          <p:nvPr/>
        </p:nvSpPr>
        <p:spPr>
          <a:xfrm>
            <a:off x="1511300" y="825500"/>
            <a:ext cx="647700" cy="139700"/>
          </a:xfrm>
          <a:prstGeom prst="rect">
            <a:avLst/>
          </a:prstGeom>
          <a:noFill/>
        </p:spPr>
        <p:txBody>
          <a:bodyPr wrap="none" lIns="0" tIns="0" rIns="0" rtlCol="0">
            <a:spAutoFit/>
          </a:bodyPr>
          <a:lstStyle/>
          <a:p>
            <a:pPr>
              <a:lnSpc>
                <a:spcPts val="1100"/>
              </a:lnSpc>
              <a:tabLst/>
            </a:pPr>
            <a:r>
              <a:rPr lang="en-US" altLang="zh-CN" sz="1000" b="1" dirty="0" smtClean="0">
                <a:solidFill>
                  <a:srgbClr val="FFFFFF"/>
                </a:solidFill>
                <a:latin typeface="Segoe UI" pitchFamily="18" charset="0"/>
                <a:cs typeface="Segoe UI" pitchFamily="18" charset="0"/>
              </a:rPr>
              <a:t>TABLE</a:t>
            </a:r>
            <a:r>
              <a:rPr lang="en-US" altLang="zh-CN" sz="1000" dirty="0" smtClean="0">
                <a:latin typeface="Times New Roman" pitchFamily="18" charset="0"/>
                <a:cs typeface="Times New Roman" pitchFamily="18" charset="0"/>
              </a:rPr>
              <a:t> </a:t>
            </a:r>
            <a:r>
              <a:rPr lang="en-US" altLang="zh-CN" sz="1000" b="1" dirty="0" smtClean="0">
                <a:solidFill>
                  <a:srgbClr val="FFFFFF"/>
                </a:solidFill>
                <a:latin typeface="Segoe UI" pitchFamily="18" charset="0"/>
                <a:cs typeface="Segoe UI" pitchFamily="18" charset="0"/>
              </a:rPr>
              <a:t>12.1</a:t>
            </a:r>
          </a:p>
        </p:txBody>
      </p:sp>
      <p:sp>
        <p:nvSpPr>
          <p:cNvPr id="24" name="TextBox 1"/>
          <p:cNvSpPr txBox="1"/>
          <p:nvPr/>
        </p:nvSpPr>
        <p:spPr>
          <a:xfrm>
            <a:off x="2311400" y="812800"/>
            <a:ext cx="3200400" cy="330200"/>
          </a:xfrm>
          <a:prstGeom prst="rect">
            <a:avLst/>
          </a:prstGeom>
          <a:noFill/>
        </p:spPr>
        <p:txBody>
          <a:bodyPr wrap="none" lIns="0" tIns="0" rIns="0" rtlCol="0">
            <a:spAutoFit/>
          </a:bodyPr>
          <a:lstStyle/>
          <a:p>
            <a:pPr>
              <a:lnSpc>
                <a:spcPts val="1300"/>
              </a:lnSpc>
              <a:tabLst/>
            </a:pPr>
            <a:r>
              <a:rPr lang="en-US" altLang="zh-CN" sz="1100" b="1" dirty="0" smtClean="0">
                <a:solidFill>
                  <a:srgbClr val="231F20"/>
                </a:solidFill>
                <a:latin typeface="Segoe UI" pitchFamily="18" charset="0"/>
                <a:cs typeface="Segoe UI" pitchFamily="18" charset="0"/>
              </a:rPr>
              <a:t>Hypothetical</a:t>
            </a:r>
            <a:r>
              <a:rPr lang="en-US" altLang="zh-CN" sz="1100" dirty="0" smtClean="0">
                <a:latin typeface="Times New Roman" pitchFamily="18" charset="0"/>
                <a:cs typeface="Times New Roman" pitchFamily="18" charset="0"/>
              </a:rPr>
              <a:t> </a:t>
            </a:r>
            <a:r>
              <a:rPr lang="en-US" altLang="zh-CN" sz="1100" b="1" dirty="0" smtClean="0">
                <a:solidFill>
                  <a:srgbClr val="231F20"/>
                </a:solidFill>
                <a:latin typeface="Segoe UI" pitchFamily="18" charset="0"/>
                <a:cs typeface="Segoe UI" pitchFamily="18" charset="0"/>
              </a:rPr>
              <a:t>Data</a:t>
            </a:r>
            <a:r>
              <a:rPr lang="en-US" altLang="zh-CN" sz="1100" dirty="0" smtClean="0">
                <a:latin typeface="Times New Roman" pitchFamily="18" charset="0"/>
                <a:cs typeface="Times New Roman" pitchFamily="18" charset="0"/>
              </a:rPr>
              <a:t> </a:t>
            </a:r>
            <a:r>
              <a:rPr lang="en-US" altLang="zh-CN" sz="1100" b="1" dirty="0" smtClean="0">
                <a:solidFill>
                  <a:srgbClr val="231F20"/>
                </a:solidFill>
                <a:latin typeface="Segoe UI" pitchFamily="18" charset="0"/>
                <a:cs typeface="Segoe UI" pitchFamily="18" charset="0"/>
              </a:rPr>
              <a:t>to</a:t>
            </a:r>
            <a:r>
              <a:rPr lang="en-US" altLang="zh-CN" sz="1100" dirty="0" smtClean="0">
                <a:latin typeface="Times New Roman" pitchFamily="18" charset="0"/>
                <a:cs typeface="Times New Roman" pitchFamily="18" charset="0"/>
              </a:rPr>
              <a:t> </a:t>
            </a:r>
            <a:r>
              <a:rPr lang="en-US" altLang="zh-CN" sz="1100" b="1" dirty="0" smtClean="0">
                <a:solidFill>
                  <a:srgbClr val="231F20"/>
                </a:solidFill>
                <a:latin typeface="Segoe UI" pitchFamily="18" charset="0"/>
                <a:cs typeface="Segoe UI" pitchFamily="18" charset="0"/>
              </a:rPr>
              <a:t>Illustrate</a:t>
            </a:r>
            <a:r>
              <a:rPr lang="en-US" altLang="zh-CN" sz="1100" dirty="0" smtClean="0">
                <a:latin typeface="Times New Roman" pitchFamily="18" charset="0"/>
                <a:cs typeface="Times New Roman" pitchFamily="18" charset="0"/>
              </a:rPr>
              <a:t> </a:t>
            </a:r>
            <a:r>
              <a:rPr lang="en-US" altLang="zh-CN" sz="1100" b="1" dirty="0" smtClean="0">
                <a:solidFill>
                  <a:srgbClr val="231F20"/>
                </a:solidFill>
                <a:latin typeface="Segoe UI" pitchFamily="18" charset="0"/>
                <a:cs typeface="Segoe UI" pitchFamily="18" charset="0"/>
              </a:rPr>
              <a:t>Computations</a:t>
            </a:r>
            <a:r>
              <a:rPr lang="en-US" altLang="zh-CN" sz="1100" dirty="0" smtClean="0">
                <a:latin typeface="Times New Roman" pitchFamily="18" charset="0"/>
                <a:cs typeface="Times New Roman" pitchFamily="18" charset="0"/>
              </a:rPr>
              <a:t> </a:t>
            </a:r>
            <a:r>
              <a:rPr lang="en-US" altLang="zh-CN" sz="1100" b="1" dirty="0" smtClean="0">
                <a:solidFill>
                  <a:srgbClr val="231F20"/>
                </a:solidFill>
                <a:latin typeface="Segoe UI" pitchFamily="18" charset="0"/>
                <a:cs typeface="Segoe UI" pitchFamily="18" charset="0"/>
              </a:rPr>
              <a:t>for</a:t>
            </a:r>
            <a:r>
              <a:rPr lang="en-US" altLang="zh-CN" sz="1100" dirty="0" smtClean="0">
                <a:latin typeface="Times New Roman" pitchFamily="18" charset="0"/>
                <a:cs typeface="Times New Roman" pitchFamily="18" charset="0"/>
              </a:rPr>
              <a:t> </a:t>
            </a:r>
            <a:r>
              <a:rPr lang="en-US" altLang="zh-CN" sz="1100" b="1" dirty="0" smtClean="0">
                <a:solidFill>
                  <a:srgbClr val="231F20"/>
                </a:solidFill>
                <a:latin typeface="Segoe UI" pitchFamily="18" charset="0"/>
                <a:cs typeface="Segoe UI" pitchFamily="18" charset="0"/>
              </a:rPr>
              <a:t>a</a:t>
            </a:r>
            <a:r>
              <a:rPr lang="en-US" altLang="zh-CN" sz="1100" dirty="0" smtClean="0">
                <a:latin typeface="Times New Roman" pitchFamily="18" charset="0"/>
                <a:cs typeface="Times New Roman" pitchFamily="18" charset="0"/>
              </a:rPr>
              <a:t> </a:t>
            </a:r>
            <a:r>
              <a:rPr lang="en-US" altLang="zh-CN" sz="1100" b="1" dirty="0" smtClean="0">
                <a:solidFill>
                  <a:srgbClr val="231F20"/>
                </a:solidFill>
                <a:latin typeface="Segoe UI" pitchFamily="18" charset="0"/>
                <a:cs typeface="Segoe UI" pitchFamily="18" charset="0"/>
              </a:rPr>
              <a:t>Cohort</a:t>
            </a:r>
          </a:p>
          <a:p>
            <a:pPr>
              <a:lnSpc>
                <a:spcPts val="1300"/>
              </a:lnSpc>
              <a:tabLst/>
            </a:pPr>
            <a:r>
              <a:rPr lang="en-US" altLang="zh-CN" sz="1100" b="1" dirty="0" smtClean="0">
                <a:solidFill>
                  <a:srgbClr val="231F20"/>
                </a:solidFill>
                <a:latin typeface="Segoe UI" pitchFamily="18" charset="0"/>
                <a:cs typeface="Segoe UI" pitchFamily="18" charset="0"/>
              </a:rPr>
              <a:t>and</a:t>
            </a:r>
            <a:r>
              <a:rPr lang="en-US" altLang="zh-CN" sz="1100" dirty="0" smtClean="0">
                <a:latin typeface="Times New Roman" pitchFamily="18" charset="0"/>
                <a:cs typeface="Times New Roman" pitchFamily="18" charset="0"/>
              </a:rPr>
              <a:t> </a:t>
            </a:r>
            <a:r>
              <a:rPr lang="en-US" altLang="zh-CN" sz="1100" b="1" dirty="0" smtClean="0">
                <a:solidFill>
                  <a:srgbClr val="231F20"/>
                </a:solidFill>
                <a:latin typeface="Segoe UI" pitchFamily="18" charset="0"/>
                <a:cs typeface="Segoe UI" pitchFamily="18" charset="0"/>
              </a:rPr>
              <a:t>a</a:t>
            </a:r>
            <a:r>
              <a:rPr lang="en-US" altLang="zh-CN" sz="1100" dirty="0" smtClean="0">
                <a:latin typeface="Times New Roman" pitchFamily="18" charset="0"/>
                <a:cs typeface="Times New Roman" pitchFamily="18" charset="0"/>
              </a:rPr>
              <a:t> </a:t>
            </a:r>
            <a:r>
              <a:rPr lang="en-US" altLang="zh-CN" sz="1100" b="1" dirty="0" smtClean="0">
                <a:solidFill>
                  <a:srgbClr val="231F20"/>
                </a:solidFill>
                <a:latin typeface="Segoe UI" pitchFamily="18" charset="0"/>
                <a:cs typeface="Segoe UI" pitchFamily="18" charset="0"/>
              </a:rPr>
              <a:t>Case-Control</a:t>
            </a:r>
            <a:r>
              <a:rPr lang="en-US" altLang="zh-CN" sz="1100" dirty="0" smtClean="0">
                <a:latin typeface="Times New Roman" pitchFamily="18" charset="0"/>
                <a:cs typeface="Times New Roman" pitchFamily="18" charset="0"/>
              </a:rPr>
              <a:t> </a:t>
            </a:r>
            <a:r>
              <a:rPr lang="en-US" altLang="zh-CN" sz="1100" b="1" dirty="0" smtClean="0">
                <a:solidFill>
                  <a:srgbClr val="231F20"/>
                </a:solidFill>
                <a:latin typeface="Segoe UI" pitchFamily="18" charset="0"/>
                <a:cs typeface="Segoe UI" pitchFamily="18" charset="0"/>
              </a:rPr>
              <a:t>Study</a:t>
            </a:r>
            <a:r>
              <a:rPr lang="en-US" altLang="zh-CN" sz="1100" dirty="0" smtClean="0">
                <a:latin typeface="Times New Roman" pitchFamily="18" charset="0"/>
                <a:cs typeface="Times New Roman" pitchFamily="18" charset="0"/>
              </a:rPr>
              <a:t> </a:t>
            </a:r>
            <a:r>
              <a:rPr lang="en-US" altLang="zh-CN" sz="1100" b="1" dirty="0" smtClean="0">
                <a:solidFill>
                  <a:srgbClr val="231F20"/>
                </a:solidFill>
                <a:latin typeface="Segoe UI" pitchFamily="18" charset="0"/>
                <a:cs typeface="Segoe UI" pitchFamily="18" charset="0"/>
              </a:rPr>
              <a:t>of</a:t>
            </a:r>
            <a:r>
              <a:rPr lang="en-US" altLang="zh-CN" sz="1100" dirty="0" smtClean="0">
                <a:latin typeface="Times New Roman" pitchFamily="18" charset="0"/>
                <a:cs typeface="Times New Roman" pitchFamily="18" charset="0"/>
              </a:rPr>
              <a:t> </a:t>
            </a:r>
            <a:r>
              <a:rPr lang="en-US" altLang="zh-CN" sz="1100" b="1" dirty="0" smtClean="0">
                <a:solidFill>
                  <a:srgbClr val="231F20"/>
                </a:solidFill>
                <a:latin typeface="Segoe UI" pitchFamily="18" charset="0"/>
                <a:cs typeface="Segoe UI" pitchFamily="18" charset="0"/>
              </a:rPr>
              <a:t>Vaccine</a:t>
            </a:r>
            <a:r>
              <a:rPr lang="en-US" altLang="zh-CN" sz="1100" dirty="0" smtClean="0">
                <a:latin typeface="Times New Roman" pitchFamily="18" charset="0"/>
                <a:cs typeface="Times New Roman" pitchFamily="18" charset="0"/>
              </a:rPr>
              <a:t> </a:t>
            </a:r>
            <a:r>
              <a:rPr lang="en-US" altLang="zh-CN" sz="1100" b="1" dirty="0" smtClean="0">
                <a:solidFill>
                  <a:srgbClr val="231F20"/>
                </a:solidFill>
                <a:latin typeface="Segoe UI" pitchFamily="18" charset="0"/>
                <a:cs typeface="Segoe UI" pitchFamily="18" charset="0"/>
              </a:rPr>
              <a:t>Efficacy</a:t>
            </a:r>
          </a:p>
        </p:txBody>
      </p:sp>
      <p:sp>
        <p:nvSpPr>
          <p:cNvPr id="25" name="TextBox 1"/>
          <p:cNvSpPr txBox="1"/>
          <p:nvPr/>
        </p:nvSpPr>
        <p:spPr>
          <a:xfrm>
            <a:off x="2438400" y="2286000"/>
            <a:ext cx="25400" cy="63500"/>
          </a:xfrm>
          <a:prstGeom prst="rect">
            <a:avLst/>
          </a:prstGeom>
          <a:noFill/>
        </p:spPr>
        <p:txBody>
          <a:bodyPr wrap="none" lIns="0" tIns="0" rIns="0" rtlCol="0">
            <a:spAutoFit/>
          </a:bodyPr>
          <a:lstStyle/>
          <a:p>
            <a:pPr>
              <a:lnSpc>
                <a:spcPts val="500"/>
              </a:lnSpc>
              <a:tabLst/>
            </a:pPr>
            <a:r>
              <a:rPr lang="en-US" altLang="zh-CN" sz="560" b="1" i="1" dirty="0" smtClean="0">
                <a:solidFill>
                  <a:srgbClr val="231F20"/>
                </a:solidFill>
                <a:latin typeface="Segoe UI" pitchFamily="18" charset="0"/>
                <a:cs typeface="Segoe UI" pitchFamily="18" charset="0"/>
              </a:rPr>
              <a:t>b</a:t>
            </a:r>
          </a:p>
        </p:txBody>
      </p:sp>
      <p:sp>
        <p:nvSpPr>
          <p:cNvPr id="26" name="TextBox 1"/>
          <p:cNvSpPr txBox="1"/>
          <p:nvPr/>
        </p:nvSpPr>
        <p:spPr>
          <a:xfrm>
            <a:off x="1524000" y="1435100"/>
            <a:ext cx="914400" cy="1295400"/>
          </a:xfrm>
          <a:prstGeom prst="rect">
            <a:avLst/>
          </a:prstGeom>
          <a:noFill/>
        </p:spPr>
        <p:txBody>
          <a:bodyPr wrap="none" lIns="0" tIns="0" rIns="0" rtlCol="0">
            <a:spAutoFit/>
          </a:bodyPr>
          <a:lstStyle/>
          <a:p>
            <a:pPr>
              <a:lnSpc>
                <a:spcPts val="1100"/>
              </a:lnSpc>
              <a:tabLst/>
            </a:pPr>
            <a:r>
              <a:rPr lang="en-US" altLang="zh-CN" sz="950" b="1" dirty="0" smtClean="0">
                <a:solidFill>
                  <a:srgbClr val="231F20"/>
                </a:solidFill>
                <a:latin typeface="Segoe UI" pitchFamily="18" charset="0"/>
                <a:cs typeface="Segoe UI" pitchFamily="18" charset="0"/>
              </a:rPr>
              <a:t>Group</a:t>
            </a:r>
          </a:p>
          <a:p>
            <a:pPr>
              <a:lnSpc>
                <a:spcPts val="1700"/>
              </a:lnSpc>
              <a:tabLst/>
            </a:pPr>
            <a:r>
              <a:rPr lang="en-US" altLang="zh-CN" sz="950" b="1" dirty="0" smtClean="0">
                <a:solidFill>
                  <a:srgbClr val="231F20"/>
                </a:solidFill>
                <a:latin typeface="Segoe UI" pitchFamily="18" charset="0"/>
                <a:cs typeface="Segoe UI" pitchFamily="18" charset="0"/>
              </a:rPr>
              <a:t>Cohort</a:t>
            </a:r>
            <a:r>
              <a:rPr lang="en-US" altLang="zh-CN" sz="950" dirty="0" smtClean="0">
                <a:latin typeface="Times New Roman" pitchFamily="18" charset="0"/>
                <a:cs typeface="Times New Roman" pitchFamily="18" charset="0"/>
              </a:rPr>
              <a:t> </a:t>
            </a:r>
            <a:r>
              <a:rPr lang="en-US" altLang="zh-CN" sz="950" b="1" dirty="0" smtClean="0">
                <a:solidFill>
                  <a:srgbClr val="231F20"/>
                </a:solidFill>
                <a:latin typeface="Segoe UI" pitchFamily="18" charset="0"/>
                <a:cs typeface="Segoe UI" pitchFamily="18" charset="0"/>
              </a:rPr>
              <a:t>study</a:t>
            </a:r>
            <a:r>
              <a:rPr lang="en-US" altLang="zh-CN" sz="560" b="1" i="1" dirty="0" smtClean="0">
                <a:solidFill>
                  <a:srgbClr val="231F20"/>
                </a:solidFill>
                <a:latin typeface="Segoe UI" pitchFamily="18" charset="0"/>
                <a:cs typeface="Segoe UI" pitchFamily="18" charset="0"/>
              </a:rPr>
              <a:t>a</a:t>
            </a:r>
          </a:p>
          <a:p>
            <a:pPr>
              <a:lnSpc>
                <a:spcPts val="1000"/>
              </a:lnSpc>
              <a:tabLst/>
            </a:pPr>
            <a:r>
              <a:rPr lang="en-US" altLang="zh-CN" sz="950" dirty="0" smtClean="0">
                <a:solidFill>
                  <a:srgbClr val="231F20"/>
                </a:solidFill>
                <a:latin typeface="Segoe UI" pitchFamily="18" charset="0"/>
                <a:cs typeface="Segoe UI" pitchFamily="18" charset="0"/>
              </a:rPr>
              <a:t>Vaccinated</a:t>
            </a:r>
          </a:p>
          <a:p>
            <a:pPr>
              <a:lnSpc>
                <a:spcPts val="1100"/>
              </a:lnSpc>
              <a:tabLst/>
            </a:pPr>
            <a:r>
              <a:rPr lang="en-US" altLang="zh-CN" sz="950" dirty="0" smtClean="0">
                <a:solidFill>
                  <a:srgbClr val="231F20"/>
                </a:solidFill>
                <a:latin typeface="Segoe UI" pitchFamily="18" charset="0"/>
                <a:cs typeface="Segoe UI" pitchFamily="18" charset="0"/>
              </a:rPr>
              <a:t>Unvaccinated</a:t>
            </a:r>
          </a:p>
          <a:p>
            <a:pPr>
              <a:lnSpc>
                <a:spcPts val="1400"/>
              </a:lnSpc>
              <a:tabLst/>
            </a:pPr>
            <a:r>
              <a:rPr lang="en-US" altLang="zh-CN" sz="950" b="1" dirty="0" smtClean="0">
                <a:solidFill>
                  <a:srgbClr val="231F20"/>
                </a:solidFill>
                <a:latin typeface="Segoe UI" pitchFamily="18" charset="0"/>
                <a:cs typeface="Segoe UI" pitchFamily="18" charset="0"/>
              </a:rPr>
              <a:t>Group</a:t>
            </a:r>
          </a:p>
          <a:p>
            <a:pPr>
              <a:lnSpc>
                <a:spcPts val="1600"/>
              </a:lnSpc>
              <a:tabLst/>
            </a:pPr>
            <a:r>
              <a:rPr lang="en-US" altLang="zh-CN" sz="950" b="1" dirty="0" smtClean="0">
                <a:solidFill>
                  <a:srgbClr val="231F20"/>
                </a:solidFill>
                <a:latin typeface="Segoe UI" pitchFamily="18" charset="0"/>
                <a:cs typeface="Segoe UI" pitchFamily="18" charset="0"/>
              </a:rPr>
              <a:t>Case-control</a:t>
            </a:r>
            <a:r>
              <a:rPr lang="en-US" altLang="zh-CN" sz="950" dirty="0" smtClean="0">
                <a:latin typeface="Times New Roman" pitchFamily="18" charset="0"/>
                <a:cs typeface="Times New Roman" pitchFamily="18" charset="0"/>
              </a:rPr>
              <a:t> </a:t>
            </a:r>
            <a:r>
              <a:rPr lang="en-US" altLang="zh-CN" sz="950" b="1" dirty="0" smtClean="0">
                <a:solidFill>
                  <a:srgbClr val="231F20"/>
                </a:solidFill>
                <a:latin typeface="Segoe UI" pitchFamily="18" charset="0"/>
                <a:cs typeface="Segoe UI" pitchFamily="18" charset="0"/>
              </a:rPr>
              <a:t>study</a:t>
            </a:r>
          </a:p>
          <a:p>
            <a:pPr>
              <a:lnSpc>
                <a:spcPts val="1000"/>
              </a:lnSpc>
              <a:tabLst/>
            </a:pPr>
            <a:r>
              <a:rPr lang="en-US" altLang="zh-CN" sz="950" dirty="0" smtClean="0">
                <a:solidFill>
                  <a:srgbClr val="231F20"/>
                </a:solidFill>
                <a:latin typeface="Segoe UI" pitchFamily="18" charset="0"/>
                <a:cs typeface="Segoe UI" pitchFamily="18" charset="0"/>
              </a:rPr>
              <a:t>Vaccinated</a:t>
            </a:r>
          </a:p>
          <a:p>
            <a:pPr>
              <a:lnSpc>
                <a:spcPts val="1100"/>
              </a:lnSpc>
              <a:tabLst/>
            </a:pPr>
            <a:r>
              <a:rPr lang="en-US" altLang="zh-CN" sz="950" dirty="0" smtClean="0">
                <a:solidFill>
                  <a:srgbClr val="231F20"/>
                </a:solidFill>
                <a:latin typeface="Segoe UI" pitchFamily="18" charset="0"/>
                <a:cs typeface="Segoe UI" pitchFamily="18" charset="0"/>
              </a:rPr>
              <a:t>Unvaccinated</a:t>
            </a:r>
          </a:p>
        </p:txBody>
      </p:sp>
      <p:sp>
        <p:nvSpPr>
          <p:cNvPr id="27" name="TextBox 1"/>
          <p:cNvSpPr txBox="1"/>
          <p:nvPr/>
        </p:nvSpPr>
        <p:spPr>
          <a:xfrm>
            <a:off x="2679700" y="1435100"/>
            <a:ext cx="533400" cy="1295400"/>
          </a:xfrm>
          <a:prstGeom prst="rect">
            <a:avLst/>
          </a:prstGeom>
          <a:noFill/>
        </p:spPr>
        <p:txBody>
          <a:bodyPr wrap="none" lIns="0" tIns="0" rIns="0" rtlCol="0">
            <a:spAutoFit/>
          </a:bodyPr>
          <a:lstStyle/>
          <a:p>
            <a:pPr>
              <a:lnSpc>
                <a:spcPts val="1100"/>
              </a:lnSpc>
              <a:tabLst>
                <a:tab pos="114300" algn="l"/>
                <a:tab pos="190500" algn="l"/>
                <a:tab pos="215900" algn="l"/>
              </a:tabLst>
            </a:pPr>
            <a:r>
              <a:rPr lang="en-US" altLang="zh-CN" sz="950" b="1" dirty="0" smtClean="0">
                <a:solidFill>
                  <a:srgbClr val="231F20"/>
                </a:solidFill>
                <a:latin typeface="Segoe UI" pitchFamily="18" charset="0"/>
                <a:cs typeface="Segoe UI" pitchFamily="18" charset="0"/>
              </a:rPr>
              <a:t>2012</a:t>
            </a:r>
            <a:r>
              <a:rPr lang="en-US" altLang="zh-CN" sz="950" dirty="0" smtClean="0">
                <a:latin typeface="Times New Roman" pitchFamily="18" charset="0"/>
                <a:cs typeface="Times New Roman" pitchFamily="18" charset="0"/>
              </a:rPr>
              <a:t> </a:t>
            </a:r>
            <a:r>
              <a:rPr lang="en-US" altLang="zh-CN" sz="950" b="1" dirty="0" smtClean="0">
                <a:solidFill>
                  <a:srgbClr val="231F20"/>
                </a:solidFill>
                <a:latin typeface="Segoe UI" pitchFamily="18" charset="0"/>
                <a:cs typeface="Segoe UI" pitchFamily="18" charset="0"/>
              </a:rPr>
              <a:t>Cases</a:t>
            </a:r>
          </a:p>
          <a:p>
            <a:pPr>
              <a:lnSpc>
                <a:spcPts val="1000"/>
              </a:lnSpc>
            </a:pPr>
            <a:endParaRPr lang="en-US" altLang="zh-CN" dirty="0" smtClean="0"/>
          </a:p>
          <a:p>
            <a:pPr>
              <a:lnSpc>
                <a:spcPts val="1700"/>
              </a:lnSpc>
              <a:tabLst>
                <a:tab pos="114300" algn="l"/>
                <a:tab pos="190500" algn="l"/>
                <a:tab pos="215900" algn="l"/>
              </a:tabLst>
            </a:pPr>
            <a:r>
              <a:rPr lang="en-US" altLang="zh-CN" dirty="0" smtClean="0"/>
              <a:t>		</a:t>
            </a:r>
            <a:r>
              <a:rPr lang="en-US" altLang="zh-CN" sz="950" dirty="0" smtClean="0">
                <a:solidFill>
                  <a:srgbClr val="231F20"/>
                </a:solidFill>
                <a:latin typeface="Segoe UI" pitchFamily="18" charset="0"/>
                <a:cs typeface="Segoe UI" pitchFamily="18" charset="0"/>
              </a:rPr>
              <a:t>100</a:t>
            </a:r>
          </a:p>
          <a:p>
            <a:pPr>
              <a:lnSpc>
                <a:spcPts val="1100"/>
              </a:lnSpc>
              <a:tabLst>
                <a:tab pos="114300" algn="l"/>
                <a:tab pos="190500" algn="l"/>
                <a:tab pos="215900" algn="l"/>
              </a:tabLst>
            </a:pPr>
            <a:r>
              <a:rPr lang="en-US" altLang="zh-CN" dirty="0" smtClean="0"/>
              <a:t>		</a:t>
            </a:r>
            <a:r>
              <a:rPr lang="en-US" altLang="zh-CN" sz="950" dirty="0" smtClean="0">
                <a:solidFill>
                  <a:srgbClr val="231F20"/>
                </a:solidFill>
                <a:latin typeface="Segoe UI" pitchFamily="18" charset="0"/>
                <a:cs typeface="Segoe UI" pitchFamily="18" charset="0"/>
              </a:rPr>
              <a:t>900</a:t>
            </a:r>
          </a:p>
          <a:p>
            <a:pPr>
              <a:lnSpc>
                <a:spcPts val="1400"/>
              </a:lnSpc>
              <a:tabLst>
                <a:tab pos="114300" algn="l"/>
                <a:tab pos="190500" algn="l"/>
                <a:tab pos="215900" algn="l"/>
              </a:tabLst>
            </a:pPr>
            <a:r>
              <a:rPr lang="en-US" altLang="zh-CN" dirty="0" smtClean="0"/>
              <a:t>	</a:t>
            </a:r>
            <a:r>
              <a:rPr lang="en-US" altLang="zh-CN" sz="950" b="1" dirty="0" smtClean="0">
                <a:solidFill>
                  <a:srgbClr val="231F20"/>
                </a:solidFill>
                <a:latin typeface="Segoe UI" pitchFamily="18" charset="0"/>
                <a:cs typeface="Segoe UI" pitchFamily="18" charset="0"/>
              </a:rPr>
              <a:t>Cases</a:t>
            </a:r>
          </a:p>
          <a:p>
            <a:pPr>
              <a:lnSpc>
                <a:spcPts val="1000"/>
              </a:lnSpc>
            </a:pPr>
            <a:endParaRPr lang="en-US" altLang="zh-CN" dirty="0" smtClean="0"/>
          </a:p>
          <a:p>
            <a:pPr>
              <a:lnSpc>
                <a:spcPts val="1700"/>
              </a:lnSpc>
              <a:tabLst>
                <a:tab pos="114300" algn="l"/>
                <a:tab pos="190500" algn="l"/>
                <a:tab pos="215900" algn="l"/>
              </a:tabLst>
            </a:pPr>
            <a:r>
              <a:rPr lang="en-US" altLang="zh-CN" dirty="0" smtClean="0"/>
              <a:t>			</a:t>
            </a:r>
            <a:r>
              <a:rPr lang="en-US" altLang="zh-CN" sz="950" dirty="0" smtClean="0">
                <a:solidFill>
                  <a:srgbClr val="231F20"/>
                </a:solidFill>
                <a:latin typeface="Segoe UI" pitchFamily="18" charset="0"/>
                <a:cs typeface="Segoe UI" pitchFamily="18" charset="0"/>
              </a:rPr>
              <a:t>10</a:t>
            </a:r>
          </a:p>
          <a:p>
            <a:pPr>
              <a:lnSpc>
                <a:spcPts val="1100"/>
              </a:lnSpc>
              <a:tabLst>
                <a:tab pos="114300" algn="l"/>
                <a:tab pos="190500" algn="l"/>
                <a:tab pos="215900" algn="l"/>
              </a:tabLst>
            </a:pPr>
            <a:r>
              <a:rPr lang="en-US" altLang="zh-CN" dirty="0" smtClean="0"/>
              <a:t>			</a:t>
            </a:r>
            <a:r>
              <a:rPr lang="en-US" altLang="zh-CN" sz="950" dirty="0" smtClean="0">
                <a:solidFill>
                  <a:srgbClr val="231F20"/>
                </a:solidFill>
                <a:latin typeface="Segoe UI" pitchFamily="18" charset="0"/>
                <a:cs typeface="Segoe UI" pitchFamily="18" charset="0"/>
              </a:rPr>
              <a:t>90</a:t>
            </a:r>
          </a:p>
        </p:txBody>
      </p:sp>
      <p:sp>
        <p:nvSpPr>
          <p:cNvPr id="28" name="TextBox 1"/>
          <p:cNvSpPr txBox="1"/>
          <p:nvPr/>
        </p:nvSpPr>
        <p:spPr>
          <a:xfrm>
            <a:off x="3441700" y="1435100"/>
            <a:ext cx="520700" cy="1295400"/>
          </a:xfrm>
          <a:prstGeom prst="rect">
            <a:avLst/>
          </a:prstGeom>
          <a:noFill/>
        </p:spPr>
        <p:txBody>
          <a:bodyPr wrap="none" lIns="0" tIns="0" rIns="0" rtlCol="0">
            <a:spAutoFit/>
          </a:bodyPr>
          <a:lstStyle/>
          <a:p>
            <a:pPr>
              <a:lnSpc>
                <a:spcPts val="1100"/>
              </a:lnSpc>
              <a:tabLst>
                <a:tab pos="50800" algn="l"/>
                <a:tab pos="63500" algn="l"/>
                <a:tab pos="215900" algn="l"/>
              </a:tabLst>
            </a:pPr>
            <a:r>
              <a:rPr lang="en-US" altLang="zh-CN" sz="950" b="1" dirty="0" smtClean="0">
                <a:solidFill>
                  <a:srgbClr val="231F20"/>
                </a:solidFill>
                <a:latin typeface="Segoe UI" pitchFamily="18" charset="0"/>
                <a:cs typeface="Segoe UI" pitchFamily="18" charset="0"/>
              </a:rPr>
              <a:t>Population</a:t>
            </a:r>
          </a:p>
          <a:p>
            <a:pPr>
              <a:lnSpc>
                <a:spcPts val="1000"/>
              </a:lnSpc>
            </a:pPr>
            <a:endParaRPr lang="en-US" altLang="zh-CN" dirty="0" smtClean="0"/>
          </a:p>
          <a:p>
            <a:pPr>
              <a:lnSpc>
                <a:spcPts val="1700"/>
              </a:lnSpc>
              <a:tabLst>
                <a:tab pos="50800" algn="l"/>
                <a:tab pos="63500" algn="l"/>
                <a:tab pos="215900" algn="l"/>
              </a:tabLst>
            </a:pPr>
            <a:r>
              <a:rPr lang="en-US" altLang="zh-CN" dirty="0" smtClean="0"/>
              <a:t>	</a:t>
            </a:r>
            <a:r>
              <a:rPr lang="en-US" altLang="zh-CN" sz="950" dirty="0" smtClean="0">
                <a:solidFill>
                  <a:srgbClr val="231F20"/>
                </a:solidFill>
                <a:latin typeface="Segoe UI" pitchFamily="18" charset="0"/>
                <a:cs typeface="Segoe UI" pitchFamily="18" charset="0"/>
              </a:rPr>
              <a:t>1,000,000</a:t>
            </a:r>
          </a:p>
          <a:p>
            <a:pPr>
              <a:lnSpc>
                <a:spcPts val="1100"/>
              </a:lnSpc>
              <a:tabLst>
                <a:tab pos="50800" algn="l"/>
                <a:tab pos="63500" algn="l"/>
                <a:tab pos="215900" algn="l"/>
              </a:tabLst>
            </a:pPr>
            <a:r>
              <a:rPr lang="en-US" altLang="zh-CN" dirty="0" smtClean="0"/>
              <a:t>	</a:t>
            </a:r>
            <a:r>
              <a:rPr lang="en-US" altLang="zh-CN" sz="950" dirty="0" smtClean="0">
                <a:solidFill>
                  <a:srgbClr val="231F20"/>
                </a:solidFill>
                <a:latin typeface="Segoe UI" pitchFamily="18" charset="0"/>
                <a:cs typeface="Segoe UI" pitchFamily="18" charset="0"/>
              </a:rPr>
              <a:t>3,000,000</a:t>
            </a:r>
          </a:p>
          <a:p>
            <a:pPr>
              <a:lnSpc>
                <a:spcPts val="1400"/>
              </a:lnSpc>
              <a:tabLst>
                <a:tab pos="50800" algn="l"/>
                <a:tab pos="63500" algn="l"/>
                <a:tab pos="215900" algn="l"/>
              </a:tabLst>
            </a:pPr>
            <a:r>
              <a:rPr lang="en-US" altLang="zh-CN" dirty="0" smtClean="0"/>
              <a:t>		</a:t>
            </a:r>
            <a:r>
              <a:rPr lang="en-US" altLang="zh-CN" sz="950" b="1" dirty="0" smtClean="0">
                <a:solidFill>
                  <a:srgbClr val="231F20"/>
                </a:solidFill>
                <a:latin typeface="Segoe UI" pitchFamily="18" charset="0"/>
                <a:cs typeface="Segoe UI" pitchFamily="18" charset="0"/>
              </a:rPr>
              <a:t>Controls</a:t>
            </a:r>
          </a:p>
          <a:p>
            <a:pPr>
              <a:lnSpc>
                <a:spcPts val="1000"/>
              </a:lnSpc>
            </a:pPr>
            <a:endParaRPr lang="en-US" altLang="zh-CN" dirty="0" smtClean="0"/>
          </a:p>
          <a:p>
            <a:pPr>
              <a:lnSpc>
                <a:spcPts val="1700"/>
              </a:lnSpc>
              <a:tabLst>
                <a:tab pos="50800" algn="l"/>
                <a:tab pos="63500" algn="l"/>
                <a:tab pos="215900" algn="l"/>
              </a:tabLst>
            </a:pPr>
            <a:r>
              <a:rPr lang="en-US" altLang="zh-CN" dirty="0" smtClean="0"/>
              <a:t>			</a:t>
            </a:r>
            <a:r>
              <a:rPr lang="en-US" altLang="zh-CN" sz="950" dirty="0" smtClean="0">
                <a:solidFill>
                  <a:srgbClr val="231F20"/>
                </a:solidFill>
                <a:latin typeface="Segoe UI" pitchFamily="18" charset="0"/>
                <a:cs typeface="Segoe UI" pitchFamily="18" charset="0"/>
              </a:rPr>
              <a:t>25</a:t>
            </a:r>
          </a:p>
          <a:p>
            <a:pPr>
              <a:lnSpc>
                <a:spcPts val="1100"/>
              </a:lnSpc>
              <a:tabLst>
                <a:tab pos="50800" algn="l"/>
                <a:tab pos="63500" algn="l"/>
                <a:tab pos="215900" algn="l"/>
              </a:tabLst>
            </a:pPr>
            <a:r>
              <a:rPr lang="en-US" altLang="zh-CN" dirty="0" smtClean="0"/>
              <a:t>			</a:t>
            </a:r>
            <a:r>
              <a:rPr lang="en-US" altLang="zh-CN" sz="950" dirty="0" smtClean="0">
                <a:solidFill>
                  <a:srgbClr val="231F20"/>
                </a:solidFill>
                <a:latin typeface="Segoe UI" pitchFamily="18" charset="0"/>
                <a:cs typeface="Segoe UI" pitchFamily="18" charset="0"/>
              </a:rPr>
              <a:t>75</a:t>
            </a:r>
          </a:p>
        </p:txBody>
      </p:sp>
      <p:sp>
        <p:nvSpPr>
          <p:cNvPr id="29" name="TextBox 1"/>
          <p:cNvSpPr txBox="1"/>
          <p:nvPr/>
        </p:nvSpPr>
        <p:spPr>
          <a:xfrm>
            <a:off x="4203700" y="1295400"/>
            <a:ext cx="774700" cy="1435100"/>
          </a:xfrm>
          <a:prstGeom prst="rect">
            <a:avLst/>
          </a:prstGeom>
          <a:noFill/>
        </p:spPr>
        <p:txBody>
          <a:bodyPr wrap="none" lIns="0" tIns="0" rIns="0" rtlCol="0">
            <a:spAutoFit/>
          </a:bodyPr>
          <a:lstStyle/>
          <a:p>
            <a:pPr>
              <a:lnSpc>
                <a:spcPts val="1100"/>
              </a:lnSpc>
              <a:tabLst>
                <a:tab pos="63500" algn="l"/>
                <a:tab pos="266700" algn="l"/>
                <a:tab pos="330200" algn="l"/>
              </a:tabLst>
            </a:pPr>
            <a:r>
              <a:rPr lang="en-US" altLang="zh-CN" sz="950" b="1" dirty="0" smtClean="0">
                <a:solidFill>
                  <a:srgbClr val="231F20"/>
                </a:solidFill>
                <a:latin typeface="Segoe UI" pitchFamily="18" charset="0"/>
                <a:cs typeface="Segoe UI" pitchFamily="18" charset="0"/>
              </a:rPr>
              <a:t>Rate</a:t>
            </a:r>
            <a:r>
              <a:rPr lang="en-US" altLang="zh-CN" sz="950" dirty="0" smtClean="0">
                <a:latin typeface="Times New Roman" pitchFamily="18" charset="0"/>
                <a:cs typeface="Times New Roman" pitchFamily="18" charset="0"/>
              </a:rPr>
              <a:t> </a:t>
            </a:r>
            <a:r>
              <a:rPr lang="en-US" altLang="zh-CN" sz="950" b="1" dirty="0" smtClean="0">
                <a:solidFill>
                  <a:srgbClr val="231F20"/>
                </a:solidFill>
                <a:latin typeface="Segoe UI" pitchFamily="18" charset="0"/>
                <a:cs typeface="Segoe UI" pitchFamily="18" charset="0"/>
              </a:rPr>
              <a:t>per</a:t>
            </a:r>
            <a:r>
              <a:rPr lang="en-US" altLang="zh-CN" sz="950" dirty="0" smtClean="0">
                <a:latin typeface="Times New Roman" pitchFamily="18" charset="0"/>
                <a:cs typeface="Times New Roman" pitchFamily="18" charset="0"/>
              </a:rPr>
              <a:t> </a:t>
            </a:r>
            <a:r>
              <a:rPr lang="en-US" altLang="zh-CN" sz="950" b="1" dirty="0" smtClean="0">
                <a:solidFill>
                  <a:srgbClr val="231F20"/>
                </a:solidFill>
                <a:latin typeface="Segoe UI" pitchFamily="18" charset="0"/>
                <a:cs typeface="Segoe UI" pitchFamily="18" charset="0"/>
              </a:rPr>
              <a:t>100,000</a:t>
            </a:r>
          </a:p>
          <a:p>
            <a:pPr>
              <a:lnSpc>
                <a:spcPts val="1100"/>
              </a:lnSpc>
              <a:tabLst>
                <a:tab pos="63500" algn="l"/>
                <a:tab pos="266700" algn="l"/>
                <a:tab pos="330200" algn="l"/>
              </a:tabLst>
            </a:pPr>
            <a:r>
              <a:rPr lang="en-US" altLang="zh-CN" dirty="0" smtClean="0"/>
              <a:t>	</a:t>
            </a:r>
            <a:r>
              <a:rPr lang="en-US" altLang="zh-CN" sz="950" b="1" dirty="0" smtClean="0">
                <a:solidFill>
                  <a:srgbClr val="231F20"/>
                </a:solidFill>
                <a:latin typeface="Segoe UI" pitchFamily="18" charset="0"/>
                <a:cs typeface="Segoe UI" pitchFamily="18" charset="0"/>
              </a:rPr>
              <a:t>person-years</a:t>
            </a:r>
          </a:p>
          <a:p>
            <a:pPr>
              <a:lnSpc>
                <a:spcPts val="1000"/>
              </a:lnSpc>
            </a:pPr>
            <a:endParaRPr lang="en-US" altLang="zh-CN" dirty="0" smtClean="0"/>
          </a:p>
          <a:p>
            <a:pPr>
              <a:lnSpc>
                <a:spcPts val="1700"/>
              </a:lnSpc>
              <a:tabLst>
                <a:tab pos="63500" algn="l"/>
                <a:tab pos="266700" algn="l"/>
                <a:tab pos="330200" algn="l"/>
              </a:tabLst>
            </a:pPr>
            <a:r>
              <a:rPr lang="en-US" altLang="zh-CN" dirty="0" smtClean="0"/>
              <a:t>			</a:t>
            </a:r>
            <a:r>
              <a:rPr lang="en-US" altLang="zh-CN" sz="950" dirty="0" smtClean="0">
                <a:solidFill>
                  <a:srgbClr val="231F20"/>
                </a:solidFill>
                <a:latin typeface="Segoe UI" pitchFamily="18" charset="0"/>
                <a:cs typeface="Segoe UI" pitchFamily="18" charset="0"/>
              </a:rPr>
              <a:t>10</a:t>
            </a:r>
          </a:p>
          <a:p>
            <a:pPr>
              <a:lnSpc>
                <a:spcPts val="1100"/>
              </a:lnSpc>
              <a:tabLst>
                <a:tab pos="63500" algn="l"/>
                <a:tab pos="266700" algn="l"/>
                <a:tab pos="330200" algn="l"/>
              </a:tabLst>
            </a:pPr>
            <a:r>
              <a:rPr lang="en-US" altLang="zh-CN" dirty="0" smtClean="0"/>
              <a:t>			</a:t>
            </a:r>
            <a:r>
              <a:rPr lang="en-US" altLang="zh-CN" sz="950" dirty="0" smtClean="0">
                <a:solidFill>
                  <a:srgbClr val="231F20"/>
                </a:solidFill>
                <a:latin typeface="Segoe UI" pitchFamily="18" charset="0"/>
                <a:cs typeface="Segoe UI" pitchFamily="18" charset="0"/>
              </a:rPr>
              <a:t>30</a:t>
            </a:r>
          </a:p>
          <a:p>
            <a:pPr>
              <a:lnSpc>
                <a:spcPts val="1400"/>
              </a:lnSpc>
              <a:tabLst>
                <a:tab pos="63500" algn="l"/>
                <a:tab pos="266700" algn="l"/>
                <a:tab pos="330200" algn="l"/>
              </a:tabLst>
            </a:pPr>
            <a:r>
              <a:rPr lang="en-US" altLang="zh-CN" dirty="0" smtClean="0"/>
              <a:t>		</a:t>
            </a:r>
            <a:r>
              <a:rPr lang="en-US" altLang="zh-CN" sz="950" b="1" dirty="0" smtClean="0">
                <a:solidFill>
                  <a:srgbClr val="231F20"/>
                </a:solidFill>
                <a:latin typeface="Segoe UI" pitchFamily="18" charset="0"/>
                <a:cs typeface="Segoe UI" pitchFamily="18" charset="0"/>
              </a:rPr>
              <a:t>Odds</a:t>
            </a:r>
          </a:p>
          <a:p>
            <a:pPr>
              <a:lnSpc>
                <a:spcPts val="1000"/>
              </a:lnSpc>
            </a:pPr>
            <a:endParaRPr lang="en-US" altLang="zh-CN" dirty="0" smtClean="0"/>
          </a:p>
          <a:p>
            <a:pPr>
              <a:lnSpc>
                <a:spcPts val="1700"/>
              </a:lnSpc>
              <a:tabLst>
                <a:tab pos="63500" algn="l"/>
                <a:tab pos="266700" algn="l"/>
                <a:tab pos="330200" algn="l"/>
              </a:tabLst>
            </a:pPr>
            <a:r>
              <a:rPr lang="en-US" altLang="zh-CN" dirty="0" smtClean="0"/>
              <a:t>		</a:t>
            </a:r>
            <a:r>
              <a:rPr lang="en-US" altLang="zh-CN" sz="950" dirty="0" smtClean="0">
                <a:solidFill>
                  <a:srgbClr val="231F20"/>
                </a:solidFill>
                <a:latin typeface="Segoe UI" pitchFamily="18" charset="0"/>
                <a:cs typeface="Segoe UI" pitchFamily="18" charset="0"/>
              </a:rPr>
              <a:t>10/90</a:t>
            </a:r>
          </a:p>
          <a:p>
            <a:pPr>
              <a:lnSpc>
                <a:spcPts val="1100"/>
              </a:lnSpc>
              <a:tabLst>
                <a:tab pos="63500" algn="l"/>
                <a:tab pos="266700" algn="l"/>
                <a:tab pos="330200" algn="l"/>
              </a:tabLst>
            </a:pPr>
            <a:r>
              <a:rPr lang="en-US" altLang="zh-CN" dirty="0" smtClean="0"/>
              <a:t>		</a:t>
            </a:r>
            <a:r>
              <a:rPr lang="en-US" altLang="zh-CN" sz="950" dirty="0" smtClean="0">
                <a:solidFill>
                  <a:srgbClr val="231F20"/>
                </a:solidFill>
                <a:latin typeface="Segoe UI" pitchFamily="18" charset="0"/>
                <a:cs typeface="Segoe UI" pitchFamily="18" charset="0"/>
              </a:rPr>
              <a:t>25/75</a:t>
            </a:r>
          </a:p>
        </p:txBody>
      </p:sp>
      <p:sp>
        <p:nvSpPr>
          <p:cNvPr id="30" name="TextBox 1"/>
          <p:cNvSpPr txBox="1"/>
          <p:nvPr/>
        </p:nvSpPr>
        <p:spPr>
          <a:xfrm>
            <a:off x="5245100" y="1422400"/>
            <a:ext cx="609600" cy="1155700"/>
          </a:xfrm>
          <a:prstGeom prst="rect">
            <a:avLst/>
          </a:prstGeom>
          <a:noFill/>
        </p:spPr>
        <p:txBody>
          <a:bodyPr wrap="none" lIns="0" tIns="0" rIns="0" rtlCol="0">
            <a:spAutoFit/>
          </a:bodyPr>
          <a:lstStyle/>
          <a:p>
            <a:pPr>
              <a:lnSpc>
                <a:spcPts val="1100"/>
              </a:lnSpc>
              <a:tabLst>
                <a:tab pos="63500" algn="l"/>
                <a:tab pos="215900" algn="l"/>
              </a:tabLst>
            </a:pPr>
            <a:r>
              <a:rPr lang="en-US" altLang="zh-CN" sz="950" b="1" dirty="0" smtClean="0">
                <a:solidFill>
                  <a:srgbClr val="231F20"/>
                </a:solidFill>
                <a:latin typeface="Segoe UI" pitchFamily="18" charset="0"/>
                <a:cs typeface="Segoe UI" pitchFamily="18" charset="0"/>
              </a:rPr>
              <a:t>Relative</a:t>
            </a:r>
            <a:r>
              <a:rPr lang="en-US" altLang="zh-CN" sz="950" dirty="0" smtClean="0">
                <a:latin typeface="Times New Roman" pitchFamily="18" charset="0"/>
                <a:cs typeface="Times New Roman" pitchFamily="18" charset="0"/>
              </a:rPr>
              <a:t> </a:t>
            </a:r>
            <a:r>
              <a:rPr lang="en-US" altLang="zh-CN" sz="950" b="1" dirty="0" smtClean="0">
                <a:solidFill>
                  <a:srgbClr val="231F20"/>
                </a:solidFill>
                <a:latin typeface="Segoe UI" pitchFamily="18" charset="0"/>
                <a:cs typeface="Segoe UI" pitchFamily="18" charset="0"/>
              </a:rPr>
              <a:t>risk</a:t>
            </a:r>
          </a:p>
          <a:p>
            <a:pPr>
              <a:lnSpc>
                <a:spcPts val="1000"/>
              </a:lnSpc>
            </a:pPr>
            <a:endParaRPr lang="en-US" altLang="zh-CN" dirty="0" smtClean="0"/>
          </a:p>
          <a:p>
            <a:pPr>
              <a:lnSpc>
                <a:spcPts val="1700"/>
              </a:lnSpc>
              <a:tabLst>
                <a:tab pos="63500" algn="l"/>
                <a:tab pos="215900" algn="l"/>
              </a:tabLst>
            </a:pPr>
            <a:r>
              <a:rPr lang="en-US" altLang="zh-CN" dirty="0" smtClean="0"/>
              <a:t>		</a:t>
            </a:r>
            <a:r>
              <a:rPr lang="en-US" altLang="zh-CN" sz="950" dirty="0" smtClean="0">
                <a:solidFill>
                  <a:srgbClr val="231F20"/>
                </a:solidFill>
                <a:latin typeface="Segoe UI" pitchFamily="18" charset="0"/>
                <a:cs typeface="Segoe UI" pitchFamily="18" charset="0"/>
              </a:rPr>
              <a:t>0.33</a:t>
            </a:r>
          </a:p>
          <a:p>
            <a:pPr>
              <a:lnSpc>
                <a:spcPts val="1000"/>
              </a:lnSpc>
            </a:pPr>
            <a:endParaRPr lang="en-US" altLang="zh-CN" dirty="0" smtClean="0"/>
          </a:p>
          <a:p>
            <a:pPr>
              <a:lnSpc>
                <a:spcPts val="1500"/>
              </a:lnSpc>
              <a:tabLst>
                <a:tab pos="63500" algn="l"/>
                <a:tab pos="215900" algn="l"/>
              </a:tabLst>
            </a:pPr>
            <a:r>
              <a:rPr lang="en-US" altLang="zh-CN" dirty="0" smtClean="0"/>
              <a:t>	</a:t>
            </a:r>
            <a:r>
              <a:rPr lang="en-US" altLang="zh-CN" sz="950" b="1" dirty="0" smtClean="0">
                <a:solidFill>
                  <a:srgbClr val="231F20"/>
                </a:solidFill>
                <a:latin typeface="Segoe UI" pitchFamily="18" charset="0"/>
                <a:cs typeface="Segoe UI" pitchFamily="18" charset="0"/>
              </a:rPr>
              <a:t>Odds</a:t>
            </a:r>
            <a:r>
              <a:rPr lang="en-US" altLang="zh-CN" sz="950" dirty="0" smtClean="0">
                <a:latin typeface="Times New Roman" pitchFamily="18" charset="0"/>
                <a:cs typeface="Times New Roman" pitchFamily="18" charset="0"/>
              </a:rPr>
              <a:t> </a:t>
            </a:r>
            <a:r>
              <a:rPr lang="en-US" altLang="zh-CN" sz="950" b="1" dirty="0" smtClean="0">
                <a:solidFill>
                  <a:srgbClr val="231F20"/>
                </a:solidFill>
                <a:latin typeface="Segoe UI" pitchFamily="18" charset="0"/>
                <a:cs typeface="Segoe UI" pitchFamily="18" charset="0"/>
              </a:rPr>
              <a:t>ratio</a:t>
            </a:r>
          </a:p>
          <a:p>
            <a:pPr>
              <a:lnSpc>
                <a:spcPts val="1000"/>
              </a:lnSpc>
            </a:pPr>
            <a:endParaRPr lang="en-US" altLang="zh-CN" dirty="0" smtClean="0"/>
          </a:p>
          <a:p>
            <a:pPr>
              <a:lnSpc>
                <a:spcPts val="1700"/>
              </a:lnSpc>
              <a:tabLst>
                <a:tab pos="63500" algn="l"/>
                <a:tab pos="215900" algn="l"/>
              </a:tabLst>
            </a:pPr>
            <a:r>
              <a:rPr lang="en-US" altLang="zh-CN" dirty="0" smtClean="0"/>
              <a:t>		</a:t>
            </a:r>
            <a:r>
              <a:rPr lang="en-US" altLang="zh-CN" sz="950" dirty="0" smtClean="0">
                <a:solidFill>
                  <a:srgbClr val="231F20"/>
                </a:solidFill>
                <a:latin typeface="Segoe UI" pitchFamily="18" charset="0"/>
                <a:cs typeface="Segoe UI" pitchFamily="18" charset="0"/>
              </a:rPr>
              <a:t>0.33</a:t>
            </a:r>
          </a:p>
        </p:txBody>
      </p:sp>
      <p:sp>
        <p:nvSpPr>
          <p:cNvPr id="31" name="TextBox 1"/>
          <p:cNvSpPr txBox="1"/>
          <p:nvPr/>
        </p:nvSpPr>
        <p:spPr>
          <a:xfrm>
            <a:off x="1447800" y="2844800"/>
            <a:ext cx="1562100" cy="114300"/>
          </a:xfrm>
          <a:prstGeom prst="rect">
            <a:avLst/>
          </a:prstGeom>
          <a:noFill/>
        </p:spPr>
        <p:txBody>
          <a:bodyPr wrap="none" lIns="0" tIns="0" rIns="0" rtlCol="0">
            <a:spAutoFit/>
          </a:bodyPr>
          <a:lstStyle/>
          <a:p>
            <a:pPr>
              <a:lnSpc>
                <a:spcPts val="900"/>
              </a:lnSpc>
              <a:tabLst/>
            </a:pPr>
            <a:r>
              <a:rPr lang="en-US" altLang="zh-CN" sz="800" dirty="0" smtClean="0">
                <a:solidFill>
                  <a:srgbClr val="231F20"/>
                </a:solidFill>
                <a:latin typeface="Segoe UI" pitchFamily="18" charset="0"/>
                <a:cs typeface="Segoe UI" pitchFamily="18" charset="0"/>
              </a:rPr>
              <a:t>Vaccine</a:t>
            </a:r>
            <a:r>
              <a:rPr lang="en-US" altLang="zh-CN" sz="800" dirty="0" smtClean="0">
                <a:latin typeface="Times New Roman" pitchFamily="18" charset="0"/>
                <a:cs typeface="Times New Roman" pitchFamily="18" charset="0"/>
              </a:rPr>
              <a:t> </a:t>
            </a:r>
            <a:r>
              <a:rPr lang="en-US" altLang="zh-CN" sz="800" dirty="0" smtClean="0">
                <a:solidFill>
                  <a:srgbClr val="231F20"/>
                </a:solidFill>
                <a:latin typeface="Segoe UI" pitchFamily="18" charset="0"/>
                <a:cs typeface="Segoe UI" pitchFamily="18" charset="0"/>
              </a:rPr>
              <a:t>efficacy</a:t>
            </a:r>
            <a:r>
              <a:rPr lang="en-US" altLang="zh-CN" sz="800" dirty="0" smtClean="0">
                <a:latin typeface="Times New Roman" pitchFamily="18" charset="0"/>
                <a:cs typeface="Times New Roman" pitchFamily="18" charset="0"/>
              </a:rPr>
              <a:t> </a:t>
            </a:r>
            <a:r>
              <a:rPr lang="en-US" altLang="zh-CN" sz="800" dirty="0" smtClean="0">
                <a:solidFill>
                  <a:srgbClr val="231F20"/>
                </a:solidFill>
                <a:latin typeface="Symbol" pitchFamily="18" charset="0"/>
                <a:cs typeface="Symbol" pitchFamily="18" charset="0"/>
              </a:rPr>
              <a:t>=</a:t>
            </a:r>
            <a:r>
              <a:rPr lang="en-US" altLang="zh-CN" sz="800" dirty="0" smtClean="0">
                <a:latin typeface="Times New Roman" pitchFamily="18" charset="0"/>
                <a:cs typeface="Times New Roman" pitchFamily="18" charset="0"/>
              </a:rPr>
              <a:t> </a:t>
            </a:r>
            <a:r>
              <a:rPr lang="en-US" altLang="zh-CN" sz="800" dirty="0" smtClean="0">
                <a:solidFill>
                  <a:srgbClr val="231F20"/>
                </a:solidFill>
                <a:latin typeface="Segoe UI" pitchFamily="18" charset="0"/>
                <a:cs typeface="Segoe UI" pitchFamily="18" charset="0"/>
              </a:rPr>
              <a:t>1</a:t>
            </a:r>
            <a:r>
              <a:rPr lang="en-US" altLang="zh-CN" sz="800" dirty="0" smtClean="0">
                <a:latin typeface="Times New Roman" pitchFamily="18" charset="0"/>
                <a:cs typeface="Times New Roman" pitchFamily="18" charset="0"/>
              </a:rPr>
              <a:t> </a:t>
            </a:r>
            <a:r>
              <a:rPr lang="en-US" altLang="zh-CN" sz="800" dirty="0" smtClean="0">
                <a:solidFill>
                  <a:srgbClr val="231F20"/>
                </a:solidFill>
                <a:latin typeface="Segoe UI" pitchFamily="18" charset="0"/>
                <a:cs typeface="Segoe UI" pitchFamily="18" charset="0"/>
              </a:rPr>
              <a:t>–</a:t>
            </a:r>
            <a:r>
              <a:rPr lang="en-US" altLang="zh-CN" sz="800" dirty="0" smtClean="0">
                <a:latin typeface="Times New Roman" pitchFamily="18" charset="0"/>
                <a:cs typeface="Times New Roman" pitchFamily="18" charset="0"/>
              </a:rPr>
              <a:t> </a:t>
            </a:r>
            <a:r>
              <a:rPr lang="en-US" altLang="zh-CN" sz="800" dirty="0" smtClean="0">
                <a:solidFill>
                  <a:srgbClr val="231F20"/>
                </a:solidFill>
                <a:latin typeface="Segoe UI" pitchFamily="18" charset="0"/>
                <a:cs typeface="Segoe UI" pitchFamily="18" charset="0"/>
              </a:rPr>
              <a:t>Relative</a:t>
            </a:r>
            <a:r>
              <a:rPr lang="en-US" altLang="zh-CN" sz="800" dirty="0" smtClean="0">
                <a:latin typeface="Times New Roman" pitchFamily="18" charset="0"/>
                <a:cs typeface="Times New Roman" pitchFamily="18" charset="0"/>
              </a:rPr>
              <a:t> </a:t>
            </a:r>
            <a:r>
              <a:rPr lang="en-US" altLang="zh-CN" sz="800" dirty="0" smtClean="0">
                <a:solidFill>
                  <a:srgbClr val="231F20"/>
                </a:solidFill>
                <a:latin typeface="Segoe UI" pitchFamily="18" charset="0"/>
                <a:cs typeface="Segoe UI" pitchFamily="18" charset="0"/>
              </a:rPr>
              <a:t>risk</a:t>
            </a:r>
            <a:r>
              <a:rPr lang="en-US" altLang="zh-CN" sz="800" dirty="0" smtClean="0">
                <a:latin typeface="Times New Roman" pitchFamily="18" charset="0"/>
                <a:cs typeface="Times New Roman" pitchFamily="18" charset="0"/>
              </a:rPr>
              <a:t> </a:t>
            </a:r>
            <a:r>
              <a:rPr lang="en-US" altLang="zh-CN" sz="800" dirty="0" smtClean="0">
                <a:solidFill>
                  <a:srgbClr val="231F20"/>
                </a:solidFill>
                <a:latin typeface="Symbol" pitchFamily="18" charset="0"/>
                <a:cs typeface="Symbol" pitchFamily="18" charset="0"/>
              </a:rPr>
              <a:t>=</a:t>
            </a:r>
            <a:r>
              <a:rPr lang="en-US" altLang="zh-CN" sz="800" dirty="0" smtClean="0">
                <a:latin typeface="Times New Roman" pitchFamily="18" charset="0"/>
                <a:cs typeface="Times New Roman" pitchFamily="18" charset="0"/>
              </a:rPr>
              <a:t> </a:t>
            </a:r>
            <a:r>
              <a:rPr lang="en-US" altLang="zh-CN" sz="800" dirty="0" smtClean="0">
                <a:solidFill>
                  <a:srgbClr val="231F20"/>
                </a:solidFill>
                <a:latin typeface="Segoe UI" pitchFamily="18" charset="0"/>
                <a:cs typeface="Segoe UI" pitchFamily="18" charset="0"/>
              </a:rPr>
              <a:t>0.67.</a:t>
            </a:r>
          </a:p>
        </p:txBody>
      </p:sp>
      <p:sp>
        <p:nvSpPr>
          <p:cNvPr id="32" name="TextBox 1"/>
          <p:cNvSpPr txBox="1"/>
          <p:nvPr/>
        </p:nvSpPr>
        <p:spPr>
          <a:xfrm>
            <a:off x="1447800" y="3009900"/>
            <a:ext cx="25400" cy="50800"/>
          </a:xfrm>
          <a:prstGeom prst="rect">
            <a:avLst/>
          </a:prstGeom>
          <a:noFill/>
        </p:spPr>
        <p:txBody>
          <a:bodyPr wrap="none" lIns="0" tIns="0" rIns="0" rtlCol="0">
            <a:spAutoFit/>
          </a:bodyPr>
          <a:lstStyle/>
          <a:p>
            <a:pPr>
              <a:lnSpc>
                <a:spcPts val="400"/>
              </a:lnSpc>
              <a:tabLst/>
            </a:pPr>
            <a:r>
              <a:rPr lang="en-US" altLang="zh-CN" sz="471" i="1" dirty="0" smtClean="0">
                <a:solidFill>
                  <a:srgbClr val="231F20"/>
                </a:solidFill>
                <a:latin typeface="Segoe UI" pitchFamily="18" charset="0"/>
                <a:cs typeface="Segoe UI" pitchFamily="18" charset="0"/>
              </a:rPr>
              <a:t>a</a:t>
            </a:r>
          </a:p>
        </p:txBody>
      </p:sp>
      <p:sp>
        <p:nvSpPr>
          <p:cNvPr id="33" name="TextBox 1"/>
          <p:cNvSpPr txBox="1"/>
          <p:nvPr/>
        </p:nvSpPr>
        <p:spPr>
          <a:xfrm>
            <a:off x="895350" y="2997200"/>
            <a:ext cx="6662850" cy="2931572"/>
          </a:xfrm>
          <a:prstGeom prst="rect">
            <a:avLst/>
          </a:prstGeom>
          <a:noFill/>
        </p:spPr>
        <p:txBody>
          <a:bodyPr wrap="none" lIns="0" tIns="0" rIns="0" rtlCol="0">
            <a:spAutoFit/>
          </a:bodyPr>
          <a:lstStyle/>
          <a:p>
            <a:pPr>
              <a:tabLst/>
            </a:pPr>
            <a:r>
              <a:rPr lang="en-US" altLang="zh-CN" sz="1200" b="1" dirty="0" smtClean="0">
                <a:solidFill>
                  <a:srgbClr val="231F20"/>
                </a:solidFill>
                <a:latin typeface="Segoe UI" pitchFamily="18" charset="0"/>
                <a:cs typeface="Segoe UI" pitchFamily="18" charset="0"/>
              </a:rPr>
              <a:t>Cohort study</a:t>
            </a:r>
            <a:r>
              <a:rPr lang="en-US" altLang="zh-CN" sz="1200" dirty="0" smtClean="0">
                <a:solidFill>
                  <a:srgbClr val="231F20"/>
                </a:solidFill>
                <a:latin typeface="Segoe UI" pitchFamily="18" charset="0"/>
                <a:cs typeface="Segoe UI" pitchFamily="18" charset="0"/>
              </a:rPr>
              <a:t>: Two populations, vaccinated and not vaccinated, are followed for 1 year, </a:t>
            </a:r>
          </a:p>
          <a:p>
            <a:pPr>
              <a:tabLst/>
            </a:pPr>
            <a:r>
              <a:rPr lang="en-US" altLang="zh-CN" sz="1200" dirty="0" smtClean="0">
                <a:solidFill>
                  <a:srgbClr val="231F20"/>
                </a:solidFill>
                <a:latin typeface="Segoe UI" pitchFamily="18" charset="0"/>
                <a:cs typeface="Segoe UI" pitchFamily="18" charset="0"/>
              </a:rPr>
              <a:t>and cases occurring in each group are recorded.</a:t>
            </a:r>
            <a:r>
              <a:rPr lang="en-US" altLang="zh-CN" sz="1200" dirty="0" smtClean="0">
                <a:latin typeface="Times New Roman" pitchFamily="18" charset="0"/>
                <a:cs typeface="Times New Roman" pitchFamily="18" charset="0"/>
              </a:rPr>
              <a:t> </a:t>
            </a:r>
          </a:p>
          <a:p>
            <a:pPr>
              <a:tabLst/>
            </a:pPr>
            <a:r>
              <a:rPr lang="en-US" altLang="zh-CN" sz="1200" dirty="0" smtClean="0">
                <a:solidFill>
                  <a:srgbClr val="231F20"/>
                </a:solidFill>
                <a:latin typeface="Segoe UI" pitchFamily="18" charset="0"/>
                <a:cs typeface="Segoe UI" pitchFamily="18" charset="0"/>
              </a:rPr>
              <a:t>Rates</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are</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calculated,</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and</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the</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ratio</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of</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rates</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gives</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the</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relative</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risk</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for</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those</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who</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were</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vaccinated.</a:t>
            </a:r>
          </a:p>
          <a:p>
            <a:pPr>
              <a:tabLst/>
            </a:pP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In</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this</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instance, relative</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risk</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is</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lower</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for</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those</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with</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than</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without</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the</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attribute</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(immunization).</a:t>
            </a:r>
            <a:r>
              <a:rPr lang="en-US" altLang="zh-CN" sz="1200" dirty="0" smtClean="0">
                <a:latin typeface="Times New Roman" pitchFamily="18" charset="0"/>
                <a:cs typeface="Times New Roman" pitchFamily="18" charset="0"/>
              </a:rPr>
              <a:t> </a:t>
            </a:r>
          </a:p>
          <a:p>
            <a:pPr>
              <a:tabLst/>
            </a:pPr>
            <a:r>
              <a:rPr lang="en-US" altLang="zh-CN" sz="1200" dirty="0" smtClean="0">
                <a:solidFill>
                  <a:srgbClr val="231F20"/>
                </a:solidFill>
                <a:latin typeface="Segoe UI" pitchFamily="18" charset="0"/>
                <a:cs typeface="Segoe UI" pitchFamily="18" charset="0"/>
              </a:rPr>
              <a:t>The</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validity</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of</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this</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design</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depends</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on</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the assumption</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that</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vaccinated</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and</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not</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vaccinated</a:t>
            </a:r>
            <a:r>
              <a:rPr lang="en-US" altLang="zh-CN" sz="1200" dirty="0" smtClean="0">
                <a:latin typeface="Times New Roman" pitchFamily="18" charset="0"/>
                <a:cs typeface="Times New Roman" pitchFamily="18" charset="0"/>
              </a:rPr>
              <a:t> </a:t>
            </a:r>
          </a:p>
          <a:p>
            <a:pPr>
              <a:tabLst/>
            </a:pPr>
            <a:r>
              <a:rPr lang="en-US" altLang="zh-CN" sz="1200" dirty="0" smtClean="0">
                <a:solidFill>
                  <a:srgbClr val="231F20"/>
                </a:solidFill>
                <a:latin typeface="Segoe UI" pitchFamily="18" charset="0"/>
                <a:cs typeface="Segoe UI" pitchFamily="18" charset="0"/>
              </a:rPr>
              <a:t>groups</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would</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be</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at</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equal</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risk</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except</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for</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the</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attribute</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under</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study. </a:t>
            </a:r>
          </a:p>
          <a:p>
            <a:pPr>
              <a:tabLst/>
            </a:pPr>
            <a:r>
              <a:rPr lang="en-US" altLang="zh-CN" sz="1200" b="1" dirty="0" smtClean="0">
                <a:solidFill>
                  <a:srgbClr val="231F20"/>
                </a:solidFill>
                <a:latin typeface="Segoe UI" pitchFamily="18" charset="0"/>
                <a:cs typeface="Segoe UI" pitchFamily="18" charset="0"/>
              </a:rPr>
              <a:t>Case-control</a:t>
            </a:r>
            <a:r>
              <a:rPr lang="en-US" altLang="zh-CN" sz="1200" b="1" dirty="0" smtClean="0">
                <a:latin typeface="Times New Roman" pitchFamily="18" charset="0"/>
                <a:cs typeface="Times New Roman" pitchFamily="18" charset="0"/>
              </a:rPr>
              <a:t> </a:t>
            </a:r>
            <a:r>
              <a:rPr lang="en-US" altLang="zh-CN" sz="1200" b="1" dirty="0" smtClean="0">
                <a:solidFill>
                  <a:srgbClr val="231F20"/>
                </a:solidFill>
                <a:latin typeface="Segoe UI" pitchFamily="18" charset="0"/>
                <a:cs typeface="Segoe UI" pitchFamily="18" charset="0"/>
              </a:rPr>
              <a:t>study</a:t>
            </a:r>
            <a:r>
              <a:rPr lang="en-US" altLang="zh-CN" sz="1200" dirty="0" smtClean="0">
                <a:solidFill>
                  <a:srgbClr val="231F20"/>
                </a:solidFill>
                <a:latin typeface="Segoe UI" pitchFamily="18" charset="0"/>
                <a:cs typeface="Segoe UI" pitchFamily="18" charset="0"/>
              </a:rPr>
              <a:t>:</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A</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group</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of</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100</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cases</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and</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100</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controls</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are</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randomly</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picked</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to</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be</a:t>
            </a:r>
            <a:r>
              <a:rPr lang="en-US" altLang="zh-CN" sz="1200" dirty="0" smtClean="0">
                <a:latin typeface="Times New Roman" pitchFamily="18" charset="0"/>
                <a:cs typeface="Times New Roman" pitchFamily="18" charset="0"/>
              </a:rPr>
              <a:t> </a:t>
            </a:r>
          </a:p>
          <a:p>
            <a:pPr>
              <a:tabLst/>
            </a:pPr>
            <a:r>
              <a:rPr lang="en-US" altLang="zh-CN" sz="1200" dirty="0" smtClean="0">
                <a:solidFill>
                  <a:srgbClr val="231F20"/>
                </a:solidFill>
                <a:latin typeface="Segoe UI" pitchFamily="18" charset="0"/>
                <a:cs typeface="Segoe UI" pitchFamily="18" charset="0"/>
              </a:rPr>
              <a:t>representative</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of</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the</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groups</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from which</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they</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are</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drawn.</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Subjects</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in</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each</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group</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are</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classified</a:t>
            </a:r>
            <a:r>
              <a:rPr lang="en-US" altLang="zh-CN" sz="1200" dirty="0" smtClean="0">
                <a:latin typeface="Times New Roman" pitchFamily="18" charset="0"/>
                <a:cs typeface="Times New Roman" pitchFamily="18" charset="0"/>
              </a:rPr>
              <a:t> </a:t>
            </a:r>
          </a:p>
          <a:p>
            <a:pPr>
              <a:tabLst/>
            </a:pPr>
            <a:r>
              <a:rPr lang="en-US" altLang="zh-CN" sz="1200" dirty="0" smtClean="0">
                <a:solidFill>
                  <a:srgbClr val="231F20"/>
                </a:solidFill>
                <a:latin typeface="Segoe UI" pitchFamily="18" charset="0"/>
                <a:cs typeface="Segoe UI" pitchFamily="18" charset="0"/>
              </a:rPr>
              <a:t>as</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vaccinated</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or</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not</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vaccinated,</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and</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two</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ratios</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are</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computed: vaccinated</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cases/vaccinated</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controls</a:t>
            </a:r>
          </a:p>
          <a:p>
            <a:pPr>
              <a:tabLst/>
            </a:pP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and</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unvaccinated</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cases/unvaccinated</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controls.</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The</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odds</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of</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a</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case</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being</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exposed (vaccinated)</a:t>
            </a:r>
          </a:p>
          <a:p>
            <a:pPr>
              <a:tabLst/>
            </a:pP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and</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the</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odds</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of</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the</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control</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being</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exposed</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are</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used</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to</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compute</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the</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odds</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ratio,</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which</a:t>
            </a:r>
            <a:r>
              <a:rPr lang="en-US" altLang="zh-CN" sz="1200" dirty="0" smtClean="0">
                <a:latin typeface="Times New Roman" pitchFamily="18" charset="0"/>
                <a:cs typeface="Times New Roman" pitchFamily="18" charset="0"/>
              </a:rPr>
              <a:t> </a:t>
            </a:r>
          </a:p>
          <a:p>
            <a:pPr>
              <a:tabLst/>
            </a:pPr>
            <a:r>
              <a:rPr lang="en-US" altLang="zh-CN" sz="1200" dirty="0" smtClean="0">
                <a:solidFill>
                  <a:srgbClr val="231F20"/>
                </a:solidFill>
                <a:latin typeface="Segoe UI" pitchFamily="18" charset="0"/>
                <a:cs typeface="Segoe UI" pitchFamily="18" charset="0"/>
              </a:rPr>
              <a:t>provides</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an</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estimate</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of the</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relative</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risk.</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The</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validity</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of</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the</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case-control</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design</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depends</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on</a:t>
            </a:r>
          </a:p>
          <a:p>
            <a:pPr>
              <a:tabLst/>
            </a:pP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two</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assumptions:</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(a)</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the</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case</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and</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control</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groups</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are representative</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of</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the</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larger</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groups</a:t>
            </a:r>
            <a:r>
              <a:rPr lang="en-US" altLang="zh-CN" sz="1200" dirty="0" smtClean="0">
                <a:latin typeface="Times New Roman" pitchFamily="18" charset="0"/>
                <a:cs typeface="Times New Roman" pitchFamily="18" charset="0"/>
              </a:rPr>
              <a:t> </a:t>
            </a:r>
          </a:p>
          <a:p>
            <a:pPr>
              <a:tabLst/>
            </a:pPr>
            <a:r>
              <a:rPr lang="en-US" altLang="zh-CN" sz="1200" dirty="0" smtClean="0">
                <a:solidFill>
                  <a:srgbClr val="231F20"/>
                </a:solidFill>
                <a:latin typeface="Segoe UI" pitchFamily="18" charset="0"/>
                <a:cs typeface="Segoe UI" pitchFamily="18" charset="0"/>
              </a:rPr>
              <a:t>from</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which</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they</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are</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drawn,</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and</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(b)</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the</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number</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of</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cases</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is</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very</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small</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a:t>
            </a:r>
            <a:r>
              <a:rPr lang="en-US" altLang="zh-CN" sz="1200" dirty="0" smtClean="0">
                <a:solidFill>
                  <a:srgbClr val="231F20"/>
                </a:solidFill>
                <a:latin typeface="Symbol" pitchFamily="18" charset="0"/>
                <a:cs typeface="Symbol" pitchFamily="18" charset="0"/>
              </a:rPr>
              <a:t>&lt;</a:t>
            </a:r>
            <a:r>
              <a:rPr lang="en-US" altLang="zh-CN" sz="1200" dirty="0" smtClean="0">
                <a:solidFill>
                  <a:srgbClr val="231F20"/>
                </a:solidFill>
                <a:latin typeface="Segoe UI" pitchFamily="18" charset="0"/>
                <a:cs typeface="Segoe UI" pitchFamily="18" charset="0"/>
              </a:rPr>
              <a:t>1/10)</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relative</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to</a:t>
            </a:r>
          </a:p>
          <a:p>
            <a:pPr>
              <a:tabLst/>
            </a:pPr>
            <a:r>
              <a:rPr lang="en-US" altLang="zh-CN" sz="1200" dirty="0" smtClean="0">
                <a:solidFill>
                  <a:srgbClr val="231F20"/>
                </a:solidFill>
                <a:latin typeface="Segoe UI" pitchFamily="18" charset="0"/>
                <a:cs typeface="Segoe UI" pitchFamily="18" charset="0"/>
              </a:rPr>
              <a:t>the</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total</a:t>
            </a:r>
            <a:r>
              <a:rPr lang="en-US" altLang="zh-CN" sz="1200" dirty="0" smtClean="0">
                <a:latin typeface="Times New Roman" pitchFamily="18" charset="0"/>
                <a:cs typeface="Times New Roman" pitchFamily="18" charset="0"/>
              </a:rPr>
              <a:t> </a:t>
            </a:r>
            <a:r>
              <a:rPr lang="en-US" altLang="zh-CN" sz="1200" dirty="0" smtClean="0">
                <a:solidFill>
                  <a:srgbClr val="231F20"/>
                </a:solidFill>
                <a:latin typeface="Segoe UI" pitchFamily="18" charset="0"/>
                <a:cs typeface="Segoe UI" pitchFamily="18" charset="0"/>
              </a:rPr>
              <a:t>population.</a:t>
            </a:r>
          </a:p>
          <a:p>
            <a:pPr>
              <a:lnSpc>
                <a:spcPts val="900"/>
              </a:lnSpc>
              <a:tabLst/>
            </a:pPr>
            <a:endParaRPr lang="en-US" altLang="zh-CN" sz="800" dirty="0" smtClean="0">
              <a:solidFill>
                <a:srgbClr val="231F20"/>
              </a:solidFill>
              <a:latin typeface="Segoe UI" pitchFamily="18" charset="0"/>
              <a:cs typeface="Segoe UI" pitchFamily="18" charset="0"/>
            </a:endParaRPr>
          </a:p>
        </p:txBody>
      </p:sp>
      <p:sp>
        <p:nvSpPr>
          <p:cNvPr id="35" name="TextBox 1"/>
          <p:cNvSpPr txBox="1"/>
          <p:nvPr/>
        </p:nvSpPr>
        <p:spPr>
          <a:xfrm>
            <a:off x="1447800" y="3543300"/>
            <a:ext cx="25400" cy="50800"/>
          </a:xfrm>
          <a:prstGeom prst="rect">
            <a:avLst/>
          </a:prstGeom>
          <a:noFill/>
        </p:spPr>
        <p:txBody>
          <a:bodyPr wrap="none" lIns="0" tIns="0" rIns="0" rtlCol="0">
            <a:spAutoFit/>
          </a:bodyPr>
          <a:lstStyle/>
          <a:p>
            <a:pPr>
              <a:lnSpc>
                <a:spcPts val="400"/>
              </a:lnSpc>
              <a:tabLst/>
            </a:pPr>
            <a:r>
              <a:rPr lang="en-US" altLang="zh-CN" sz="471" i="1" dirty="0" smtClean="0">
                <a:solidFill>
                  <a:srgbClr val="231F20"/>
                </a:solidFill>
                <a:latin typeface="Segoe UI" pitchFamily="18" charset="0"/>
                <a:cs typeface="Segoe UI" pitchFamily="18" charset="0"/>
              </a:rPr>
              <a:t>b</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6705600" y="342900"/>
            <a:ext cx="304800" cy="203200"/>
          </a:xfrm>
          <a:custGeom>
            <a:avLst/>
            <a:gdLst>
              <a:gd name="connsiteX0" fmla="*/ 0 w 304800"/>
              <a:gd name="connsiteY0" fmla="*/ 203200 h 203200"/>
              <a:gd name="connsiteX1" fmla="*/ 304800 w 304800"/>
              <a:gd name="connsiteY1" fmla="*/ 203200 h 203200"/>
              <a:gd name="connsiteX2" fmla="*/ 304800 w 304800"/>
              <a:gd name="connsiteY2" fmla="*/ 0 h 203200"/>
              <a:gd name="connsiteX3" fmla="*/ 0 w 304800"/>
              <a:gd name="connsiteY3" fmla="*/ 0 h 203200"/>
              <a:gd name="connsiteX4" fmla="*/ 0 w 304800"/>
              <a:gd name="connsiteY4" fmla="*/ 203200 h 2032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304800" h="203200">
                <a:moveTo>
                  <a:pt x="0" y="203200"/>
                </a:moveTo>
                <a:lnTo>
                  <a:pt x="304800" y="203200"/>
                </a:lnTo>
                <a:lnTo>
                  <a:pt x="304800" y="0"/>
                </a:lnTo>
                <a:lnTo>
                  <a:pt x="0" y="0"/>
                </a:lnTo>
                <a:lnTo>
                  <a:pt x="0" y="203200"/>
                </a:lnTo>
              </a:path>
            </a:pathLst>
          </a:custGeom>
          <a:solidFill>
            <a:srgbClr val="62C2B2">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Freeform 3"/>
          <p:cNvSpPr/>
          <p:nvPr/>
        </p:nvSpPr>
        <p:spPr>
          <a:xfrm>
            <a:off x="1567637" y="990600"/>
            <a:ext cx="4563287" cy="1682750"/>
          </a:xfrm>
          <a:custGeom>
            <a:avLst/>
            <a:gdLst>
              <a:gd name="connsiteX0" fmla="*/ 0 w 4563287"/>
              <a:gd name="connsiteY0" fmla="*/ 1682750 h 1682750"/>
              <a:gd name="connsiteX1" fmla="*/ 4563287 w 4563287"/>
              <a:gd name="connsiteY1" fmla="*/ 1682750 h 1682750"/>
              <a:gd name="connsiteX2" fmla="*/ 4563287 w 4563287"/>
              <a:gd name="connsiteY2" fmla="*/ 0 h 1682750"/>
              <a:gd name="connsiteX3" fmla="*/ 0 w 4563287"/>
              <a:gd name="connsiteY3" fmla="*/ 0 h 1682750"/>
              <a:gd name="connsiteX4" fmla="*/ 0 w 4563287"/>
              <a:gd name="connsiteY4" fmla="*/ 1682750 h 168275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4563287" h="1682750">
                <a:moveTo>
                  <a:pt x="0" y="1682750"/>
                </a:moveTo>
                <a:lnTo>
                  <a:pt x="4563287" y="1682750"/>
                </a:lnTo>
                <a:lnTo>
                  <a:pt x="4563287" y="0"/>
                </a:lnTo>
                <a:lnTo>
                  <a:pt x="0" y="0"/>
                </a:lnTo>
                <a:lnTo>
                  <a:pt x="0" y="1682750"/>
                </a:lnTo>
              </a:path>
            </a:pathLst>
          </a:custGeom>
          <a:solidFill>
            <a:srgbClr val="FCF5E3">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Freeform 3"/>
          <p:cNvSpPr/>
          <p:nvPr/>
        </p:nvSpPr>
        <p:spPr>
          <a:xfrm>
            <a:off x="1567637" y="800100"/>
            <a:ext cx="1397000" cy="203200"/>
          </a:xfrm>
          <a:custGeom>
            <a:avLst/>
            <a:gdLst>
              <a:gd name="connsiteX0" fmla="*/ 0 w 1397000"/>
              <a:gd name="connsiteY0" fmla="*/ 203200 h 203200"/>
              <a:gd name="connsiteX1" fmla="*/ 1397000 w 1397000"/>
              <a:gd name="connsiteY1" fmla="*/ 203200 h 203200"/>
              <a:gd name="connsiteX2" fmla="*/ 1397000 w 1397000"/>
              <a:gd name="connsiteY2" fmla="*/ 0 h 203200"/>
              <a:gd name="connsiteX3" fmla="*/ 0 w 1397000"/>
              <a:gd name="connsiteY3" fmla="*/ 0 h 203200"/>
              <a:gd name="connsiteX4" fmla="*/ 0 w 1397000"/>
              <a:gd name="connsiteY4" fmla="*/ 203200 h 2032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1397000" h="203200">
                <a:moveTo>
                  <a:pt x="0" y="203200"/>
                </a:moveTo>
                <a:lnTo>
                  <a:pt x="1397000" y="203200"/>
                </a:lnTo>
                <a:lnTo>
                  <a:pt x="1397000" y="0"/>
                </a:lnTo>
                <a:lnTo>
                  <a:pt x="0" y="0"/>
                </a:lnTo>
                <a:lnTo>
                  <a:pt x="0" y="203200"/>
                </a:lnTo>
              </a:path>
            </a:pathLst>
          </a:custGeom>
          <a:solidFill>
            <a:srgbClr val="0B4D82">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Freeform 3"/>
          <p:cNvSpPr/>
          <p:nvPr/>
        </p:nvSpPr>
        <p:spPr>
          <a:xfrm>
            <a:off x="2355037" y="800100"/>
            <a:ext cx="3775887" cy="387350"/>
          </a:xfrm>
          <a:custGeom>
            <a:avLst/>
            <a:gdLst>
              <a:gd name="connsiteX0" fmla="*/ 0 w 3775887"/>
              <a:gd name="connsiteY0" fmla="*/ 0 h 387350"/>
              <a:gd name="connsiteX1" fmla="*/ 0 w 3775887"/>
              <a:gd name="connsiteY1" fmla="*/ 290512 h 387350"/>
              <a:gd name="connsiteX2" fmla="*/ 51955 w 3775887"/>
              <a:gd name="connsiteY2" fmla="*/ 387350 h 387350"/>
              <a:gd name="connsiteX3" fmla="*/ 3775887 w 3775887"/>
              <a:gd name="connsiteY3" fmla="*/ 387350 h 387350"/>
              <a:gd name="connsiteX4" fmla="*/ 3775887 w 3775887"/>
              <a:gd name="connsiteY4" fmla="*/ 0 h 387350"/>
              <a:gd name="connsiteX5" fmla="*/ 0 w 3775887"/>
              <a:gd name="connsiteY5" fmla="*/ 0 h 387350"/>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Lst>
            <a:rect l="l" t="t" r="r" b="b"/>
            <a:pathLst>
              <a:path w="3775887" h="387350">
                <a:moveTo>
                  <a:pt x="0" y="0"/>
                </a:moveTo>
                <a:lnTo>
                  <a:pt x="0" y="290512"/>
                </a:lnTo>
                <a:cubicBezTo>
                  <a:pt x="0" y="387350"/>
                  <a:pt x="51955" y="387350"/>
                  <a:pt x="51955" y="387350"/>
                </a:cubicBezTo>
                <a:lnTo>
                  <a:pt x="3775887" y="387350"/>
                </a:lnTo>
                <a:lnTo>
                  <a:pt x="3775887" y="0"/>
                </a:lnTo>
                <a:lnTo>
                  <a:pt x="0" y="0"/>
                </a:lnTo>
              </a:path>
            </a:pathLst>
          </a:custGeom>
          <a:solidFill>
            <a:srgbClr val="E7C25A">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Freeform 3"/>
          <p:cNvSpPr/>
          <p:nvPr/>
        </p:nvSpPr>
        <p:spPr>
          <a:xfrm>
            <a:off x="2602687" y="1301750"/>
            <a:ext cx="155575" cy="69850"/>
          </a:xfrm>
          <a:custGeom>
            <a:avLst/>
            <a:gdLst>
              <a:gd name="connsiteX0" fmla="*/ 0 w 155575"/>
              <a:gd name="connsiteY0" fmla="*/ 69850 h 69850"/>
              <a:gd name="connsiteX1" fmla="*/ 155575 w 155575"/>
              <a:gd name="connsiteY1" fmla="*/ 69850 h 69850"/>
              <a:gd name="connsiteX2" fmla="*/ 155575 w 155575"/>
              <a:gd name="connsiteY2" fmla="*/ 0 h 69850"/>
              <a:gd name="connsiteX3" fmla="*/ 0 w 155575"/>
              <a:gd name="connsiteY3" fmla="*/ 0 h 69850"/>
              <a:gd name="connsiteX4" fmla="*/ 0 w 155575"/>
              <a:gd name="connsiteY4" fmla="*/ 69850 h 6985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155575" h="69850">
                <a:moveTo>
                  <a:pt x="0" y="69850"/>
                </a:moveTo>
                <a:lnTo>
                  <a:pt x="155575" y="69850"/>
                </a:lnTo>
                <a:lnTo>
                  <a:pt x="155575" y="0"/>
                </a:lnTo>
                <a:lnTo>
                  <a:pt x="0" y="0"/>
                </a:lnTo>
                <a:lnTo>
                  <a:pt x="0" y="69850"/>
                </a:lnTo>
              </a:path>
            </a:pathLst>
          </a:custGeom>
          <a:solidFill>
            <a:srgbClr val="FCF5E3">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Freeform 3"/>
          <p:cNvSpPr/>
          <p:nvPr/>
        </p:nvSpPr>
        <p:spPr>
          <a:xfrm>
            <a:off x="5055654" y="1528244"/>
            <a:ext cx="664626" cy="61376"/>
          </a:xfrm>
          <a:custGeom>
            <a:avLst/>
            <a:gdLst>
              <a:gd name="connsiteX0" fmla="*/ 0 w 664626"/>
              <a:gd name="connsiteY0" fmla="*/ 61376 h 61376"/>
              <a:gd name="connsiteX1" fmla="*/ 664626 w 664626"/>
              <a:gd name="connsiteY1" fmla="*/ 61376 h 61376"/>
              <a:gd name="connsiteX2" fmla="*/ 664626 w 664626"/>
              <a:gd name="connsiteY2" fmla="*/ 0 h 61376"/>
              <a:gd name="connsiteX3" fmla="*/ 0 w 664626"/>
              <a:gd name="connsiteY3" fmla="*/ 0 h 61376"/>
              <a:gd name="connsiteX4" fmla="*/ 0 w 664626"/>
              <a:gd name="connsiteY4" fmla="*/ 61376 h 61376"/>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664626" h="61376">
                <a:moveTo>
                  <a:pt x="0" y="61376"/>
                </a:moveTo>
                <a:lnTo>
                  <a:pt x="664626" y="61376"/>
                </a:lnTo>
                <a:lnTo>
                  <a:pt x="664626" y="0"/>
                </a:lnTo>
                <a:lnTo>
                  <a:pt x="0" y="0"/>
                </a:lnTo>
                <a:lnTo>
                  <a:pt x="0" y="61376"/>
                </a:lnTo>
              </a:path>
            </a:pathLst>
          </a:custGeom>
          <a:solidFill>
            <a:srgbClr val="FCF5E3">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Freeform 3"/>
          <p:cNvSpPr/>
          <p:nvPr/>
        </p:nvSpPr>
        <p:spPr>
          <a:xfrm>
            <a:off x="1558925" y="1557680"/>
            <a:ext cx="768350" cy="25400"/>
          </a:xfrm>
          <a:custGeom>
            <a:avLst/>
            <a:gdLst>
              <a:gd name="connsiteX0" fmla="*/ 6350 w 768350"/>
              <a:gd name="connsiteY0" fmla="*/ 6350 h 25400"/>
              <a:gd name="connsiteX1" fmla="*/ 762000 w 768350"/>
              <a:gd name="connsiteY1" fmla="*/ 6350 h 25400"/>
            </a:gdLst>
            <a:ahLst/>
            <a:cxnLst>
              <a:cxn ang="0">
                <a:pos x="connsiteX0" y="connsiteY0"/>
              </a:cxn>
              <a:cxn ang="1">
                <a:pos x="connsiteX1" y="connsiteY1"/>
              </a:cxn>
            </a:cxnLst>
            <a:rect l="l" t="t" r="r" b="b"/>
            <a:pathLst>
              <a:path w="768350" h="25400">
                <a:moveTo>
                  <a:pt x="6350" y="6350"/>
                </a:moveTo>
                <a:lnTo>
                  <a:pt x="762000" y="6350"/>
                </a:lnTo>
              </a:path>
            </a:pathLst>
          </a:custGeom>
          <a:ln w="12700">
            <a:solidFill>
              <a:srgbClr val="0B4D82">
                <a:alpha val="100000"/>
              </a:srgbClr>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0" name="Freeform 3"/>
          <p:cNvSpPr/>
          <p:nvPr/>
        </p:nvSpPr>
        <p:spPr>
          <a:xfrm>
            <a:off x="2314575" y="1557680"/>
            <a:ext cx="1066800" cy="25400"/>
          </a:xfrm>
          <a:custGeom>
            <a:avLst/>
            <a:gdLst>
              <a:gd name="connsiteX0" fmla="*/ 6350 w 1066800"/>
              <a:gd name="connsiteY0" fmla="*/ 6350 h 25400"/>
              <a:gd name="connsiteX1" fmla="*/ 1060450 w 1066800"/>
              <a:gd name="connsiteY1" fmla="*/ 6350 h 25400"/>
            </a:gdLst>
            <a:ahLst/>
            <a:cxnLst>
              <a:cxn ang="0">
                <a:pos x="connsiteX0" y="connsiteY0"/>
              </a:cxn>
              <a:cxn ang="1">
                <a:pos x="connsiteX1" y="connsiteY1"/>
              </a:cxn>
            </a:cxnLst>
            <a:rect l="l" t="t" r="r" b="b"/>
            <a:pathLst>
              <a:path w="1066800" h="25400">
                <a:moveTo>
                  <a:pt x="6350" y="6350"/>
                </a:moveTo>
                <a:lnTo>
                  <a:pt x="1060450" y="6350"/>
                </a:lnTo>
              </a:path>
            </a:pathLst>
          </a:custGeom>
          <a:ln w="12700">
            <a:solidFill>
              <a:srgbClr val="0B4D82">
                <a:alpha val="100000"/>
              </a:srgbClr>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1" name="Freeform 3"/>
          <p:cNvSpPr/>
          <p:nvPr/>
        </p:nvSpPr>
        <p:spPr>
          <a:xfrm>
            <a:off x="3368675" y="1557680"/>
            <a:ext cx="745070" cy="25400"/>
          </a:xfrm>
          <a:custGeom>
            <a:avLst/>
            <a:gdLst>
              <a:gd name="connsiteX0" fmla="*/ 6350 w 745070"/>
              <a:gd name="connsiteY0" fmla="*/ 6350 h 25400"/>
              <a:gd name="connsiteX1" fmla="*/ 738720 w 745070"/>
              <a:gd name="connsiteY1" fmla="*/ 6350 h 25400"/>
            </a:gdLst>
            <a:ahLst/>
            <a:cxnLst>
              <a:cxn ang="0">
                <a:pos x="connsiteX0" y="connsiteY0"/>
              </a:cxn>
              <a:cxn ang="1">
                <a:pos x="connsiteX1" y="connsiteY1"/>
              </a:cxn>
            </a:cxnLst>
            <a:rect l="l" t="t" r="r" b="b"/>
            <a:pathLst>
              <a:path w="745070" h="25400">
                <a:moveTo>
                  <a:pt x="6350" y="6350"/>
                </a:moveTo>
                <a:lnTo>
                  <a:pt x="738720" y="6350"/>
                </a:lnTo>
              </a:path>
            </a:pathLst>
          </a:custGeom>
          <a:ln w="12700">
            <a:solidFill>
              <a:srgbClr val="0B4D82">
                <a:alpha val="100000"/>
              </a:srgbClr>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2" name="Freeform 3"/>
          <p:cNvSpPr/>
          <p:nvPr/>
        </p:nvSpPr>
        <p:spPr>
          <a:xfrm>
            <a:off x="4101045" y="1557680"/>
            <a:ext cx="626529" cy="25400"/>
          </a:xfrm>
          <a:custGeom>
            <a:avLst/>
            <a:gdLst>
              <a:gd name="connsiteX0" fmla="*/ 6350 w 626529"/>
              <a:gd name="connsiteY0" fmla="*/ 6350 h 25400"/>
              <a:gd name="connsiteX1" fmla="*/ 620179 w 626529"/>
              <a:gd name="connsiteY1" fmla="*/ 6350 h 25400"/>
            </a:gdLst>
            <a:ahLst/>
            <a:cxnLst>
              <a:cxn ang="0">
                <a:pos x="connsiteX0" y="connsiteY0"/>
              </a:cxn>
              <a:cxn ang="1">
                <a:pos x="connsiteX1" y="connsiteY1"/>
              </a:cxn>
            </a:cxnLst>
            <a:rect l="l" t="t" r="r" b="b"/>
            <a:pathLst>
              <a:path w="626529" h="25400">
                <a:moveTo>
                  <a:pt x="6350" y="6350"/>
                </a:moveTo>
                <a:lnTo>
                  <a:pt x="620179" y="6350"/>
                </a:lnTo>
              </a:path>
            </a:pathLst>
          </a:custGeom>
          <a:ln w="12700">
            <a:solidFill>
              <a:srgbClr val="0B4D82">
                <a:alpha val="100000"/>
              </a:srgbClr>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3" name="Freeform 3"/>
          <p:cNvSpPr/>
          <p:nvPr/>
        </p:nvSpPr>
        <p:spPr>
          <a:xfrm>
            <a:off x="4714875" y="1557680"/>
            <a:ext cx="626529" cy="25400"/>
          </a:xfrm>
          <a:custGeom>
            <a:avLst/>
            <a:gdLst>
              <a:gd name="connsiteX0" fmla="*/ 6350 w 626529"/>
              <a:gd name="connsiteY0" fmla="*/ 6350 h 25400"/>
              <a:gd name="connsiteX1" fmla="*/ 620179 w 626529"/>
              <a:gd name="connsiteY1" fmla="*/ 6350 h 25400"/>
            </a:gdLst>
            <a:ahLst/>
            <a:cxnLst>
              <a:cxn ang="0">
                <a:pos x="connsiteX0" y="connsiteY0"/>
              </a:cxn>
              <a:cxn ang="1">
                <a:pos x="connsiteX1" y="connsiteY1"/>
              </a:cxn>
            </a:cxnLst>
            <a:rect l="l" t="t" r="r" b="b"/>
            <a:pathLst>
              <a:path w="626529" h="25400">
                <a:moveTo>
                  <a:pt x="6350" y="6350"/>
                </a:moveTo>
                <a:lnTo>
                  <a:pt x="620179" y="6350"/>
                </a:lnTo>
              </a:path>
            </a:pathLst>
          </a:custGeom>
          <a:ln w="12700">
            <a:solidFill>
              <a:srgbClr val="0B4D82">
                <a:alpha val="100000"/>
              </a:srgbClr>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4" name="Freeform 3"/>
          <p:cNvSpPr/>
          <p:nvPr/>
        </p:nvSpPr>
        <p:spPr>
          <a:xfrm>
            <a:off x="5328704" y="1557680"/>
            <a:ext cx="808570" cy="25400"/>
          </a:xfrm>
          <a:custGeom>
            <a:avLst/>
            <a:gdLst>
              <a:gd name="connsiteX0" fmla="*/ 6350 w 808570"/>
              <a:gd name="connsiteY0" fmla="*/ 6350 h 25400"/>
              <a:gd name="connsiteX1" fmla="*/ 802220 w 808570"/>
              <a:gd name="connsiteY1" fmla="*/ 6350 h 25400"/>
            </a:gdLst>
            <a:ahLst/>
            <a:cxnLst>
              <a:cxn ang="0">
                <a:pos x="connsiteX0" y="connsiteY0"/>
              </a:cxn>
              <a:cxn ang="1">
                <a:pos x="connsiteX1" y="connsiteY1"/>
              </a:cxn>
            </a:cxnLst>
            <a:rect l="l" t="t" r="r" b="b"/>
            <a:pathLst>
              <a:path w="808570" h="25400">
                <a:moveTo>
                  <a:pt x="6350" y="6350"/>
                </a:moveTo>
                <a:lnTo>
                  <a:pt x="802220" y="6350"/>
                </a:lnTo>
              </a:path>
            </a:pathLst>
          </a:custGeom>
          <a:ln w="12700">
            <a:solidFill>
              <a:srgbClr val="0B4D82">
                <a:alpha val="100000"/>
              </a:srgbClr>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5" name="Freeform 3"/>
          <p:cNvSpPr/>
          <p:nvPr/>
        </p:nvSpPr>
        <p:spPr>
          <a:xfrm>
            <a:off x="1558925" y="2700058"/>
            <a:ext cx="768350" cy="25400"/>
          </a:xfrm>
          <a:custGeom>
            <a:avLst/>
            <a:gdLst>
              <a:gd name="connsiteX0" fmla="*/ 6350 w 768350"/>
              <a:gd name="connsiteY0" fmla="*/ 6350 h 25400"/>
              <a:gd name="connsiteX1" fmla="*/ 762000 w 768350"/>
              <a:gd name="connsiteY1" fmla="*/ 6350 h 25400"/>
            </a:gdLst>
            <a:ahLst/>
            <a:cxnLst>
              <a:cxn ang="0">
                <a:pos x="connsiteX0" y="connsiteY0"/>
              </a:cxn>
              <a:cxn ang="1">
                <a:pos x="connsiteX1" y="connsiteY1"/>
              </a:cxn>
            </a:cxnLst>
            <a:rect l="l" t="t" r="r" b="b"/>
            <a:pathLst>
              <a:path w="768350" h="25400">
                <a:moveTo>
                  <a:pt x="6350" y="6350"/>
                </a:moveTo>
                <a:lnTo>
                  <a:pt x="762000" y="6350"/>
                </a:lnTo>
              </a:path>
            </a:pathLst>
          </a:custGeom>
          <a:ln w="12700">
            <a:solidFill>
              <a:srgbClr val="0B4D82">
                <a:alpha val="100000"/>
              </a:srgbClr>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6" name="Freeform 3"/>
          <p:cNvSpPr/>
          <p:nvPr/>
        </p:nvSpPr>
        <p:spPr>
          <a:xfrm>
            <a:off x="2314575" y="2700058"/>
            <a:ext cx="1066800" cy="25400"/>
          </a:xfrm>
          <a:custGeom>
            <a:avLst/>
            <a:gdLst>
              <a:gd name="connsiteX0" fmla="*/ 6350 w 1066800"/>
              <a:gd name="connsiteY0" fmla="*/ 6350 h 25400"/>
              <a:gd name="connsiteX1" fmla="*/ 1060450 w 1066800"/>
              <a:gd name="connsiteY1" fmla="*/ 6350 h 25400"/>
            </a:gdLst>
            <a:ahLst/>
            <a:cxnLst>
              <a:cxn ang="0">
                <a:pos x="connsiteX0" y="connsiteY0"/>
              </a:cxn>
              <a:cxn ang="1">
                <a:pos x="connsiteX1" y="connsiteY1"/>
              </a:cxn>
            </a:cxnLst>
            <a:rect l="l" t="t" r="r" b="b"/>
            <a:pathLst>
              <a:path w="1066800" h="25400">
                <a:moveTo>
                  <a:pt x="6350" y="6350"/>
                </a:moveTo>
                <a:lnTo>
                  <a:pt x="1060450" y="6350"/>
                </a:lnTo>
              </a:path>
            </a:pathLst>
          </a:custGeom>
          <a:ln w="12700">
            <a:solidFill>
              <a:srgbClr val="0B4D82">
                <a:alpha val="100000"/>
              </a:srgbClr>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7" name="Freeform 3"/>
          <p:cNvSpPr/>
          <p:nvPr/>
        </p:nvSpPr>
        <p:spPr>
          <a:xfrm>
            <a:off x="3368675" y="2700058"/>
            <a:ext cx="745070" cy="25400"/>
          </a:xfrm>
          <a:custGeom>
            <a:avLst/>
            <a:gdLst>
              <a:gd name="connsiteX0" fmla="*/ 6350 w 745070"/>
              <a:gd name="connsiteY0" fmla="*/ 6350 h 25400"/>
              <a:gd name="connsiteX1" fmla="*/ 738720 w 745070"/>
              <a:gd name="connsiteY1" fmla="*/ 6350 h 25400"/>
            </a:gdLst>
            <a:ahLst/>
            <a:cxnLst>
              <a:cxn ang="0">
                <a:pos x="connsiteX0" y="connsiteY0"/>
              </a:cxn>
              <a:cxn ang="1">
                <a:pos x="connsiteX1" y="connsiteY1"/>
              </a:cxn>
            </a:cxnLst>
            <a:rect l="l" t="t" r="r" b="b"/>
            <a:pathLst>
              <a:path w="745070" h="25400">
                <a:moveTo>
                  <a:pt x="6350" y="6350"/>
                </a:moveTo>
                <a:lnTo>
                  <a:pt x="738720" y="6350"/>
                </a:lnTo>
              </a:path>
            </a:pathLst>
          </a:custGeom>
          <a:ln w="12700">
            <a:solidFill>
              <a:srgbClr val="0B4D82">
                <a:alpha val="100000"/>
              </a:srgbClr>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8" name="Freeform 3"/>
          <p:cNvSpPr/>
          <p:nvPr/>
        </p:nvSpPr>
        <p:spPr>
          <a:xfrm>
            <a:off x="4101045" y="2700058"/>
            <a:ext cx="626529" cy="25400"/>
          </a:xfrm>
          <a:custGeom>
            <a:avLst/>
            <a:gdLst>
              <a:gd name="connsiteX0" fmla="*/ 6350 w 626529"/>
              <a:gd name="connsiteY0" fmla="*/ 6350 h 25400"/>
              <a:gd name="connsiteX1" fmla="*/ 620179 w 626529"/>
              <a:gd name="connsiteY1" fmla="*/ 6350 h 25400"/>
            </a:gdLst>
            <a:ahLst/>
            <a:cxnLst>
              <a:cxn ang="0">
                <a:pos x="connsiteX0" y="connsiteY0"/>
              </a:cxn>
              <a:cxn ang="1">
                <a:pos x="connsiteX1" y="connsiteY1"/>
              </a:cxn>
            </a:cxnLst>
            <a:rect l="l" t="t" r="r" b="b"/>
            <a:pathLst>
              <a:path w="626529" h="25400">
                <a:moveTo>
                  <a:pt x="6350" y="6350"/>
                </a:moveTo>
                <a:lnTo>
                  <a:pt x="620179" y="6350"/>
                </a:lnTo>
              </a:path>
            </a:pathLst>
          </a:custGeom>
          <a:ln w="12700">
            <a:solidFill>
              <a:srgbClr val="0B4D82">
                <a:alpha val="100000"/>
              </a:srgbClr>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9" name="Freeform 3"/>
          <p:cNvSpPr/>
          <p:nvPr/>
        </p:nvSpPr>
        <p:spPr>
          <a:xfrm>
            <a:off x="4714875" y="2700058"/>
            <a:ext cx="626529" cy="25400"/>
          </a:xfrm>
          <a:custGeom>
            <a:avLst/>
            <a:gdLst>
              <a:gd name="connsiteX0" fmla="*/ 6350 w 626529"/>
              <a:gd name="connsiteY0" fmla="*/ 6350 h 25400"/>
              <a:gd name="connsiteX1" fmla="*/ 620179 w 626529"/>
              <a:gd name="connsiteY1" fmla="*/ 6350 h 25400"/>
            </a:gdLst>
            <a:ahLst/>
            <a:cxnLst>
              <a:cxn ang="0">
                <a:pos x="connsiteX0" y="connsiteY0"/>
              </a:cxn>
              <a:cxn ang="1">
                <a:pos x="connsiteX1" y="connsiteY1"/>
              </a:cxn>
            </a:cxnLst>
            <a:rect l="l" t="t" r="r" b="b"/>
            <a:pathLst>
              <a:path w="626529" h="25400">
                <a:moveTo>
                  <a:pt x="6350" y="6350"/>
                </a:moveTo>
                <a:lnTo>
                  <a:pt x="620179" y="6350"/>
                </a:lnTo>
              </a:path>
            </a:pathLst>
          </a:custGeom>
          <a:ln w="12700">
            <a:solidFill>
              <a:srgbClr val="0B4D82">
                <a:alpha val="100000"/>
              </a:srgbClr>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20" name="Freeform 3"/>
          <p:cNvSpPr/>
          <p:nvPr/>
        </p:nvSpPr>
        <p:spPr>
          <a:xfrm>
            <a:off x="5328704" y="2700058"/>
            <a:ext cx="808570" cy="25400"/>
          </a:xfrm>
          <a:custGeom>
            <a:avLst/>
            <a:gdLst>
              <a:gd name="connsiteX0" fmla="*/ 6350 w 808570"/>
              <a:gd name="connsiteY0" fmla="*/ 6350 h 25400"/>
              <a:gd name="connsiteX1" fmla="*/ 802220 w 808570"/>
              <a:gd name="connsiteY1" fmla="*/ 6350 h 25400"/>
            </a:gdLst>
            <a:ahLst/>
            <a:cxnLst>
              <a:cxn ang="0">
                <a:pos x="connsiteX0" y="connsiteY0"/>
              </a:cxn>
              <a:cxn ang="1">
                <a:pos x="connsiteX1" y="connsiteY1"/>
              </a:cxn>
            </a:cxnLst>
            <a:rect l="l" t="t" r="r" b="b"/>
            <a:pathLst>
              <a:path w="808570" h="25400">
                <a:moveTo>
                  <a:pt x="6350" y="6350"/>
                </a:moveTo>
                <a:lnTo>
                  <a:pt x="802220" y="6350"/>
                </a:lnTo>
              </a:path>
            </a:pathLst>
          </a:custGeom>
          <a:ln w="12700">
            <a:solidFill>
              <a:srgbClr val="0B4D82">
                <a:alpha val="100000"/>
              </a:srgbClr>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2" name="TextBox 1"/>
          <p:cNvSpPr txBox="1"/>
          <p:nvPr/>
        </p:nvSpPr>
        <p:spPr>
          <a:xfrm>
            <a:off x="5105400" y="381000"/>
            <a:ext cx="1435100" cy="152400"/>
          </a:xfrm>
          <a:prstGeom prst="rect">
            <a:avLst/>
          </a:prstGeom>
          <a:noFill/>
        </p:spPr>
        <p:txBody>
          <a:bodyPr wrap="none" lIns="0" tIns="0" rIns="0" rtlCol="0">
            <a:spAutoFit/>
          </a:bodyPr>
          <a:lstStyle/>
          <a:p>
            <a:pPr>
              <a:lnSpc>
                <a:spcPts val="1200"/>
              </a:lnSpc>
              <a:tabLst/>
            </a:pPr>
            <a:r>
              <a:rPr lang="en-US" altLang="zh-CN" sz="900" dirty="0" smtClean="0">
                <a:solidFill>
                  <a:srgbClr val="231F20"/>
                </a:solidFill>
                <a:latin typeface="Segoe UI" pitchFamily="18" charset="0"/>
                <a:cs typeface="Segoe UI" pitchFamily="18" charset="0"/>
              </a:rPr>
              <a:t>CHAPTER฀12฀฀</a:t>
            </a:r>
            <a:r>
              <a:rPr lang="en-US" altLang="zh-CN" sz="1200" dirty="0" smtClean="0">
                <a:solidFill>
                  <a:srgbClr val="0B4E82"/>
                </a:solidFill>
                <a:latin typeface="Segoe UI" pitchFamily="18" charset="0"/>
                <a:cs typeface="Segoe UI" pitchFamily="18" charset="0"/>
              </a:rPr>
              <a:t>|</a:t>
            </a:r>
            <a:r>
              <a:rPr lang="en-US" altLang="zh-CN" sz="900" dirty="0" smtClean="0">
                <a:solidFill>
                  <a:srgbClr val="231F20"/>
                </a:solidFill>
                <a:latin typeface="Segoe UI" pitchFamily="18" charset="0"/>
                <a:cs typeface="Segoe UI" pitchFamily="18" charset="0"/>
              </a:rPr>
              <a:t>฀฀EPIDEMIOLOGY</a:t>
            </a:r>
          </a:p>
        </p:txBody>
      </p:sp>
      <p:sp>
        <p:nvSpPr>
          <p:cNvPr id="21" name="TextBox 1"/>
          <p:cNvSpPr txBox="1"/>
          <p:nvPr/>
        </p:nvSpPr>
        <p:spPr>
          <a:xfrm>
            <a:off x="6756400" y="368300"/>
            <a:ext cx="177800" cy="165100"/>
          </a:xfrm>
          <a:prstGeom prst="rect">
            <a:avLst/>
          </a:prstGeom>
          <a:noFill/>
        </p:spPr>
        <p:txBody>
          <a:bodyPr wrap="none" lIns="0" tIns="0" rIns="0" rtlCol="0">
            <a:spAutoFit/>
          </a:bodyPr>
          <a:lstStyle/>
          <a:p>
            <a:pPr>
              <a:lnSpc>
                <a:spcPts val="1300"/>
              </a:lnSpc>
              <a:tabLst/>
            </a:pPr>
            <a:r>
              <a:rPr lang="en-US" altLang="zh-CN" sz="1100" b="1" dirty="0" smtClean="0">
                <a:solidFill>
                  <a:srgbClr val="FFFFFF"/>
                </a:solidFill>
                <a:latin typeface="Segoe UI" pitchFamily="18" charset="0"/>
                <a:cs typeface="Segoe UI" pitchFamily="18" charset="0"/>
              </a:rPr>
              <a:t>317</a:t>
            </a:r>
          </a:p>
        </p:txBody>
      </p:sp>
      <p:sp>
        <p:nvSpPr>
          <p:cNvPr id="22" name="TextBox 1"/>
          <p:cNvSpPr txBox="1"/>
          <p:nvPr/>
        </p:nvSpPr>
        <p:spPr>
          <a:xfrm>
            <a:off x="133350" y="3911600"/>
            <a:ext cx="6661619" cy="451406"/>
          </a:xfrm>
          <a:prstGeom prst="rect">
            <a:avLst/>
          </a:prstGeom>
          <a:noFill/>
        </p:spPr>
        <p:txBody>
          <a:bodyPr wrap="square" lIns="0" tIns="0" rIns="0" rtlCol="0">
            <a:spAutoFit/>
          </a:bodyPr>
          <a:lstStyle/>
          <a:p>
            <a:pPr>
              <a:lnSpc>
                <a:spcPts val="1000"/>
              </a:lnSpc>
            </a:pPr>
            <a:endParaRPr lang="en-US" altLang="zh-CN" dirty="0" smtClean="0"/>
          </a:p>
          <a:p>
            <a:pPr>
              <a:tabLst>
                <a:tab pos="228600" algn="l"/>
              </a:tabLst>
            </a:pPr>
            <a:r>
              <a:rPr lang="en-US" altLang="zh-CN" dirty="0" smtClean="0"/>
              <a:t>	</a:t>
            </a:r>
            <a:endParaRPr lang="en-US" altLang="zh-CN" sz="1200" b="1" dirty="0" smtClean="0">
              <a:solidFill>
                <a:srgbClr val="358682"/>
              </a:solidFill>
              <a:latin typeface="Segoe UI" pitchFamily="18" charset="0"/>
              <a:cs typeface="Segoe UI" pitchFamily="18" charset="0"/>
            </a:endParaRPr>
          </a:p>
        </p:txBody>
      </p:sp>
      <p:sp>
        <p:nvSpPr>
          <p:cNvPr id="24" name="TextBox 1"/>
          <p:cNvSpPr txBox="1"/>
          <p:nvPr/>
        </p:nvSpPr>
        <p:spPr>
          <a:xfrm>
            <a:off x="1625600" y="825500"/>
            <a:ext cx="647700" cy="139700"/>
          </a:xfrm>
          <a:prstGeom prst="rect">
            <a:avLst/>
          </a:prstGeom>
          <a:noFill/>
        </p:spPr>
        <p:txBody>
          <a:bodyPr wrap="none" lIns="0" tIns="0" rIns="0" rtlCol="0">
            <a:spAutoFit/>
          </a:bodyPr>
          <a:lstStyle/>
          <a:p>
            <a:pPr>
              <a:lnSpc>
                <a:spcPts val="1100"/>
              </a:lnSpc>
              <a:tabLst/>
            </a:pPr>
            <a:r>
              <a:rPr lang="en-US" altLang="zh-CN" sz="1000" b="1" dirty="0" smtClean="0">
                <a:solidFill>
                  <a:srgbClr val="FFFFFF"/>
                </a:solidFill>
                <a:latin typeface="Segoe UI" pitchFamily="18" charset="0"/>
                <a:cs typeface="Segoe UI" pitchFamily="18" charset="0"/>
              </a:rPr>
              <a:t>TABLE</a:t>
            </a:r>
            <a:r>
              <a:rPr lang="en-US" altLang="zh-CN" sz="1000" dirty="0" smtClean="0">
                <a:latin typeface="Times New Roman" pitchFamily="18" charset="0"/>
                <a:cs typeface="Times New Roman" pitchFamily="18" charset="0"/>
              </a:rPr>
              <a:t> </a:t>
            </a:r>
            <a:r>
              <a:rPr lang="en-US" altLang="zh-CN" sz="1000" b="1" dirty="0" smtClean="0">
                <a:solidFill>
                  <a:srgbClr val="FFFFFF"/>
                </a:solidFill>
                <a:latin typeface="Segoe UI" pitchFamily="18" charset="0"/>
                <a:cs typeface="Segoe UI" pitchFamily="18" charset="0"/>
              </a:rPr>
              <a:t>12.2</a:t>
            </a:r>
          </a:p>
        </p:txBody>
      </p:sp>
      <p:sp>
        <p:nvSpPr>
          <p:cNvPr id="25" name="TextBox 1"/>
          <p:cNvSpPr txBox="1"/>
          <p:nvPr/>
        </p:nvSpPr>
        <p:spPr>
          <a:xfrm>
            <a:off x="2425700" y="812800"/>
            <a:ext cx="3390900" cy="330200"/>
          </a:xfrm>
          <a:prstGeom prst="rect">
            <a:avLst/>
          </a:prstGeom>
          <a:noFill/>
        </p:spPr>
        <p:txBody>
          <a:bodyPr wrap="none" lIns="0" tIns="0" rIns="0" rtlCol="0">
            <a:spAutoFit/>
          </a:bodyPr>
          <a:lstStyle/>
          <a:p>
            <a:pPr>
              <a:lnSpc>
                <a:spcPts val="1300"/>
              </a:lnSpc>
              <a:tabLst/>
            </a:pPr>
            <a:r>
              <a:rPr lang="en-US" altLang="zh-CN" sz="1100" b="1" dirty="0" smtClean="0">
                <a:solidFill>
                  <a:srgbClr val="231F20"/>
                </a:solidFill>
                <a:latin typeface="Segoe UI" pitchFamily="18" charset="0"/>
                <a:cs typeface="Segoe UI" pitchFamily="18" charset="0"/>
              </a:rPr>
              <a:t>The</a:t>
            </a:r>
            <a:r>
              <a:rPr lang="en-US" altLang="zh-CN" sz="1100" dirty="0" smtClean="0">
                <a:latin typeface="Times New Roman" pitchFamily="18" charset="0"/>
                <a:cs typeface="Times New Roman" pitchFamily="18" charset="0"/>
              </a:rPr>
              <a:t> </a:t>
            </a:r>
            <a:r>
              <a:rPr lang="en-US" altLang="zh-CN" sz="1100" b="1" dirty="0" smtClean="0">
                <a:solidFill>
                  <a:srgbClr val="231F20"/>
                </a:solidFill>
                <a:latin typeface="Segoe UI" pitchFamily="18" charset="0"/>
                <a:cs typeface="Segoe UI" pitchFamily="18" charset="0"/>
              </a:rPr>
              <a:t>1954</a:t>
            </a:r>
            <a:r>
              <a:rPr lang="en-US" altLang="zh-CN" sz="1100" dirty="0" smtClean="0">
                <a:latin typeface="Times New Roman" pitchFamily="18" charset="0"/>
                <a:cs typeface="Times New Roman" pitchFamily="18" charset="0"/>
              </a:rPr>
              <a:t> </a:t>
            </a:r>
            <a:r>
              <a:rPr lang="en-US" altLang="zh-CN" sz="1100" b="1" dirty="0" smtClean="0">
                <a:solidFill>
                  <a:srgbClr val="231F20"/>
                </a:solidFill>
                <a:latin typeface="Segoe UI" pitchFamily="18" charset="0"/>
                <a:cs typeface="Segoe UI" pitchFamily="18" charset="0"/>
              </a:rPr>
              <a:t>Field</a:t>
            </a:r>
            <a:r>
              <a:rPr lang="en-US" altLang="zh-CN" sz="1100" dirty="0" smtClean="0">
                <a:latin typeface="Times New Roman" pitchFamily="18" charset="0"/>
                <a:cs typeface="Times New Roman" pitchFamily="18" charset="0"/>
              </a:rPr>
              <a:t> </a:t>
            </a:r>
            <a:r>
              <a:rPr lang="en-US" altLang="zh-CN" sz="1100" b="1" dirty="0" smtClean="0">
                <a:solidFill>
                  <a:srgbClr val="231F20"/>
                </a:solidFill>
                <a:latin typeface="Segoe UI" pitchFamily="18" charset="0"/>
                <a:cs typeface="Segoe UI" pitchFamily="18" charset="0"/>
              </a:rPr>
              <a:t>Trial</a:t>
            </a:r>
            <a:r>
              <a:rPr lang="en-US" altLang="zh-CN" sz="1100" dirty="0" smtClean="0">
                <a:latin typeface="Times New Roman" pitchFamily="18" charset="0"/>
                <a:cs typeface="Times New Roman" pitchFamily="18" charset="0"/>
              </a:rPr>
              <a:t> </a:t>
            </a:r>
            <a:r>
              <a:rPr lang="en-US" altLang="zh-CN" sz="1100" b="1" dirty="0" smtClean="0">
                <a:solidFill>
                  <a:srgbClr val="231F20"/>
                </a:solidFill>
                <a:latin typeface="Segoe UI" pitchFamily="18" charset="0"/>
                <a:cs typeface="Segoe UI" pitchFamily="18" charset="0"/>
              </a:rPr>
              <a:t>of</a:t>
            </a:r>
            <a:r>
              <a:rPr lang="en-US" altLang="zh-CN" sz="1100" dirty="0" smtClean="0">
                <a:latin typeface="Times New Roman" pitchFamily="18" charset="0"/>
                <a:cs typeface="Times New Roman" pitchFamily="18" charset="0"/>
              </a:rPr>
              <a:t> </a:t>
            </a:r>
            <a:r>
              <a:rPr lang="en-US" altLang="zh-CN" sz="1100" b="1" dirty="0" smtClean="0">
                <a:solidFill>
                  <a:srgbClr val="231F20"/>
                </a:solidFill>
                <a:latin typeface="Segoe UI" pitchFamily="18" charset="0"/>
                <a:cs typeface="Segoe UI" pitchFamily="18" charset="0"/>
              </a:rPr>
              <a:t>Poliomyelitis</a:t>
            </a:r>
            <a:r>
              <a:rPr lang="en-US" altLang="zh-CN" sz="1100" dirty="0" smtClean="0">
                <a:latin typeface="Times New Roman" pitchFamily="18" charset="0"/>
                <a:cs typeface="Times New Roman" pitchFamily="18" charset="0"/>
              </a:rPr>
              <a:t> </a:t>
            </a:r>
            <a:r>
              <a:rPr lang="en-US" altLang="zh-CN" sz="1100" b="1" dirty="0" smtClean="0">
                <a:solidFill>
                  <a:srgbClr val="231F20"/>
                </a:solidFill>
                <a:latin typeface="Segoe UI" pitchFamily="18" charset="0"/>
                <a:cs typeface="Segoe UI" pitchFamily="18" charset="0"/>
              </a:rPr>
              <a:t>Vaccine:</a:t>
            </a:r>
            <a:r>
              <a:rPr lang="en-US" altLang="zh-CN" sz="1100" dirty="0" smtClean="0">
                <a:latin typeface="Times New Roman" pitchFamily="18" charset="0"/>
                <a:cs typeface="Times New Roman" pitchFamily="18" charset="0"/>
              </a:rPr>
              <a:t> </a:t>
            </a:r>
            <a:r>
              <a:rPr lang="en-US" altLang="zh-CN" sz="1100" b="1" dirty="0" smtClean="0">
                <a:solidFill>
                  <a:srgbClr val="231F20"/>
                </a:solidFill>
                <a:latin typeface="Segoe UI" pitchFamily="18" charset="0"/>
                <a:cs typeface="Segoe UI" pitchFamily="18" charset="0"/>
              </a:rPr>
              <a:t>Comparison</a:t>
            </a:r>
            <a:r>
              <a:rPr lang="en-US" altLang="zh-CN" sz="1100" dirty="0" smtClean="0">
                <a:latin typeface="Times New Roman" pitchFamily="18" charset="0"/>
                <a:cs typeface="Times New Roman" pitchFamily="18" charset="0"/>
              </a:rPr>
              <a:t> </a:t>
            </a:r>
            <a:r>
              <a:rPr lang="en-US" altLang="zh-CN" sz="1100" b="1" dirty="0" smtClean="0">
                <a:solidFill>
                  <a:srgbClr val="231F20"/>
                </a:solidFill>
                <a:latin typeface="Segoe UI" pitchFamily="18" charset="0"/>
                <a:cs typeface="Segoe UI" pitchFamily="18" charset="0"/>
              </a:rPr>
              <a:t>of</a:t>
            </a:r>
          </a:p>
          <a:p>
            <a:pPr>
              <a:lnSpc>
                <a:spcPts val="1300"/>
              </a:lnSpc>
              <a:tabLst/>
            </a:pPr>
            <a:r>
              <a:rPr lang="en-US" altLang="zh-CN" sz="1100" b="1" dirty="0" smtClean="0">
                <a:solidFill>
                  <a:srgbClr val="231F20"/>
                </a:solidFill>
                <a:latin typeface="Segoe UI" pitchFamily="18" charset="0"/>
                <a:cs typeface="Segoe UI" pitchFamily="18" charset="0"/>
              </a:rPr>
              <a:t>Attack</a:t>
            </a:r>
            <a:r>
              <a:rPr lang="en-US" altLang="zh-CN" sz="1100" dirty="0" smtClean="0">
                <a:latin typeface="Times New Roman" pitchFamily="18" charset="0"/>
                <a:cs typeface="Times New Roman" pitchFamily="18" charset="0"/>
              </a:rPr>
              <a:t> </a:t>
            </a:r>
            <a:r>
              <a:rPr lang="en-US" altLang="zh-CN" sz="1100" b="1" dirty="0" smtClean="0">
                <a:solidFill>
                  <a:srgbClr val="231F20"/>
                </a:solidFill>
                <a:latin typeface="Segoe UI" pitchFamily="18" charset="0"/>
                <a:cs typeface="Segoe UI" pitchFamily="18" charset="0"/>
              </a:rPr>
              <a:t>Rates</a:t>
            </a:r>
            <a:r>
              <a:rPr lang="en-US" altLang="zh-CN" sz="1100" dirty="0" smtClean="0">
                <a:latin typeface="Times New Roman" pitchFamily="18" charset="0"/>
                <a:cs typeface="Times New Roman" pitchFamily="18" charset="0"/>
              </a:rPr>
              <a:t> </a:t>
            </a:r>
            <a:r>
              <a:rPr lang="en-US" altLang="zh-CN" sz="1100" b="1" dirty="0" smtClean="0">
                <a:solidFill>
                  <a:srgbClr val="231F20"/>
                </a:solidFill>
                <a:latin typeface="Segoe UI" pitchFamily="18" charset="0"/>
                <a:cs typeface="Segoe UI" pitchFamily="18" charset="0"/>
              </a:rPr>
              <a:t>for</a:t>
            </a:r>
            <a:r>
              <a:rPr lang="en-US" altLang="zh-CN" sz="1100" dirty="0" smtClean="0">
                <a:latin typeface="Times New Roman" pitchFamily="18" charset="0"/>
                <a:cs typeface="Times New Roman" pitchFamily="18" charset="0"/>
              </a:rPr>
              <a:t> </a:t>
            </a:r>
            <a:r>
              <a:rPr lang="en-US" altLang="zh-CN" sz="1100" b="1" dirty="0" smtClean="0">
                <a:solidFill>
                  <a:srgbClr val="231F20"/>
                </a:solidFill>
                <a:latin typeface="Segoe UI" pitchFamily="18" charset="0"/>
                <a:cs typeface="Segoe UI" pitchFamily="18" charset="0"/>
              </a:rPr>
              <a:t>Vaccinated</a:t>
            </a:r>
            <a:r>
              <a:rPr lang="en-US" altLang="zh-CN" sz="1100" dirty="0" smtClean="0">
                <a:latin typeface="Times New Roman" pitchFamily="18" charset="0"/>
                <a:cs typeface="Times New Roman" pitchFamily="18" charset="0"/>
              </a:rPr>
              <a:t> </a:t>
            </a:r>
            <a:r>
              <a:rPr lang="en-US" altLang="zh-CN" sz="1100" b="1" dirty="0" smtClean="0">
                <a:solidFill>
                  <a:srgbClr val="231F20"/>
                </a:solidFill>
                <a:latin typeface="Segoe UI" pitchFamily="18" charset="0"/>
                <a:cs typeface="Segoe UI" pitchFamily="18" charset="0"/>
              </a:rPr>
              <a:t>and</a:t>
            </a:r>
            <a:r>
              <a:rPr lang="en-US" altLang="zh-CN" sz="1100" dirty="0" smtClean="0">
                <a:latin typeface="Times New Roman" pitchFamily="18" charset="0"/>
                <a:cs typeface="Times New Roman" pitchFamily="18" charset="0"/>
              </a:rPr>
              <a:t> </a:t>
            </a:r>
            <a:r>
              <a:rPr lang="en-US" altLang="zh-CN" sz="1100" b="1" dirty="0" smtClean="0">
                <a:solidFill>
                  <a:srgbClr val="231F20"/>
                </a:solidFill>
                <a:latin typeface="Segoe UI" pitchFamily="18" charset="0"/>
                <a:cs typeface="Segoe UI" pitchFamily="18" charset="0"/>
              </a:rPr>
              <a:t>Unvaccinated</a:t>
            </a:r>
            <a:r>
              <a:rPr lang="en-US" altLang="zh-CN" sz="1100" dirty="0" smtClean="0">
                <a:latin typeface="Times New Roman" pitchFamily="18" charset="0"/>
                <a:cs typeface="Times New Roman" pitchFamily="18" charset="0"/>
              </a:rPr>
              <a:t> </a:t>
            </a:r>
            <a:r>
              <a:rPr lang="en-US" altLang="zh-CN" sz="1100" b="1" dirty="0" smtClean="0">
                <a:solidFill>
                  <a:srgbClr val="231F20"/>
                </a:solidFill>
                <a:latin typeface="Segoe UI" pitchFamily="18" charset="0"/>
                <a:cs typeface="Segoe UI" pitchFamily="18" charset="0"/>
              </a:rPr>
              <a:t>Children</a:t>
            </a:r>
            <a:r>
              <a:rPr lang="en-US" altLang="zh-CN" sz="648" b="1" i="1" dirty="0" smtClean="0">
                <a:solidFill>
                  <a:srgbClr val="231F20"/>
                </a:solidFill>
                <a:latin typeface="Segoe UI" pitchFamily="18" charset="0"/>
                <a:cs typeface="Segoe UI" pitchFamily="18" charset="0"/>
              </a:rPr>
              <a:t>a</a:t>
            </a:r>
          </a:p>
        </p:txBody>
      </p:sp>
      <p:sp>
        <p:nvSpPr>
          <p:cNvPr id="26" name="TextBox 1"/>
          <p:cNvSpPr txBox="1"/>
          <p:nvPr/>
        </p:nvSpPr>
        <p:spPr>
          <a:xfrm>
            <a:off x="1638300" y="1409700"/>
            <a:ext cx="520700" cy="952500"/>
          </a:xfrm>
          <a:prstGeom prst="rect">
            <a:avLst/>
          </a:prstGeom>
          <a:noFill/>
        </p:spPr>
        <p:txBody>
          <a:bodyPr wrap="none" lIns="0" tIns="0" rIns="0" rtlCol="0">
            <a:spAutoFit/>
          </a:bodyPr>
          <a:lstStyle/>
          <a:p>
            <a:pPr>
              <a:lnSpc>
                <a:spcPts val="1100"/>
              </a:lnSpc>
              <a:tabLst>
                <a:tab pos="50800" algn="l"/>
              </a:tabLst>
            </a:pPr>
            <a:r>
              <a:rPr lang="en-US" altLang="zh-CN" sz="950" b="1" dirty="0" smtClean="0">
                <a:solidFill>
                  <a:srgbClr val="231F20"/>
                </a:solidFill>
                <a:latin typeface="Segoe UI" pitchFamily="18" charset="0"/>
                <a:cs typeface="Segoe UI" pitchFamily="18" charset="0"/>
              </a:rPr>
              <a:t>Study</a:t>
            </a:r>
            <a:r>
              <a:rPr lang="en-US" altLang="zh-CN" sz="950" dirty="0" smtClean="0">
                <a:latin typeface="Times New Roman" pitchFamily="18" charset="0"/>
                <a:cs typeface="Times New Roman" pitchFamily="18" charset="0"/>
              </a:rPr>
              <a:t> </a:t>
            </a:r>
            <a:r>
              <a:rPr lang="en-US" altLang="zh-CN" sz="950" b="1" dirty="0" smtClean="0">
                <a:solidFill>
                  <a:srgbClr val="231F20"/>
                </a:solidFill>
                <a:latin typeface="Segoe UI" pitchFamily="18" charset="0"/>
                <a:cs typeface="Segoe UI" pitchFamily="18" charset="0"/>
              </a:rPr>
              <a:t>area</a:t>
            </a:r>
          </a:p>
          <a:p>
            <a:pPr>
              <a:lnSpc>
                <a:spcPts val="1600"/>
              </a:lnSpc>
              <a:tabLst>
                <a:tab pos="50800" algn="l"/>
              </a:tabLst>
            </a:pPr>
            <a:r>
              <a:rPr lang="en-US" altLang="zh-CN" sz="950" dirty="0" smtClean="0">
                <a:solidFill>
                  <a:srgbClr val="231F20"/>
                </a:solidFill>
                <a:latin typeface="Segoe UI" pitchFamily="18" charset="0"/>
                <a:cs typeface="Segoe UI" pitchFamily="18" charset="0"/>
              </a:rPr>
              <a:t>Placebo</a:t>
            </a:r>
          </a:p>
          <a:p>
            <a:pPr>
              <a:lnSpc>
                <a:spcPts val="1100"/>
              </a:lnSpc>
              <a:tabLst>
                <a:tab pos="50800" algn="l"/>
              </a:tabLst>
            </a:pPr>
            <a:r>
              <a:rPr lang="en-US" altLang="zh-CN" dirty="0" smtClean="0"/>
              <a:t>	</a:t>
            </a:r>
            <a:r>
              <a:rPr lang="en-US" altLang="zh-CN" sz="950" dirty="0" smtClean="0">
                <a:solidFill>
                  <a:srgbClr val="231F20"/>
                </a:solidFill>
                <a:latin typeface="Segoe UI" pitchFamily="18" charset="0"/>
                <a:cs typeface="Segoe UI" pitchFamily="18" charset="0"/>
              </a:rPr>
              <a:t>areas</a:t>
            </a:r>
          </a:p>
          <a:p>
            <a:pPr>
              <a:lnSpc>
                <a:spcPts val="1000"/>
              </a:lnSpc>
            </a:pPr>
            <a:endParaRPr lang="en-US" altLang="zh-CN" dirty="0" smtClean="0"/>
          </a:p>
          <a:p>
            <a:pPr>
              <a:lnSpc>
                <a:spcPts val="1400"/>
              </a:lnSpc>
              <a:tabLst>
                <a:tab pos="50800" algn="l"/>
              </a:tabLst>
            </a:pPr>
            <a:r>
              <a:rPr lang="en-US" altLang="zh-CN" sz="950" dirty="0" smtClean="0">
                <a:solidFill>
                  <a:srgbClr val="231F20"/>
                </a:solidFill>
                <a:latin typeface="Segoe UI" pitchFamily="18" charset="0"/>
                <a:cs typeface="Segoe UI" pitchFamily="18" charset="0"/>
              </a:rPr>
              <a:t>Observed</a:t>
            </a:r>
          </a:p>
          <a:p>
            <a:pPr>
              <a:lnSpc>
                <a:spcPts val="1100"/>
              </a:lnSpc>
              <a:tabLst>
                <a:tab pos="50800" algn="l"/>
              </a:tabLst>
            </a:pPr>
            <a:r>
              <a:rPr lang="en-US" altLang="zh-CN" dirty="0" smtClean="0"/>
              <a:t>	</a:t>
            </a:r>
            <a:r>
              <a:rPr lang="en-US" altLang="zh-CN" sz="950" dirty="0" smtClean="0">
                <a:solidFill>
                  <a:srgbClr val="231F20"/>
                </a:solidFill>
                <a:latin typeface="Segoe UI" pitchFamily="18" charset="0"/>
                <a:cs typeface="Segoe UI" pitchFamily="18" charset="0"/>
              </a:rPr>
              <a:t>areas</a:t>
            </a:r>
          </a:p>
        </p:txBody>
      </p:sp>
      <p:sp>
        <p:nvSpPr>
          <p:cNvPr id="27" name="TextBox 1"/>
          <p:cNvSpPr txBox="1"/>
          <p:nvPr/>
        </p:nvSpPr>
        <p:spPr>
          <a:xfrm>
            <a:off x="2387600" y="1422400"/>
            <a:ext cx="889000" cy="1092200"/>
          </a:xfrm>
          <a:prstGeom prst="rect">
            <a:avLst/>
          </a:prstGeom>
          <a:noFill/>
        </p:spPr>
        <p:txBody>
          <a:bodyPr wrap="none" lIns="0" tIns="0" rIns="0" rtlCol="0">
            <a:spAutoFit/>
          </a:bodyPr>
          <a:lstStyle/>
          <a:p>
            <a:pPr>
              <a:lnSpc>
                <a:spcPts val="1100"/>
              </a:lnSpc>
              <a:tabLst/>
            </a:pPr>
            <a:r>
              <a:rPr lang="en-US" altLang="zh-CN" sz="950" b="1" dirty="0" smtClean="0">
                <a:solidFill>
                  <a:srgbClr val="231F20"/>
                </a:solidFill>
                <a:latin typeface="Segoe UI" pitchFamily="18" charset="0"/>
                <a:cs typeface="Segoe UI" pitchFamily="18" charset="0"/>
              </a:rPr>
              <a:t>Vaccination</a:t>
            </a:r>
            <a:r>
              <a:rPr lang="en-US" altLang="zh-CN" sz="950" dirty="0" smtClean="0">
                <a:latin typeface="Times New Roman" pitchFamily="18" charset="0"/>
                <a:cs typeface="Times New Roman" pitchFamily="18" charset="0"/>
              </a:rPr>
              <a:t> </a:t>
            </a:r>
            <a:r>
              <a:rPr lang="en-US" altLang="zh-CN" sz="950" b="1" dirty="0" smtClean="0">
                <a:solidFill>
                  <a:srgbClr val="231F20"/>
                </a:solidFill>
                <a:latin typeface="Segoe UI" pitchFamily="18" charset="0"/>
                <a:cs typeface="Segoe UI" pitchFamily="18" charset="0"/>
              </a:rPr>
              <a:t>group</a:t>
            </a:r>
          </a:p>
          <a:p>
            <a:pPr>
              <a:lnSpc>
                <a:spcPts val="1600"/>
              </a:lnSpc>
              <a:tabLst/>
            </a:pPr>
            <a:r>
              <a:rPr lang="en-US" altLang="zh-CN" sz="950" dirty="0" smtClean="0">
                <a:solidFill>
                  <a:srgbClr val="231F20"/>
                </a:solidFill>
                <a:latin typeface="Segoe UI" pitchFamily="18" charset="0"/>
                <a:cs typeface="Segoe UI" pitchFamily="18" charset="0"/>
              </a:rPr>
              <a:t>Vaccinated</a:t>
            </a:r>
          </a:p>
          <a:p>
            <a:pPr>
              <a:lnSpc>
                <a:spcPts val="1100"/>
              </a:lnSpc>
              <a:tabLst/>
            </a:pPr>
            <a:r>
              <a:rPr lang="en-US" altLang="zh-CN" sz="950" dirty="0" smtClean="0">
                <a:solidFill>
                  <a:srgbClr val="231F20"/>
                </a:solidFill>
                <a:latin typeface="Segoe UI" pitchFamily="18" charset="0"/>
                <a:cs typeface="Segoe UI" pitchFamily="18" charset="0"/>
              </a:rPr>
              <a:t>Placebo</a:t>
            </a:r>
          </a:p>
          <a:p>
            <a:pPr>
              <a:lnSpc>
                <a:spcPts val="1100"/>
              </a:lnSpc>
              <a:tabLst/>
            </a:pPr>
            <a:r>
              <a:rPr lang="en-US" altLang="zh-CN" sz="950" dirty="0" smtClean="0">
                <a:solidFill>
                  <a:srgbClr val="231F20"/>
                </a:solidFill>
                <a:latin typeface="Segoe UI" pitchFamily="18" charset="0"/>
                <a:cs typeface="Segoe UI" pitchFamily="18" charset="0"/>
              </a:rPr>
              <a:t>Not</a:t>
            </a:r>
            <a:r>
              <a:rPr lang="en-US" altLang="zh-CN" sz="950" dirty="0" smtClean="0">
                <a:latin typeface="Times New Roman" pitchFamily="18" charset="0"/>
                <a:cs typeface="Times New Roman" pitchFamily="18" charset="0"/>
              </a:rPr>
              <a:t> </a:t>
            </a:r>
            <a:r>
              <a:rPr lang="en-US" altLang="zh-CN" sz="950" dirty="0" smtClean="0">
                <a:solidFill>
                  <a:srgbClr val="231F20"/>
                </a:solidFill>
                <a:latin typeface="Segoe UI" pitchFamily="18" charset="0"/>
                <a:cs typeface="Segoe UI" pitchFamily="18" charset="0"/>
              </a:rPr>
              <a:t>inoculated</a:t>
            </a:r>
          </a:p>
          <a:p>
            <a:pPr>
              <a:lnSpc>
                <a:spcPts val="1300"/>
              </a:lnSpc>
              <a:tabLst/>
            </a:pPr>
            <a:r>
              <a:rPr lang="en-US" altLang="zh-CN" sz="950" dirty="0" smtClean="0">
                <a:solidFill>
                  <a:srgbClr val="231F20"/>
                </a:solidFill>
                <a:latin typeface="Segoe UI" pitchFamily="18" charset="0"/>
                <a:cs typeface="Segoe UI" pitchFamily="18" charset="0"/>
              </a:rPr>
              <a:t>Vaccinated</a:t>
            </a:r>
          </a:p>
          <a:p>
            <a:pPr>
              <a:lnSpc>
                <a:spcPts val="1100"/>
              </a:lnSpc>
              <a:tabLst/>
            </a:pPr>
            <a:r>
              <a:rPr lang="en-US" altLang="zh-CN" sz="950" dirty="0" smtClean="0">
                <a:solidFill>
                  <a:srgbClr val="231F20"/>
                </a:solidFill>
                <a:latin typeface="Segoe UI" pitchFamily="18" charset="0"/>
                <a:cs typeface="Segoe UI" pitchFamily="18" charset="0"/>
              </a:rPr>
              <a:t>Controls</a:t>
            </a:r>
          </a:p>
          <a:p>
            <a:pPr>
              <a:lnSpc>
                <a:spcPts val="1100"/>
              </a:lnSpc>
              <a:tabLst/>
            </a:pPr>
            <a:r>
              <a:rPr lang="en-US" altLang="zh-CN" sz="950" dirty="0" smtClean="0">
                <a:solidFill>
                  <a:srgbClr val="231F20"/>
                </a:solidFill>
                <a:latin typeface="Segoe UI" pitchFamily="18" charset="0"/>
                <a:cs typeface="Segoe UI" pitchFamily="18" charset="0"/>
              </a:rPr>
              <a:t>2nd</a:t>
            </a:r>
            <a:r>
              <a:rPr lang="en-US" altLang="zh-CN" sz="950" dirty="0" smtClean="0">
                <a:latin typeface="Times New Roman" pitchFamily="18" charset="0"/>
                <a:cs typeface="Times New Roman" pitchFamily="18" charset="0"/>
              </a:rPr>
              <a:t> </a:t>
            </a:r>
            <a:r>
              <a:rPr lang="en-US" altLang="zh-CN" sz="950" dirty="0" smtClean="0">
                <a:solidFill>
                  <a:srgbClr val="231F20"/>
                </a:solidFill>
                <a:latin typeface="Segoe UI" pitchFamily="18" charset="0"/>
                <a:cs typeface="Segoe UI" pitchFamily="18" charset="0"/>
              </a:rPr>
              <a:t>grade,</a:t>
            </a:r>
            <a:r>
              <a:rPr lang="en-US" altLang="zh-CN" sz="950" dirty="0" smtClean="0">
                <a:latin typeface="Times New Roman" pitchFamily="18" charset="0"/>
                <a:cs typeface="Times New Roman" pitchFamily="18" charset="0"/>
              </a:rPr>
              <a:t> </a:t>
            </a:r>
            <a:r>
              <a:rPr lang="en-US" altLang="zh-CN" sz="950" dirty="0" smtClean="0">
                <a:solidFill>
                  <a:srgbClr val="231F20"/>
                </a:solidFill>
                <a:latin typeface="Segoe UI" pitchFamily="18" charset="0"/>
                <a:cs typeface="Segoe UI" pitchFamily="18" charset="0"/>
              </a:rPr>
              <a:t>not</a:t>
            </a:r>
          </a:p>
        </p:txBody>
      </p:sp>
      <p:sp>
        <p:nvSpPr>
          <p:cNvPr id="28" name="TextBox 1"/>
          <p:cNvSpPr txBox="1"/>
          <p:nvPr/>
        </p:nvSpPr>
        <p:spPr>
          <a:xfrm>
            <a:off x="3467100" y="1422400"/>
            <a:ext cx="520700" cy="1092200"/>
          </a:xfrm>
          <a:prstGeom prst="rect">
            <a:avLst/>
          </a:prstGeom>
          <a:noFill/>
        </p:spPr>
        <p:txBody>
          <a:bodyPr wrap="none" lIns="0" tIns="0" rIns="0" rtlCol="0">
            <a:spAutoFit/>
          </a:bodyPr>
          <a:lstStyle/>
          <a:p>
            <a:pPr>
              <a:lnSpc>
                <a:spcPts val="1100"/>
              </a:lnSpc>
              <a:tabLst>
                <a:tab pos="88900" algn="l"/>
              </a:tabLst>
            </a:pPr>
            <a:r>
              <a:rPr lang="en-US" altLang="zh-CN" sz="950" b="1" dirty="0" smtClean="0">
                <a:solidFill>
                  <a:srgbClr val="231F20"/>
                </a:solidFill>
                <a:latin typeface="Segoe UI" pitchFamily="18" charset="0"/>
                <a:cs typeface="Segoe UI" pitchFamily="18" charset="0"/>
              </a:rPr>
              <a:t>Population</a:t>
            </a:r>
          </a:p>
          <a:p>
            <a:pPr>
              <a:lnSpc>
                <a:spcPts val="1600"/>
              </a:lnSpc>
              <a:tabLst>
                <a:tab pos="88900" algn="l"/>
              </a:tabLst>
            </a:pPr>
            <a:r>
              <a:rPr lang="en-US" altLang="zh-CN" dirty="0" smtClean="0"/>
              <a:t>	</a:t>
            </a:r>
            <a:r>
              <a:rPr lang="en-US" altLang="zh-CN" sz="950" dirty="0" smtClean="0">
                <a:solidFill>
                  <a:srgbClr val="231F20"/>
                </a:solidFill>
                <a:latin typeface="Segoe UI" pitchFamily="18" charset="0"/>
                <a:cs typeface="Segoe UI" pitchFamily="18" charset="0"/>
              </a:rPr>
              <a:t>201,000</a:t>
            </a:r>
          </a:p>
          <a:p>
            <a:pPr>
              <a:lnSpc>
                <a:spcPts val="1100"/>
              </a:lnSpc>
              <a:tabLst>
                <a:tab pos="88900" algn="l"/>
              </a:tabLst>
            </a:pPr>
            <a:r>
              <a:rPr lang="en-US" altLang="zh-CN" dirty="0" smtClean="0"/>
              <a:t>	</a:t>
            </a:r>
            <a:r>
              <a:rPr lang="en-US" altLang="zh-CN" sz="950" dirty="0" smtClean="0">
                <a:solidFill>
                  <a:srgbClr val="231F20"/>
                </a:solidFill>
                <a:latin typeface="Segoe UI" pitchFamily="18" charset="0"/>
                <a:cs typeface="Segoe UI" pitchFamily="18" charset="0"/>
              </a:rPr>
              <a:t>201,000</a:t>
            </a:r>
          </a:p>
          <a:p>
            <a:pPr>
              <a:lnSpc>
                <a:spcPts val="1100"/>
              </a:lnSpc>
              <a:tabLst>
                <a:tab pos="88900" algn="l"/>
              </a:tabLst>
            </a:pPr>
            <a:r>
              <a:rPr lang="en-US" altLang="zh-CN" dirty="0" smtClean="0"/>
              <a:t>	</a:t>
            </a:r>
            <a:r>
              <a:rPr lang="en-US" altLang="zh-CN" sz="950" dirty="0" smtClean="0">
                <a:solidFill>
                  <a:srgbClr val="231F20"/>
                </a:solidFill>
                <a:latin typeface="Segoe UI" pitchFamily="18" charset="0"/>
                <a:cs typeface="Segoe UI" pitchFamily="18" charset="0"/>
              </a:rPr>
              <a:t>339,000</a:t>
            </a:r>
          </a:p>
          <a:p>
            <a:pPr>
              <a:lnSpc>
                <a:spcPts val="1300"/>
              </a:lnSpc>
              <a:tabLst>
                <a:tab pos="88900" algn="l"/>
              </a:tabLst>
            </a:pPr>
            <a:r>
              <a:rPr lang="en-US" altLang="zh-CN" dirty="0" smtClean="0"/>
              <a:t>	</a:t>
            </a:r>
            <a:r>
              <a:rPr lang="en-US" altLang="zh-CN" sz="950" dirty="0" smtClean="0">
                <a:solidFill>
                  <a:srgbClr val="231F20"/>
                </a:solidFill>
                <a:latin typeface="Segoe UI" pitchFamily="18" charset="0"/>
                <a:cs typeface="Segoe UI" pitchFamily="18" charset="0"/>
              </a:rPr>
              <a:t>222,000</a:t>
            </a:r>
          </a:p>
          <a:p>
            <a:pPr>
              <a:lnSpc>
                <a:spcPts val="1100"/>
              </a:lnSpc>
              <a:tabLst>
                <a:tab pos="88900" algn="l"/>
              </a:tabLst>
            </a:pPr>
            <a:r>
              <a:rPr lang="en-US" altLang="zh-CN" dirty="0" smtClean="0"/>
              <a:t>	</a:t>
            </a:r>
            <a:r>
              <a:rPr lang="en-US" altLang="zh-CN" sz="950" dirty="0" smtClean="0">
                <a:solidFill>
                  <a:srgbClr val="231F20"/>
                </a:solidFill>
                <a:latin typeface="Segoe UI" pitchFamily="18" charset="0"/>
                <a:cs typeface="Segoe UI" pitchFamily="18" charset="0"/>
              </a:rPr>
              <a:t>725,000</a:t>
            </a:r>
          </a:p>
          <a:p>
            <a:pPr>
              <a:lnSpc>
                <a:spcPts val="1100"/>
              </a:lnSpc>
              <a:tabLst>
                <a:tab pos="88900" algn="l"/>
              </a:tabLst>
            </a:pPr>
            <a:r>
              <a:rPr lang="en-US" altLang="zh-CN" dirty="0" smtClean="0"/>
              <a:t>	</a:t>
            </a:r>
            <a:r>
              <a:rPr lang="en-US" altLang="zh-CN" sz="950" dirty="0" smtClean="0">
                <a:solidFill>
                  <a:srgbClr val="231F20"/>
                </a:solidFill>
                <a:latin typeface="Segoe UI" pitchFamily="18" charset="0"/>
                <a:cs typeface="Segoe UI" pitchFamily="18" charset="0"/>
              </a:rPr>
              <a:t>124,000</a:t>
            </a:r>
          </a:p>
        </p:txBody>
      </p:sp>
      <p:sp>
        <p:nvSpPr>
          <p:cNvPr id="29" name="TextBox 1"/>
          <p:cNvSpPr txBox="1"/>
          <p:nvPr/>
        </p:nvSpPr>
        <p:spPr>
          <a:xfrm>
            <a:off x="4191000" y="1282700"/>
            <a:ext cx="431800" cy="1231900"/>
          </a:xfrm>
          <a:prstGeom prst="rect">
            <a:avLst/>
          </a:prstGeom>
          <a:noFill/>
        </p:spPr>
        <p:txBody>
          <a:bodyPr wrap="none" lIns="0" tIns="0" rIns="0" rtlCol="0">
            <a:spAutoFit/>
          </a:bodyPr>
          <a:lstStyle/>
          <a:p>
            <a:pPr>
              <a:lnSpc>
                <a:spcPts val="1100"/>
              </a:lnSpc>
              <a:tabLst>
                <a:tab pos="76200" algn="l"/>
                <a:tab pos="139700" algn="l"/>
                <a:tab pos="190500" algn="l"/>
              </a:tabLst>
            </a:pPr>
            <a:r>
              <a:rPr lang="en-US" altLang="zh-CN" sz="950" b="1" dirty="0" smtClean="0">
                <a:solidFill>
                  <a:srgbClr val="231F20"/>
                </a:solidFill>
                <a:latin typeface="Segoe UI" pitchFamily="18" charset="0"/>
                <a:cs typeface="Segoe UI" pitchFamily="18" charset="0"/>
              </a:rPr>
              <a:t>Paralytic</a:t>
            </a:r>
          </a:p>
          <a:p>
            <a:pPr>
              <a:lnSpc>
                <a:spcPts val="1100"/>
              </a:lnSpc>
              <a:tabLst>
                <a:tab pos="76200" algn="l"/>
                <a:tab pos="139700" algn="l"/>
                <a:tab pos="190500" algn="l"/>
              </a:tabLst>
            </a:pPr>
            <a:r>
              <a:rPr lang="en-US" altLang="zh-CN" dirty="0" smtClean="0"/>
              <a:t>	</a:t>
            </a:r>
            <a:r>
              <a:rPr lang="en-US" altLang="zh-CN" sz="950" b="1" dirty="0" smtClean="0">
                <a:solidFill>
                  <a:srgbClr val="231F20"/>
                </a:solidFill>
                <a:latin typeface="Segoe UI" pitchFamily="18" charset="0"/>
                <a:cs typeface="Segoe UI" pitchFamily="18" charset="0"/>
              </a:rPr>
              <a:t>cases</a:t>
            </a:r>
          </a:p>
          <a:p>
            <a:pPr>
              <a:lnSpc>
                <a:spcPts val="1600"/>
              </a:lnSpc>
              <a:tabLst>
                <a:tab pos="76200" algn="l"/>
                <a:tab pos="139700" algn="l"/>
                <a:tab pos="190500" algn="l"/>
              </a:tabLst>
            </a:pPr>
            <a:r>
              <a:rPr lang="en-US" altLang="zh-CN" dirty="0" smtClean="0"/>
              <a:t>			</a:t>
            </a:r>
            <a:r>
              <a:rPr lang="en-US" altLang="zh-CN" sz="950" dirty="0" smtClean="0">
                <a:solidFill>
                  <a:srgbClr val="231F20"/>
                </a:solidFill>
                <a:latin typeface="Segoe UI" pitchFamily="18" charset="0"/>
                <a:cs typeface="Segoe UI" pitchFamily="18" charset="0"/>
              </a:rPr>
              <a:t>33</a:t>
            </a:r>
          </a:p>
          <a:p>
            <a:pPr>
              <a:lnSpc>
                <a:spcPts val="1100"/>
              </a:lnSpc>
              <a:tabLst>
                <a:tab pos="76200" algn="l"/>
                <a:tab pos="139700" algn="l"/>
                <a:tab pos="190500" algn="l"/>
              </a:tabLst>
            </a:pPr>
            <a:r>
              <a:rPr lang="en-US" altLang="zh-CN" dirty="0" smtClean="0"/>
              <a:t>		</a:t>
            </a:r>
            <a:r>
              <a:rPr lang="en-US" altLang="zh-CN" sz="950" dirty="0" smtClean="0">
                <a:solidFill>
                  <a:srgbClr val="231F20"/>
                </a:solidFill>
                <a:latin typeface="Segoe UI" pitchFamily="18" charset="0"/>
                <a:cs typeface="Segoe UI" pitchFamily="18" charset="0"/>
              </a:rPr>
              <a:t>115</a:t>
            </a:r>
          </a:p>
          <a:p>
            <a:pPr>
              <a:lnSpc>
                <a:spcPts val="1100"/>
              </a:lnSpc>
              <a:tabLst>
                <a:tab pos="76200" algn="l"/>
                <a:tab pos="139700" algn="l"/>
                <a:tab pos="190500" algn="l"/>
              </a:tabLst>
            </a:pPr>
            <a:r>
              <a:rPr lang="en-US" altLang="zh-CN" dirty="0" smtClean="0"/>
              <a:t>		</a:t>
            </a:r>
            <a:r>
              <a:rPr lang="en-US" altLang="zh-CN" sz="950" dirty="0" smtClean="0">
                <a:solidFill>
                  <a:srgbClr val="231F20"/>
                </a:solidFill>
                <a:latin typeface="Segoe UI" pitchFamily="18" charset="0"/>
                <a:cs typeface="Segoe UI" pitchFamily="18" charset="0"/>
              </a:rPr>
              <a:t>121</a:t>
            </a:r>
          </a:p>
          <a:p>
            <a:pPr>
              <a:lnSpc>
                <a:spcPts val="1300"/>
              </a:lnSpc>
              <a:tabLst>
                <a:tab pos="76200" algn="l"/>
                <a:tab pos="139700" algn="l"/>
                <a:tab pos="190500" algn="l"/>
              </a:tabLst>
            </a:pPr>
            <a:r>
              <a:rPr lang="en-US" altLang="zh-CN" dirty="0" smtClean="0"/>
              <a:t>			</a:t>
            </a:r>
            <a:r>
              <a:rPr lang="en-US" altLang="zh-CN" sz="950" dirty="0" smtClean="0">
                <a:solidFill>
                  <a:srgbClr val="231F20"/>
                </a:solidFill>
                <a:latin typeface="Segoe UI" pitchFamily="18" charset="0"/>
                <a:cs typeface="Segoe UI" pitchFamily="18" charset="0"/>
              </a:rPr>
              <a:t>38</a:t>
            </a:r>
          </a:p>
          <a:p>
            <a:pPr>
              <a:lnSpc>
                <a:spcPts val="1100"/>
              </a:lnSpc>
              <a:tabLst>
                <a:tab pos="76200" algn="l"/>
                <a:tab pos="139700" algn="l"/>
                <a:tab pos="190500" algn="l"/>
              </a:tabLst>
            </a:pPr>
            <a:r>
              <a:rPr lang="en-US" altLang="zh-CN" dirty="0" smtClean="0"/>
              <a:t>		</a:t>
            </a:r>
            <a:r>
              <a:rPr lang="en-US" altLang="zh-CN" sz="950" dirty="0" smtClean="0">
                <a:solidFill>
                  <a:srgbClr val="231F20"/>
                </a:solidFill>
                <a:latin typeface="Segoe UI" pitchFamily="18" charset="0"/>
                <a:cs typeface="Segoe UI" pitchFamily="18" charset="0"/>
              </a:rPr>
              <a:t>330</a:t>
            </a:r>
          </a:p>
          <a:p>
            <a:pPr>
              <a:lnSpc>
                <a:spcPts val="1100"/>
              </a:lnSpc>
              <a:tabLst>
                <a:tab pos="76200" algn="l"/>
                <a:tab pos="139700" algn="l"/>
                <a:tab pos="190500" algn="l"/>
              </a:tabLst>
            </a:pPr>
            <a:r>
              <a:rPr lang="en-US" altLang="zh-CN" dirty="0" smtClean="0"/>
              <a:t>			</a:t>
            </a:r>
            <a:r>
              <a:rPr lang="en-US" altLang="zh-CN" sz="950" dirty="0" smtClean="0">
                <a:solidFill>
                  <a:srgbClr val="231F20"/>
                </a:solidFill>
                <a:latin typeface="Segoe UI" pitchFamily="18" charset="0"/>
                <a:cs typeface="Segoe UI" pitchFamily="18" charset="0"/>
              </a:rPr>
              <a:t>43</a:t>
            </a:r>
          </a:p>
        </p:txBody>
      </p:sp>
      <p:sp>
        <p:nvSpPr>
          <p:cNvPr id="30" name="TextBox 1"/>
          <p:cNvSpPr txBox="1"/>
          <p:nvPr/>
        </p:nvSpPr>
        <p:spPr>
          <a:xfrm>
            <a:off x="4813300" y="1282700"/>
            <a:ext cx="406400" cy="1231900"/>
          </a:xfrm>
          <a:prstGeom prst="rect">
            <a:avLst/>
          </a:prstGeom>
          <a:noFill/>
        </p:spPr>
        <p:txBody>
          <a:bodyPr wrap="none" lIns="0" tIns="0" rIns="0" rtlCol="0">
            <a:spAutoFit/>
          </a:bodyPr>
          <a:lstStyle/>
          <a:p>
            <a:pPr>
              <a:lnSpc>
                <a:spcPts val="1100"/>
              </a:lnSpc>
              <a:tabLst>
                <a:tab pos="38100" algn="l"/>
                <a:tab pos="152400" algn="l"/>
              </a:tabLst>
            </a:pPr>
            <a:r>
              <a:rPr lang="en-US" altLang="zh-CN" sz="950" b="1" dirty="0" smtClean="0">
                <a:solidFill>
                  <a:srgbClr val="231F20"/>
                </a:solidFill>
                <a:latin typeface="Segoe UI" pitchFamily="18" charset="0"/>
                <a:cs typeface="Segoe UI" pitchFamily="18" charset="0"/>
              </a:rPr>
              <a:t>Rate</a:t>
            </a:r>
            <a:r>
              <a:rPr lang="en-US" altLang="zh-CN" sz="950" dirty="0" smtClean="0">
                <a:latin typeface="Times New Roman" pitchFamily="18" charset="0"/>
                <a:cs typeface="Times New Roman" pitchFamily="18" charset="0"/>
              </a:rPr>
              <a:t> </a:t>
            </a:r>
            <a:r>
              <a:rPr lang="en-US" altLang="zh-CN" sz="950" b="1" dirty="0" smtClean="0">
                <a:solidFill>
                  <a:srgbClr val="231F20"/>
                </a:solidFill>
                <a:latin typeface="Segoe UI" pitchFamily="18" charset="0"/>
                <a:cs typeface="Segoe UI" pitchFamily="18" charset="0"/>
              </a:rPr>
              <a:t>per</a:t>
            </a:r>
          </a:p>
          <a:p>
            <a:pPr>
              <a:lnSpc>
                <a:spcPts val="1100"/>
              </a:lnSpc>
              <a:tabLst>
                <a:tab pos="38100" algn="l"/>
                <a:tab pos="152400" algn="l"/>
              </a:tabLst>
            </a:pPr>
            <a:r>
              <a:rPr lang="en-US" altLang="zh-CN" dirty="0" smtClean="0"/>
              <a:t>	</a:t>
            </a:r>
            <a:r>
              <a:rPr lang="en-US" altLang="zh-CN" sz="950" b="1" dirty="0" smtClean="0">
                <a:solidFill>
                  <a:srgbClr val="231F20"/>
                </a:solidFill>
                <a:latin typeface="Segoe UI" pitchFamily="18" charset="0"/>
                <a:cs typeface="Segoe UI" pitchFamily="18" charset="0"/>
              </a:rPr>
              <a:t>100,000</a:t>
            </a:r>
          </a:p>
          <a:p>
            <a:pPr>
              <a:lnSpc>
                <a:spcPts val="1600"/>
              </a:lnSpc>
              <a:tabLst>
                <a:tab pos="38100" algn="l"/>
                <a:tab pos="152400" algn="l"/>
              </a:tabLst>
            </a:pPr>
            <a:r>
              <a:rPr lang="en-US" altLang="zh-CN" dirty="0" smtClean="0"/>
              <a:t>		</a:t>
            </a:r>
            <a:r>
              <a:rPr lang="en-US" altLang="zh-CN" sz="950" dirty="0" smtClean="0">
                <a:solidFill>
                  <a:srgbClr val="231F20"/>
                </a:solidFill>
                <a:latin typeface="Segoe UI" pitchFamily="18" charset="0"/>
                <a:cs typeface="Segoe UI" pitchFamily="18" charset="0"/>
              </a:rPr>
              <a:t>16</a:t>
            </a:r>
          </a:p>
          <a:p>
            <a:pPr>
              <a:lnSpc>
                <a:spcPts val="1100"/>
              </a:lnSpc>
              <a:tabLst>
                <a:tab pos="38100" algn="l"/>
                <a:tab pos="152400" algn="l"/>
              </a:tabLst>
            </a:pPr>
            <a:r>
              <a:rPr lang="en-US" altLang="zh-CN" dirty="0" smtClean="0"/>
              <a:t>		</a:t>
            </a:r>
            <a:r>
              <a:rPr lang="en-US" altLang="zh-CN" sz="950" dirty="0" smtClean="0">
                <a:solidFill>
                  <a:srgbClr val="231F20"/>
                </a:solidFill>
                <a:latin typeface="Segoe UI" pitchFamily="18" charset="0"/>
                <a:cs typeface="Segoe UI" pitchFamily="18" charset="0"/>
              </a:rPr>
              <a:t>57</a:t>
            </a:r>
          </a:p>
          <a:p>
            <a:pPr>
              <a:lnSpc>
                <a:spcPts val="1100"/>
              </a:lnSpc>
              <a:tabLst>
                <a:tab pos="38100" algn="l"/>
                <a:tab pos="152400" algn="l"/>
              </a:tabLst>
            </a:pPr>
            <a:r>
              <a:rPr lang="en-US" altLang="zh-CN" dirty="0" smtClean="0"/>
              <a:t>		</a:t>
            </a:r>
            <a:r>
              <a:rPr lang="en-US" altLang="zh-CN" sz="950" dirty="0" smtClean="0">
                <a:solidFill>
                  <a:srgbClr val="231F20"/>
                </a:solidFill>
                <a:latin typeface="Segoe UI" pitchFamily="18" charset="0"/>
                <a:cs typeface="Segoe UI" pitchFamily="18" charset="0"/>
              </a:rPr>
              <a:t>36</a:t>
            </a:r>
          </a:p>
          <a:p>
            <a:pPr>
              <a:lnSpc>
                <a:spcPts val="1300"/>
              </a:lnSpc>
              <a:tabLst>
                <a:tab pos="38100" algn="l"/>
                <a:tab pos="152400" algn="l"/>
              </a:tabLst>
            </a:pPr>
            <a:r>
              <a:rPr lang="en-US" altLang="zh-CN" dirty="0" smtClean="0"/>
              <a:t>		</a:t>
            </a:r>
            <a:r>
              <a:rPr lang="en-US" altLang="zh-CN" sz="950" dirty="0" smtClean="0">
                <a:solidFill>
                  <a:srgbClr val="231F20"/>
                </a:solidFill>
                <a:latin typeface="Segoe UI" pitchFamily="18" charset="0"/>
                <a:cs typeface="Segoe UI" pitchFamily="18" charset="0"/>
              </a:rPr>
              <a:t>17</a:t>
            </a:r>
          </a:p>
          <a:p>
            <a:pPr>
              <a:lnSpc>
                <a:spcPts val="1100"/>
              </a:lnSpc>
              <a:tabLst>
                <a:tab pos="38100" algn="l"/>
                <a:tab pos="152400" algn="l"/>
              </a:tabLst>
            </a:pPr>
            <a:r>
              <a:rPr lang="en-US" altLang="zh-CN" dirty="0" smtClean="0"/>
              <a:t>		</a:t>
            </a:r>
            <a:r>
              <a:rPr lang="en-US" altLang="zh-CN" sz="950" dirty="0" smtClean="0">
                <a:solidFill>
                  <a:srgbClr val="231F20"/>
                </a:solidFill>
                <a:latin typeface="Segoe UI" pitchFamily="18" charset="0"/>
                <a:cs typeface="Segoe UI" pitchFamily="18" charset="0"/>
              </a:rPr>
              <a:t>46</a:t>
            </a:r>
          </a:p>
          <a:p>
            <a:pPr>
              <a:lnSpc>
                <a:spcPts val="1100"/>
              </a:lnSpc>
              <a:tabLst>
                <a:tab pos="38100" algn="l"/>
                <a:tab pos="152400" algn="l"/>
              </a:tabLst>
            </a:pPr>
            <a:r>
              <a:rPr lang="en-US" altLang="zh-CN" dirty="0" smtClean="0"/>
              <a:t>		</a:t>
            </a:r>
            <a:r>
              <a:rPr lang="en-US" altLang="zh-CN" sz="950" dirty="0" smtClean="0">
                <a:solidFill>
                  <a:srgbClr val="231F20"/>
                </a:solidFill>
                <a:latin typeface="Segoe UI" pitchFamily="18" charset="0"/>
                <a:cs typeface="Segoe UI" pitchFamily="18" charset="0"/>
              </a:rPr>
              <a:t>35</a:t>
            </a:r>
          </a:p>
        </p:txBody>
      </p:sp>
      <p:sp>
        <p:nvSpPr>
          <p:cNvPr id="31" name="TextBox 1"/>
          <p:cNvSpPr txBox="1"/>
          <p:nvPr/>
        </p:nvSpPr>
        <p:spPr>
          <a:xfrm>
            <a:off x="5486400" y="1270000"/>
            <a:ext cx="482600" cy="952500"/>
          </a:xfrm>
          <a:prstGeom prst="rect">
            <a:avLst/>
          </a:prstGeom>
          <a:noFill/>
        </p:spPr>
        <p:txBody>
          <a:bodyPr wrap="none" lIns="0" tIns="0" rIns="0" rtlCol="0">
            <a:spAutoFit/>
          </a:bodyPr>
          <a:lstStyle/>
          <a:p>
            <a:pPr>
              <a:lnSpc>
                <a:spcPts val="1100"/>
              </a:lnSpc>
              <a:tabLst>
                <a:tab pos="38100" algn="l"/>
                <a:tab pos="139700" algn="l"/>
              </a:tabLst>
            </a:pPr>
            <a:r>
              <a:rPr lang="en-US" altLang="zh-CN" sz="950" b="1" dirty="0" smtClean="0">
                <a:solidFill>
                  <a:srgbClr val="231F20"/>
                </a:solidFill>
                <a:latin typeface="Segoe UI" pitchFamily="18" charset="0"/>
                <a:cs typeface="Segoe UI" pitchFamily="18" charset="0"/>
              </a:rPr>
              <a:t>Estimated</a:t>
            </a:r>
          </a:p>
          <a:p>
            <a:pPr>
              <a:lnSpc>
                <a:spcPts val="1100"/>
              </a:lnSpc>
              <a:tabLst>
                <a:tab pos="38100" algn="l"/>
                <a:tab pos="139700" algn="l"/>
              </a:tabLst>
            </a:pPr>
            <a:r>
              <a:rPr lang="en-US" altLang="zh-CN" dirty="0" smtClean="0"/>
              <a:t>	</a:t>
            </a:r>
            <a:r>
              <a:rPr lang="en-US" altLang="zh-CN" sz="950" b="1" dirty="0" smtClean="0">
                <a:solidFill>
                  <a:srgbClr val="231F20"/>
                </a:solidFill>
                <a:latin typeface="Segoe UI" pitchFamily="18" charset="0"/>
                <a:cs typeface="Segoe UI" pitchFamily="18" charset="0"/>
              </a:rPr>
              <a:t>efficacy</a:t>
            </a:r>
          </a:p>
          <a:p>
            <a:pPr>
              <a:lnSpc>
                <a:spcPts val="1600"/>
              </a:lnSpc>
              <a:tabLst>
                <a:tab pos="38100" algn="l"/>
                <a:tab pos="139700" algn="l"/>
              </a:tabLst>
            </a:pPr>
            <a:r>
              <a:rPr lang="en-US" altLang="zh-CN" dirty="0" smtClean="0"/>
              <a:t>		</a:t>
            </a:r>
            <a:r>
              <a:rPr lang="en-US" altLang="zh-CN" sz="950" dirty="0" smtClean="0">
                <a:solidFill>
                  <a:srgbClr val="231F20"/>
                </a:solidFill>
                <a:latin typeface="Segoe UI" pitchFamily="18" charset="0"/>
                <a:cs typeface="Segoe UI" pitchFamily="18" charset="0"/>
              </a:rPr>
              <a:t>72%</a:t>
            </a:r>
          </a:p>
          <a:p>
            <a:pPr>
              <a:lnSpc>
                <a:spcPts val="1000"/>
              </a:lnSpc>
            </a:pPr>
            <a:endParaRPr lang="en-US" altLang="zh-CN" dirty="0" smtClean="0"/>
          </a:p>
          <a:p>
            <a:pPr>
              <a:lnSpc>
                <a:spcPts val="1000"/>
              </a:lnSpc>
            </a:pPr>
            <a:endParaRPr lang="en-US" altLang="zh-CN" dirty="0" smtClean="0"/>
          </a:p>
          <a:p>
            <a:pPr>
              <a:lnSpc>
                <a:spcPts val="1500"/>
              </a:lnSpc>
              <a:tabLst>
                <a:tab pos="38100" algn="l"/>
                <a:tab pos="139700" algn="l"/>
              </a:tabLst>
            </a:pPr>
            <a:r>
              <a:rPr lang="en-US" altLang="zh-CN" dirty="0" smtClean="0"/>
              <a:t>		</a:t>
            </a:r>
            <a:r>
              <a:rPr lang="en-US" altLang="zh-CN" sz="950" dirty="0" smtClean="0">
                <a:solidFill>
                  <a:srgbClr val="231F20"/>
                </a:solidFill>
                <a:latin typeface="Segoe UI" pitchFamily="18" charset="0"/>
                <a:cs typeface="Segoe UI" pitchFamily="18" charset="0"/>
              </a:rPr>
              <a:t>63%</a:t>
            </a:r>
          </a:p>
        </p:txBody>
      </p:sp>
      <p:sp>
        <p:nvSpPr>
          <p:cNvPr id="32" name="TextBox 1"/>
          <p:cNvSpPr txBox="1"/>
          <p:nvPr/>
        </p:nvSpPr>
        <p:spPr>
          <a:xfrm>
            <a:off x="1562100" y="2781300"/>
            <a:ext cx="25400" cy="50800"/>
          </a:xfrm>
          <a:prstGeom prst="rect">
            <a:avLst/>
          </a:prstGeom>
          <a:noFill/>
        </p:spPr>
        <p:txBody>
          <a:bodyPr wrap="none" lIns="0" tIns="0" rIns="0" rtlCol="0">
            <a:spAutoFit/>
          </a:bodyPr>
          <a:lstStyle/>
          <a:p>
            <a:pPr>
              <a:lnSpc>
                <a:spcPts val="400"/>
              </a:lnSpc>
              <a:tabLst/>
            </a:pPr>
            <a:r>
              <a:rPr lang="en-US" altLang="zh-CN" sz="471" i="1" dirty="0" smtClean="0">
                <a:solidFill>
                  <a:srgbClr val="231F20"/>
                </a:solidFill>
                <a:latin typeface="Segoe UI" pitchFamily="18" charset="0"/>
                <a:cs typeface="Segoe UI" pitchFamily="18" charset="0"/>
              </a:rPr>
              <a:t>a</a:t>
            </a:r>
          </a:p>
        </p:txBody>
      </p:sp>
      <p:sp>
        <p:nvSpPr>
          <p:cNvPr id="33" name="TextBox 1"/>
          <p:cNvSpPr txBox="1"/>
          <p:nvPr/>
        </p:nvSpPr>
        <p:spPr>
          <a:xfrm>
            <a:off x="1587500" y="2489200"/>
            <a:ext cx="4533900" cy="393700"/>
          </a:xfrm>
          <a:prstGeom prst="rect">
            <a:avLst/>
          </a:prstGeom>
          <a:noFill/>
        </p:spPr>
        <p:txBody>
          <a:bodyPr wrap="none" lIns="0" tIns="0" rIns="0" rtlCol="0">
            <a:spAutoFit/>
          </a:bodyPr>
          <a:lstStyle/>
          <a:p>
            <a:pPr>
              <a:lnSpc>
                <a:spcPts val="1000"/>
              </a:lnSpc>
              <a:tabLst>
                <a:tab pos="863600" algn="l"/>
              </a:tabLst>
            </a:pPr>
            <a:r>
              <a:rPr lang="en-US" altLang="zh-CN" dirty="0" smtClean="0"/>
              <a:t>	</a:t>
            </a:r>
            <a:r>
              <a:rPr lang="en-US" altLang="zh-CN" sz="950" dirty="0" smtClean="0">
                <a:solidFill>
                  <a:srgbClr val="231F20"/>
                </a:solidFill>
                <a:latin typeface="Segoe UI" pitchFamily="18" charset="0"/>
                <a:cs typeface="Segoe UI" pitchFamily="18" charset="0"/>
              </a:rPr>
              <a:t>inoculated</a:t>
            </a:r>
          </a:p>
          <a:p>
            <a:pPr>
              <a:lnSpc>
                <a:spcPts val="1000"/>
              </a:lnSpc>
            </a:pPr>
            <a:endParaRPr lang="en-US" altLang="zh-CN" dirty="0" smtClean="0"/>
          </a:p>
          <a:p>
            <a:pPr>
              <a:lnSpc>
                <a:spcPts val="1000"/>
              </a:lnSpc>
              <a:tabLst>
                <a:tab pos="863600" algn="l"/>
              </a:tabLst>
            </a:pPr>
            <a:r>
              <a:rPr lang="en-US" altLang="zh-CN" sz="800" dirty="0" smtClean="0">
                <a:solidFill>
                  <a:srgbClr val="231F20"/>
                </a:solidFill>
                <a:latin typeface="Segoe UI" pitchFamily="18" charset="0"/>
                <a:cs typeface="Segoe UI" pitchFamily="18" charset="0"/>
              </a:rPr>
              <a:t>Vaccine</a:t>
            </a:r>
            <a:r>
              <a:rPr lang="en-US" altLang="zh-CN" sz="800" dirty="0" smtClean="0">
                <a:latin typeface="Times New Roman" pitchFamily="18" charset="0"/>
                <a:cs typeface="Times New Roman" pitchFamily="18" charset="0"/>
              </a:rPr>
              <a:t> </a:t>
            </a:r>
            <a:r>
              <a:rPr lang="en-US" altLang="zh-CN" sz="800" dirty="0" smtClean="0">
                <a:solidFill>
                  <a:srgbClr val="231F20"/>
                </a:solidFill>
                <a:latin typeface="Segoe UI" pitchFamily="18" charset="0"/>
                <a:cs typeface="Segoe UI" pitchFamily="18" charset="0"/>
              </a:rPr>
              <a:t>was</a:t>
            </a:r>
            <a:r>
              <a:rPr lang="en-US" altLang="zh-CN" sz="800" dirty="0" smtClean="0">
                <a:latin typeface="Times New Roman" pitchFamily="18" charset="0"/>
                <a:cs typeface="Times New Roman" pitchFamily="18" charset="0"/>
              </a:rPr>
              <a:t> </a:t>
            </a:r>
            <a:r>
              <a:rPr lang="en-US" altLang="zh-CN" sz="800" dirty="0" smtClean="0">
                <a:solidFill>
                  <a:srgbClr val="231F20"/>
                </a:solidFill>
                <a:latin typeface="Segoe UI" pitchFamily="18" charset="0"/>
                <a:cs typeface="Segoe UI" pitchFamily="18" charset="0"/>
              </a:rPr>
              <a:t>administered</a:t>
            </a:r>
            <a:r>
              <a:rPr lang="en-US" altLang="zh-CN" sz="800" dirty="0" smtClean="0">
                <a:latin typeface="Times New Roman" pitchFamily="18" charset="0"/>
                <a:cs typeface="Times New Roman" pitchFamily="18" charset="0"/>
              </a:rPr>
              <a:t> </a:t>
            </a:r>
            <a:r>
              <a:rPr lang="en-US" altLang="zh-CN" sz="800" dirty="0" smtClean="0">
                <a:solidFill>
                  <a:srgbClr val="231F20"/>
                </a:solidFill>
                <a:latin typeface="Segoe UI" pitchFamily="18" charset="0"/>
                <a:cs typeface="Segoe UI" pitchFamily="18" charset="0"/>
              </a:rPr>
              <a:t>in</a:t>
            </a:r>
            <a:r>
              <a:rPr lang="en-US" altLang="zh-CN" sz="800" dirty="0" smtClean="0">
                <a:latin typeface="Times New Roman" pitchFamily="18" charset="0"/>
                <a:cs typeface="Times New Roman" pitchFamily="18" charset="0"/>
              </a:rPr>
              <a:t> </a:t>
            </a:r>
            <a:r>
              <a:rPr lang="en-US" altLang="zh-CN" sz="800" dirty="0" smtClean="0">
                <a:solidFill>
                  <a:srgbClr val="231F20"/>
                </a:solidFill>
                <a:latin typeface="Segoe UI" pitchFamily="18" charset="0"/>
                <a:cs typeface="Segoe UI" pitchFamily="18" charset="0"/>
              </a:rPr>
              <a:t>the</a:t>
            </a:r>
            <a:r>
              <a:rPr lang="en-US" altLang="zh-CN" sz="800" dirty="0" smtClean="0">
                <a:latin typeface="Times New Roman" pitchFamily="18" charset="0"/>
                <a:cs typeface="Times New Roman" pitchFamily="18" charset="0"/>
              </a:rPr>
              <a:t> </a:t>
            </a:r>
            <a:r>
              <a:rPr lang="en-US" altLang="zh-CN" sz="800" dirty="0" smtClean="0">
                <a:solidFill>
                  <a:srgbClr val="231F20"/>
                </a:solidFill>
                <a:latin typeface="Segoe UI" pitchFamily="18" charset="0"/>
                <a:cs typeface="Segoe UI" pitchFamily="18" charset="0"/>
              </a:rPr>
              <a:t>spring</a:t>
            </a:r>
            <a:r>
              <a:rPr lang="en-US" altLang="zh-CN" sz="800" dirty="0" smtClean="0">
                <a:latin typeface="Times New Roman" pitchFamily="18" charset="0"/>
                <a:cs typeface="Times New Roman" pitchFamily="18" charset="0"/>
              </a:rPr>
              <a:t> </a:t>
            </a:r>
            <a:r>
              <a:rPr lang="en-US" altLang="zh-CN" sz="800" dirty="0" smtClean="0">
                <a:solidFill>
                  <a:srgbClr val="231F20"/>
                </a:solidFill>
                <a:latin typeface="Segoe UI" pitchFamily="18" charset="0"/>
                <a:cs typeface="Segoe UI" pitchFamily="18" charset="0"/>
              </a:rPr>
              <a:t>of</a:t>
            </a:r>
            <a:r>
              <a:rPr lang="en-US" altLang="zh-CN" sz="800" dirty="0" smtClean="0">
                <a:latin typeface="Times New Roman" pitchFamily="18" charset="0"/>
                <a:cs typeface="Times New Roman" pitchFamily="18" charset="0"/>
              </a:rPr>
              <a:t> </a:t>
            </a:r>
            <a:r>
              <a:rPr lang="en-US" altLang="zh-CN" sz="800" dirty="0" smtClean="0">
                <a:solidFill>
                  <a:srgbClr val="231F20"/>
                </a:solidFill>
                <a:latin typeface="Segoe UI" pitchFamily="18" charset="0"/>
                <a:cs typeface="Segoe UI" pitchFamily="18" charset="0"/>
              </a:rPr>
              <a:t>1954,</a:t>
            </a:r>
            <a:r>
              <a:rPr lang="en-US" altLang="zh-CN" sz="800" dirty="0" smtClean="0">
                <a:latin typeface="Times New Roman" pitchFamily="18" charset="0"/>
                <a:cs typeface="Times New Roman" pitchFamily="18" charset="0"/>
              </a:rPr>
              <a:t> </a:t>
            </a:r>
            <a:r>
              <a:rPr lang="en-US" altLang="zh-CN" sz="800" dirty="0" smtClean="0">
                <a:solidFill>
                  <a:srgbClr val="231F20"/>
                </a:solidFill>
                <a:latin typeface="Segoe UI" pitchFamily="18" charset="0"/>
                <a:cs typeface="Segoe UI" pitchFamily="18" charset="0"/>
              </a:rPr>
              <a:t>and</a:t>
            </a:r>
            <a:r>
              <a:rPr lang="en-US" altLang="zh-CN" sz="800" dirty="0" smtClean="0">
                <a:latin typeface="Times New Roman" pitchFamily="18" charset="0"/>
                <a:cs typeface="Times New Roman" pitchFamily="18" charset="0"/>
              </a:rPr>
              <a:t> </a:t>
            </a:r>
            <a:r>
              <a:rPr lang="en-US" altLang="zh-CN" sz="800" dirty="0" smtClean="0">
                <a:solidFill>
                  <a:srgbClr val="231F20"/>
                </a:solidFill>
                <a:latin typeface="Segoe UI" pitchFamily="18" charset="0"/>
                <a:cs typeface="Segoe UI" pitchFamily="18" charset="0"/>
              </a:rPr>
              <a:t>children</a:t>
            </a:r>
            <a:r>
              <a:rPr lang="en-US" altLang="zh-CN" sz="800" dirty="0" smtClean="0">
                <a:latin typeface="Times New Roman" pitchFamily="18" charset="0"/>
                <a:cs typeface="Times New Roman" pitchFamily="18" charset="0"/>
              </a:rPr>
              <a:t> </a:t>
            </a:r>
            <a:r>
              <a:rPr lang="en-US" altLang="zh-CN" sz="800" dirty="0" smtClean="0">
                <a:solidFill>
                  <a:srgbClr val="231F20"/>
                </a:solidFill>
                <a:latin typeface="Segoe UI" pitchFamily="18" charset="0"/>
                <a:cs typeface="Segoe UI" pitchFamily="18" charset="0"/>
              </a:rPr>
              <a:t>were</a:t>
            </a:r>
            <a:r>
              <a:rPr lang="en-US" altLang="zh-CN" sz="800" dirty="0" smtClean="0">
                <a:latin typeface="Times New Roman" pitchFamily="18" charset="0"/>
                <a:cs typeface="Times New Roman" pitchFamily="18" charset="0"/>
              </a:rPr>
              <a:t> </a:t>
            </a:r>
            <a:r>
              <a:rPr lang="en-US" altLang="zh-CN" sz="800" dirty="0" smtClean="0">
                <a:solidFill>
                  <a:srgbClr val="231F20"/>
                </a:solidFill>
                <a:latin typeface="Segoe UI" pitchFamily="18" charset="0"/>
                <a:cs typeface="Segoe UI" pitchFamily="18" charset="0"/>
              </a:rPr>
              <a:t>followed</a:t>
            </a:r>
            <a:r>
              <a:rPr lang="en-US" altLang="zh-CN" sz="800" dirty="0" smtClean="0">
                <a:latin typeface="Times New Roman" pitchFamily="18" charset="0"/>
                <a:cs typeface="Times New Roman" pitchFamily="18" charset="0"/>
              </a:rPr>
              <a:t> </a:t>
            </a:r>
            <a:r>
              <a:rPr lang="en-US" altLang="zh-CN" sz="800" dirty="0" smtClean="0">
                <a:solidFill>
                  <a:srgbClr val="231F20"/>
                </a:solidFill>
                <a:latin typeface="Segoe UI" pitchFamily="18" charset="0"/>
                <a:cs typeface="Segoe UI" pitchFamily="18" charset="0"/>
              </a:rPr>
              <a:t>prospectively</a:t>
            </a:r>
            <a:r>
              <a:rPr lang="en-US" altLang="zh-CN" sz="800" dirty="0" smtClean="0">
                <a:latin typeface="Times New Roman" pitchFamily="18" charset="0"/>
                <a:cs typeface="Times New Roman" pitchFamily="18" charset="0"/>
              </a:rPr>
              <a:t> </a:t>
            </a:r>
            <a:r>
              <a:rPr lang="en-US" altLang="zh-CN" sz="800" dirty="0" smtClean="0">
                <a:solidFill>
                  <a:srgbClr val="231F20"/>
                </a:solidFill>
                <a:latin typeface="Segoe UI" pitchFamily="18" charset="0"/>
                <a:cs typeface="Segoe UI" pitchFamily="18" charset="0"/>
              </a:rPr>
              <a:t>through</a:t>
            </a:r>
            <a:r>
              <a:rPr lang="en-US" altLang="zh-CN" sz="800" dirty="0" smtClean="0">
                <a:latin typeface="Times New Roman" pitchFamily="18" charset="0"/>
                <a:cs typeface="Times New Roman" pitchFamily="18" charset="0"/>
              </a:rPr>
              <a:t> </a:t>
            </a:r>
            <a:r>
              <a:rPr lang="en-US" altLang="zh-CN" sz="800" dirty="0" smtClean="0">
                <a:solidFill>
                  <a:srgbClr val="231F20"/>
                </a:solidFill>
                <a:latin typeface="Segoe UI" pitchFamily="18" charset="0"/>
                <a:cs typeface="Segoe UI" pitchFamily="18" charset="0"/>
              </a:rPr>
              <a:t>the</a:t>
            </a:r>
            <a:r>
              <a:rPr lang="en-US" altLang="zh-CN" sz="800" dirty="0" smtClean="0">
                <a:latin typeface="Times New Roman" pitchFamily="18" charset="0"/>
                <a:cs typeface="Times New Roman" pitchFamily="18" charset="0"/>
              </a:rPr>
              <a:t> </a:t>
            </a:r>
            <a:r>
              <a:rPr lang="en-US" altLang="zh-CN" sz="800" dirty="0" smtClean="0">
                <a:solidFill>
                  <a:srgbClr val="231F20"/>
                </a:solidFill>
                <a:latin typeface="Segoe UI" pitchFamily="18" charset="0"/>
                <a:cs typeface="Segoe UI" pitchFamily="18" charset="0"/>
              </a:rPr>
              <a:t>summer</a:t>
            </a:r>
            <a:r>
              <a:rPr lang="en-US" altLang="zh-CN" sz="800" dirty="0" smtClean="0">
                <a:latin typeface="Times New Roman" pitchFamily="18" charset="0"/>
                <a:cs typeface="Times New Roman" pitchFamily="18" charset="0"/>
              </a:rPr>
              <a:t> </a:t>
            </a:r>
            <a:r>
              <a:rPr lang="en-US" altLang="zh-CN" sz="800" dirty="0" smtClean="0">
                <a:solidFill>
                  <a:srgbClr val="231F20"/>
                </a:solidFill>
                <a:latin typeface="Segoe UI" pitchFamily="18" charset="0"/>
                <a:cs typeface="Segoe UI" pitchFamily="18" charset="0"/>
              </a:rPr>
              <a:t>poliomyelitis</a:t>
            </a:r>
          </a:p>
        </p:txBody>
      </p:sp>
      <p:sp>
        <p:nvSpPr>
          <p:cNvPr id="34" name="TextBox 1"/>
          <p:cNvSpPr txBox="1"/>
          <p:nvPr/>
        </p:nvSpPr>
        <p:spPr>
          <a:xfrm>
            <a:off x="1562100" y="2908300"/>
            <a:ext cx="5538376" cy="405239"/>
          </a:xfrm>
          <a:prstGeom prst="rect">
            <a:avLst/>
          </a:prstGeom>
          <a:noFill/>
        </p:spPr>
        <p:txBody>
          <a:bodyPr wrap="none" lIns="0" tIns="0" rIns="0" rtlCol="0">
            <a:spAutoFit/>
          </a:bodyPr>
          <a:lstStyle/>
          <a:p>
            <a:pPr>
              <a:lnSpc>
                <a:spcPts val="900"/>
              </a:lnSpc>
              <a:tabLst/>
            </a:pPr>
            <a:r>
              <a:rPr lang="en-US" altLang="zh-CN" sz="800" dirty="0" smtClean="0">
                <a:solidFill>
                  <a:srgbClr val="231F20"/>
                </a:solidFill>
                <a:latin typeface="Segoe UI" pitchFamily="18" charset="0"/>
                <a:cs typeface="Segoe UI" pitchFamily="18" charset="0"/>
              </a:rPr>
              <a:t>season.</a:t>
            </a:r>
            <a:r>
              <a:rPr lang="en-US" altLang="zh-CN" sz="800" dirty="0" smtClean="0">
                <a:latin typeface="Times New Roman" pitchFamily="18" charset="0"/>
                <a:cs typeface="Times New Roman" pitchFamily="18" charset="0"/>
              </a:rPr>
              <a:t> </a:t>
            </a:r>
            <a:r>
              <a:rPr lang="en-US" altLang="zh-CN" sz="800" dirty="0" smtClean="0">
                <a:solidFill>
                  <a:srgbClr val="231F20"/>
                </a:solidFill>
                <a:latin typeface="Segoe UI" pitchFamily="18" charset="0"/>
                <a:cs typeface="Segoe UI" pitchFamily="18" charset="0"/>
              </a:rPr>
              <a:t>Placebo</a:t>
            </a:r>
            <a:r>
              <a:rPr lang="en-US" altLang="zh-CN" sz="800" dirty="0" smtClean="0">
                <a:latin typeface="Times New Roman" pitchFamily="18" charset="0"/>
                <a:cs typeface="Times New Roman" pitchFamily="18" charset="0"/>
              </a:rPr>
              <a:t> </a:t>
            </a:r>
            <a:r>
              <a:rPr lang="en-US" altLang="zh-CN" sz="800" dirty="0" smtClean="0">
                <a:solidFill>
                  <a:srgbClr val="231F20"/>
                </a:solidFill>
                <a:latin typeface="Segoe UI" pitchFamily="18" charset="0"/>
                <a:cs typeface="Segoe UI" pitchFamily="18" charset="0"/>
              </a:rPr>
              <a:t>areas</a:t>
            </a:r>
            <a:r>
              <a:rPr lang="en-US" altLang="zh-CN" sz="800" dirty="0" smtClean="0">
                <a:latin typeface="Times New Roman" pitchFamily="18" charset="0"/>
                <a:cs typeface="Times New Roman" pitchFamily="18" charset="0"/>
              </a:rPr>
              <a:t> </a:t>
            </a:r>
            <a:r>
              <a:rPr lang="en-US" altLang="zh-CN" sz="800" dirty="0" smtClean="0">
                <a:solidFill>
                  <a:srgbClr val="231F20"/>
                </a:solidFill>
                <a:latin typeface="Segoe UI" pitchFamily="18" charset="0"/>
                <a:cs typeface="Segoe UI" pitchFamily="18" charset="0"/>
              </a:rPr>
              <a:t>were</a:t>
            </a:r>
            <a:r>
              <a:rPr lang="en-US" altLang="zh-CN" sz="800" dirty="0" smtClean="0">
                <a:latin typeface="Times New Roman" pitchFamily="18" charset="0"/>
                <a:cs typeface="Times New Roman" pitchFamily="18" charset="0"/>
              </a:rPr>
              <a:t> </a:t>
            </a:r>
            <a:r>
              <a:rPr lang="en-US" altLang="zh-CN" sz="800" dirty="0" smtClean="0">
                <a:solidFill>
                  <a:srgbClr val="231F20"/>
                </a:solidFill>
                <a:latin typeface="Segoe UI" pitchFamily="18" charset="0"/>
                <a:cs typeface="Segoe UI" pitchFamily="18" charset="0"/>
              </a:rPr>
              <a:t>divided</a:t>
            </a:r>
            <a:r>
              <a:rPr lang="en-US" altLang="zh-CN" sz="800" dirty="0" smtClean="0">
                <a:latin typeface="Times New Roman" pitchFamily="18" charset="0"/>
                <a:cs typeface="Times New Roman" pitchFamily="18" charset="0"/>
              </a:rPr>
              <a:t> </a:t>
            </a:r>
            <a:r>
              <a:rPr lang="en-US" altLang="zh-CN" sz="800" dirty="0" smtClean="0">
                <a:solidFill>
                  <a:srgbClr val="231F20"/>
                </a:solidFill>
                <a:latin typeface="Segoe UI" pitchFamily="18" charset="0"/>
                <a:cs typeface="Segoe UI" pitchFamily="18" charset="0"/>
              </a:rPr>
              <a:t>into</a:t>
            </a:r>
            <a:r>
              <a:rPr lang="en-US" altLang="zh-CN" sz="800" dirty="0" smtClean="0">
                <a:latin typeface="Times New Roman" pitchFamily="18" charset="0"/>
                <a:cs typeface="Times New Roman" pitchFamily="18" charset="0"/>
              </a:rPr>
              <a:t> </a:t>
            </a:r>
            <a:r>
              <a:rPr lang="en-US" altLang="zh-CN" sz="800" dirty="0" smtClean="0">
                <a:solidFill>
                  <a:srgbClr val="231F20"/>
                </a:solidFill>
                <a:latin typeface="Segoe UI" pitchFamily="18" charset="0"/>
                <a:cs typeface="Segoe UI" pitchFamily="18" charset="0"/>
              </a:rPr>
              <a:t>volunteers</a:t>
            </a:r>
            <a:r>
              <a:rPr lang="en-US" altLang="zh-CN" sz="800" dirty="0" smtClean="0">
                <a:latin typeface="Times New Roman" pitchFamily="18" charset="0"/>
                <a:cs typeface="Times New Roman" pitchFamily="18" charset="0"/>
              </a:rPr>
              <a:t> </a:t>
            </a:r>
            <a:r>
              <a:rPr lang="en-US" altLang="zh-CN" sz="800" dirty="0" smtClean="0">
                <a:solidFill>
                  <a:srgbClr val="231F20"/>
                </a:solidFill>
                <a:latin typeface="Segoe UI" pitchFamily="18" charset="0"/>
                <a:cs typeface="Segoe UI" pitchFamily="18" charset="0"/>
              </a:rPr>
              <a:t>who</a:t>
            </a:r>
            <a:r>
              <a:rPr lang="en-US" altLang="zh-CN" sz="800" dirty="0" smtClean="0">
                <a:latin typeface="Times New Roman" pitchFamily="18" charset="0"/>
                <a:cs typeface="Times New Roman" pitchFamily="18" charset="0"/>
              </a:rPr>
              <a:t> </a:t>
            </a:r>
            <a:r>
              <a:rPr lang="en-US" altLang="zh-CN" sz="800" dirty="0" smtClean="0">
                <a:solidFill>
                  <a:srgbClr val="231F20"/>
                </a:solidFill>
                <a:latin typeface="Segoe UI" pitchFamily="18" charset="0"/>
                <a:cs typeface="Segoe UI" pitchFamily="18" charset="0"/>
              </a:rPr>
              <a:t>were</a:t>
            </a:r>
            <a:r>
              <a:rPr lang="en-US" altLang="zh-CN" sz="800" dirty="0" smtClean="0">
                <a:latin typeface="Times New Roman" pitchFamily="18" charset="0"/>
                <a:cs typeface="Times New Roman" pitchFamily="18" charset="0"/>
              </a:rPr>
              <a:t> </a:t>
            </a:r>
            <a:r>
              <a:rPr lang="en-US" altLang="zh-CN" sz="800" dirty="0" smtClean="0">
                <a:solidFill>
                  <a:srgbClr val="231F20"/>
                </a:solidFill>
                <a:latin typeface="Segoe UI" pitchFamily="18" charset="0"/>
                <a:cs typeface="Segoe UI" pitchFamily="18" charset="0"/>
              </a:rPr>
              <a:t>vaccinated,</a:t>
            </a:r>
            <a:r>
              <a:rPr lang="en-US" altLang="zh-CN" sz="800" dirty="0" smtClean="0">
                <a:latin typeface="Times New Roman" pitchFamily="18" charset="0"/>
                <a:cs typeface="Times New Roman" pitchFamily="18" charset="0"/>
              </a:rPr>
              <a:t> </a:t>
            </a:r>
            <a:r>
              <a:rPr lang="en-US" altLang="zh-CN" sz="800" dirty="0" smtClean="0">
                <a:solidFill>
                  <a:srgbClr val="231F20"/>
                </a:solidFill>
                <a:latin typeface="Segoe UI" pitchFamily="18" charset="0"/>
                <a:cs typeface="Segoe UI" pitchFamily="18" charset="0"/>
              </a:rPr>
              <a:t>volunteers</a:t>
            </a:r>
            <a:r>
              <a:rPr lang="en-US" altLang="zh-CN" sz="800" dirty="0" smtClean="0">
                <a:latin typeface="Times New Roman" pitchFamily="18" charset="0"/>
                <a:cs typeface="Times New Roman" pitchFamily="18" charset="0"/>
              </a:rPr>
              <a:t> </a:t>
            </a:r>
            <a:r>
              <a:rPr lang="en-US" altLang="zh-CN" sz="800" dirty="0" smtClean="0">
                <a:solidFill>
                  <a:srgbClr val="231F20"/>
                </a:solidFill>
                <a:latin typeface="Segoe UI" pitchFamily="18" charset="0"/>
                <a:cs typeface="Segoe UI" pitchFamily="18" charset="0"/>
              </a:rPr>
              <a:t>who</a:t>
            </a:r>
            <a:r>
              <a:rPr lang="en-US" altLang="zh-CN" sz="800" dirty="0" smtClean="0">
                <a:latin typeface="Times New Roman" pitchFamily="18" charset="0"/>
                <a:cs typeface="Times New Roman" pitchFamily="18" charset="0"/>
              </a:rPr>
              <a:t> </a:t>
            </a:r>
            <a:r>
              <a:rPr lang="en-US" altLang="zh-CN" sz="800" dirty="0" smtClean="0">
                <a:solidFill>
                  <a:srgbClr val="231F20"/>
                </a:solidFill>
                <a:latin typeface="Segoe UI" pitchFamily="18" charset="0"/>
                <a:cs typeface="Segoe UI" pitchFamily="18" charset="0"/>
              </a:rPr>
              <a:t>received</a:t>
            </a:r>
            <a:r>
              <a:rPr lang="en-US" altLang="zh-CN" sz="800" dirty="0" smtClean="0">
                <a:latin typeface="Times New Roman" pitchFamily="18" charset="0"/>
                <a:cs typeface="Times New Roman" pitchFamily="18" charset="0"/>
              </a:rPr>
              <a:t> </a:t>
            </a:r>
            <a:r>
              <a:rPr lang="en-US" altLang="zh-CN" sz="800" dirty="0" smtClean="0">
                <a:solidFill>
                  <a:srgbClr val="231F20"/>
                </a:solidFill>
                <a:latin typeface="Segoe UI" pitchFamily="18" charset="0"/>
                <a:cs typeface="Segoe UI" pitchFamily="18" charset="0"/>
              </a:rPr>
              <a:t>placebo</a:t>
            </a:r>
            <a:r>
              <a:rPr lang="en-US" altLang="zh-CN" sz="800" dirty="0" smtClean="0">
                <a:latin typeface="Times New Roman" pitchFamily="18" charset="0"/>
                <a:cs typeface="Times New Roman" pitchFamily="18" charset="0"/>
              </a:rPr>
              <a:t> </a:t>
            </a:r>
            <a:r>
              <a:rPr lang="en-US" altLang="zh-CN" sz="800" dirty="0" smtClean="0">
                <a:solidFill>
                  <a:srgbClr val="231F20"/>
                </a:solidFill>
                <a:latin typeface="Segoe UI" pitchFamily="18" charset="0"/>
                <a:cs typeface="Segoe UI" pitchFamily="18" charset="0"/>
              </a:rPr>
              <a:t>inoculations,</a:t>
            </a:r>
          </a:p>
          <a:p>
            <a:pPr>
              <a:lnSpc>
                <a:spcPts val="1000"/>
              </a:lnSpc>
              <a:tabLst/>
            </a:pPr>
            <a:r>
              <a:rPr lang="en-US" altLang="zh-CN" sz="800" dirty="0" smtClean="0">
                <a:solidFill>
                  <a:srgbClr val="231F20"/>
                </a:solidFill>
                <a:latin typeface="Segoe UI" pitchFamily="18" charset="0"/>
                <a:cs typeface="Segoe UI" pitchFamily="18" charset="0"/>
              </a:rPr>
              <a:t>and</a:t>
            </a:r>
            <a:r>
              <a:rPr lang="en-US" altLang="zh-CN" sz="800" dirty="0" smtClean="0">
                <a:latin typeface="Times New Roman" pitchFamily="18" charset="0"/>
                <a:cs typeface="Times New Roman" pitchFamily="18" charset="0"/>
              </a:rPr>
              <a:t> </a:t>
            </a:r>
            <a:r>
              <a:rPr lang="en-US" altLang="zh-CN" sz="800" dirty="0" smtClean="0">
                <a:solidFill>
                  <a:srgbClr val="231F20"/>
                </a:solidFill>
                <a:latin typeface="Segoe UI" pitchFamily="18" charset="0"/>
                <a:cs typeface="Segoe UI" pitchFamily="18" charset="0"/>
              </a:rPr>
              <a:t>nonvolunteers</a:t>
            </a:r>
            <a:r>
              <a:rPr lang="en-US" altLang="zh-CN" sz="800" dirty="0" smtClean="0">
                <a:latin typeface="Times New Roman" pitchFamily="18" charset="0"/>
                <a:cs typeface="Times New Roman" pitchFamily="18" charset="0"/>
              </a:rPr>
              <a:t> </a:t>
            </a:r>
            <a:r>
              <a:rPr lang="en-US" altLang="zh-CN" sz="800" dirty="0" smtClean="0">
                <a:solidFill>
                  <a:srgbClr val="231F20"/>
                </a:solidFill>
                <a:latin typeface="Segoe UI" pitchFamily="18" charset="0"/>
                <a:cs typeface="Segoe UI" pitchFamily="18" charset="0"/>
              </a:rPr>
              <a:t>(not</a:t>
            </a:r>
            <a:r>
              <a:rPr lang="en-US" altLang="zh-CN" sz="800" dirty="0" smtClean="0">
                <a:latin typeface="Times New Roman" pitchFamily="18" charset="0"/>
                <a:cs typeface="Times New Roman" pitchFamily="18" charset="0"/>
              </a:rPr>
              <a:t> </a:t>
            </a:r>
            <a:r>
              <a:rPr lang="en-US" altLang="zh-CN" sz="800" dirty="0" smtClean="0">
                <a:solidFill>
                  <a:srgbClr val="231F20"/>
                </a:solidFill>
                <a:latin typeface="Segoe UI" pitchFamily="18" charset="0"/>
                <a:cs typeface="Segoe UI" pitchFamily="18" charset="0"/>
              </a:rPr>
              <a:t>inoculated).</a:t>
            </a:r>
            <a:r>
              <a:rPr lang="en-US" altLang="zh-CN" sz="800" dirty="0" smtClean="0">
                <a:latin typeface="Times New Roman" pitchFamily="18" charset="0"/>
                <a:cs typeface="Times New Roman" pitchFamily="18" charset="0"/>
              </a:rPr>
              <a:t> </a:t>
            </a:r>
            <a:r>
              <a:rPr lang="en-US" altLang="zh-CN" sz="800" dirty="0" smtClean="0">
                <a:solidFill>
                  <a:srgbClr val="231F20"/>
                </a:solidFill>
                <a:latin typeface="Segoe UI" pitchFamily="18" charset="0"/>
                <a:cs typeface="Segoe UI" pitchFamily="18" charset="0"/>
              </a:rPr>
              <a:t>Observed</a:t>
            </a:r>
            <a:r>
              <a:rPr lang="en-US" altLang="zh-CN" sz="800" dirty="0" smtClean="0">
                <a:latin typeface="Times New Roman" pitchFamily="18" charset="0"/>
                <a:cs typeface="Times New Roman" pitchFamily="18" charset="0"/>
              </a:rPr>
              <a:t> </a:t>
            </a:r>
            <a:r>
              <a:rPr lang="en-US" altLang="zh-CN" sz="800" dirty="0" smtClean="0">
                <a:solidFill>
                  <a:srgbClr val="231F20"/>
                </a:solidFill>
                <a:latin typeface="Segoe UI" pitchFamily="18" charset="0"/>
                <a:cs typeface="Segoe UI" pitchFamily="18" charset="0"/>
              </a:rPr>
              <a:t>areas</a:t>
            </a:r>
            <a:r>
              <a:rPr lang="en-US" altLang="zh-CN" sz="800" dirty="0" smtClean="0">
                <a:latin typeface="Times New Roman" pitchFamily="18" charset="0"/>
                <a:cs typeface="Times New Roman" pitchFamily="18" charset="0"/>
              </a:rPr>
              <a:t> </a:t>
            </a:r>
            <a:r>
              <a:rPr lang="en-US" altLang="zh-CN" sz="800" dirty="0" smtClean="0">
                <a:solidFill>
                  <a:srgbClr val="231F20"/>
                </a:solidFill>
                <a:latin typeface="Segoe UI" pitchFamily="18" charset="0"/>
                <a:cs typeface="Segoe UI" pitchFamily="18" charset="0"/>
              </a:rPr>
              <a:t>were</a:t>
            </a:r>
            <a:r>
              <a:rPr lang="en-US" altLang="zh-CN" sz="800" dirty="0" smtClean="0">
                <a:latin typeface="Times New Roman" pitchFamily="18" charset="0"/>
                <a:cs typeface="Times New Roman" pitchFamily="18" charset="0"/>
              </a:rPr>
              <a:t> </a:t>
            </a:r>
            <a:r>
              <a:rPr lang="en-US" altLang="zh-CN" sz="800" dirty="0" smtClean="0">
                <a:solidFill>
                  <a:srgbClr val="231F20"/>
                </a:solidFill>
                <a:latin typeface="Segoe UI" pitchFamily="18" charset="0"/>
                <a:cs typeface="Segoe UI" pitchFamily="18" charset="0"/>
              </a:rPr>
              <a:t>divided</a:t>
            </a:r>
            <a:r>
              <a:rPr lang="en-US" altLang="zh-CN" sz="800" dirty="0" smtClean="0">
                <a:latin typeface="Times New Roman" pitchFamily="18" charset="0"/>
                <a:cs typeface="Times New Roman" pitchFamily="18" charset="0"/>
              </a:rPr>
              <a:t> </a:t>
            </a:r>
            <a:r>
              <a:rPr lang="en-US" altLang="zh-CN" sz="800" dirty="0" smtClean="0">
                <a:solidFill>
                  <a:srgbClr val="231F20"/>
                </a:solidFill>
                <a:latin typeface="Segoe UI" pitchFamily="18" charset="0"/>
                <a:cs typeface="Segoe UI" pitchFamily="18" charset="0"/>
              </a:rPr>
              <a:t>into</a:t>
            </a:r>
            <a:r>
              <a:rPr lang="en-US" altLang="zh-CN" sz="800" dirty="0" smtClean="0">
                <a:latin typeface="Times New Roman" pitchFamily="18" charset="0"/>
                <a:cs typeface="Times New Roman" pitchFamily="18" charset="0"/>
              </a:rPr>
              <a:t> </a:t>
            </a:r>
            <a:r>
              <a:rPr lang="en-US" altLang="zh-CN" sz="800" dirty="0" smtClean="0">
                <a:solidFill>
                  <a:srgbClr val="231F20"/>
                </a:solidFill>
                <a:latin typeface="Segoe UI" pitchFamily="18" charset="0"/>
                <a:cs typeface="Segoe UI" pitchFamily="18" charset="0"/>
              </a:rPr>
              <a:t>second-grade</a:t>
            </a:r>
            <a:r>
              <a:rPr lang="en-US" altLang="zh-CN" sz="800" dirty="0" smtClean="0">
                <a:latin typeface="Times New Roman" pitchFamily="18" charset="0"/>
                <a:cs typeface="Times New Roman" pitchFamily="18" charset="0"/>
              </a:rPr>
              <a:t> </a:t>
            </a:r>
            <a:r>
              <a:rPr lang="en-US" altLang="zh-CN" sz="800" dirty="0" smtClean="0">
                <a:solidFill>
                  <a:srgbClr val="231F20"/>
                </a:solidFill>
                <a:latin typeface="Segoe UI" pitchFamily="18" charset="0"/>
                <a:cs typeface="Segoe UI" pitchFamily="18" charset="0"/>
              </a:rPr>
              <a:t>volunteers</a:t>
            </a:r>
            <a:r>
              <a:rPr lang="en-US" altLang="zh-CN" sz="800" dirty="0" smtClean="0">
                <a:latin typeface="Times New Roman" pitchFamily="18" charset="0"/>
                <a:cs typeface="Times New Roman" pitchFamily="18" charset="0"/>
              </a:rPr>
              <a:t> </a:t>
            </a:r>
            <a:r>
              <a:rPr lang="en-US" altLang="zh-CN" sz="800" dirty="0" smtClean="0">
                <a:solidFill>
                  <a:srgbClr val="231F20"/>
                </a:solidFill>
                <a:latin typeface="Segoe UI" pitchFamily="18" charset="0"/>
                <a:cs typeface="Segoe UI" pitchFamily="18" charset="0"/>
              </a:rPr>
              <a:t>(vaccinated),</a:t>
            </a:r>
            <a:r>
              <a:rPr lang="en-US" altLang="zh-CN" sz="800" dirty="0" smtClean="0">
                <a:latin typeface="Times New Roman" pitchFamily="18" charset="0"/>
                <a:cs typeface="Times New Roman" pitchFamily="18" charset="0"/>
              </a:rPr>
              <a:t> </a:t>
            </a:r>
            <a:r>
              <a:rPr lang="en-US" altLang="zh-CN" sz="800" dirty="0" smtClean="0">
                <a:solidFill>
                  <a:srgbClr val="231F20"/>
                </a:solidFill>
                <a:latin typeface="Segoe UI" pitchFamily="18" charset="0"/>
                <a:cs typeface="Segoe UI" pitchFamily="18" charset="0"/>
              </a:rPr>
              <a:t>second-grade</a:t>
            </a:r>
          </a:p>
          <a:p>
            <a:pPr>
              <a:lnSpc>
                <a:spcPts val="900"/>
              </a:lnSpc>
              <a:tabLst/>
            </a:pPr>
            <a:r>
              <a:rPr lang="en-US" altLang="zh-CN" sz="800" dirty="0" smtClean="0">
                <a:solidFill>
                  <a:srgbClr val="231F20"/>
                </a:solidFill>
                <a:latin typeface="Segoe UI" pitchFamily="18" charset="0"/>
                <a:cs typeface="Segoe UI" pitchFamily="18" charset="0"/>
              </a:rPr>
              <a:t>nonvolunteers</a:t>
            </a:r>
            <a:r>
              <a:rPr lang="en-US" altLang="zh-CN" sz="800" dirty="0" smtClean="0">
                <a:latin typeface="Times New Roman" pitchFamily="18" charset="0"/>
                <a:cs typeface="Times New Roman" pitchFamily="18" charset="0"/>
              </a:rPr>
              <a:t> </a:t>
            </a:r>
            <a:r>
              <a:rPr lang="en-US" altLang="zh-CN" sz="800" dirty="0" smtClean="0">
                <a:solidFill>
                  <a:srgbClr val="231F20"/>
                </a:solidFill>
                <a:latin typeface="Segoe UI" pitchFamily="18" charset="0"/>
                <a:cs typeface="Segoe UI" pitchFamily="18" charset="0"/>
              </a:rPr>
              <a:t>(not</a:t>
            </a:r>
            <a:r>
              <a:rPr lang="en-US" altLang="zh-CN" sz="800" dirty="0" smtClean="0">
                <a:latin typeface="Times New Roman" pitchFamily="18" charset="0"/>
                <a:cs typeface="Times New Roman" pitchFamily="18" charset="0"/>
              </a:rPr>
              <a:t> </a:t>
            </a:r>
            <a:r>
              <a:rPr lang="en-US" altLang="zh-CN" sz="800" dirty="0" smtClean="0">
                <a:solidFill>
                  <a:srgbClr val="231F20"/>
                </a:solidFill>
                <a:latin typeface="Segoe UI" pitchFamily="18" charset="0"/>
                <a:cs typeface="Segoe UI" pitchFamily="18" charset="0"/>
              </a:rPr>
              <a:t>inoculated),</a:t>
            </a:r>
            <a:r>
              <a:rPr lang="en-US" altLang="zh-CN" sz="800" dirty="0" smtClean="0">
                <a:latin typeface="Times New Roman" pitchFamily="18" charset="0"/>
                <a:cs typeface="Times New Roman" pitchFamily="18" charset="0"/>
              </a:rPr>
              <a:t> </a:t>
            </a:r>
            <a:r>
              <a:rPr lang="en-US" altLang="zh-CN" sz="800" dirty="0" smtClean="0">
                <a:solidFill>
                  <a:srgbClr val="231F20"/>
                </a:solidFill>
                <a:latin typeface="Segoe UI" pitchFamily="18" charset="0"/>
                <a:cs typeface="Segoe UI" pitchFamily="18" charset="0"/>
              </a:rPr>
              <a:t>and</a:t>
            </a:r>
            <a:r>
              <a:rPr lang="en-US" altLang="zh-CN" sz="800" dirty="0" smtClean="0">
                <a:latin typeface="Times New Roman" pitchFamily="18" charset="0"/>
                <a:cs typeface="Times New Roman" pitchFamily="18" charset="0"/>
              </a:rPr>
              <a:t> </a:t>
            </a:r>
            <a:r>
              <a:rPr lang="en-US" altLang="zh-CN" sz="800" dirty="0" smtClean="0">
                <a:solidFill>
                  <a:srgbClr val="231F20"/>
                </a:solidFill>
                <a:latin typeface="Segoe UI" pitchFamily="18" charset="0"/>
                <a:cs typeface="Segoe UI" pitchFamily="18" charset="0"/>
              </a:rPr>
              <a:t>first</a:t>
            </a:r>
            <a:r>
              <a:rPr lang="en-US" altLang="zh-CN" sz="800" dirty="0" smtClean="0">
                <a:latin typeface="Times New Roman" pitchFamily="18" charset="0"/>
                <a:cs typeface="Times New Roman" pitchFamily="18" charset="0"/>
              </a:rPr>
              <a:t> </a:t>
            </a:r>
            <a:r>
              <a:rPr lang="en-US" altLang="zh-CN" sz="800" dirty="0" smtClean="0">
                <a:solidFill>
                  <a:srgbClr val="231F20"/>
                </a:solidFill>
                <a:latin typeface="Segoe UI" pitchFamily="18" charset="0"/>
                <a:cs typeface="Segoe UI" pitchFamily="18" charset="0"/>
              </a:rPr>
              <a:t>and</a:t>
            </a:r>
            <a:r>
              <a:rPr lang="en-US" altLang="zh-CN" sz="800" dirty="0" smtClean="0">
                <a:latin typeface="Times New Roman" pitchFamily="18" charset="0"/>
                <a:cs typeface="Times New Roman" pitchFamily="18" charset="0"/>
              </a:rPr>
              <a:t> </a:t>
            </a:r>
            <a:r>
              <a:rPr lang="en-US" altLang="zh-CN" sz="800" dirty="0" smtClean="0">
                <a:solidFill>
                  <a:srgbClr val="231F20"/>
                </a:solidFill>
                <a:latin typeface="Segoe UI" pitchFamily="18" charset="0"/>
                <a:cs typeface="Segoe UI" pitchFamily="18" charset="0"/>
              </a:rPr>
              <a:t>third</a:t>
            </a:r>
            <a:r>
              <a:rPr lang="en-US" altLang="zh-CN" sz="800" dirty="0" smtClean="0">
                <a:latin typeface="Times New Roman" pitchFamily="18" charset="0"/>
                <a:cs typeface="Times New Roman" pitchFamily="18" charset="0"/>
              </a:rPr>
              <a:t> </a:t>
            </a:r>
            <a:r>
              <a:rPr lang="en-US" altLang="zh-CN" sz="800" dirty="0" smtClean="0">
                <a:solidFill>
                  <a:srgbClr val="231F20"/>
                </a:solidFill>
                <a:latin typeface="Segoe UI" pitchFamily="18" charset="0"/>
                <a:cs typeface="Segoe UI" pitchFamily="18" charset="0"/>
              </a:rPr>
              <a:t>graders</a:t>
            </a:r>
            <a:r>
              <a:rPr lang="en-US" altLang="zh-CN" sz="800" dirty="0" smtClean="0">
                <a:latin typeface="Times New Roman" pitchFamily="18" charset="0"/>
                <a:cs typeface="Times New Roman" pitchFamily="18" charset="0"/>
              </a:rPr>
              <a:t> </a:t>
            </a:r>
            <a:r>
              <a:rPr lang="en-US" altLang="zh-CN" sz="800" dirty="0" smtClean="0">
                <a:solidFill>
                  <a:srgbClr val="231F20"/>
                </a:solidFill>
                <a:latin typeface="Segoe UI" pitchFamily="18" charset="0"/>
                <a:cs typeface="Segoe UI" pitchFamily="18" charset="0"/>
              </a:rPr>
              <a:t>(controls).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1016</TotalTime>
  <Words>2837</Words>
  <Application>Microsoft Office PowerPoint</Application>
  <PresentationFormat>Custom</PresentationFormat>
  <Paragraphs>314</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ABBAS</cp:lastModifiedBy>
  <cp:revision>106</cp:revision>
  <dcterms:created xsi:type="dcterms:W3CDTF">2006-08-16T00:00:00Z</dcterms:created>
  <dcterms:modified xsi:type="dcterms:W3CDTF">2020-12-29T19:21:40Z</dcterms:modified>
</cp:coreProperties>
</file>