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261" r:id="rId4"/>
    <p:sldId id="272" r:id="rId5"/>
    <p:sldId id="294" r:id="rId6"/>
    <p:sldId id="271" r:id="rId7"/>
    <p:sldId id="270" r:id="rId8"/>
    <p:sldId id="274" r:id="rId9"/>
    <p:sldId id="290" r:id="rId10"/>
    <p:sldId id="295" r:id="rId11"/>
    <p:sldId id="291" r:id="rId12"/>
    <p:sldId id="292" r:id="rId13"/>
    <p:sldId id="266" r:id="rId14"/>
    <p:sldId id="277" r:id="rId15"/>
    <p:sldId id="283" r:id="rId16"/>
    <p:sldId id="289" r:id="rId17"/>
    <p:sldId id="284" r:id="rId18"/>
    <p:sldId id="287" r:id="rId19"/>
    <p:sldId id="288" r:id="rId20"/>
    <p:sldId id="280" r:id="rId21"/>
    <p:sldId id="275" r:id="rId22"/>
    <p:sldId id="268" r:id="rId23"/>
    <p:sldId id="267" r:id="rId24"/>
    <p:sldId id="269"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9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864" y="114"/>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15370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CF40EE-6C7F-4AEB-9AD6-4D1926D5AD17}" type="datetimeFigureOut">
              <a:rPr lang="en-US" smtClean="0"/>
              <a:t>11/16/2020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53C9D2-1797-40A4-98F8-EC3863BDDB39}" type="slidenum">
              <a:rPr lang="en-US" smtClean="0"/>
              <a:t>‹#›</a:t>
            </a:fld>
            <a:endParaRPr lang="en-US"/>
          </a:p>
        </p:txBody>
      </p:sp>
    </p:spTree>
    <p:extLst>
      <p:ext uri="{BB962C8B-B14F-4D97-AF65-F5344CB8AC3E}">
        <p14:creationId xmlns:p14="http://schemas.microsoft.com/office/powerpoint/2010/main" val="42744689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53C9D2-1797-40A4-98F8-EC3863BDDB39}" type="slidenum">
              <a:rPr lang="en-US" smtClean="0"/>
              <a:t>1</a:t>
            </a:fld>
            <a:endParaRPr lang="en-US"/>
          </a:p>
        </p:txBody>
      </p:sp>
    </p:spTree>
    <p:extLst>
      <p:ext uri="{BB962C8B-B14F-4D97-AF65-F5344CB8AC3E}">
        <p14:creationId xmlns:p14="http://schemas.microsoft.com/office/powerpoint/2010/main" val="1612358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smtClean="0"/>
              <a:t>ي قد يرفع</a:t>
            </a:r>
            <a:endParaRPr lang="en-US" dirty="0"/>
          </a:p>
        </p:txBody>
      </p:sp>
      <p:sp>
        <p:nvSpPr>
          <p:cNvPr id="4" name="Slide Number Placeholder 3"/>
          <p:cNvSpPr>
            <a:spLocks noGrp="1"/>
          </p:cNvSpPr>
          <p:nvPr>
            <p:ph type="sldNum" sz="quarter" idx="10"/>
          </p:nvPr>
        </p:nvSpPr>
        <p:spPr/>
        <p:txBody>
          <a:bodyPr/>
          <a:lstStyle/>
          <a:p>
            <a:fld id="{D953C9D2-1797-40A4-98F8-EC3863BDDB39}" type="slidenum">
              <a:rPr lang="en-US" smtClean="0"/>
              <a:t>2</a:t>
            </a:fld>
            <a:endParaRPr lang="en-US"/>
          </a:p>
        </p:txBody>
      </p:sp>
    </p:spTree>
    <p:extLst>
      <p:ext uri="{BB962C8B-B14F-4D97-AF65-F5344CB8AC3E}">
        <p14:creationId xmlns:p14="http://schemas.microsoft.com/office/powerpoint/2010/main" val="1483949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53C9D2-1797-40A4-98F8-EC3863BDDB39}" type="slidenum">
              <a:rPr lang="en-US" smtClean="0"/>
              <a:t>3</a:t>
            </a:fld>
            <a:endParaRPr lang="en-US"/>
          </a:p>
        </p:txBody>
      </p:sp>
    </p:spTree>
    <p:extLst>
      <p:ext uri="{BB962C8B-B14F-4D97-AF65-F5344CB8AC3E}">
        <p14:creationId xmlns:p14="http://schemas.microsoft.com/office/powerpoint/2010/main" val="1483949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53C9D2-1797-40A4-98F8-EC3863BDDB39}" type="slidenum">
              <a:rPr lang="en-US" smtClean="0"/>
              <a:t>6</a:t>
            </a:fld>
            <a:endParaRPr lang="en-US"/>
          </a:p>
        </p:txBody>
      </p:sp>
    </p:spTree>
    <p:extLst>
      <p:ext uri="{BB962C8B-B14F-4D97-AF65-F5344CB8AC3E}">
        <p14:creationId xmlns:p14="http://schemas.microsoft.com/office/powerpoint/2010/main" val="1483949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53C9D2-1797-40A4-98F8-EC3863BDDB39}"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483949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53C9D2-1797-40A4-98F8-EC3863BDDB39}" type="slidenum">
              <a:rPr lang="en-US" smtClean="0"/>
              <a:t>23</a:t>
            </a:fld>
            <a:endParaRPr lang="en-US"/>
          </a:p>
        </p:txBody>
      </p:sp>
    </p:spTree>
    <p:extLst>
      <p:ext uri="{BB962C8B-B14F-4D97-AF65-F5344CB8AC3E}">
        <p14:creationId xmlns:p14="http://schemas.microsoft.com/office/powerpoint/2010/main" val="3399383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68313" y="3671888"/>
            <a:ext cx="6048375" cy="1109662"/>
          </a:xfrm>
        </p:spPr>
        <p:txBody>
          <a:bodyPr/>
          <a:lstStyle>
            <a:lvl1pPr>
              <a:defRPr sz="3200" b="1">
                <a:solidFill>
                  <a:schemeClr val="bg1"/>
                </a:solidFill>
              </a:defRPr>
            </a:lvl1pPr>
          </a:lstStyle>
          <a:p>
            <a:pPr lvl="0"/>
            <a:r>
              <a:rPr lang="en-US" noProof="0" smtClean="0"/>
              <a:t>Click to edit Master title style</a:t>
            </a:r>
            <a:endParaRPr lang="ru-RU" noProof="0" smtClean="0"/>
          </a:p>
        </p:txBody>
      </p:sp>
      <p:sp>
        <p:nvSpPr>
          <p:cNvPr id="5123" name="Rectangle 3"/>
          <p:cNvSpPr>
            <a:spLocks noGrp="1" noChangeArrowheads="1"/>
          </p:cNvSpPr>
          <p:nvPr>
            <p:ph type="subTitle" idx="1"/>
          </p:nvPr>
        </p:nvSpPr>
        <p:spPr>
          <a:xfrm>
            <a:off x="468313" y="4532313"/>
            <a:ext cx="6048375" cy="696912"/>
          </a:xfrm>
        </p:spPr>
        <p:txBody>
          <a:bodyPr/>
          <a:lstStyle>
            <a:lvl1pPr marL="0" indent="0">
              <a:buFontTx/>
              <a:buNone/>
              <a:defRPr sz="2400" b="1">
                <a:solidFill>
                  <a:schemeClr val="bg1"/>
                </a:solidFill>
              </a:defRPr>
            </a:lvl1pPr>
          </a:lstStyle>
          <a:p>
            <a:pPr lvl="0"/>
            <a:r>
              <a:rPr lang="en-US" noProof="0" smtClean="0"/>
              <a:t>Click to edit Master subtitle style</a:t>
            </a:r>
            <a:endParaRPr lang="ru-RU"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Вертикальный текст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10388" y="1984375"/>
            <a:ext cx="1909762" cy="4467225"/>
          </a:xfrm>
        </p:spPr>
        <p:txBody>
          <a:bodyPr vert="eaVert"/>
          <a:lstStyle/>
          <a:p>
            <a:r>
              <a:rPr lang="en-US" smtClean="0"/>
              <a:t>Click to edit Master title style</a:t>
            </a:r>
            <a:endParaRPr lang="ru-RU"/>
          </a:p>
        </p:txBody>
      </p:sp>
      <p:sp>
        <p:nvSpPr>
          <p:cNvPr id="3" name="Вертикальный текст 2"/>
          <p:cNvSpPr>
            <a:spLocks noGrp="1"/>
          </p:cNvSpPr>
          <p:nvPr>
            <p:ph type="body" orient="vert" idx="1"/>
          </p:nvPr>
        </p:nvSpPr>
        <p:spPr>
          <a:xfrm>
            <a:off x="1176338" y="1984375"/>
            <a:ext cx="5581650" cy="4467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Объект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Объект 2"/>
          <p:cNvSpPr>
            <a:spLocks noGrp="1"/>
          </p:cNvSpPr>
          <p:nvPr>
            <p:ph sz="half" idx="1"/>
          </p:nvPr>
        </p:nvSpPr>
        <p:spPr>
          <a:xfrm>
            <a:off x="1176338" y="2492375"/>
            <a:ext cx="3744912"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Объект 3"/>
          <p:cNvSpPr>
            <a:spLocks noGrp="1"/>
          </p:cNvSpPr>
          <p:nvPr>
            <p:ph sz="half" idx="2"/>
          </p:nvPr>
        </p:nvSpPr>
        <p:spPr>
          <a:xfrm>
            <a:off x="5073650" y="2492375"/>
            <a:ext cx="3746500"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1984375"/>
            <a:ext cx="6553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1027" name="Rectangle 3"/>
          <p:cNvSpPr>
            <a:spLocks noGrp="1" noChangeArrowheads="1"/>
          </p:cNvSpPr>
          <p:nvPr>
            <p:ph type="body" idx="1"/>
          </p:nvPr>
        </p:nvSpPr>
        <p:spPr bwMode="auto">
          <a:xfrm>
            <a:off x="1176338" y="2492375"/>
            <a:ext cx="7643812" cy="3959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p:txStyles>
    <p:titleStyle>
      <a:lvl1pPr algn="l" rtl="0" eaLnBrk="1" fontAlgn="base" hangingPunct="1">
        <a:spcBef>
          <a:spcPct val="0"/>
        </a:spcBef>
        <a:spcAft>
          <a:spcPct val="0"/>
        </a:spcAft>
        <a:defRPr sz="3600">
          <a:solidFill>
            <a:schemeClr val="bg2"/>
          </a:solidFill>
          <a:latin typeface="+mj-lt"/>
          <a:ea typeface="+mj-ea"/>
          <a:cs typeface="+mj-cs"/>
        </a:defRPr>
      </a:lvl1pPr>
      <a:lvl2pPr algn="l" rtl="0" eaLnBrk="1" fontAlgn="base" hangingPunct="1">
        <a:spcBef>
          <a:spcPct val="0"/>
        </a:spcBef>
        <a:spcAft>
          <a:spcPct val="0"/>
        </a:spcAft>
        <a:defRPr sz="3600">
          <a:solidFill>
            <a:schemeClr val="bg2"/>
          </a:solidFill>
          <a:latin typeface="Arial" charset="0"/>
        </a:defRPr>
      </a:lvl2pPr>
      <a:lvl3pPr algn="l" rtl="0" eaLnBrk="1" fontAlgn="base" hangingPunct="1">
        <a:spcBef>
          <a:spcPct val="0"/>
        </a:spcBef>
        <a:spcAft>
          <a:spcPct val="0"/>
        </a:spcAft>
        <a:defRPr sz="3600">
          <a:solidFill>
            <a:schemeClr val="bg2"/>
          </a:solidFill>
          <a:latin typeface="Arial" charset="0"/>
        </a:defRPr>
      </a:lvl3pPr>
      <a:lvl4pPr algn="l" rtl="0" eaLnBrk="1" fontAlgn="base" hangingPunct="1">
        <a:spcBef>
          <a:spcPct val="0"/>
        </a:spcBef>
        <a:spcAft>
          <a:spcPct val="0"/>
        </a:spcAft>
        <a:defRPr sz="3600">
          <a:solidFill>
            <a:schemeClr val="bg2"/>
          </a:solidFill>
          <a:latin typeface="Arial" charset="0"/>
        </a:defRPr>
      </a:lvl4pPr>
      <a:lvl5pPr algn="l" rtl="0" eaLnBrk="1" fontAlgn="base" hangingPunct="1">
        <a:spcBef>
          <a:spcPct val="0"/>
        </a:spcBef>
        <a:spcAft>
          <a:spcPct val="0"/>
        </a:spcAft>
        <a:defRPr sz="3600">
          <a:solidFill>
            <a:schemeClr val="bg2"/>
          </a:solidFill>
          <a:latin typeface="Arial" charset="0"/>
        </a:defRPr>
      </a:lvl5pPr>
      <a:lvl6pPr marL="457200" algn="l" rtl="0" eaLnBrk="1" fontAlgn="base" hangingPunct="1">
        <a:spcBef>
          <a:spcPct val="0"/>
        </a:spcBef>
        <a:spcAft>
          <a:spcPct val="0"/>
        </a:spcAft>
        <a:defRPr sz="3600">
          <a:solidFill>
            <a:schemeClr val="bg2"/>
          </a:solidFill>
          <a:latin typeface="Arial" charset="0"/>
        </a:defRPr>
      </a:lvl6pPr>
      <a:lvl7pPr marL="914400" algn="l" rtl="0" eaLnBrk="1" fontAlgn="base" hangingPunct="1">
        <a:spcBef>
          <a:spcPct val="0"/>
        </a:spcBef>
        <a:spcAft>
          <a:spcPct val="0"/>
        </a:spcAft>
        <a:defRPr sz="3600">
          <a:solidFill>
            <a:schemeClr val="bg2"/>
          </a:solidFill>
          <a:latin typeface="Arial" charset="0"/>
        </a:defRPr>
      </a:lvl7pPr>
      <a:lvl8pPr marL="1371600" algn="l" rtl="0" eaLnBrk="1" fontAlgn="base" hangingPunct="1">
        <a:spcBef>
          <a:spcPct val="0"/>
        </a:spcBef>
        <a:spcAft>
          <a:spcPct val="0"/>
        </a:spcAft>
        <a:defRPr sz="3600">
          <a:solidFill>
            <a:schemeClr val="bg2"/>
          </a:solidFill>
          <a:latin typeface="Arial" charset="0"/>
        </a:defRPr>
      </a:lvl8pPr>
      <a:lvl9pPr marL="1828800" algn="l" rtl="0" eaLnBrk="1" fontAlgn="base" hangingPunct="1">
        <a:spcBef>
          <a:spcPct val="0"/>
        </a:spcBef>
        <a:spcAft>
          <a:spcPct val="0"/>
        </a:spcAft>
        <a:defRPr sz="3600">
          <a:solidFill>
            <a:schemeClr val="bg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www.samsung.com/sar/sarMain.do"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338262" y="1828800"/>
            <a:ext cx="5400675" cy="1219200"/>
          </a:xfrm>
          <a:noFill/>
        </p:spPr>
        <p:txBody>
          <a:bodyPr/>
          <a:lstStyle/>
          <a:p>
            <a:pPr algn="ctr" rtl="1"/>
            <a:r>
              <a:rPr lang="ar-IQ" sz="2800" i="1" dirty="0" smtClean="0">
                <a:solidFill>
                  <a:srgbClr val="FF0000"/>
                </a:solidFill>
                <a:latin typeface="Times New Roman" pitchFamily="18" charset="0"/>
                <a:cs typeface="Times New Roman" pitchFamily="18" charset="0"/>
              </a:rPr>
              <a:t>المعايير الذاتية للتأثيرات السلبية للمجالات الكهرومغناطيسية</a:t>
            </a:r>
            <a:endParaRPr lang="en-US" sz="2800" dirty="0">
              <a:solidFill>
                <a:srgbClr val="FF0000"/>
              </a:solidFill>
              <a:latin typeface="Times New Roman" pitchFamily="18" charset="0"/>
              <a:cs typeface="Times New Roman" pitchFamily="18" charset="0"/>
            </a:endParaRPr>
          </a:p>
        </p:txBody>
      </p:sp>
      <p:sp>
        <p:nvSpPr>
          <p:cNvPr id="4" name="Rectangle 3"/>
          <p:cNvSpPr txBox="1">
            <a:spLocks noChangeArrowheads="1"/>
          </p:cNvSpPr>
          <p:nvPr/>
        </p:nvSpPr>
        <p:spPr bwMode="auto">
          <a:xfrm>
            <a:off x="4191000" y="3269075"/>
            <a:ext cx="4114800" cy="106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b="1">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90000"/>
              </a:lnSpc>
            </a:pPr>
            <a:r>
              <a:rPr lang="en-US" sz="2000" dirty="0" smtClean="0">
                <a:solidFill>
                  <a:schemeClr val="bg2"/>
                </a:solidFill>
              </a:rPr>
              <a:t>   </a:t>
            </a:r>
            <a:r>
              <a:rPr lang="ar-IQ" sz="2000" dirty="0" err="1" smtClean="0">
                <a:solidFill>
                  <a:schemeClr val="bg2"/>
                </a:solidFill>
              </a:rPr>
              <a:t>م.لمياء</a:t>
            </a:r>
            <a:r>
              <a:rPr lang="ar-IQ" sz="2000" dirty="0" smtClean="0">
                <a:solidFill>
                  <a:schemeClr val="bg2"/>
                </a:solidFill>
              </a:rPr>
              <a:t> علي لطيف </a:t>
            </a:r>
            <a:r>
              <a:rPr lang="en-US" sz="2000" dirty="0" smtClean="0">
                <a:solidFill>
                  <a:schemeClr val="bg2"/>
                </a:solidFill>
              </a:rPr>
              <a:t>     </a:t>
            </a:r>
            <a:r>
              <a:rPr lang="ar-IQ" sz="2000" dirty="0" err="1" smtClean="0">
                <a:solidFill>
                  <a:schemeClr val="bg2"/>
                </a:solidFill>
              </a:rPr>
              <a:t>م.لمى</a:t>
            </a:r>
            <a:r>
              <a:rPr lang="ar-IQ" sz="2000" dirty="0" smtClean="0">
                <a:solidFill>
                  <a:schemeClr val="bg2"/>
                </a:solidFill>
              </a:rPr>
              <a:t> ياسين عباس</a:t>
            </a:r>
            <a:endParaRPr lang="en-US" sz="2000" dirty="0">
              <a:solidFill>
                <a:schemeClr val="bg2"/>
              </a:solidFill>
            </a:endParaRPr>
          </a:p>
        </p:txBody>
      </p:sp>
      <p:sp>
        <p:nvSpPr>
          <p:cNvPr id="2" name="Rectangle 1"/>
          <p:cNvSpPr/>
          <p:nvPr/>
        </p:nvSpPr>
        <p:spPr>
          <a:xfrm>
            <a:off x="4343400" y="3751590"/>
            <a:ext cx="4129870" cy="369332"/>
          </a:xfrm>
          <a:prstGeom prst="rect">
            <a:avLst/>
          </a:prstGeom>
        </p:spPr>
        <p:txBody>
          <a:bodyPr wrap="square">
            <a:spAutoFit/>
          </a:bodyPr>
          <a:lstStyle/>
          <a:p>
            <a:r>
              <a:rPr lang="ar-IQ" b="1" dirty="0">
                <a:solidFill>
                  <a:schemeClr val="bg2">
                    <a:lumMod val="75000"/>
                  </a:schemeClr>
                </a:solidFill>
              </a:rPr>
              <a:t>الجامعة</a:t>
            </a:r>
            <a:r>
              <a:rPr lang="ar-IQ" dirty="0">
                <a:solidFill>
                  <a:schemeClr val="bg2">
                    <a:lumMod val="75000"/>
                  </a:schemeClr>
                </a:solidFill>
              </a:rPr>
              <a:t> </a:t>
            </a:r>
            <a:r>
              <a:rPr lang="ar-IQ" b="1" dirty="0">
                <a:solidFill>
                  <a:schemeClr val="bg2">
                    <a:lumMod val="75000"/>
                  </a:schemeClr>
                </a:solidFill>
              </a:rPr>
              <a:t>المستنصرية/ كلية العلوم/ قسم الفيز</a:t>
            </a:r>
            <a:r>
              <a:rPr lang="ar-IQ" dirty="0">
                <a:solidFill>
                  <a:schemeClr val="bg2">
                    <a:lumMod val="75000"/>
                  </a:schemeClr>
                </a:solidFill>
              </a:rPr>
              <a:t>ياء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67267" name="Rectangle 3"/>
          <p:cNvSpPr>
            <a:spLocks noGrp="1" noChangeArrowheads="1"/>
          </p:cNvSpPr>
          <p:nvPr>
            <p:ph idx="1"/>
          </p:nvPr>
        </p:nvSpPr>
        <p:spPr>
          <a:xfrm>
            <a:off x="1835150" y="908050"/>
            <a:ext cx="6985000" cy="5492750"/>
          </a:xfrm>
        </p:spPr>
        <p:txBody>
          <a:bodyPr/>
          <a:lstStyle/>
          <a:p>
            <a:pPr lvl="0" algn="r" rtl="1">
              <a:lnSpc>
                <a:spcPct val="150000"/>
              </a:lnSpc>
              <a:buFont typeface="Wingdings" pitchFamily="2" charset="2"/>
              <a:buChar char="q"/>
            </a:pPr>
            <a:r>
              <a:rPr lang="en-US" sz="2000" dirty="0" smtClean="0">
                <a:solidFill>
                  <a:schemeClr val="accent5">
                    <a:lumMod val="50000"/>
                  </a:schemeClr>
                </a:solidFill>
                <a:latin typeface="Bookman Old Style" pitchFamily="18" charset="0"/>
              </a:rPr>
              <a:t> </a:t>
            </a:r>
            <a:r>
              <a:rPr lang="ar-IQ" sz="2400" b="1" dirty="0" smtClean="0">
                <a:solidFill>
                  <a:schemeClr val="accent5">
                    <a:lumMod val="50000"/>
                  </a:schemeClr>
                </a:solidFill>
                <a:effectLst>
                  <a:outerShdw blurRad="38100" dist="38100" dir="2700000" algn="tl">
                    <a:srgbClr val="000000">
                      <a:alpha val="43137"/>
                    </a:srgbClr>
                  </a:outerShdw>
                </a:effectLst>
                <a:latin typeface="+mj-lt"/>
                <a:cs typeface="Times New Roman" pitchFamily="18" charset="0"/>
              </a:rPr>
              <a:t>الآثار الصحية الضارة للهاتف المحمول ( الموبايل):</a:t>
            </a:r>
            <a:endParaRPr lang="en-US" sz="2400" b="1" dirty="0" smtClean="0">
              <a:solidFill>
                <a:srgbClr val="FF0000"/>
              </a:solidFill>
              <a:effectLst>
                <a:outerShdw blurRad="38100" dist="38100" dir="2700000" algn="tl">
                  <a:srgbClr val="000000">
                    <a:alpha val="43137"/>
                  </a:srgbClr>
                </a:outerShdw>
              </a:effectLst>
              <a:latin typeface="+mj-lt"/>
              <a:cs typeface="Times New Roman" pitchFamily="18" charset="0"/>
            </a:endParaRPr>
          </a:p>
          <a:p>
            <a:pPr marL="0" lvl="0" indent="0" algn="ctr" rtl="1">
              <a:lnSpc>
                <a:spcPct val="150000"/>
              </a:lnSpc>
              <a:buNone/>
            </a:pPr>
            <a:r>
              <a:rPr lang="ar-IQ" sz="2200" b="1" dirty="0" smtClean="0">
                <a:latin typeface="+mj-lt"/>
                <a:cs typeface="Times New Roman" pitchFamily="18" charset="0"/>
              </a:rPr>
              <a:t>عمق التأثير الحراري في رأس الإنسان</a:t>
            </a:r>
          </a:p>
          <a:p>
            <a:pPr marL="0" lvl="0" indent="0" algn="ctr" rtl="1">
              <a:lnSpc>
                <a:spcPct val="150000"/>
              </a:lnSpc>
              <a:buNone/>
            </a:pPr>
            <a:endParaRPr lang="ar-IQ" sz="2200" b="1" dirty="0">
              <a:latin typeface="+mj-lt"/>
              <a:cs typeface="Times New Roman" pitchFamily="18" charset="0"/>
            </a:endParaRPr>
          </a:p>
          <a:p>
            <a:pPr marL="0" lvl="0" indent="0" algn="ctr" rtl="1">
              <a:lnSpc>
                <a:spcPct val="150000"/>
              </a:lnSpc>
              <a:buNone/>
            </a:pPr>
            <a:endParaRPr lang="ar-IQ" sz="2200" b="1" dirty="0" smtClean="0">
              <a:latin typeface="+mj-lt"/>
              <a:cs typeface="Times New Roman" pitchFamily="18" charset="0"/>
            </a:endParaRPr>
          </a:p>
          <a:p>
            <a:pPr marL="0" lvl="0" indent="0" algn="ctr" rtl="1">
              <a:lnSpc>
                <a:spcPct val="150000"/>
              </a:lnSpc>
              <a:buNone/>
            </a:pPr>
            <a:endParaRPr lang="ar-IQ" sz="2200" b="1" dirty="0">
              <a:latin typeface="+mj-lt"/>
              <a:cs typeface="Times New Roman" pitchFamily="18" charset="0"/>
            </a:endParaRPr>
          </a:p>
          <a:p>
            <a:pPr marL="0" lvl="0" indent="0" algn="ctr" rtl="1">
              <a:lnSpc>
                <a:spcPct val="150000"/>
              </a:lnSpc>
              <a:buNone/>
            </a:pPr>
            <a:endParaRPr lang="ar-IQ" sz="2200" b="1" dirty="0" smtClean="0">
              <a:latin typeface="+mj-lt"/>
              <a:cs typeface="Times New Roman" pitchFamily="18" charset="0"/>
            </a:endParaRPr>
          </a:p>
          <a:p>
            <a:pPr marL="0" lvl="0" indent="0" algn="ctr" rtl="1">
              <a:lnSpc>
                <a:spcPct val="150000"/>
              </a:lnSpc>
              <a:buNone/>
            </a:pPr>
            <a:endParaRPr lang="ar-IQ" sz="2200" b="1" dirty="0">
              <a:latin typeface="+mj-lt"/>
              <a:cs typeface="Times New Roman" pitchFamily="18" charset="0"/>
            </a:endParaRPr>
          </a:p>
          <a:p>
            <a:pPr marL="0" lvl="0" indent="0" algn="ctr" rtl="1">
              <a:lnSpc>
                <a:spcPct val="150000"/>
              </a:lnSpc>
              <a:buNone/>
            </a:pPr>
            <a:endParaRPr lang="ar-IQ" sz="2200" b="1" dirty="0" smtClean="0">
              <a:latin typeface="+mj-lt"/>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8912" y="1981200"/>
            <a:ext cx="5424487" cy="3069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76600" y="2133600"/>
            <a:ext cx="838200" cy="381000"/>
          </a:xfrm>
          <a:prstGeom prst="rect">
            <a:avLst/>
          </a:prstGeom>
          <a:solidFill>
            <a:schemeClr val="bg1"/>
          </a:solidFill>
        </p:spPr>
        <p:txBody>
          <a:bodyPr wrap="square" rtlCol="0">
            <a:spAutoFit/>
          </a:bodyPr>
          <a:lstStyle/>
          <a:p>
            <a:endParaRPr lang="en-US" dirty="0">
              <a:solidFill>
                <a:srgbClr val="FFFFFF"/>
              </a:solidFill>
            </a:endParaRPr>
          </a:p>
        </p:txBody>
      </p:sp>
    </p:spTree>
    <p:extLst>
      <p:ext uri="{BB962C8B-B14F-4D97-AF65-F5344CB8AC3E}">
        <p14:creationId xmlns:p14="http://schemas.microsoft.com/office/powerpoint/2010/main" val="249400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7267">
                                            <p:txEl>
                                              <p:pRg st="0" end="0"/>
                                            </p:txEl>
                                          </p:spTgt>
                                        </p:tgtEl>
                                        <p:attrNameLst>
                                          <p:attrName>style.visibility</p:attrName>
                                        </p:attrNameLst>
                                      </p:cBhvr>
                                      <p:to>
                                        <p:strVal val="visible"/>
                                      </p:to>
                                    </p:set>
                                    <p:animEffect transition="in" filter="barn(inVertical)">
                                      <p:cBhvr>
                                        <p:cTn id="7" dur="500"/>
                                        <p:tgtEl>
                                          <p:spTgt spid="267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7267">
                                            <p:txEl>
                                              <p:pRg st="1" end="1"/>
                                            </p:txEl>
                                          </p:spTgt>
                                        </p:tgtEl>
                                        <p:attrNameLst>
                                          <p:attrName>style.visibility</p:attrName>
                                        </p:attrNameLst>
                                      </p:cBhvr>
                                      <p:to>
                                        <p:strVal val="visible"/>
                                      </p:to>
                                    </p:set>
                                    <p:animEffect transition="in" filter="barn(inVertical)">
                                      <p:cBhvr>
                                        <p:cTn id="12" dur="500"/>
                                        <p:tgtEl>
                                          <p:spTgt spid="267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arn(inVertical)">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85800"/>
            <a:ext cx="7643812" cy="5943600"/>
          </a:xfrm>
        </p:spPr>
        <p:txBody>
          <a:bodyPr/>
          <a:lstStyle/>
          <a:p>
            <a:pPr marL="914400" lvl="1" indent="-457200" algn="just" rtl="1">
              <a:lnSpc>
                <a:spcPct val="150000"/>
              </a:lnSpc>
              <a:spcBef>
                <a:spcPct val="0"/>
              </a:spcBef>
              <a:buFont typeface="Wingdings" pitchFamily="2" charset="2"/>
              <a:buChar char="Ø"/>
            </a:pPr>
            <a:r>
              <a:rPr lang="ar-IQ" kern="1200" dirty="0" smtClean="0">
                <a:solidFill>
                  <a:schemeClr val="accent1">
                    <a:lumMod val="50000"/>
                  </a:schemeClr>
                </a:solidFill>
                <a:latin typeface="Times New Roman" pitchFamily="18" charset="0"/>
                <a:ea typeface="+mn-ea"/>
                <a:cs typeface="Times New Roman" pitchFamily="18" charset="0"/>
              </a:rPr>
              <a:t>لقد نشرت دراسات عن اثار تتعلق بالتعرض لمستويات منخفضة من مجالات التردد الراديوي  وتجري متابعة تلك الدراسات وتقييمها في اطار المشروع الدولي للمجالات الكهرومغناطيسية.</a:t>
            </a:r>
          </a:p>
          <a:p>
            <a:pPr marL="914400" lvl="1" indent="-457200" algn="just" rtl="1">
              <a:lnSpc>
                <a:spcPct val="150000"/>
              </a:lnSpc>
              <a:spcBef>
                <a:spcPct val="0"/>
              </a:spcBef>
              <a:buFont typeface="Wingdings" pitchFamily="2" charset="2"/>
              <a:buChar char="Ø"/>
            </a:pPr>
            <a:r>
              <a:rPr lang="ar-IQ" kern="1200" dirty="0">
                <a:solidFill>
                  <a:schemeClr val="accent1">
                    <a:lumMod val="50000"/>
                  </a:schemeClr>
                </a:solidFill>
                <a:latin typeface="Times New Roman" pitchFamily="18" charset="0"/>
                <a:ea typeface="+mn-ea"/>
                <a:cs typeface="Times New Roman" pitchFamily="18" charset="0"/>
              </a:rPr>
              <a:t>و</a:t>
            </a:r>
            <a:r>
              <a:rPr lang="ar-IQ" kern="1200" dirty="0" smtClean="0">
                <a:solidFill>
                  <a:schemeClr val="accent1">
                    <a:lumMod val="50000"/>
                  </a:schemeClr>
                </a:solidFill>
                <a:latin typeface="Times New Roman" pitchFamily="18" charset="0"/>
                <a:ea typeface="+mn-ea"/>
                <a:cs typeface="Times New Roman" pitchFamily="18" charset="0"/>
              </a:rPr>
              <a:t>اجريت دراسة على القطط والارانب حيث بينت ان التعرض لمستويات منخفضة من المجالات الراديوية  يؤدي الى تغيير في النشاط الكيميائي للدماغ والخلايا والانسجة وكذلك تغير من معدل تكاثر الخلايا ونشاط الانزيمات وتؤثر على الجينات في الحمض النووي.</a:t>
            </a:r>
            <a:endParaRPr lang="en-US" kern="1200" dirty="0" smtClean="0">
              <a:solidFill>
                <a:schemeClr val="accent1">
                  <a:lumMod val="50000"/>
                </a:schemeClr>
              </a:solidFill>
              <a:latin typeface="Times New Roman" pitchFamily="18" charset="0"/>
              <a:ea typeface="+mn-ea"/>
              <a:cs typeface="Times New Roman" pitchFamily="18" charset="0"/>
            </a:endParaRPr>
          </a:p>
          <a:p>
            <a:endParaRPr lang="en-US" dirty="0">
              <a:solidFill>
                <a:schemeClr val="accent1">
                  <a:lumMod val="50000"/>
                </a:schemeClr>
              </a:solidFill>
            </a:endParaRPr>
          </a:p>
        </p:txBody>
      </p:sp>
    </p:spTree>
    <p:extLst>
      <p:ext uri="{BB962C8B-B14F-4D97-AF65-F5344CB8AC3E}">
        <p14:creationId xmlns:p14="http://schemas.microsoft.com/office/powerpoint/2010/main" val="3789681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696200" cy="5257800"/>
          </a:xfrm>
        </p:spPr>
        <p:txBody>
          <a:bodyPr/>
          <a:lstStyle/>
          <a:p>
            <a:pPr marL="0" marR="0" algn="just" rtl="1">
              <a:lnSpc>
                <a:spcPct val="150000"/>
              </a:lnSpc>
              <a:spcBef>
                <a:spcPts val="0"/>
              </a:spcBef>
              <a:spcAft>
                <a:spcPts val="1000"/>
              </a:spcAft>
            </a:pPr>
            <a:r>
              <a:rPr lang="ar-IQ" dirty="0" smtClean="0">
                <a:solidFill>
                  <a:schemeClr val="accent1">
                    <a:lumMod val="50000"/>
                  </a:schemeClr>
                </a:solidFill>
                <a:latin typeface="Times New Roman" pitchFamily="18" charset="0"/>
                <a:ea typeface="Times New Roman"/>
                <a:cs typeface="Times New Roman" pitchFamily="18" charset="0"/>
              </a:rPr>
              <a:t/>
            </a:r>
            <a:br>
              <a:rPr lang="ar-IQ" dirty="0" smtClean="0">
                <a:solidFill>
                  <a:schemeClr val="accent1">
                    <a:lumMod val="50000"/>
                  </a:schemeClr>
                </a:solidFill>
                <a:latin typeface="Times New Roman" pitchFamily="18" charset="0"/>
                <a:ea typeface="Times New Roman"/>
                <a:cs typeface="Times New Roman" pitchFamily="18" charset="0"/>
              </a:rPr>
            </a:br>
            <a:r>
              <a:rPr lang="ar-IQ" sz="2400" b="1" dirty="0" smtClean="0">
                <a:solidFill>
                  <a:schemeClr val="accent1">
                    <a:lumMod val="50000"/>
                  </a:schemeClr>
                </a:solidFill>
                <a:latin typeface="Times New Roman" pitchFamily="18" charset="0"/>
                <a:ea typeface="Times New Roman"/>
                <a:cs typeface="Times New Roman" pitchFamily="18" charset="0"/>
              </a:rPr>
              <a:t>ومن الأمراض التي تعود أسبابها للتعرض </a:t>
            </a:r>
            <a:r>
              <a:rPr lang="ar-IQ" sz="2400" b="1" dirty="0">
                <a:solidFill>
                  <a:schemeClr val="accent1">
                    <a:lumMod val="50000"/>
                  </a:schemeClr>
                </a:solidFill>
                <a:latin typeface="Times New Roman" pitchFamily="18" charset="0"/>
                <a:ea typeface="Times New Roman"/>
                <a:cs typeface="Times New Roman" pitchFamily="18" charset="0"/>
              </a:rPr>
              <a:t>لحزمة هذه الموجات الدقيقة الصداع المؤقت والمزمن، والاجهاد المعروف بحسور العين، والإرهاق والدوار (الدوخة)، والنوم القلق (المتقطع) والميل للنعاس أثناء العمل، والميل للكتابة و الانطوائية، وحدة الطبع والعصبية، والشعور بالخوف والإصابة بوسواس المرض، والتوتر العصبي، والوهن الذهني، وانخفاض القدرة على التركيز. وضعف الذاكرة، والشعور بالألم في فروة الرأس والحواجب، واّلام في العضلات، واّلام في القلب، وصعوبة في التنفس، وتعرق شديد في </a:t>
            </a:r>
            <a:r>
              <a:rPr lang="ar-IQ" sz="2400" b="1" dirty="0" smtClean="0">
                <a:solidFill>
                  <a:schemeClr val="accent1">
                    <a:lumMod val="50000"/>
                  </a:schemeClr>
                </a:solidFill>
                <a:latin typeface="Times New Roman" pitchFamily="18" charset="0"/>
                <a:ea typeface="Times New Roman"/>
                <a:cs typeface="Times New Roman" pitchFamily="18" charset="0"/>
              </a:rPr>
              <a:t>الأطراف.</a:t>
            </a:r>
            <a:r>
              <a:rPr lang="en-US" sz="2400" b="1" dirty="0">
                <a:solidFill>
                  <a:schemeClr val="accent1">
                    <a:lumMod val="50000"/>
                  </a:schemeClr>
                </a:solidFill>
                <a:latin typeface="Times New Roman" pitchFamily="18" charset="0"/>
                <a:ea typeface="Times New Roman"/>
                <a:cs typeface="Times New Roman" pitchFamily="18" charset="0"/>
              </a:rPr>
              <a:t/>
            </a:r>
            <a:br>
              <a:rPr lang="en-US" sz="2400" b="1" dirty="0">
                <a:solidFill>
                  <a:schemeClr val="accent1">
                    <a:lumMod val="50000"/>
                  </a:schemeClr>
                </a:solidFill>
                <a:latin typeface="Times New Roman" pitchFamily="18" charset="0"/>
                <a:ea typeface="Times New Roman"/>
                <a:cs typeface="Times New Roman" pitchFamily="18" charset="0"/>
              </a:rPr>
            </a:br>
            <a:r>
              <a:rPr lang="en-US" sz="2400" b="1" dirty="0" smtClean="0">
                <a:solidFill>
                  <a:schemeClr val="accent1">
                    <a:lumMod val="50000"/>
                  </a:schemeClr>
                </a:solidFill>
                <a:latin typeface="Times New Roman" pitchFamily="18" charset="0"/>
                <a:cs typeface="Times New Roman" pitchFamily="18" charset="0"/>
              </a:rPr>
              <a:t> </a:t>
            </a:r>
            <a:endParaRPr lang="en-US" sz="2400" b="1"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55795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67267" name="Rectangle 3"/>
          <p:cNvSpPr>
            <a:spLocks noGrp="1" noChangeArrowheads="1"/>
          </p:cNvSpPr>
          <p:nvPr>
            <p:ph idx="1"/>
          </p:nvPr>
        </p:nvSpPr>
        <p:spPr>
          <a:xfrm>
            <a:off x="2057400" y="908050"/>
            <a:ext cx="6629400" cy="5492750"/>
          </a:xfrm>
        </p:spPr>
        <p:txBody>
          <a:bodyPr/>
          <a:lstStyle/>
          <a:p>
            <a:pPr lvl="0" algn="r" rtl="1">
              <a:lnSpc>
                <a:spcPct val="150000"/>
              </a:lnSpc>
              <a:buFont typeface="Wingdings" pitchFamily="2" charset="2"/>
              <a:buChar char="q"/>
            </a:pPr>
            <a:r>
              <a:rPr lang="en-US" sz="2000" dirty="0" smtClean="0">
                <a:solidFill>
                  <a:schemeClr val="accent5">
                    <a:lumMod val="50000"/>
                  </a:schemeClr>
                </a:solidFill>
                <a:latin typeface="Bookman Old Style" pitchFamily="18" charset="0"/>
              </a:rPr>
              <a:t> </a:t>
            </a:r>
            <a:r>
              <a:rPr lang="ar-IQ" sz="2400" b="1" dirty="0" smtClean="0">
                <a:solidFill>
                  <a:schemeClr val="accent5">
                    <a:lumMod val="50000"/>
                  </a:schemeClr>
                </a:solidFill>
                <a:effectLst>
                  <a:outerShdw blurRad="38100" dist="38100" dir="2700000" algn="tl">
                    <a:srgbClr val="000000">
                      <a:alpha val="43137"/>
                    </a:srgbClr>
                  </a:outerShdw>
                </a:effectLst>
                <a:latin typeface="+mj-lt"/>
                <a:cs typeface="Times New Roman" pitchFamily="18" charset="0"/>
              </a:rPr>
              <a:t>آثار البث الإذاعي والتلفزيوني:</a:t>
            </a:r>
            <a:endParaRPr lang="en-US" sz="2400" b="1" dirty="0" smtClean="0">
              <a:solidFill>
                <a:schemeClr val="accent5">
                  <a:lumMod val="50000"/>
                </a:schemeClr>
              </a:solidFill>
              <a:effectLst>
                <a:outerShdw blurRad="38100" dist="38100" dir="2700000" algn="tl">
                  <a:srgbClr val="000000">
                    <a:alpha val="43137"/>
                  </a:srgbClr>
                </a:outerShdw>
              </a:effectLst>
              <a:latin typeface="+mj-lt"/>
              <a:cs typeface="Times New Roman" pitchFamily="18" charset="0"/>
            </a:endParaRPr>
          </a:p>
          <a:p>
            <a:pPr marL="0" lvl="0" indent="0" algn="ctr" rtl="1">
              <a:lnSpc>
                <a:spcPct val="150000"/>
              </a:lnSpc>
              <a:buNone/>
            </a:pPr>
            <a:r>
              <a:rPr lang="ar-IQ" sz="2200" b="1" dirty="0" err="1" smtClean="0">
                <a:solidFill>
                  <a:srgbClr val="FF0000"/>
                </a:solidFill>
                <a:latin typeface="+mj-lt"/>
                <a:cs typeface="Times New Roman" pitchFamily="18" charset="0"/>
              </a:rPr>
              <a:t>إرتفاع</a:t>
            </a:r>
            <a:r>
              <a:rPr lang="ar-IQ" sz="2200" b="1" dirty="0" smtClean="0">
                <a:solidFill>
                  <a:srgbClr val="FF0000"/>
                </a:solidFill>
                <a:latin typeface="+mj-lt"/>
                <a:cs typeface="Times New Roman" pitchFamily="18" charset="0"/>
              </a:rPr>
              <a:t> نسبة بعض الحالات المرضية نتيجة التعرض للمجالات الكهرومغناطيسية</a:t>
            </a:r>
          </a:p>
          <a:p>
            <a:pPr marL="0" lvl="0" indent="0" algn="ctr" rtl="1">
              <a:lnSpc>
                <a:spcPct val="150000"/>
              </a:lnSpc>
              <a:buNone/>
            </a:pPr>
            <a:endParaRPr lang="ar-IQ" sz="2400" b="1" dirty="0" smtClean="0">
              <a:solidFill>
                <a:srgbClr val="FF0000"/>
              </a:solidFill>
              <a:latin typeface="+mj-lt"/>
              <a:cs typeface="Times New Roman" pitchFamily="18" charset="0"/>
            </a:endParaRPr>
          </a:p>
          <a:p>
            <a:pPr marL="0" lvl="0" indent="0" algn="just" rtl="1">
              <a:lnSpc>
                <a:spcPct val="150000"/>
              </a:lnSpc>
              <a:buNone/>
            </a:pPr>
            <a:r>
              <a:rPr lang="ar-IQ" sz="2000" dirty="0" smtClean="0">
                <a:latin typeface="Bookman Old Style" pitchFamily="18" charset="0"/>
              </a:rPr>
              <a:t>    </a:t>
            </a:r>
            <a:endParaRPr lang="uk-UA" sz="2000" dirty="0">
              <a:solidFill>
                <a:schemeClr val="accent5">
                  <a:lumMod val="50000"/>
                </a:schemeClr>
              </a:solidFill>
              <a:latin typeface="Bookman Old Style"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666999"/>
            <a:ext cx="3969672" cy="3345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10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67267">
                                            <p:txEl>
                                              <p:pRg st="0" end="0"/>
                                            </p:txEl>
                                          </p:spTgt>
                                        </p:tgtEl>
                                        <p:attrNameLst>
                                          <p:attrName>style.visibility</p:attrName>
                                        </p:attrNameLst>
                                      </p:cBhvr>
                                      <p:to>
                                        <p:strVal val="visible"/>
                                      </p:to>
                                    </p:set>
                                    <p:animEffect transition="in" filter="wipe(right)">
                                      <p:cBhvr>
                                        <p:cTn id="7" dur="500"/>
                                        <p:tgtEl>
                                          <p:spTgt spid="267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7267">
                                            <p:txEl>
                                              <p:pRg st="1" end="1"/>
                                            </p:txEl>
                                          </p:spTgt>
                                        </p:tgtEl>
                                        <p:attrNameLst>
                                          <p:attrName>style.visibility</p:attrName>
                                        </p:attrNameLst>
                                      </p:cBhvr>
                                      <p:to>
                                        <p:strVal val="visible"/>
                                      </p:to>
                                    </p:set>
                                    <p:animEffect transition="in" filter="barn(inVertical)">
                                      <p:cBhvr>
                                        <p:cTn id="12" dur="500"/>
                                        <p:tgtEl>
                                          <p:spTgt spid="267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67267" name="Rectangle 3"/>
          <p:cNvSpPr>
            <a:spLocks noGrp="1" noChangeArrowheads="1"/>
          </p:cNvSpPr>
          <p:nvPr>
            <p:ph idx="1"/>
          </p:nvPr>
        </p:nvSpPr>
        <p:spPr>
          <a:xfrm>
            <a:off x="0" y="0"/>
            <a:ext cx="9144000" cy="6705600"/>
          </a:xfrm>
        </p:spPr>
        <p:txBody>
          <a:bodyPr/>
          <a:lstStyle/>
          <a:p>
            <a:pPr lvl="0" algn="r" rtl="1">
              <a:buFont typeface="Wingdings" pitchFamily="2" charset="2"/>
              <a:buChar char="q"/>
            </a:pPr>
            <a:r>
              <a:rPr lang="ar-IQ" sz="2400" b="1" dirty="0" smtClean="0">
                <a:solidFill>
                  <a:schemeClr val="accent5">
                    <a:lumMod val="50000"/>
                  </a:schemeClr>
                </a:solidFill>
                <a:effectLst>
                  <a:outerShdw blurRad="38100" dist="38100" dir="2700000" algn="tl">
                    <a:srgbClr val="000000">
                      <a:alpha val="43137"/>
                    </a:srgbClr>
                  </a:outerShdw>
                </a:effectLst>
                <a:latin typeface="+mj-lt"/>
                <a:cs typeface="Times New Roman" pitchFamily="18" charset="0"/>
              </a:rPr>
              <a:t>الهاتف المحمول ( الموبايل) وأبراج </a:t>
            </a:r>
            <a:r>
              <a:rPr lang="ar-IQ" sz="2400" b="1" dirty="0" err="1" smtClean="0">
                <a:solidFill>
                  <a:schemeClr val="accent5">
                    <a:lumMod val="50000"/>
                  </a:schemeClr>
                </a:solidFill>
                <a:effectLst>
                  <a:outerShdw blurRad="38100" dist="38100" dir="2700000" algn="tl">
                    <a:srgbClr val="000000">
                      <a:alpha val="43137"/>
                    </a:srgbClr>
                  </a:outerShdw>
                </a:effectLst>
                <a:latin typeface="+mj-lt"/>
                <a:cs typeface="Times New Roman" pitchFamily="18" charset="0"/>
              </a:rPr>
              <a:t>الإتصالات</a:t>
            </a:r>
            <a:r>
              <a:rPr lang="ar-IQ" sz="2400" b="1" dirty="0" smtClean="0">
                <a:solidFill>
                  <a:schemeClr val="accent5">
                    <a:lumMod val="50000"/>
                  </a:schemeClr>
                </a:solidFill>
                <a:effectLst>
                  <a:outerShdw blurRad="38100" dist="38100" dir="2700000" algn="tl">
                    <a:srgbClr val="000000">
                      <a:alpha val="43137"/>
                    </a:srgbClr>
                  </a:outerShdw>
                </a:effectLst>
                <a:latin typeface="+mj-lt"/>
                <a:cs typeface="Times New Roman" pitchFamily="18" charset="0"/>
              </a:rPr>
              <a:t> ومعايير الأمان:</a:t>
            </a:r>
          </a:p>
          <a:p>
            <a:pPr marL="914400" lvl="1" indent="-457200" algn="r" rtl="1">
              <a:lnSpc>
                <a:spcPct val="150000"/>
              </a:lnSpc>
              <a:buFont typeface="Wingdings" pitchFamily="2" charset="2"/>
              <a:buChar char="Ø"/>
            </a:pPr>
            <a:r>
              <a:rPr lang="ar-IQ" dirty="0" smtClean="0">
                <a:solidFill>
                  <a:srgbClr val="FF0000"/>
                </a:solidFill>
              </a:rPr>
              <a:t>كثافة القدرة </a:t>
            </a:r>
            <a:r>
              <a:rPr lang="en-US" dirty="0" smtClean="0">
                <a:solidFill>
                  <a:srgbClr val="FF0000"/>
                </a:solidFill>
              </a:rPr>
              <a:t> </a:t>
            </a:r>
            <a:r>
              <a:rPr lang="en-US" dirty="0">
                <a:solidFill>
                  <a:srgbClr val="FF0000"/>
                </a:solidFill>
                <a:latin typeface="Times New Roman" pitchFamily="18" charset="0"/>
                <a:cs typeface="Times New Roman" pitchFamily="18" charset="0"/>
              </a:rPr>
              <a:t>power density </a:t>
            </a:r>
            <a:endParaRPr lang="en-US" dirty="0" smtClean="0">
              <a:solidFill>
                <a:srgbClr val="FF0000"/>
              </a:solidFill>
              <a:latin typeface="Times New Roman" pitchFamily="18" charset="0"/>
              <a:cs typeface="Times New Roman" pitchFamily="18" charset="0"/>
            </a:endParaRPr>
          </a:p>
          <a:p>
            <a:pPr marL="914400" lvl="1" indent="-457200" algn="r" rtl="1">
              <a:lnSpc>
                <a:spcPct val="150000"/>
              </a:lnSpc>
              <a:buFont typeface="Wingdings" pitchFamily="2" charset="2"/>
              <a:buChar char="Ø"/>
            </a:pPr>
            <a:r>
              <a:rPr lang="ar-IQ" dirty="0" smtClean="0">
                <a:solidFill>
                  <a:srgbClr val="FF0000"/>
                </a:solidFill>
                <a:latin typeface="Times New Roman" pitchFamily="18" charset="0"/>
                <a:cs typeface="Times New Roman" pitchFamily="18" charset="0"/>
              </a:rPr>
              <a:t>معدل الامتصاص النوعي </a:t>
            </a:r>
            <a:r>
              <a:rPr lang="en-US" dirty="0" smtClean="0">
                <a:solidFill>
                  <a:srgbClr val="FF0000"/>
                </a:solidFill>
                <a:latin typeface="Times New Roman" pitchFamily="18" charset="0"/>
                <a:cs typeface="Times New Roman" pitchFamily="18" charset="0"/>
              </a:rPr>
              <a:t>Specific Absorption Rate  (SAR)</a:t>
            </a:r>
          </a:p>
          <a:p>
            <a:pPr marL="914400" lvl="1" indent="-457200" algn="r" rtl="1">
              <a:lnSpc>
                <a:spcPct val="150000"/>
              </a:lnSpc>
              <a:buFont typeface="Wingdings" pitchFamily="2" charset="2"/>
              <a:buChar char="Ø"/>
            </a:pPr>
            <a:endParaRPr lang="ar-IQ" dirty="0" smtClean="0">
              <a:solidFill>
                <a:srgbClr val="FF0000"/>
              </a:solidFill>
              <a:latin typeface="Times New Roman" pitchFamily="18" charset="0"/>
              <a:cs typeface="Times New Roman" pitchFamily="18" charset="0"/>
            </a:endParaRPr>
          </a:p>
          <a:p>
            <a:pPr marL="457200" lvl="1" indent="0" algn="r" rtl="1">
              <a:lnSpc>
                <a:spcPct val="150000"/>
              </a:lnSpc>
              <a:buNone/>
            </a:pPr>
            <a:r>
              <a:rPr lang="ar-IQ" sz="2000" dirty="0" smtClean="0">
                <a:solidFill>
                  <a:srgbClr val="FF0000"/>
                </a:solidFill>
                <a:latin typeface="Times New Roman" pitchFamily="18" charset="0"/>
                <a:cs typeface="Times New Roman" pitchFamily="18" charset="0"/>
              </a:rPr>
              <a:t> </a:t>
            </a:r>
            <a:endParaRPr lang="uk-UA" sz="2000" dirty="0">
              <a:solidFill>
                <a:schemeClr val="accent5">
                  <a:lumMod val="50000"/>
                </a:schemeClr>
              </a:solidFill>
              <a:latin typeface="Bookman Old Style"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403063"/>
            <a:ext cx="3274870" cy="304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403063"/>
            <a:ext cx="3108661" cy="361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32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7267">
                                            <p:txEl>
                                              <p:pRg st="0" end="0"/>
                                            </p:txEl>
                                          </p:spTgt>
                                        </p:tgtEl>
                                        <p:attrNameLst>
                                          <p:attrName>style.visibility</p:attrName>
                                        </p:attrNameLst>
                                      </p:cBhvr>
                                      <p:to>
                                        <p:strVal val="visible"/>
                                      </p:to>
                                    </p:set>
                                    <p:animEffect transition="in" filter="barn(inVertical)">
                                      <p:cBhvr>
                                        <p:cTn id="7" dur="500"/>
                                        <p:tgtEl>
                                          <p:spTgt spid="267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67267">
                                            <p:txEl>
                                              <p:pRg st="1" end="1"/>
                                            </p:txEl>
                                          </p:spTgt>
                                        </p:tgtEl>
                                        <p:attrNameLst>
                                          <p:attrName>style.visibility</p:attrName>
                                        </p:attrNameLst>
                                      </p:cBhvr>
                                      <p:to>
                                        <p:strVal val="visible"/>
                                      </p:to>
                                    </p:set>
                                    <p:anim calcmode="lin" valueType="num">
                                      <p:cBhvr additive="base">
                                        <p:cTn id="12" dur="500" fill="hold"/>
                                        <p:tgtEl>
                                          <p:spTgt spid="267267">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67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67267">
                                            <p:txEl>
                                              <p:pRg st="2" end="2"/>
                                            </p:txEl>
                                          </p:spTgt>
                                        </p:tgtEl>
                                        <p:attrNameLst>
                                          <p:attrName>style.visibility</p:attrName>
                                        </p:attrNameLst>
                                      </p:cBhvr>
                                      <p:to>
                                        <p:strVal val="visible"/>
                                      </p:to>
                                    </p:set>
                                    <p:anim calcmode="lin" valueType="num">
                                      <p:cBhvr additive="base">
                                        <p:cTn id="18" dur="500" fill="hold"/>
                                        <p:tgtEl>
                                          <p:spTgt spid="267267">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672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4098"/>
                                        </p:tgtEl>
                                        <p:attrNameLst>
                                          <p:attrName>style.visibility</p:attrName>
                                        </p:attrNameLst>
                                      </p:cBhvr>
                                      <p:to>
                                        <p:strVal val="visible"/>
                                      </p:to>
                                    </p:set>
                                    <p:animEffect transition="in" filter="circle(in)">
                                      <p:cBhvr>
                                        <p:cTn id="29"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67267" name="Rectangle 3"/>
          <p:cNvSpPr>
            <a:spLocks noGrp="1" noChangeArrowheads="1"/>
          </p:cNvSpPr>
          <p:nvPr>
            <p:ph idx="1"/>
          </p:nvPr>
        </p:nvSpPr>
        <p:spPr>
          <a:xfrm>
            <a:off x="1676400" y="1371600"/>
            <a:ext cx="7315200" cy="4876800"/>
          </a:xfrm>
        </p:spPr>
        <p:txBody>
          <a:bodyPr/>
          <a:lstStyle/>
          <a:p>
            <a:pPr marL="914400" lvl="1" indent="-457200">
              <a:lnSpc>
                <a:spcPct val="150000"/>
              </a:lnSpc>
              <a:buFont typeface="Wingdings" pitchFamily="2" charset="2"/>
              <a:buChar char="Ø"/>
            </a:pPr>
            <a:endParaRPr lang="en-US" sz="2000" dirty="0">
              <a:solidFill>
                <a:srgbClr val="FF0000"/>
              </a:solidFill>
              <a:latin typeface="Times New Roman" pitchFamily="18" charset="0"/>
              <a:cs typeface="Times New Roman" pitchFamily="18" charset="0"/>
            </a:endParaRPr>
          </a:p>
          <a:p>
            <a:pPr marL="914400" lvl="1" indent="-457200">
              <a:lnSpc>
                <a:spcPct val="150000"/>
              </a:lnSpc>
              <a:buFont typeface="Wingdings" pitchFamily="2" charset="2"/>
              <a:buChar char="Ø"/>
            </a:pPr>
            <a:r>
              <a:rPr lang="en-US" dirty="0">
                <a:solidFill>
                  <a:schemeClr val="accent1">
                    <a:lumMod val="50000"/>
                  </a:schemeClr>
                </a:solidFill>
                <a:latin typeface="Times New Roman" pitchFamily="18" charset="0"/>
                <a:cs typeface="Times New Roman" pitchFamily="18" charset="0"/>
              </a:rPr>
              <a:t>Federal Communication Commission </a:t>
            </a:r>
            <a:r>
              <a:rPr lang="en-US" dirty="0">
                <a:solidFill>
                  <a:schemeClr val="accent1">
                    <a:lumMod val="75000"/>
                  </a:schemeClr>
                </a:solidFill>
                <a:latin typeface="Times New Roman" pitchFamily="18" charset="0"/>
                <a:cs typeface="Times New Roman" pitchFamily="18" charset="0"/>
              </a:rPr>
              <a:t>(</a:t>
            </a:r>
            <a:r>
              <a:rPr lang="en-US" dirty="0">
                <a:solidFill>
                  <a:srgbClr val="FF0000"/>
                </a:solidFill>
                <a:latin typeface="Times New Roman" pitchFamily="18" charset="0"/>
                <a:cs typeface="Times New Roman" pitchFamily="18" charset="0"/>
              </a:rPr>
              <a:t>FCC</a:t>
            </a:r>
            <a:r>
              <a:rPr lang="en-US" dirty="0">
                <a:solidFill>
                  <a:schemeClr val="accent1">
                    <a:lumMod val="75000"/>
                  </a:schemeClr>
                </a:solidFill>
                <a:latin typeface="Times New Roman" pitchFamily="18" charset="0"/>
                <a:cs typeface="Times New Roman" pitchFamily="18" charset="0"/>
              </a:rPr>
              <a:t>) </a:t>
            </a:r>
            <a:endParaRPr lang="en-US" kern="1200" dirty="0" smtClean="0">
              <a:solidFill>
                <a:schemeClr val="accent1">
                  <a:lumMod val="75000"/>
                </a:schemeClr>
              </a:solidFill>
              <a:latin typeface="Times New Roman" pitchFamily="18" charset="0"/>
              <a:cs typeface="Times New Roman" pitchFamily="18" charset="0"/>
            </a:endParaRPr>
          </a:p>
          <a:p>
            <a:pPr marL="914400" lvl="1" indent="-457200">
              <a:lnSpc>
                <a:spcPct val="150000"/>
              </a:lnSpc>
              <a:buFont typeface="Wingdings" pitchFamily="2" charset="2"/>
              <a:buChar char="Ø"/>
            </a:pPr>
            <a:r>
              <a:rPr lang="en-US" kern="1200" dirty="0" smtClean="0">
                <a:solidFill>
                  <a:schemeClr val="accent5">
                    <a:lumMod val="50000"/>
                  </a:schemeClr>
                </a:solidFill>
                <a:latin typeface="Times New Roman" pitchFamily="18" charset="0"/>
                <a:cs typeface="Times New Roman" pitchFamily="18" charset="0"/>
              </a:rPr>
              <a:t>The </a:t>
            </a:r>
            <a:r>
              <a:rPr lang="en-US" kern="1200" dirty="0">
                <a:solidFill>
                  <a:schemeClr val="accent5">
                    <a:lumMod val="50000"/>
                  </a:schemeClr>
                </a:solidFill>
                <a:latin typeface="Times New Roman" pitchFamily="18" charset="0"/>
                <a:cs typeface="Times New Roman" pitchFamily="18" charset="0"/>
              </a:rPr>
              <a:t>International Commissions on Nonionizing Radiation Protection </a:t>
            </a:r>
            <a:r>
              <a:rPr lang="en-US" kern="1200" dirty="0">
                <a:solidFill>
                  <a:srgbClr val="7030A0"/>
                </a:solidFill>
                <a:latin typeface="Times New Roman" pitchFamily="18" charset="0"/>
                <a:cs typeface="Times New Roman" pitchFamily="18" charset="0"/>
              </a:rPr>
              <a:t>(</a:t>
            </a:r>
            <a:r>
              <a:rPr lang="en-US" kern="1200" dirty="0">
                <a:solidFill>
                  <a:srgbClr val="FF0000"/>
                </a:solidFill>
                <a:latin typeface="Times New Roman" pitchFamily="18" charset="0"/>
                <a:cs typeface="Times New Roman" pitchFamily="18" charset="0"/>
              </a:rPr>
              <a:t>ICNIRP</a:t>
            </a:r>
            <a:r>
              <a:rPr lang="en-US" sz="2000" kern="1200" dirty="0" smtClean="0">
                <a:solidFill>
                  <a:srgbClr val="7030A0"/>
                </a:solidFill>
                <a:latin typeface="Times New Roman" pitchFamily="18" charset="0"/>
                <a:cs typeface="Times New Roman" pitchFamily="18" charset="0"/>
              </a:rPr>
              <a:t>)</a:t>
            </a:r>
            <a:endParaRPr lang="en-US" sz="2000" kern="1200" dirty="0" smtClean="0">
              <a:solidFill>
                <a:schemeClr val="accent5">
                  <a:lumMod val="50000"/>
                </a:schemeClr>
              </a:solidFill>
              <a:latin typeface="Times New Roman" pitchFamily="18" charset="0"/>
              <a:cs typeface="Times New Roman" pitchFamily="18" charset="0"/>
            </a:endParaRPr>
          </a:p>
          <a:p>
            <a:pPr marL="914400" lvl="1" indent="-457200">
              <a:lnSpc>
                <a:spcPct val="150000"/>
              </a:lnSpc>
              <a:buFont typeface="Wingdings" pitchFamily="2" charset="2"/>
              <a:buChar char="Ø"/>
            </a:pPr>
            <a:r>
              <a:rPr lang="en-US" sz="2400" kern="1200" dirty="0" smtClean="0">
                <a:solidFill>
                  <a:schemeClr val="accent5">
                    <a:lumMod val="50000"/>
                  </a:schemeClr>
                </a:solidFill>
                <a:latin typeface="Times New Roman" pitchFamily="18" charset="0"/>
                <a:cs typeface="Times New Roman" pitchFamily="18" charset="0"/>
              </a:rPr>
              <a:t> The Institute of Electrical and Electronic Engineers </a:t>
            </a:r>
            <a:r>
              <a:rPr lang="en-US" sz="2400" kern="1200" dirty="0" smtClean="0">
                <a:solidFill>
                  <a:srgbClr val="7030A0"/>
                </a:solidFill>
                <a:latin typeface="Times New Roman" pitchFamily="18" charset="0"/>
                <a:cs typeface="Times New Roman" pitchFamily="18" charset="0"/>
              </a:rPr>
              <a:t>(</a:t>
            </a:r>
            <a:r>
              <a:rPr lang="en-US" sz="2400" kern="1200" dirty="0" smtClean="0">
                <a:solidFill>
                  <a:srgbClr val="FF0000"/>
                </a:solidFill>
                <a:latin typeface="Times New Roman" pitchFamily="18" charset="0"/>
                <a:cs typeface="Times New Roman" pitchFamily="18" charset="0"/>
              </a:rPr>
              <a:t>IEEE</a:t>
            </a:r>
            <a:r>
              <a:rPr lang="en-US" sz="2400" kern="1200" dirty="0" smtClean="0">
                <a:solidFill>
                  <a:srgbClr val="7030A0"/>
                </a:solidFill>
                <a:latin typeface="Times New Roman" pitchFamily="18" charset="0"/>
                <a:cs typeface="Times New Roman" pitchFamily="18" charset="0"/>
              </a:rPr>
              <a:t> </a:t>
            </a:r>
            <a:r>
              <a:rPr lang="en-US" sz="2400" kern="1200" dirty="0" smtClean="0">
                <a:solidFill>
                  <a:srgbClr val="7030A0"/>
                </a:solidFill>
                <a:latin typeface="Times New Roman" pitchFamily="18" charset="0"/>
                <a:cs typeface="Times New Roman" pitchFamily="18" charset="0"/>
              </a:rPr>
              <a:t>)</a:t>
            </a:r>
            <a:r>
              <a:rPr lang="en-US" sz="2000" dirty="0">
                <a:solidFill>
                  <a:srgbClr val="FF0000"/>
                </a:solidFill>
                <a:latin typeface="Times New Roman" pitchFamily="18" charset="0"/>
                <a:cs typeface="Times New Roman" pitchFamily="18" charset="0"/>
                <a:hlinkClick r:id="rId3"/>
              </a:rPr>
              <a:t> https://www.samsung.com/sar/sarMain.do</a:t>
            </a:r>
            <a:endParaRPr lang="en-US" sz="2000" dirty="0">
              <a:solidFill>
                <a:srgbClr val="FF0000"/>
              </a:solidFill>
              <a:latin typeface="Bookman Old Style" pitchFamily="18" charset="0"/>
              <a:cs typeface="Times New Roman" pitchFamily="18" charset="0"/>
            </a:endParaRPr>
          </a:p>
          <a:p>
            <a:pPr lvl="0">
              <a:lnSpc>
                <a:spcPct val="150000"/>
              </a:lnSpc>
              <a:spcBef>
                <a:spcPct val="0"/>
              </a:spcBef>
              <a:buFont typeface="Wingdings" pitchFamily="2" charset="2"/>
              <a:buChar char="§"/>
            </a:pPr>
            <a:endParaRPr lang="en-US" sz="2400" kern="1200" dirty="0" smtClean="0">
              <a:solidFill>
                <a:srgbClr val="7030A0"/>
              </a:solidFill>
              <a:latin typeface="Times New Roman" pitchFamily="18" charset="0"/>
              <a:cs typeface="Times New Roman" pitchFamily="18" charset="0"/>
            </a:endParaRPr>
          </a:p>
          <a:p>
            <a:pPr lvl="0">
              <a:lnSpc>
                <a:spcPct val="150000"/>
              </a:lnSpc>
              <a:spcBef>
                <a:spcPct val="0"/>
              </a:spcBef>
              <a:buFont typeface="Wingdings" pitchFamily="2" charset="2"/>
              <a:buChar char="§"/>
            </a:pPr>
            <a:endParaRPr lang="ar-IQ" sz="2400" dirty="0" smtClean="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447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7267">
                                            <p:txEl>
                                              <p:pRg st="2" end="2"/>
                                            </p:txEl>
                                          </p:spTgt>
                                        </p:tgtEl>
                                        <p:attrNameLst>
                                          <p:attrName>style.visibility</p:attrName>
                                        </p:attrNameLst>
                                      </p:cBhvr>
                                      <p:to>
                                        <p:strVal val="visible"/>
                                      </p:to>
                                    </p:set>
                                    <p:animEffect transition="in" filter="barn(inVertical)">
                                      <p:cBhvr>
                                        <p:cTn id="7" dur="500"/>
                                        <p:tgtEl>
                                          <p:spTgt spid="26726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7267">
                                            <p:txEl>
                                              <p:pRg st="3" end="3"/>
                                            </p:txEl>
                                          </p:spTgt>
                                        </p:tgtEl>
                                        <p:attrNameLst>
                                          <p:attrName>style.visibility</p:attrName>
                                        </p:attrNameLst>
                                      </p:cBhvr>
                                      <p:to>
                                        <p:strVal val="visible"/>
                                      </p:to>
                                    </p:set>
                                    <p:animEffect transition="in" filter="barn(inVertical)">
                                      <p:cBhvr>
                                        <p:cTn id="12" dur="500"/>
                                        <p:tgtEl>
                                          <p:spTgt spid="267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67267" name="Rectangle 3"/>
          <p:cNvSpPr>
            <a:spLocks noGrp="1" noChangeArrowheads="1"/>
          </p:cNvSpPr>
          <p:nvPr>
            <p:ph idx="1"/>
          </p:nvPr>
        </p:nvSpPr>
        <p:spPr>
          <a:xfrm>
            <a:off x="1828800" y="685800"/>
            <a:ext cx="6985000" cy="6096000"/>
          </a:xfrm>
        </p:spPr>
        <p:txBody>
          <a:bodyPr/>
          <a:lstStyle/>
          <a:p>
            <a:pPr marL="914400" lvl="1" indent="-457200">
              <a:buFont typeface="Wingdings" pitchFamily="2" charset="2"/>
              <a:buChar char="Ø"/>
            </a:pPr>
            <a:r>
              <a:rPr lang="en-US" sz="2000" dirty="0" smtClean="0">
                <a:solidFill>
                  <a:srgbClr val="FF0000"/>
                </a:solidFill>
                <a:latin typeface="Times New Roman" pitchFamily="18" charset="0"/>
                <a:cs typeface="Times New Roman" pitchFamily="18" charset="0"/>
              </a:rPr>
              <a:t>I</a:t>
            </a:r>
            <a:r>
              <a:rPr lang="en-US" sz="2000" dirty="0">
                <a:solidFill>
                  <a:srgbClr val="FF0000"/>
                </a:solidFill>
                <a:latin typeface="Times New Roman" pitchFamily="18" charset="0"/>
                <a:cs typeface="Times New Roman" pitchFamily="18" charset="0"/>
              </a:rPr>
              <a:t>. 20 Highest </a:t>
            </a:r>
            <a:r>
              <a:rPr lang="en-US" sz="2000" dirty="0" smtClean="0">
                <a:solidFill>
                  <a:srgbClr val="FF0000"/>
                </a:solidFill>
                <a:latin typeface="Times New Roman" pitchFamily="18" charset="0"/>
                <a:cs typeface="Times New Roman" pitchFamily="18" charset="0"/>
              </a:rPr>
              <a:t>Radiation </a:t>
            </a:r>
            <a:r>
              <a:rPr lang="en-US" sz="2000" dirty="0">
                <a:solidFill>
                  <a:srgbClr val="FF0000"/>
                </a:solidFill>
                <a:latin typeface="Times New Roman" pitchFamily="18" charset="0"/>
                <a:cs typeface="Times New Roman" pitchFamily="18" charset="0"/>
              </a:rPr>
              <a:t>Cell Phones</a:t>
            </a:r>
            <a:r>
              <a:rPr lang="ar-IQ" sz="2000" dirty="0" smtClean="0">
                <a:solidFill>
                  <a:srgbClr val="FF0000"/>
                </a:solidFill>
                <a:latin typeface="Times New Roman" pitchFamily="18" charset="0"/>
                <a:cs typeface="Times New Roman" pitchFamily="18" charset="0"/>
              </a:rPr>
              <a:t> </a:t>
            </a:r>
            <a:endParaRPr lang="en-US" sz="2000" dirty="0" smtClean="0">
              <a:solidFill>
                <a:srgbClr val="FF0000"/>
              </a:solidFill>
              <a:latin typeface="Times New Roman" pitchFamily="18" charset="0"/>
              <a:cs typeface="Times New Roman" pitchFamily="18" charset="0"/>
            </a:endParaRPr>
          </a:p>
          <a:p>
            <a:pPr marL="457200" lvl="1" indent="0" algn="ctr">
              <a:lnSpc>
                <a:spcPct val="150000"/>
              </a:lnSpc>
              <a:buNone/>
            </a:pPr>
            <a:endParaRPr lang="uk-UA" sz="2000" dirty="0">
              <a:solidFill>
                <a:srgbClr val="FF0000"/>
              </a:solidFill>
              <a:latin typeface="Bookman Old Style" pitchFamily="18" charset="0"/>
            </a:endParaRPr>
          </a:p>
        </p:txBody>
      </p:sp>
      <p:sp>
        <p:nvSpPr>
          <p:cNvPr id="2" name="TextBox 1"/>
          <p:cNvSpPr txBox="1"/>
          <p:nvPr/>
        </p:nvSpPr>
        <p:spPr>
          <a:xfrm>
            <a:off x="3276600" y="2819400"/>
            <a:ext cx="838200" cy="381000"/>
          </a:xfrm>
          <a:prstGeom prst="rect">
            <a:avLst/>
          </a:prstGeom>
          <a:solidFill>
            <a:schemeClr val="bg1"/>
          </a:solidFill>
        </p:spPr>
        <p:txBody>
          <a:bodyPr wrap="square" rtlCol="0">
            <a:spAutoFit/>
          </a:bodyPr>
          <a:lstStyle/>
          <a:p>
            <a:endParaRPr lang="en-US"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939627241"/>
              </p:ext>
            </p:extLst>
          </p:nvPr>
        </p:nvGraphicFramePr>
        <p:xfrm>
          <a:off x="3276600" y="1612470"/>
          <a:ext cx="3804210" cy="5276208"/>
        </p:xfrm>
        <a:graphic>
          <a:graphicData uri="http://schemas.openxmlformats.org/drawingml/2006/table">
            <a:tbl>
              <a:tblPr/>
              <a:tblGrid>
                <a:gridCol w="1268070"/>
                <a:gridCol w="1268070"/>
                <a:gridCol w="1268070"/>
              </a:tblGrid>
              <a:tr h="182033">
                <a:tc>
                  <a:txBody>
                    <a:bodyPr/>
                    <a:lstStyle/>
                    <a:p>
                      <a:pPr algn="ctr"/>
                      <a:r>
                        <a:rPr lang="en-US" sz="1050" b="1" dirty="0">
                          <a:effectLst/>
                          <a:latin typeface="Times New Roman" pitchFamily="18" charset="0"/>
                          <a:cs typeface="Times New Roman" pitchFamily="18" charset="0"/>
                        </a:rPr>
                        <a:t> </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Cell Phone Types</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SAR Level</a:t>
                      </a:r>
                    </a:p>
                  </a:txBody>
                  <a:tcPr marL="45508" marR="45508" marT="22754" marB="22754" anchor="ctr">
                    <a:lnL>
                      <a:noFill/>
                    </a:lnL>
                    <a:lnR>
                      <a:noFill/>
                    </a:lnR>
                    <a:lnT>
                      <a:noFill/>
                    </a:lnT>
                    <a:lnB>
                      <a:noFill/>
                    </a:lnB>
                  </a:tcPr>
                </a:tc>
              </a:tr>
              <a:tr h="182033">
                <a:tc>
                  <a:txBody>
                    <a:bodyPr/>
                    <a:lstStyle/>
                    <a:p>
                      <a:pPr algn="ctr"/>
                      <a:r>
                        <a:rPr lang="en-US" sz="1050" b="1" dirty="0">
                          <a:effectLst/>
                          <a:latin typeface="Times New Roman" pitchFamily="18" charset="0"/>
                          <a:cs typeface="Times New Roman" pitchFamily="18" charset="0"/>
                        </a:rPr>
                        <a:t>1</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Motorola Droid Maxx</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1.54</a:t>
                      </a:r>
                    </a:p>
                  </a:txBody>
                  <a:tcPr marL="45508" marR="45508" marT="22754" marB="22754" anchor="ctr">
                    <a:lnL>
                      <a:noFill/>
                    </a:lnL>
                    <a:lnR>
                      <a:noFill/>
                    </a:lnR>
                    <a:lnT>
                      <a:noFill/>
                    </a:lnT>
                    <a:lnB>
                      <a:noFill/>
                    </a:lnB>
                  </a:tcPr>
                </a:tc>
              </a:tr>
              <a:tr h="182033">
                <a:tc>
                  <a:txBody>
                    <a:bodyPr/>
                    <a:lstStyle/>
                    <a:p>
                      <a:pPr algn="ctr"/>
                      <a:r>
                        <a:rPr lang="en-US" sz="1050" b="1" dirty="0">
                          <a:effectLst/>
                          <a:latin typeface="Times New Roman" pitchFamily="18" charset="0"/>
                          <a:cs typeface="Times New Roman" pitchFamily="18" charset="0"/>
                        </a:rPr>
                        <a:t>2</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Motorola Droid Ultra</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1.54</a:t>
                      </a:r>
                    </a:p>
                  </a:txBody>
                  <a:tcPr marL="45508" marR="45508" marT="22754" marB="22754" anchor="ctr">
                    <a:lnL>
                      <a:noFill/>
                    </a:lnL>
                    <a:lnR>
                      <a:noFill/>
                    </a:lnR>
                    <a:lnT>
                      <a:noFill/>
                    </a:lnT>
                    <a:lnB>
                      <a:noFill/>
                    </a:lnB>
                  </a:tcPr>
                </a:tc>
              </a:tr>
              <a:tr h="182033">
                <a:tc>
                  <a:txBody>
                    <a:bodyPr/>
                    <a:lstStyle/>
                    <a:p>
                      <a:pPr algn="ctr"/>
                      <a:r>
                        <a:rPr lang="en-US" sz="1050" b="1" dirty="0">
                          <a:effectLst/>
                          <a:latin typeface="Times New Roman" pitchFamily="18" charset="0"/>
                          <a:cs typeface="Times New Roman" pitchFamily="18" charset="0"/>
                        </a:rPr>
                        <a:t>3</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Motorola Moto E</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1.50</a:t>
                      </a:r>
                    </a:p>
                  </a:txBody>
                  <a:tcPr marL="45508" marR="45508" marT="22754" marB="22754" anchor="ctr">
                    <a:lnL>
                      <a:noFill/>
                    </a:lnL>
                    <a:lnR>
                      <a:noFill/>
                    </a:lnR>
                    <a:lnT>
                      <a:noFill/>
                    </a:lnT>
                    <a:lnB>
                      <a:noFill/>
                    </a:lnB>
                  </a:tcPr>
                </a:tc>
              </a:tr>
              <a:tr h="318558">
                <a:tc>
                  <a:txBody>
                    <a:bodyPr/>
                    <a:lstStyle/>
                    <a:p>
                      <a:pPr algn="ctr"/>
                      <a:r>
                        <a:rPr lang="en-US" sz="1050" b="1" dirty="0">
                          <a:effectLst/>
                          <a:latin typeface="Times New Roman" pitchFamily="18" charset="0"/>
                          <a:cs typeface="Times New Roman" pitchFamily="18" charset="0"/>
                        </a:rPr>
                        <a:t>4</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Alcatel One Touch Evolve</a:t>
                      </a:r>
                    </a:p>
                  </a:txBody>
                  <a:tcPr marL="45508" marR="45508" marT="22754" marB="22754" anchor="ctr">
                    <a:lnL>
                      <a:noFill/>
                    </a:lnL>
                    <a:lnR>
                      <a:noFill/>
                    </a:lnR>
                    <a:lnT>
                      <a:noFill/>
                    </a:lnT>
                    <a:lnB>
                      <a:noFill/>
                    </a:lnB>
                  </a:tcPr>
                </a:tc>
                <a:tc>
                  <a:txBody>
                    <a:bodyPr/>
                    <a:lstStyle/>
                    <a:p>
                      <a:pPr algn="ctr"/>
                      <a:r>
                        <a:rPr lang="en-US" sz="1050" b="1" dirty="0">
                          <a:effectLst/>
                          <a:latin typeface="Times New Roman" pitchFamily="18" charset="0"/>
                          <a:cs typeface="Times New Roman" pitchFamily="18" charset="0"/>
                        </a:rPr>
                        <a:t>1.49</a:t>
                      </a:r>
                    </a:p>
                  </a:txBody>
                  <a:tcPr marL="45508" marR="45508" marT="22754" marB="22754" anchor="ctr">
                    <a:lnL>
                      <a:noFill/>
                    </a:lnL>
                    <a:lnR>
                      <a:noFill/>
                    </a:lnR>
                    <a:lnT>
                      <a:noFill/>
                    </a:lnT>
                    <a:lnB>
                      <a:noFill/>
                    </a:lnB>
                  </a:tcPr>
                </a:tc>
              </a:tr>
              <a:tr h="182033">
                <a:tc>
                  <a:txBody>
                    <a:bodyPr/>
                    <a:lstStyle/>
                    <a:p>
                      <a:pPr algn="ctr"/>
                      <a:r>
                        <a:rPr lang="en-US" sz="1050" b="1" dirty="0">
                          <a:effectLst/>
                          <a:latin typeface="Times New Roman" pitchFamily="18" charset="0"/>
                          <a:cs typeface="Times New Roman" pitchFamily="18" charset="0"/>
                        </a:rPr>
                        <a:t>5</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Huawei Vitria</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1.49</a:t>
                      </a:r>
                    </a:p>
                  </a:txBody>
                  <a:tcPr marL="45508" marR="45508" marT="22754" marB="22754" anchor="ctr">
                    <a:lnL>
                      <a:noFill/>
                    </a:lnL>
                    <a:lnR>
                      <a:noFill/>
                    </a:lnR>
                    <a:lnT>
                      <a:noFill/>
                    </a:lnT>
                    <a:lnB>
                      <a:noFill/>
                    </a:lnB>
                  </a:tcPr>
                </a:tc>
              </a:tr>
              <a:tr h="182033">
                <a:tc>
                  <a:txBody>
                    <a:bodyPr/>
                    <a:lstStyle/>
                    <a:p>
                      <a:pPr algn="ctr"/>
                      <a:r>
                        <a:rPr lang="en-US" sz="1050" b="1" dirty="0">
                          <a:effectLst/>
                          <a:latin typeface="Times New Roman" pitchFamily="18" charset="0"/>
                          <a:cs typeface="Times New Roman" pitchFamily="18" charset="0"/>
                        </a:rPr>
                        <a:t>6</a:t>
                      </a:r>
                    </a:p>
                  </a:txBody>
                  <a:tcPr marL="45508" marR="45508" marT="22754" marB="22754" anchor="ctr">
                    <a:lnL>
                      <a:noFill/>
                    </a:lnL>
                    <a:lnR>
                      <a:noFill/>
                    </a:lnR>
                    <a:lnT>
                      <a:noFill/>
                    </a:lnT>
                    <a:lnB>
                      <a:noFill/>
                    </a:lnB>
                  </a:tcPr>
                </a:tc>
                <a:tc>
                  <a:txBody>
                    <a:bodyPr/>
                    <a:lstStyle/>
                    <a:p>
                      <a:pPr algn="ctr"/>
                      <a:r>
                        <a:rPr lang="en-US" sz="1050" b="1" dirty="0">
                          <a:effectLst/>
                          <a:latin typeface="Times New Roman" pitchFamily="18" charset="0"/>
                          <a:cs typeface="Times New Roman" pitchFamily="18" charset="0"/>
                        </a:rPr>
                        <a:t>Kyocera Hydro Edge</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1.48</a:t>
                      </a:r>
                    </a:p>
                  </a:txBody>
                  <a:tcPr marL="45508" marR="45508" marT="22754" marB="22754" anchor="ctr">
                    <a:lnL>
                      <a:noFill/>
                    </a:lnL>
                    <a:lnR>
                      <a:noFill/>
                    </a:lnR>
                    <a:lnT>
                      <a:noFill/>
                    </a:lnT>
                    <a:lnB>
                      <a:noFill/>
                    </a:lnB>
                  </a:tcPr>
                </a:tc>
              </a:tr>
              <a:tr h="182033">
                <a:tc>
                  <a:txBody>
                    <a:bodyPr/>
                    <a:lstStyle/>
                    <a:p>
                      <a:pPr algn="ctr"/>
                      <a:r>
                        <a:rPr lang="en-US" sz="1050" b="1" dirty="0">
                          <a:effectLst/>
                          <a:latin typeface="Times New Roman" pitchFamily="18" charset="0"/>
                          <a:cs typeface="Times New Roman" pitchFamily="18" charset="0"/>
                        </a:rPr>
                        <a:t>7</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Kyocera Kona</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1.45</a:t>
                      </a:r>
                    </a:p>
                  </a:txBody>
                  <a:tcPr marL="45508" marR="45508" marT="22754" marB="22754" anchor="ctr">
                    <a:lnL>
                      <a:noFill/>
                    </a:lnL>
                    <a:lnR>
                      <a:noFill/>
                    </a:lnR>
                    <a:lnT>
                      <a:noFill/>
                    </a:lnT>
                    <a:lnB>
                      <a:noFill/>
                    </a:lnB>
                  </a:tcPr>
                </a:tc>
              </a:tr>
              <a:tr h="182033">
                <a:tc>
                  <a:txBody>
                    <a:bodyPr/>
                    <a:lstStyle/>
                    <a:p>
                      <a:pPr algn="ctr"/>
                      <a:r>
                        <a:rPr lang="en-US" sz="1050" b="1" dirty="0">
                          <a:effectLst/>
                          <a:latin typeface="Times New Roman" pitchFamily="18" charset="0"/>
                          <a:cs typeface="Times New Roman" pitchFamily="18" charset="0"/>
                        </a:rPr>
                        <a:t>8</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Kyocera Hydro XTRM</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1.44</a:t>
                      </a:r>
                    </a:p>
                  </a:txBody>
                  <a:tcPr marL="45508" marR="45508" marT="22754" marB="22754" anchor="ctr">
                    <a:lnL>
                      <a:noFill/>
                    </a:lnL>
                    <a:lnR>
                      <a:noFill/>
                    </a:lnR>
                    <a:lnT>
                      <a:noFill/>
                    </a:lnT>
                    <a:lnB>
                      <a:noFill/>
                    </a:lnB>
                  </a:tcPr>
                </a:tc>
              </a:tr>
              <a:tr h="182033">
                <a:tc>
                  <a:txBody>
                    <a:bodyPr/>
                    <a:lstStyle/>
                    <a:p>
                      <a:pPr algn="ctr"/>
                      <a:r>
                        <a:rPr lang="en-US" sz="1050" b="1" dirty="0">
                          <a:effectLst/>
                          <a:latin typeface="Times New Roman" pitchFamily="18" charset="0"/>
                          <a:cs typeface="Times New Roman" pitchFamily="18" charset="0"/>
                        </a:rPr>
                        <a:t>9</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Nokia Asha 503</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1.43</a:t>
                      </a:r>
                    </a:p>
                  </a:txBody>
                  <a:tcPr marL="45508" marR="45508" marT="22754" marB="22754" anchor="ctr">
                    <a:lnL>
                      <a:noFill/>
                    </a:lnL>
                    <a:lnR>
                      <a:noFill/>
                    </a:lnR>
                    <a:lnT>
                      <a:noFill/>
                    </a:lnT>
                    <a:lnB>
                      <a:noFill/>
                    </a:lnB>
                  </a:tcPr>
                </a:tc>
              </a:tr>
              <a:tr h="182033">
                <a:tc>
                  <a:txBody>
                    <a:bodyPr/>
                    <a:lstStyle/>
                    <a:p>
                      <a:pPr algn="ctr"/>
                      <a:r>
                        <a:rPr lang="en-US" sz="1050" b="1" dirty="0">
                          <a:effectLst/>
                          <a:latin typeface="Times New Roman" pitchFamily="18" charset="0"/>
                          <a:cs typeface="Times New Roman" pitchFamily="18" charset="0"/>
                        </a:rPr>
                        <a:t>10</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BlackBerry Z30</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1.41</a:t>
                      </a:r>
                    </a:p>
                  </a:txBody>
                  <a:tcPr marL="45508" marR="45508" marT="22754" marB="22754" anchor="ctr">
                    <a:lnL>
                      <a:noFill/>
                    </a:lnL>
                    <a:lnR>
                      <a:noFill/>
                    </a:lnR>
                    <a:lnT>
                      <a:noFill/>
                    </a:lnT>
                    <a:lnB>
                      <a:noFill/>
                    </a:lnB>
                  </a:tcPr>
                </a:tc>
              </a:tr>
              <a:tr h="182033">
                <a:tc>
                  <a:txBody>
                    <a:bodyPr/>
                    <a:lstStyle/>
                    <a:p>
                      <a:pPr algn="ctr"/>
                      <a:r>
                        <a:rPr lang="en-US" sz="1050" b="1" dirty="0">
                          <a:effectLst/>
                          <a:latin typeface="Times New Roman" pitchFamily="18" charset="0"/>
                          <a:cs typeface="Times New Roman" pitchFamily="18" charset="0"/>
                        </a:rPr>
                        <a:t>11</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ZTE Source</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1.41</a:t>
                      </a:r>
                    </a:p>
                  </a:txBody>
                  <a:tcPr marL="45508" marR="45508" marT="22754" marB="22754" anchor="ctr">
                    <a:lnL>
                      <a:noFill/>
                    </a:lnL>
                    <a:lnR>
                      <a:noFill/>
                    </a:lnR>
                    <a:lnT>
                      <a:noFill/>
                    </a:lnT>
                    <a:lnB>
                      <a:noFill/>
                    </a:lnB>
                  </a:tcPr>
                </a:tc>
              </a:tr>
              <a:tr h="182033">
                <a:tc>
                  <a:txBody>
                    <a:bodyPr/>
                    <a:lstStyle/>
                    <a:p>
                      <a:pPr algn="ctr"/>
                      <a:r>
                        <a:rPr lang="en-US" sz="1050" b="1" dirty="0">
                          <a:effectLst/>
                          <a:latin typeface="Times New Roman" pitchFamily="18" charset="0"/>
                          <a:cs typeface="Times New Roman" pitchFamily="18" charset="0"/>
                        </a:rPr>
                        <a:t>12</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ZTE Warp 4G</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1.41</a:t>
                      </a:r>
                    </a:p>
                  </a:txBody>
                  <a:tcPr marL="45508" marR="45508" marT="22754" marB="22754" anchor="ctr">
                    <a:lnL>
                      <a:noFill/>
                    </a:lnL>
                    <a:lnR>
                      <a:noFill/>
                    </a:lnR>
                    <a:lnT>
                      <a:noFill/>
                    </a:lnT>
                    <a:lnB>
                      <a:noFill/>
                    </a:lnB>
                  </a:tcPr>
                </a:tc>
              </a:tr>
              <a:tr h="182033">
                <a:tc>
                  <a:txBody>
                    <a:bodyPr/>
                    <a:lstStyle/>
                    <a:p>
                      <a:pPr algn="ctr"/>
                      <a:r>
                        <a:rPr lang="en-US" sz="1050" b="1" dirty="0">
                          <a:effectLst/>
                          <a:latin typeface="Times New Roman" pitchFamily="18" charset="0"/>
                          <a:cs typeface="Times New Roman" pitchFamily="18" charset="0"/>
                        </a:rPr>
                        <a:t>13</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Nokia Lumia 925</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1.40</a:t>
                      </a:r>
                    </a:p>
                  </a:txBody>
                  <a:tcPr marL="45508" marR="45508" marT="22754" marB="22754" anchor="ctr">
                    <a:lnL>
                      <a:noFill/>
                    </a:lnL>
                    <a:lnR>
                      <a:noFill/>
                    </a:lnR>
                    <a:lnT>
                      <a:noFill/>
                    </a:lnT>
                    <a:lnB>
                      <a:noFill/>
                    </a:lnB>
                  </a:tcPr>
                </a:tc>
              </a:tr>
              <a:tr h="182033">
                <a:tc>
                  <a:txBody>
                    <a:bodyPr/>
                    <a:lstStyle/>
                    <a:p>
                      <a:pPr algn="ctr"/>
                      <a:r>
                        <a:rPr lang="en-US" sz="1050" b="1" dirty="0">
                          <a:effectLst/>
                          <a:latin typeface="Times New Roman" pitchFamily="18" charset="0"/>
                          <a:cs typeface="Times New Roman" pitchFamily="18" charset="0"/>
                        </a:rPr>
                        <a:t>14</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Nokia Lumia 928</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1.40</a:t>
                      </a:r>
                    </a:p>
                  </a:txBody>
                  <a:tcPr marL="45508" marR="45508" marT="22754" marB="22754" anchor="ctr">
                    <a:lnL>
                      <a:noFill/>
                    </a:lnL>
                    <a:lnR>
                      <a:noFill/>
                    </a:lnR>
                    <a:lnT>
                      <a:noFill/>
                    </a:lnT>
                    <a:lnB>
                      <a:noFill/>
                    </a:lnB>
                  </a:tcPr>
                </a:tc>
              </a:tr>
              <a:tr h="182033">
                <a:tc>
                  <a:txBody>
                    <a:bodyPr/>
                    <a:lstStyle/>
                    <a:p>
                      <a:pPr algn="ctr"/>
                      <a:r>
                        <a:rPr lang="en-US" sz="1050" b="1" dirty="0">
                          <a:effectLst/>
                          <a:latin typeface="Times New Roman" pitchFamily="18" charset="0"/>
                          <a:cs typeface="Times New Roman" pitchFamily="18" charset="0"/>
                        </a:rPr>
                        <a:t>15</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Kyocera Hydro Elite</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1.39</a:t>
                      </a:r>
                    </a:p>
                  </a:txBody>
                  <a:tcPr marL="45508" marR="45508" marT="22754" marB="22754" anchor="ctr">
                    <a:lnL>
                      <a:noFill/>
                    </a:lnL>
                    <a:lnR>
                      <a:noFill/>
                    </a:lnR>
                    <a:lnT>
                      <a:noFill/>
                    </a:lnT>
                    <a:lnB>
                      <a:noFill/>
                    </a:lnB>
                  </a:tcPr>
                </a:tc>
              </a:tr>
              <a:tr h="182033">
                <a:tc>
                  <a:txBody>
                    <a:bodyPr/>
                    <a:lstStyle/>
                    <a:p>
                      <a:pPr algn="ctr"/>
                      <a:r>
                        <a:rPr lang="en-US" sz="1050" b="1" dirty="0">
                          <a:effectLst/>
                          <a:latin typeface="Times New Roman" pitchFamily="18" charset="0"/>
                          <a:cs typeface="Times New Roman" pitchFamily="18" charset="0"/>
                        </a:rPr>
                        <a:t>16</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T-Mobile Prism 2</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1.38</a:t>
                      </a:r>
                    </a:p>
                  </a:txBody>
                  <a:tcPr marL="45508" marR="45508" marT="22754" marB="22754" anchor="ctr">
                    <a:lnL>
                      <a:noFill/>
                    </a:lnL>
                    <a:lnR>
                      <a:noFill/>
                    </a:lnR>
                    <a:lnT>
                      <a:noFill/>
                    </a:lnT>
                    <a:lnB>
                      <a:noFill/>
                    </a:lnB>
                  </a:tcPr>
                </a:tc>
              </a:tr>
              <a:tr h="182033">
                <a:tc>
                  <a:txBody>
                    <a:bodyPr/>
                    <a:lstStyle/>
                    <a:p>
                      <a:pPr algn="ctr"/>
                      <a:r>
                        <a:rPr lang="en-US" sz="1050" b="1" dirty="0">
                          <a:effectLst/>
                          <a:latin typeface="Times New Roman" pitchFamily="18" charset="0"/>
                          <a:cs typeface="Times New Roman" pitchFamily="18" charset="0"/>
                        </a:rPr>
                        <a:t>17</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Sprint Vital</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1.38</a:t>
                      </a:r>
                    </a:p>
                  </a:txBody>
                  <a:tcPr marL="45508" marR="45508" marT="22754" marB="22754" anchor="ctr">
                    <a:lnL>
                      <a:noFill/>
                    </a:lnL>
                    <a:lnR>
                      <a:noFill/>
                    </a:lnR>
                    <a:lnT>
                      <a:noFill/>
                    </a:lnT>
                    <a:lnB>
                      <a:noFill/>
                    </a:lnB>
                  </a:tcPr>
                </a:tc>
              </a:tr>
              <a:tr h="182033">
                <a:tc>
                  <a:txBody>
                    <a:bodyPr/>
                    <a:lstStyle/>
                    <a:p>
                      <a:pPr algn="ctr"/>
                      <a:r>
                        <a:rPr lang="en-US" sz="1050" b="1" dirty="0">
                          <a:effectLst/>
                          <a:latin typeface="Times New Roman" pitchFamily="18" charset="0"/>
                          <a:cs typeface="Times New Roman" pitchFamily="18" charset="0"/>
                        </a:rPr>
                        <a:t>18</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Sprint Force</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1.37</a:t>
                      </a:r>
                    </a:p>
                  </a:txBody>
                  <a:tcPr marL="45508" marR="45508" marT="22754" marB="22754" anchor="ctr">
                    <a:lnL>
                      <a:noFill/>
                    </a:lnL>
                    <a:lnR>
                      <a:noFill/>
                    </a:lnR>
                    <a:lnT>
                      <a:noFill/>
                    </a:lnT>
                    <a:lnB>
                      <a:noFill/>
                    </a:lnB>
                  </a:tcPr>
                </a:tc>
              </a:tr>
              <a:tr h="182033">
                <a:tc>
                  <a:txBody>
                    <a:bodyPr/>
                    <a:lstStyle/>
                    <a:p>
                      <a:pPr algn="ctr"/>
                      <a:r>
                        <a:rPr lang="en-US" sz="1050" b="1" dirty="0">
                          <a:effectLst/>
                          <a:latin typeface="Times New Roman" pitchFamily="18" charset="0"/>
                          <a:cs typeface="Times New Roman" pitchFamily="18" charset="0"/>
                        </a:rPr>
                        <a:t>19</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Huawei Pal</a:t>
                      </a:r>
                    </a:p>
                  </a:txBody>
                  <a:tcPr marL="45508" marR="45508" marT="22754" marB="22754" anchor="ctr">
                    <a:lnL>
                      <a:noFill/>
                    </a:lnL>
                    <a:lnR>
                      <a:noFill/>
                    </a:lnR>
                    <a:lnT>
                      <a:noFill/>
                    </a:lnT>
                    <a:lnB>
                      <a:noFill/>
                    </a:lnB>
                  </a:tcPr>
                </a:tc>
                <a:tc>
                  <a:txBody>
                    <a:bodyPr/>
                    <a:lstStyle/>
                    <a:p>
                      <a:pPr algn="ctr"/>
                      <a:r>
                        <a:rPr lang="en-US" sz="1050" b="1">
                          <a:effectLst/>
                          <a:latin typeface="Times New Roman" pitchFamily="18" charset="0"/>
                          <a:cs typeface="Times New Roman" pitchFamily="18" charset="0"/>
                        </a:rPr>
                        <a:t>1.33</a:t>
                      </a:r>
                    </a:p>
                  </a:txBody>
                  <a:tcPr marL="45508" marR="45508" marT="22754" marB="22754" anchor="ctr">
                    <a:lnL>
                      <a:noFill/>
                    </a:lnL>
                    <a:lnR>
                      <a:noFill/>
                    </a:lnR>
                    <a:lnT>
                      <a:noFill/>
                    </a:lnT>
                    <a:lnB>
                      <a:noFill/>
                    </a:lnB>
                  </a:tcPr>
                </a:tc>
              </a:tr>
              <a:tr h="182033">
                <a:tc>
                  <a:txBody>
                    <a:bodyPr/>
                    <a:lstStyle/>
                    <a:p>
                      <a:pPr algn="ctr"/>
                      <a:r>
                        <a:rPr lang="en-US" sz="1050" b="1">
                          <a:effectLst/>
                          <a:latin typeface="Times New Roman" pitchFamily="18" charset="0"/>
                          <a:cs typeface="Times New Roman" pitchFamily="18" charset="0"/>
                        </a:rPr>
                        <a:t>20</a:t>
                      </a:r>
                    </a:p>
                  </a:txBody>
                  <a:tcPr marL="45508" marR="45508" marT="22754" marB="22754" anchor="ctr">
                    <a:lnL>
                      <a:noFill/>
                    </a:lnL>
                    <a:lnR>
                      <a:noFill/>
                    </a:lnR>
                    <a:lnT>
                      <a:noFill/>
                    </a:lnT>
                    <a:lnB>
                      <a:noFill/>
                    </a:lnB>
                  </a:tcPr>
                </a:tc>
                <a:tc>
                  <a:txBody>
                    <a:bodyPr/>
                    <a:lstStyle/>
                    <a:p>
                      <a:pPr algn="ctr"/>
                      <a:r>
                        <a:rPr lang="en-US" sz="1050" b="1" dirty="0">
                          <a:effectLst/>
                          <a:latin typeface="Times New Roman" pitchFamily="18" charset="0"/>
                          <a:cs typeface="Times New Roman" pitchFamily="18" charset="0"/>
                        </a:rPr>
                        <a:t>Kyocera Hydro Plus</a:t>
                      </a:r>
                    </a:p>
                  </a:txBody>
                  <a:tcPr marL="45508" marR="45508" marT="22754" marB="22754" anchor="ctr">
                    <a:lnL>
                      <a:noFill/>
                    </a:lnL>
                    <a:lnR>
                      <a:noFill/>
                    </a:lnR>
                    <a:lnT>
                      <a:noFill/>
                    </a:lnT>
                    <a:lnB>
                      <a:noFill/>
                    </a:lnB>
                  </a:tcPr>
                </a:tc>
                <a:tc>
                  <a:txBody>
                    <a:bodyPr/>
                    <a:lstStyle/>
                    <a:p>
                      <a:pPr algn="ctr"/>
                      <a:r>
                        <a:rPr lang="en-US" sz="1050" b="1" dirty="0">
                          <a:effectLst/>
                          <a:latin typeface="Times New Roman" pitchFamily="18" charset="0"/>
                          <a:cs typeface="Times New Roman" pitchFamily="18" charset="0"/>
                        </a:rPr>
                        <a:t>1.33</a:t>
                      </a:r>
                    </a:p>
                  </a:txBody>
                  <a:tcPr marL="45508" marR="45508" marT="22754" marB="22754" anchor="ctr">
                    <a:lnL>
                      <a:noFill/>
                    </a:lnL>
                    <a:lnR>
                      <a:noFill/>
                    </a:lnR>
                    <a:lnT>
                      <a:noFill/>
                    </a:lnT>
                    <a:lnB>
                      <a:noFill/>
                    </a:lnB>
                  </a:tcPr>
                </a:tc>
              </a:tr>
            </a:tbl>
          </a:graphicData>
        </a:graphic>
      </p:graphicFrame>
    </p:spTree>
    <p:extLst>
      <p:ext uri="{BB962C8B-B14F-4D97-AF65-F5344CB8AC3E}">
        <p14:creationId xmlns:p14="http://schemas.microsoft.com/office/powerpoint/2010/main" val="389815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7267">
                                            <p:txEl>
                                              <p:pRg st="0" end="0"/>
                                            </p:txEl>
                                          </p:spTgt>
                                        </p:tgtEl>
                                        <p:attrNameLst>
                                          <p:attrName>style.visibility</p:attrName>
                                        </p:attrNameLst>
                                      </p:cBhvr>
                                      <p:to>
                                        <p:strVal val="visible"/>
                                      </p:to>
                                    </p:set>
                                    <p:animEffect transition="in" filter="barn(inVertical)">
                                      <p:cBhvr>
                                        <p:cTn id="7" dur="500"/>
                                        <p:tgtEl>
                                          <p:spTgt spid="267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67267" name="Rectangle 3"/>
          <p:cNvSpPr>
            <a:spLocks noGrp="1" noChangeArrowheads="1"/>
          </p:cNvSpPr>
          <p:nvPr>
            <p:ph idx="1"/>
          </p:nvPr>
        </p:nvSpPr>
        <p:spPr>
          <a:xfrm>
            <a:off x="1828800" y="609600"/>
            <a:ext cx="6985000" cy="6172200"/>
          </a:xfrm>
        </p:spPr>
        <p:txBody>
          <a:bodyPr/>
          <a:lstStyle/>
          <a:p>
            <a:pPr marL="914400" lvl="1" indent="-457200">
              <a:lnSpc>
                <a:spcPct val="150000"/>
              </a:lnSpc>
              <a:buFont typeface="Wingdings" pitchFamily="2" charset="2"/>
              <a:buChar char="Ø"/>
            </a:pPr>
            <a:r>
              <a:rPr lang="en-US" sz="2000" dirty="0" smtClean="0">
                <a:solidFill>
                  <a:srgbClr val="92D050"/>
                </a:solidFill>
              </a:rPr>
              <a:t>II</a:t>
            </a:r>
            <a:r>
              <a:rPr lang="en-US" sz="2000" dirty="0">
                <a:solidFill>
                  <a:srgbClr val="92D050"/>
                </a:solidFill>
              </a:rPr>
              <a:t>. 20 Lowest Radiation Cell </a:t>
            </a:r>
            <a:r>
              <a:rPr lang="en-US" sz="2000" dirty="0" smtClean="0">
                <a:solidFill>
                  <a:srgbClr val="92D050"/>
                </a:solidFill>
              </a:rPr>
              <a:t>Phones</a:t>
            </a:r>
            <a:endParaRPr lang="ar-IQ" sz="2000" dirty="0" smtClean="0">
              <a:solidFill>
                <a:srgbClr val="92D050"/>
              </a:solidFill>
            </a:endParaRPr>
          </a:p>
          <a:p>
            <a:pPr marL="457200" lvl="1" indent="0">
              <a:lnSpc>
                <a:spcPct val="150000"/>
              </a:lnSpc>
              <a:buNone/>
            </a:pPr>
            <a:r>
              <a:rPr lang="ar-IQ" sz="2000" dirty="0" smtClean="0">
                <a:solidFill>
                  <a:srgbClr val="FF0000"/>
                </a:solidFill>
                <a:latin typeface="Times New Roman" pitchFamily="18" charset="0"/>
                <a:cs typeface="Times New Roman" pitchFamily="18" charset="0"/>
              </a:rPr>
              <a:t> </a:t>
            </a:r>
            <a:endParaRPr lang="uk-UA" sz="2000" dirty="0">
              <a:solidFill>
                <a:schemeClr val="accent5">
                  <a:lumMod val="50000"/>
                </a:schemeClr>
              </a:solidFill>
              <a:latin typeface="Bookman Old Style" pitchFamily="18" charset="0"/>
            </a:endParaRPr>
          </a:p>
        </p:txBody>
      </p:sp>
      <p:sp>
        <p:nvSpPr>
          <p:cNvPr id="2" name="TextBox 1"/>
          <p:cNvSpPr txBox="1"/>
          <p:nvPr/>
        </p:nvSpPr>
        <p:spPr>
          <a:xfrm>
            <a:off x="3276600" y="2819400"/>
            <a:ext cx="838200" cy="381000"/>
          </a:xfrm>
          <a:prstGeom prst="rect">
            <a:avLst/>
          </a:prstGeom>
          <a:solidFill>
            <a:schemeClr val="bg1"/>
          </a:solidFill>
        </p:spPr>
        <p:txBody>
          <a:bodyPr wrap="square" rtlCol="0">
            <a:spAutoFit/>
          </a:bodyPr>
          <a:lstStyle/>
          <a:p>
            <a:endParaRPr lang="en-US"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589976009"/>
              </p:ext>
            </p:extLst>
          </p:nvPr>
        </p:nvGraphicFramePr>
        <p:xfrm>
          <a:off x="3276600" y="1295400"/>
          <a:ext cx="3244767" cy="5082336"/>
        </p:xfrm>
        <a:graphic>
          <a:graphicData uri="http://schemas.openxmlformats.org/drawingml/2006/table">
            <a:tbl>
              <a:tblPr/>
              <a:tblGrid>
                <a:gridCol w="1081589"/>
                <a:gridCol w="1081589"/>
                <a:gridCol w="1081589"/>
              </a:tblGrid>
              <a:tr h="155264">
                <a:tc>
                  <a:txBody>
                    <a:bodyPr/>
                    <a:lstStyle/>
                    <a:p>
                      <a:pPr algn="ctr"/>
                      <a:r>
                        <a:rPr lang="en-US" sz="1000" b="1" dirty="0">
                          <a:latin typeface="Times New Roman" pitchFamily="18" charset="0"/>
                          <a:cs typeface="Times New Roman" pitchFamily="18" charset="0"/>
                        </a:rPr>
                        <a:t> </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Cellphone Types</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SAR Level</a:t>
                      </a:r>
                    </a:p>
                  </a:txBody>
                  <a:tcPr marL="38816" marR="38816" marT="19408" marB="19408" anchor="ctr">
                    <a:lnL>
                      <a:noFill/>
                    </a:lnL>
                    <a:lnR>
                      <a:noFill/>
                    </a:lnR>
                    <a:lnT>
                      <a:noFill/>
                    </a:lnT>
                    <a:lnB>
                      <a:noFill/>
                    </a:lnB>
                  </a:tcPr>
                </a:tc>
              </a:tr>
              <a:tr h="155264">
                <a:tc>
                  <a:txBody>
                    <a:bodyPr/>
                    <a:lstStyle/>
                    <a:p>
                      <a:pPr algn="ctr"/>
                      <a:r>
                        <a:rPr lang="en-US" sz="1000" b="1" dirty="0">
                          <a:latin typeface="Times New Roman" pitchFamily="18" charset="0"/>
                          <a:cs typeface="Times New Roman" pitchFamily="18" charset="0"/>
                        </a:rPr>
                        <a:t>1</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VeryKool RS90</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0.18</a:t>
                      </a:r>
                    </a:p>
                  </a:txBody>
                  <a:tcPr marL="38816" marR="38816" marT="19408" marB="19408" anchor="ctr">
                    <a:lnL>
                      <a:noFill/>
                    </a:lnL>
                    <a:lnR>
                      <a:noFill/>
                    </a:lnR>
                    <a:lnT>
                      <a:noFill/>
                    </a:lnT>
                    <a:lnB>
                      <a:noFill/>
                    </a:lnB>
                  </a:tcPr>
                </a:tc>
              </a:tr>
              <a:tr h="155264">
                <a:tc>
                  <a:txBody>
                    <a:bodyPr/>
                    <a:lstStyle/>
                    <a:p>
                      <a:pPr algn="ctr"/>
                      <a:r>
                        <a:rPr lang="en-US" sz="1000" b="1" dirty="0">
                          <a:latin typeface="Times New Roman" pitchFamily="18" charset="0"/>
                          <a:cs typeface="Times New Roman" pitchFamily="18" charset="0"/>
                        </a:rPr>
                        <a:t>2</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Samsung Galaxy Note</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0.19</a:t>
                      </a:r>
                    </a:p>
                  </a:txBody>
                  <a:tcPr marL="38816" marR="38816" marT="19408" marB="19408" anchor="ctr">
                    <a:lnL>
                      <a:noFill/>
                    </a:lnL>
                    <a:lnR>
                      <a:noFill/>
                    </a:lnR>
                    <a:lnT>
                      <a:noFill/>
                    </a:lnT>
                    <a:lnB>
                      <a:noFill/>
                    </a:lnB>
                  </a:tcPr>
                </a:tc>
              </a:tr>
              <a:tr h="155264">
                <a:tc>
                  <a:txBody>
                    <a:bodyPr/>
                    <a:lstStyle/>
                    <a:p>
                      <a:pPr algn="ctr"/>
                      <a:r>
                        <a:rPr lang="en-US" sz="1000" b="1" dirty="0">
                          <a:latin typeface="Times New Roman" pitchFamily="18" charset="0"/>
                          <a:cs typeface="Times New Roman" pitchFamily="18" charset="0"/>
                        </a:rPr>
                        <a:t>3</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ZTE Nubia 5</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0.19</a:t>
                      </a:r>
                    </a:p>
                  </a:txBody>
                  <a:tcPr marL="38816" marR="38816" marT="19408" marB="19408" anchor="ctr">
                    <a:lnL>
                      <a:noFill/>
                    </a:lnL>
                    <a:lnR>
                      <a:noFill/>
                    </a:lnR>
                    <a:lnT>
                      <a:noFill/>
                    </a:lnT>
                    <a:lnB>
                      <a:noFill/>
                    </a:lnB>
                  </a:tcPr>
                </a:tc>
              </a:tr>
              <a:tr h="271711">
                <a:tc>
                  <a:txBody>
                    <a:bodyPr/>
                    <a:lstStyle/>
                    <a:p>
                      <a:pPr algn="ctr"/>
                      <a:r>
                        <a:rPr lang="en-US" sz="1000" b="1" dirty="0">
                          <a:latin typeface="Times New Roman" pitchFamily="18" charset="0"/>
                          <a:cs typeface="Times New Roman" pitchFamily="18" charset="0"/>
                        </a:rPr>
                        <a:t>4</a:t>
                      </a:r>
                    </a:p>
                  </a:txBody>
                  <a:tcPr marL="38816" marR="38816" marT="19408" marB="19408" anchor="ctr">
                    <a:lnL>
                      <a:noFill/>
                    </a:lnL>
                    <a:lnR>
                      <a:noFill/>
                    </a:lnR>
                    <a:lnT>
                      <a:noFill/>
                    </a:lnT>
                    <a:lnB>
                      <a:noFill/>
                    </a:lnB>
                  </a:tcPr>
                </a:tc>
                <a:tc>
                  <a:txBody>
                    <a:bodyPr/>
                    <a:lstStyle/>
                    <a:p>
                      <a:pPr algn="ctr"/>
                      <a:r>
                        <a:rPr lang="en-US" sz="1000" b="1" dirty="0">
                          <a:latin typeface="Times New Roman" pitchFamily="18" charset="0"/>
                          <a:cs typeface="Times New Roman" pitchFamily="18" charset="0"/>
                        </a:rPr>
                        <a:t>Samsung Galaxy Note 2</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0.23</a:t>
                      </a:r>
                    </a:p>
                  </a:txBody>
                  <a:tcPr marL="38816" marR="38816" marT="19408" marB="19408" anchor="ctr">
                    <a:lnL>
                      <a:noFill/>
                    </a:lnL>
                    <a:lnR>
                      <a:noFill/>
                    </a:lnR>
                    <a:lnT>
                      <a:noFill/>
                    </a:lnT>
                    <a:lnB>
                      <a:noFill/>
                    </a:lnB>
                  </a:tcPr>
                </a:tc>
              </a:tr>
              <a:tr h="271711">
                <a:tc>
                  <a:txBody>
                    <a:bodyPr/>
                    <a:lstStyle/>
                    <a:p>
                      <a:pPr algn="ctr"/>
                      <a:r>
                        <a:rPr lang="en-US" sz="1000" b="1" dirty="0">
                          <a:latin typeface="Times New Roman" pitchFamily="18" charset="0"/>
                          <a:cs typeface="Times New Roman" pitchFamily="18" charset="0"/>
                        </a:rPr>
                        <a:t>5</a:t>
                      </a:r>
                    </a:p>
                  </a:txBody>
                  <a:tcPr marL="38816" marR="38816" marT="19408" marB="19408" anchor="ctr">
                    <a:lnL>
                      <a:noFill/>
                    </a:lnL>
                    <a:lnR>
                      <a:noFill/>
                    </a:lnR>
                    <a:lnT>
                      <a:noFill/>
                    </a:lnT>
                    <a:lnB>
                      <a:noFill/>
                    </a:lnB>
                  </a:tcPr>
                </a:tc>
                <a:tc>
                  <a:txBody>
                    <a:bodyPr/>
                    <a:lstStyle/>
                    <a:p>
                      <a:pPr algn="ctr"/>
                      <a:r>
                        <a:rPr lang="en-US" sz="1000" b="1" dirty="0">
                          <a:latin typeface="Times New Roman" pitchFamily="18" charset="0"/>
                          <a:cs typeface="Times New Roman" pitchFamily="18" charset="0"/>
                        </a:rPr>
                        <a:t>Samsung Galaxy Mega</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0.28</a:t>
                      </a:r>
                    </a:p>
                  </a:txBody>
                  <a:tcPr marL="38816" marR="38816" marT="19408" marB="19408" anchor="ctr">
                    <a:lnL>
                      <a:noFill/>
                    </a:lnL>
                    <a:lnR>
                      <a:noFill/>
                    </a:lnR>
                    <a:lnT>
                      <a:noFill/>
                    </a:lnT>
                    <a:lnB>
                      <a:noFill/>
                    </a:lnB>
                  </a:tcPr>
                </a:tc>
              </a:tr>
              <a:tr h="155264">
                <a:tc>
                  <a:txBody>
                    <a:bodyPr/>
                    <a:lstStyle/>
                    <a:p>
                      <a:pPr algn="ctr"/>
                      <a:r>
                        <a:rPr lang="en-US" sz="1000" b="1" dirty="0">
                          <a:latin typeface="Times New Roman" pitchFamily="18" charset="0"/>
                          <a:cs typeface="Times New Roman" pitchFamily="18" charset="0"/>
                        </a:rPr>
                        <a:t>6</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Kyocera Dura XT</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0.32</a:t>
                      </a:r>
                    </a:p>
                  </a:txBody>
                  <a:tcPr marL="38816" marR="38816" marT="19408" marB="19408" anchor="ctr">
                    <a:lnL>
                      <a:noFill/>
                    </a:lnL>
                    <a:lnR>
                      <a:noFill/>
                    </a:lnR>
                    <a:lnT>
                      <a:noFill/>
                    </a:lnT>
                    <a:lnB>
                      <a:noFill/>
                    </a:lnB>
                  </a:tcPr>
                </a:tc>
              </a:tr>
              <a:tr h="155264">
                <a:tc>
                  <a:txBody>
                    <a:bodyPr/>
                    <a:lstStyle/>
                    <a:p>
                      <a:pPr algn="ctr"/>
                      <a:r>
                        <a:rPr lang="en-US" sz="1000" b="1" dirty="0">
                          <a:latin typeface="Times New Roman" pitchFamily="18" charset="0"/>
                          <a:cs typeface="Times New Roman" pitchFamily="18" charset="0"/>
                        </a:rPr>
                        <a:t>7</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Pantech Discover</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0.33</a:t>
                      </a:r>
                    </a:p>
                  </a:txBody>
                  <a:tcPr marL="38816" marR="38816" marT="19408" marB="19408" anchor="ctr">
                    <a:lnL>
                      <a:noFill/>
                    </a:lnL>
                    <a:lnR>
                      <a:noFill/>
                    </a:lnR>
                    <a:lnT>
                      <a:noFill/>
                    </a:lnT>
                    <a:lnB>
                      <a:noFill/>
                    </a:lnB>
                  </a:tcPr>
                </a:tc>
              </a:tr>
              <a:tr h="271711">
                <a:tc>
                  <a:txBody>
                    <a:bodyPr/>
                    <a:lstStyle/>
                    <a:p>
                      <a:pPr algn="ctr"/>
                      <a:r>
                        <a:rPr lang="en-US" sz="1000" b="1" dirty="0">
                          <a:latin typeface="Times New Roman" pitchFamily="18" charset="0"/>
                          <a:cs typeface="Times New Roman" pitchFamily="18" charset="0"/>
                        </a:rPr>
                        <a:t>8</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Samsung Galaxy Beam</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0.35</a:t>
                      </a:r>
                    </a:p>
                  </a:txBody>
                  <a:tcPr marL="38816" marR="38816" marT="19408" marB="19408" anchor="ctr">
                    <a:lnL>
                      <a:noFill/>
                    </a:lnL>
                    <a:lnR>
                      <a:noFill/>
                    </a:lnR>
                    <a:lnT>
                      <a:noFill/>
                    </a:lnT>
                    <a:lnB>
                      <a:noFill/>
                    </a:lnB>
                  </a:tcPr>
                </a:tc>
              </a:tr>
              <a:tr h="271711">
                <a:tc>
                  <a:txBody>
                    <a:bodyPr/>
                    <a:lstStyle/>
                    <a:p>
                      <a:pPr algn="ctr"/>
                      <a:r>
                        <a:rPr lang="en-US" sz="1000" b="1" dirty="0">
                          <a:latin typeface="Times New Roman" pitchFamily="18" charset="0"/>
                          <a:cs typeface="Times New Roman" pitchFamily="18" charset="0"/>
                        </a:rPr>
                        <a:t>9</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Samsung Galaxy Stratosphere II</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0.36</a:t>
                      </a:r>
                    </a:p>
                  </a:txBody>
                  <a:tcPr marL="38816" marR="38816" marT="19408" marB="19408" anchor="ctr">
                    <a:lnL>
                      <a:noFill/>
                    </a:lnL>
                    <a:lnR>
                      <a:noFill/>
                    </a:lnR>
                    <a:lnT>
                      <a:noFill/>
                    </a:lnT>
                    <a:lnB>
                      <a:noFill/>
                    </a:lnB>
                  </a:tcPr>
                </a:tc>
              </a:tr>
              <a:tr h="155264">
                <a:tc>
                  <a:txBody>
                    <a:bodyPr/>
                    <a:lstStyle/>
                    <a:p>
                      <a:pPr algn="ctr"/>
                      <a:r>
                        <a:rPr lang="en-US" sz="1000" b="1" dirty="0">
                          <a:latin typeface="Times New Roman" pitchFamily="18" charset="0"/>
                          <a:cs typeface="Times New Roman" pitchFamily="18" charset="0"/>
                        </a:rPr>
                        <a:t>10</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Pantech Swift</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0.37</a:t>
                      </a:r>
                    </a:p>
                  </a:txBody>
                  <a:tcPr marL="38816" marR="38816" marT="19408" marB="19408" anchor="ctr">
                    <a:lnL>
                      <a:noFill/>
                    </a:lnL>
                    <a:lnR>
                      <a:noFill/>
                    </a:lnR>
                    <a:lnT>
                      <a:noFill/>
                    </a:lnT>
                    <a:lnB>
                      <a:noFill/>
                    </a:lnB>
                  </a:tcPr>
                </a:tc>
              </a:tr>
              <a:tr h="155264">
                <a:tc>
                  <a:txBody>
                    <a:bodyPr/>
                    <a:lstStyle/>
                    <a:p>
                      <a:pPr algn="ctr"/>
                      <a:r>
                        <a:rPr lang="en-US" sz="1000" b="1" dirty="0">
                          <a:latin typeface="Times New Roman" pitchFamily="18" charset="0"/>
                          <a:cs typeface="Times New Roman" pitchFamily="18" charset="0"/>
                        </a:rPr>
                        <a:t>11</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Jitterbug Plus</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0.39</a:t>
                      </a:r>
                    </a:p>
                  </a:txBody>
                  <a:tcPr marL="38816" marR="38816" marT="19408" marB="19408" anchor="ctr">
                    <a:lnL>
                      <a:noFill/>
                    </a:lnL>
                    <a:lnR>
                      <a:noFill/>
                    </a:lnR>
                    <a:lnT>
                      <a:noFill/>
                    </a:lnT>
                    <a:lnB>
                      <a:noFill/>
                    </a:lnB>
                  </a:tcPr>
                </a:tc>
              </a:tr>
              <a:tr h="271711">
                <a:tc>
                  <a:txBody>
                    <a:bodyPr/>
                    <a:lstStyle/>
                    <a:p>
                      <a:pPr algn="ctr"/>
                      <a:r>
                        <a:rPr lang="en-US" sz="1000" b="1" dirty="0">
                          <a:latin typeface="Times New Roman" pitchFamily="18" charset="0"/>
                          <a:cs typeface="Times New Roman" pitchFamily="18" charset="0"/>
                        </a:rPr>
                        <a:t>12</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Samsung Galaxy Appeal</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0.40</a:t>
                      </a:r>
                    </a:p>
                  </a:txBody>
                  <a:tcPr marL="38816" marR="38816" marT="19408" marB="19408" anchor="ctr">
                    <a:lnL>
                      <a:noFill/>
                    </a:lnL>
                    <a:lnR>
                      <a:noFill/>
                    </a:lnR>
                    <a:lnT>
                      <a:noFill/>
                    </a:lnT>
                    <a:lnB>
                      <a:noFill/>
                    </a:lnB>
                  </a:tcPr>
                </a:tc>
              </a:tr>
              <a:tr h="155264">
                <a:tc>
                  <a:txBody>
                    <a:bodyPr/>
                    <a:lstStyle/>
                    <a:p>
                      <a:pPr algn="ctr"/>
                      <a:r>
                        <a:rPr lang="en-US" sz="1000" b="1" dirty="0">
                          <a:latin typeface="Times New Roman" pitchFamily="18" charset="0"/>
                          <a:cs typeface="Times New Roman" pitchFamily="18" charset="0"/>
                        </a:rPr>
                        <a:t>13</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LG Exalt</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0.42</a:t>
                      </a:r>
                    </a:p>
                  </a:txBody>
                  <a:tcPr marL="38816" marR="38816" marT="19408" marB="19408" anchor="ctr">
                    <a:lnL>
                      <a:noFill/>
                    </a:lnL>
                    <a:lnR>
                      <a:noFill/>
                    </a:lnR>
                    <a:lnT>
                      <a:noFill/>
                    </a:lnT>
                    <a:lnB>
                      <a:noFill/>
                    </a:lnB>
                  </a:tcPr>
                </a:tc>
              </a:tr>
              <a:tr h="155264">
                <a:tc>
                  <a:txBody>
                    <a:bodyPr/>
                    <a:lstStyle/>
                    <a:p>
                      <a:pPr algn="ctr"/>
                      <a:r>
                        <a:rPr lang="en-US" sz="1000" b="1" dirty="0">
                          <a:latin typeface="Times New Roman" pitchFamily="18" charset="0"/>
                          <a:cs typeface="Times New Roman" pitchFamily="18" charset="0"/>
                        </a:rPr>
                        <a:t>14</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HTC One V</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0.43</a:t>
                      </a:r>
                    </a:p>
                  </a:txBody>
                  <a:tcPr marL="38816" marR="38816" marT="19408" marB="19408" anchor="ctr">
                    <a:lnL>
                      <a:noFill/>
                    </a:lnL>
                    <a:lnR>
                      <a:noFill/>
                    </a:lnR>
                    <a:lnT>
                      <a:noFill/>
                    </a:lnT>
                    <a:lnB>
                      <a:noFill/>
                    </a:lnB>
                  </a:tcPr>
                </a:tc>
              </a:tr>
              <a:tr h="155264">
                <a:tc>
                  <a:txBody>
                    <a:bodyPr/>
                    <a:lstStyle/>
                    <a:p>
                      <a:pPr algn="ctr"/>
                      <a:r>
                        <a:rPr lang="en-US" sz="1000" b="1" dirty="0">
                          <a:latin typeface="Times New Roman" pitchFamily="18" charset="0"/>
                          <a:cs typeface="Times New Roman" pitchFamily="18" charset="0"/>
                        </a:rPr>
                        <a:t>15</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Nokia Lumia 1320</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0.46</a:t>
                      </a:r>
                    </a:p>
                  </a:txBody>
                  <a:tcPr marL="38816" marR="38816" marT="19408" marB="19408" anchor="ctr">
                    <a:lnL>
                      <a:noFill/>
                    </a:lnL>
                    <a:lnR>
                      <a:noFill/>
                    </a:lnR>
                    <a:lnT>
                      <a:noFill/>
                    </a:lnT>
                    <a:lnB>
                      <a:noFill/>
                    </a:lnB>
                  </a:tcPr>
                </a:tc>
              </a:tr>
              <a:tr h="155264">
                <a:tc>
                  <a:txBody>
                    <a:bodyPr/>
                    <a:lstStyle/>
                    <a:p>
                      <a:pPr algn="ctr"/>
                      <a:r>
                        <a:rPr lang="en-US" sz="1000" b="1" dirty="0">
                          <a:latin typeface="Times New Roman" pitchFamily="18" charset="0"/>
                          <a:cs typeface="Times New Roman" pitchFamily="18" charset="0"/>
                        </a:rPr>
                        <a:t>16</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LG Optimus Vu</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0.46</a:t>
                      </a:r>
                    </a:p>
                  </a:txBody>
                  <a:tcPr marL="38816" marR="38816" marT="19408" marB="19408" anchor="ctr">
                    <a:lnL>
                      <a:noFill/>
                    </a:lnL>
                    <a:lnR>
                      <a:noFill/>
                    </a:lnR>
                    <a:lnT>
                      <a:noFill/>
                    </a:lnT>
                    <a:lnB>
                      <a:noFill/>
                    </a:lnB>
                  </a:tcPr>
                </a:tc>
              </a:tr>
              <a:tr h="271711">
                <a:tc>
                  <a:txBody>
                    <a:bodyPr/>
                    <a:lstStyle/>
                    <a:p>
                      <a:pPr algn="ctr"/>
                      <a:r>
                        <a:rPr lang="en-US" sz="1000" b="1" dirty="0">
                          <a:latin typeface="Times New Roman" pitchFamily="18" charset="0"/>
                          <a:cs typeface="Times New Roman" pitchFamily="18" charset="0"/>
                        </a:rPr>
                        <a:t>17</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Samsung Galaxy S Relay 4G</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0.47</a:t>
                      </a:r>
                    </a:p>
                  </a:txBody>
                  <a:tcPr marL="38816" marR="38816" marT="19408" marB="19408" anchor="ctr">
                    <a:lnL>
                      <a:noFill/>
                    </a:lnL>
                    <a:lnR>
                      <a:noFill/>
                    </a:lnR>
                    <a:lnT>
                      <a:noFill/>
                    </a:lnT>
                    <a:lnB>
                      <a:noFill/>
                    </a:lnB>
                  </a:tcPr>
                </a:tc>
              </a:tr>
              <a:tr h="155264">
                <a:tc>
                  <a:txBody>
                    <a:bodyPr/>
                    <a:lstStyle/>
                    <a:p>
                      <a:pPr algn="ctr"/>
                      <a:r>
                        <a:rPr lang="en-US" sz="1000" b="1" dirty="0">
                          <a:latin typeface="Times New Roman" pitchFamily="18" charset="0"/>
                          <a:cs typeface="Times New Roman" pitchFamily="18" charset="0"/>
                        </a:rPr>
                        <a:t>18</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Samsung Rugby 3</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0.47</a:t>
                      </a:r>
                    </a:p>
                  </a:txBody>
                  <a:tcPr marL="38816" marR="38816" marT="19408" marB="19408" anchor="ctr">
                    <a:lnL>
                      <a:noFill/>
                    </a:lnL>
                    <a:lnR>
                      <a:noFill/>
                    </a:lnR>
                    <a:lnT>
                      <a:noFill/>
                    </a:lnT>
                    <a:lnB>
                      <a:noFill/>
                    </a:lnB>
                  </a:tcPr>
                </a:tc>
              </a:tr>
              <a:tr h="155264">
                <a:tc>
                  <a:txBody>
                    <a:bodyPr/>
                    <a:lstStyle/>
                    <a:p>
                      <a:pPr algn="ctr"/>
                      <a:r>
                        <a:rPr lang="en-US" sz="1000" b="1" dirty="0">
                          <a:latin typeface="Times New Roman" pitchFamily="18" charset="0"/>
                          <a:cs typeface="Times New Roman" pitchFamily="18" charset="0"/>
                        </a:rPr>
                        <a:t>19</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HTC One Max</a:t>
                      </a:r>
                    </a:p>
                  </a:txBody>
                  <a:tcPr marL="38816" marR="38816" marT="19408" marB="19408" anchor="ctr">
                    <a:lnL>
                      <a:noFill/>
                    </a:lnL>
                    <a:lnR>
                      <a:noFill/>
                    </a:lnR>
                    <a:lnT>
                      <a:noFill/>
                    </a:lnT>
                    <a:lnB>
                      <a:noFill/>
                    </a:lnB>
                  </a:tcPr>
                </a:tc>
                <a:tc>
                  <a:txBody>
                    <a:bodyPr/>
                    <a:lstStyle/>
                    <a:p>
                      <a:pPr algn="ctr"/>
                      <a:r>
                        <a:rPr lang="en-US" sz="1000" b="1">
                          <a:latin typeface="Times New Roman" pitchFamily="18" charset="0"/>
                          <a:cs typeface="Times New Roman" pitchFamily="18" charset="0"/>
                        </a:rPr>
                        <a:t>0.50</a:t>
                      </a:r>
                    </a:p>
                  </a:txBody>
                  <a:tcPr marL="38816" marR="38816" marT="19408" marB="19408" anchor="ctr">
                    <a:lnL>
                      <a:noFill/>
                    </a:lnL>
                    <a:lnR>
                      <a:noFill/>
                    </a:lnR>
                    <a:lnT>
                      <a:noFill/>
                    </a:lnT>
                    <a:lnB>
                      <a:noFill/>
                    </a:lnB>
                  </a:tcPr>
                </a:tc>
              </a:tr>
              <a:tr h="155264">
                <a:tc>
                  <a:txBody>
                    <a:bodyPr/>
                    <a:lstStyle/>
                    <a:p>
                      <a:pPr algn="ctr"/>
                      <a:r>
                        <a:rPr lang="en-US" sz="1000" b="1" dirty="0">
                          <a:latin typeface="Times New Roman" pitchFamily="18" charset="0"/>
                          <a:cs typeface="Times New Roman" pitchFamily="18" charset="0"/>
                        </a:rPr>
                        <a:t>20</a:t>
                      </a:r>
                    </a:p>
                  </a:txBody>
                  <a:tcPr marL="38816" marR="38816" marT="19408" marB="19408" anchor="ctr">
                    <a:lnL>
                      <a:noFill/>
                    </a:lnL>
                    <a:lnR>
                      <a:noFill/>
                    </a:lnR>
                    <a:lnT>
                      <a:noFill/>
                    </a:lnT>
                    <a:lnB>
                      <a:noFill/>
                    </a:lnB>
                  </a:tcPr>
                </a:tc>
                <a:tc>
                  <a:txBody>
                    <a:bodyPr/>
                    <a:lstStyle/>
                    <a:p>
                      <a:pPr algn="ctr"/>
                      <a:r>
                        <a:rPr lang="en-US" sz="1000" b="1" dirty="0">
                          <a:latin typeface="Times New Roman" pitchFamily="18" charset="0"/>
                          <a:cs typeface="Times New Roman" pitchFamily="18" charset="0"/>
                        </a:rPr>
                        <a:t>LG G2</a:t>
                      </a:r>
                    </a:p>
                  </a:txBody>
                  <a:tcPr marL="38816" marR="38816" marT="19408" marB="19408" anchor="ctr">
                    <a:lnL>
                      <a:noFill/>
                    </a:lnL>
                    <a:lnR>
                      <a:noFill/>
                    </a:lnR>
                    <a:lnT>
                      <a:noFill/>
                    </a:lnT>
                    <a:lnB>
                      <a:noFill/>
                    </a:lnB>
                  </a:tcPr>
                </a:tc>
                <a:tc>
                  <a:txBody>
                    <a:bodyPr/>
                    <a:lstStyle/>
                    <a:p>
                      <a:pPr algn="ctr"/>
                      <a:r>
                        <a:rPr lang="en-US" sz="1000" b="1" dirty="0">
                          <a:latin typeface="Times New Roman" pitchFamily="18" charset="0"/>
                          <a:cs typeface="Times New Roman" pitchFamily="18" charset="0"/>
                        </a:rPr>
                        <a:t>0.51</a:t>
                      </a:r>
                    </a:p>
                  </a:txBody>
                  <a:tcPr marL="38816" marR="38816" marT="19408" marB="19408" anchor="ctr">
                    <a:lnL>
                      <a:noFill/>
                    </a:lnL>
                    <a:lnR>
                      <a:noFill/>
                    </a:lnR>
                    <a:lnT>
                      <a:noFill/>
                    </a:lnT>
                    <a:lnB>
                      <a:noFill/>
                    </a:lnB>
                  </a:tcPr>
                </a:tc>
              </a:tr>
            </a:tbl>
          </a:graphicData>
        </a:graphic>
      </p:graphicFrame>
    </p:spTree>
    <p:extLst>
      <p:ext uri="{BB962C8B-B14F-4D97-AF65-F5344CB8AC3E}">
        <p14:creationId xmlns:p14="http://schemas.microsoft.com/office/powerpoint/2010/main" val="297932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7267">
                                            <p:txEl>
                                              <p:pRg st="0" end="0"/>
                                            </p:txEl>
                                          </p:spTgt>
                                        </p:tgtEl>
                                        <p:attrNameLst>
                                          <p:attrName>style.visibility</p:attrName>
                                        </p:attrNameLst>
                                      </p:cBhvr>
                                      <p:to>
                                        <p:strVal val="visible"/>
                                      </p:to>
                                    </p:set>
                                    <p:animEffect transition="in" filter="barn(inVertical)">
                                      <p:cBhvr>
                                        <p:cTn id="7" dur="500"/>
                                        <p:tgtEl>
                                          <p:spTgt spid="267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67267" name="Rectangle 3"/>
          <p:cNvSpPr>
            <a:spLocks noGrp="1" noChangeArrowheads="1"/>
          </p:cNvSpPr>
          <p:nvPr>
            <p:ph idx="1"/>
          </p:nvPr>
        </p:nvSpPr>
        <p:spPr>
          <a:xfrm>
            <a:off x="1828800" y="609600"/>
            <a:ext cx="6985000" cy="6172200"/>
          </a:xfrm>
        </p:spPr>
        <p:txBody>
          <a:bodyPr/>
          <a:lstStyle/>
          <a:p>
            <a:pPr marL="914400" lvl="1" indent="-457200">
              <a:lnSpc>
                <a:spcPct val="150000"/>
              </a:lnSpc>
              <a:buFont typeface="Wingdings" pitchFamily="2" charset="2"/>
              <a:buChar char="Ø"/>
            </a:pPr>
            <a:r>
              <a:rPr lang="fr-FR" sz="2000" dirty="0">
                <a:solidFill>
                  <a:srgbClr val="00B0F0"/>
                </a:solidFill>
              </a:rPr>
              <a:t>III. Apple iPhone Radiation </a:t>
            </a:r>
            <a:r>
              <a:rPr lang="fr-FR" sz="2000" dirty="0" err="1">
                <a:solidFill>
                  <a:srgbClr val="00B0F0"/>
                </a:solidFill>
              </a:rPr>
              <a:t>Levels</a:t>
            </a:r>
            <a:r>
              <a:rPr lang="ar-IQ" sz="2000" dirty="0" smtClean="0">
                <a:solidFill>
                  <a:srgbClr val="00B0F0"/>
                </a:solidFill>
                <a:latin typeface="Times New Roman" pitchFamily="18" charset="0"/>
                <a:cs typeface="Times New Roman" pitchFamily="18" charset="0"/>
              </a:rPr>
              <a:t> </a:t>
            </a:r>
            <a:endParaRPr lang="en-US" sz="2000" dirty="0" smtClean="0">
              <a:solidFill>
                <a:srgbClr val="00B0F0"/>
              </a:solidFill>
              <a:latin typeface="Times New Roman" pitchFamily="18" charset="0"/>
              <a:cs typeface="Times New Roman" pitchFamily="18" charset="0"/>
            </a:endParaRPr>
          </a:p>
          <a:p>
            <a:pPr marL="457200" lvl="1" indent="0" algn="ctr">
              <a:lnSpc>
                <a:spcPct val="150000"/>
              </a:lnSpc>
              <a:buNone/>
            </a:pPr>
            <a:endParaRPr lang="uk-UA" sz="2000" dirty="0">
              <a:solidFill>
                <a:srgbClr val="00B0F0"/>
              </a:solidFill>
              <a:latin typeface="Bookman Old Style" pitchFamily="18" charset="0"/>
            </a:endParaRPr>
          </a:p>
        </p:txBody>
      </p:sp>
      <p:sp>
        <p:nvSpPr>
          <p:cNvPr id="2" name="TextBox 1"/>
          <p:cNvSpPr txBox="1"/>
          <p:nvPr/>
        </p:nvSpPr>
        <p:spPr>
          <a:xfrm>
            <a:off x="3276600" y="2819400"/>
            <a:ext cx="838200" cy="381000"/>
          </a:xfrm>
          <a:prstGeom prst="rect">
            <a:avLst/>
          </a:prstGeom>
          <a:solidFill>
            <a:schemeClr val="bg1"/>
          </a:solidFill>
        </p:spPr>
        <p:txBody>
          <a:bodyPr wrap="square" rtlCol="0">
            <a:spAutoFit/>
          </a:bodyPr>
          <a:lstStyle/>
          <a:p>
            <a:endParaRPr lang="en-US"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148821678"/>
              </p:ext>
            </p:extLst>
          </p:nvPr>
        </p:nvGraphicFramePr>
        <p:xfrm>
          <a:off x="2514600" y="1371600"/>
          <a:ext cx="4867154" cy="4616928"/>
        </p:xfrm>
        <a:graphic>
          <a:graphicData uri="http://schemas.openxmlformats.org/drawingml/2006/table">
            <a:tbl>
              <a:tblPr/>
              <a:tblGrid>
                <a:gridCol w="2433577"/>
                <a:gridCol w="2433577"/>
              </a:tblGrid>
              <a:tr h="232896">
                <a:tc>
                  <a:txBody>
                    <a:bodyPr/>
                    <a:lstStyle/>
                    <a:p>
                      <a:r>
                        <a:rPr lang="en-US" sz="1400" b="1" dirty="0"/>
                        <a:t>Cell Phone Model</a:t>
                      </a:r>
                    </a:p>
                  </a:txBody>
                  <a:tcPr marL="58224" marR="58224" marT="29112" marB="29112" anchor="ctr">
                    <a:lnL>
                      <a:noFill/>
                    </a:lnL>
                    <a:lnR>
                      <a:noFill/>
                    </a:lnR>
                    <a:lnT>
                      <a:noFill/>
                    </a:lnT>
                    <a:lnB>
                      <a:noFill/>
                    </a:lnB>
                  </a:tcPr>
                </a:tc>
                <a:tc>
                  <a:txBody>
                    <a:bodyPr/>
                    <a:lstStyle/>
                    <a:p>
                      <a:pPr algn="ctr"/>
                      <a:r>
                        <a:rPr lang="en-US" sz="1400" b="1" dirty="0" smtClean="0"/>
                        <a:t>SAR Level</a:t>
                      </a:r>
                      <a:endParaRPr lang="en-US" sz="1400" b="1" dirty="0"/>
                    </a:p>
                  </a:txBody>
                  <a:tcPr marL="58224" marR="58224" marT="29112" marB="29112" anchor="ctr">
                    <a:lnL>
                      <a:noFill/>
                    </a:lnL>
                    <a:lnR>
                      <a:noFill/>
                    </a:lnR>
                    <a:lnT>
                      <a:noFill/>
                    </a:lnT>
                    <a:lnB>
                      <a:noFill/>
                    </a:lnB>
                  </a:tcPr>
                </a:tc>
              </a:tr>
              <a:tr h="232896">
                <a:tc>
                  <a:txBody>
                    <a:bodyPr/>
                    <a:lstStyle/>
                    <a:p>
                      <a:r>
                        <a:rPr lang="en-US" sz="1400" b="1"/>
                        <a:t>Apple iPhone X</a:t>
                      </a:r>
                    </a:p>
                  </a:txBody>
                  <a:tcPr marL="58224" marR="58224" marT="29112" marB="29112" anchor="ctr">
                    <a:lnL>
                      <a:noFill/>
                    </a:lnL>
                    <a:lnR>
                      <a:noFill/>
                    </a:lnR>
                    <a:lnT>
                      <a:noFill/>
                    </a:lnT>
                    <a:lnB>
                      <a:noFill/>
                    </a:lnB>
                  </a:tcPr>
                </a:tc>
                <a:tc>
                  <a:txBody>
                    <a:bodyPr/>
                    <a:lstStyle/>
                    <a:p>
                      <a:pPr algn="ctr"/>
                      <a:r>
                        <a:rPr lang="en-US" sz="1400" b="1" dirty="0"/>
                        <a:t>not yet available</a:t>
                      </a:r>
                    </a:p>
                  </a:txBody>
                  <a:tcPr marL="58224" marR="58224" marT="29112" marB="29112" anchor="ctr">
                    <a:lnL>
                      <a:noFill/>
                    </a:lnL>
                    <a:lnR>
                      <a:noFill/>
                    </a:lnR>
                    <a:lnT>
                      <a:noFill/>
                    </a:lnT>
                    <a:lnB>
                      <a:noFill/>
                    </a:lnB>
                  </a:tcPr>
                </a:tc>
              </a:tr>
              <a:tr h="232896">
                <a:tc>
                  <a:txBody>
                    <a:bodyPr/>
                    <a:lstStyle/>
                    <a:p>
                      <a:r>
                        <a:rPr lang="en-US" sz="1400" b="1"/>
                        <a:t>Apple iPhone 8 Plus</a:t>
                      </a:r>
                    </a:p>
                  </a:txBody>
                  <a:tcPr marL="58224" marR="58224" marT="29112" marB="29112" anchor="ctr">
                    <a:lnL>
                      <a:noFill/>
                    </a:lnL>
                    <a:lnR>
                      <a:noFill/>
                    </a:lnR>
                    <a:lnT>
                      <a:noFill/>
                    </a:lnT>
                    <a:lnB>
                      <a:noFill/>
                    </a:lnB>
                  </a:tcPr>
                </a:tc>
                <a:tc>
                  <a:txBody>
                    <a:bodyPr/>
                    <a:lstStyle/>
                    <a:p>
                      <a:pPr algn="ctr"/>
                      <a:r>
                        <a:rPr lang="en-US" sz="1400" b="1" dirty="0"/>
                        <a:t>1.19</a:t>
                      </a:r>
                    </a:p>
                  </a:txBody>
                  <a:tcPr marL="58224" marR="58224" marT="29112" marB="29112" anchor="ctr">
                    <a:lnL>
                      <a:noFill/>
                    </a:lnL>
                    <a:lnR>
                      <a:noFill/>
                    </a:lnR>
                    <a:lnT>
                      <a:noFill/>
                    </a:lnT>
                    <a:lnB>
                      <a:noFill/>
                    </a:lnB>
                  </a:tcPr>
                </a:tc>
              </a:tr>
              <a:tr h="232896">
                <a:tc>
                  <a:txBody>
                    <a:bodyPr/>
                    <a:lstStyle/>
                    <a:p>
                      <a:r>
                        <a:rPr lang="en-US" sz="1400" b="1"/>
                        <a:t>Apple iPhone 8</a:t>
                      </a:r>
                    </a:p>
                  </a:txBody>
                  <a:tcPr marL="58224" marR="58224" marT="29112" marB="29112" anchor="ctr">
                    <a:lnL>
                      <a:noFill/>
                    </a:lnL>
                    <a:lnR>
                      <a:noFill/>
                    </a:lnR>
                    <a:lnT>
                      <a:noFill/>
                    </a:lnT>
                    <a:lnB>
                      <a:noFill/>
                    </a:lnB>
                  </a:tcPr>
                </a:tc>
                <a:tc>
                  <a:txBody>
                    <a:bodyPr/>
                    <a:lstStyle/>
                    <a:p>
                      <a:pPr algn="ctr"/>
                      <a:r>
                        <a:rPr lang="en-US" sz="1400" b="1" dirty="0"/>
                        <a:t>1.20</a:t>
                      </a:r>
                    </a:p>
                  </a:txBody>
                  <a:tcPr marL="58224" marR="58224" marT="29112" marB="29112" anchor="ctr">
                    <a:lnL>
                      <a:noFill/>
                    </a:lnL>
                    <a:lnR>
                      <a:noFill/>
                    </a:lnR>
                    <a:lnT>
                      <a:noFill/>
                    </a:lnT>
                    <a:lnB>
                      <a:noFill/>
                    </a:lnB>
                  </a:tcPr>
                </a:tc>
              </a:tr>
              <a:tr h="232896">
                <a:tc>
                  <a:txBody>
                    <a:bodyPr/>
                    <a:lstStyle/>
                    <a:p>
                      <a:r>
                        <a:rPr lang="en-US" sz="1400" b="1"/>
                        <a:t>Apple iPhone 7 Plus</a:t>
                      </a:r>
                    </a:p>
                  </a:txBody>
                  <a:tcPr marL="58224" marR="58224" marT="29112" marB="29112" anchor="ctr">
                    <a:lnL>
                      <a:noFill/>
                    </a:lnL>
                    <a:lnR>
                      <a:noFill/>
                    </a:lnR>
                    <a:lnT>
                      <a:noFill/>
                    </a:lnT>
                    <a:lnB>
                      <a:noFill/>
                    </a:lnB>
                  </a:tcPr>
                </a:tc>
                <a:tc>
                  <a:txBody>
                    <a:bodyPr/>
                    <a:lstStyle/>
                    <a:p>
                      <a:pPr algn="ctr"/>
                      <a:r>
                        <a:rPr lang="en-US" sz="1400" b="1" dirty="0"/>
                        <a:t>1.19</a:t>
                      </a:r>
                    </a:p>
                  </a:txBody>
                  <a:tcPr marL="58224" marR="58224" marT="29112" marB="29112" anchor="ctr">
                    <a:lnL>
                      <a:noFill/>
                    </a:lnL>
                    <a:lnR>
                      <a:noFill/>
                    </a:lnR>
                    <a:lnT>
                      <a:noFill/>
                    </a:lnT>
                    <a:lnB>
                      <a:noFill/>
                    </a:lnB>
                  </a:tcPr>
                </a:tc>
              </a:tr>
              <a:tr h="232896">
                <a:tc>
                  <a:txBody>
                    <a:bodyPr/>
                    <a:lstStyle/>
                    <a:p>
                      <a:r>
                        <a:rPr lang="en-US" sz="1400" b="1"/>
                        <a:t>Apple iPhone 7</a:t>
                      </a:r>
                    </a:p>
                  </a:txBody>
                  <a:tcPr marL="58224" marR="58224" marT="29112" marB="29112" anchor="ctr">
                    <a:lnL>
                      <a:noFill/>
                    </a:lnL>
                    <a:lnR>
                      <a:noFill/>
                    </a:lnR>
                    <a:lnT>
                      <a:noFill/>
                    </a:lnT>
                    <a:lnB>
                      <a:noFill/>
                    </a:lnB>
                  </a:tcPr>
                </a:tc>
                <a:tc>
                  <a:txBody>
                    <a:bodyPr/>
                    <a:lstStyle/>
                    <a:p>
                      <a:pPr algn="ctr"/>
                      <a:r>
                        <a:rPr lang="en-US" sz="1400" b="1" dirty="0"/>
                        <a:t>1.20</a:t>
                      </a:r>
                    </a:p>
                  </a:txBody>
                  <a:tcPr marL="58224" marR="58224" marT="29112" marB="29112" anchor="ctr">
                    <a:lnL>
                      <a:noFill/>
                    </a:lnL>
                    <a:lnR>
                      <a:noFill/>
                    </a:lnR>
                    <a:lnT>
                      <a:noFill/>
                    </a:lnT>
                    <a:lnB>
                      <a:noFill/>
                    </a:lnB>
                  </a:tcPr>
                </a:tc>
              </a:tr>
              <a:tr h="232896">
                <a:tc>
                  <a:txBody>
                    <a:bodyPr/>
                    <a:lstStyle/>
                    <a:p>
                      <a:r>
                        <a:rPr lang="en-US" sz="1400" b="1"/>
                        <a:t>Apple iPhone SE</a:t>
                      </a:r>
                    </a:p>
                  </a:txBody>
                  <a:tcPr marL="58224" marR="58224" marT="29112" marB="29112" anchor="ctr">
                    <a:lnL>
                      <a:noFill/>
                    </a:lnL>
                    <a:lnR>
                      <a:noFill/>
                    </a:lnR>
                    <a:lnT>
                      <a:noFill/>
                    </a:lnT>
                    <a:lnB>
                      <a:noFill/>
                    </a:lnB>
                  </a:tcPr>
                </a:tc>
                <a:tc>
                  <a:txBody>
                    <a:bodyPr/>
                    <a:lstStyle/>
                    <a:p>
                      <a:pPr algn="ctr"/>
                      <a:r>
                        <a:rPr lang="en-US" sz="1400" b="1" dirty="0"/>
                        <a:t>1.19</a:t>
                      </a:r>
                    </a:p>
                  </a:txBody>
                  <a:tcPr marL="58224" marR="58224" marT="29112" marB="29112" anchor="ctr">
                    <a:lnL>
                      <a:noFill/>
                    </a:lnL>
                    <a:lnR>
                      <a:noFill/>
                    </a:lnR>
                    <a:lnT>
                      <a:noFill/>
                    </a:lnT>
                    <a:lnB>
                      <a:noFill/>
                    </a:lnB>
                  </a:tcPr>
                </a:tc>
              </a:tr>
              <a:tr h="232896">
                <a:tc>
                  <a:txBody>
                    <a:bodyPr/>
                    <a:lstStyle/>
                    <a:p>
                      <a:r>
                        <a:rPr lang="en-US" sz="1400" b="1"/>
                        <a:t>Apple iPhone 6s Plus</a:t>
                      </a:r>
                    </a:p>
                  </a:txBody>
                  <a:tcPr marL="58224" marR="58224" marT="29112" marB="29112" anchor="ctr">
                    <a:lnL>
                      <a:noFill/>
                    </a:lnL>
                    <a:lnR>
                      <a:noFill/>
                    </a:lnR>
                    <a:lnT>
                      <a:noFill/>
                    </a:lnT>
                    <a:lnB>
                      <a:noFill/>
                    </a:lnB>
                  </a:tcPr>
                </a:tc>
                <a:tc>
                  <a:txBody>
                    <a:bodyPr/>
                    <a:lstStyle/>
                    <a:p>
                      <a:pPr algn="ctr"/>
                      <a:r>
                        <a:rPr lang="en-US" sz="1400" b="1" dirty="0"/>
                        <a:t>1.14</a:t>
                      </a:r>
                    </a:p>
                  </a:txBody>
                  <a:tcPr marL="58224" marR="58224" marT="29112" marB="29112" anchor="ctr">
                    <a:lnL>
                      <a:noFill/>
                    </a:lnL>
                    <a:lnR>
                      <a:noFill/>
                    </a:lnR>
                    <a:lnT>
                      <a:noFill/>
                    </a:lnT>
                    <a:lnB>
                      <a:noFill/>
                    </a:lnB>
                  </a:tcPr>
                </a:tc>
              </a:tr>
              <a:tr h="232896">
                <a:tc>
                  <a:txBody>
                    <a:bodyPr/>
                    <a:lstStyle/>
                    <a:p>
                      <a:r>
                        <a:rPr lang="en-US" sz="1400" b="1"/>
                        <a:t>Apple iPhone 6s</a:t>
                      </a:r>
                    </a:p>
                  </a:txBody>
                  <a:tcPr marL="58224" marR="58224" marT="29112" marB="29112" anchor="ctr">
                    <a:lnL>
                      <a:noFill/>
                    </a:lnL>
                    <a:lnR>
                      <a:noFill/>
                    </a:lnR>
                    <a:lnT>
                      <a:noFill/>
                    </a:lnT>
                    <a:lnB>
                      <a:noFill/>
                    </a:lnB>
                  </a:tcPr>
                </a:tc>
                <a:tc>
                  <a:txBody>
                    <a:bodyPr/>
                    <a:lstStyle/>
                    <a:p>
                      <a:pPr algn="ctr"/>
                      <a:r>
                        <a:rPr lang="en-US" sz="1400" b="1" dirty="0"/>
                        <a:t>1.14</a:t>
                      </a:r>
                    </a:p>
                  </a:txBody>
                  <a:tcPr marL="58224" marR="58224" marT="29112" marB="29112" anchor="ctr">
                    <a:lnL>
                      <a:noFill/>
                    </a:lnL>
                    <a:lnR>
                      <a:noFill/>
                    </a:lnR>
                    <a:lnT>
                      <a:noFill/>
                    </a:lnT>
                    <a:lnB>
                      <a:noFill/>
                    </a:lnB>
                  </a:tcPr>
                </a:tc>
              </a:tr>
              <a:tr h="232896">
                <a:tc>
                  <a:txBody>
                    <a:bodyPr/>
                    <a:lstStyle/>
                    <a:p>
                      <a:r>
                        <a:rPr lang="en-US" sz="1400" b="1"/>
                        <a:t>Apple iPhone 6 Plus</a:t>
                      </a:r>
                    </a:p>
                  </a:txBody>
                  <a:tcPr marL="58224" marR="58224" marT="29112" marB="29112" anchor="ctr">
                    <a:lnL>
                      <a:noFill/>
                    </a:lnL>
                    <a:lnR>
                      <a:noFill/>
                    </a:lnR>
                    <a:lnT>
                      <a:noFill/>
                    </a:lnT>
                    <a:lnB>
                      <a:noFill/>
                    </a:lnB>
                  </a:tcPr>
                </a:tc>
                <a:tc>
                  <a:txBody>
                    <a:bodyPr/>
                    <a:lstStyle/>
                    <a:p>
                      <a:pPr algn="ctr"/>
                      <a:r>
                        <a:rPr lang="en-US" sz="1400" b="1" dirty="0"/>
                        <a:t>1.19</a:t>
                      </a:r>
                    </a:p>
                  </a:txBody>
                  <a:tcPr marL="58224" marR="58224" marT="29112" marB="29112" anchor="ctr">
                    <a:lnL>
                      <a:noFill/>
                    </a:lnL>
                    <a:lnR>
                      <a:noFill/>
                    </a:lnR>
                    <a:lnT>
                      <a:noFill/>
                    </a:lnT>
                    <a:lnB>
                      <a:noFill/>
                    </a:lnB>
                  </a:tcPr>
                </a:tc>
              </a:tr>
              <a:tr h="232896">
                <a:tc>
                  <a:txBody>
                    <a:bodyPr/>
                    <a:lstStyle/>
                    <a:p>
                      <a:r>
                        <a:rPr lang="en-US" sz="1400" b="1"/>
                        <a:t>Apple iPhone 6</a:t>
                      </a:r>
                    </a:p>
                  </a:txBody>
                  <a:tcPr marL="58224" marR="58224" marT="29112" marB="29112" anchor="ctr">
                    <a:lnL>
                      <a:noFill/>
                    </a:lnL>
                    <a:lnR>
                      <a:noFill/>
                    </a:lnR>
                    <a:lnT>
                      <a:noFill/>
                    </a:lnT>
                    <a:lnB>
                      <a:noFill/>
                    </a:lnB>
                  </a:tcPr>
                </a:tc>
                <a:tc>
                  <a:txBody>
                    <a:bodyPr/>
                    <a:lstStyle/>
                    <a:p>
                      <a:pPr algn="ctr"/>
                      <a:r>
                        <a:rPr lang="en-US" sz="1400" b="1" dirty="0"/>
                        <a:t>1.18</a:t>
                      </a:r>
                    </a:p>
                  </a:txBody>
                  <a:tcPr marL="58224" marR="58224" marT="29112" marB="29112" anchor="ctr">
                    <a:lnL>
                      <a:noFill/>
                    </a:lnL>
                    <a:lnR>
                      <a:noFill/>
                    </a:lnR>
                    <a:lnT>
                      <a:noFill/>
                    </a:lnT>
                    <a:lnB>
                      <a:noFill/>
                    </a:lnB>
                  </a:tcPr>
                </a:tc>
              </a:tr>
              <a:tr h="232896">
                <a:tc>
                  <a:txBody>
                    <a:bodyPr/>
                    <a:lstStyle/>
                    <a:p>
                      <a:r>
                        <a:rPr lang="en-US" sz="1400" b="1"/>
                        <a:t>Apple iPhone 5</a:t>
                      </a:r>
                    </a:p>
                  </a:txBody>
                  <a:tcPr marL="58224" marR="58224" marT="29112" marB="29112" anchor="ctr">
                    <a:lnL>
                      <a:noFill/>
                    </a:lnL>
                    <a:lnR>
                      <a:noFill/>
                    </a:lnR>
                    <a:lnT>
                      <a:noFill/>
                    </a:lnT>
                    <a:lnB>
                      <a:noFill/>
                    </a:lnB>
                  </a:tcPr>
                </a:tc>
                <a:tc>
                  <a:txBody>
                    <a:bodyPr/>
                    <a:lstStyle/>
                    <a:p>
                      <a:pPr algn="ctr"/>
                      <a:r>
                        <a:rPr lang="en-US" sz="1400" b="1" dirty="0"/>
                        <a:t>1.18</a:t>
                      </a:r>
                    </a:p>
                  </a:txBody>
                  <a:tcPr marL="58224" marR="58224" marT="29112" marB="29112" anchor="ctr">
                    <a:lnL>
                      <a:noFill/>
                    </a:lnL>
                    <a:lnR>
                      <a:noFill/>
                    </a:lnR>
                    <a:lnT>
                      <a:noFill/>
                    </a:lnT>
                    <a:lnB>
                      <a:noFill/>
                    </a:lnB>
                  </a:tcPr>
                </a:tc>
              </a:tr>
              <a:tr h="232896">
                <a:tc>
                  <a:txBody>
                    <a:bodyPr/>
                    <a:lstStyle/>
                    <a:p>
                      <a:r>
                        <a:rPr lang="en-US" sz="1400" b="1"/>
                        <a:t>Apple iPhone 5c</a:t>
                      </a:r>
                    </a:p>
                  </a:txBody>
                  <a:tcPr marL="58224" marR="58224" marT="29112" marB="29112" anchor="ctr">
                    <a:lnL>
                      <a:noFill/>
                    </a:lnL>
                    <a:lnR>
                      <a:noFill/>
                    </a:lnR>
                    <a:lnT>
                      <a:noFill/>
                    </a:lnT>
                    <a:lnB>
                      <a:noFill/>
                    </a:lnB>
                  </a:tcPr>
                </a:tc>
                <a:tc>
                  <a:txBody>
                    <a:bodyPr/>
                    <a:lstStyle/>
                    <a:p>
                      <a:pPr algn="ctr"/>
                      <a:r>
                        <a:rPr lang="en-US" sz="1400" b="1" dirty="0" smtClean="0"/>
                        <a:t>1.19</a:t>
                      </a:r>
                      <a:endParaRPr lang="en-US" sz="1400" b="1" dirty="0"/>
                    </a:p>
                  </a:txBody>
                  <a:tcPr marL="58224" marR="58224" marT="29112" marB="29112" anchor="ctr">
                    <a:lnL>
                      <a:noFill/>
                    </a:lnL>
                    <a:lnR>
                      <a:noFill/>
                    </a:lnR>
                    <a:lnT>
                      <a:noFill/>
                    </a:lnT>
                    <a:lnB>
                      <a:noFill/>
                    </a:lnB>
                  </a:tcPr>
                </a:tc>
              </a:tr>
              <a:tr h="232896">
                <a:tc>
                  <a:txBody>
                    <a:bodyPr/>
                    <a:lstStyle/>
                    <a:p>
                      <a:r>
                        <a:rPr lang="en-US" sz="1400" b="1"/>
                        <a:t>Apple iPhone 4S</a:t>
                      </a:r>
                    </a:p>
                  </a:txBody>
                  <a:tcPr marL="58224" marR="58224" marT="29112" marB="29112" anchor="ctr">
                    <a:lnL>
                      <a:noFill/>
                    </a:lnL>
                    <a:lnR>
                      <a:noFill/>
                    </a:lnR>
                    <a:lnT>
                      <a:noFill/>
                    </a:lnT>
                    <a:lnB>
                      <a:noFill/>
                    </a:lnB>
                  </a:tcPr>
                </a:tc>
                <a:tc>
                  <a:txBody>
                    <a:bodyPr/>
                    <a:lstStyle/>
                    <a:p>
                      <a:pPr algn="ctr"/>
                      <a:r>
                        <a:rPr lang="en-US" sz="1400" b="1" dirty="0"/>
                        <a:t>1.19</a:t>
                      </a:r>
                    </a:p>
                  </a:txBody>
                  <a:tcPr marL="58224" marR="58224" marT="29112" marB="29112" anchor="ctr">
                    <a:lnL>
                      <a:noFill/>
                    </a:lnL>
                    <a:lnR>
                      <a:noFill/>
                    </a:lnR>
                    <a:lnT>
                      <a:noFill/>
                    </a:lnT>
                    <a:lnB>
                      <a:noFill/>
                    </a:lnB>
                  </a:tcPr>
                </a:tc>
              </a:tr>
              <a:tr h="232896">
                <a:tc>
                  <a:txBody>
                    <a:bodyPr/>
                    <a:lstStyle/>
                    <a:p>
                      <a:r>
                        <a:rPr lang="en-US" sz="1400" b="1"/>
                        <a:t>Apple iPhone 4 </a:t>
                      </a:r>
                      <a:r>
                        <a:rPr lang="en-US" sz="1400" b="1">
                          <a:effectLst/>
                        </a:rPr>
                        <a:t>(GSM)</a:t>
                      </a:r>
                      <a:endParaRPr lang="en-US" sz="1400" b="1"/>
                    </a:p>
                  </a:txBody>
                  <a:tcPr marL="58224" marR="58224" marT="29112" marB="29112" anchor="ctr">
                    <a:lnL>
                      <a:noFill/>
                    </a:lnL>
                    <a:lnR>
                      <a:noFill/>
                    </a:lnR>
                    <a:lnT>
                      <a:noFill/>
                    </a:lnT>
                    <a:lnB>
                      <a:noFill/>
                    </a:lnB>
                  </a:tcPr>
                </a:tc>
                <a:tc>
                  <a:txBody>
                    <a:bodyPr/>
                    <a:lstStyle/>
                    <a:p>
                      <a:pPr algn="ctr"/>
                      <a:r>
                        <a:rPr lang="en-US" sz="1400" b="1" dirty="0"/>
                        <a:t>1.11</a:t>
                      </a:r>
                    </a:p>
                  </a:txBody>
                  <a:tcPr marL="58224" marR="58224" marT="29112" marB="29112" anchor="ctr">
                    <a:lnL>
                      <a:noFill/>
                    </a:lnL>
                    <a:lnR>
                      <a:noFill/>
                    </a:lnR>
                    <a:lnT>
                      <a:noFill/>
                    </a:lnT>
                    <a:lnB>
                      <a:noFill/>
                    </a:lnB>
                  </a:tcPr>
                </a:tc>
              </a:tr>
              <a:tr h="232896">
                <a:tc>
                  <a:txBody>
                    <a:bodyPr/>
                    <a:lstStyle/>
                    <a:p>
                      <a:r>
                        <a:rPr lang="en-US" sz="1400" b="1"/>
                        <a:t>Apple iPhone 4 </a:t>
                      </a:r>
                      <a:r>
                        <a:rPr lang="en-US" sz="1400" b="1">
                          <a:effectLst/>
                        </a:rPr>
                        <a:t>(CDMA)</a:t>
                      </a:r>
                      <a:endParaRPr lang="en-US" sz="1400" b="1"/>
                    </a:p>
                  </a:txBody>
                  <a:tcPr marL="58224" marR="58224" marT="29112" marB="29112" anchor="ctr">
                    <a:lnL>
                      <a:noFill/>
                    </a:lnL>
                    <a:lnR>
                      <a:noFill/>
                    </a:lnR>
                    <a:lnT>
                      <a:noFill/>
                    </a:lnT>
                    <a:lnB>
                      <a:noFill/>
                    </a:lnB>
                  </a:tcPr>
                </a:tc>
                <a:tc>
                  <a:txBody>
                    <a:bodyPr/>
                    <a:lstStyle/>
                    <a:p>
                      <a:pPr algn="ctr"/>
                      <a:r>
                        <a:rPr lang="en-US" sz="1400" b="1" dirty="0"/>
                        <a:t>0.87</a:t>
                      </a:r>
                    </a:p>
                  </a:txBody>
                  <a:tcPr marL="58224" marR="58224" marT="29112" marB="29112" anchor="ctr">
                    <a:lnL>
                      <a:noFill/>
                    </a:lnL>
                    <a:lnR>
                      <a:noFill/>
                    </a:lnR>
                    <a:lnT>
                      <a:noFill/>
                    </a:lnT>
                    <a:lnB>
                      <a:noFill/>
                    </a:lnB>
                  </a:tcPr>
                </a:tc>
              </a:tr>
              <a:tr h="232896">
                <a:tc>
                  <a:txBody>
                    <a:bodyPr/>
                    <a:lstStyle/>
                    <a:p>
                      <a:r>
                        <a:rPr lang="en-US" sz="1400" b="1"/>
                        <a:t>Apple iPhone 3GS</a:t>
                      </a:r>
                    </a:p>
                  </a:txBody>
                  <a:tcPr marL="58224" marR="58224" marT="29112" marB="29112" anchor="ctr">
                    <a:lnL>
                      <a:noFill/>
                    </a:lnL>
                    <a:lnR>
                      <a:noFill/>
                    </a:lnR>
                    <a:lnT>
                      <a:noFill/>
                    </a:lnT>
                    <a:lnB>
                      <a:noFill/>
                    </a:lnB>
                  </a:tcPr>
                </a:tc>
                <a:tc>
                  <a:txBody>
                    <a:bodyPr/>
                    <a:lstStyle/>
                    <a:p>
                      <a:pPr algn="ctr"/>
                      <a:r>
                        <a:rPr lang="en-US" sz="1400" b="1" dirty="0"/>
                        <a:t>0.67</a:t>
                      </a:r>
                    </a:p>
                  </a:txBody>
                  <a:tcPr marL="58224" marR="58224" marT="29112" marB="29112" anchor="ctr">
                    <a:lnL>
                      <a:noFill/>
                    </a:lnL>
                    <a:lnR>
                      <a:noFill/>
                    </a:lnR>
                    <a:lnT>
                      <a:noFill/>
                    </a:lnT>
                    <a:lnB>
                      <a:noFill/>
                    </a:lnB>
                  </a:tcPr>
                </a:tc>
              </a:tr>
            </a:tbl>
          </a:graphicData>
        </a:graphic>
      </p:graphicFrame>
    </p:spTree>
    <p:extLst>
      <p:ext uri="{BB962C8B-B14F-4D97-AF65-F5344CB8AC3E}">
        <p14:creationId xmlns:p14="http://schemas.microsoft.com/office/powerpoint/2010/main" val="255825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67267">
                                            <p:txEl>
                                              <p:pRg st="0" end="0"/>
                                            </p:txEl>
                                          </p:spTgt>
                                        </p:tgtEl>
                                        <p:attrNameLst>
                                          <p:attrName>style.visibility</p:attrName>
                                        </p:attrNameLst>
                                      </p:cBhvr>
                                      <p:to>
                                        <p:strVal val="visible"/>
                                      </p:to>
                                    </p:set>
                                    <p:animEffect transition="in" filter="fade">
                                      <p:cBhvr>
                                        <p:cTn id="7" dur="1000"/>
                                        <p:tgtEl>
                                          <p:spTgt spid="267267">
                                            <p:txEl>
                                              <p:pRg st="0" end="0"/>
                                            </p:txEl>
                                          </p:spTgt>
                                        </p:tgtEl>
                                      </p:cBhvr>
                                    </p:animEffect>
                                    <p:anim calcmode="lin" valueType="num">
                                      <p:cBhvr>
                                        <p:cTn id="8" dur="1000" fill="hold"/>
                                        <p:tgtEl>
                                          <p:spTgt spid="267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7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4"/>
                                        </p:tgtEl>
                                      </p:cBhvr>
                                    </p:animEffect>
                                    <p:animScale>
                                      <p:cBhvr>
                                        <p:cTn id="14"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67267" name="Rectangle 3"/>
          <p:cNvSpPr>
            <a:spLocks noGrp="1" noChangeArrowheads="1"/>
          </p:cNvSpPr>
          <p:nvPr>
            <p:ph idx="1"/>
          </p:nvPr>
        </p:nvSpPr>
        <p:spPr>
          <a:xfrm>
            <a:off x="1828800" y="609600"/>
            <a:ext cx="6985000" cy="6172200"/>
          </a:xfrm>
        </p:spPr>
        <p:txBody>
          <a:bodyPr/>
          <a:lstStyle/>
          <a:p>
            <a:pPr marL="914400" lvl="1" indent="-457200">
              <a:lnSpc>
                <a:spcPct val="150000"/>
              </a:lnSpc>
              <a:buFont typeface="Wingdings" pitchFamily="2" charset="2"/>
              <a:buChar char="Ø"/>
            </a:pPr>
            <a:r>
              <a:rPr lang="en-US" sz="2000" dirty="0">
                <a:solidFill>
                  <a:srgbClr val="D09E00"/>
                </a:solidFill>
              </a:rPr>
              <a:t>IV. Samsung Galaxy S Radiation Levels</a:t>
            </a:r>
            <a:r>
              <a:rPr lang="ar-IQ" sz="2000" dirty="0" smtClean="0">
                <a:solidFill>
                  <a:srgbClr val="D09E00"/>
                </a:solidFill>
                <a:latin typeface="Times New Roman" pitchFamily="18" charset="0"/>
                <a:cs typeface="Times New Roman" pitchFamily="18" charset="0"/>
              </a:rPr>
              <a:t> </a:t>
            </a:r>
            <a:endParaRPr lang="en-US" sz="2000" dirty="0" smtClean="0">
              <a:solidFill>
                <a:srgbClr val="D09E00"/>
              </a:solidFill>
              <a:latin typeface="Times New Roman" pitchFamily="18" charset="0"/>
              <a:cs typeface="Times New Roman" pitchFamily="18" charset="0"/>
            </a:endParaRPr>
          </a:p>
          <a:p>
            <a:pPr marL="457200" lvl="1" indent="0" algn="ctr">
              <a:lnSpc>
                <a:spcPct val="150000"/>
              </a:lnSpc>
              <a:buNone/>
            </a:pPr>
            <a:endParaRPr lang="uk-UA" sz="2000" dirty="0">
              <a:solidFill>
                <a:srgbClr val="00B0F0"/>
              </a:solidFill>
              <a:latin typeface="Bookman Old Style" pitchFamily="18" charset="0"/>
            </a:endParaRPr>
          </a:p>
        </p:txBody>
      </p:sp>
      <p:sp>
        <p:nvSpPr>
          <p:cNvPr id="2" name="TextBox 1"/>
          <p:cNvSpPr txBox="1"/>
          <p:nvPr/>
        </p:nvSpPr>
        <p:spPr>
          <a:xfrm>
            <a:off x="3276600" y="2819400"/>
            <a:ext cx="838200" cy="381000"/>
          </a:xfrm>
          <a:prstGeom prst="rect">
            <a:avLst/>
          </a:prstGeom>
          <a:solidFill>
            <a:schemeClr val="bg1"/>
          </a:solidFill>
        </p:spPr>
        <p:txBody>
          <a:bodyPr wrap="square" rtlCol="0">
            <a:spAutoFit/>
          </a:bodyPr>
          <a:lstStyle/>
          <a:p>
            <a:endParaRPr lang="en-US"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756490233"/>
              </p:ext>
            </p:extLst>
          </p:nvPr>
        </p:nvGraphicFramePr>
        <p:xfrm>
          <a:off x="2667000" y="1447800"/>
          <a:ext cx="5029200" cy="4267200"/>
        </p:xfrm>
        <a:graphic>
          <a:graphicData uri="http://schemas.openxmlformats.org/drawingml/2006/table">
            <a:tbl>
              <a:tblPr/>
              <a:tblGrid>
                <a:gridCol w="2514600"/>
                <a:gridCol w="2514600"/>
              </a:tblGrid>
              <a:tr h="609600">
                <a:tc>
                  <a:txBody>
                    <a:bodyPr/>
                    <a:lstStyle/>
                    <a:p>
                      <a:r>
                        <a:rPr lang="en-US" dirty="0"/>
                        <a:t>Cell Phone Model</a:t>
                      </a:r>
                    </a:p>
                  </a:txBody>
                  <a:tcPr anchor="ctr">
                    <a:lnL>
                      <a:noFill/>
                    </a:lnL>
                    <a:lnR>
                      <a:noFill/>
                    </a:lnR>
                    <a:lnT>
                      <a:noFill/>
                    </a:lnT>
                    <a:lnB>
                      <a:noFill/>
                    </a:lnB>
                  </a:tcPr>
                </a:tc>
                <a:tc>
                  <a:txBody>
                    <a:bodyPr/>
                    <a:lstStyle/>
                    <a:p>
                      <a:pPr algn="ctr"/>
                      <a:r>
                        <a:rPr lang="en-US" dirty="0"/>
                        <a:t>SAR Level</a:t>
                      </a:r>
                    </a:p>
                  </a:txBody>
                  <a:tcPr anchor="ctr">
                    <a:lnL>
                      <a:noFill/>
                    </a:lnL>
                    <a:lnR>
                      <a:noFill/>
                    </a:lnR>
                    <a:lnT>
                      <a:noFill/>
                    </a:lnT>
                    <a:lnB>
                      <a:noFill/>
                    </a:lnB>
                  </a:tcPr>
                </a:tc>
              </a:tr>
              <a:tr h="609600">
                <a:tc>
                  <a:txBody>
                    <a:bodyPr/>
                    <a:lstStyle/>
                    <a:p>
                      <a:r>
                        <a:rPr lang="en-US"/>
                        <a:t>Samsung Galaxy S8</a:t>
                      </a:r>
                    </a:p>
                  </a:txBody>
                  <a:tcPr anchor="ctr">
                    <a:lnL>
                      <a:noFill/>
                    </a:lnL>
                    <a:lnR>
                      <a:noFill/>
                    </a:lnR>
                    <a:lnT>
                      <a:noFill/>
                    </a:lnT>
                    <a:lnB>
                      <a:noFill/>
                    </a:lnB>
                  </a:tcPr>
                </a:tc>
                <a:tc>
                  <a:txBody>
                    <a:bodyPr/>
                    <a:lstStyle/>
                    <a:p>
                      <a:pPr algn="ctr"/>
                      <a:r>
                        <a:rPr lang="en-US" dirty="0"/>
                        <a:t>1.55</a:t>
                      </a:r>
                    </a:p>
                  </a:txBody>
                  <a:tcPr anchor="ctr">
                    <a:lnL>
                      <a:noFill/>
                    </a:lnL>
                    <a:lnR>
                      <a:noFill/>
                    </a:lnR>
                    <a:lnT>
                      <a:noFill/>
                    </a:lnT>
                    <a:lnB>
                      <a:noFill/>
                    </a:lnB>
                  </a:tcPr>
                </a:tc>
              </a:tr>
              <a:tr h="609600">
                <a:tc>
                  <a:txBody>
                    <a:bodyPr/>
                    <a:lstStyle/>
                    <a:p>
                      <a:r>
                        <a:rPr lang="en-US"/>
                        <a:t>Samsung Galaxy S7</a:t>
                      </a:r>
                    </a:p>
                  </a:txBody>
                  <a:tcPr anchor="ctr">
                    <a:lnL>
                      <a:noFill/>
                    </a:lnL>
                    <a:lnR>
                      <a:noFill/>
                    </a:lnR>
                    <a:lnT>
                      <a:noFill/>
                    </a:lnT>
                    <a:lnB>
                      <a:noFill/>
                    </a:lnB>
                  </a:tcPr>
                </a:tc>
                <a:tc>
                  <a:txBody>
                    <a:bodyPr/>
                    <a:lstStyle/>
                    <a:p>
                      <a:pPr algn="ctr"/>
                      <a:r>
                        <a:rPr lang="en-US" dirty="0"/>
                        <a:t>1.59</a:t>
                      </a:r>
                    </a:p>
                  </a:txBody>
                  <a:tcPr anchor="ctr">
                    <a:lnL>
                      <a:noFill/>
                    </a:lnL>
                    <a:lnR>
                      <a:noFill/>
                    </a:lnR>
                    <a:lnT>
                      <a:noFill/>
                    </a:lnT>
                    <a:lnB>
                      <a:noFill/>
                    </a:lnB>
                  </a:tcPr>
                </a:tc>
              </a:tr>
              <a:tr h="609600">
                <a:tc>
                  <a:txBody>
                    <a:bodyPr/>
                    <a:lstStyle/>
                    <a:p>
                      <a:r>
                        <a:rPr lang="en-US"/>
                        <a:t>Samsung Galaxy S6</a:t>
                      </a:r>
                    </a:p>
                  </a:txBody>
                  <a:tcPr anchor="ctr">
                    <a:lnL>
                      <a:noFill/>
                    </a:lnL>
                    <a:lnR>
                      <a:noFill/>
                    </a:lnR>
                    <a:lnT>
                      <a:noFill/>
                    </a:lnT>
                    <a:lnB>
                      <a:noFill/>
                    </a:lnB>
                  </a:tcPr>
                </a:tc>
                <a:tc>
                  <a:txBody>
                    <a:bodyPr/>
                    <a:lstStyle/>
                    <a:p>
                      <a:pPr algn="ctr"/>
                      <a:r>
                        <a:rPr lang="en-US" dirty="0"/>
                        <a:t>1.25</a:t>
                      </a:r>
                    </a:p>
                  </a:txBody>
                  <a:tcPr anchor="ctr">
                    <a:lnL>
                      <a:noFill/>
                    </a:lnL>
                    <a:lnR>
                      <a:noFill/>
                    </a:lnR>
                    <a:lnT>
                      <a:noFill/>
                    </a:lnT>
                    <a:lnB>
                      <a:noFill/>
                    </a:lnB>
                  </a:tcPr>
                </a:tc>
              </a:tr>
              <a:tr h="609600">
                <a:tc>
                  <a:txBody>
                    <a:bodyPr/>
                    <a:lstStyle/>
                    <a:p>
                      <a:r>
                        <a:rPr lang="en-US"/>
                        <a:t>Samsung Galaxy S5</a:t>
                      </a:r>
                    </a:p>
                  </a:txBody>
                  <a:tcPr anchor="ctr">
                    <a:lnL>
                      <a:noFill/>
                    </a:lnL>
                    <a:lnR>
                      <a:noFill/>
                    </a:lnR>
                    <a:lnT>
                      <a:noFill/>
                    </a:lnT>
                    <a:lnB>
                      <a:noFill/>
                    </a:lnB>
                  </a:tcPr>
                </a:tc>
                <a:tc>
                  <a:txBody>
                    <a:bodyPr/>
                    <a:lstStyle/>
                    <a:p>
                      <a:pPr algn="ctr"/>
                      <a:r>
                        <a:rPr lang="en-US" dirty="0"/>
                        <a:t>1.47</a:t>
                      </a:r>
                    </a:p>
                  </a:txBody>
                  <a:tcPr anchor="ctr">
                    <a:lnL>
                      <a:noFill/>
                    </a:lnL>
                    <a:lnR>
                      <a:noFill/>
                    </a:lnR>
                    <a:lnT>
                      <a:noFill/>
                    </a:lnT>
                    <a:lnB>
                      <a:noFill/>
                    </a:lnB>
                  </a:tcPr>
                </a:tc>
              </a:tr>
              <a:tr h="609600">
                <a:tc>
                  <a:txBody>
                    <a:bodyPr/>
                    <a:lstStyle/>
                    <a:p>
                      <a:r>
                        <a:rPr lang="en-US"/>
                        <a:t>Samsung Galaxy S4</a:t>
                      </a:r>
                    </a:p>
                  </a:txBody>
                  <a:tcPr anchor="ctr">
                    <a:lnL>
                      <a:noFill/>
                    </a:lnL>
                    <a:lnR>
                      <a:noFill/>
                    </a:lnR>
                    <a:lnT>
                      <a:noFill/>
                    </a:lnT>
                    <a:lnB>
                      <a:noFill/>
                    </a:lnB>
                  </a:tcPr>
                </a:tc>
                <a:tc>
                  <a:txBody>
                    <a:bodyPr/>
                    <a:lstStyle/>
                    <a:p>
                      <a:pPr algn="ctr"/>
                      <a:r>
                        <a:rPr lang="en-US" dirty="0"/>
                        <a:t>1.18</a:t>
                      </a:r>
                    </a:p>
                  </a:txBody>
                  <a:tcPr anchor="ctr">
                    <a:lnL>
                      <a:noFill/>
                    </a:lnL>
                    <a:lnR>
                      <a:noFill/>
                    </a:lnR>
                    <a:lnT>
                      <a:noFill/>
                    </a:lnT>
                    <a:lnB>
                      <a:noFill/>
                    </a:lnB>
                  </a:tcPr>
                </a:tc>
              </a:tr>
              <a:tr h="609600">
                <a:tc>
                  <a:txBody>
                    <a:bodyPr/>
                    <a:lstStyle/>
                    <a:p>
                      <a:r>
                        <a:rPr lang="en-US" dirty="0"/>
                        <a:t>Samsung Galaxy S3</a:t>
                      </a:r>
                    </a:p>
                  </a:txBody>
                  <a:tcPr anchor="ctr">
                    <a:lnL>
                      <a:noFill/>
                    </a:lnL>
                    <a:lnR>
                      <a:noFill/>
                    </a:lnR>
                    <a:lnT>
                      <a:noFill/>
                    </a:lnT>
                    <a:lnB>
                      <a:noFill/>
                    </a:lnB>
                  </a:tcPr>
                </a:tc>
                <a:tc>
                  <a:txBody>
                    <a:bodyPr/>
                    <a:lstStyle/>
                    <a:p>
                      <a:pPr algn="ctr"/>
                      <a:r>
                        <a:rPr lang="en-US" dirty="0"/>
                        <a:t>0.87</a:t>
                      </a: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188238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67267">
                                            <p:txEl>
                                              <p:pRg st="0" end="0"/>
                                            </p:txEl>
                                          </p:spTgt>
                                        </p:tgtEl>
                                        <p:attrNameLst>
                                          <p:attrName>style.visibility</p:attrName>
                                        </p:attrNameLst>
                                      </p:cBhvr>
                                      <p:to>
                                        <p:strVal val="visible"/>
                                      </p:to>
                                    </p:set>
                                    <p:animEffect transition="in" filter="barn(outVertical)">
                                      <p:cBhvr>
                                        <p:cTn id="7" dur="500"/>
                                        <p:tgtEl>
                                          <p:spTgt spid="267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821873" y="-66304"/>
            <a:ext cx="10965873" cy="8219704"/>
          </a:xfrm>
          <a:solidFill>
            <a:schemeClr val="bg1"/>
          </a:solidFill>
        </p:spPr>
        <p:txBody>
          <a:bodyPr/>
          <a:lstStyle/>
          <a:p>
            <a:pPr marL="400050" lvl="1" indent="0" algn="just" rtl="1">
              <a:lnSpc>
                <a:spcPct val="150000"/>
              </a:lnSpc>
              <a:buNone/>
            </a:pPr>
            <a:r>
              <a:rPr lang="ar-IQ" sz="2000" dirty="0" smtClean="0">
                <a:solidFill>
                  <a:srgbClr val="FF0000"/>
                </a:solidFill>
                <a:ea typeface="굴림" charset="-127"/>
              </a:rPr>
              <a:t>المقدمة</a:t>
            </a:r>
            <a:r>
              <a:rPr lang="en-US" sz="2000" dirty="0">
                <a:latin typeface="Times New Roman"/>
                <a:ea typeface="Times New Roman"/>
              </a:rPr>
              <a:t/>
            </a:r>
            <a:br>
              <a:rPr lang="en-US" sz="2000" dirty="0">
                <a:latin typeface="Times New Roman"/>
                <a:ea typeface="Times New Roman"/>
              </a:rPr>
            </a:br>
            <a:r>
              <a:rPr lang="ar-SA" sz="2000" dirty="0">
                <a:solidFill>
                  <a:schemeClr val="accent5">
                    <a:lumMod val="50000"/>
                  </a:schemeClr>
                </a:solidFill>
                <a:latin typeface="Times New Roman"/>
                <a:ea typeface="Times New Roman"/>
              </a:rPr>
              <a:t>إنَّنا مُحاطون بِهالَةٍ كهرومغناطيسيَّة تَرْمينا </a:t>
            </a:r>
            <a:r>
              <a:rPr lang="ar-SA" sz="2000" dirty="0" smtClean="0">
                <a:solidFill>
                  <a:schemeClr val="accent5">
                    <a:lumMod val="50000"/>
                  </a:schemeClr>
                </a:solidFill>
                <a:latin typeface="Times New Roman"/>
                <a:ea typeface="Times New Roman"/>
              </a:rPr>
              <a:t>كلَّ </a:t>
            </a:r>
            <a:r>
              <a:rPr lang="ar-SA" sz="2000" dirty="0">
                <a:solidFill>
                  <a:schemeClr val="accent5">
                    <a:lumMod val="50000"/>
                  </a:schemeClr>
                </a:solidFill>
                <a:latin typeface="Times New Roman"/>
                <a:ea typeface="Times New Roman"/>
              </a:rPr>
              <a:t>يومٍ برَشْق! فهذه </a:t>
            </a:r>
            <a:endParaRPr lang="ar-IQ" sz="2000" dirty="0" smtClean="0">
              <a:solidFill>
                <a:schemeClr val="accent5">
                  <a:lumMod val="50000"/>
                </a:schemeClr>
              </a:solidFill>
              <a:latin typeface="Times New Roman"/>
              <a:ea typeface="Times New Roman"/>
            </a:endParaRPr>
          </a:p>
          <a:p>
            <a:pPr marL="400050" lvl="1" indent="0" algn="just" rtl="1">
              <a:lnSpc>
                <a:spcPct val="150000"/>
              </a:lnSpc>
              <a:buNone/>
            </a:pPr>
            <a:r>
              <a:rPr lang="ar-SA" sz="2000" dirty="0" smtClean="0">
                <a:solidFill>
                  <a:schemeClr val="accent5">
                    <a:lumMod val="50000"/>
                  </a:schemeClr>
                </a:solidFill>
                <a:latin typeface="Times New Roman"/>
                <a:ea typeface="Times New Roman"/>
              </a:rPr>
              <a:t>المَوْجات الكهرومغناطيسيَّة </a:t>
            </a:r>
            <a:r>
              <a:rPr lang="ar-SA" sz="2000" dirty="0">
                <a:solidFill>
                  <a:schemeClr val="accent5">
                    <a:lumMod val="50000"/>
                  </a:schemeClr>
                </a:solidFill>
                <a:latin typeface="Times New Roman"/>
                <a:ea typeface="Times New Roman"/>
              </a:rPr>
              <a:t>مَوْجودة في مُعْظم الأَجْهزة الحَدِيثة في </a:t>
            </a:r>
            <a:endParaRPr lang="ar-IQ" sz="2000" dirty="0" smtClean="0">
              <a:solidFill>
                <a:schemeClr val="accent5">
                  <a:lumMod val="50000"/>
                </a:schemeClr>
              </a:solidFill>
              <a:latin typeface="Times New Roman"/>
              <a:ea typeface="Times New Roman"/>
            </a:endParaRPr>
          </a:p>
          <a:p>
            <a:pPr marL="400050" lvl="1" indent="0" algn="just" rtl="1">
              <a:lnSpc>
                <a:spcPct val="150000"/>
              </a:lnSpc>
              <a:buNone/>
            </a:pPr>
            <a:r>
              <a:rPr lang="ar-SA" sz="2000" dirty="0" smtClean="0">
                <a:solidFill>
                  <a:schemeClr val="accent5">
                    <a:lumMod val="50000"/>
                  </a:schemeClr>
                </a:solidFill>
                <a:latin typeface="Times New Roman"/>
                <a:ea typeface="Times New Roman"/>
              </a:rPr>
              <a:t>بُيوتنا</a:t>
            </a:r>
            <a:r>
              <a:rPr lang="ar-SA" sz="2000" dirty="0">
                <a:solidFill>
                  <a:schemeClr val="accent5">
                    <a:lumMod val="50000"/>
                  </a:schemeClr>
                </a:solidFill>
                <a:latin typeface="Times New Roman"/>
                <a:ea typeface="Times New Roman"/>
              </a:rPr>
              <a:t>؛ لاعْتِمادها </a:t>
            </a:r>
            <a:r>
              <a:rPr lang="ar-SA" sz="2000" dirty="0" smtClean="0">
                <a:solidFill>
                  <a:schemeClr val="accent5">
                    <a:lumMod val="50000"/>
                  </a:schemeClr>
                </a:solidFill>
                <a:latin typeface="Times New Roman"/>
                <a:ea typeface="Times New Roman"/>
              </a:rPr>
              <a:t>عليها</a:t>
            </a:r>
            <a:r>
              <a:rPr lang="ar-IQ" sz="2000" dirty="0" smtClean="0">
                <a:solidFill>
                  <a:schemeClr val="accent5">
                    <a:lumMod val="50000"/>
                  </a:schemeClr>
                </a:solidFill>
                <a:latin typeface="Times New Roman"/>
                <a:ea typeface="Times New Roman"/>
              </a:rPr>
              <a:t> </a:t>
            </a:r>
            <a:r>
              <a:rPr lang="ar-SA" sz="2000" dirty="0" smtClean="0">
                <a:solidFill>
                  <a:schemeClr val="accent5">
                    <a:lumMod val="50000"/>
                  </a:schemeClr>
                </a:solidFill>
                <a:latin typeface="Times New Roman"/>
                <a:ea typeface="Times New Roman"/>
              </a:rPr>
              <a:t>بصفةٍ </a:t>
            </a:r>
            <a:r>
              <a:rPr lang="ar-SA" sz="2000" dirty="0">
                <a:solidFill>
                  <a:schemeClr val="accent5">
                    <a:lumMod val="50000"/>
                  </a:schemeClr>
                </a:solidFill>
                <a:latin typeface="Times New Roman"/>
                <a:ea typeface="Times New Roman"/>
              </a:rPr>
              <a:t>رَئيِسة في عمليَّة </a:t>
            </a:r>
            <a:r>
              <a:rPr lang="ar-SA" sz="2000" dirty="0" smtClean="0">
                <a:solidFill>
                  <a:schemeClr val="accent5">
                    <a:lumMod val="50000"/>
                  </a:schemeClr>
                </a:solidFill>
                <a:latin typeface="Times New Roman"/>
                <a:ea typeface="Times New Roman"/>
              </a:rPr>
              <a:t>التَّشغيل</a:t>
            </a:r>
            <a:r>
              <a:rPr lang="ar-IQ" sz="2000" dirty="0" smtClean="0">
                <a:solidFill>
                  <a:schemeClr val="accent5">
                    <a:lumMod val="50000"/>
                  </a:schemeClr>
                </a:solidFill>
                <a:latin typeface="Times New Roman"/>
                <a:ea typeface="Times New Roman"/>
              </a:rPr>
              <a:t> </a:t>
            </a:r>
          </a:p>
          <a:p>
            <a:pPr marL="400050" lvl="1" indent="0" algn="just" rtl="1">
              <a:lnSpc>
                <a:spcPct val="150000"/>
              </a:lnSpc>
              <a:buNone/>
            </a:pPr>
            <a:r>
              <a:rPr lang="ar-IQ" sz="2000" dirty="0" smtClean="0">
                <a:solidFill>
                  <a:schemeClr val="accent5">
                    <a:lumMod val="50000"/>
                  </a:schemeClr>
                </a:solidFill>
                <a:latin typeface="Times New Roman"/>
                <a:ea typeface="Times New Roman"/>
              </a:rPr>
              <a:t>افران المايكرويف و</a:t>
            </a:r>
            <a:r>
              <a:rPr lang="ar-SA" sz="2000" dirty="0" smtClean="0">
                <a:solidFill>
                  <a:schemeClr val="accent5">
                    <a:lumMod val="50000"/>
                  </a:schemeClr>
                </a:solidFill>
                <a:latin typeface="Times New Roman"/>
                <a:ea typeface="Times New Roman"/>
              </a:rPr>
              <a:t>التِّلفاز</a:t>
            </a:r>
            <a:r>
              <a:rPr lang="ar-SA" sz="2000" dirty="0">
                <a:solidFill>
                  <a:schemeClr val="accent5">
                    <a:lumMod val="50000"/>
                  </a:schemeClr>
                </a:solidFill>
                <a:latin typeface="Times New Roman"/>
                <a:ea typeface="Times New Roman"/>
              </a:rPr>
              <a:t>، </a:t>
            </a:r>
            <a:r>
              <a:rPr lang="ar-SA" sz="2000" dirty="0" smtClean="0">
                <a:solidFill>
                  <a:schemeClr val="accent5">
                    <a:lumMod val="50000"/>
                  </a:schemeClr>
                </a:solidFill>
                <a:latin typeface="Times New Roman"/>
                <a:ea typeface="Times New Roman"/>
              </a:rPr>
              <a:t>والفيديو</a:t>
            </a:r>
            <a:r>
              <a:rPr lang="ar-SA" sz="2000" dirty="0">
                <a:solidFill>
                  <a:schemeClr val="accent5">
                    <a:lumMod val="50000"/>
                  </a:schemeClr>
                </a:solidFill>
                <a:latin typeface="Times New Roman"/>
                <a:ea typeface="Times New Roman"/>
              </a:rPr>
              <a:t>، والمِذْياع، والهَاتِف </a:t>
            </a:r>
            <a:r>
              <a:rPr lang="ar-IQ" sz="2000" dirty="0" smtClean="0">
                <a:solidFill>
                  <a:schemeClr val="accent5">
                    <a:lumMod val="50000"/>
                  </a:schemeClr>
                </a:solidFill>
                <a:latin typeface="Times New Roman"/>
                <a:ea typeface="Times New Roman"/>
              </a:rPr>
              <a:t>النقال</a:t>
            </a:r>
            <a:r>
              <a:rPr lang="ar-SA" sz="2000" dirty="0" smtClean="0">
                <a:solidFill>
                  <a:schemeClr val="accent5">
                    <a:lumMod val="50000"/>
                  </a:schemeClr>
                </a:solidFill>
                <a:latin typeface="Times New Roman"/>
                <a:ea typeface="Times New Roman"/>
              </a:rPr>
              <a:t>،</a:t>
            </a:r>
            <a:endParaRPr lang="ar-IQ" sz="2000" dirty="0" smtClean="0">
              <a:solidFill>
                <a:schemeClr val="accent5">
                  <a:lumMod val="50000"/>
                </a:schemeClr>
              </a:solidFill>
              <a:latin typeface="Times New Roman"/>
              <a:ea typeface="Times New Roman"/>
            </a:endParaRPr>
          </a:p>
          <a:p>
            <a:pPr marL="400050" lvl="1" indent="0" algn="just" rtl="1">
              <a:lnSpc>
                <a:spcPct val="150000"/>
              </a:lnSpc>
              <a:buNone/>
            </a:pPr>
            <a:r>
              <a:rPr lang="ar-SA" sz="2000" dirty="0" smtClean="0">
                <a:solidFill>
                  <a:schemeClr val="accent5">
                    <a:lumMod val="50000"/>
                  </a:schemeClr>
                </a:solidFill>
                <a:latin typeface="Times New Roman"/>
                <a:ea typeface="Times New Roman"/>
              </a:rPr>
              <a:t> </a:t>
            </a:r>
            <a:r>
              <a:rPr lang="ar-SA" sz="2000" dirty="0">
                <a:solidFill>
                  <a:schemeClr val="accent5">
                    <a:lumMod val="50000"/>
                  </a:schemeClr>
                </a:solidFill>
                <a:latin typeface="Times New Roman"/>
                <a:ea typeface="Times New Roman"/>
              </a:rPr>
              <a:t>وأجهزة الحاسُوب، </a:t>
            </a:r>
            <a:r>
              <a:rPr lang="ar-SA" sz="2000" dirty="0" smtClean="0">
                <a:solidFill>
                  <a:schemeClr val="accent5">
                    <a:lumMod val="50000"/>
                  </a:schemeClr>
                </a:solidFill>
                <a:latin typeface="Times New Roman"/>
                <a:ea typeface="Times New Roman"/>
              </a:rPr>
              <a:t>والنَّاسِخات </a:t>
            </a:r>
            <a:r>
              <a:rPr lang="ar-SA" sz="2000" dirty="0">
                <a:solidFill>
                  <a:schemeClr val="accent5">
                    <a:lumMod val="50000"/>
                  </a:schemeClr>
                </a:solidFill>
                <a:latin typeface="Times New Roman"/>
                <a:ea typeface="Times New Roman"/>
              </a:rPr>
              <a:t>الضَّوئيَّة، والسَّخَّانات الكهربائيَّة</a:t>
            </a:r>
            <a:r>
              <a:rPr lang="ar-SA" sz="2000" dirty="0" smtClean="0">
                <a:solidFill>
                  <a:schemeClr val="accent5">
                    <a:lumMod val="50000"/>
                  </a:schemeClr>
                </a:solidFill>
                <a:latin typeface="Times New Roman"/>
                <a:ea typeface="Times New Roman"/>
              </a:rPr>
              <a:t>،</a:t>
            </a:r>
            <a:endParaRPr lang="ar-IQ" sz="2000" dirty="0" smtClean="0">
              <a:solidFill>
                <a:schemeClr val="accent5">
                  <a:lumMod val="50000"/>
                </a:schemeClr>
              </a:solidFill>
              <a:latin typeface="Times New Roman"/>
              <a:ea typeface="Times New Roman"/>
            </a:endParaRPr>
          </a:p>
          <a:p>
            <a:pPr marL="400050" lvl="1" indent="0" algn="just" rtl="1">
              <a:lnSpc>
                <a:spcPct val="150000"/>
              </a:lnSpc>
              <a:buNone/>
            </a:pPr>
            <a:r>
              <a:rPr lang="ar-SA" sz="2000" dirty="0" smtClean="0">
                <a:solidFill>
                  <a:schemeClr val="accent5">
                    <a:lumMod val="50000"/>
                  </a:schemeClr>
                </a:solidFill>
                <a:latin typeface="Times New Roman"/>
                <a:ea typeface="Times New Roman"/>
              </a:rPr>
              <a:t> </a:t>
            </a:r>
            <a:r>
              <a:rPr lang="ar-SA" sz="2000" dirty="0">
                <a:solidFill>
                  <a:schemeClr val="accent5">
                    <a:lumMod val="50000"/>
                  </a:schemeClr>
                </a:solidFill>
                <a:latin typeface="Times New Roman"/>
                <a:ea typeface="Times New Roman"/>
              </a:rPr>
              <a:t>والمَصابيح</a:t>
            </a:r>
            <a:r>
              <a:rPr lang="ar-SA" sz="2000" dirty="0" smtClean="0">
                <a:solidFill>
                  <a:schemeClr val="accent5">
                    <a:lumMod val="50000"/>
                  </a:schemeClr>
                </a:solidFill>
                <a:latin typeface="Times New Roman"/>
                <a:ea typeface="Times New Roman"/>
              </a:rPr>
              <a:t>، </a:t>
            </a:r>
            <a:r>
              <a:rPr lang="ar-SA" sz="2000" dirty="0">
                <a:solidFill>
                  <a:schemeClr val="accent5">
                    <a:lumMod val="50000"/>
                  </a:schemeClr>
                </a:solidFill>
                <a:latin typeface="Times New Roman"/>
                <a:ea typeface="Times New Roman"/>
              </a:rPr>
              <a:t>ومُجفِّفات الشَّعَر، ومَكائِن الحِلاقة </a:t>
            </a:r>
            <a:r>
              <a:rPr lang="ar-SA" sz="2000" dirty="0" smtClean="0">
                <a:solidFill>
                  <a:schemeClr val="accent5">
                    <a:lumMod val="50000"/>
                  </a:schemeClr>
                </a:solidFill>
                <a:latin typeface="Times New Roman"/>
                <a:ea typeface="Times New Roman"/>
              </a:rPr>
              <a:t>الكهربائيَّة</a:t>
            </a:r>
            <a:r>
              <a:rPr lang="ar-IQ" sz="2000" dirty="0" smtClean="0">
                <a:solidFill>
                  <a:schemeClr val="accent5">
                    <a:lumMod val="50000"/>
                  </a:schemeClr>
                </a:solidFill>
                <a:latin typeface="Times New Roman"/>
                <a:ea typeface="Times New Roman"/>
              </a:rPr>
              <a:t>وغيرها</a:t>
            </a:r>
            <a:r>
              <a:rPr lang="ar-SA" sz="2000" dirty="0" smtClean="0">
                <a:solidFill>
                  <a:schemeClr val="accent5">
                    <a:lumMod val="50000"/>
                  </a:schemeClr>
                </a:solidFill>
                <a:latin typeface="Times New Roman"/>
                <a:ea typeface="Times New Roman"/>
              </a:rPr>
              <a:t>، </a:t>
            </a:r>
            <a:endParaRPr lang="ar-IQ" sz="2000" dirty="0" smtClean="0">
              <a:solidFill>
                <a:schemeClr val="accent5">
                  <a:lumMod val="50000"/>
                </a:schemeClr>
              </a:solidFill>
              <a:latin typeface="Times New Roman"/>
              <a:ea typeface="Times New Roman"/>
            </a:endParaRPr>
          </a:p>
          <a:p>
            <a:pPr marL="400050" lvl="1" indent="0" algn="just" rtl="1">
              <a:lnSpc>
                <a:spcPct val="150000"/>
              </a:lnSpc>
              <a:buNone/>
            </a:pPr>
            <a:r>
              <a:rPr lang="ar-SA" sz="2000" dirty="0" smtClean="0">
                <a:solidFill>
                  <a:schemeClr val="accent5">
                    <a:lumMod val="50000"/>
                  </a:schemeClr>
                </a:solidFill>
                <a:latin typeface="Times New Roman"/>
                <a:ea typeface="Times New Roman"/>
              </a:rPr>
              <a:t>وكُلَّما </a:t>
            </a:r>
            <a:r>
              <a:rPr lang="ar-SA" sz="2000" dirty="0">
                <a:solidFill>
                  <a:schemeClr val="accent5">
                    <a:lumMod val="50000"/>
                  </a:schemeClr>
                </a:solidFill>
                <a:latin typeface="Times New Roman"/>
                <a:ea typeface="Times New Roman"/>
              </a:rPr>
              <a:t>ازدادَ التَّقدُّم التِّقنيّ ازدادَ حجمُ الهالَةِ الكهرومغناطيسيَّة </a:t>
            </a:r>
            <a:r>
              <a:rPr lang="ar-SA" sz="2000" dirty="0" smtClean="0">
                <a:solidFill>
                  <a:schemeClr val="accent5">
                    <a:lumMod val="50000"/>
                  </a:schemeClr>
                </a:solidFill>
                <a:latin typeface="Times New Roman"/>
                <a:ea typeface="Times New Roman"/>
              </a:rPr>
              <a:t>التي</a:t>
            </a:r>
            <a:endParaRPr lang="ar-IQ" sz="2000" dirty="0" smtClean="0">
              <a:solidFill>
                <a:schemeClr val="accent5">
                  <a:lumMod val="50000"/>
                </a:schemeClr>
              </a:solidFill>
              <a:latin typeface="Times New Roman"/>
              <a:ea typeface="Times New Roman"/>
            </a:endParaRPr>
          </a:p>
          <a:p>
            <a:pPr marL="400050" lvl="1" indent="0" algn="just" rtl="1">
              <a:lnSpc>
                <a:spcPct val="150000"/>
              </a:lnSpc>
              <a:buNone/>
            </a:pPr>
            <a:r>
              <a:rPr lang="ar-SA" sz="2000" dirty="0" smtClean="0">
                <a:solidFill>
                  <a:schemeClr val="accent5">
                    <a:lumMod val="50000"/>
                  </a:schemeClr>
                </a:solidFill>
                <a:latin typeface="Times New Roman"/>
                <a:ea typeface="Times New Roman"/>
              </a:rPr>
              <a:t> </a:t>
            </a:r>
            <a:r>
              <a:rPr lang="ar-SA" sz="2000" dirty="0">
                <a:solidFill>
                  <a:schemeClr val="accent5">
                    <a:lumMod val="50000"/>
                  </a:schemeClr>
                </a:solidFill>
                <a:latin typeface="Times New Roman"/>
                <a:ea typeface="Times New Roman"/>
              </a:rPr>
              <a:t>تُحيط بنا، فإذا أَضَفْنا إلى ذلكَ وُجود نَشاطٍ كهربائيّ طَبيعيّ </a:t>
            </a:r>
            <a:endParaRPr lang="ar-IQ" sz="2000" dirty="0" smtClean="0">
              <a:solidFill>
                <a:schemeClr val="accent5">
                  <a:lumMod val="50000"/>
                </a:schemeClr>
              </a:solidFill>
              <a:latin typeface="Times New Roman"/>
              <a:ea typeface="Times New Roman"/>
            </a:endParaRPr>
          </a:p>
          <a:p>
            <a:pPr marL="400050" lvl="1" indent="0" algn="just" rtl="1">
              <a:lnSpc>
                <a:spcPct val="150000"/>
              </a:lnSpc>
              <a:buNone/>
            </a:pPr>
            <a:r>
              <a:rPr lang="ar-SA" sz="2000" dirty="0" smtClean="0">
                <a:solidFill>
                  <a:schemeClr val="accent5">
                    <a:lumMod val="50000"/>
                  </a:schemeClr>
                </a:solidFill>
                <a:latin typeface="Times New Roman"/>
                <a:ea typeface="Times New Roman"/>
              </a:rPr>
              <a:t>في </a:t>
            </a:r>
            <a:r>
              <a:rPr lang="ar-SA" sz="2000" dirty="0">
                <a:solidFill>
                  <a:schemeClr val="accent5">
                    <a:lumMod val="50000"/>
                  </a:schemeClr>
                </a:solidFill>
                <a:latin typeface="Times New Roman"/>
                <a:ea typeface="Times New Roman"/>
              </a:rPr>
              <a:t>جِسْم الإنسان - كالنَّشاط الكهربائيّ في العَضَلات، والمُخ</a:t>
            </a:r>
            <a:r>
              <a:rPr lang="ar-SA" sz="2000" dirty="0" smtClean="0">
                <a:solidFill>
                  <a:schemeClr val="accent5">
                    <a:lumMod val="50000"/>
                  </a:schemeClr>
                </a:solidFill>
                <a:latin typeface="Times New Roman"/>
                <a:ea typeface="Times New Roman"/>
              </a:rPr>
              <a:t>،</a:t>
            </a:r>
            <a:endParaRPr lang="ar-IQ" sz="2000" dirty="0" smtClean="0">
              <a:solidFill>
                <a:schemeClr val="accent5">
                  <a:lumMod val="50000"/>
                </a:schemeClr>
              </a:solidFill>
              <a:latin typeface="Times New Roman"/>
              <a:ea typeface="Times New Roman"/>
            </a:endParaRPr>
          </a:p>
          <a:p>
            <a:pPr marL="400050" lvl="1" indent="0" algn="just" rtl="1">
              <a:lnSpc>
                <a:spcPct val="150000"/>
              </a:lnSpc>
              <a:buNone/>
            </a:pPr>
            <a:r>
              <a:rPr lang="ar-SA" sz="2000" dirty="0" smtClean="0">
                <a:solidFill>
                  <a:schemeClr val="accent5">
                    <a:lumMod val="50000"/>
                  </a:schemeClr>
                </a:solidFill>
                <a:latin typeface="Times New Roman"/>
                <a:ea typeface="Times New Roman"/>
              </a:rPr>
              <a:t> </a:t>
            </a:r>
            <a:r>
              <a:rPr lang="ar-SA" sz="2000" dirty="0">
                <a:solidFill>
                  <a:schemeClr val="accent5">
                    <a:lumMod val="50000"/>
                  </a:schemeClr>
                </a:solidFill>
                <a:latin typeface="Times New Roman"/>
                <a:ea typeface="Times New Roman"/>
              </a:rPr>
              <a:t>والقَلْب - أمكنَنا القَوْل بوجود تأثيرٍ سِلبيّ على الصِّحَّةِ العامَّة، </a:t>
            </a:r>
            <a:endParaRPr lang="ar-IQ" sz="2000" dirty="0" smtClean="0">
              <a:solidFill>
                <a:schemeClr val="accent5">
                  <a:lumMod val="50000"/>
                </a:schemeClr>
              </a:solidFill>
              <a:latin typeface="Times New Roman"/>
              <a:ea typeface="Times New Roman"/>
            </a:endParaRPr>
          </a:p>
          <a:p>
            <a:pPr marL="400050" lvl="1" indent="0" algn="just" rtl="1">
              <a:lnSpc>
                <a:spcPct val="150000"/>
              </a:lnSpc>
              <a:buNone/>
            </a:pPr>
            <a:r>
              <a:rPr lang="ar-SA" sz="2000" dirty="0" smtClean="0">
                <a:solidFill>
                  <a:schemeClr val="accent5">
                    <a:lumMod val="50000"/>
                  </a:schemeClr>
                </a:solidFill>
                <a:latin typeface="Times New Roman"/>
                <a:ea typeface="Times New Roman"/>
              </a:rPr>
              <a:t>ولو </a:t>
            </a:r>
            <a:r>
              <a:rPr lang="ar-SA" sz="2000" dirty="0">
                <a:solidFill>
                  <a:schemeClr val="accent5">
                    <a:lumMod val="50000"/>
                  </a:schemeClr>
                </a:solidFill>
                <a:latin typeface="Times New Roman"/>
                <a:ea typeface="Times New Roman"/>
              </a:rPr>
              <a:t>على المَدى </a:t>
            </a:r>
            <a:r>
              <a:rPr lang="ar-SA" sz="2000" dirty="0" smtClean="0">
                <a:solidFill>
                  <a:schemeClr val="accent5">
                    <a:lumMod val="50000"/>
                  </a:schemeClr>
                </a:solidFill>
                <a:latin typeface="Times New Roman"/>
                <a:ea typeface="Times New Roman"/>
              </a:rPr>
              <a:t>البع</a:t>
            </a:r>
            <a:r>
              <a:rPr lang="ar-IQ" sz="2000" dirty="0" smtClean="0">
                <a:solidFill>
                  <a:schemeClr val="accent5">
                    <a:lumMod val="50000"/>
                  </a:schemeClr>
                </a:solidFill>
                <a:latin typeface="Times New Roman"/>
                <a:ea typeface="Times New Roman"/>
              </a:rPr>
              <a:t>يد.</a:t>
            </a:r>
            <a:endParaRPr lang="en-US" sz="2000" dirty="0" smtClean="0">
              <a:solidFill>
                <a:schemeClr val="accent5">
                  <a:lumMod val="50000"/>
                </a:schemeClr>
              </a:solidFill>
              <a:ea typeface="굴림" charset="-127"/>
            </a:endParaRPr>
          </a:p>
          <a:p>
            <a:pPr marL="400050" lvl="1" indent="0" algn="just" rtl="1">
              <a:lnSpc>
                <a:spcPct val="150000"/>
              </a:lnSpc>
              <a:buNone/>
            </a:pPr>
            <a:endParaRPr lang="ar-IQ" sz="2000" dirty="0" smtClean="0">
              <a:solidFill>
                <a:srgbClr val="FF0000"/>
              </a:solidFill>
              <a:ea typeface="굴림" charset="-127"/>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1873" y="-66304"/>
            <a:ext cx="4572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5419"/>
            <a:ext cx="6857714" cy="457238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752600"/>
            <a:ext cx="7162800" cy="4775200"/>
          </a:xfrm>
          <a:prstGeom prst="rect">
            <a:avLst/>
          </a:prstGeom>
        </p:spPr>
      </p:pic>
      <p:sp>
        <p:nvSpPr>
          <p:cNvPr id="3" name="Content Placeholder 2"/>
          <p:cNvSpPr>
            <a:spLocks noGrp="1"/>
          </p:cNvSpPr>
          <p:nvPr>
            <p:ph idx="1"/>
          </p:nvPr>
        </p:nvSpPr>
        <p:spPr>
          <a:xfrm>
            <a:off x="990600" y="1214437"/>
            <a:ext cx="7643812" cy="5232400"/>
          </a:xfrm>
        </p:spPr>
        <p:txBody>
          <a:bodyPr/>
          <a:lstStyle/>
          <a:p>
            <a:pPr algn="r" rtl="1">
              <a:buFont typeface="Wingdings" pitchFamily="2" charset="2"/>
              <a:buChar char="Ø"/>
            </a:pPr>
            <a:r>
              <a:rPr lang="ar-IQ" dirty="0" smtClean="0">
                <a:solidFill>
                  <a:schemeClr val="accent5">
                    <a:lumMod val="50000"/>
                  </a:schemeClr>
                </a:solidFill>
              </a:rPr>
              <a:t> مظاهرات في عدد من دول العالم مناهضة لشبكات </a:t>
            </a:r>
            <a:r>
              <a:rPr lang="en-US" dirty="0" smtClean="0">
                <a:solidFill>
                  <a:schemeClr val="accent5">
                    <a:lumMod val="50000"/>
                  </a:schemeClr>
                </a:solidFill>
              </a:rPr>
              <a:t>5G</a:t>
            </a:r>
          </a:p>
          <a:p>
            <a:pPr marL="0" indent="0" algn="r">
              <a:buNone/>
            </a:pPr>
            <a:r>
              <a:rPr lang="en-US" b="1" dirty="0" smtClean="0">
                <a:solidFill>
                  <a:srgbClr val="FF0000"/>
                </a:solidFill>
                <a:latin typeface="Book Antiqua" pitchFamily="18" charset="0"/>
              </a:rPr>
              <a:t>5G ??? COVID-19</a:t>
            </a:r>
            <a:r>
              <a:rPr lang="ar-IQ" b="1" dirty="0" smtClean="0">
                <a:solidFill>
                  <a:srgbClr val="FF0000"/>
                </a:solidFill>
                <a:latin typeface="Book Antiqua" pitchFamily="18" charset="0"/>
              </a:rPr>
              <a:t>   </a:t>
            </a:r>
            <a:endParaRPr lang="en-US" b="1" dirty="0" smtClean="0">
              <a:solidFill>
                <a:srgbClr val="FF0000"/>
              </a:solidFill>
              <a:latin typeface="Book Antiqua" pitchFamily="18" charset="0"/>
            </a:endParaRPr>
          </a:p>
          <a:p>
            <a:pPr marL="0" indent="0" algn="r" rtl="1">
              <a:buNone/>
            </a:pPr>
            <a:r>
              <a:rPr lang="en-US" b="1" dirty="0" smtClean="0">
                <a:solidFill>
                  <a:srgbClr val="FF0000"/>
                </a:solidFill>
                <a:latin typeface="Book Antiqua" pitchFamily="18" charset="0"/>
              </a:rPr>
              <a:t>(Corona Virus)</a:t>
            </a:r>
            <a:r>
              <a:rPr lang="ar-IQ" b="1" dirty="0" smtClean="0">
                <a:solidFill>
                  <a:srgbClr val="FF0000"/>
                </a:solidFill>
                <a:latin typeface="Book Antiqua" pitchFamily="18" charset="0"/>
              </a:rPr>
              <a:t> </a:t>
            </a:r>
            <a:endParaRPr lang="en-US" b="1" dirty="0" smtClean="0">
              <a:solidFill>
                <a:srgbClr val="FF0000"/>
              </a:solidFill>
              <a:latin typeface="Book Antiqua" pitchFamily="18" charset="0"/>
            </a:endParaRPr>
          </a:p>
          <a:p>
            <a:pPr marL="0" indent="0" algn="r" rtl="1">
              <a:buNone/>
            </a:pPr>
            <a:endParaRPr lang="en-US" dirty="0"/>
          </a:p>
        </p:txBody>
      </p:sp>
    </p:spTree>
    <p:extLst>
      <p:ext uri="{BB962C8B-B14F-4D97-AF65-F5344CB8AC3E}">
        <p14:creationId xmlns:p14="http://schemas.microsoft.com/office/powerpoint/2010/main" val="141893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80">
                                          <p:stCondLst>
                                            <p:cond delay="0"/>
                                          </p:stCondLst>
                                        </p:cTn>
                                        <p:tgtEl>
                                          <p:spTgt spid="3">
                                            <p:txEl>
                                              <p:pRg st="1" end="1"/>
                                            </p:txEl>
                                          </p:spTgt>
                                        </p:tgtEl>
                                      </p:cBhvr>
                                    </p:animEffect>
                                    <p:anim calcmode="lin" valueType="num">
                                      <p:cBhvr>
                                        <p:cTn id="1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xEl>
                                              <p:pRg st="1" end="1"/>
                                            </p:txEl>
                                          </p:spTgt>
                                        </p:tgtEl>
                                      </p:cBhvr>
                                      <p:to x="100000" y="60000"/>
                                    </p:animScale>
                                    <p:animScale>
                                      <p:cBhvr>
                                        <p:cTn id="25" dur="166" decel="50000">
                                          <p:stCondLst>
                                            <p:cond delay="676"/>
                                          </p:stCondLst>
                                        </p:cTn>
                                        <p:tgtEl>
                                          <p:spTgt spid="3">
                                            <p:txEl>
                                              <p:pRg st="1" end="1"/>
                                            </p:txEl>
                                          </p:spTgt>
                                        </p:tgtEl>
                                      </p:cBhvr>
                                      <p:to x="100000" y="100000"/>
                                    </p:animScale>
                                    <p:animScale>
                                      <p:cBhvr>
                                        <p:cTn id="26" dur="26">
                                          <p:stCondLst>
                                            <p:cond delay="1312"/>
                                          </p:stCondLst>
                                        </p:cTn>
                                        <p:tgtEl>
                                          <p:spTgt spid="3">
                                            <p:txEl>
                                              <p:pRg st="1" end="1"/>
                                            </p:txEl>
                                          </p:spTgt>
                                        </p:tgtEl>
                                      </p:cBhvr>
                                      <p:to x="100000" y="80000"/>
                                    </p:animScale>
                                    <p:animScale>
                                      <p:cBhvr>
                                        <p:cTn id="27" dur="166" decel="50000">
                                          <p:stCondLst>
                                            <p:cond delay="1338"/>
                                          </p:stCondLst>
                                        </p:cTn>
                                        <p:tgtEl>
                                          <p:spTgt spid="3">
                                            <p:txEl>
                                              <p:pRg st="1" end="1"/>
                                            </p:txEl>
                                          </p:spTgt>
                                        </p:tgtEl>
                                      </p:cBhvr>
                                      <p:to x="100000" y="100000"/>
                                    </p:animScale>
                                    <p:animScale>
                                      <p:cBhvr>
                                        <p:cTn id="28" dur="26">
                                          <p:stCondLst>
                                            <p:cond delay="1642"/>
                                          </p:stCondLst>
                                        </p:cTn>
                                        <p:tgtEl>
                                          <p:spTgt spid="3">
                                            <p:txEl>
                                              <p:pRg st="1" end="1"/>
                                            </p:txEl>
                                          </p:spTgt>
                                        </p:tgtEl>
                                      </p:cBhvr>
                                      <p:to x="100000" y="90000"/>
                                    </p:animScale>
                                    <p:animScale>
                                      <p:cBhvr>
                                        <p:cTn id="29" dur="166" decel="50000">
                                          <p:stCondLst>
                                            <p:cond delay="1668"/>
                                          </p:stCondLst>
                                        </p:cTn>
                                        <p:tgtEl>
                                          <p:spTgt spid="3">
                                            <p:txEl>
                                              <p:pRg st="1" end="1"/>
                                            </p:txEl>
                                          </p:spTgt>
                                        </p:tgtEl>
                                      </p:cBhvr>
                                      <p:to x="100000" y="100000"/>
                                    </p:animScale>
                                    <p:animScale>
                                      <p:cBhvr>
                                        <p:cTn id="30" dur="26">
                                          <p:stCondLst>
                                            <p:cond delay="1808"/>
                                          </p:stCondLst>
                                        </p:cTn>
                                        <p:tgtEl>
                                          <p:spTgt spid="3">
                                            <p:txEl>
                                              <p:pRg st="1" end="1"/>
                                            </p:txEl>
                                          </p:spTgt>
                                        </p:tgtEl>
                                      </p:cBhvr>
                                      <p:to x="100000" y="95000"/>
                                    </p:animScale>
                                    <p:animScale>
                                      <p:cBhvr>
                                        <p:cTn id="31" dur="166" decel="50000">
                                          <p:stCondLst>
                                            <p:cond delay="1834"/>
                                          </p:stCondLst>
                                        </p:cTn>
                                        <p:tgtEl>
                                          <p:spTgt spid="3">
                                            <p:txEl>
                                              <p:pRg st="1" end="1"/>
                                            </p:txEl>
                                          </p:spTgt>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additive="base">
                                        <p:cTn id="36"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randombar(horizontal)">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67267" name="Rectangle 3"/>
          <p:cNvSpPr>
            <a:spLocks noGrp="1" noChangeArrowheads="1"/>
          </p:cNvSpPr>
          <p:nvPr>
            <p:ph idx="1"/>
          </p:nvPr>
        </p:nvSpPr>
        <p:spPr>
          <a:xfrm>
            <a:off x="1828800" y="609600"/>
            <a:ext cx="6985000" cy="6019800"/>
          </a:xfrm>
        </p:spPr>
        <p:txBody>
          <a:bodyPr/>
          <a:lstStyle/>
          <a:p>
            <a:pPr lvl="0" algn="r" rtl="1">
              <a:lnSpc>
                <a:spcPct val="150000"/>
              </a:lnSpc>
              <a:buFont typeface="Wingdings" pitchFamily="2" charset="2"/>
              <a:buChar char="q"/>
            </a:pPr>
            <a:r>
              <a:rPr lang="en-US" sz="2000" dirty="0" smtClean="0">
                <a:solidFill>
                  <a:schemeClr val="accent5">
                    <a:lumMod val="50000"/>
                  </a:schemeClr>
                </a:solidFill>
                <a:latin typeface="Bookman Old Style" pitchFamily="18" charset="0"/>
              </a:rPr>
              <a:t> </a:t>
            </a:r>
            <a:r>
              <a:rPr lang="ar-IQ" sz="2400" b="1" dirty="0" smtClean="0">
                <a:solidFill>
                  <a:schemeClr val="accent5">
                    <a:lumMod val="50000"/>
                  </a:schemeClr>
                </a:solidFill>
                <a:effectLst>
                  <a:outerShdw blurRad="38100" dist="38100" dir="2700000" algn="tl">
                    <a:srgbClr val="000000">
                      <a:alpha val="43137"/>
                    </a:srgbClr>
                  </a:outerShdw>
                </a:effectLst>
                <a:latin typeface="+mj-lt"/>
                <a:cs typeface="Times New Roman" pitchFamily="18" charset="0"/>
              </a:rPr>
              <a:t>المقترحات:</a:t>
            </a:r>
          </a:p>
          <a:p>
            <a:pPr marL="0" lvl="0" indent="0" algn="just" rtl="1">
              <a:lnSpc>
                <a:spcPct val="150000"/>
              </a:lnSpc>
              <a:buNone/>
            </a:pPr>
            <a:r>
              <a:rPr lang="ar-IQ" sz="2000" dirty="0" smtClean="0">
                <a:latin typeface="Bookman Old Style" pitchFamily="18" charset="0"/>
              </a:rPr>
              <a:t>    </a:t>
            </a:r>
            <a:r>
              <a:rPr lang="ar-IQ" sz="2000" b="1" dirty="0" smtClean="0">
                <a:solidFill>
                  <a:schemeClr val="accent5">
                    <a:lumMod val="50000"/>
                  </a:schemeClr>
                </a:solidFill>
              </a:rPr>
              <a:t>نظراً لتوفر الكثير </a:t>
            </a:r>
            <a:r>
              <a:rPr lang="ar-IQ" sz="2000" b="1" dirty="0">
                <a:solidFill>
                  <a:schemeClr val="accent5">
                    <a:lumMod val="50000"/>
                  </a:schemeClr>
                </a:solidFill>
              </a:rPr>
              <a:t>من الأدلة العلمية المتزايدة </a:t>
            </a:r>
            <a:r>
              <a:rPr lang="ar-IQ" sz="2000" b="1" dirty="0" smtClean="0">
                <a:solidFill>
                  <a:schemeClr val="accent5">
                    <a:lumMod val="50000"/>
                  </a:schemeClr>
                </a:solidFill>
              </a:rPr>
              <a:t>على </a:t>
            </a:r>
            <a:r>
              <a:rPr lang="ar-IQ" sz="2000" b="1" dirty="0">
                <a:solidFill>
                  <a:schemeClr val="accent5">
                    <a:lumMod val="50000"/>
                  </a:schemeClr>
                </a:solidFill>
              </a:rPr>
              <a:t>أن </a:t>
            </a:r>
            <a:r>
              <a:rPr lang="ar-IQ" sz="2000" b="1" dirty="0" smtClean="0">
                <a:solidFill>
                  <a:schemeClr val="accent5">
                    <a:lumMod val="50000"/>
                  </a:schemeClr>
                </a:solidFill>
              </a:rPr>
              <a:t>بعض مصادر الموجات الكهرومغناطيسية ومنها أبراج الهاتف المحمول </a:t>
            </a:r>
            <a:r>
              <a:rPr lang="ar-IQ" sz="2000" b="1" dirty="0">
                <a:solidFill>
                  <a:schemeClr val="accent5">
                    <a:lumMod val="50000"/>
                  </a:schemeClr>
                </a:solidFill>
              </a:rPr>
              <a:t>تتسبب </a:t>
            </a:r>
            <a:r>
              <a:rPr lang="ar-IQ" sz="2000" b="1" dirty="0" smtClean="0">
                <a:solidFill>
                  <a:schemeClr val="accent5">
                    <a:lumMod val="50000"/>
                  </a:schemeClr>
                </a:solidFill>
              </a:rPr>
              <a:t>في </a:t>
            </a:r>
            <a:r>
              <a:rPr lang="ar-IQ" sz="2000" b="1" dirty="0">
                <a:solidFill>
                  <a:schemeClr val="accent5">
                    <a:lumMod val="50000"/>
                  </a:schemeClr>
                </a:solidFill>
              </a:rPr>
              <a:t>تأثيرات صحية سلبية مثلما ذكر آنفا، </a:t>
            </a:r>
            <a:r>
              <a:rPr lang="ar-IQ" sz="2000" b="1" dirty="0" smtClean="0">
                <a:solidFill>
                  <a:schemeClr val="accent5">
                    <a:lumMod val="50000"/>
                  </a:schemeClr>
                </a:solidFill>
              </a:rPr>
              <a:t>لذا نقترح </a:t>
            </a:r>
            <a:r>
              <a:rPr lang="ar-IQ" sz="2000" b="1" dirty="0">
                <a:solidFill>
                  <a:schemeClr val="accent5">
                    <a:lumMod val="50000"/>
                  </a:schemeClr>
                </a:solidFill>
              </a:rPr>
              <a:t>علـى الجهـات </a:t>
            </a:r>
            <a:r>
              <a:rPr lang="ar-IQ" sz="2000" b="1" dirty="0" smtClean="0">
                <a:solidFill>
                  <a:schemeClr val="accent5">
                    <a:lumMod val="50000"/>
                  </a:schemeClr>
                </a:solidFill>
              </a:rPr>
              <a:t>المعنيـة تمويل دراسات ميدانية مشتركة في تخصصات ( الفيزياء- علم الأحياء – هندسة الكهرباء </a:t>
            </a:r>
            <a:r>
              <a:rPr lang="ar-IQ" sz="2000" b="1" dirty="0" err="1" smtClean="0">
                <a:solidFill>
                  <a:schemeClr val="accent5">
                    <a:lumMod val="50000"/>
                  </a:schemeClr>
                </a:solidFill>
              </a:rPr>
              <a:t>والإتصالات</a:t>
            </a:r>
            <a:r>
              <a:rPr lang="ar-IQ" sz="2000" b="1" dirty="0" smtClean="0">
                <a:solidFill>
                  <a:schemeClr val="accent5">
                    <a:lumMod val="50000"/>
                  </a:schemeClr>
                </a:solidFill>
              </a:rPr>
              <a:t> – الطب)  لكي </a:t>
            </a:r>
            <a:r>
              <a:rPr lang="ar-IQ" sz="2000" b="1" dirty="0">
                <a:solidFill>
                  <a:schemeClr val="accent5">
                    <a:lumMod val="50000"/>
                  </a:schemeClr>
                </a:solidFill>
              </a:rPr>
              <a:t>تثبت أو </a:t>
            </a:r>
            <a:r>
              <a:rPr lang="ar-IQ" sz="2000" b="1" dirty="0" smtClean="0">
                <a:solidFill>
                  <a:schemeClr val="accent5">
                    <a:lumMod val="50000"/>
                  </a:schemeClr>
                </a:solidFill>
              </a:rPr>
              <a:t>تنفي </a:t>
            </a:r>
            <a:r>
              <a:rPr lang="ar-IQ" sz="2000" b="1" dirty="0">
                <a:solidFill>
                  <a:schemeClr val="accent5">
                    <a:lumMod val="50000"/>
                  </a:schemeClr>
                </a:solidFill>
              </a:rPr>
              <a:t>هذه التأثيرات، وينبغي أن يؤخـذ </a:t>
            </a:r>
            <a:r>
              <a:rPr lang="ar-IQ" sz="2000" b="1" dirty="0" smtClean="0">
                <a:solidFill>
                  <a:schemeClr val="accent5">
                    <a:lumMod val="50000"/>
                  </a:schemeClr>
                </a:solidFill>
              </a:rPr>
              <a:t>فـي الحسـبان أن </a:t>
            </a:r>
            <a:r>
              <a:rPr lang="ar-IQ" sz="2000" b="1" dirty="0">
                <a:solidFill>
                  <a:schemeClr val="accent5">
                    <a:lumMod val="50000"/>
                  </a:schemeClr>
                </a:solidFill>
              </a:rPr>
              <a:t>تكــون هــذه </a:t>
            </a:r>
            <a:r>
              <a:rPr lang="ar-IQ" sz="2000" b="1" dirty="0" smtClean="0">
                <a:solidFill>
                  <a:schemeClr val="accent5">
                    <a:lumMod val="50000"/>
                  </a:schemeClr>
                </a:solidFill>
              </a:rPr>
              <a:t>الدراســات:</a:t>
            </a:r>
          </a:p>
          <a:p>
            <a:pPr lvl="0" algn="r" rtl="1">
              <a:lnSpc>
                <a:spcPct val="150000"/>
              </a:lnSpc>
              <a:buFont typeface="Wingdings" pitchFamily="2" charset="2"/>
              <a:buChar char="ü"/>
            </a:pPr>
            <a:r>
              <a:rPr lang="ar-IQ" sz="2000" b="1" dirty="0" smtClean="0">
                <a:solidFill>
                  <a:schemeClr val="accent5">
                    <a:lumMod val="50000"/>
                  </a:schemeClr>
                </a:solidFill>
              </a:rPr>
              <a:t> </a:t>
            </a:r>
            <a:r>
              <a:rPr lang="ar-IQ" sz="2000" b="1" dirty="0">
                <a:solidFill>
                  <a:schemeClr val="accent5">
                    <a:lumMod val="50000"/>
                  </a:schemeClr>
                </a:solidFill>
              </a:rPr>
              <a:t>جيــدة التصــميم </a:t>
            </a:r>
            <a:endParaRPr lang="ar-IQ" sz="2000" b="1" dirty="0" smtClean="0">
              <a:solidFill>
                <a:schemeClr val="accent5">
                  <a:lumMod val="50000"/>
                </a:schemeClr>
              </a:solidFill>
            </a:endParaRPr>
          </a:p>
          <a:p>
            <a:pPr lvl="0" algn="r" rtl="1">
              <a:lnSpc>
                <a:spcPct val="150000"/>
              </a:lnSpc>
              <a:buFont typeface="Wingdings" pitchFamily="2" charset="2"/>
              <a:buChar char="ü"/>
            </a:pPr>
            <a:r>
              <a:rPr lang="ar-IQ" sz="2000" b="1" dirty="0" smtClean="0">
                <a:solidFill>
                  <a:schemeClr val="accent5">
                    <a:lumMod val="50000"/>
                  </a:schemeClr>
                </a:solidFill>
              </a:rPr>
              <a:t>مبنيــة علــى:  </a:t>
            </a:r>
          </a:p>
          <a:p>
            <a:pPr lvl="0" algn="r" rtl="1">
              <a:lnSpc>
                <a:spcPct val="150000"/>
              </a:lnSpc>
              <a:buFont typeface="Wingdings" pitchFamily="2" charset="2"/>
              <a:buChar char="Ø"/>
            </a:pPr>
            <a:r>
              <a:rPr lang="ar-IQ" sz="2000" b="1" dirty="0" smtClean="0">
                <a:solidFill>
                  <a:srgbClr val="FF0000"/>
                </a:solidFill>
              </a:rPr>
              <a:t>قياســات </a:t>
            </a:r>
            <a:r>
              <a:rPr lang="ar-IQ" sz="2000" b="1" dirty="0">
                <a:solidFill>
                  <a:srgbClr val="FF0000"/>
                </a:solidFill>
              </a:rPr>
              <a:t>كثافــة </a:t>
            </a:r>
            <a:r>
              <a:rPr lang="ar-IQ" sz="2000" b="1" dirty="0" smtClean="0">
                <a:solidFill>
                  <a:srgbClr val="FF0000"/>
                </a:solidFill>
              </a:rPr>
              <a:t>القدرة </a:t>
            </a:r>
            <a:r>
              <a:rPr lang="en-US" sz="2000" b="1" dirty="0" smtClean="0">
                <a:solidFill>
                  <a:srgbClr val="FF0000"/>
                </a:solidFill>
                <a:latin typeface="Times New Roman" pitchFamily="18" charset="0"/>
                <a:cs typeface="Times New Roman" pitchFamily="18" charset="0"/>
              </a:rPr>
              <a:t>Power Density</a:t>
            </a:r>
            <a:endParaRPr lang="ar-IQ" sz="2000" b="1" dirty="0" smtClean="0">
              <a:solidFill>
                <a:srgbClr val="FF0000"/>
              </a:solidFill>
              <a:latin typeface="Times New Roman" pitchFamily="18" charset="0"/>
              <a:cs typeface="Times New Roman" pitchFamily="18" charset="0"/>
            </a:endParaRPr>
          </a:p>
          <a:p>
            <a:pPr algn="r" rtl="1">
              <a:lnSpc>
                <a:spcPct val="150000"/>
              </a:lnSpc>
              <a:buFont typeface="Wingdings" pitchFamily="2" charset="2"/>
              <a:buChar char="Ø"/>
            </a:pPr>
            <a:r>
              <a:rPr lang="ar-IQ" sz="2000" b="1" dirty="0" smtClean="0">
                <a:solidFill>
                  <a:srgbClr val="FF0000"/>
                </a:solidFill>
              </a:rPr>
              <a:t>معــدل الامتصـاص النـوعي </a:t>
            </a:r>
            <a:r>
              <a:rPr lang="en-US" sz="2000" b="1" dirty="0" smtClean="0">
                <a:solidFill>
                  <a:srgbClr val="FF0000"/>
                </a:solidFill>
                <a:latin typeface="Times New Roman" pitchFamily="18" charset="0"/>
                <a:cs typeface="Times New Roman" pitchFamily="18" charset="0"/>
              </a:rPr>
              <a:t>SAR</a:t>
            </a:r>
            <a:r>
              <a:rPr lang="ar-IQ" sz="2000" b="1" dirty="0" smtClean="0">
                <a:solidFill>
                  <a:srgbClr val="FF0000"/>
                </a:solidFill>
                <a:latin typeface="Times New Roman" pitchFamily="18" charset="0"/>
                <a:cs typeface="Times New Roman" pitchFamily="18" charset="0"/>
              </a:rPr>
              <a:t> </a:t>
            </a:r>
            <a:r>
              <a:rPr lang="ar-IQ" sz="2000" b="1" dirty="0">
                <a:solidFill>
                  <a:srgbClr val="FF0000"/>
                </a:solidFill>
              </a:rPr>
              <a:t>للجسـم البشـري </a:t>
            </a:r>
            <a:r>
              <a:rPr lang="ar-IQ" sz="2000" b="1" dirty="0" smtClean="0">
                <a:solidFill>
                  <a:srgbClr val="FF0000"/>
                </a:solidFill>
              </a:rPr>
              <a:t>.</a:t>
            </a:r>
            <a:endParaRPr lang="ar-IQ" sz="2000" b="1" dirty="0">
              <a:solidFill>
                <a:srgbClr val="FF0000"/>
              </a:solidFill>
              <a:latin typeface="Times New Roman" pitchFamily="18" charset="0"/>
              <a:cs typeface="Times New Roman" pitchFamily="18" charset="0"/>
            </a:endParaRPr>
          </a:p>
          <a:p>
            <a:pPr lvl="0" algn="r" rtl="1">
              <a:lnSpc>
                <a:spcPct val="150000"/>
              </a:lnSpc>
              <a:buFont typeface="Wingdings" pitchFamily="2" charset="2"/>
              <a:buChar char="Ø"/>
            </a:pPr>
            <a:r>
              <a:rPr lang="ar-IQ" sz="2000" b="1" dirty="0" smtClean="0">
                <a:solidFill>
                  <a:schemeClr val="accent5">
                    <a:lumMod val="50000"/>
                  </a:schemeClr>
                </a:solidFill>
              </a:rPr>
              <a:t>وربطهمـا بالمخـاطر والأمـراض التـي قـد تنشـأ عـن التعرض لتلك الموجات.</a:t>
            </a:r>
            <a:endParaRPr lang="uk-UA" sz="2000" dirty="0">
              <a:solidFill>
                <a:schemeClr val="accent5">
                  <a:lumMod val="50000"/>
                </a:schemeClr>
              </a:solidFill>
              <a:latin typeface="Bookman Old Style" pitchFamily="18" charset="0"/>
            </a:endParaRPr>
          </a:p>
        </p:txBody>
      </p:sp>
    </p:spTree>
    <p:extLst>
      <p:ext uri="{BB962C8B-B14F-4D97-AF65-F5344CB8AC3E}">
        <p14:creationId xmlns:p14="http://schemas.microsoft.com/office/powerpoint/2010/main" val="332438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7267">
                                            <p:txEl>
                                              <p:pRg st="0" end="0"/>
                                            </p:txEl>
                                          </p:spTgt>
                                        </p:tgtEl>
                                        <p:attrNameLst>
                                          <p:attrName>style.visibility</p:attrName>
                                        </p:attrNameLst>
                                      </p:cBhvr>
                                      <p:to>
                                        <p:strVal val="visible"/>
                                      </p:to>
                                    </p:set>
                                    <p:animEffect transition="in" filter="barn(inVertical)">
                                      <p:cBhvr>
                                        <p:cTn id="7" dur="500"/>
                                        <p:tgtEl>
                                          <p:spTgt spid="267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67267">
                                            <p:txEl>
                                              <p:pRg st="1" end="1"/>
                                            </p:txEl>
                                          </p:spTgt>
                                        </p:tgtEl>
                                        <p:attrNameLst>
                                          <p:attrName>style.visibility</p:attrName>
                                        </p:attrNameLst>
                                      </p:cBhvr>
                                      <p:to>
                                        <p:strVal val="visible"/>
                                      </p:to>
                                    </p:set>
                                    <p:anim calcmode="lin" valueType="num">
                                      <p:cBhvr additive="base">
                                        <p:cTn id="12" dur="500" fill="hold"/>
                                        <p:tgtEl>
                                          <p:spTgt spid="267267">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67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nodeType="clickEffect">
                                  <p:stCondLst>
                                    <p:cond delay="0"/>
                                  </p:stCondLst>
                                  <p:childTnLst>
                                    <p:set>
                                      <p:cBhvr>
                                        <p:cTn id="17" dur="1" fill="hold">
                                          <p:stCondLst>
                                            <p:cond delay="0"/>
                                          </p:stCondLst>
                                        </p:cTn>
                                        <p:tgtEl>
                                          <p:spTgt spid="267267">
                                            <p:txEl>
                                              <p:pRg st="2" end="2"/>
                                            </p:txEl>
                                          </p:spTgt>
                                        </p:tgtEl>
                                        <p:attrNameLst>
                                          <p:attrName>style.visibility</p:attrName>
                                        </p:attrNameLst>
                                      </p:cBhvr>
                                      <p:to>
                                        <p:strVal val="visible"/>
                                      </p:to>
                                    </p:set>
                                    <p:anim calcmode="lin" valueType="num">
                                      <p:cBhvr additive="base">
                                        <p:cTn id="18" dur="500" fill="hold"/>
                                        <p:tgtEl>
                                          <p:spTgt spid="267267">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67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nodeType="clickEffect">
                                  <p:stCondLst>
                                    <p:cond delay="0"/>
                                  </p:stCondLst>
                                  <p:childTnLst>
                                    <p:set>
                                      <p:cBhvr>
                                        <p:cTn id="23" dur="1" fill="hold">
                                          <p:stCondLst>
                                            <p:cond delay="0"/>
                                          </p:stCondLst>
                                        </p:cTn>
                                        <p:tgtEl>
                                          <p:spTgt spid="267267">
                                            <p:txEl>
                                              <p:pRg st="3" end="3"/>
                                            </p:txEl>
                                          </p:spTgt>
                                        </p:tgtEl>
                                        <p:attrNameLst>
                                          <p:attrName>style.visibility</p:attrName>
                                        </p:attrNameLst>
                                      </p:cBhvr>
                                      <p:to>
                                        <p:strVal val="visible"/>
                                      </p:to>
                                    </p:set>
                                    <p:anim calcmode="lin" valueType="num">
                                      <p:cBhvr additive="base">
                                        <p:cTn id="24" dur="500" fill="hold"/>
                                        <p:tgtEl>
                                          <p:spTgt spid="267267">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67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67267">
                                            <p:txEl>
                                              <p:pRg st="4" end="4"/>
                                            </p:txEl>
                                          </p:spTgt>
                                        </p:tgtEl>
                                        <p:attrNameLst>
                                          <p:attrName>style.visibility</p:attrName>
                                        </p:attrNameLst>
                                      </p:cBhvr>
                                      <p:to>
                                        <p:strVal val="visible"/>
                                      </p:to>
                                    </p:set>
                                    <p:anim calcmode="lin" valueType="num">
                                      <p:cBhvr additive="base">
                                        <p:cTn id="30" dur="500" fill="hold"/>
                                        <p:tgtEl>
                                          <p:spTgt spid="267267">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672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267267">
                                            <p:txEl>
                                              <p:pRg st="5" end="5"/>
                                            </p:txEl>
                                          </p:spTgt>
                                        </p:tgtEl>
                                        <p:attrNameLst>
                                          <p:attrName>style.visibility</p:attrName>
                                        </p:attrNameLst>
                                      </p:cBhvr>
                                      <p:to>
                                        <p:strVal val="visible"/>
                                      </p:to>
                                    </p:set>
                                    <p:anim calcmode="lin" valueType="num">
                                      <p:cBhvr additive="base">
                                        <p:cTn id="36" dur="500" fill="hold"/>
                                        <p:tgtEl>
                                          <p:spTgt spid="267267">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672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67267">
                                            <p:txEl>
                                              <p:pRg st="6" end="6"/>
                                            </p:txEl>
                                          </p:spTgt>
                                        </p:tgtEl>
                                        <p:attrNameLst>
                                          <p:attrName>style.visibility</p:attrName>
                                        </p:attrNameLst>
                                      </p:cBhvr>
                                      <p:to>
                                        <p:strVal val="visible"/>
                                      </p:to>
                                    </p:set>
                                    <p:anim calcmode="lin" valueType="num">
                                      <p:cBhvr additive="base">
                                        <p:cTn id="42" dur="500" fill="hold"/>
                                        <p:tgtEl>
                                          <p:spTgt spid="267267">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26726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67267" name="Rectangle 3"/>
          <p:cNvSpPr>
            <a:spLocks noGrp="1" noChangeArrowheads="1"/>
          </p:cNvSpPr>
          <p:nvPr>
            <p:ph idx="1"/>
          </p:nvPr>
        </p:nvSpPr>
        <p:spPr>
          <a:xfrm>
            <a:off x="1835150" y="908050"/>
            <a:ext cx="6985000" cy="5543550"/>
          </a:xfrm>
        </p:spPr>
        <p:txBody>
          <a:bodyPr/>
          <a:lstStyle/>
          <a:p>
            <a:pPr marL="0" lvl="0" indent="0" algn="r" rtl="1">
              <a:lnSpc>
                <a:spcPct val="150000"/>
              </a:lnSpc>
              <a:buNone/>
            </a:pPr>
            <a:r>
              <a:rPr lang="ar-IQ" sz="2000" b="1" dirty="0" smtClean="0">
                <a:solidFill>
                  <a:schemeClr val="accent5">
                    <a:lumMod val="50000"/>
                  </a:schemeClr>
                </a:solidFill>
              </a:rPr>
              <a:t>ويمكن </a:t>
            </a:r>
            <a:r>
              <a:rPr lang="ar-IQ" sz="2000" b="1" dirty="0">
                <a:solidFill>
                  <a:schemeClr val="accent5">
                    <a:lumMod val="50000"/>
                  </a:schemeClr>
                </a:solidFill>
              </a:rPr>
              <a:t>أن تتركز هذه الدراسات على ما </a:t>
            </a:r>
            <a:r>
              <a:rPr lang="ar-IQ" sz="2000" b="1" dirty="0" smtClean="0">
                <a:solidFill>
                  <a:schemeClr val="accent5">
                    <a:lumMod val="50000"/>
                  </a:schemeClr>
                </a:solidFill>
              </a:rPr>
              <a:t>يلى:</a:t>
            </a:r>
          </a:p>
          <a:p>
            <a:pPr lvl="0" algn="r" rtl="1">
              <a:lnSpc>
                <a:spcPct val="150000"/>
              </a:lnSpc>
              <a:buFont typeface="Wingdings" pitchFamily="2" charset="2"/>
              <a:buChar char="Ø"/>
            </a:pPr>
            <a:r>
              <a:rPr lang="ar-IQ" sz="2000" b="1" dirty="0" smtClean="0">
                <a:solidFill>
                  <a:schemeClr val="accent5">
                    <a:lumMod val="50000"/>
                  </a:schemeClr>
                </a:solidFill>
              </a:rPr>
              <a:t>السرطانات </a:t>
            </a:r>
            <a:r>
              <a:rPr lang="ar-IQ" sz="2000" b="1" dirty="0">
                <a:solidFill>
                  <a:schemeClr val="accent5">
                    <a:lumMod val="50000"/>
                  </a:schemeClr>
                </a:solidFill>
              </a:rPr>
              <a:t>بأنواعها </a:t>
            </a:r>
            <a:r>
              <a:rPr lang="ar-IQ" sz="2000" b="1" dirty="0" smtClean="0">
                <a:solidFill>
                  <a:schemeClr val="accent5">
                    <a:lumMod val="50000"/>
                  </a:schemeClr>
                </a:solidFill>
              </a:rPr>
              <a:t>المختلفة، لا </a:t>
            </a:r>
            <a:r>
              <a:rPr lang="ar-IQ" sz="2000" b="1" dirty="0">
                <a:solidFill>
                  <a:schemeClr val="accent5">
                    <a:lumMod val="50000"/>
                  </a:schemeClr>
                </a:solidFill>
              </a:rPr>
              <a:t>سيما سرطان المخ وسرطان الدم </a:t>
            </a:r>
            <a:r>
              <a:rPr lang="ar-IQ" sz="2000" b="1" dirty="0" smtClean="0">
                <a:solidFill>
                  <a:schemeClr val="accent5">
                    <a:lumMod val="50000"/>
                  </a:schemeClr>
                </a:solidFill>
              </a:rPr>
              <a:t>(اللوكيميا).</a:t>
            </a:r>
          </a:p>
          <a:p>
            <a:pPr lvl="0" algn="r" rtl="1">
              <a:lnSpc>
                <a:spcPct val="150000"/>
              </a:lnSpc>
              <a:buFont typeface="Wingdings" pitchFamily="2" charset="2"/>
              <a:buChar char="Ø"/>
            </a:pPr>
            <a:r>
              <a:rPr lang="ar-IQ" sz="2000" b="1" dirty="0" err="1">
                <a:solidFill>
                  <a:schemeClr val="accent5">
                    <a:lumMod val="50000"/>
                  </a:schemeClr>
                </a:solidFill>
              </a:rPr>
              <a:t>إ</a:t>
            </a:r>
            <a:r>
              <a:rPr lang="ar-IQ" sz="2000" b="1" dirty="0" err="1" smtClean="0">
                <a:solidFill>
                  <a:schemeClr val="accent5">
                    <a:lumMod val="50000"/>
                  </a:schemeClr>
                </a:solidFill>
              </a:rPr>
              <a:t>ضطرابات</a:t>
            </a:r>
            <a:r>
              <a:rPr lang="ar-IQ" sz="2000" b="1" dirty="0" smtClean="0">
                <a:solidFill>
                  <a:schemeClr val="accent5">
                    <a:lumMod val="50000"/>
                  </a:schemeClr>
                </a:solidFill>
              </a:rPr>
              <a:t> </a:t>
            </a:r>
            <a:r>
              <a:rPr lang="ar-IQ" sz="2000" b="1" dirty="0">
                <a:solidFill>
                  <a:schemeClr val="accent5">
                    <a:lumMod val="50000"/>
                  </a:schemeClr>
                </a:solidFill>
              </a:rPr>
              <a:t>ضربات القلب </a:t>
            </a:r>
            <a:r>
              <a:rPr lang="ar-IQ" sz="2000" b="1" dirty="0" smtClean="0">
                <a:solidFill>
                  <a:schemeClr val="accent5">
                    <a:lumMod val="50000"/>
                  </a:schemeClr>
                </a:solidFill>
              </a:rPr>
              <a:t>ونوباته.</a:t>
            </a:r>
          </a:p>
          <a:p>
            <a:pPr lvl="0" algn="r" rtl="1">
              <a:lnSpc>
                <a:spcPct val="150000"/>
              </a:lnSpc>
              <a:buFont typeface="Wingdings" pitchFamily="2" charset="2"/>
              <a:buChar char="Ø"/>
            </a:pPr>
            <a:r>
              <a:rPr lang="ar-IQ" sz="2000" b="1" dirty="0" smtClean="0">
                <a:solidFill>
                  <a:schemeClr val="accent5">
                    <a:lumMod val="50000"/>
                  </a:schemeClr>
                </a:solidFill>
              </a:rPr>
              <a:t>الإجهاض </a:t>
            </a:r>
            <a:r>
              <a:rPr lang="ar-IQ" sz="2000" b="1" dirty="0">
                <a:solidFill>
                  <a:schemeClr val="accent5">
                    <a:lumMod val="50000"/>
                  </a:schemeClr>
                </a:solidFill>
              </a:rPr>
              <a:t>والتشوهات </a:t>
            </a:r>
            <a:r>
              <a:rPr lang="ar-IQ" sz="2000" b="1" dirty="0" smtClean="0">
                <a:solidFill>
                  <a:schemeClr val="accent5">
                    <a:lumMod val="50000"/>
                  </a:schemeClr>
                </a:solidFill>
              </a:rPr>
              <a:t>الخلقية.</a:t>
            </a:r>
          </a:p>
          <a:p>
            <a:pPr lvl="0" algn="r" rtl="1">
              <a:lnSpc>
                <a:spcPct val="150000"/>
              </a:lnSpc>
              <a:buFont typeface="Wingdings" pitchFamily="2" charset="2"/>
              <a:buChar char="Ø"/>
            </a:pPr>
            <a:r>
              <a:rPr lang="ar-IQ" sz="2000" b="1" dirty="0" smtClean="0">
                <a:solidFill>
                  <a:schemeClr val="accent5">
                    <a:lumMod val="50000"/>
                  </a:schemeClr>
                </a:solidFill>
              </a:rPr>
              <a:t>التأثيرات </a:t>
            </a:r>
            <a:r>
              <a:rPr lang="ar-IQ" sz="2000" b="1" dirty="0">
                <a:solidFill>
                  <a:schemeClr val="accent5">
                    <a:lumMod val="50000"/>
                  </a:schemeClr>
                </a:solidFill>
              </a:rPr>
              <a:t>العصبية مثل </a:t>
            </a:r>
            <a:r>
              <a:rPr lang="ar-IQ" sz="2000" b="1" dirty="0" err="1" smtClean="0">
                <a:solidFill>
                  <a:schemeClr val="accent5">
                    <a:lumMod val="50000"/>
                  </a:schemeClr>
                </a:solidFill>
              </a:rPr>
              <a:t>إضطرابات</a:t>
            </a:r>
            <a:r>
              <a:rPr lang="ar-IQ" sz="2000" b="1" dirty="0" smtClean="0">
                <a:solidFill>
                  <a:schemeClr val="accent5">
                    <a:lumMod val="50000"/>
                  </a:schemeClr>
                </a:solidFill>
              </a:rPr>
              <a:t> </a:t>
            </a:r>
            <a:r>
              <a:rPr lang="ar-IQ" sz="2000" b="1" dirty="0">
                <a:solidFill>
                  <a:schemeClr val="accent5">
                    <a:lumMod val="50000"/>
                  </a:schemeClr>
                </a:solidFill>
              </a:rPr>
              <a:t>النوم وصعوبات التعلم والاكتئاب والميل إلى الانتحار</a:t>
            </a:r>
            <a:r>
              <a:rPr lang="ar-IQ" sz="2000" b="1" dirty="0" smtClean="0">
                <a:solidFill>
                  <a:schemeClr val="accent5">
                    <a:lumMod val="50000"/>
                  </a:schemeClr>
                </a:solidFill>
              </a:rPr>
              <a:t>.</a:t>
            </a:r>
          </a:p>
          <a:p>
            <a:pPr lvl="0" algn="r" rtl="1">
              <a:lnSpc>
                <a:spcPct val="150000"/>
              </a:lnSpc>
              <a:buFont typeface="Wingdings" pitchFamily="2" charset="2"/>
              <a:buChar char="Ø"/>
            </a:pPr>
            <a:r>
              <a:rPr lang="ar-IQ" sz="2000" b="1" dirty="0" smtClean="0">
                <a:solidFill>
                  <a:schemeClr val="accent5">
                    <a:lumMod val="50000"/>
                  </a:schemeClr>
                </a:solidFill>
              </a:rPr>
              <a:t>ضعف </a:t>
            </a:r>
            <a:r>
              <a:rPr lang="ar-IQ" sz="2000" b="1" dirty="0">
                <a:solidFill>
                  <a:schemeClr val="accent5">
                    <a:lumMod val="50000"/>
                  </a:schemeClr>
                </a:solidFill>
              </a:rPr>
              <a:t>نشاط الجهاز </a:t>
            </a:r>
            <a:r>
              <a:rPr lang="ar-IQ" sz="2000" b="1" dirty="0" smtClean="0">
                <a:solidFill>
                  <a:schemeClr val="accent5">
                    <a:lumMod val="50000"/>
                  </a:schemeClr>
                </a:solidFill>
              </a:rPr>
              <a:t>المناعي.</a:t>
            </a:r>
          </a:p>
          <a:p>
            <a:pPr lvl="0" algn="r" rtl="1">
              <a:lnSpc>
                <a:spcPct val="150000"/>
              </a:lnSpc>
              <a:buFont typeface="Wingdings" pitchFamily="2" charset="2"/>
              <a:buChar char="Ø"/>
            </a:pPr>
            <a:r>
              <a:rPr lang="ar-IQ" sz="2000" b="1" dirty="0">
                <a:solidFill>
                  <a:schemeClr val="accent5">
                    <a:lumMod val="50000"/>
                  </a:schemeClr>
                </a:solidFill>
                <a:latin typeface="Bookman Old Style" pitchFamily="18" charset="0"/>
              </a:rPr>
              <a:t> </a:t>
            </a:r>
            <a:r>
              <a:rPr lang="ar-IQ" sz="2000" b="1" dirty="0">
                <a:solidFill>
                  <a:schemeClr val="accent5">
                    <a:lumMod val="50000"/>
                  </a:schemeClr>
                </a:solidFill>
              </a:rPr>
              <a:t>الخلل </a:t>
            </a:r>
            <a:r>
              <a:rPr lang="ar-IQ" sz="2000" b="1" dirty="0" smtClean="0">
                <a:solidFill>
                  <a:schemeClr val="accent5">
                    <a:lumMod val="50000"/>
                  </a:schemeClr>
                </a:solidFill>
              </a:rPr>
              <a:t>في </a:t>
            </a:r>
            <a:r>
              <a:rPr lang="ar-IQ" sz="2000" b="1" dirty="0">
                <a:solidFill>
                  <a:schemeClr val="accent5">
                    <a:lumMod val="50000"/>
                  </a:schemeClr>
                </a:solidFill>
              </a:rPr>
              <a:t>الإفرازات الهرمونية مثل هرمون </a:t>
            </a:r>
            <a:r>
              <a:rPr lang="ar-IQ" sz="2000" b="1" dirty="0" smtClean="0">
                <a:solidFill>
                  <a:schemeClr val="accent5">
                    <a:lumMod val="50000"/>
                  </a:schemeClr>
                </a:solidFill>
              </a:rPr>
              <a:t>الميلاتونين</a:t>
            </a:r>
            <a:r>
              <a:rPr lang="ar-IQ" sz="2000" b="1" dirty="0">
                <a:solidFill>
                  <a:schemeClr val="accent5">
                    <a:lumMod val="50000"/>
                  </a:schemeClr>
                </a:solidFill>
              </a:rPr>
              <a:t>.</a:t>
            </a:r>
            <a:endParaRPr lang="uk-UA" sz="2000" dirty="0">
              <a:solidFill>
                <a:schemeClr val="accent5">
                  <a:lumMod val="50000"/>
                </a:schemeClr>
              </a:solidFill>
              <a:latin typeface="Bookman Old Style" pitchFamily="18" charset="0"/>
            </a:endParaRPr>
          </a:p>
        </p:txBody>
      </p:sp>
    </p:spTree>
    <p:extLst>
      <p:ext uri="{BB962C8B-B14F-4D97-AF65-F5344CB8AC3E}">
        <p14:creationId xmlns:p14="http://schemas.microsoft.com/office/powerpoint/2010/main" val="384803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7267">
                                            <p:txEl>
                                              <p:pRg st="0" end="0"/>
                                            </p:txEl>
                                          </p:spTgt>
                                        </p:tgtEl>
                                        <p:attrNameLst>
                                          <p:attrName>style.visibility</p:attrName>
                                        </p:attrNameLst>
                                      </p:cBhvr>
                                      <p:to>
                                        <p:strVal val="visible"/>
                                      </p:to>
                                    </p:set>
                                    <p:anim calcmode="lin" valueType="num">
                                      <p:cBhvr additive="base">
                                        <p:cTn id="7" dur="500" fill="hold"/>
                                        <p:tgtEl>
                                          <p:spTgt spid="267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7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67267">
                                            <p:txEl>
                                              <p:pRg st="1" end="1"/>
                                            </p:txEl>
                                          </p:spTgt>
                                        </p:tgtEl>
                                        <p:attrNameLst>
                                          <p:attrName>style.visibility</p:attrName>
                                        </p:attrNameLst>
                                      </p:cBhvr>
                                      <p:to>
                                        <p:strVal val="visible"/>
                                      </p:to>
                                    </p:set>
                                    <p:animEffect transition="in" filter="barn(inVertical)">
                                      <p:cBhvr>
                                        <p:cTn id="13" dur="500"/>
                                        <p:tgtEl>
                                          <p:spTgt spid="26726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67267">
                                            <p:txEl>
                                              <p:pRg st="2" end="2"/>
                                            </p:txEl>
                                          </p:spTgt>
                                        </p:tgtEl>
                                        <p:attrNameLst>
                                          <p:attrName>style.visibility</p:attrName>
                                        </p:attrNameLst>
                                      </p:cBhvr>
                                      <p:to>
                                        <p:strVal val="visible"/>
                                      </p:to>
                                    </p:set>
                                    <p:animEffect transition="in" filter="barn(inVertical)">
                                      <p:cBhvr>
                                        <p:cTn id="18" dur="500"/>
                                        <p:tgtEl>
                                          <p:spTgt spid="26726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67267">
                                            <p:txEl>
                                              <p:pRg st="3" end="3"/>
                                            </p:txEl>
                                          </p:spTgt>
                                        </p:tgtEl>
                                        <p:attrNameLst>
                                          <p:attrName>style.visibility</p:attrName>
                                        </p:attrNameLst>
                                      </p:cBhvr>
                                      <p:to>
                                        <p:strVal val="visible"/>
                                      </p:to>
                                    </p:set>
                                    <p:animEffect transition="in" filter="barn(inVertical)">
                                      <p:cBhvr>
                                        <p:cTn id="23" dur="500"/>
                                        <p:tgtEl>
                                          <p:spTgt spid="26726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67267">
                                            <p:txEl>
                                              <p:pRg st="4" end="4"/>
                                            </p:txEl>
                                          </p:spTgt>
                                        </p:tgtEl>
                                        <p:attrNameLst>
                                          <p:attrName>style.visibility</p:attrName>
                                        </p:attrNameLst>
                                      </p:cBhvr>
                                      <p:to>
                                        <p:strVal val="visible"/>
                                      </p:to>
                                    </p:set>
                                    <p:animEffect transition="in" filter="barn(inVertical)">
                                      <p:cBhvr>
                                        <p:cTn id="28" dur="500"/>
                                        <p:tgtEl>
                                          <p:spTgt spid="26726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67267">
                                            <p:txEl>
                                              <p:pRg st="5" end="5"/>
                                            </p:txEl>
                                          </p:spTgt>
                                        </p:tgtEl>
                                        <p:attrNameLst>
                                          <p:attrName>style.visibility</p:attrName>
                                        </p:attrNameLst>
                                      </p:cBhvr>
                                      <p:to>
                                        <p:strVal val="visible"/>
                                      </p:to>
                                    </p:set>
                                    <p:animEffect transition="in" filter="barn(inVertical)">
                                      <p:cBhvr>
                                        <p:cTn id="33" dur="500"/>
                                        <p:tgtEl>
                                          <p:spTgt spid="26726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67267">
                                            <p:txEl>
                                              <p:pRg st="6" end="6"/>
                                            </p:txEl>
                                          </p:spTgt>
                                        </p:tgtEl>
                                        <p:attrNameLst>
                                          <p:attrName>style.visibility</p:attrName>
                                        </p:attrNameLst>
                                      </p:cBhvr>
                                      <p:to>
                                        <p:strVal val="visible"/>
                                      </p:to>
                                    </p:set>
                                    <p:animEffect transition="in" filter="barn(inVertical)">
                                      <p:cBhvr>
                                        <p:cTn id="38" dur="500"/>
                                        <p:tgtEl>
                                          <p:spTgt spid="267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295400"/>
            <a:ext cx="6553200" cy="508000"/>
          </a:xfrm>
        </p:spPr>
        <p:txBody>
          <a:bodyPr/>
          <a:lstStyle/>
          <a:p>
            <a:pPr marL="571500" indent="-571500" algn="r" rtl="1">
              <a:buFont typeface="Wingdings" pitchFamily="2" charset="2"/>
              <a:buChar char="q"/>
            </a:pPr>
            <a:r>
              <a:rPr lang="ar-IQ" dirty="0" smtClean="0"/>
              <a:t> </a:t>
            </a:r>
            <a:r>
              <a:rPr lang="ar-IQ" b="1" dirty="0" smtClean="0"/>
              <a:t>التوصيــات:</a:t>
            </a:r>
            <a:endParaRPr lang="en-US" dirty="0"/>
          </a:p>
        </p:txBody>
      </p:sp>
      <p:sp>
        <p:nvSpPr>
          <p:cNvPr id="3" name="Content Placeholder 2"/>
          <p:cNvSpPr>
            <a:spLocks noGrp="1"/>
          </p:cNvSpPr>
          <p:nvPr>
            <p:ph idx="1"/>
          </p:nvPr>
        </p:nvSpPr>
        <p:spPr>
          <a:xfrm>
            <a:off x="457200" y="1905000"/>
            <a:ext cx="8329612" cy="4495800"/>
          </a:xfrm>
        </p:spPr>
        <p:txBody>
          <a:bodyPr/>
          <a:lstStyle/>
          <a:p>
            <a:pPr algn="just" rtl="1">
              <a:buFont typeface="Wingdings" pitchFamily="2" charset="2"/>
              <a:buChar char="Ø"/>
            </a:pPr>
            <a:r>
              <a:rPr lang="ar-IQ" sz="2400" b="1" dirty="0" smtClean="0">
                <a:solidFill>
                  <a:schemeClr val="accent5">
                    <a:lumMod val="50000"/>
                  </a:schemeClr>
                </a:solidFill>
                <a:latin typeface="Times New Roman" pitchFamily="18" charset="0"/>
                <a:cs typeface="Times New Roman" pitchFamily="18" charset="0"/>
              </a:rPr>
              <a:t>منـع </a:t>
            </a:r>
            <a:r>
              <a:rPr lang="ar-IQ" sz="2400" b="1" dirty="0">
                <a:solidFill>
                  <a:schemeClr val="accent5">
                    <a:lumMod val="50000"/>
                  </a:schemeClr>
                </a:solidFill>
                <a:latin typeface="Times New Roman" pitchFamily="18" charset="0"/>
                <a:cs typeface="Times New Roman" pitchFamily="18" charset="0"/>
              </a:rPr>
              <a:t>التصـريح بإنشـاء </a:t>
            </a:r>
            <a:r>
              <a:rPr lang="ar-IQ" sz="2400" b="1" dirty="0" smtClean="0">
                <a:solidFill>
                  <a:schemeClr val="accent5">
                    <a:lumMod val="50000"/>
                  </a:schemeClr>
                </a:solidFill>
                <a:latin typeface="Times New Roman" pitchFamily="18" charset="0"/>
                <a:cs typeface="Times New Roman" pitchFamily="18" charset="0"/>
              </a:rPr>
              <a:t>شبكات جديدة للنقال داخـل </a:t>
            </a:r>
            <a:r>
              <a:rPr lang="ar-IQ" sz="2400" b="1" dirty="0">
                <a:solidFill>
                  <a:schemeClr val="accent5">
                    <a:lumMod val="50000"/>
                  </a:schemeClr>
                </a:solidFill>
                <a:latin typeface="Times New Roman" pitchFamily="18" charset="0"/>
                <a:cs typeface="Times New Roman" pitchFamily="18" charset="0"/>
              </a:rPr>
              <a:t>التجمعـات السـكانية أو بـالقرب </a:t>
            </a:r>
            <a:r>
              <a:rPr lang="ar-IQ" sz="2400" b="1" dirty="0" smtClean="0">
                <a:solidFill>
                  <a:schemeClr val="accent5">
                    <a:lumMod val="50000"/>
                  </a:schemeClr>
                </a:solidFill>
                <a:latin typeface="Times New Roman" pitchFamily="18" charset="0"/>
                <a:cs typeface="Times New Roman" pitchFamily="18" charset="0"/>
              </a:rPr>
              <a:t>مـن أماكن </a:t>
            </a:r>
            <a:r>
              <a:rPr lang="ar-IQ" sz="2400" b="1" dirty="0">
                <a:solidFill>
                  <a:schemeClr val="accent5">
                    <a:lumMod val="50000"/>
                  </a:schemeClr>
                </a:solidFill>
                <a:latin typeface="Times New Roman" pitchFamily="18" charset="0"/>
                <a:cs typeface="Times New Roman" pitchFamily="18" charset="0"/>
              </a:rPr>
              <a:t>الخدمة العامة كالمدارس </a:t>
            </a:r>
            <a:r>
              <a:rPr lang="ar-IQ" sz="2400" b="1" dirty="0" smtClean="0">
                <a:solidFill>
                  <a:schemeClr val="accent5">
                    <a:lumMod val="50000"/>
                  </a:schemeClr>
                </a:solidFill>
                <a:latin typeface="Times New Roman" pitchFamily="18" charset="0"/>
                <a:cs typeface="Times New Roman" pitchFamily="18" charset="0"/>
              </a:rPr>
              <a:t>والجامعات وإن </a:t>
            </a:r>
            <a:r>
              <a:rPr lang="ar-IQ" sz="2400" b="1" dirty="0">
                <a:solidFill>
                  <a:schemeClr val="accent5">
                    <a:lumMod val="50000"/>
                  </a:schemeClr>
                </a:solidFill>
                <a:latin typeface="Times New Roman" pitchFamily="18" charset="0"/>
                <a:cs typeface="Times New Roman" pitchFamily="18" charset="0"/>
              </a:rPr>
              <a:t>كان نقلها إلى خارج المدن </a:t>
            </a:r>
            <a:r>
              <a:rPr lang="ar-IQ" sz="2400" b="1" dirty="0" smtClean="0">
                <a:solidFill>
                  <a:schemeClr val="accent5">
                    <a:lumMod val="50000"/>
                  </a:schemeClr>
                </a:solidFill>
                <a:latin typeface="Times New Roman" pitchFamily="18" charset="0"/>
                <a:cs typeface="Times New Roman" pitchFamily="18" charset="0"/>
              </a:rPr>
              <a:t>أفضل.</a:t>
            </a:r>
          </a:p>
          <a:p>
            <a:pPr algn="just" rtl="1">
              <a:buFont typeface="Wingdings" pitchFamily="2" charset="2"/>
              <a:buChar char="Ø"/>
            </a:pPr>
            <a:r>
              <a:rPr lang="ar-IQ" sz="2400" b="1" dirty="0" smtClean="0">
                <a:solidFill>
                  <a:schemeClr val="accent5">
                    <a:lumMod val="50000"/>
                  </a:schemeClr>
                </a:solidFill>
                <a:latin typeface="Times New Roman" pitchFamily="18" charset="0"/>
                <a:cs typeface="Times New Roman" pitchFamily="18" charset="0"/>
              </a:rPr>
              <a:t>تخفيض </a:t>
            </a:r>
            <a:r>
              <a:rPr lang="ar-IQ" sz="2400" b="1" dirty="0">
                <a:solidFill>
                  <a:schemeClr val="accent5">
                    <a:lumMod val="50000"/>
                  </a:schemeClr>
                </a:solidFill>
                <a:latin typeface="Times New Roman" pitchFamily="18" charset="0"/>
                <a:cs typeface="Times New Roman" pitchFamily="18" charset="0"/>
              </a:rPr>
              <a:t>النشاط </a:t>
            </a:r>
            <a:r>
              <a:rPr lang="ar-IQ" sz="2400" b="1" dirty="0" smtClean="0">
                <a:solidFill>
                  <a:schemeClr val="accent5">
                    <a:lumMod val="50000"/>
                  </a:schemeClr>
                </a:solidFill>
                <a:latin typeface="Times New Roman" pitchFamily="18" charset="0"/>
                <a:cs typeface="Times New Roman" pitchFamily="18" charset="0"/>
              </a:rPr>
              <a:t>الإشعاعي </a:t>
            </a:r>
            <a:r>
              <a:rPr lang="ar-IQ" sz="2400" b="1" dirty="0">
                <a:solidFill>
                  <a:schemeClr val="accent5">
                    <a:lumMod val="50000"/>
                  </a:schemeClr>
                </a:solidFill>
                <a:latin typeface="Times New Roman" pitchFamily="18" charset="0"/>
                <a:cs typeface="Times New Roman" pitchFamily="18" charset="0"/>
              </a:rPr>
              <a:t>الصادر </a:t>
            </a:r>
            <a:r>
              <a:rPr lang="ar-IQ" sz="2400" b="1" dirty="0" smtClean="0">
                <a:solidFill>
                  <a:schemeClr val="accent5">
                    <a:lumMod val="50000"/>
                  </a:schemeClr>
                </a:solidFill>
                <a:latin typeface="Times New Roman" pitchFamily="18" charset="0"/>
                <a:cs typeface="Times New Roman" pitchFamily="18" charset="0"/>
              </a:rPr>
              <a:t>عن هذه الأبراج </a:t>
            </a:r>
            <a:r>
              <a:rPr lang="ar-IQ" sz="2400" b="1" dirty="0">
                <a:solidFill>
                  <a:schemeClr val="accent5">
                    <a:lumMod val="50000"/>
                  </a:schemeClr>
                </a:solidFill>
                <a:latin typeface="Times New Roman" pitchFamily="18" charset="0"/>
                <a:cs typeface="Times New Roman" pitchFamily="18" charset="0"/>
              </a:rPr>
              <a:t>بحيث لا تتعدى كثافة </a:t>
            </a:r>
            <a:r>
              <a:rPr lang="ar-IQ" sz="2400" b="1" dirty="0" smtClean="0">
                <a:solidFill>
                  <a:schemeClr val="accent5">
                    <a:lumMod val="50000"/>
                  </a:schemeClr>
                </a:solidFill>
                <a:latin typeface="Times New Roman" pitchFamily="18" charset="0"/>
                <a:cs typeface="Times New Roman" pitchFamily="18" charset="0"/>
              </a:rPr>
              <a:t>القدرة </a:t>
            </a:r>
            <a:r>
              <a:rPr lang="ar-IQ" sz="2400" b="1" dirty="0">
                <a:solidFill>
                  <a:schemeClr val="accent5">
                    <a:lumMod val="50000"/>
                  </a:schemeClr>
                </a:solidFill>
                <a:latin typeface="Times New Roman" pitchFamily="18" charset="0"/>
                <a:cs typeface="Times New Roman" pitchFamily="18" charset="0"/>
              </a:rPr>
              <a:t>الدائمة علـى </a:t>
            </a:r>
            <a:r>
              <a:rPr lang="ar-IQ" sz="2400" b="1" dirty="0" smtClean="0">
                <a:solidFill>
                  <a:schemeClr val="accent5">
                    <a:lumMod val="50000"/>
                  </a:schemeClr>
                </a:solidFill>
                <a:latin typeface="Times New Roman" pitchFamily="18" charset="0"/>
                <a:cs typeface="Times New Roman" pitchFamily="18" charset="0"/>
              </a:rPr>
              <a:t>الجسـم البشري </a:t>
            </a:r>
            <a:r>
              <a:rPr lang="en-US" sz="2400" b="1" dirty="0" smtClean="0">
                <a:solidFill>
                  <a:schemeClr val="accent5">
                    <a:lumMod val="50000"/>
                  </a:schemeClr>
                </a:solidFill>
                <a:latin typeface="Times New Roman" pitchFamily="18" charset="0"/>
                <a:cs typeface="Times New Roman" pitchFamily="18" charset="0"/>
              </a:rPr>
              <a:t>(10 </a:t>
            </a:r>
            <a:r>
              <a:rPr lang="en-US" sz="2400" b="1" dirty="0" err="1" smtClean="0">
                <a:solidFill>
                  <a:schemeClr val="accent5">
                    <a:lumMod val="50000"/>
                  </a:schemeClr>
                </a:solidFill>
                <a:latin typeface="Times New Roman" pitchFamily="18" charset="0"/>
                <a:cs typeface="Times New Roman" pitchFamily="18" charset="0"/>
              </a:rPr>
              <a:t>nW</a:t>
            </a:r>
            <a:r>
              <a:rPr lang="en-US" sz="2400" b="1" dirty="0" smtClean="0">
                <a:solidFill>
                  <a:schemeClr val="accent5">
                    <a:lumMod val="50000"/>
                  </a:schemeClr>
                </a:solidFill>
                <a:latin typeface="Times New Roman" pitchFamily="18" charset="0"/>
                <a:cs typeface="Times New Roman" pitchFamily="18" charset="0"/>
              </a:rPr>
              <a:t>\cm</a:t>
            </a:r>
            <a:r>
              <a:rPr lang="en-US" sz="2400" b="1" baseline="30000" dirty="0" smtClean="0">
                <a:solidFill>
                  <a:schemeClr val="accent5">
                    <a:lumMod val="50000"/>
                  </a:schemeClr>
                </a:solidFill>
                <a:latin typeface="Times New Roman" pitchFamily="18" charset="0"/>
                <a:cs typeface="Times New Roman" pitchFamily="18" charset="0"/>
              </a:rPr>
              <a:t>2</a:t>
            </a:r>
            <a:r>
              <a:rPr lang="en-US" sz="2400" b="1" dirty="0" smtClean="0">
                <a:solidFill>
                  <a:schemeClr val="accent5">
                    <a:lumMod val="50000"/>
                  </a:schemeClr>
                </a:solidFill>
                <a:latin typeface="Times New Roman" pitchFamily="18" charset="0"/>
                <a:cs typeface="Times New Roman" pitchFamily="18" charset="0"/>
              </a:rPr>
              <a:t>)</a:t>
            </a:r>
            <a:r>
              <a:rPr lang="ar-IQ" sz="2400" b="1" dirty="0" smtClean="0">
                <a:solidFill>
                  <a:schemeClr val="accent5">
                    <a:lumMod val="50000"/>
                  </a:schemeClr>
                </a:solidFill>
                <a:latin typeface="Times New Roman" pitchFamily="18" charset="0"/>
                <a:cs typeface="Times New Roman" pitchFamily="18" charset="0"/>
              </a:rPr>
              <a:t>.</a:t>
            </a:r>
          </a:p>
          <a:p>
            <a:pPr algn="just" rtl="1">
              <a:buFont typeface="Wingdings" pitchFamily="2" charset="2"/>
              <a:buChar char="Ø"/>
            </a:pPr>
            <a:r>
              <a:rPr lang="ar-IQ" sz="2400" b="1" dirty="0">
                <a:solidFill>
                  <a:schemeClr val="accent5">
                    <a:lumMod val="50000"/>
                  </a:schemeClr>
                </a:solidFill>
                <a:latin typeface="Times New Roman" pitchFamily="18" charset="0"/>
                <a:cs typeface="Times New Roman" pitchFamily="18" charset="0"/>
              </a:rPr>
              <a:t> </a:t>
            </a:r>
            <a:r>
              <a:rPr lang="ar-IQ" sz="2400" b="1" dirty="0" smtClean="0">
                <a:solidFill>
                  <a:schemeClr val="accent5">
                    <a:lumMod val="50000"/>
                  </a:schemeClr>
                </a:solidFill>
                <a:latin typeface="Times New Roman" pitchFamily="18" charset="0"/>
                <a:cs typeface="Times New Roman" pitchFamily="18" charset="0"/>
              </a:rPr>
              <a:t>التأكد من قيمة  </a:t>
            </a:r>
            <a:r>
              <a:rPr lang="en-US" sz="2400" b="1" dirty="0" smtClean="0">
                <a:solidFill>
                  <a:schemeClr val="accent5">
                    <a:lumMod val="50000"/>
                  </a:schemeClr>
                </a:solidFill>
                <a:latin typeface="Times New Roman" pitchFamily="18" charset="0"/>
                <a:cs typeface="Times New Roman" pitchFamily="18" charset="0"/>
              </a:rPr>
              <a:t>SAR</a:t>
            </a:r>
            <a:r>
              <a:rPr lang="ar-IQ" sz="2400" b="1" dirty="0" smtClean="0">
                <a:solidFill>
                  <a:schemeClr val="accent5">
                    <a:lumMod val="50000"/>
                  </a:schemeClr>
                </a:solidFill>
                <a:latin typeface="Times New Roman" pitchFamily="18" charset="0"/>
                <a:cs typeface="Times New Roman" pitchFamily="18" charset="0"/>
              </a:rPr>
              <a:t> للموبايل قبل شرائه. </a:t>
            </a:r>
          </a:p>
          <a:p>
            <a:pPr algn="just" rtl="1">
              <a:buFont typeface="Wingdings" pitchFamily="2" charset="2"/>
              <a:buChar char="Ø"/>
            </a:pPr>
            <a:r>
              <a:rPr lang="ar-IQ" sz="2400" b="1" dirty="0" smtClean="0">
                <a:solidFill>
                  <a:schemeClr val="accent5">
                    <a:lumMod val="50000"/>
                  </a:schemeClr>
                </a:solidFill>
                <a:latin typeface="Times New Roman" pitchFamily="18" charset="0"/>
                <a:cs typeface="Times New Roman" pitchFamily="18" charset="0"/>
              </a:rPr>
              <a:t>نشـر </a:t>
            </a:r>
            <a:r>
              <a:rPr lang="ar-IQ" sz="2400" b="1" dirty="0">
                <a:solidFill>
                  <a:schemeClr val="accent5">
                    <a:lumMod val="50000"/>
                  </a:schemeClr>
                </a:solidFill>
                <a:latin typeface="Times New Roman" pitchFamily="18" charset="0"/>
                <a:cs typeface="Times New Roman" pitchFamily="18" charset="0"/>
              </a:rPr>
              <a:t>الـوعى بـين </a:t>
            </a:r>
            <a:r>
              <a:rPr lang="ar-IQ" sz="2400" b="1" dirty="0" smtClean="0">
                <a:solidFill>
                  <a:schemeClr val="accent5">
                    <a:lumMod val="50000"/>
                  </a:schemeClr>
                </a:solidFill>
                <a:latin typeface="Times New Roman" pitchFamily="18" charset="0"/>
                <a:cs typeface="Times New Roman" pitchFamily="18" charset="0"/>
              </a:rPr>
              <a:t>مسـتعملي الهاتف </a:t>
            </a:r>
            <a:r>
              <a:rPr lang="ar-IQ" sz="2400" b="1" dirty="0">
                <a:solidFill>
                  <a:schemeClr val="accent5">
                    <a:lumMod val="50000"/>
                  </a:schemeClr>
                </a:solidFill>
                <a:latin typeface="Times New Roman" pitchFamily="18" charset="0"/>
                <a:cs typeface="Times New Roman" pitchFamily="18" charset="0"/>
              </a:rPr>
              <a:t>المحمـول بخطـورة الاسـتعمال المتكـرر لفتـرات </a:t>
            </a:r>
            <a:r>
              <a:rPr lang="ar-IQ" sz="2400" b="1" dirty="0" smtClean="0">
                <a:solidFill>
                  <a:schemeClr val="accent5">
                    <a:lumMod val="50000"/>
                  </a:schemeClr>
                </a:solidFill>
                <a:latin typeface="Times New Roman" pitchFamily="18" charset="0"/>
                <a:cs typeface="Times New Roman" pitchFamily="18" charset="0"/>
              </a:rPr>
              <a:t>طويلـة</a:t>
            </a:r>
            <a:r>
              <a:rPr lang="en-US" sz="2400" b="1" dirty="0" smtClean="0">
                <a:solidFill>
                  <a:schemeClr val="accent5">
                    <a:lumMod val="50000"/>
                  </a:schemeClr>
                </a:solidFill>
                <a:latin typeface="Times New Roman" pitchFamily="18" charset="0"/>
                <a:cs typeface="Times New Roman" pitchFamily="18" charset="0"/>
              </a:rPr>
              <a:t> </a:t>
            </a:r>
            <a:r>
              <a:rPr lang="ar-IQ" sz="2400" b="1" dirty="0" smtClean="0">
                <a:solidFill>
                  <a:schemeClr val="accent5">
                    <a:lumMod val="50000"/>
                  </a:schemeClr>
                </a:solidFill>
                <a:latin typeface="Times New Roman" pitchFamily="18" charset="0"/>
                <a:cs typeface="Times New Roman" pitchFamily="18" charset="0"/>
              </a:rPr>
              <a:t>وأنه </a:t>
            </a:r>
            <a:r>
              <a:rPr lang="ar-IQ" sz="2400" b="1" dirty="0">
                <a:solidFill>
                  <a:schemeClr val="accent5">
                    <a:lumMod val="50000"/>
                  </a:schemeClr>
                </a:solidFill>
                <a:latin typeface="Times New Roman" pitchFamily="18" charset="0"/>
                <a:cs typeface="Times New Roman" pitchFamily="18" charset="0"/>
              </a:rPr>
              <a:t>جهاز للطوارئ فقط ولا سيما الأطفال </a:t>
            </a:r>
            <a:r>
              <a:rPr lang="ar-IQ" sz="2400" b="1" dirty="0" smtClean="0">
                <a:solidFill>
                  <a:schemeClr val="accent5">
                    <a:lumMod val="50000"/>
                  </a:schemeClr>
                </a:solidFill>
                <a:latin typeface="Times New Roman" pitchFamily="18" charset="0"/>
                <a:cs typeface="Times New Roman" pitchFamily="18" charset="0"/>
              </a:rPr>
              <a:t>.</a:t>
            </a:r>
          </a:p>
          <a:p>
            <a:pPr algn="just" rtl="1">
              <a:buFont typeface="Wingdings" pitchFamily="2" charset="2"/>
              <a:buChar char="Ø"/>
            </a:pPr>
            <a:r>
              <a:rPr lang="ar-IQ" sz="2400" b="1" dirty="0" smtClean="0">
                <a:solidFill>
                  <a:schemeClr val="accent5">
                    <a:lumMod val="50000"/>
                  </a:schemeClr>
                </a:solidFill>
                <a:latin typeface="Times New Roman" pitchFamily="18" charset="0"/>
                <a:cs typeface="Times New Roman" pitchFamily="18" charset="0"/>
              </a:rPr>
              <a:t>الحرص </a:t>
            </a:r>
            <a:r>
              <a:rPr lang="ar-IQ" sz="2400" b="1" dirty="0">
                <a:solidFill>
                  <a:schemeClr val="accent5">
                    <a:lumMod val="50000"/>
                  </a:schemeClr>
                </a:solidFill>
                <a:latin typeface="Times New Roman" pitchFamily="18" charset="0"/>
                <a:cs typeface="Times New Roman" pitchFamily="18" charset="0"/>
              </a:rPr>
              <a:t>على استعمال سماعة الأذن مما يقلل من وصول الموجات الإشعاعية إلى </a:t>
            </a:r>
            <a:r>
              <a:rPr lang="ar-IQ" sz="2400" b="1" dirty="0" smtClean="0">
                <a:solidFill>
                  <a:schemeClr val="accent5">
                    <a:lumMod val="50000"/>
                  </a:schemeClr>
                </a:solidFill>
                <a:latin typeface="Times New Roman" pitchFamily="18" charset="0"/>
                <a:cs typeface="Times New Roman" pitchFamily="18" charset="0"/>
              </a:rPr>
              <a:t>المخ.</a:t>
            </a:r>
            <a:r>
              <a:rPr lang="ar-IQ" sz="2400" dirty="0" smtClean="0">
                <a:solidFill>
                  <a:schemeClr val="accent5">
                    <a:lumMod val="50000"/>
                  </a:schemeClr>
                </a:solidFill>
                <a:latin typeface="Times New Roman" pitchFamily="18" charset="0"/>
                <a:cs typeface="Times New Roman" pitchFamily="18" charset="0"/>
              </a:rPr>
              <a:t> </a:t>
            </a:r>
          </a:p>
          <a:p>
            <a:pPr algn="just" rtl="1">
              <a:buFont typeface="Wingdings" pitchFamily="2" charset="2"/>
              <a:buChar char="Ø"/>
            </a:pPr>
            <a:r>
              <a:rPr lang="ar-IQ" sz="2400" dirty="0">
                <a:solidFill>
                  <a:schemeClr val="accent5">
                    <a:lumMod val="50000"/>
                  </a:schemeClr>
                </a:solidFill>
                <a:latin typeface="Times New Roman" pitchFamily="18" charset="0"/>
                <a:cs typeface="Times New Roman" pitchFamily="18" charset="0"/>
              </a:rPr>
              <a:t> </a:t>
            </a:r>
            <a:r>
              <a:rPr lang="ar-IQ" sz="2400" b="1" dirty="0" smtClean="0">
                <a:solidFill>
                  <a:schemeClr val="accent5">
                    <a:lumMod val="50000"/>
                  </a:schemeClr>
                </a:solidFill>
                <a:latin typeface="Times New Roman" pitchFamily="18" charset="0"/>
                <a:cs typeface="Times New Roman" pitchFamily="18" charset="0"/>
              </a:rPr>
              <a:t>عدم </a:t>
            </a:r>
            <a:r>
              <a:rPr lang="ar-IQ" sz="2400" b="1" dirty="0" err="1" smtClean="0">
                <a:solidFill>
                  <a:schemeClr val="accent5">
                    <a:lumMod val="50000"/>
                  </a:schemeClr>
                </a:solidFill>
                <a:latin typeface="Times New Roman" pitchFamily="18" charset="0"/>
                <a:cs typeface="Times New Roman" pitchFamily="18" charset="0"/>
              </a:rPr>
              <a:t>الإتصال</a:t>
            </a:r>
            <a:r>
              <a:rPr lang="ar-IQ" sz="2400" b="1" dirty="0" smtClean="0">
                <a:solidFill>
                  <a:schemeClr val="accent5">
                    <a:lumMod val="50000"/>
                  </a:schemeClr>
                </a:solidFill>
                <a:latin typeface="Times New Roman" pitchFamily="18" charset="0"/>
                <a:cs typeface="Times New Roman" pitchFamily="18" charset="0"/>
              </a:rPr>
              <a:t> في حالة ضعف الشبكة لمردوده السلبي على صحة المستخدم.</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78539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arn(inVertical)">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barn(inVertical)">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barn(inVertical)">
                                      <p:cBhvr>
                                        <p:cTn id="4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دول طورت واختبرت الأسلحة الكهرومغناطيسية...منها في الشرق الأوسط (فيديو) -  Sputnik Arab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239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1176338" y="2438400"/>
            <a:ext cx="6821487" cy="4013200"/>
          </a:xfrm>
        </p:spPr>
        <p:txBody>
          <a:bodyPr/>
          <a:lstStyle/>
          <a:p>
            <a:pPr marL="0" indent="0" algn="ctr" rtl="1">
              <a:buNone/>
            </a:pPr>
            <a:r>
              <a:rPr lang="ar-IQ" sz="48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شكراً لحسن الإصغاء ...</a:t>
            </a:r>
          </a:p>
          <a:p>
            <a:pPr marL="0" indent="0" algn="r" rtl="1">
              <a:buNone/>
            </a:pPr>
            <a:r>
              <a:rPr lang="ar-IQ" sz="4800" b="1" dirty="0" smtClean="0">
                <a:solidFill>
                  <a:srgbClr val="FFFF00"/>
                </a:solidFill>
                <a:latin typeface="Arial" pitchFamily="34" charset="0"/>
                <a:cs typeface="Arial" pitchFamily="34" charset="0"/>
              </a:rPr>
              <a:t>صحة وسلامة إن شاء الله تعالى</a:t>
            </a:r>
            <a:endParaRPr lang="en-US" sz="48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4156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76349" y="256193"/>
            <a:ext cx="7391400" cy="7155805"/>
          </a:xfrm>
          <a:prstGeom prst="rect">
            <a:avLst/>
          </a:prstGeom>
        </p:spPr>
        <p:txBody>
          <a:bodyPr wrap="square">
            <a:spAutoFit/>
          </a:bodyPr>
          <a:lstStyle/>
          <a:p>
            <a:pPr algn="r" rtl="1">
              <a:lnSpc>
                <a:spcPct val="150000"/>
              </a:lnSpc>
              <a:buFont typeface="Wingdings" pitchFamily="2" charset="2"/>
              <a:buChar char="q"/>
            </a:pPr>
            <a:r>
              <a:rPr lang="en-US" b="1" dirty="0" smtClean="0">
                <a:solidFill>
                  <a:srgbClr val="FF0000"/>
                </a:solidFill>
              </a:rPr>
              <a:t> </a:t>
            </a:r>
            <a:r>
              <a:rPr lang="ar-IQ" b="1" dirty="0">
                <a:solidFill>
                  <a:srgbClr val="FF0000"/>
                </a:solidFill>
              </a:rPr>
              <a:t> </a:t>
            </a:r>
            <a:r>
              <a:rPr lang="ar-IQ" b="1" dirty="0" smtClean="0">
                <a:solidFill>
                  <a:srgbClr val="FF0000"/>
                </a:solidFill>
              </a:rPr>
              <a:t>الاشعاع الكهرومغناطيسي</a:t>
            </a:r>
            <a:endParaRPr lang="ar-IQ" b="1" dirty="0">
              <a:solidFill>
                <a:schemeClr val="accent4"/>
              </a:solidFill>
            </a:endParaRPr>
          </a:p>
          <a:p>
            <a:pPr algn="r" rtl="1">
              <a:lnSpc>
                <a:spcPct val="150000"/>
              </a:lnSpc>
            </a:pPr>
            <a:r>
              <a:rPr lang="ar-IQ" sz="2400" b="1" dirty="0" smtClean="0">
                <a:solidFill>
                  <a:schemeClr val="accent1">
                    <a:lumMod val="75000"/>
                  </a:schemeClr>
                </a:solidFill>
              </a:rPr>
              <a:t>هو شكل من اشكال الطاقة التي تنتج عن تذبذب الشحنات الكهربائية المكونة للذرة حيث يولد هذا التذبذب الموجات الكهرومغناطيسية ويتكون هذا الاشعاع من (مجالين كهربائي واخر مغناطيسي متعامدين).ينتقل الاشعاع الكهرومغناطيسي بسرعة الضوء ويتم تصنيف الاشعاع الكهرومغناطيسي طبقا لتردداته واطواله الموجية ضمن ما يسمى بالطيف الترددي.</a:t>
            </a:r>
          </a:p>
          <a:p>
            <a:pPr algn="r" rtl="1">
              <a:lnSpc>
                <a:spcPct val="150000"/>
              </a:lnSpc>
            </a:pPr>
            <a:r>
              <a:rPr lang="ar-IQ" sz="2400" b="1" dirty="0" smtClean="0">
                <a:solidFill>
                  <a:srgbClr val="FF0000"/>
                </a:solidFill>
              </a:rPr>
              <a:t>الطيف الترددي</a:t>
            </a:r>
          </a:p>
          <a:p>
            <a:pPr algn="r" rtl="1">
              <a:lnSpc>
                <a:spcPct val="150000"/>
              </a:lnSpc>
            </a:pPr>
            <a:r>
              <a:rPr lang="ar-IQ" sz="2400" b="1" dirty="0" smtClean="0">
                <a:solidFill>
                  <a:schemeClr val="accent1">
                    <a:lumMod val="75000"/>
                  </a:schemeClr>
                </a:solidFill>
              </a:rPr>
              <a:t>هو المدى الكلي للإشعاعات الكهرومغناطيسية بجميع تردداتها ويمتد من الترددات المنخفضة مثل الترددات الراديوية مرورا بالترددات المتوسطة مثل تردد الضوء الى الترددات العالية مثل الاشعة السينية وتنتهي بأشعة </a:t>
            </a:r>
            <a:r>
              <a:rPr lang="ar-IQ" sz="2400" b="1" dirty="0" err="1" smtClean="0">
                <a:solidFill>
                  <a:schemeClr val="accent1">
                    <a:lumMod val="75000"/>
                  </a:schemeClr>
                </a:solidFill>
              </a:rPr>
              <a:t>كاما</a:t>
            </a:r>
            <a:r>
              <a:rPr lang="ar-IQ" sz="2400" b="1" dirty="0" smtClean="0">
                <a:solidFill>
                  <a:schemeClr val="accent1">
                    <a:lumMod val="75000"/>
                  </a:schemeClr>
                </a:solidFill>
              </a:rPr>
              <a:t>.</a:t>
            </a:r>
          </a:p>
          <a:p>
            <a:pPr algn="r" rtl="1">
              <a:lnSpc>
                <a:spcPct val="150000"/>
              </a:lnSpc>
              <a:buFont typeface="Wingdings" pitchFamily="2" charset="2"/>
              <a:buChar char="q"/>
            </a:pPr>
            <a:endParaRPr lang="en-US" sz="2400" b="1" dirty="0" smtClean="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17115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371600"/>
            <a:ext cx="6553200" cy="508000"/>
          </a:xfrm>
        </p:spPr>
        <p:txBody>
          <a:bodyPr/>
          <a:lstStyle/>
          <a:p>
            <a:pPr marL="571500" indent="-571500" algn="r" rtl="1">
              <a:buFont typeface="Wingdings" pitchFamily="2" charset="2"/>
              <a:buChar char="q"/>
            </a:pPr>
            <a:r>
              <a:rPr lang="ar-IQ" dirty="0" smtClean="0">
                <a:solidFill>
                  <a:schemeClr val="accent5">
                    <a:lumMod val="50000"/>
                  </a:schemeClr>
                </a:solidFill>
              </a:rPr>
              <a:t> </a:t>
            </a:r>
            <a:endParaRPr lang="en-US" sz="2800" dirty="0">
              <a:solidFill>
                <a:schemeClr val="accent5">
                  <a:lumMod val="50000"/>
                </a:schemeClr>
              </a:solidFill>
            </a:endParaRPr>
          </a:p>
        </p:txBody>
      </p:sp>
      <p:sp>
        <p:nvSpPr>
          <p:cNvPr id="3" name="Content Placeholder 2"/>
          <p:cNvSpPr>
            <a:spLocks noGrp="1"/>
          </p:cNvSpPr>
          <p:nvPr>
            <p:ph idx="1"/>
          </p:nvPr>
        </p:nvSpPr>
        <p:spPr>
          <a:xfrm>
            <a:off x="-1752600" y="152401"/>
            <a:ext cx="10896600" cy="6324600"/>
          </a:xfrm>
        </p:spPr>
        <p:txBody>
          <a:bodyPr/>
          <a:lstStyle/>
          <a:p>
            <a:pPr lvl="2" algn="r" rtl="1">
              <a:buFont typeface="Wingdings" pitchFamily="2" charset="2"/>
              <a:buChar char="Ø"/>
            </a:pPr>
            <a:endParaRPr lang="en-US" sz="1600" b="0"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109728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69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775" y="1143000"/>
            <a:ext cx="6553200" cy="508000"/>
          </a:xfrm>
        </p:spPr>
        <p:txBody>
          <a:bodyPr/>
          <a:lstStyle/>
          <a:p>
            <a:pPr marL="571500" indent="-571500" algn="r" rtl="1">
              <a:buFont typeface="Wingdings" pitchFamily="2" charset="2"/>
              <a:buChar char="q"/>
            </a:pPr>
            <a:r>
              <a:rPr lang="ar-IQ" b="1" dirty="0" smtClean="0"/>
              <a:t>الجيل </a:t>
            </a:r>
            <a:r>
              <a:rPr lang="ar-IQ" b="1" dirty="0"/>
              <a:t>الخامس للأنظمة </a:t>
            </a:r>
            <a:r>
              <a:rPr lang="ar-IQ" b="1" dirty="0" smtClean="0"/>
              <a:t>اللاسلكية</a:t>
            </a:r>
            <a:endParaRPr lang="en-US" dirty="0"/>
          </a:p>
        </p:txBody>
      </p:sp>
      <p:sp>
        <p:nvSpPr>
          <p:cNvPr id="6" name="Content Placeholder 5"/>
          <p:cNvSpPr>
            <a:spLocks noGrp="1"/>
          </p:cNvSpPr>
          <p:nvPr>
            <p:ph idx="1"/>
          </p:nvPr>
        </p:nvSpPr>
        <p:spPr>
          <a:xfrm>
            <a:off x="871538" y="1676401"/>
            <a:ext cx="7643812" cy="4926720"/>
          </a:xfrm>
        </p:spPr>
        <p:txBody>
          <a:bodyPr/>
          <a:lstStyle/>
          <a:p>
            <a:pPr marL="0" indent="0" algn="ctr" rtl="1">
              <a:buNone/>
            </a:pPr>
            <a:endParaRPr lang="ar-IQ" sz="2400" dirty="0">
              <a:solidFill>
                <a:srgbClr val="FF0000"/>
              </a:solidFill>
            </a:endParaRPr>
          </a:p>
          <a:p>
            <a:pPr marL="0" indent="0" algn="ctr" rtl="1">
              <a:buNone/>
            </a:pPr>
            <a:r>
              <a:rPr lang="ar-IQ" sz="2400" dirty="0" smtClean="0">
                <a:solidFill>
                  <a:srgbClr val="FF0000"/>
                </a:solidFill>
              </a:rPr>
              <a:t>جدول </a:t>
            </a:r>
            <a:r>
              <a:rPr lang="ar-IQ" sz="2400" dirty="0">
                <a:solidFill>
                  <a:srgbClr val="FF0000"/>
                </a:solidFill>
              </a:rPr>
              <a:t>يوضح عرض نطاق ترددات أجيال </a:t>
            </a:r>
            <a:r>
              <a:rPr lang="ar-IQ" sz="2400" dirty="0" smtClean="0">
                <a:solidFill>
                  <a:srgbClr val="FF0000"/>
                </a:solidFill>
              </a:rPr>
              <a:t>شبكات </a:t>
            </a:r>
            <a:r>
              <a:rPr lang="ar-IQ" sz="2400" dirty="0" err="1" smtClean="0">
                <a:solidFill>
                  <a:srgbClr val="FF0000"/>
                </a:solidFill>
              </a:rPr>
              <a:t>الإتصالات</a:t>
            </a:r>
            <a:endParaRPr lang="ar-IQ" sz="2400" dirty="0" smtClean="0">
              <a:solidFill>
                <a:srgbClr val="FF0000"/>
              </a:solidFill>
            </a:endParaRPr>
          </a:p>
          <a:p>
            <a:pPr marL="0" indent="0" algn="ctr" rtl="1">
              <a:buNone/>
            </a:pPr>
            <a:endParaRPr lang="ar-IQ" sz="2200" dirty="0" smtClean="0">
              <a:solidFill>
                <a:srgbClr val="FF0000"/>
              </a:solidFill>
            </a:endParaRPr>
          </a:p>
          <a:p>
            <a:pPr marL="0" indent="0" algn="r" rtl="1">
              <a:buNone/>
            </a:pPr>
            <a:endParaRPr lang="ar-IQ" sz="2200" dirty="0">
              <a:solidFill>
                <a:srgbClr val="FF0000"/>
              </a:solidFill>
            </a:endParaRPr>
          </a:p>
          <a:p>
            <a:pPr marL="0" indent="0" algn="r" rtl="1">
              <a:buNone/>
            </a:pPr>
            <a:endParaRPr lang="ar-IQ" dirty="0" smtClean="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312" y="2743200"/>
            <a:ext cx="5667375"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826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circle(out)">
                                      <p:cBhvr>
                                        <p:cTn id="18"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187450" y="3352800"/>
            <a:ext cx="2622550" cy="2895600"/>
          </a:xfrm>
          <a:solidFill>
            <a:schemeClr val="bg1"/>
          </a:solidFill>
        </p:spPr>
        <p:txBody>
          <a:bodyPr/>
          <a:lstStyle/>
          <a:p>
            <a:pPr marL="0" indent="0" eaLnBrk="1" hangingPunct="1">
              <a:buNone/>
            </a:pPr>
            <a:r>
              <a:rPr lang="en-US" sz="2000" dirty="0"/>
              <a:t/>
            </a:r>
            <a:br>
              <a:rPr lang="en-US" sz="2000" dirty="0"/>
            </a:br>
            <a:endParaRPr lang="uk-UA" sz="2000" dirty="0" smtClean="0"/>
          </a:p>
        </p:txBody>
      </p:sp>
      <p:sp>
        <p:nvSpPr>
          <p:cNvPr id="3" name="Rectangle 2"/>
          <p:cNvSpPr/>
          <p:nvPr/>
        </p:nvSpPr>
        <p:spPr>
          <a:xfrm>
            <a:off x="2086099" y="1524000"/>
            <a:ext cx="6705600" cy="3901837"/>
          </a:xfrm>
          <a:prstGeom prst="rect">
            <a:avLst/>
          </a:prstGeom>
        </p:spPr>
        <p:txBody>
          <a:bodyPr wrap="square">
            <a:spAutoFit/>
          </a:bodyPr>
          <a:lstStyle/>
          <a:p>
            <a:pPr algn="r">
              <a:lnSpc>
                <a:spcPct val="150000"/>
              </a:lnSpc>
            </a:pPr>
            <a:r>
              <a:rPr lang="ar-IQ" sz="2400" dirty="0">
                <a:solidFill>
                  <a:schemeClr val="bg2">
                    <a:lumMod val="75000"/>
                  </a:schemeClr>
                </a:solidFill>
              </a:rPr>
              <a:t>ان معدل امتصاص الجسم للطاقة الكهرومغناطيسية يعتمد بقدر كبير على توجيه المحور لجسم الانسان بالنسبة للمجال الكهربائي ويبلغ معدل الامتصاص قمته عندما يكون طول الجسم مساويا ل 0.4 من طول الموجة وعند ذبذبات تتراوح قيمتها بين 70-80 ميكا هيرتز (الذبذبات </a:t>
            </a:r>
            <a:r>
              <a:rPr lang="ar-IQ" sz="2400" dirty="0" err="1">
                <a:solidFill>
                  <a:schemeClr val="bg2">
                    <a:lumMod val="75000"/>
                  </a:schemeClr>
                </a:solidFill>
              </a:rPr>
              <a:t>الرنينية</a:t>
            </a:r>
            <a:r>
              <a:rPr lang="ar-IQ" sz="2400" dirty="0">
                <a:solidFill>
                  <a:schemeClr val="bg2">
                    <a:lumMod val="75000"/>
                  </a:schemeClr>
                </a:solidFill>
              </a:rPr>
              <a:t>) وعندما يكون الانسان معزول  عن التلامس  الارضي وقد لوحظ ان ملامسة الانسان </a:t>
            </a:r>
            <a:r>
              <a:rPr lang="ar-IQ" sz="2400" dirty="0" err="1">
                <a:solidFill>
                  <a:schemeClr val="bg2">
                    <a:lumMod val="75000"/>
                  </a:schemeClr>
                </a:solidFill>
              </a:rPr>
              <a:t>للارض</a:t>
            </a:r>
            <a:r>
              <a:rPr lang="ar-IQ" sz="2400" dirty="0">
                <a:solidFill>
                  <a:schemeClr val="bg2">
                    <a:lumMod val="75000"/>
                  </a:schemeClr>
                </a:solidFill>
              </a:rPr>
              <a:t>  تحت هذه الظروف تخفض الذبذبات الى </a:t>
            </a:r>
            <a:r>
              <a:rPr lang="ar-IQ" sz="2400" dirty="0" err="1">
                <a:solidFill>
                  <a:schemeClr val="bg2">
                    <a:lumMod val="75000"/>
                  </a:schemeClr>
                </a:solidFill>
              </a:rPr>
              <a:t>مايقارب</a:t>
            </a:r>
            <a:r>
              <a:rPr lang="ar-IQ" sz="2400" dirty="0">
                <a:solidFill>
                  <a:schemeClr val="bg2">
                    <a:lumMod val="75000"/>
                  </a:schemeClr>
                </a:solidFill>
              </a:rPr>
              <a:t> من النصف (35-40) ميكا </a:t>
            </a:r>
            <a:r>
              <a:rPr lang="ar-IQ" sz="2400" dirty="0" smtClean="0">
                <a:solidFill>
                  <a:schemeClr val="bg2">
                    <a:lumMod val="75000"/>
                  </a:schemeClr>
                </a:solidFill>
              </a:rPr>
              <a:t>هيرتز</a:t>
            </a:r>
            <a:endParaRPr lang="en-US" sz="2400" dirty="0">
              <a:solidFill>
                <a:schemeClr val="bg2">
                  <a:lumMod val="75000"/>
                </a:schemeClr>
              </a:solidFill>
            </a:endParaRPr>
          </a:p>
        </p:txBody>
      </p:sp>
    </p:spTree>
    <p:extLst>
      <p:ext uri="{BB962C8B-B14F-4D97-AF65-F5344CB8AC3E}">
        <p14:creationId xmlns:p14="http://schemas.microsoft.com/office/powerpoint/2010/main" val="2623493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657" y="685800"/>
            <a:ext cx="8458200" cy="5181600"/>
          </a:xfrm>
        </p:spPr>
        <p:txBody>
          <a:bodyPr/>
          <a:lstStyle/>
          <a:p>
            <a:pPr lvl="0" algn="r" rtl="1">
              <a:lnSpc>
                <a:spcPct val="150000"/>
              </a:lnSpc>
            </a:pPr>
            <a:r>
              <a:rPr lang="en-US" sz="2400" dirty="0" smtClean="0"/>
              <a:t>-1</a:t>
            </a:r>
            <a:r>
              <a:rPr lang="ar-IQ" sz="2400" dirty="0" smtClean="0">
                <a:solidFill>
                  <a:srgbClr val="FF0000"/>
                </a:solidFill>
              </a:rPr>
              <a:t>معدل </a:t>
            </a:r>
            <a:r>
              <a:rPr lang="ar-IQ" sz="2400" dirty="0">
                <a:solidFill>
                  <a:srgbClr val="FF0000"/>
                </a:solidFill>
              </a:rPr>
              <a:t>الامتصاص </a:t>
            </a:r>
            <a:r>
              <a:rPr lang="ar-IQ" sz="2400" dirty="0" smtClean="0">
                <a:solidFill>
                  <a:srgbClr val="FF0000"/>
                </a:solidFill>
              </a:rPr>
              <a:t>النوعي</a:t>
            </a:r>
            <a:r>
              <a:rPr lang="ar-IQ" sz="1800" dirty="0" smtClean="0"/>
              <a:t>(</a:t>
            </a:r>
            <a:r>
              <a:rPr lang="en-US" sz="1800" dirty="0" smtClean="0"/>
              <a:t> (Specific </a:t>
            </a:r>
            <a:r>
              <a:rPr lang="en-US" sz="1800" dirty="0"/>
              <a:t>Absorption </a:t>
            </a:r>
            <a:r>
              <a:rPr lang="en-US" sz="1800" dirty="0" smtClean="0"/>
              <a:t>Rate</a:t>
            </a:r>
            <a:r>
              <a:rPr lang="ar-IQ" sz="2400" dirty="0" smtClean="0"/>
              <a:t>وهي تعني كمية الطاقة </a:t>
            </a:r>
            <a:r>
              <a:rPr lang="ar-IQ" sz="2400" dirty="0"/>
              <a:t>التي يمتصها كيلوغرام واحد من الجسم في الثانية </a:t>
            </a:r>
            <a:r>
              <a:rPr lang="ar-IQ" sz="2400" dirty="0" smtClean="0"/>
              <a:t>.</a:t>
            </a:r>
            <a:br>
              <a:rPr lang="ar-IQ" sz="2400" dirty="0" smtClean="0"/>
            </a:br>
            <a:r>
              <a:rPr lang="en-US" sz="2400" dirty="0"/>
              <a:t/>
            </a:r>
            <a:br>
              <a:rPr lang="en-US" sz="2400" dirty="0"/>
            </a:br>
            <a:r>
              <a:rPr lang="ar-IQ" sz="2400" dirty="0" smtClean="0"/>
              <a:t>يتم </a:t>
            </a:r>
            <a:r>
              <a:rPr lang="ar-IQ" sz="2400" dirty="0"/>
              <a:t>استعمال مقياس معدل الامتصاص النوعي </a:t>
            </a:r>
            <a:r>
              <a:rPr lang="en-US" sz="2400" dirty="0" smtClean="0"/>
              <a:t>SAR)</a:t>
            </a:r>
            <a:r>
              <a:rPr lang="ar-IQ" sz="2400" dirty="0" smtClean="0"/>
              <a:t>)</a:t>
            </a:r>
            <a:br>
              <a:rPr lang="ar-IQ" sz="2400" dirty="0" smtClean="0"/>
            </a:br>
            <a:r>
              <a:rPr lang="ar-IQ" sz="2400" dirty="0" smtClean="0"/>
              <a:t>لقياس تأثير </a:t>
            </a:r>
            <a:r>
              <a:rPr lang="ar-IQ" sz="2400" dirty="0"/>
              <a:t>الموجات </a:t>
            </a:r>
            <a:r>
              <a:rPr lang="ar-IQ" sz="2400" dirty="0" smtClean="0"/>
              <a:t>الكهرومغناطيسية </a:t>
            </a:r>
            <a:r>
              <a:rPr lang="ar-IQ" sz="2400" dirty="0"/>
              <a:t>المنبعثة من الاجهزة المستخدمة منزليا او في العمل والتي تكون قريبة جدا من جسم الانسان ، مثل الهواتف النقالة وافران المايكرويف  والراديو واجهزة الاتصال </a:t>
            </a:r>
            <a:r>
              <a:rPr lang="ar-IQ" sz="2400" dirty="0" smtClean="0"/>
              <a:t>اللاسلكي.</a:t>
            </a:r>
            <a:endParaRPr lang="en-US" sz="2400" dirty="0"/>
          </a:p>
        </p:txBody>
      </p:sp>
      <p:sp>
        <p:nvSpPr>
          <p:cNvPr id="5" name="Rectangle 4"/>
          <p:cNvSpPr/>
          <p:nvPr/>
        </p:nvSpPr>
        <p:spPr>
          <a:xfrm>
            <a:off x="5638800" y="685800"/>
            <a:ext cx="3062057" cy="523220"/>
          </a:xfrm>
          <a:prstGeom prst="rect">
            <a:avLst/>
          </a:prstGeom>
        </p:spPr>
        <p:txBody>
          <a:bodyPr wrap="none">
            <a:spAutoFit/>
          </a:bodyPr>
          <a:lstStyle/>
          <a:p>
            <a:r>
              <a:rPr lang="ar-IQ" sz="2800" dirty="0">
                <a:solidFill>
                  <a:srgbClr val="FF0000"/>
                </a:solidFill>
              </a:rPr>
              <a:t>معاملات قياس الجرعات </a:t>
            </a:r>
            <a:endParaRPr lang="en-US" sz="28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87144"/>
            <a:ext cx="2895600" cy="156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4" y="4725761"/>
            <a:ext cx="26003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08556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09600"/>
            <a:ext cx="8058150" cy="5486400"/>
          </a:xfrm>
        </p:spPr>
        <p:txBody>
          <a:bodyPr/>
          <a:lstStyle/>
          <a:p>
            <a:pPr marL="0" indent="0" algn="just" rtl="1">
              <a:buNone/>
            </a:pPr>
            <a:r>
              <a:rPr lang="ar-IQ" dirty="0" smtClean="0">
                <a:solidFill>
                  <a:srgbClr val="FF0000"/>
                </a:solidFill>
              </a:rPr>
              <a:t>2- مقياس </a:t>
            </a:r>
            <a:r>
              <a:rPr lang="ar-IQ" dirty="0">
                <a:solidFill>
                  <a:srgbClr val="FF0000"/>
                </a:solidFill>
              </a:rPr>
              <a:t>كثافة </a:t>
            </a:r>
            <a:r>
              <a:rPr lang="ar-IQ" dirty="0" smtClean="0">
                <a:solidFill>
                  <a:srgbClr val="FF0000"/>
                </a:solidFill>
              </a:rPr>
              <a:t>القدرة.</a:t>
            </a:r>
          </a:p>
          <a:p>
            <a:pPr marL="0" indent="0" algn="just" rtl="1">
              <a:buNone/>
            </a:pPr>
            <a:r>
              <a:rPr lang="ar-IQ" dirty="0" smtClean="0">
                <a:solidFill>
                  <a:schemeClr val="accent1">
                    <a:lumMod val="50000"/>
                  </a:schemeClr>
                </a:solidFill>
              </a:rPr>
              <a:t>كمية </a:t>
            </a:r>
            <a:r>
              <a:rPr lang="ar-IQ" dirty="0">
                <a:solidFill>
                  <a:schemeClr val="accent1">
                    <a:lumMod val="50000"/>
                  </a:schemeClr>
                </a:solidFill>
              </a:rPr>
              <a:t>الطاقة التي تسقط على وحدة المساحة في الثانية  ووحدة قياسها </a:t>
            </a:r>
            <a:r>
              <a:rPr lang="ar-IQ" dirty="0" smtClean="0">
                <a:solidFill>
                  <a:schemeClr val="accent1">
                    <a:lumMod val="50000"/>
                  </a:schemeClr>
                </a:solidFill>
              </a:rPr>
              <a:t>ملي </a:t>
            </a:r>
            <a:r>
              <a:rPr lang="ar-IQ" dirty="0">
                <a:solidFill>
                  <a:schemeClr val="accent1">
                    <a:lumMod val="50000"/>
                  </a:schemeClr>
                </a:solidFill>
              </a:rPr>
              <a:t>واط/ سنتمتر </a:t>
            </a:r>
            <a:r>
              <a:rPr lang="ar-IQ" dirty="0" smtClean="0">
                <a:solidFill>
                  <a:schemeClr val="accent1">
                    <a:lumMod val="50000"/>
                  </a:schemeClr>
                </a:solidFill>
              </a:rPr>
              <a:t>مربع. يستعمل </a:t>
            </a:r>
            <a:r>
              <a:rPr lang="ar-IQ" dirty="0">
                <a:solidFill>
                  <a:schemeClr val="accent1">
                    <a:lumMod val="50000"/>
                  </a:schemeClr>
                </a:solidFill>
              </a:rPr>
              <a:t>مقياس كثافة القدرة  لقياس </a:t>
            </a:r>
            <a:r>
              <a:rPr lang="ar-IQ" dirty="0" smtClean="0">
                <a:solidFill>
                  <a:schemeClr val="accent1">
                    <a:lumMod val="50000"/>
                  </a:schemeClr>
                </a:solidFill>
              </a:rPr>
              <a:t>تأثير </a:t>
            </a:r>
            <a:r>
              <a:rPr lang="ar-IQ" dirty="0">
                <a:solidFill>
                  <a:schemeClr val="accent1">
                    <a:lumMod val="50000"/>
                  </a:schemeClr>
                </a:solidFill>
              </a:rPr>
              <a:t>الموجات الكهرومغناطيسية المنبعثة من محطات البث والتقوية والتي تكون بعيدة نسبيا عن جسم الانسان مثل ابراج الاتصالات  ومحطات الارسال الاذاعي والتلفزيوني والفضائي ..</a:t>
            </a:r>
          </a:p>
          <a:p>
            <a:pPr marL="0" indent="0" algn="r" rtl="1">
              <a:buNone/>
            </a:pPr>
            <a:endParaRPr lang="ar-IQ" dirty="0" smtClean="0">
              <a:solidFill>
                <a:schemeClr val="accent1">
                  <a:lumMod val="50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581400"/>
            <a:ext cx="713806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15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187450" y="3352800"/>
            <a:ext cx="2622550" cy="2895600"/>
          </a:xfrm>
          <a:solidFill>
            <a:schemeClr val="bg1"/>
          </a:solidFill>
        </p:spPr>
        <p:txBody>
          <a:bodyPr/>
          <a:lstStyle/>
          <a:p>
            <a:pPr marL="0" indent="0" eaLnBrk="1" hangingPunct="1">
              <a:buNone/>
            </a:pPr>
            <a:r>
              <a:rPr lang="en-US" sz="2000" dirty="0"/>
              <a:t/>
            </a:r>
            <a:br>
              <a:rPr lang="en-US" sz="2000" dirty="0"/>
            </a:br>
            <a:endParaRPr lang="uk-UA" sz="2000" dirty="0" smtClean="0"/>
          </a:p>
        </p:txBody>
      </p:sp>
      <p:sp>
        <p:nvSpPr>
          <p:cNvPr id="3" name="Rectangle 2"/>
          <p:cNvSpPr/>
          <p:nvPr/>
        </p:nvSpPr>
        <p:spPr>
          <a:xfrm>
            <a:off x="1219200" y="152400"/>
            <a:ext cx="6629400" cy="954107"/>
          </a:xfrm>
          <a:prstGeom prst="rect">
            <a:avLst/>
          </a:prstGeom>
        </p:spPr>
        <p:txBody>
          <a:bodyPr wrap="square">
            <a:spAutoFit/>
          </a:bodyPr>
          <a:lstStyle/>
          <a:p>
            <a:pPr marL="457200" indent="-457200" algn="r" rtl="1">
              <a:spcBef>
                <a:spcPct val="20000"/>
              </a:spcBef>
              <a:buFont typeface="Wingdings" pitchFamily="2" charset="2"/>
              <a:buChar char="q"/>
            </a:pPr>
            <a:r>
              <a:rPr lang="ar-IQ" sz="2800" b="1" kern="0" dirty="0">
                <a:solidFill>
                  <a:srgbClr val="FF0000"/>
                </a:solidFill>
                <a:latin typeface="Arial"/>
              </a:rPr>
              <a:t>الأثار الصحية </a:t>
            </a:r>
            <a:r>
              <a:rPr lang="ar-IQ" sz="2800" b="1" kern="0" dirty="0" smtClean="0">
                <a:solidFill>
                  <a:srgbClr val="FF0000"/>
                </a:solidFill>
                <a:latin typeface="Arial"/>
              </a:rPr>
              <a:t>للموجات الكهرومغناطيسية</a:t>
            </a:r>
            <a:r>
              <a:rPr lang="en-US" sz="2800" b="1" kern="0" dirty="0" smtClean="0">
                <a:solidFill>
                  <a:srgbClr val="FF0000"/>
                </a:solidFill>
                <a:latin typeface="Arial"/>
              </a:rPr>
              <a:t> </a:t>
            </a:r>
            <a:r>
              <a:rPr lang="ar-IQ" sz="2800" b="1" kern="0" dirty="0" smtClean="0">
                <a:solidFill>
                  <a:srgbClr val="FF0000"/>
                </a:solidFill>
                <a:latin typeface="Arial"/>
              </a:rPr>
              <a:t> </a:t>
            </a:r>
            <a:r>
              <a:rPr lang="ar-IQ" sz="2800" b="1" kern="0" dirty="0">
                <a:solidFill>
                  <a:srgbClr val="FF0000"/>
                </a:solidFill>
                <a:latin typeface="Arial"/>
              </a:rPr>
              <a:t>وفقاً لمدى </a:t>
            </a:r>
            <a:r>
              <a:rPr lang="ar-IQ" sz="2800" b="1" kern="0" dirty="0" smtClean="0">
                <a:solidFill>
                  <a:srgbClr val="FF0000"/>
                </a:solidFill>
                <a:latin typeface="Arial"/>
              </a:rPr>
              <a:t>الترددات:</a:t>
            </a:r>
            <a:endParaRPr lang="ar-IQ" sz="2400" kern="0" dirty="0" smtClean="0">
              <a:solidFill>
                <a:srgbClr val="FF0000"/>
              </a:solidFill>
              <a:latin typeface="Arial"/>
            </a:endParaRPr>
          </a:p>
        </p:txBody>
      </p:sp>
      <p:sp>
        <p:nvSpPr>
          <p:cNvPr id="2" name="Rectangle 1"/>
          <p:cNvSpPr/>
          <p:nvPr/>
        </p:nvSpPr>
        <p:spPr>
          <a:xfrm>
            <a:off x="3276598" y="1106507"/>
            <a:ext cx="5715001" cy="5964710"/>
          </a:xfrm>
          <a:prstGeom prst="rect">
            <a:avLst/>
          </a:prstGeom>
        </p:spPr>
        <p:txBody>
          <a:bodyPr wrap="square">
            <a:spAutoFit/>
          </a:bodyPr>
          <a:lstStyle/>
          <a:p>
            <a:pPr marL="342900" indent="-342900" algn="r" rtl="1">
              <a:spcBef>
                <a:spcPct val="20000"/>
              </a:spcBef>
              <a:buFont typeface="Wingdings" pitchFamily="2" charset="2"/>
              <a:buChar char="Ø"/>
            </a:pPr>
            <a:r>
              <a:rPr lang="ar-IQ" b="1" kern="0" dirty="0" smtClean="0">
                <a:solidFill>
                  <a:schemeClr val="accent5">
                    <a:lumMod val="50000"/>
                  </a:schemeClr>
                </a:solidFill>
                <a:latin typeface="Times New Roman" pitchFamily="18" charset="0"/>
                <a:cs typeface="Times New Roman" pitchFamily="18" charset="0"/>
              </a:rPr>
              <a:t>قد تؤدي الاشعاعات الراديوية  الى زيادة حرارة الانسجة عند زيادة التعرض للإشعاعات عن الحد المسموح به في الضوابط العالمية مثل الضوابط الصادرة من اللجنة الدولية للحماية من الاشعاع غير المؤين(</a:t>
            </a:r>
            <a:r>
              <a:rPr lang="en-US" b="1" kern="0" dirty="0" smtClean="0">
                <a:solidFill>
                  <a:schemeClr val="accent5">
                    <a:lumMod val="50000"/>
                  </a:schemeClr>
                </a:solidFill>
                <a:latin typeface="Times New Roman" pitchFamily="18" charset="0"/>
                <a:cs typeface="Times New Roman" pitchFamily="18" charset="0"/>
              </a:rPr>
              <a:t>ICNIRP</a:t>
            </a:r>
            <a:r>
              <a:rPr lang="ar-IQ" b="1" kern="0" dirty="0" smtClean="0">
                <a:solidFill>
                  <a:schemeClr val="accent5">
                    <a:lumMod val="50000"/>
                  </a:schemeClr>
                </a:solidFill>
                <a:latin typeface="Times New Roman" pitchFamily="18" charset="0"/>
                <a:cs typeface="Times New Roman" pitchFamily="18" charset="0"/>
              </a:rPr>
              <a:t>) مما يسبب ارتفاع حرارة الجسم وهو ما يعرف  بالتأثير الحراري.</a:t>
            </a:r>
          </a:p>
          <a:p>
            <a:pPr marL="342900" indent="-342900" algn="just" rtl="1">
              <a:spcBef>
                <a:spcPct val="20000"/>
              </a:spcBef>
              <a:buFont typeface="Wingdings" pitchFamily="2" charset="2"/>
              <a:buChar char="Ø"/>
            </a:pPr>
            <a:r>
              <a:rPr lang="ar-IQ" b="1" kern="0" dirty="0" smtClean="0">
                <a:solidFill>
                  <a:schemeClr val="accent5">
                    <a:lumMod val="50000"/>
                  </a:schemeClr>
                </a:solidFill>
                <a:latin typeface="Times New Roman" pitchFamily="18" charset="0"/>
                <a:cs typeface="Times New Roman" pitchFamily="18" charset="0"/>
              </a:rPr>
              <a:t>من الممكن ان تؤثر الحرارة </a:t>
            </a:r>
            <a:r>
              <a:rPr lang="ar-IQ" b="1" kern="0" dirty="0" err="1" smtClean="0">
                <a:solidFill>
                  <a:schemeClr val="accent5">
                    <a:lumMod val="50000"/>
                  </a:schemeClr>
                </a:solidFill>
                <a:latin typeface="Times New Roman" pitchFamily="18" charset="0"/>
                <a:cs typeface="Times New Roman" pitchFamily="18" charset="0"/>
              </a:rPr>
              <a:t>المستحثة</a:t>
            </a:r>
            <a:r>
              <a:rPr lang="ar-IQ" b="1" kern="0" dirty="0" smtClean="0">
                <a:solidFill>
                  <a:schemeClr val="accent5">
                    <a:lumMod val="50000"/>
                  </a:schemeClr>
                </a:solidFill>
                <a:latin typeface="Times New Roman" pitchFamily="18" charset="0"/>
                <a:cs typeface="Times New Roman" pitchFamily="18" charset="0"/>
              </a:rPr>
              <a:t>  تلك على نمو الجنين وقد تسبب تشوهات خلقية اذا ارتفعت درجة حرارته بمعدل 2-3 درجات ولمدة ساعات طويلة وكذلك قد تؤدي الى الاصابة بمرض اعتام العين</a:t>
            </a:r>
            <a:r>
              <a:rPr lang="en-US" b="1" kern="0" dirty="0" smtClean="0">
                <a:solidFill>
                  <a:schemeClr val="accent5">
                    <a:lumMod val="50000"/>
                  </a:schemeClr>
                </a:solidFill>
                <a:latin typeface="Times New Roman" pitchFamily="18" charset="0"/>
                <a:cs typeface="Times New Roman" pitchFamily="18" charset="0"/>
              </a:rPr>
              <a:t> </a:t>
            </a:r>
            <a:r>
              <a:rPr lang="ar-SA" b="1" dirty="0" smtClean="0">
                <a:solidFill>
                  <a:schemeClr val="accent5">
                    <a:lumMod val="50000"/>
                  </a:schemeClr>
                </a:solidFill>
                <a:ea typeface="Times New Roman"/>
                <a:cs typeface="Times New Roman"/>
              </a:rPr>
              <a:t>في </a:t>
            </a:r>
            <a:r>
              <a:rPr lang="ar-SA" b="1" dirty="0">
                <a:solidFill>
                  <a:schemeClr val="accent5">
                    <a:lumMod val="50000"/>
                  </a:schemeClr>
                </a:solidFill>
                <a:ea typeface="Times New Roman"/>
                <a:cs typeface="Times New Roman"/>
              </a:rPr>
              <a:t>حالة وجود شخص يستخدم الهاتف الخليوي فإن معظم التأثير الحراري سوف يحدث على سطح الرأس مما يسبب ارتفاع درجة حرارته بمقدار جزء من الدرجة. وهذا الارتفاع في الحرارة يمكن وضعه مباشرة في الرتبة التي تسبق ارتفاع الحرارة الناتج عن التعرض لأشعة الشمس</a:t>
            </a:r>
            <a:r>
              <a:rPr lang="en-US" b="1" dirty="0">
                <a:solidFill>
                  <a:schemeClr val="accent5">
                    <a:lumMod val="50000"/>
                  </a:schemeClr>
                </a:solidFill>
                <a:latin typeface="Times New Roman"/>
                <a:ea typeface="Times New Roman"/>
              </a:rPr>
              <a:t>. </a:t>
            </a:r>
            <a:r>
              <a:rPr lang="ar-SA" b="1" dirty="0">
                <a:solidFill>
                  <a:schemeClr val="accent5">
                    <a:lumMod val="50000"/>
                  </a:schemeClr>
                </a:solidFill>
                <a:latin typeface="Times New Roman"/>
                <a:ea typeface="Times New Roman"/>
              </a:rPr>
              <a:t>تملك الدورة الدموية في الدماغ قدرة على التخلص من الحرارة الزائدة عن طريق زيادة تدفق الدم في الجسم . في حين لا تملك قرنية العين نفس الآلية في تنظيم درجة الحرارة، وبالتالي فإن التعرض لمدة 2-3 ساعات سوف يؤدي إلى اعتام عدسة </a:t>
            </a:r>
            <a:r>
              <a:rPr lang="ar-SA" b="1" dirty="0" smtClean="0">
                <a:solidFill>
                  <a:schemeClr val="accent5">
                    <a:lumMod val="50000"/>
                  </a:schemeClr>
                </a:solidFill>
                <a:latin typeface="Times New Roman"/>
                <a:ea typeface="Times New Roman"/>
              </a:rPr>
              <a:t>العين</a:t>
            </a:r>
            <a:r>
              <a:rPr lang="ar-IQ" b="1" dirty="0">
                <a:solidFill>
                  <a:schemeClr val="accent5">
                    <a:lumMod val="50000"/>
                  </a:schemeClr>
                </a:solidFill>
                <a:latin typeface="Times New Roman"/>
                <a:ea typeface="Times New Roman"/>
              </a:rPr>
              <a:t> </a:t>
            </a:r>
            <a:r>
              <a:rPr lang="ar-IQ" b="1" dirty="0" smtClean="0">
                <a:solidFill>
                  <a:schemeClr val="accent5">
                    <a:lumMod val="50000"/>
                  </a:schemeClr>
                </a:solidFill>
                <a:latin typeface="Times New Roman"/>
                <a:ea typeface="Times New Roman"/>
              </a:rPr>
              <a:t>هذه الدراسة كانت على الارانب</a:t>
            </a:r>
            <a:r>
              <a:rPr lang="en-US" b="1" dirty="0" smtClean="0">
                <a:solidFill>
                  <a:schemeClr val="accent5">
                    <a:lumMod val="50000"/>
                  </a:schemeClr>
                </a:solidFill>
                <a:latin typeface="Times New Roman"/>
                <a:ea typeface="Times New Roman"/>
              </a:rPr>
              <a:t>.</a:t>
            </a:r>
            <a:r>
              <a:rPr lang="ar-SA" b="1" dirty="0" smtClean="0">
                <a:solidFill>
                  <a:schemeClr val="accent5">
                    <a:lumMod val="50000"/>
                  </a:schemeClr>
                </a:solidFill>
                <a:latin typeface="Times New Roman"/>
                <a:ea typeface="Times New Roman"/>
              </a:rPr>
              <a:t>في </a:t>
            </a:r>
            <a:r>
              <a:rPr lang="ar-SA" b="1" dirty="0">
                <a:solidFill>
                  <a:schemeClr val="accent5">
                    <a:lumMod val="50000"/>
                  </a:schemeClr>
                </a:solidFill>
                <a:latin typeface="Times New Roman"/>
                <a:ea typeface="Times New Roman"/>
              </a:rPr>
              <a:t>عيون الأرانب عند قيم معدل الامتصاص النوعي</a:t>
            </a:r>
            <a:r>
              <a:rPr lang="en-US" b="1" dirty="0">
                <a:solidFill>
                  <a:schemeClr val="accent5">
                    <a:lumMod val="50000"/>
                  </a:schemeClr>
                </a:solidFill>
                <a:latin typeface="Times New Roman"/>
                <a:ea typeface="Times New Roman"/>
              </a:rPr>
              <a:t> ( </a:t>
            </a:r>
            <a:r>
              <a:rPr lang="ar-SA" b="1" dirty="0">
                <a:solidFill>
                  <a:schemeClr val="accent5">
                    <a:lumMod val="50000"/>
                  </a:schemeClr>
                </a:solidFill>
                <a:latin typeface="Times New Roman"/>
                <a:ea typeface="Times New Roman"/>
              </a:rPr>
              <a:t>واط/كج) والذي أدى إلى درجات حرارة في العدسة تصل إلى 41 درجة مئوية. في حين لم يحدث اعتام للعدسة في عيون القرود عن التعرض لظروف مماثلة، وبشكل عام فإنه لم يتم ربط اعتام العدسة في مراحله الأولى باستخدام الهواتف المحمولة</a:t>
            </a:r>
            <a:r>
              <a:rPr lang="ar-IQ" b="1" kern="0" dirty="0" smtClean="0">
                <a:solidFill>
                  <a:schemeClr val="accent5">
                    <a:lumMod val="50000"/>
                  </a:schemeClr>
                </a:solidFill>
                <a:latin typeface="Times New Roman" pitchFamily="18" charset="0"/>
                <a:cs typeface="Times New Roman" pitchFamily="18" charset="0"/>
              </a:rPr>
              <a:t>.</a:t>
            </a:r>
            <a:endParaRPr lang="en-US" b="1" kern="0" dirty="0">
              <a:solidFill>
                <a:schemeClr val="accent5">
                  <a:lumMod val="50000"/>
                </a:schemeClr>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115055"/>
            <a:ext cx="3124199" cy="262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768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template 6">
      <a:dk1>
        <a:srgbClr val="4D4D4D"/>
      </a:dk1>
      <a:lt1>
        <a:srgbClr val="FFFFFF"/>
      </a:lt1>
      <a:dk2>
        <a:srgbClr val="4D4D4D"/>
      </a:dk2>
      <a:lt2>
        <a:srgbClr val="003399"/>
      </a:lt2>
      <a:accent1>
        <a:srgbClr val="6699FF"/>
      </a:accent1>
      <a:accent2>
        <a:srgbClr val="99CCFF"/>
      </a:accent2>
      <a:accent3>
        <a:srgbClr val="FFFFFF"/>
      </a:accent3>
      <a:accent4>
        <a:srgbClr val="404040"/>
      </a:accent4>
      <a:accent5>
        <a:srgbClr val="B8CAFF"/>
      </a:accent5>
      <a:accent6>
        <a:srgbClr val="8AB9E7"/>
      </a:accent6>
      <a:hlink>
        <a:srgbClr val="0099FF"/>
      </a:hlink>
      <a:folHlink>
        <a:srgbClr val="DDDDDD"/>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0099FF"/>
        </a:lt2>
        <a:accent1>
          <a:srgbClr val="003399"/>
        </a:accent1>
        <a:accent2>
          <a:srgbClr val="CCECFF"/>
        </a:accent2>
        <a:accent3>
          <a:srgbClr val="FFFFFF"/>
        </a:accent3>
        <a:accent4>
          <a:srgbClr val="404040"/>
        </a:accent4>
        <a:accent5>
          <a:srgbClr val="AAADCA"/>
        </a:accent5>
        <a:accent6>
          <a:srgbClr val="B9D6E7"/>
        </a:accent6>
        <a:hlink>
          <a:srgbClr val="6699FF"/>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333333"/>
        </a:dk1>
        <a:lt1>
          <a:srgbClr val="FFFFFF"/>
        </a:lt1>
        <a:dk2>
          <a:srgbClr val="808080"/>
        </a:dk2>
        <a:lt2>
          <a:srgbClr val="003366"/>
        </a:lt2>
        <a:accent1>
          <a:srgbClr val="6699FF"/>
        </a:accent1>
        <a:accent2>
          <a:srgbClr val="990000"/>
        </a:accent2>
        <a:accent3>
          <a:srgbClr val="FFFFFF"/>
        </a:accent3>
        <a:accent4>
          <a:srgbClr val="2A2A2A"/>
        </a:accent4>
        <a:accent5>
          <a:srgbClr val="B8CAFF"/>
        </a:accent5>
        <a:accent6>
          <a:srgbClr val="8A0000"/>
        </a:accent6>
        <a:hlink>
          <a:srgbClr val="0066CC"/>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003399"/>
        </a:lt2>
        <a:accent1>
          <a:srgbClr val="66CCFF"/>
        </a:accent1>
        <a:accent2>
          <a:srgbClr val="3366FF"/>
        </a:accent2>
        <a:accent3>
          <a:srgbClr val="FFFFFF"/>
        </a:accent3>
        <a:accent4>
          <a:srgbClr val="404040"/>
        </a:accent4>
        <a:accent5>
          <a:srgbClr val="B8E2FF"/>
        </a:accent5>
        <a:accent6>
          <a:srgbClr val="2D5CE7"/>
        </a:accent6>
        <a:hlink>
          <a:srgbClr val="FFCC00"/>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003399"/>
        </a:lt2>
        <a:accent1>
          <a:srgbClr val="6699FF"/>
        </a:accent1>
        <a:accent2>
          <a:srgbClr val="3366FF"/>
        </a:accent2>
        <a:accent3>
          <a:srgbClr val="FFFFFF"/>
        </a:accent3>
        <a:accent4>
          <a:srgbClr val="404040"/>
        </a:accent4>
        <a:accent5>
          <a:srgbClr val="B8CAFF"/>
        </a:accent5>
        <a:accent6>
          <a:srgbClr val="2D5CE7"/>
        </a:accent6>
        <a:hlink>
          <a:srgbClr val="0099FF"/>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003399"/>
        </a:lt2>
        <a:accent1>
          <a:srgbClr val="6699FF"/>
        </a:accent1>
        <a:accent2>
          <a:srgbClr val="CC0000"/>
        </a:accent2>
        <a:accent3>
          <a:srgbClr val="FFFFFF"/>
        </a:accent3>
        <a:accent4>
          <a:srgbClr val="404040"/>
        </a:accent4>
        <a:accent5>
          <a:srgbClr val="B8CAFF"/>
        </a:accent5>
        <a:accent6>
          <a:srgbClr val="B90000"/>
        </a:accent6>
        <a:hlink>
          <a:srgbClr val="0099FF"/>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003399"/>
        </a:lt2>
        <a:accent1>
          <a:srgbClr val="6699FF"/>
        </a:accent1>
        <a:accent2>
          <a:srgbClr val="99CCFF"/>
        </a:accent2>
        <a:accent3>
          <a:srgbClr val="FFFFFF"/>
        </a:accent3>
        <a:accent4>
          <a:srgbClr val="404040"/>
        </a:accent4>
        <a:accent5>
          <a:srgbClr val="B8CAFF"/>
        </a:accent5>
        <a:accent6>
          <a:srgbClr val="8AB9E7"/>
        </a:accent6>
        <a:hlink>
          <a:srgbClr val="0099F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2463</TotalTime>
  <Words>1177</Words>
  <Application>Microsoft Office PowerPoint</Application>
  <PresentationFormat>On-screen Show (4:3)</PresentationFormat>
  <Paragraphs>267</Paragraphs>
  <Slides>24</Slides>
  <Notes>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template</vt:lpstr>
      <vt:lpstr>المعايير الذاتية للتأثيرات السلبية للمجالات الكهرومغناطيسية</vt:lpstr>
      <vt:lpstr>PowerPoint Presentation</vt:lpstr>
      <vt:lpstr>PowerPoint Presentation</vt:lpstr>
      <vt:lpstr> </vt:lpstr>
      <vt:lpstr>الجيل الخامس للأنظمة اللاسلكية</vt:lpstr>
      <vt:lpstr>PowerPoint Presentation</vt:lpstr>
      <vt:lpstr>-1معدل الامتصاص النوعي( (Specific Absorption Rateوهي تعني كمية الطاقة التي يمتصها كيلوغرام واحد من الجسم في الثانية .  يتم استعمال مقياس معدل الامتصاص النوعي SAR)) لقياس تأثير الموجات الكهرومغناطيسية المنبعثة من الاجهزة المستخدمة منزليا او في العمل والتي تكون قريبة جدا من جسم الانسان ، مثل الهواتف النقالة وافران المايكرويف  والراديو واجهزة الاتصال اللاسلكي.</vt:lpstr>
      <vt:lpstr>PowerPoint Presentation</vt:lpstr>
      <vt:lpstr>PowerPoint Presentation</vt:lpstr>
      <vt:lpstr>PowerPoint Presentation</vt:lpstr>
      <vt:lpstr>PowerPoint Presentation</vt:lpstr>
      <vt:lpstr> ومن الأمراض التي تعود أسبابها للتعرض لحزمة هذه الموجات الدقيقة الصداع المؤقت والمزمن، والاجهاد المعروف بحسور العين، والإرهاق والدوار (الدوخة)، والنوم القلق (المتقطع) والميل للنعاس أثناء العمل، والميل للكتابة و الانطوائية، وحدة الطبع والعصبية، والشعور بالخوف والإصابة بوسواس المرض، والتوتر العصبي، والوهن الذهني، وانخفاض القدرة على التركيز. وضعف الذاكرة، والشعور بالألم في فروة الرأس والحواجب، واّلام في العضلات، واّلام في القلب، وصعوبة في التنفس، وتعرق شديد في الأطراف.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التوصيــات:</vt:lpstr>
      <vt:lpstr>PowerPoint Presentation</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الموجات الكهرومغناطيسية ... إدمان التكنولوجيا المعاصرة وصحة الإنسان</dc:title>
  <dc:creator>Maher</dc:creator>
  <cp:lastModifiedBy>dr.Ali</cp:lastModifiedBy>
  <cp:revision>214</cp:revision>
  <dcterms:created xsi:type="dcterms:W3CDTF">2020-05-22T08:43:34Z</dcterms:created>
  <dcterms:modified xsi:type="dcterms:W3CDTF">2020-11-16T08:11:24Z</dcterms:modified>
</cp:coreProperties>
</file>