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8" r:id="rId4"/>
    <p:sldId id="259" r:id="rId5"/>
    <p:sldId id="260" r:id="rId6"/>
    <p:sldId id="261" r:id="rId7"/>
    <p:sldId id="276" r:id="rId8"/>
    <p:sldId id="273" r:id="rId9"/>
    <p:sldId id="277" r:id="rId10"/>
    <p:sldId id="282" r:id="rId11"/>
    <p:sldId id="284" r:id="rId12"/>
    <p:sldId id="286" r:id="rId13"/>
    <p:sldId id="288" r:id="rId14"/>
    <p:sldId id="262" r:id="rId15"/>
    <p:sldId id="278"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53" autoAdjust="0"/>
    <p:restoredTop sz="94660"/>
  </p:normalViewPr>
  <p:slideViewPr>
    <p:cSldViewPr snapToGrid="0">
      <p:cViewPr>
        <p:scale>
          <a:sx n="100" d="100"/>
          <a:sy n="100" d="100"/>
        </p:scale>
        <p:origin x="-6" y="-12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88F371-0629-42BC-88A1-222FF40305B5}"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289678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8F371-0629-42BC-88A1-222FF40305B5}"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3352224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8F371-0629-42BC-88A1-222FF40305B5}"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302722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8F371-0629-42BC-88A1-222FF40305B5}"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659758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88F371-0629-42BC-88A1-222FF40305B5}"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212729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88F371-0629-42BC-88A1-222FF40305B5}" type="datetimeFigureOut">
              <a:rPr lang="en-US" smtClean="0"/>
              <a:t>12/28/2020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144923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88F371-0629-42BC-88A1-222FF40305B5}" type="datetimeFigureOut">
              <a:rPr lang="en-US" smtClean="0"/>
              <a:t>12/28/2020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1196157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88F371-0629-42BC-88A1-222FF40305B5}" type="datetimeFigureOut">
              <a:rPr lang="en-US" smtClean="0"/>
              <a:t>12/28/2020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4192970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8F371-0629-42BC-88A1-222FF40305B5}" type="datetimeFigureOut">
              <a:rPr lang="en-US" smtClean="0"/>
              <a:t>12/28/2020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1422598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88F371-0629-42BC-88A1-222FF40305B5}" type="datetimeFigureOut">
              <a:rPr lang="en-US" smtClean="0"/>
              <a:t>12/28/2020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12215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88F371-0629-42BC-88A1-222FF40305B5}" type="datetimeFigureOut">
              <a:rPr lang="en-US" smtClean="0"/>
              <a:t>12/28/2020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2042165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8F371-0629-42BC-88A1-222FF40305B5}" type="datetimeFigureOut">
              <a:rPr lang="en-US" smtClean="0"/>
              <a:t>12/28/2020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560B1-6DEA-4F92-B81F-FE6F6DE623E8}" type="slidenum">
              <a:rPr lang="en-US" smtClean="0"/>
              <a:t>‹#›</a:t>
            </a:fld>
            <a:endParaRPr lang="en-US"/>
          </a:p>
        </p:txBody>
      </p:sp>
    </p:spTree>
    <p:extLst>
      <p:ext uri="{BB962C8B-B14F-4D97-AF65-F5344CB8AC3E}">
        <p14:creationId xmlns:p14="http://schemas.microsoft.com/office/powerpoint/2010/main" val="961547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1" y="583977"/>
            <a:ext cx="11900263" cy="4093428"/>
          </a:xfrm>
          <a:prstGeom prst="rect">
            <a:avLst/>
          </a:prstGeom>
        </p:spPr>
        <p:txBody>
          <a:bodyPr wrap="square">
            <a:spAutoFit/>
          </a:bodyPr>
          <a:lstStyle/>
          <a:p>
            <a:pPr marL="342900" indent="-34290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The earth's surface is a boundary on the domain of the atmosphere. Transport processes at this boundary modify the lowest 100 to 3000 m of the atmosphere, creating what is called </a:t>
            </a:r>
            <a:r>
              <a:rPr lang="en-US" sz="2000" b="1" u="sng" dirty="0" smtClean="0">
                <a:latin typeface="Times New Roman" panose="02020603050405020304" pitchFamily="18" charset="0"/>
                <a:cs typeface="Times New Roman" panose="02020603050405020304" pitchFamily="18" charset="0"/>
              </a:rPr>
              <a:t>the boundary layer  . </a:t>
            </a:r>
          </a:p>
          <a:p>
            <a:pPr marL="800100" lvl="1" indent="-34290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The remainder of the air in the troposphere is loosely called the </a:t>
            </a:r>
            <a:r>
              <a:rPr lang="en-US" sz="2000" b="1" u="sng" dirty="0" smtClean="0">
                <a:latin typeface="Times New Roman" panose="02020603050405020304" pitchFamily="18" charset="0"/>
                <a:cs typeface="Times New Roman" panose="02020603050405020304" pitchFamily="18" charset="0"/>
              </a:rPr>
              <a:t>free atmosphere</a:t>
            </a:r>
            <a:r>
              <a:rPr lang="en-US" sz="2000" dirty="0" smtClean="0">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The troposphere extends from the ground up to an average altitude of 11 km</a:t>
            </a:r>
            <a:r>
              <a:rPr lang="en-US" sz="2000" dirty="0" smtClean="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define the boundary layer as that part of the troposphere that is directly influenced by the presence of the earth's surface and responds to surface forcing with a timescale of about an hour or less. These </a:t>
            </a:r>
            <a:r>
              <a:rPr lang="en-US" sz="2000" dirty="0" err="1">
                <a:latin typeface="Times New Roman" panose="02020603050405020304" pitchFamily="18" charset="0"/>
                <a:cs typeface="Times New Roman" panose="02020603050405020304" pitchFamily="18" charset="0"/>
              </a:rPr>
              <a:t>forcings</a:t>
            </a:r>
            <a:r>
              <a:rPr lang="en-US" sz="2000" dirty="0">
                <a:latin typeface="Times New Roman" panose="02020603050405020304" pitchFamily="18" charset="0"/>
                <a:cs typeface="Times New Roman" panose="02020603050405020304" pitchFamily="18" charset="0"/>
              </a:rPr>
              <a:t> include frictional drag, evaporation and transpiration, heat transfer, pollutant emission, and terrain. The boundary layer thickness is quite variable in time and </a:t>
            </a:r>
            <a:r>
              <a:rPr lang="en-US" sz="2000" dirty="0" smtClean="0">
                <a:latin typeface="Times New Roman" panose="02020603050405020304" pitchFamily="18" charset="0"/>
                <a:cs typeface="Times New Roman" panose="02020603050405020304" pitchFamily="18" charset="0"/>
              </a:rPr>
              <a:t>space</a:t>
            </a:r>
            <a:r>
              <a:rPr lang="en-US" sz="2000" dirty="0">
                <a:latin typeface="Times New Roman" panose="02020603050405020304" pitchFamily="18" charset="0"/>
                <a:cs typeface="Times New Roman" panose="02020603050405020304" pitchFamily="18" charset="0"/>
              </a:rPr>
              <a:t>. Its maximum height </a:t>
            </a:r>
            <a:r>
              <a:rPr lang="en-US" sz="2000" dirty="0" smtClean="0">
                <a:latin typeface="Times New Roman" panose="02020603050405020304" pitchFamily="18" charset="0"/>
                <a:cs typeface="Times New Roman" panose="02020603050405020304" pitchFamily="18" charset="0"/>
              </a:rPr>
              <a:t>can reach </a:t>
            </a:r>
            <a:r>
              <a:rPr lang="en-US" sz="2000" dirty="0">
                <a:latin typeface="Times New Roman" panose="02020603050405020304" pitchFamily="18" charset="0"/>
                <a:cs typeface="Times New Roman" panose="02020603050405020304" pitchFamily="18" charset="0"/>
              </a:rPr>
              <a:t>3 km over deserts, dry fields and boreal forests. Over wetter surfaces the </a:t>
            </a:r>
            <a:r>
              <a:rPr lang="en-US" sz="2000" dirty="0" smtClean="0">
                <a:latin typeface="Times New Roman" panose="02020603050405020304" pitchFamily="18" charset="0"/>
                <a:cs typeface="Times New Roman" panose="02020603050405020304" pitchFamily="18" charset="0"/>
              </a:rPr>
              <a:t>PBL reaches </a:t>
            </a:r>
            <a:r>
              <a:rPr lang="en-US" sz="2000" dirty="0">
                <a:latin typeface="Times New Roman" panose="02020603050405020304" pitchFamily="18" charset="0"/>
                <a:cs typeface="Times New Roman" panose="02020603050405020304" pitchFamily="18" charset="0"/>
              </a:rPr>
              <a:t>about 1 to 2 km.</a:t>
            </a:r>
          </a:p>
          <a:p>
            <a:pPr marL="342900" indent="-34290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Two </a:t>
            </a:r>
            <a:r>
              <a:rPr lang="en-US" sz="2000" dirty="0">
                <a:latin typeface="Times New Roman" panose="02020603050405020304" pitchFamily="18" charset="0"/>
                <a:cs typeface="Times New Roman" panose="02020603050405020304" pitchFamily="18" charset="0"/>
              </a:rPr>
              <a:t>types of clouds are often included in boundary-layer studies. One is the </a:t>
            </a:r>
            <a:r>
              <a:rPr lang="en-US" sz="2000" b="1" dirty="0">
                <a:latin typeface="Times New Roman" panose="02020603050405020304" pitchFamily="18" charset="0"/>
                <a:cs typeface="Times New Roman" panose="02020603050405020304" pitchFamily="18" charset="0"/>
              </a:rPr>
              <a:t>fair-weather cumulus </a:t>
            </a:r>
            <a:r>
              <a:rPr lang="en-US" sz="2000" b="1" dirty="0" smtClean="0">
                <a:latin typeface="Times New Roman" panose="02020603050405020304" pitchFamily="18" charset="0"/>
                <a:cs typeface="Times New Roman" panose="02020603050405020304" pitchFamily="18" charset="0"/>
              </a:rPr>
              <a:t>cloud </a:t>
            </a:r>
            <a:r>
              <a:rPr lang="en-US" sz="2000" dirty="0">
                <a:latin typeface="Times New Roman" panose="02020603050405020304" pitchFamily="18" charset="0"/>
                <a:cs typeface="Times New Roman" panose="02020603050405020304" pitchFamily="18" charset="0"/>
              </a:rPr>
              <a:t>and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other type is the </a:t>
            </a:r>
            <a:r>
              <a:rPr lang="en-US" sz="2000" b="1" dirty="0">
                <a:latin typeface="Times New Roman" panose="02020603050405020304" pitchFamily="18" charset="0"/>
                <a:cs typeface="Times New Roman" panose="02020603050405020304" pitchFamily="18" charset="0"/>
              </a:rPr>
              <a:t>stratocumulus cloud</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endParaRPr lang="en-US"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l="15002" t="20113" r="17780" b="17053"/>
          <a:stretch/>
        </p:blipFill>
        <p:spPr>
          <a:xfrm>
            <a:off x="313510" y="4127863"/>
            <a:ext cx="11769634" cy="2730137"/>
          </a:xfrm>
          <a:prstGeom prst="rect">
            <a:avLst/>
          </a:prstGeom>
        </p:spPr>
      </p:pic>
      <p:sp>
        <p:nvSpPr>
          <p:cNvPr id="6" name="Rectangle 5"/>
          <p:cNvSpPr/>
          <p:nvPr/>
        </p:nvSpPr>
        <p:spPr>
          <a:xfrm>
            <a:off x="3631474" y="122312"/>
            <a:ext cx="4553934" cy="461665"/>
          </a:xfrm>
          <a:prstGeom prst="rect">
            <a:avLst/>
          </a:prstGeom>
        </p:spPr>
        <p:txBody>
          <a:bodyPr wrap="square">
            <a:spAutoFit/>
          </a:bodyPr>
          <a:lstStyle/>
          <a:p>
            <a:r>
              <a:rPr lang="en-US" sz="2400" b="1" u="sng" dirty="0" smtClean="0">
                <a:latin typeface="Times New Roman" panose="02020603050405020304" pitchFamily="18" charset="0"/>
                <a:cs typeface="Times New Roman" panose="02020603050405020304" pitchFamily="18" charset="0"/>
              </a:rPr>
              <a:t>Boundary Layer Characteristics</a:t>
            </a:r>
            <a:endParaRPr lang="en-US" sz="2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4264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565" y="114106"/>
            <a:ext cx="11861075" cy="2308324"/>
          </a:xfrm>
          <a:prstGeom prst="rect">
            <a:avLst/>
          </a:prstGeom>
        </p:spPr>
        <p:txBody>
          <a:bodyPr wrap="square">
            <a:spAutoFit/>
          </a:bodyPr>
          <a:lstStyle/>
          <a:p>
            <a:r>
              <a:rPr lang="en-US" sz="2400" b="1" i="1" u="sng" dirty="0"/>
              <a:t> Boundary Layer Depth and Structure </a:t>
            </a:r>
            <a:r>
              <a:rPr lang="en-US" sz="2400" b="1" i="1" u="sng" dirty="0" smtClean="0"/>
              <a:t>:-</a:t>
            </a:r>
            <a:endParaRPr lang="en-US" sz="2400" b="1" i="1" u="sng" dirty="0"/>
          </a:p>
          <a:p>
            <a:r>
              <a:rPr lang="en-US" sz="2000" b="1" u="sng" dirty="0"/>
              <a:t>Over </a:t>
            </a:r>
            <a:r>
              <a:rPr lang="en-US" sz="2000" b="1" u="sng" dirty="0" smtClean="0"/>
              <a:t>oceans</a:t>
            </a:r>
            <a:r>
              <a:rPr lang="ar-IQ" sz="2000" dirty="0"/>
              <a:t> </a:t>
            </a:r>
            <a:r>
              <a:rPr lang="en-US" sz="2000" dirty="0" smtClean="0"/>
              <a:t> </a:t>
            </a:r>
            <a:r>
              <a:rPr lang="en-US" sz="2000" dirty="0">
                <a:latin typeface="Times New Roman" panose="02020603050405020304" pitchFamily="18" charset="0"/>
                <a:cs typeface="Times New Roman" panose="02020603050405020304" pitchFamily="18" charset="0"/>
              </a:rPr>
              <a:t>the boundary layer depth varies relatively slowly in space and time. The sea surface temperature changes little over a diurnal cycle because of the tremendous mixing within the top of the ocean. Also, water has a large heat capacity, meaning that it can absorb large amounts of heat from the sun with relatively little temperature change. Thus, a slowly varying sea surface temperature means a slowly varying forcing into the bottom of the boundary layer. Most changes in boundary layer depth over oceans are caused by synoptic and mesoscale processes of vertical motion and </a:t>
            </a:r>
            <a:r>
              <a:rPr lang="en-US" sz="2000" dirty="0" smtClean="0">
                <a:latin typeface="Times New Roman" panose="02020603050405020304" pitchFamily="18" charset="0"/>
                <a:cs typeface="Times New Roman" panose="02020603050405020304" pitchFamily="18" charset="0"/>
              </a:rPr>
              <a:t>advection a </a:t>
            </a:r>
            <a:r>
              <a:rPr lang="en-US" sz="2000" dirty="0">
                <a:latin typeface="Times New Roman" panose="02020603050405020304" pitchFamily="18" charset="0"/>
                <a:cs typeface="Times New Roman" panose="02020603050405020304" pitchFamily="18" charset="0"/>
              </a:rPr>
              <a:t>of different air masses over the sea surface. </a:t>
            </a:r>
          </a:p>
        </p:txBody>
      </p:sp>
      <p:sp>
        <p:nvSpPr>
          <p:cNvPr id="5" name="Rectangle 4"/>
          <p:cNvSpPr/>
          <p:nvPr/>
        </p:nvSpPr>
        <p:spPr>
          <a:xfrm>
            <a:off x="117564" y="2300961"/>
            <a:ext cx="11861076" cy="1631216"/>
          </a:xfrm>
          <a:prstGeom prst="rect">
            <a:avLst/>
          </a:prstGeom>
        </p:spPr>
        <p:txBody>
          <a:bodyPr wrap="square">
            <a:spAutoFit/>
          </a:bodyPr>
          <a:lstStyle/>
          <a:p>
            <a:r>
              <a:rPr lang="en-US" sz="2000" b="1" u="sng" dirty="0">
                <a:latin typeface="Times New Roman" panose="02020603050405020304" pitchFamily="18" charset="0"/>
                <a:cs typeface="Times New Roman" panose="02020603050405020304" pitchFamily="18" charset="0"/>
              </a:rPr>
              <a:t>Over both land and oceans</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the </a:t>
            </a:r>
            <a:r>
              <a:rPr lang="en-US" sz="2000" dirty="0">
                <a:latin typeface="Times New Roman" panose="02020603050405020304" pitchFamily="18" charset="0"/>
                <a:cs typeface="Times New Roman" panose="02020603050405020304" pitchFamily="18" charset="0"/>
              </a:rPr>
              <a:t>general nature of the boundary layer is to be thinner in high-pressure regions than in low-pressure regions </a:t>
            </a:r>
            <a:endParaRPr lang="ar-IQ"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Fig 1.6). The subsidence and low-level horizontal divergence associated with synoptic high-pressure move boundary layer air out of the high towards lower pressure regions. The shallower depths are often associated with cloud-free regions. </a:t>
            </a:r>
          </a:p>
        </p:txBody>
      </p:sp>
      <p:sp>
        <p:nvSpPr>
          <p:cNvPr id="6" name="Rectangle 5"/>
          <p:cNvSpPr/>
          <p:nvPr/>
        </p:nvSpPr>
        <p:spPr>
          <a:xfrm>
            <a:off x="117564" y="3810708"/>
            <a:ext cx="4869106" cy="1631216"/>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low-pressure regions the upward motions </a:t>
            </a:r>
            <a:r>
              <a:rPr lang="en-US" sz="2000" dirty="0" smtClean="0">
                <a:latin typeface="Times New Roman" panose="02020603050405020304" pitchFamily="18" charset="0"/>
                <a:cs typeface="Times New Roman" panose="02020603050405020304" pitchFamily="18" charset="0"/>
              </a:rPr>
              <a:t> carry </a:t>
            </a:r>
            <a:r>
              <a:rPr lang="en-US" sz="2000" dirty="0">
                <a:latin typeface="Times New Roman" panose="02020603050405020304" pitchFamily="18" charset="0"/>
                <a:cs typeface="Times New Roman" panose="02020603050405020304" pitchFamily="18" charset="0"/>
              </a:rPr>
              <a:t>boundary-layer air away from the ground to large altitudes throughout the troposphere. It is difficult to define a boundary layer top for these situations. </a:t>
            </a:r>
          </a:p>
        </p:txBody>
      </p:sp>
      <p:pic>
        <p:nvPicPr>
          <p:cNvPr id="8" name="Picture 7"/>
          <p:cNvPicPr>
            <a:picLocks noChangeAspect="1"/>
          </p:cNvPicPr>
          <p:nvPr/>
        </p:nvPicPr>
        <p:blipFill rotWithShape="1">
          <a:blip r:embed="rId2"/>
          <a:srcRect l="23529" t="21696" r="23964" b="7053"/>
          <a:stretch/>
        </p:blipFill>
        <p:spPr>
          <a:xfrm>
            <a:off x="4715692" y="3579223"/>
            <a:ext cx="7476308" cy="3278777"/>
          </a:xfrm>
          <a:prstGeom prst="rect">
            <a:avLst/>
          </a:prstGeom>
        </p:spPr>
      </p:pic>
    </p:spTree>
    <p:extLst>
      <p:ext uri="{BB962C8B-B14F-4D97-AF65-F5344CB8AC3E}">
        <p14:creationId xmlns:p14="http://schemas.microsoft.com/office/powerpoint/2010/main" val="1745364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754" y="124493"/>
            <a:ext cx="11917680" cy="2862322"/>
          </a:xfrm>
          <a:prstGeom prst="rect">
            <a:avLst/>
          </a:prstGeom>
        </p:spPr>
        <p:txBody>
          <a:bodyPr wrap="square">
            <a:spAutoFit/>
          </a:bodyPr>
          <a:lstStyle/>
          <a:p>
            <a:pPr marL="342900" indent="-342900">
              <a:buFont typeface="Wingdings" panose="05000000000000000000" pitchFamily="2" charset="2"/>
              <a:buChar char="q"/>
            </a:pPr>
            <a:r>
              <a:rPr lang="en-US" sz="2000" b="1" i="1" u="sng" dirty="0" smtClean="0"/>
              <a:t>Over land surfaces </a:t>
            </a:r>
            <a:r>
              <a:rPr lang="en-US" sz="2000" dirty="0" smtClean="0"/>
              <a:t>in high pressure regions the boundary layer has a well defined structure that evolves with the diurnal cycle (Fig 1.7). The three major components of this structure are the mixed layer, the residual layer, and the stable boundary layer. When clouds are present in the mixed layer, it is further subdivided into a cloud layer ' and a sub cloud layer. </a:t>
            </a:r>
          </a:p>
          <a:p>
            <a:pPr marL="342900" indent="-342900">
              <a:buFont typeface="Wingdings" panose="05000000000000000000" pitchFamily="2" charset="2"/>
              <a:buChar char="q"/>
            </a:pPr>
            <a:r>
              <a:rPr lang="en-US" sz="2000" dirty="0" smtClean="0"/>
              <a:t>The surface layer is the region at the bottom of the boundary layer where this </a:t>
            </a:r>
            <a:r>
              <a:rPr lang="en-US" sz="2000" dirty="0"/>
              <a:t>layer, typically 100 m </a:t>
            </a:r>
            <a:r>
              <a:rPr lang="en-US" sz="2000" dirty="0" smtClean="0"/>
              <a:t>thick</a:t>
            </a:r>
          </a:p>
          <a:p>
            <a:r>
              <a:rPr lang="en-US" sz="2000" dirty="0"/>
              <a:t> </a:t>
            </a:r>
            <a:r>
              <a:rPr lang="en-US" sz="2000" dirty="0" smtClean="0"/>
              <a:t> </a:t>
            </a:r>
            <a:r>
              <a:rPr lang="en-US" sz="2000" dirty="0"/>
              <a:t>(or 10% of the depth of the ABL), the winds, temperature and humidity vary rapidly with altitude, and the characteristics of turbulence are affected by the surface. Vertical fluxes of heat and momentum are approximately constant</a:t>
            </a:r>
            <a:r>
              <a:rPr lang="en-US" sz="2000" dirty="0" smtClean="0"/>
              <a:t>. </a:t>
            </a:r>
            <a:r>
              <a:rPr lang="en-US" sz="2000" dirty="0" smtClean="0">
                <a:solidFill>
                  <a:srgbClr val="FF0000"/>
                </a:solidFill>
              </a:rPr>
              <a:t>a </a:t>
            </a:r>
            <a:r>
              <a:rPr lang="en-US" sz="2000" dirty="0">
                <a:solidFill>
                  <a:srgbClr val="FF0000"/>
                </a:solidFill>
              </a:rPr>
              <a:t>thin layer called a microlayer or interfacial layer has been identified in the lowest few centimeters of air, where molecular transport dominates over turbulent transport. </a:t>
            </a:r>
          </a:p>
        </p:txBody>
      </p:sp>
      <p:sp>
        <p:nvSpPr>
          <p:cNvPr id="5" name="Rectangle 4"/>
          <p:cNvSpPr/>
          <p:nvPr/>
        </p:nvSpPr>
        <p:spPr>
          <a:xfrm>
            <a:off x="267789" y="3072348"/>
            <a:ext cx="11645538" cy="3170099"/>
          </a:xfrm>
          <a:prstGeom prst="rect">
            <a:avLst/>
          </a:prstGeom>
        </p:spPr>
        <p:txBody>
          <a:bodyPr wrap="square">
            <a:spAutoFit/>
          </a:bodyPr>
          <a:lstStyle/>
          <a:p>
            <a:pPr marL="342900" indent="-342900">
              <a:buFont typeface="Wingdings" panose="05000000000000000000" pitchFamily="2" charset="2"/>
              <a:buChar char="q"/>
            </a:pPr>
            <a:r>
              <a:rPr lang="en-US" sz="2000" dirty="0"/>
              <a:t>At the sunset, the deep surface cooling creates a stable (nocturnal) boundary layer, above which is a residual layer, basically the leftover part of the daytime mixed layer· </a:t>
            </a:r>
            <a:r>
              <a:rPr lang="en-US" sz="2000" dirty="0" smtClean="0"/>
              <a:t>It </a:t>
            </a:r>
            <a:r>
              <a:rPr lang="en-US" sz="2000" dirty="0"/>
              <a:t>mixing is caused by wind friction. The thickness of this layer depends on the prevailing wind velocity as well as on the roughness of the surface, but it rarely exceeds 500 m. </a:t>
            </a:r>
            <a:endParaRPr lang="en-US" sz="2000" dirty="0" smtClean="0"/>
          </a:p>
          <a:p>
            <a:pPr marL="342900" indent="-342900">
              <a:buFont typeface="Wingdings" panose="05000000000000000000" pitchFamily="2" charset="2"/>
              <a:buChar char="q"/>
            </a:pPr>
            <a:r>
              <a:rPr lang="en-US" sz="2000" dirty="0" smtClean="0"/>
              <a:t> </a:t>
            </a:r>
            <a:r>
              <a:rPr lang="en-US" sz="2000" dirty="0"/>
              <a:t>When the sun rises, the atmosphere begins to be heated from below and convective motions quickly overtake wind shear turbulence. Penetrative convection follows, gradually eroding upward the stratified layer created during the night and replacing it by the convective boundary layer (CBL). Wind-induced turbulence is much weaker than convection-induced turbulence, except at the base of the CBL where both have equal </a:t>
            </a:r>
            <a:r>
              <a:rPr lang="en-US" sz="2000" dirty="0" smtClean="0"/>
              <a:t>intensity. The </a:t>
            </a:r>
            <a:r>
              <a:rPr lang="en-US" sz="2000" dirty="0"/>
              <a:t>suppression of heat input from the surface at sunset halts convection, and what used to be the CBL becomes an </a:t>
            </a:r>
            <a:r>
              <a:rPr lang="en-US" sz="2000" dirty="0" err="1" smtClean="0"/>
              <a:t>unagitated</a:t>
            </a:r>
            <a:r>
              <a:rPr lang="en-US" sz="2000" dirty="0" smtClean="0"/>
              <a:t> </a:t>
            </a:r>
            <a:r>
              <a:rPr lang="en-US" sz="2000" dirty="0"/>
              <a:t>mixed layer, called the residual layer. </a:t>
            </a:r>
            <a:endParaRPr lang="en-US" sz="2000" dirty="0" smtClean="0"/>
          </a:p>
        </p:txBody>
      </p:sp>
    </p:spTree>
    <p:extLst>
      <p:ext uri="{BB962C8B-B14F-4D97-AF65-F5344CB8AC3E}">
        <p14:creationId xmlns:p14="http://schemas.microsoft.com/office/powerpoint/2010/main" val="4234479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57" y="0"/>
            <a:ext cx="12193057" cy="6361611"/>
          </a:xfrm>
          <a:prstGeom prst="rect">
            <a:avLst/>
          </a:prstGeom>
        </p:spPr>
      </p:pic>
    </p:spTree>
    <p:extLst>
      <p:ext uri="{BB962C8B-B14F-4D97-AF65-F5344CB8AC3E}">
        <p14:creationId xmlns:p14="http://schemas.microsoft.com/office/powerpoint/2010/main" val="2791714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885" y="271195"/>
            <a:ext cx="11599818"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following shorthand </a:t>
            </a:r>
            <a:r>
              <a:rPr lang="en-US" sz="2400" dirty="0" smtClean="0">
                <a:latin typeface="Times New Roman" panose="02020603050405020304" pitchFamily="18" charset="0"/>
                <a:cs typeface="Times New Roman" panose="02020603050405020304" pitchFamily="18" charset="0"/>
              </a:rPr>
              <a:t>notation </a:t>
            </a:r>
            <a:r>
              <a:rPr lang="en-US" sz="2400" dirty="0">
                <a:latin typeface="Times New Roman" panose="02020603050405020304" pitchFamily="18" charset="0"/>
                <a:cs typeface="Times New Roman" panose="02020603050405020304" pitchFamily="18" charset="0"/>
              </a:rPr>
              <a:t>is often used for the various parts of the boundary layer. </a:t>
            </a:r>
          </a:p>
        </p:txBody>
      </p:sp>
      <p:pic>
        <p:nvPicPr>
          <p:cNvPr id="5" name="Picture 4"/>
          <p:cNvPicPr>
            <a:picLocks noChangeAspect="1"/>
          </p:cNvPicPr>
          <p:nvPr/>
        </p:nvPicPr>
        <p:blipFill rotWithShape="1">
          <a:blip r:embed="rId2"/>
          <a:srcRect l="14593" t="18839" r="11615" b="8660"/>
          <a:stretch/>
        </p:blipFill>
        <p:spPr>
          <a:xfrm>
            <a:off x="95794" y="732860"/>
            <a:ext cx="12192000" cy="5695407"/>
          </a:xfrm>
          <a:prstGeom prst="rect">
            <a:avLst/>
          </a:prstGeom>
        </p:spPr>
      </p:pic>
    </p:spTree>
    <p:extLst>
      <p:ext uri="{BB962C8B-B14F-4D97-AF65-F5344CB8AC3E}">
        <p14:creationId xmlns:p14="http://schemas.microsoft.com/office/powerpoint/2010/main" val="2608738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887" y="121814"/>
            <a:ext cx="11456124" cy="4708981"/>
          </a:xfrm>
          <a:prstGeom prst="rect">
            <a:avLst/>
          </a:prstGeom>
        </p:spPr>
        <p:txBody>
          <a:bodyPr wrap="square">
            <a:spAutoFit/>
          </a:bodyPr>
          <a:lstStyle/>
          <a:p>
            <a:pPr>
              <a:lnSpc>
                <a:spcPct val="150000"/>
              </a:lnSpc>
            </a:pPr>
            <a:r>
              <a:rPr lang="en-US" sz="2000" b="1" i="1" u="sng" dirty="0">
                <a:latin typeface="Times New Roman" panose="02020603050405020304" pitchFamily="18" charset="0"/>
                <a:cs typeface="Times New Roman" panose="02020603050405020304" pitchFamily="18" charset="0"/>
              </a:rPr>
              <a:t>Boundary Layer </a:t>
            </a:r>
            <a:r>
              <a:rPr lang="en-US" sz="2000" b="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extends </a:t>
            </a:r>
            <a:r>
              <a:rPr lang="en-US" sz="2000" dirty="0">
                <a:latin typeface="Times New Roman" panose="02020603050405020304" pitchFamily="18" charset="0"/>
                <a:cs typeface="Times New Roman" panose="02020603050405020304" pitchFamily="18" charset="0"/>
              </a:rPr>
              <a:t>from the surface to between 500 and 3,000 m altitude. Located within troposphere</a:t>
            </a:r>
          </a:p>
          <a:p>
            <a:pPr>
              <a:lnSpc>
                <a:spcPct val="150000"/>
              </a:lnSpc>
            </a:pPr>
            <a:r>
              <a:rPr lang="en-US" sz="2000" b="1" i="1" u="sng" dirty="0">
                <a:latin typeface="Times New Roman" panose="02020603050405020304" pitchFamily="18" charset="0"/>
                <a:cs typeface="Times New Roman" panose="02020603050405020304" pitchFamily="18" charset="0"/>
              </a:rPr>
              <a:t>Surface Layer </a:t>
            </a:r>
            <a:r>
              <a:rPr lang="en-US" sz="2000" b="1" i="1" u="sng"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comprises </a:t>
            </a:r>
            <a:r>
              <a:rPr lang="en-US" sz="2000" dirty="0">
                <a:latin typeface="Times New Roman" panose="02020603050405020304" pitchFamily="18" charset="0"/>
                <a:cs typeface="Times New Roman" panose="02020603050405020304" pitchFamily="18" charset="0"/>
              </a:rPr>
              <a:t>the bottom 10% of the Boundary Layer.</a:t>
            </a:r>
          </a:p>
          <a:p>
            <a:pPr>
              <a:lnSpc>
                <a:spcPct val="150000"/>
              </a:lnSpc>
            </a:pPr>
            <a:r>
              <a:rPr lang="en-US" sz="2000" b="1" i="1" u="sng" dirty="0">
                <a:latin typeface="Times New Roman" panose="02020603050405020304" pitchFamily="18" charset="0"/>
                <a:cs typeface="Times New Roman" panose="02020603050405020304" pitchFamily="18" charset="0"/>
              </a:rPr>
              <a:t>Mixed Layer </a:t>
            </a:r>
            <a:r>
              <a:rPr lang="en-US" sz="2000" b="1" i="1" u="sng"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area </a:t>
            </a:r>
            <a:r>
              <a:rPr lang="en-US" sz="2000" dirty="0">
                <a:latin typeface="Times New Roman" panose="02020603050405020304" pitchFamily="18" charset="0"/>
                <a:cs typeface="Times New Roman" panose="02020603050405020304" pitchFamily="18" charset="0"/>
              </a:rPr>
              <a:t>of upward and downward motion of air resulting in a very well mixed layer of air. </a:t>
            </a:r>
            <a:endParaRPr lang="en-US" sz="2000" dirty="0" smtClean="0">
              <a:latin typeface="Times New Roman" panose="02020603050405020304" pitchFamily="18" charset="0"/>
              <a:cs typeface="Times New Roman" panose="02020603050405020304" pitchFamily="18" charset="0"/>
            </a:endParaRPr>
          </a:p>
          <a:p>
            <a:pPr>
              <a:lnSpc>
                <a:spcPct val="150000"/>
              </a:lnSpc>
            </a:pPr>
            <a:r>
              <a:rPr lang="en-US" sz="2000" dirty="0" smtClean="0">
                <a:latin typeface="Times New Roman" panose="02020603050405020304" pitchFamily="18" charset="0"/>
                <a:cs typeface="Times New Roman" panose="02020603050405020304" pitchFamily="18" charset="0"/>
              </a:rPr>
              <a:t>Very </a:t>
            </a:r>
            <a:r>
              <a:rPr lang="en-US" sz="2000" dirty="0">
                <a:latin typeface="Times New Roman" panose="02020603050405020304" pitchFamily="18" charset="0"/>
                <a:cs typeface="Times New Roman" panose="02020603050405020304" pitchFamily="18" charset="0"/>
              </a:rPr>
              <a:t>unstable</a:t>
            </a:r>
          </a:p>
          <a:p>
            <a:pPr>
              <a:lnSpc>
                <a:spcPct val="150000"/>
              </a:lnSpc>
            </a:pPr>
            <a:r>
              <a:rPr lang="en-US" sz="2000" b="1" i="1" u="sng" dirty="0">
                <a:latin typeface="Times New Roman" panose="02020603050405020304" pitchFamily="18" charset="0"/>
                <a:cs typeface="Times New Roman" panose="02020603050405020304" pitchFamily="18" charset="0"/>
              </a:rPr>
              <a:t>Entrainment Zone </a:t>
            </a:r>
            <a:r>
              <a:rPr lang="en-US" sz="2000" b="1" i="1" u="sng"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area </a:t>
            </a:r>
            <a:r>
              <a:rPr lang="en-US" sz="2000" dirty="0">
                <a:latin typeface="Times New Roman" panose="02020603050405020304" pitchFamily="18" charset="0"/>
                <a:cs typeface="Times New Roman" panose="02020603050405020304" pitchFamily="18" charset="0"/>
              </a:rPr>
              <a:t>between the boundary layer and the free atmosphere.</a:t>
            </a:r>
          </a:p>
          <a:p>
            <a:pPr>
              <a:lnSpc>
                <a:spcPct val="150000"/>
              </a:lnSpc>
            </a:pPr>
            <a:r>
              <a:rPr lang="en-US" sz="2000" b="1" i="1" u="sng" dirty="0">
                <a:latin typeface="Times New Roman" panose="02020603050405020304" pitchFamily="18" charset="0"/>
                <a:cs typeface="Times New Roman" panose="02020603050405020304" pitchFamily="18" charset="0"/>
              </a:rPr>
              <a:t>Free Atmosphere </a:t>
            </a:r>
            <a:r>
              <a:rPr lang="en-US" sz="2000" b="1" i="1" u="sng"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area </a:t>
            </a:r>
            <a:r>
              <a:rPr lang="en-US" sz="2000" dirty="0">
                <a:latin typeface="Times New Roman" panose="02020603050405020304" pitchFamily="18" charset="0"/>
                <a:cs typeface="Times New Roman" panose="02020603050405020304" pitchFamily="18" charset="0"/>
              </a:rPr>
              <a:t>above the boundary layer.</a:t>
            </a:r>
          </a:p>
          <a:p>
            <a:pPr>
              <a:lnSpc>
                <a:spcPct val="150000"/>
              </a:lnSpc>
            </a:pPr>
            <a:r>
              <a:rPr lang="en-US" sz="2000" b="1" i="1" u="sng" dirty="0">
                <a:latin typeface="Times New Roman" panose="02020603050405020304" pitchFamily="18" charset="0"/>
                <a:cs typeface="Times New Roman" panose="02020603050405020304" pitchFamily="18" charset="0"/>
              </a:rPr>
              <a:t>Cloud Layer </a:t>
            </a:r>
            <a:r>
              <a:rPr lang="en-US" sz="2000" b="1" i="1" u="sng"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region </a:t>
            </a:r>
            <a:r>
              <a:rPr lang="en-US" sz="2000" dirty="0">
                <a:latin typeface="Times New Roman" panose="02020603050405020304" pitchFamily="18" charset="0"/>
                <a:cs typeface="Times New Roman" panose="02020603050405020304" pitchFamily="18" charset="0"/>
              </a:rPr>
              <a:t>within the boundary layer where clouds appear.</a:t>
            </a:r>
          </a:p>
          <a:p>
            <a:pPr>
              <a:lnSpc>
                <a:spcPct val="150000"/>
              </a:lnSpc>
            </a:pPr>
            <a:r>
              <a:rPr lang="en-US" sz="2000" b="1" i="1" u="sng" dirty="0" err="1">
                <a:latin typeface="Times New Roman" panose="02020603050405020304" pitchFamily="18" charset="0"/>
                <a:cs typeface="Times New Roman" panose="02020603050405020304" pitchFamily="18" charset="0"/>
              </a:rPr>
              <a:t>Subcloud</a:t>
            </a:r>
            <a:r>
              <a:rPr lang="en-US" sz="2000" b="1" i="1" u="sng" dirty="0">
                <a:latin typeface="Times New Roman" panose="02020603050405020304" pitchFamily="18" charset="0"/>
                <a:cs typeface="Times New Roman" panose="02020603050405020304" pitchFamily="18" charset="0"/>
              </a:rPr>
              <a:t> Layer </a:t>
            </a:r>
            <a:r>
              <a:rPr lang="en-US" sz="2000" b="1" i="1" u="sng"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region </a:t>
            </a:r>
            <a:r>
              <a:rPr lang="en-US" sz="2000" dirty="0">
                <a:latin typeface="Times New Roman" panose="02020603050405020304" pitchFamily="18" charset="0"/>
                <a:cs typeface="Times New Roman" panose="02020603050405020304" pitchFamily="18" charset="0"/>
              </a:rPr>
              <a:t>underneath the cloud layer</a:t>
            </a:r>
          </a:p>
          <a:p>
            <a:pPr>
              <a:lnSpc>
                <a:spcPct val="150000"/>
              </a:lnSpc>
            </a:pPr>
            <a:r>
              <a:rPr lang="en-US" sz="2000" b="1" i="1" u="sng" dirty="0">
                <a:latin typeface="Times New Roman" panose="02020603050405020304" pitchFamily="18" charset="0"/>
                <a:cs typeface="Times New Roman" panose="02020603050405020304" pitchFamily="18" charset="0"/>
              </a:rPr>
              <a:t>Nocturnal Boundary layer </a:t>
            </a:r>
            <a:r>
              <a:rPr lang="en-US" sz="2000" b="1" i="1" u="sng"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portion </a:t>
            </a:r>
            <a:r>
              <a:rPr lang="en-US" sz="2000" dirty="0">
                <a:latin typeface="Times New Roman" panose="02020603050405020304" pitchFamily="18" charset="0"/>
                <a:cs typeface="Times New Roman" panose="02020603050405020304" pitchFamily="18" charset="0"/>
              </a:rPr>
              <a:t>of mixed layer that loses its buoyancy at </a:t>
            </a:r>
            <a:r>
              <a:rPr lang="en-US" sz="2000" dirty="0" smtClean="0">
                <a:latin typeface="Times New Roman" panose="02020603050405020304" pitchFamily="18" charset="0"/>
                <a:cs typeface="Times New Roman" panose="02020603050405020304" pitchFamily="18" charset="0"/>
              </a:rPr>
              <a:t>night. Very stable.</a:t>
            </a:r>
            <a:endParaRPr lang="en-US" sz="2000" dirty="0">
              <a:latin typeface="Times New Roman" panose="02020603050405020304" pitchFamily="18" charset="0"/>
              <a:cs typeface="Times New Roman" panose="02020603050405020304" pitchFamily="18" charset="0"/>
            </a:endParaRPr>
          </a:p>
          <a:p>
            <a:pPr>
              <a:lnSpc>
                <a:spcPct val="150000"/>
              </a:lnSpc>
            </a:pPr>
            <a:r>
              <a:rPr lang="en-US" sz="2000" b="1" i="1" u="sng" dirty="0">
                <a:latin typeface="Times New Roman" panose="02020603050405020304" pitchFamily="18" charset="0"/>
                <a:cs typeface="Times New Roman" panose="02020603050405020304" pitchFamily="18" charset="0"/>
              </a:rPr>
              <a:t>Residual layer </a:t>
            </a:r>
            <a:r>
              <a:rPr lang="en-US" sz="2000" b="1" i="1" u="sng"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remaining portion of the mixed layer at night </a:t>
            </a:r>
          </a:p>
        </p:txBody>
      </p:sp>
    </p:spTree>
    <p:extLst>
      <p:ext uri="{BB962C8B-B14F-4D97-AF65-F5344CB8AC3E}">
        <p14:creationId xmlns:p14="http://schemas.microsoft.com/office/powerpoint/2010/main" val="1798029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3956" y="169204"/>
            <a:ext cx="11456124" cy="1292662"/>
          </a:xfrm>
          <a:prstGeom prst="rect">
            <a:avLst/>
          </a:prstGeom>
        </p:spPr>
        <p:txBody>
          <a:bodyPr wrap="square">
            <a:spAutoFit/>
          </a:bodyPr>
          <a:lstStyle/>
          <a:p>
            <a:endParaRPr lang="ar-IQ" dirty="0" smtClean="0"/>
          </a:p>
          <a:p>
            <a:r>
              <a:rPr lang="en-US" sz="2000" dirty="0" smtClean="0"/>
              <a:t>Boundary </a:t>
            </a:r>
            <a:r>
              <a:rPr lang="en-US" sz="2000" dirty="0"/>
              <a:t>layers are classified as </a:t>
            </a:r>
            <a:r>
              <a:rPr lang="en-US" sz="2000" b="1" u="sng" dirty="0"/>
              <a:t>unstable</a:t>
            </a:r>
            <a:r>
              <a:rPr lang="en-US" sz="2000" dirty="0"/>
              <a:t> if the air moving upward in turbulent motions near the surface tends to be buoyant ( less dense) than in the downdrafts, and </a:t>
            </a:r>
            <a:r>
              <a:rPr lang="en-US" sz="2000" b="1" u="sng" dirty="0"/>
              <a:t>stable</a:t>
            </a:r>
            <a:r>
              <a:rPr lang="en-US" sz="2000" dirty="0"/>
              <a:t> if the reverse is true. </a:t>
            </a:r>
            <a:endParaRPr lang="en-US" sz="2000" dirty="0" smtClean="0"/>
          </a:p>
          <a:p>
            <a:r>
              <a:rPr lang="en-US" sz="2000" dirty="0" smtClean="0"/>
              <a:t>If </a:t>
            </a:r>
            <a:r>
              <a:rPr lang="en-US" sz="2000" dirty="0"/>
              <a:t>there is negligible buoyancy transport within the BL, it is called </a:t>
            </a:r>
            <a:r>
              <a:rPr lang="en-US" sz="2000" b="1" u="sng" dirty="0"/>
              <a:t>neutral</a:t>
            </a:r>
            <a:r>
              <a:rPr lang="en-US" sz="2000" dirty="0"/>
              <a:t>.</a:t>
            </a:r>
          </a:p>
        </p:txBody>
      </p:sp>
      <p:pic>
        <p:nvPicPr>
          <p:cNvPr id="6" name="Picture 5"/>
          <p:cNvPicPr/>
          <p:nvPr/>
        </p:nvPicPr>
        <p:blipFill rotWithShape="1">
          <a:blip r:embed="rId2"/>
          <a:srcRect l="27937" t="27769" r="28968" b="12524"/>
          <a:stretch/>
        </p:blipFill>
        <p:spPr>
          <a:xfrm>
            <a:off x="180474" y="1776549"/>
            <a:ext cx="5799907" cy="5081451"/>
          </a:xfrm>
          <a:prstGeom prst="rect">
            <a:avLst/>
          </a:prstGeom>
        </p:spPr>
      </p:pic>
      <p:pic>
        <p:nvPicPr>
          <p:cNvPr id="7" name="Picture 6"/>
          <p:cNvPicPr/>
          <p:nvPr/>
        </p:nvPicPr>
        <p:blipFill rotWithShape="1">
          <a:blip r:embed="rId3"/>
          <a:srcRect l="23174" t="20993" r="24207" b="18877"/>
          <a:stretch/>
        </p:blipFill>
        <p:spPr>
          <a:xfrm>
            <a:off x="6113417" y="1776549"/>
            <a:ext cx="5956663" cy="5185954"/>
          </a:xfrm>
          <a:prstGeom prst="rect">
            <a:avLst/>
          </a:prstGeom>
        </p:spPr>
      </p:pic>
    </p:spTree>
    <p:extLst>
      <p:ext uri="{BB962C8B-B14F-4D97-AF65-F5344CB8AC3E}">
        <p14:creationId xmlns:p14="http://schemas.microsoft.com/office/powerpoint/2010/main" val="619420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0439" t="7476" r="25507" b="18528"/>
          <a:stretch/>
        </p:blipFill>
        <p:spPr bwMode="auto">
          <a:xfrm>
            <a:off x="0" y="0"/>
            <a:ext cx="12191999" cy="319033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15222" t="19939" r="19691" b="56164"/>
          <a:stretch/>
        </p:blipFill>
        <p:spPr bwMode="auto">
          <a:xfrm>
            <a:off x="-1" y="3319780"/>
            <a:ext cx="12192000" cy="91440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srcRect l="14354" t="73918" r="18396" b="7961"/>
          <a:stretch/>
        </p:blipFill>
        <p:spPr bwMode="auto">
          <a:xfrm>
            <a:off x="1" y="4363629"/>
            <a:ext cx="12191998" cy="1027521"/>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14354" t="34910" r="18396" b="48904"/>
          <a:stretch/>
        </p:blipFill>
        <p:spPr bwMode="auto">
          <a:xfrm>
            <a:off x="0" y="5562599"/>
            <a:ext cx="12192000" cy="10287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95703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6233" t="8508" r="15992" b="26786"/>
          <a:stretch/>
        </p:blipFill>
        <p:spPr bwMode="auto">
          <a:xfrm>
            <a:off x="0" y="0"/>
            <a:ext cx="12183035"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4865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070" y="114273"/>
            <a:ext cx="11769634" cy="1323439"/>
          </a:xfrm>
          <a:prstGeom prst="rect">
            <a:avLst/>
          </a:prstGeom>
        </p:spPr>
        <p:txBody>
          <a:bodyPr wrap="square">
            <a:spAutoFit/>
          </a:bodyPr>
          <a:lstStyle/>
          <a:p>
            <a:pPr marL="342900" indent="-34290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For example of temperature variations in the lower troposphere is shown in Fig 1.2. These time-histories were constructed from radiosonde soundings made every several hours near Lawton, Oklahoma. shows a diurnal variation of temperature near the ground that is not evident at greater altitudes. Such diurnal variation is one of the key characteristics of the boundary layer over land. The free atmosphere shows little diurnal variation.</a:t>
            </a:r>
            <a:endParaRPr lang="en-US"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2"/>
          <a:srcRect l="2143" t="12768" r="4989" b="8303"/>
          <a:stretch/>
        </p:blipFill>
        <p:spPr>
          <a:xfrm>
            <a:off x="91440" y="1620593"/>
            <a:ext cx="11900264" cy="2690149"/>
          </a:xfrm>
          <a:prstGeom prst="rect">
            <a:avLst/>
          </a:prstGeom>
        </p:spPr>
      </p:pic>
      <p:sp>
        <p:nvSpPr>
          <p:cNvPr id="7" name="Rectangle 6"/>
          <p:cNvSpPr/>
          <p:nvPr/>
        </p:nvSpPr>
        <p:spPr>
          <a:xfrm>
            <a:off x="222070" y="4597514"/>
            <a:ext cx="11769634" cy="1938992"/>
          </a:xfrm>
          <a:prstGeom prst="rect">
            <a:avLst/>
          </a:prstGeom>
        </p:spPr>
        <p:txBody>
          <a:bodyPr wrap="square">
            <a:spAutoFit/>
          </a:bodyPr>
          <a:lstStyle/>
          <a:p>
            <a:pPr marL="342900" indent="-34290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This diurnal variation is not caused by direct forcing of solar radiation on the boundary layer. Little solar radiation is absorbed in the boundary layer; most are transmitted to the ground where typical </a:t>
            </a:r>
            <a:r>
              <a:rPr lang="en-US" sz="2000" dirty="0" err="1" smtClean="0">
                <a:latin typeface="Times New Roman" panose="02020603050405020304" pitchFamily="18" charset="0"/>
                <a:cs typeface="Times New Roman" panose="02020603050405020304" pitchFamily="18" charset="0"/>
              </a:rPr>
              <a:t>absorptivities</a:t>
            </a:r>
            <a:r>
              <a:rPr lang="en-US" sz="2000" dirty="0" smtClean="0">
                <a:latin typeface="Times New Roman" panose="02020603050405020304" pitchFamily="18" charset="0"/>
                <a:cs typeface="Times New Roman" panose="02020603050405020304" pitchFamily="18" charset="0"/>
              </a:rPr>
              <a:t> on the order of 90% result in absorption of much of the solar energy. It is the ground that warms and cools in response to the radiation, which in turn forces changes in the boundary layer via transport processes. Turbulence is one of the important transport processes, and is sometimes also used to define the boundary layer.</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7900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902" t="10446" r="19145" b="7232"/>
          <a:stretch/>
        </p:blipFill>
        <p:spPr>
          <a:xfrm>
            <a:off x="0" y="0"/>
            <a:ext cx="12192000" cy="6857999"/>
          </a:xfrm>
          <a:prstGeom prst="rect">
            <a:avLst/>
          </a:prstGeom>
        </p:spPr>
      </p:pic>
    </p:spTree>
    <p:extLst>
      <p:ext uri="{BB962C8B-B14F-4D97-AF65-F5344CB8AC3E}">
        <p14:creationId xmlns:p14="http://schemas.microsoft.com/office/powerpoint/2010/main" val="230756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754" y="122124"/>
            <a:ext cx="11978640" cy="1631216"/>
          </a:xfrm>
          <a:prstGeom prst="rect">
            <a:avLst/>
          </a:prstGeom>
        </p:spPr>
        <p:txBody>
          <a:bodyPr wrap="square">
            <a:spAutoFit/>
          </a:bodyPr>
          <a:lstStyle/>
          <a:p>
            <a:pPr marL="342900" lvl="0" indent="-342900">
              <a:buFont typeface="Wingdings" panose="05000000000000000000" pitchFamily="2" charset="2"/>
              <a:buChar char="v"/>
            </a:pPr>
            <a:r>
              <a:rPr lang="en-US" sz="2000" b="1" i="1" u="sng" dirty="0">
                <a:solidFill>
                  <a:prstClr val="black"/>
                </a:solidFill>
                <a:latin typeface="Times New Roman" panose="02020603050405020304" pitchFamily="18" charset="0"/>
                <a:cs typeface="Times New Roman" panose="02020603050405020304" pitchFamily="18" charset="0"/>
              </a:rPr>
              <a:t>Wind and Flow </a:t>
            </a:r>
          </a:p>
          <a:p>
            <a:pPr lvl="0"/>
            <a:r>
              <a:rPr lang="en-US" sz="2000" dirty="0">
                <a:solidFill>
                  <a:prstClr val="black"/>
                </a:solidFill>
                <a:latin typeface="Times New Roman" panose="02020603050405020304" pitchFamily="18" charset="0"/>
                <a:cs typeface="Times New Roman" panose="02020603050405020304" pitchFamily="18" charset="0"/>
              </a:rPr>
              <a:t>Air flow, or wind. can be divided into three broad categories</a:t>
            </a:r>
            <a:r>
              <a:rPr lang="en-US" sz="2000" b="1" dirty="0">
                <a:solidFill>
                  <a:prstClr val="black"/>
                </a:solidFill>
                <a:latin typeface="Times New Roman" panose="02020603050405020304" pitchFamily="18" charset="0"/>
                <a:cs typeface="Times New Roman" panose="02020603050405020304" pitchFamily="18" charset="0"/>
              </a:rPr>
              <a:t>: mean wind, turbulence, and waves </a:t>
            </a:r>
            <a:r>
              <a:rPr lang="en-US" sz="2000" dirty="0">
                <a:solidFill>
                  <a:prstClr val="black"/>
                </a:solidFill>
                <a:latin typeface="Times New Roman" panose="02020603050405020304" pitchFamily="18" charset="0"/>
                <a:cs typeface="Times New Roman" panose="02020603050405020304" pitchFamily="18" charset="0"/>
              </a:rPr>
              <a:t>(Fig 1.3). </a:t>
            </a:r>
          </a:p>
          <a:p>
            <a:r>
              <a:rPr lang="en-US" sz="2000" dirty="0" smtClean="0">
                <a:latin typeface="Times New Roman" panose="02020603050405020304" pitchFamily="18" charset="0"/>
                <a:cs typeface="Times New Roman" panose="02020603050405020304" pitchFamily="18" charset="0"/>
              </a:rPr>
              <a:t>Each can exist separately, or in the presence of any of the others. Each can exist in the boundary layer, where transport of quantities such as moisture, heat, momentum. and pollutants is dominated in the horizontal by the mean wind, and in the vertical by turbulence.</a:t>
            </a:r>
            <a:endParaRPr lang="en-US" sz="2000" dirty="0" smtClean="0"/>
          </a:p>
        </p:txBody>
      </p:sp>
      <p:sp>
        <p:nvSpPr>
          <p:cNvPr id="5" name="Rectangle 4"/>
          <p:cNvSpPr/>
          <p:nvPr/>
        </p:nvSpPr>
        <p:spPr>
          <a:xfrm>
            <a:off x="156755" y="1757891"/>
            <a:ext cx="11678196" cy="2554545"/>
          </a:xfrm>
          <a:prstGeom prst="rect">
            <a:avLst/>
          </a:prstGeom>
        </p:spPr>
        <p:txBody>
          <a:bodyPr wrap="square">
            <a:spAutoFit/>
          </a:bodyPr>
          <a:lstStyle/>
          <a:p>
            <a:r>
              <a:rPr lang="en-US" sz="2000" b="1" u="sng" dirty="0" smtClean="0"/>
              <a:t>Mean wind </a:t>
            </a:r>
            <a:r>
              <a:rPr lang="en-US" sz="2000" dirty="0" smtClean="0"/>
              <a:t>is responsible for very rapid horizontal transport, or advection. Friction causes the mean wind speed to be slowest near the ground. Vertical mean winds are much smaller, usually on the order of millimeters to centimeters per second. </a:t>
            </a:r>
          </a:p>
          <a:p>
            <a:r>
              <a:rPr lang="en-US" sz="2000" b="1" u="sng" dirty="0">
                <a:latin typeface="Times New Roman" panose="02020603050405020304" pitchFamily="18" charset="0"/>
                <a:cs typeface="Times New Roman" panose="02020603050405020304" pitchFamily="18" charset="0"/>
              </a:rPr>
              <a:t>Waves</a:t>
            </a:r>
            <a:r>
              <a:rPr lang="en-US" sz="2000" dirty="0"/>
              <a:t>, which are frequently observed in the nighttime boundary layer, transport little heat, humidity, and other scalars such as pollutants. They are, however, effective at transporting momentum and energy. These waves can be generated locally by mean-wind shears and by mean flow over </a:t>
            </a:r>
            <a:r>
              <a:rPr lang="en-US" sz="2000" dirty="0" smtClean="0"/>
              <a:t>obstacles. Thus, </a:t>
            </a:r>
            <a:r>
              <a:rPr lang="en-US" sz="2000" dirty="0"/>
              <a:t>wave phenomena can be associated with the turbulent transport of heat and pollutants, although waves without turbulence would not be as effective. </a:t>
            </a:r>
          </a:p>
        </p:txBody>
      </p:sp>
      <p:sp>
        <p:nvSpPr>
          <p:cNvPr id="6" name="Rectangle 5"/>
          <p:cNvSpPr/>
          <p:nvPr/>
        </p:nvSpPr>
        <p:spPr>
          <a:xfrm>
            <a:off x="156754" y="4312436"/>
            <a:ext cx="11678197" cy="1938992"/>
          </a:xfrm>
          <a:prstGeom prst="rect">
            <a:avLst/>
          </a:prstGeom>
        </p:spPr>
        <p:txBody>
          <a:bodyPr wrap="square">
            <a:spAutoFit/>
          </a:bodyPr>
          <a:lstStyle/>
          <a:p>
            <a:r>
              <a:rPr lang="en-US" sz="2000" b="1" u="sng" dirty="0" smtClean="0">
                <a:latin typeface="Times New Roman" panose="02020603050405020304" pitchFamily="18" charset="0"/>
                <a:cs typeface="Times New Roman" panose="02020603050405020304" pitchFamily="18" charset="0"/>
              </a:rPr>
              <a:t>Turbulence</a:t>
            </a:r>
            <a:r>
              <a:rPr lang="en-US" sz="2000" dirty="0" smtClean="0">
                <a:latin typeface="Times New Roman" panose="02020603050405020304" pitchFamily="18" charset="0"/>
                <a:cs typeface="Times New Roman" panose="02020603050405020304" pitchFamily="18" charset="0"/>
              </a:rPr>
              <a:t> high </a:t>
            </a:r>
            <a:r>
              <a:rPr lang="en-US" sz="2000" dirty="0">
                <a:latin typeface="Times New Roman" panose="02020603050405020304" pitchFamily="18" charset="0"/>
                <a:cs typeface="Times New Roman" panose="02020603050405020304" pitchFamily="18" charset="0"/>
              </a:rPr>
              <a:t>frequency of occurrence of turbulence near the ground is one of the characteristics that makes the boundary layer different from the rest of the atmosphere. Outside of the boundary layer, turbulence is primarily found in convective clouds, and near the jet stream where strong wind shears can create clear air turbulence (CAT).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frequent lack of turbulence above the boundary layer means that the rest of the free atmosphere cannot respond to surface changes. </a:t>
            </a:r>
          </a:p>
        </p:txBody>
      </p:sp>
    </p:spTree>
    <p:extLst>
      <p:ext uri="{BB962C8B-B14F-4D97-AF65-F5344CB8AC3E}">
        <p14:creationId xmlns:p14="http://schemas.microsoft.com/office/powerpoint/2010/main" val="3707838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01609" cy="2069432"/>
          </a:xfrm>
          <a:prstGeom prst="rect">
            <a:avLst/>
          </a:prstGeom>
        </p:spPr>
      </p:pic>
      <p:sp>
        <p:nvSpPr>
          <p:cNvPr id="3" name="Arc 2"/>
          <p:cNvSpPr/>
          <p:nvPr/>
        </p:nvSpPr>
        <p:spPr>
          <a:xfrm>
            <a:off x="8939463" y="2069432"/>
            <a:ext cx="120316" cy="31282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Rectangle 1"/>
          <p:cNvSpPr/>
          <p:nvPr/>
        </p:nvSpPr>
        <p:spPr>
          <a:xfrm>
            <a:off x="391196" y="2069431"/>
            <a:ext cx="9902333" cy="1203086"/>
          </a:xfrm>
          <a:prstGeom prst="rect">
            <a:avLst/>
          </a:prstGeom>
        </p:spPr>
        <p:txBody>
          <a:bodyPr wrap="square">
            <a:spAutoFit/>
          </a:bodyPr>
          <a:lstStyle/>
          <a:p>
            <a:pPr>
              <a:lnSpc>
                <a:spcPct val="90000"/>
              </a:lnSpc>
            </a:pPr>
            <a:r>
              <a:rPr lang="en-US" altLang="en-US" sz="2000" b="1" u="sng" dirty="0">
                <a:latin typeface="Garamond" panose="02020404030301010803" pitchFamily="18" charset="0"/>
              </a:rPr>
              <a:t>Sources of turbulence:</a:t>
            </a:r>
          </a:p>
          <a:p>
            <a:pPr>
              <a:lnSpc>
                <a:spcPct val="90000"/>
              </a:lnSpc>
            </a:pPr>
            <a:r>
              <a:rPr lang="en-US" altLang="en-US" sz="2000" dirty="0">
                <a:latin typeface="Garamond" panose="02020404030301010803" pitchFamily="18" charset="0"/>
              </a:rPr>
              <a:t>	</a:t>
            </a:r>
            <a:r>
              <a:rPr lang="en-US" altLang="en-US" sz="2000" b="1" dirty="0">
                <a:latin typeface="Garamond" panose="02020404030301010803" pitchFamily="18" charset="0"/>
              </a:rPr>
              <a:t>Thermal forcing (thermals: </a:t>
            </a:r>
            <a:r>
              <a:rPr lang="en-US" altLang="en-US" sz="2000" dirty="0">
                <a:latin typeface="Garamond" panose="02020404030301010803" pitchFamily="18" charset="0"/>
              </a:rPr>
              <a:t>buoyant eddies forced by solar heating of the surface</a:t>
            </a:r>
            <a:r>
              <a:rPr lang="en-US" altLang="en-US" sz="2000" b="1" dirty="0">
                <a:latin typeface="Garamond" panose="02020404030301010803" pitchFamily="18" charset="0"/>
              </a:rPr>
              <a:t>)</a:t>
            </a:r>
          </a:p>
          <a:p>
            <a:pPr>
              <a:lnSpc>
                <a:spcPct val="90000"/>
              </a:lnSpc>
            </a:pPr>
            <a:r>
              <a:rPr lang="en-US" altLang="en-US" sz="2000" b="1" dirty="0">
                <a:latin typeface="Garamond" panose="02020404030301010803" pitchFamily="18" charset="0"/>
              </a:rPr>
              <a:t>	Vertical wind shear </a:t>
            </a:r>
            <a:r>
              <a:rPr lang="en-US" altLang="en-US" sz="2000" dirty="0">
                <a:latin typeface="Garamond" panose="02020404030301010803" pitchFamily="18" charset="0"/>
              </a:rPr>
              <a:t>(due to frictional drag by the surface on geostrophic flow aloft</a:t>
            </a:r>
          </a:p>
          <a:p>
            <a:pPr>
              <a:lnSpc>
                <a:spcPct val="90000"/>
              </a:lnSpc>
            </a:pPr>
            <a:r>
              <a:rPr lang="en-US" altLang="en-US" sz="2000" b="1" dirty="0">
                <a:latin typeface="Garamond" panose="02020404030301010803" pitchFamily="18" charset="0"/>
              </a:rPr>
              <a:t>Horizontal wind shear </a:t>
            </a:r>
            <a:r>
              <a:rPr lang="en-US" altLang="en-US" sz="2000" dirty="0">
                <a:latin typeface="Garamond" panose="02020404030301010803" pitchFamily="18" charset="0"/>
              </a:rPr>
              <a:t>(due to flow of wind around obstacles: </a:t>
            </a:r>
            <a:r>
              <a:rPr lang="en-US" altLang="en-US" sz="2000" dirty="0" smtClean="0">
                <a:latin typeface="Garamond" panose="02020404030301010803" pitchFamily="18" charset="0"/>
              </a:rPr>
              <a:t>trees</a:t>
            </a:r>
            <a:r>
              <a:rPr lang="ar-IQ" altLang="en-US" sz="2000" dirty="0">
                <a:latin typeface="Garamond" panose="02020404030301010803" pitchFamily="18" charset="0"/>
              </a:rPr>
              <a:t> </a:t>
            </a:r>
            <a:r>
              <a:rPr lang="en-US" altLang="en-US" sz="2000" dirty="0" smtClean="0">
                <a:latin typeface="Garamond" panose="02020404030301010803" pitchFamily="18" charset="0"/>
              </a:rPr>
              <a:t>and mountains)</a:t>
            </a:r>
            <a:endParaRPr lang="en-US" altLang="en-US" sz="2000" dirty="0">
              <a:latin typeface="Garamond" panose="02020404030301010803" pitchFamily="18" charset="0"/>
            </a:endParaRPr>
          </a:p>
        </p:txBody>
      </p:sp>
      <p:sp>
        <p:nvSpPr>
          <p:cNvPr id="5" name="Rectangle 4"/>
          <p:cNvSpPr/>
          <p:nvPr/>
        </p:nvSpPr>
        <p:spPr>
          <a:xfrm>
            <a:off x="1197952" y="3198646"/>
            <a:ext cx="11691257" cy="400110"/>
          </a:xfrm>
          <a:prstGeom prst="rect">
            <a:avLst/>
          </a:prstGeom>
        </p:spPr>
        <p:txBody>
          <a:bodyPr wrap="square">
            <a:spAutoFit/>
          </a:bodyPr>
          <a:lstStyle/>
          <a:p>
            <a:r>
              <a:rPr lang="en-US" sz="2000" b="1" dirty="0"/>
              <a:t>The surface-air interaction occurs in two primary forms: mechanical and thermal</a:t>
            </a:r>
            <a:r>
              <a:rPr lang="en-US" b="1" dirty="0" smtClean="0"/>
              <a:t>.</a:t>
            </a:r>
            <a:endParaRPr lang="en-US" b="1" dirty="0"/>
          </a:p>
        </p:txBody>
      </p:sp>
      <p:sp>
        <p:nvSpPr>
          <p:cNvPr id="6" name="Rectangle 5"/>
          <p:cNvSpPr/>
          <p:nvPr/>
        </p:nvSpPr>
        <p:spPr>
          <a:xfrm>
            <a:off x="0" y="3598756"/>
            <a:ext cx="12100037" cy="1938992"/>
          </a:xfrm>
          <a:prstGeom prst="rect">
            <a:avLst/>
          </a:prstGeom>
        </p:spPr>
        <p:txBody>
          <a:bodyPr wrap="square">
            <a:spAutoFit/>
          </a:bodyPr>
          <a:lstStyle/>
          <a:p>
            <a:r>
              <a:rPr lang="en-US" sz="2000" dirty="0"/>
              <a:t>Much of the boundary layer turbulence is generated by </a:t>
            </a:r>
            <a:r>
              <a:rPr lang="en-US" sz="2000" dirty="0" err="1"/>
              <a:t>forcings</a:t>
            </a:r>
            <a:r>
              <a:rPr lang="en-US" sz="2000" dirty="0"/>
              <a:t> from the ground. For example, solar </a:t>
            </a:r>
            <a:r>
              <a:rPr lang="en-US" sz="2000" dirty="0" smtClean="0"/>
              <a:t>heating </a:t>
            </a:r>
            <a:r>
              <a:rPr lang="en-US" sz="2000" dirty="0"/>
              <a:t>of the ground during sunny days causes thermals of warmer air to rise. These </a:t>
            </a:r>
            <a:r>
              <a:rPr lang="en-US" sz="2000" dirty="0" smtClean="0"/>
              <a:t>thermals </a:t>
            </a:r>
            <a:r>
              <a:rPr lang="en-US" sz="2000" dirty="0"/>
              <a:t>are just large eddies</a:t>
            </a:r>
            <a:r>
              <a:rPr lang="en-US" sz="2000" dirty="0" smtClean="0"/>
              <a:t>.</a:t>
            </a:r>
          </a:p>
          <a:p>
            <a:r>
              <a:rPr lang="en-US" sz="2000" dirty="0" smtClean="0"/>
              <a:t> </a:t>
            </a:r>
            <a:r>
              <a:rPr lang="en-US" sz="2000" dirty="0"/>
              <a:t>Frictional drag on the air flowing over the ground </a:t>
            </a:r>
            <a:r>
              <a:rPr lang="en-US" sz="2000" dirty="0" smtClean="0"/>
              <a:t>causes wind </a:t>
            </a:r>
            <a:r>
              <a:rPr lang="en-US" sz="2000" dirty="0"/>
              <a:t>shears to develop, which frequently become turbulent. Obstacles like trees and buildings deflect the flow, causing turbulent wakes adjacent to, and downwind of the obstacle. </a:t>
            </a:r>
            <a:endParaRPr lang="en-US" sz="2000" dirty="0" smtClean="0"/>
          </a:p>
          <a:p>
            <a:r>
              <a:rPr lang="en-US" sz="2000" dirty="0" smtClean="0"/>
              <a:t>The </a:t>
            </a:r>
            <a:r>
              <a:rPr lang="en-US" sz="2000" dirty="0"/>
              <a:t>largest boundary layer eddies scale to </a:t>
            </a:r>
            <a:r>
              <a:rPr lang="en-US" sz="2000" dirty="0" smtClean="0"/>
              <a:t>the </a:t>
            </a:r>
            <a:r>
              <a:rPr lang="en-US" sz="2000" dirty="0"/>
              <a:t>depth of the </a:t>
            </a:r>
            <a:r>
              <a:rPr lang="en-US" sz="2000" dirty="0" smtClean="0"/>
              <a:t>boundary </a:t>
            </a:r>
            <a:r>
              <a:rPr lang="en-US" sz="2000" dirty="0"/>
              <a:t>layer; that is, 100 to 3000 m in diameter. </a:t>
            </a:r>
          </a:p>
        </p:txBody>
      </p:sp>
      <p:sp>
        <p:nvSpPr>
          <p:cNvPr id="7" name="Rectangle 6"/>
          <p:cNvSpPr/>
          <p:nvPr/>
        </p:nvSpPr>
        <p:spPr>
          <a:xfrm>
            <a:off x="205175" y="5534561"/>
            <a:ext cx="11986825" cy="1015663"/>
          </a:xfrm>
          <a:prstGeom prst="rect">
            <a:avLst/>
          </a:prstGeom>
        </p:spPr>
        <p:txBody>
          <a:bodyPr wrap="square">
            <a:spAutoFit/>
          </a:bodyPr>
          <a:lstStyle/>
          <a:p>
            <a:r>
              <a:rPr lang="en-US" sz="2000" dirty="0"/>
              <a:t>Turbulence is several orders of magnitude more effective at transporting quantities than is </a:t>
            </a:r>
            <a:r>
              <a:rPr lang="en-US" sz="2000" dirty="0">
                <a:solidFill>
                  <a:srgbClr val="FF0000"/>
                </a:solidFill>
              </a:rPr>
              <a:t>molecular diffusivity</a:t>
            </a:r>
            <a:r>
              <a:rPr lang="en-US" sz="2000" dirty="0"/>
              <a:t>. </a:t>
            </a:r>
            <a:endParaRPr lang="en-US" sz="2000" dirty="0" smtClean="0"/>
          </a:p>
          <a:p>
            <a:r>
              <a:rPr lang="en-US" sz="2000" dirty="0" smtClean="0"/>
              <a:t>The </a:t>
            </a:r>
            <a:r>
              <a:rPr lang="en-US" sz="2000" dirty="0"/>
              <a:t>frequent lack of turbulence above the boundary layer means that the rest of the free atmosphere cannot respond to surface changes. </a:t>
            </a:r>
          </a:p>
        </p:txBody>
      </p:sp>
    </p:spTree>
    <p:extLst>
      <p:ext uri="{BB962C8B-B14F-4D97-AF65-F5344CB8AC3E}">
        <p14:creationId xmlns:p14="http://schemas.microsoft.com/office/powerpoint/2010/main" val="141000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991" t="20446" r="17638" b="9911"/>
          <a:stretch/>
        </p:blipFill>
        <p:spPr>
          <a:xfrm>
            <a:off x="0" y="0"/>
            <a:ext cx="12096205" cy="6361611"/>
          </a:xfrm>
          <a:prstGeom prst="rect">
            <a:avLst/>
          </a:prstGeom>
        </p:spPr>
      </p:pic>
    </p:spTree>
    <p:extLst>
      <p:ext uri="{BB962C8B-B14F-4D97-AF65-F5344CB8AC3E}">
        <p14:creationId xmlns:p14="http://schemas.microsoft.com/office/powerpoint/2010/main" val="2183481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193" y="0"/>
            <a:ext cx="11508378" cy="3293209"/>
          </a:xfrm>
          <a:prstGeom prst="rect">
            <a:avLst/>
          </a:prstGeom>
        </p:spPr>
        <p:txBody>
          <a:bodyPr wrap="square">
            <a:spAutoFit/>
          </a:bodyPr>
          <a:lstStyle/>
          <a:p>
            <a:pPr algn="ctr"/>
            <a:r>
              <a:rPr lang="en-US" sz="2800" b="1" i="1" u="sng" dirty="0" smtClean="0"/>
              <a:t>Characteristics of ABL </a:t>
            </a:r>
          </a:p>
          <a:p>
            <a:r>
              <a:rPr lang="en-US" sz="2000" dirty="0" smtClean="0"/>
              <a:t>The </a:t>
            </a:r>
            <a:r>
              <a:rPr lang="en-US" sz="2000" dirty="0"/>
              <a:t>boundary layer </a:t>
            </a:r>
            <a:r>
              <a:rPr lang="en-US" sz="2000" dirty="0" smtClean="0"/>
              <a:t>,dynamically </a:t>
            </a:r>
            <a:r>
              <a:rPr lang="en-US" sz="2000" dirty="0"/>
              <a:t>distinct sublayers </a:t>
            </a:r>
            <a:endParaRPr lang="en-US" sz="2000" dirty="0" smtClean="0"/>
          </a:p>
          <a:p>
            <a:pPr marL="400050" indent="-400050">
              <a:buAutoNum type="romanLcParenR"/>
            </a:pPr>
            <a:r>
              <a:rPr lang="en-US" sz="2000" dirty="0" smtClean="0"/>
              <a:t>Interfacial </a:t>
            </a:r>
            <a:r>
              <a:rPr lang="en-US" sz="2000" dirty="0"/>
              <a:t>sublayer - in which molecular </a:t>
            </a:r>
            <a:r>
              <a:rPr lang="en-US" sz="2000" dirty="0" smtClean="0"/>
              <a:t>viscosity/diffusivity </a:t>
            </a:r>
            <a:r>
              <a:rPr lang="en-US" sz="2000" dirty="0"/>
              <a:t>dominate vertical fluxes </a:t>
            </a:r>
            <a:endParaRPr lang="en-US" sz="2000" dirty="0" smtClean="0"/>
          </a:p>
          <a:p>
            <a:pPr marL="400050" indent="-400050">
              <a:buAutoNum type="romanLcParenR"/>
            </a:pPr>
            <a:r>
              <a:rPr lang="en-US" sz="2000" dirty="0" smtClean="0"/>
              <a:t>Inertial </a:t>
            </a:r>
            <a:r>
              <a:rPr lang="en-US" sz="2000" dirty="0"/>
              <a:t>layer - in which turbulent fluid motions dominate the vertical fluxes, but the dominant scales of motion are still much less than the boundary layer depth. This is the layer in which most surface wind measurements are made. </a:t>
            </a:r>
            <a:r>
              <a:rPr lang="en-US" sz="2000" dirty="0" smtClean="0"/>
              <a:t>  • </a:t>
            </a:r>
            <a:r>
              <a:rPr lang="en-US" sz="2000" dirty="0"/>
              <a:t>Layers (</a:t>
            </a:r>
            <a:r>
              <a:rPr lang="en-US" sz="2000" dirty="0" err="1"/>
              <a:t>i</a:t>
            </a:r>
            <a:r>
              <a:rPr lang="en-US" sz="2000" dirty="0"/>
              <a:t>) + (ii) comprise the surface layer. </a:t>
            </a:r>
            <a:endParaRPr lang="en-US" sz="2000" dirty="0" smtClean="0"/>
          </a:p>
          <a:p>
            <a:r>
              <a:rPr lang="en-US" sz="2000" dirty="0" smtClean="0"/>
              <a:t> </a:t>
            </a:r>
            <a:r>
              <a:rPr lang="en-US" sz="2000" dirty="0"/>
              <a:t>iii) Outer layer - turbulent fluid motions </a:t>
            </a:r>
            <a:r>
              <a:rPr lang="en-US" sz="2000" dirty="0" smtClean="0"/>
              <a:t> </a:t>
            </a:r>
            <a:r>
              <a:rPr lang="en-US" sz="2000" dirty="0"/>
              <a:t>(‘large eddies</a:t>
            </a:r>
            <a:r>
              <a:rPr lang="en-US" sz="2000" dirty="0" smtClean="0"/>
              <a:t>’).</a:t>
            </a:r>
            <a:endParaRPr lang="ar-IQ" sz="2000" dirty="0" smtClean="0"/>
          </a:p>
          <a:p>
            <a:r>
              <a:rPr lang="en-US" sz="2000" dirty="0" smtClean="0"/>
              <a:t> </a:t>
            </a:r>
            <a:r>
              <a:rPr lang="en-US" sz="2000" dirty="0"/>
              <a:t>• At the top of the outer layer, the BL is often capped by an entrainment zone in which turbulent BL eddies are entraining non-turbulent free-atmospheric air. This entrainment zone is often associated with a stable layer or inversion. </a:t>
            </a:r>
            <a:endParaRPr lang="ar-IQ" sz="2000" dirty="0" smtClean="0"/>
          </a:p>
        </p:txBody>
      </p:sp>
      <p:pic>
        <p:nvPicPr>
          <p:cNvPr id="5" name="Picture 4"/>
          <p:cNvPicPr>
            <a:picLocks noChangeAspect="1"/>
          </p:cNvPicPr>
          <p:nvPr/>
        </p:nvPicPr>
        <p:blipFill rotWithShape="1">
          <a:blip r:embed="rId2"/>
          <a:srcRect l="27945" t="22411" r="28382" b="17232"/>
          <a:stretch/>
        </p:blipFill>
        <p:spPr>
          <a:xfrm>
            <a:off x="411480" y="3293209"/>
            <a:ext cx="11181804" cy="3564791"/>
          </a:xfrm>
          <a:prstGeom prst="rect">
            <a:avLst/>
          </a:prstGeom>
        </p:spPr>
      </p:pic>
    </p:spTree>
    <p:extLst>
      <p:ext uri="{BB962C8B-B14F-4D97-AF65-F5344CB8AC3E}">
        <p14:creationId xmlns:p14="http://schemas.microsoft.com/office/powerpoint/2010/main" val="1571827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274" y="2022686"/>
            <a:ext cx="11746358" cy="4154984"/>
          </a:xfrm>
          <a:prstGeom prst="rect">
            <a:avLst/>
          </a:prstGeom>
        </p:spPr>
        <p:txBody>
          <a:bodyPr wrap="square">
            <a:spAutoFit/>
          </a:bodyPr>
          <a:lstStyle/>
          <a:p>
            <a:r>
              <a:rPr lang="en-US" sz="2400" b="1" dirty="0"/>
              <a:t>Specific applications </a:t>
            </a:r>
            <a:endParaRPr lang="ar-IQ" sz="2400" b="1" dirty="0"/>
          </a:p>
          <a:p>
            <a:pPr marL="400050" indent="-400050">
              <a:buAutoNum type="romanLcParenR"/>
            </a:pPr>
            <a:r>
              <a:rPr lang="en-US" sz="2000" dirty="0"/>
              <a:t>Climate simulation and NWP - parameterization of surface characteristics, air-surface exchange, BL thermodynamics fluxes and friction, and cloud. No climate model can succeed without some consideration of the boundary layer. In NWP models, a good boundary layer is critical to proper prediction of the diurnal cycle, of low-level winds and convergence, of effects of complex terrain, and of timing and location of convection. Coupling of atmospheric models to ocean, ice, land-surface models occurs through BL processes.</a:t>
            </a:r>
            <a:endParaRPr lang="ar-IQ" sz="2000" dirty="0"/>
          </a:p>
          <a:p>
            <a:pPr marL="400050" indent="-400050">
              <a:buAutoNum type="romanLcParenR"/>
            </a:pPr>
            <a:r>
              <a:rPr lang="en-US" sz="2000" dirty="0"/>
              <a:t> Air Pollution and Urban Meteorology - Pollutant dispersal, interaction of BL with mesoscale circulations. Urban heat island effects. Visibility.</a:t>
            </a:r>
            <a:endParaRPr lang="ar-IQ" sz="2000" dirty="0"/>
          </a:p>
          <a:p>
            <a:pPr marL="400050" indent="-400050">
              <a:buAutoNum type="romanLcParenR"/>
            </a:pPr>
            <a:r>
              <a:rPr lang="en-US" sz="2000" dirty="0"/>
              <a:t>  Agricultural meteorology - Prediction of frost, dew, evapotranspiration, soil temperature. </a:t>
            </a:r>
            <a:endParaRPr lang="ar-IQ" sz="2000" dirty="0"/>
          </a:p>
          <a:p>
            <a:pPr marL="400050" indent="-400050">
              <a:buAutoNum type="romanLcParenR"/>
            </a:pPr>
            <a:r>
              <a:rPr lang="en-US" sz="2000" dirty="0"/>
              <a:t> Aviation - Prediction of fog formation and dissipation, dangerous wind-shear conditions. </a:t>
            </a:r>
            <a:endParaRPr lang="ar-IQ" sz="2000" dirty="0"/>
          </a:p>
          <a:p>
            <a:pPr marL="400050" indent="-400050">
              <a:buAutoNum type="romanLcParenR"/>
            </a:pPr>
            <a:r>
              <a:rPr lang="en-US" sz="2000" dirty="0"/>
              <a:t> Remote Sensing - Satellite-based measurements of surface winds, </a:t>
            </a:r>
            <a:r>
              <a:rPr lang="en-US" sz="2000" dirty="0" smtClean="0"/>
              <a:t>temperature</a:t>
            </a:r>
            <a:r>
              <a:rPr lang="en-US" sz="2000" dirty="0"/>
              <a:t>, etc. </a:t>
            </a:r>
            <a:endParaRPr lang="ar-IQ" sz="2000" dirty="0"/>
          </a:p>
          <a:p>
            <a:pPr marL="400050" indent="-400050">
              <a:buAutoNum type="romanLcParenR"/>
            </a:pPr>
            <a:r>
              <a:rPr lang="en-US" sz="2000" dirty="0" smtClean="0"/>
              <a:t> </a:t>
            </a:r>
            <a:r>
              <a:rPr lang="en-US" sz="2000" dirty="0"/>
              <a:t>Military – electromagnetic wave transmission, visibility.</a:t>
            </a:r>
          </a:p>
        </p:txBody>
      </p:sp>
      <p:sp>
        <p:nvSpPr>
          <p:cNvPr id="5" name="Rectangle 4"/>
          <p:cNvSpPr/>
          <p:nvPr/>
        </p:nvSpPr>
        <p:spPr>
          <a:xfrm>
            <a:off x="445642" y="775454"/>
            <a:ext cx="11351622" cy="1015663"/>
          </a:xfrm>
          <a:prstGeom prst="rect">
            <a:avLst/>
          </a:prstGeom>
        </p:spPr>
        <p:txBody>
          <a:bodyPr wrap="square">
            <a:spAutoFit/>
          </a:bodyPr>
          <a:lstStyle/>
          <a:p>
            <a:r>
              <a:rPr lang="en-US" sz="2000" dirty="0"/>
              <a:t>The boundary layer is the part of the atmosphere in which we live and carry out most human activities. </a:t>
            </a:r>
          </a:p>
          <a:p>
            <a:r>
              <a:rPr lang="en-US" sz="2000" dirty="0"/>
              <a:t>Furthermore, almost all exchange of heat, moisture, momentum, aerosols, gasses, and pollutants occurs through the BL</a:t>
            </a:r>
          </a:p>
        </p:txBody>
      </p:sp>
      <p:sp>
        <p:nvSpPr>
          <p:cNvPr id="6" name="Rectangle 5"/>
          <p:cNvSpPr/>
          <p:nvPr/>
        </p:nvSpPr>
        <p:spPr>
          <a:xfrm>
            <a:off x="4155494" y="775454"/>
            <a:ext cx="184731" cy="400110"/>
          </a:xfrm>
          <a:prstGeom prst="rect">
            <a:avLst/>
          </a:prstGeom>
        </p:spPr>
        <p:txBody>
          <a:bodyPr wrap="none">
            <a:spAutoFit/>
          </a:bodyPr>
          <a:lstStyle/>
          <a:p>
            <a:endParaRPr lang="en-US" sz="2000" b="1" i="1" u="sng" dirty="0"/>
          </a:p>
        </p:txBody>
      </p:sp>
      <p:sp>
        <p:nvSpPr>
          <p:cNvPr id="2" name="Rectangle 1"/>
          <p:cNvSpPr/>
          <p:nvPr/>
        </p:nvSpPr>
        <p:spPr>
          <a:xfrm>
            <a:off x="3629672" y="174553"/>
            <a:ext cx="4738092" cy="461665"/>
          </a:xfrm>
          <a:prstGeom prst="rect">
            <a:avLst/>
          </a:prstGeom>
        </p:spPr>
        <p:txBody>
          <a:bodyPr wrap="none">
            <a:spAutoFit/>
          </a:bodyPr>
          <a:lstStyle/>
          <a:p>
            <a:r>
              <a:rPr lang="en-US" sz="2400" b="1" i="1" u="sng" dirty="0"/>
              <a:t>Applications and Relevance of </a:t>
            </a:r>
            <a:r>
              <a:rPr lang="en-US" sz="2400" b="1" i="1" u="sng" dirty="0" smtClean="0"/>
              <a:t>BLM</a:t>
            </a:r>
            <a:r>
              <a:rPr lang="ar-IQ" sz="2400" b="1" i="1" u="sng" dirty="0" smtClean="0"/>
              <a:t> </a:t>
            </a:r>
            <a:endParaRPr lang="en-US" sz="2400" b="1" i="1" u="sng" dirty="0"/>
          </a:p>
        </p:txBody>
      </p:sp>
    </p:spTree>
    <p:extLst>
      <p:ext uri="{BB962C8B-B14F-4D97-AF65-F5344CB8AC3E}">
        <p14:creationId xmlns:p14="http://schemas.microsoft.com/office/powerpoint/2010/main" val="99858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2421</TotalTime>
  <Words>1904</Words>
  <Application>Microsoft Office PowerPoint</Application>
  <PresentationFormat>Widescreen</PresentationFormat>
  <Paragraphs>66</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Garamond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94</cp:revision>
  <dcterms:created xsi:type="dcterms:W3CDTF">2019-10-20T19:36:41Z</dcterms:created>
  <dcterms:modified xsi:type="dcterms:W3CDTF">2020-12-28T10:48:51Z</dcterms:modified>
</cp:coreProperties>
</file>