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4" r:id="rId2"/>
    <p:sldId id="295" r:id="rId3"/>
    <p:sldId id="265" r:id="rId4"/>
    <p:sldId id="268" r:id="rId5"/>
    <p:sldId id="269" r:id="rId6"/>
    <p:sldId id="270" r:id="rId7"/>
    <p:sldId id="285" r:id="rId8"/>
    <p:sldId id="286" r:id="rId9"/>
    <p:sldId id="283" r:id="rId10"/>
    <p:sldId id="284" r:id="rId11"/>
    <p:sldId id="290" r:id="rId12"/>
    <p:sldId id="291" r:id="rId13"/>
    <p:sldId id="287" r:id="rId14"/>
    <p:sldId id="288" r:id="rId15"/>
    <p:sldId id="289" r:id="rId16"/>
    <p:sldId id="296" r:id="rId17"/>
    <p:sldId id="297" r:id="rId18"/>
    <p:sldId id="298"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01" autoAdjust="0"/>
  </p:normalViewPr>
  <p:slideViewPr>
    <p:cSldViewPr>
      <p:cViewPr>
        <p:scale>
          <a:sx n="70" d="100"/>
          <a:sy n="70" d="100"/>
        </p:scale>
        <p:origin x="-130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5349D-B4CB-491F-96A7-C6EB6675BA53}" type="datetimeFigureOut">
              <a:rPr lang="en-GB" smtClean="0"/>
              <a:t>28/02/2021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83DBF-C64A-42F8-8C11-FB435BE15CF9}" type="slidenum">
              <a:rPr lang="en-GB" smtClean="0"/>
              <a:t>‹#›</a:t>
            </a:fld>
            <a:endParaRPr lang="en-GB"/>
          </a:p>
        </p:txBody>
      </p:sp>
    </p:spTree>
    <p:extLst>
      <p:ext uri="{BB962C8B-B14F-4D97-AF65-F5344CB8AC3E}">
        <p14:creationId xmlns:p14="http://schemas.microsoft.com/office/powerpoint/2010/main" val="9794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Scale height is a general way to describe how a value fades away and it is commonly used to describe the atmosphere of a planet. It is the vertical distance over which the density and pressure fall by a factor of 1/e. These values fall by an additional factor of 1/e for each additional scale height H. Thus, it describes the degree to which the atmosphere “hugs” the planet.</a:t>
            </a:r>
          </a:p>
          <a:p>
            <a:r>
              <a:rPr lang="en-US" sz="1200" b="0" i="0" kern="1200" dirty="0" smtClean="0">
                <a:solidFill>
                  <a:schemeClr val="tx1"/>
                </a:solidFill>
                <a:effectLst/>
                <a:latin typeface="+mn-lt"/>
                <a:ea typeface="+mn-ea"/>
                <a:cs typeface="+mn-cs"/>
              </a:rPr>
              <a:t>Scale height is extremely useful for making “back of the envelope calculations”.</a:t>
            </a:r>
          </a:p>
          <a:p>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12</a:t>
            </a:fld>
            <a:endParaRPr lang="en-GB"/>
          </a:p>
        </p:txBody>
      </p:sp>
    </p:spTree>
    <p:extLst>
      <p:ext uri="{BB962C8B-B14F-4D97-AF65-F5344CB8AC3E}">
        <p14:creationId xmlns:p14="http://schemas.microsoft.com/office/powerpoint/2010/main" val="243342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13</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14</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15</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16</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17</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18</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19</a:t>
            </a:fld>
            <a:endParaRPr lang="en-GB"/>
          </a:p>
        </p:txBody>
      </p:sp>
    </p:spTree>
    <p:extLst>
      <p:ext uri="{BB962C8B-B14F-4D97-AF65-F5344CB8AC3E}">
        <p14:creationId xmlns:p14="http://schemas.microsoft.com/office/powerpoint/2010/main" val="188465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35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79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5856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552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84424-E9E7-44EF-9948-A6D5BCE2C5B3}" type="datetimeFigureOut">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628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84424-E9E7-44EF-9948-A6D5BCE2C5B3}"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38281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84424-E9E7-44EF-9948-A6D5BCE2C5B3}" type="datetimeFigureOut">
              <a:rPr lang="en-US" smtClean="0"/>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25575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84424-E9E7-44EF-9948-A6D5BCE2C5B3}" type="datetimeFigureOut">
              <a:rPr lang="en-US" smtClean="0"/>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26262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4424-E9E7-44EF-9948-A6D5BCE2C5B3}" type="datetimeFigureOut">
              <a:rPr lang="en-US" smtClean="0"/>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86651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500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9646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84424-E9E7-44EF-9948-A6D5BCE2C5B3}" type="datetimeFigureOut">
              <a:rPr lang="en-US" smtClean="0"/>
              <a:t>2/28/2021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14191-0198-4DAF-A171-7985C9BC1F41}" type="slidenum">
              <a:rPr lang="en-US" smtClean="0"/>
              <a:t>‹#›</a:t>
            </a:fld>
            <a:endParaRPr lang="en-US"/>
          </a:p>
        </p:txBody>
      </p:sp>
    </p:spTree>
    <p:extLst>
      <p:ext uri="{BB962C8B-B14F-4D97-AF65-F5344CB8AC3E}">
        <p14:creationId xmlns:p14="http://schemas.microsoft.com/office/powerpoint/2010/main" val="39920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42410" y="238780"/>
            <a:ext cx="7811689" cy="523220"/>
          </a:xfrm>
          <a:prstGeom prst="rect">
            <a:avLst/>
          </a:prstGeom>
          <a:noFill/>
          <a:ln w="9525">
            <a:noFill/>
            <a:miter lim="800000"/>
            <a:headEnd/>
            <a:tailEnd/>
          </a:ln>
        </p:spPr>
        <p:txBody>
          <a:bodyPr wrap="none">
            <a:spAutoFit/>
          </a:bodyPr>
          <a:lstStyle/>
          <a:p>
            <a:pPr algn="ctr"/>
            <a:r>
              <a:rPr lang="en-US" altLang="en-US" sz="2800" b="1" dirty="0" smtClean="0">
                <a:solidFill>
                  <a:schemeClr val="tx2"/>
                </a:solidFill>
                <a:latin typeface="Times New Roman" panose="02020603050405020304" pitchFamily="18" charset="0"/>
                <a:cs typeface="Times New Roman" panose="02020603050405020304" pitchFamily="18" charset="0"/>
              </a:rPr>
              <a:t>The Course of </a:t>
            </a:r>
            <a:r>
              <a:rPr lang="en-US" sz="2800" b="1" dirty="0">
                <a:solidFill>
                  <a:schemeClr val="tx2"/>
                </a:solidFill>
                <a:latin typeface="Times New Roman" panose="02020603050405020304" pitchFamily="18" charset="0"/>
                <a:cs typeface="Times New Roman" panose="02020603050405020304" pitchFamily="18" charset="0"/>
              </a:rPr>
              <a:t>Fundamentals of Thermodynamics</a:t>
            </a:r>
            <a:endParaRPr lang="en-US" altLang="en-US" sz="2800" b="1" dirty="0">
              <a:solidFill>
                <a:schemeClr val="tx2"/>
              </a:solidFill>
              <a:latin typeface="Times New Roman" panose="02020603050405020304" pitchFamily="18" charset="0"/>
              <a:cs typeface="Times New Roman" panose="02020603050405020304" pitchFamily="18" charset="0"/>
            </a:endParaRPr>
          </a:p>
        </p:txBody>
      </p:sp>
      <p:sp>
        <p:nvSpPr>
          <p:cNvPr id="10" name="Subtitle 2"/>
          <p:cNvSpPr txBox="1">
            <a:spLocks/>
          </p:cNvSpPr>
          <p:nvPr/>
        </p:nvSpPr>
        <p:spPr>
          <a:xfrm>
            <a:off x="1331640" y="4572000"/>
            <a:ext cx="6400800" cy="2133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solidFill>
                  <a:schemeClr val="tx2"/>
                </a:solidFill>
                <a:latin typeface="Times New Roman" panose="02020603050405020304" pitchFamily="18" charset="0"/>
                <a:cs typeface="Times New Roman" panose="02020603050405020304" pitchFamily="18" charset="0"/>
              </a:rPr>
              <a:t>MUSTANSIRIYAH UNIVERSITY </a:t>
            </a:r>
            <a:endParaRPr lang="en-GB" sz="8000"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2"/>
                </a:solidFill>
                <a:latin typeface="Times New Roman" panose="02020603050405020304" pitchFamily="18" charset="0"/>
                <a:cs typeface="Times New Roman" panose="02020603050405020304" pitchFamily="18" charset="0"/>
              </a:rPr>
              <a:t>COLLEGE OF SCIENCES</a:t>
            </a:r>
            <a:endParaRPr lang="en-GB" sz="8000"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2"/>
                </a:solidFill>
                <a:latin typeface="Times New Roman" panose="02020603050405020304" pitchFamily="18" charset="0"/>
                <a:cs typeface="Times New Roman" panose="02020603050405020304" pitchFamily="18" charset="0"/>
              </a:rPr>
              <a:t>DEPARTMENT OF ATMOSPHERIC </a:t>
            </a:r>
            <a:r>
              <a:rPr lang="en-US" sz="8000" dirty="0">
                <a:solidFill>
                  <a:schemeClr val="tx2"/>
                </a:solidFill>
                <a:latin typeface="Times New Roman" panose="02020603050405020304" pitchFamily="18" charset="0"/>
                <a:cs typeface="Times New Roman" panose="02020603050405020304" pitchFamily="18" charset="0"/>
              </a:rPr>
              <a:t>SCIENCES</a:t>
            </a:r>
            <a:endParaRPr lang="en-GB" sz="8000"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b="1" dirty="0" smtClean="0">
                <a:solidFill>
                  <a:schemeClr val="tx2"/>
                </a:solidFill>
                <a:latin typeface="Times New Roman" panose="02020603050405020304" pitchFamily="18" charset="0"/>
                <a:cs typeface="Times New Roman" panose="02020603050405020304" pitchFamily="18" charset="0"/>
              </a:rPr>
              <a:t>2020-2021 </a:t>
            </a:r>
            <a:endParaRPr lang="en-GB" sz="8000" b="1"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dirty="0" smtClean="0">
                <a:solidFill>
                  <a:schemeClr val="tx2"/>
                </a:solidFill>
                <a:latin typeface="Times New Roman" panose="02020603050405020304" pitchFamily="18" charset="0"/>
                <a:cs typeface="Times New Roman" panose="02020603050405020304" pitchFamily="18" charset="0"/>
              </a:rPr>
              <a:t>Dr. </a:t>
            </a:r>
            <a:r>
              <a:rPr lang="en-US" sz="8000" dirty="0" err="1" smtClean="0">
                <a:solidFill>
                  <a:schemeClr val="tx2"/>
                </a:solidFill>
                <a:latin typeface="Times New Roman" panose="02020603050405020304" pitchFamily="18" charset="0"/>
                <a:cs typeface="Times New Roman" panose="02020603050405020304" pitchFamily="18" charset="0"/>
              </a:rPr>
              <a:t>Sama</a:t>
            </a:r>
            <a:r>
              <a:rPr lang="en-US" sz="8000" dirty="0" smtClean="0">
                <a:solidFill>
                  <a:schemeClr val="tx2"/>
                </a:solidFill>
                <a:latin typeface="Times New Roman" panose="02020603050405020304" pitchFamily="18" charset="0"/>
                <a:cs typeface="Times New Roman" panose="02020603050405020304" pitchFamily="18" charset="0"/>
              </a:rPr>
              <a:t> Khalid Mohammed</a:t>
            </a:r>
            <a:endParaRPr lang="en-GB" sz="8000" dirty="0" smtClean="0">
              <a:solidFill>
                <a:schemeClr val="tx2"/>
              </a:solidFill>
              <a:latin typeface="Times New Roman" panose="02020603050405020304" pitchFamily="18" charset="0"/>
              <a:cs typeface="Times New Roman" panose="02020603050405020304" pitchFamily="18" charset="0"/>
            </a:endParaRPr>
          </a:p>
          <a:p>
            <a:pPr marL="0" indent="0" algn="ctr">
              <a:buNone/>
            </a:pPr>
            <a:r>
              <a:rPr lang="en-US" sz="8000" b="1" cap="small" dirty="0" smtClean="0">
                <a:solidFill>
                  <a:schemeClr val="tx2"/>
                </a:solidFill>
                <a:latin typeface="Times New Roman" panose="02020603050405020304" pitchFamily="18" charset="0"/>
                <a:cs typeface="Times New Roman" panose="02020603050405020304" pitchFamily="18" charset="0"/>
              </a:rPr>
              <a:t>SECOND STAGE </a:t>
            </a:r>
          </a:p>
          <a:p>
            <a:pPr marL="0" indent="0" algn="ctr">
              <a:buNone/>
            </a:pPr>
            <a:r>
              <a:rPr lang="en-US" sz="8000" b="1" cap="small" dirty="0" smtClean="0">
                <a:solidFill>
                  <a:schemeClr val="tx2"/>
                </a:solidFill>
                <a:latin typeface="Times New Roman" panose="02020603050405020304" pitchFamily="18" charset="0"/>
                <a:cs typeface="Times New Roman" panose="02020603050405020304" pitchFamily="18" charset="0"/>
              </a:rPr>
              <a:t>Lecture </a:t>
            </a:r>
            <a:r>
              <a:rPr lang="en-US" sz="8000" b="1" cap="small" dirty="0" smtClean="0">
                <a:solidFill>
                  <a:schemeClr val="tx2"/>
                </a:solidFill>
                <a:latin typeface="Times New Roman" panose="02020603050405020304" pitchFamily="18" charset="0"/>
                <a:cs typeface="Times New Roman" panose="02020603050405020304" pitchFamily="18" charset="0"/>
              </a:rPr>
              <a:t>8</a:t>
            </a:r>
            <a:endParaRPr lang="en-US" sz="8000" b="1" cap="small" dirty="0" smtClean="0">
              <a:solidFill>
                <a:schemeClr val="tx2"/>
              </a:solidFill>
              <a:latin typeface="Times New Roman" panose="02020603050405020304" pitchFamily="18" charset="0"/>
              <a:cs typeface="Times New Roman" panose="02020603050405020304" pitchFamily="18" charset="0"/>
            </a:endParaRPr>
          </a:p>
          <a:p>
            <a:pPr marL="0" indent="0" algn="ctr">
              <a:buNone/>
            </a:pPr>
            <a:endParaRPr lang="en-US" sz="8000" b="1" cap="small" dirty="0" smtClean="0">
              <a:latin typeface="Times New Roman" panose="02020603050405020304" pitchFamily="18" charset="0"/>
              <a:cs typeface="Times New Roman" panose="02020603050405020304" pitchFamily="18" charset="0"/>
            </a:endParaRP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867" y="970407"/>
            <a:ext cx="5189533" cy="3458337"/>
          </a:xfrm>
          <a:prstGeom prst="rect">
            <a:avLst/>
          </a:prstGeom>
        </p:spPr>
      </p:pic>
    </p:spTree>
    <p:extLst>
      <p:ext uri="{BB962C8B-B14F-4D97-AF65-F5344CB8AC3E}">
        <p14:creationId xmlns:p14="http://schemas.microsoft.com/office/powerpoint/2010/main" val="3730033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grpSp>
        <p:nvGrpSpPr>
          <p:cNvPr id="4" name="Group 3"/>
          <p:cNvGrpSpPr/>
          <p:nvPr/>
        </p:nvGrpSpPr>
        <p:grpSpPr>
          <a:xfrm>
            <a:off x="895350" y="966756"/>
            <a:ext cx="6953250" cy="4367244"/>
            <a:chOff x="895350" y="966756"/>
            <a:chExt cx="6953250" cy="5129244"/>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966756"/>
              <a:ext cx="6724650" cy="490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981200" y="5029200"/>
              <a:ext cx="58674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28600" y="5334000"/>
            <a:ext cx="86106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This Equation is used to obtain </a:t>
            </a:r>
            <a:r>
              <a:rPr lang="en-US" sz="2400" dirty="0">
                <a:latin typeface="Times New Roman" panose="02020603050405020304" pitchFamily="18" charset="0"/>
                <a:cs typeface="Times New Roman" panose="02020603050405020304" pitchFamily="18" charset="0"/>
              </a:rPr>
              <a:t>a relationship between pressure and </a:t>
            </a:r>
            <a:r>
              <a:rPr lang="en-US" sz="2400" dirty="0" smtClean="0">
                <a:latin typeface="Times New Roman" panose="02020603050405020304" pitchFamily="18" charset="0"/>
                <a:cs typeface="Times New Roman" panose="02020603050405020304" pitchFamily="18" charset="0"/>
              </a:rPr>
              <a:t>height, used </a:t>
            </a:r>
            <a:r>
              <a:rPr lang="en-US" sz="2400" dirty="0">
                <a:latin typeface="Times New Roman" panose="02020603050405020304" pitchFamily="18" charset="0"/>
                <a:cs typeface="Times New Roman" panose="02020603050405020304" pitchFamily="18" charset="0"/>
              </a:rPr>
              <a:t>by altimeters to measure pressure and calculate altitude above sea </a:t>
            </a:r>
            <a:r>
              <a:rPr lang="en-US" sz="2400" dirty="0" smtClean="0">
                <a:latin typeface="Times New Roman" panose="02020603050405020304" pitchFamily="18" charset="0"/>
                <a:cs typeface="Times New Roman" panose="02020603050405020304" pitchFamily="18" charset="0"/>
              </a:rPr>
              <a:t>level, in which Aircraft </a:t>
            </a:r>
            <a:r>
              <a:rPr lang="en-US" sz="2400" dirty="0">
                <a:latin typeface="Times New Roman" panose="02020603050405020304" pitchFamily="18" charset="0"/>
                <a:cs typeface="Times New Roman" panose="02020603050405020304" pitchFamily="18" charset="0"/>
              </a:rPr>
              <a:t>altimeters are essentially barometers that are calibrated to read altitude above mean sea level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70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a:stretch>
            <a:fillRect/>
          </a:stretch>
        </p:blipFill>
        <p:spPr bwMode="auto">
          <a:xfrm>
            <a:off x="4610663" y="2020887"/>
            <a:ext cx="4533337" cy="4379913"/>
          </a:xfrm>
          <a:prstGeom prst="rect">
            <a:avLst/>
          </a:prstGeom>
          <a:noFill/>
          <a:ln w="9525">
            <a:noFill/>
            <a:miter lim="800000"/>
            <a:headEnd/>
            <a:tailEnd/>
          </a:ln>
        </p:spPr>
      </p:pic>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sp>
        <p:nvSpPr>
          <p:cNvPr id="3" name="Rectangle 2"/>
          <p:cNvSpPr/>
          <p:nvPr/>
        </p:nvSpPr>
        <p:spPr>
          <a:xfrm>
            <a:off x="609600" y="838200"/>
            <a:ext cx="7962337"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Profile of </a:t>
            </a:r>
            <a:r>
              <a:rPr lang="en-US" sz="2400" b="1" dirty="0" smtClean="0">
                <a:latin typeface="Times New Roman" panose="02020603050405020304" pitchFamily="18" charset="0"/>
                <a:cs typeface="Times New Roman" panose="02020603050405020304" pitchFamily="18" charset="0"/>
              </a:rPr>
              <a:t>Temperature</a:t>
            </a:r>
          </a:p>
          <a:p>
            <a:pPr algn="just"/>
            <a:r>
              <a:rPr lang="en-US" sz="2400" dirty="0">
                <a:latin typeface="Times New Roman" panose="02020603050405020304" pitchFamily="18" charset="0"/>
                <a:cs typeface="Times New Roman" panose="02020603050405020304" pitchFamily="18" charset="0"/>
              </a:rPr>
              <a:t>There are distinct layers in the atmosphere where the temperature either increases or decreases with </a:t>
            </a:r>
            <a:r>
              <a:rPr lang="en-US" sz="2400" dirty="0" smtClean="0">
                <a:latin typeface="Times New Roman" panose="02020603050405020304" pitchFamily="18" charset="0"/>
                <a:cs typeface="Times New Roman" panose="02020603050405020304" pitchFamily="18" charset="0"/>
              </a:rPr>
              <a:t>height.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85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sp>
        <p:nvSpPr>
          <p:cNvPr id="3" name="Rectangle 2"/>
          <p:cNvSpPr/>
          <p:nvPr/>
        </p:nvSpPr>
        <p:spPr>
          <a:xfrm>
            <a:off x="609600" y="838200"/>
            <a:ext cx="7962337" cy="2308324"/>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Pressure decrease in an isothermal atmosphere</a:t>
            </a:r>
          </a:p>
          <a:p>
            <a:pPr algn="just"/>
            <a:r>
              <a:rPr lang="en-US" sz="2400" dirty="0" smtClean="0">
                <a:latin typeface="Times New Roman" panose="02020603050405020304" pitchFamily="18" charset="0"/>
                <a:cs typeface="Times New Roman" panose="02020603050405020304" pitchFamily="18" charset="0"/>
              </a:rPr>
              <a:t>Absolute </a:t>
            </a:r>
            <a:r>
              <a:rPr lang="en-US" sz="2400" dirty="0">
                <a:latin typeface="Times New Roman" panose="02020603050405020304" pitchFamily="18" charset="0"/>
                <a:cs typeface="Times New Roman" panose="02020603050405020304" pitchFamily="18" charset="0"/>
              </a:rPr>
              <a:t>temperature varies by only 20% or so through the troposphere, so we can get an idea how pressure changes with height by assuming a constant temperature (isothermal atmosphere). If this is done, the expression for the pressure profile becomes</a:t>
            </a:r>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898"/>
          <a:stretch/>
        </p:blipFill>
        <p:spPr bwMode="auto">
          <a:xfrm>
            <a:off x="762001" y="3146524"/>
            <a:ext cx="7809936" cy="3711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750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56966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Profile of Density</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density of air is computed by determining the mass of air in a given volume</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density </a:t>
            </a:r>
            <a:r>
              <a:rPr lang="en-US" sz="2400" dirty="0">
                <a:latin typeface="Times New Roman" panose="02020603050405020304" pitchFamily="18" charset="0"/>
                <a:cs typeface="Times New Roman" panose="02020603050405020304" pitchFamily="18" charset="0"/>
              </a:rPr>
              <a:t>of air decreases with </a:t>
            </a:r>
            <a:r>
              <a:rPr lang="en-US" sz="2400" dirty="0" smtClean="0">
                <a:latin typeface="Times New Roman" panose="02020603050405020304" pitchFamily="18" charset="0"/>
                <a:cs typeface="Times New Roman" panose="02020603050405020304" pitchFamily="18" charset="0"/>
              </a:rPr>
              <a:t>height.</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810000"/>
            <a:ext cx="3166753" cy="3048000"/>
          </a:xfrm>
          <a:prstGeom prst="rect">
            <a:avLst/>
          </a:prstGeom>
        </p:spPr>
      </p:pic>
      <p:sp>
        <p:nvSpPr>
          <p:cNvPr id="5" name="Rectangle 4"/>
          <p:cNvSpPr/>
          <p:nvPr/>
        </p:nvSpPr>
        <p:spPr>
          <a:xfrm>
            <a:off x="428170" y="2766077"/>
            <a:ext cx="8487229"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smtClean="0">
                <a:latin typeface="Times New Roman" panose="02020603050405020304" pitchFamily="18" charset="0"/>
                <a:cs typeface="Times New Roman" panose="02020603050405020304" pitchFamily="18" charset="0"/>
              </a:rPr>
              <a:t>Riddles: Why </a:t>
            </a:r>
            <a:r>
              <a:rPr lang="en-US" sz="2200" dirty="0">
                <a:latin typeface="Times New Roman" panose="02020603050405020304" pitchFamily="18" charset="0"/>
                <a:cs typeface="Times New Roman" panose="02020603050405020304" pitchFamily="18" charset="0"/>
              </a:rPr>
              <a:t>are there more air molecules near the ground than higher in the atmosphere?</a:t>
            </a:r>
          </a:p>
        </p:txBody>
      </p:sp>
      <p:grpSp>
        <p:nvGrpSpPr>
          <p:cNvPr id="10" name="Group 9"/>
          <p:cNvGrpSpPr/>
          <p:nvPr/>
        </p:nvGrpSpPr>
        <p:grpSpPr>
          <a:xfrm>
            <a:off x="2971800" y="3733800"/>
            <a:ext cx="1912937" cy="3124200"/>
            <a:chOff x="306388" y="1981200"/>
            <a:chExt cx="3055937" cy="4800600"/>
          </a:xfrm>
        </p:grpSpPr>
        <p:pic>
          <p:nvPicPr>
            <p:cNvPr id="11" name="Picture 10" descr="density_agburt01_08.jpg"/>
            <p:cNvPicPr>
              <a:picLocks noChangeAspect="1"/>
            </p:cNvPicPr>
            <p:nvPr/>
          </p:nvPicPr>
          <p:blipFill>
            <a:blip r:embed="rId4" cstate="print"/>
            <a:srcRect/>
            <a:stretch>
              <a:fillRect/>
            </a:stretch>
          </p:blipFill>
          <p:spPr bwMode="auto">
            <a:xfrm>
              <a:off x="306388" y="1981200"/>
              <a:ext cx="3055937" cy="4267200"/>
            </a:xfrm>
            <a:prstGeom prst="rect">
              <a:avLst/>
            </a:prstGeom>
            <a:noFill/>
            <a:ln w="9525">
              <a:noFill/>
              <a:miter lim="800000"/>
              <a:headEnd/>
              <a:tailEnd/>
            </a:ln>
          </p:spPr>
        </p:pic>
        <p:sp>
          <p:nvSpPr>
            <p:cNvPr id="12" name="Down Arrow 11"/>
            <p:cNvSpPr/>
            <p:nvPr/>
          </p:nvSpPr>
          <p:spPr>
            <a:xfrm>
              <a:off x="1449388" y="2895600"/>
              <a:ext cx="381000" cy="4572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1525588" y="6019800"/>
              <a:ext cx="381000" cy="7620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1449388" y="4191000"/>
              <a:ext cx="381000" cy="6858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685117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56966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Profile of Density</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can also use the hydrostatic equation and the equation of state to find how density changes with height. We first start by differentiating the ideal gas law with respect to height to get</a:t>
            </a:r>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2619375"/>
            <a:ext cx="63150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2653494"/>
            <a:ext cx="16764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a:t>
            </a:r>
            <a:r>
              <a:rPr lang="el-GR" sz="2000" dirty="0" smtClean="0">
                <a:latin typeface="Times New Roman" panose="02020603050405020304" pitchFamily="18" charset="0"/>
                <a:cs typeface="Times New Roman" panose="02020603050405020304" pitchFamily="18" charset="0"/>
              </a:rPr>
              <a:t>ρ</a:t>
            </a:r>
            <a:r>
              <a:rPr lang="en-US" sz="2000" dirty="0" smtClean="0">
                <a:latin typeface="Times New Roman" panose="02020603050405020304" pitchFamily="18" charset="0"/>
                <a:cs typeface="Times New Roman" panose="02020603050405020304" pitchFamily="18" charset="0"/>
              </a:rPr>
              <a:t>R</a:t>
            </a:r>
            <a:r>
              <a:rPr lang="en-US" sz="2000" baseline="-25000" dirty="0" smtClean="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a:t>
            </a:r>
            <a:endParaRPr lang="en-US" sz="2000" dirty="0"/>
          </a:p>
        </p:txBody>
      </p:sp>
    </p:spTree>
    <p:extLst>
      <p:ext uri="{BB962C8B-B14F-4D97-AF65-F5344CB8AC3E}">
        <p14:creationId xmlns:p14="http://schemas.microsoft.com/office/powerpoint/2010/main" val="788245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705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2179"/>
          <a:stretch/>
        </p:blipFill>
        <p:spPr bwMode="auto">
          <a:xfrm>
            <a:off x="1200150" y="1847195"/>
            <a:ext cx="6724650" cy="7436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765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r>
              <a:rPr lang="en-US" sz="2800" dirty="0">
                <a:latin typeface="Times New Roman" panose="02020603050405020304" pitchFamily="18" charset="0"/>
                <a:cs typeface="Times New Roman" panose="02020603050405020304" pitchFamily="18" charset="0"/>
              </a:rPr>
              <a:t>IS THE UPPER ATMOSPHERE WELL MIXED? </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990600"/>
            <a:ext cx="8001000" cy="1200329"/>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atmosphere is a mixture of several different gases. </a:t>
            </a:r>
            <a:r>
              <a:rPr lang="en-US" sz="2400" dirty="0">
                <a:latin typeface="Times New Roman" panose="02020603050405020304" pitchFamily="18" charset="0"/>
                <a:cs typeface="Times New Roman" panose="02020603050405020304" pitchFamily="18" charset="0"/>
              </a:rPr>
              <a:t>The most abundant are N2, O2, </a:t>
            </a:r>
            <a:r>
              <a:rPr lang="en-US" sz="2400" dirty="0" err="1">
                <a:latin typeface="Times New Roman" panose="02020603050405020304" pitchFamily="18" charset="0"/>
                <a:cs typeface="Times New Roman" panose="02020603050405020304" pitchFamily="18" charset="0"/>
              </a:rPr>
              <a:t>Ar</a:t>
            </a:r>
            <a:r>
              <a:rPr lang="en-US" sz="2400" dirty="0">
                <a:latin typeface="Times New Roman" panose="02020603050405020304" pitchFamily="18" charset="0"/>
                <a:cs typeface="Times New Roman" panose="02020603050405020304" pitchFamily="18" charset="0"/>
              </a:rPr>
              <a:t>, and CO2. </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order of molecular weight we have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3048000"/>
            <a:ext cx="36671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625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r>
              <a:rPr lang="en-US" sz="2800" dirty="0">
                <a:latin typeface="Times New Roman" panose="02020603050405020304" pitchFamily="18" charset="0"/>
                <a:cs typeface="Times New Roman" panose="02020603050405020304" pitchFamily="18" charset="0"/>
              </a:rPr>
              <a:t>IS THE UPPER ATMOSPHERE WELL MIXED? </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990600"/>
            <a:ext cx="8001000"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would think that the atmosphere would stratify according to weight, with the heaviest molecules having the greatest concentration near the surface. Therefore, we would expect most of the CO2 and </a:t>
            </a:r>
            <a:r>
              <a:rPr lang="en-US" sz="2400" dirty="0" err="1">
                <a:latin typeface="Times New Roman" panose="02020603050405020304" pitchFamily="18" charset="0"/>
                <a:cs typeface="Times New Roman" panose="02020603050405020304" pitchFamily="18" charset="0"/>
              </a:rPr>
              <a:t>Ar</a:t>
            </a:r>
            <a:r>
              <a:rPr lang="en-US" sz="2400" dirty="0">
                <a:latin typeface="Times New Roman" panose="02020603050405020304" pitchFamily="18" charset="0"/>
                <a:cs typeface="Times New Roman" panose="02020603050405020304" pitchFamily="18" charset="0"/>
              </a:rPr>
              <a:t> to be found near the surface</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Without turbulence, molecular diffusion would dominate any vertical transport processes</a:t>
            </a:r>
            <a:r>
              <a:rPr lang="en-US" sz="2400" dirty="0" smtClean="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Molecular diffusion </a:t>
            </a:r>
            <a:r>
              <a:rPr lang="en-US" sz="2400" dirty="0">
                <a:latin typeface="Times New Roman" panose="02020603050405020304" pitchFamily="18" charset="0"/>
                <a:cs typeface="Times New Roman" panose="02020603050405020304" pitchFamily="18" charset="0"/>
              </a:rPr>
              <a:t>favors lighter molecules over heavier ones. Therefore, the lighter molecules would be better mixed through a layer than would the heavier molecules, which would remain near the bottom due to gravity.</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Molecular </a:t>
            </a:r>
            <a:r>
              <a:rPr lang="en-US" sz="2400" dirty="0">
                <a:latin typeface="Times New Roman" panose="02020603050405020304" pitchFamily="18" charset="0"/>
                <a:cs typeface="Times New Roman" panose="02020603050405020304" pitchFamily="18" charset="0"/>
              </a:rPr>
              <a:t>diffusion is characterized by the mean free path, which is the average distance between collisions.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5183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r>
              <a:rPr lang="en-US" sz="2800" dirty="0">
                <a:latin typeface="Times New Roman" panose="02020603050405020304" pitchFamily="18" charset="0"/>
                <a:cs typeface="Times New Roman" panose="02020603050405020304" pitchFamily="18" charset="0"/>
              </a:rPr>
              <a:t>IS THE UPPER ATMOSPHERE WELL MIXED? </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990600"/>
            <a:ext cx="8001000"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shorter the mean free path, the less effective molecular diffusion becomes.</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Mean </a:t>
            </a:r>
            <a:r>
              <a:rPr lang="en-US" sz="2400" dirty="0">
                <a:latin typeface="Times New Roman" panose="02020603050405020304" pitchFamily="18" charset="0"/>
                <a:cs typeface="Times New Roman" panose="02020603050405020304" pitchFamily="18" charset="0"/>
              </a:rPr>
              <a:t>free path increases as pressure (and density) decrease</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turbulence is present, mixing is accomplished very efficiently.</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Turbulent </a:t>
            </a:r>
            <a:r>
              <a:rPr lang="en-US" sz="2400" dirty="0">
                <a:latin typeface="Times New Roman" panose="02020603050405020304" pitchFamily="18" charset="0"/>
                <a:cs typeface="Times New Roman" panose="02020603050405020304" pitchFamily="18" charset="0"/>
              </a:rPr>
              <a:t>mixing does not discriminate based on mass. All molecules are mixed just as effectively.</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Turbulent </a:t>
            </a:r>
            <a:r>
              <a:rPr lang="en-US" sz="2400" dirty="0">
                <a:latin typeface="Times New Roman" panose="02020603050405020304" pitchFamily="18" charset="0"/>
                <a:cs typeface="Times New Roman" panose="02020603050405020304" pitchFamily="18" charset="0"/>
              </a:rPr>
              <a:t>mixing is characterized by the mixing length, which is the average length that an air parcel can travel and still retain its identity.</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 mixing length is greater than the mean free path, turbulent mixing will dominate and all molecules will be well mixed.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806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r>
              <a:rPr lang="en-US" sz="2800" dirty="0">
                <a:latin typeface="Times New Roman" panose="02020603050405020304" pitchFamily="18" charset="0"/>
                <a:cs typeface="Times New Roman" panose="02020603050405020304" pitchFamily="18" charset="0"/>
              </a:rPr>
              <a:t>IS THE UPPER ATMOSPHERE WELL MIXED? </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685800" y="990600"/>
            <a:ext cx="8001000" cy="5632311"/>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mean free path is greater than the mixing length, molecular diffusion will dominate and the heavier molecules will be found toward the bottom.</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Up </a:t>
            </a:r>
            <a:r>
              <a:rPr lang="en-US" sz="2400" dirty="0">
                <a:latin typeface="Times New Roman" panose="02020603050405020304" pitchFamily="18" charset="0"/>
                <a:cs typeface="Times New Roman" panose="02020603050405020304" pitchFamily="18" charset="0"/>
              </a:rPr>
              <a:t>to about 80 km or so, the mixing length is larger than the mean free path, so that turbulent mixing dominates and the atmosphere is well mixed.</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Above </a:t>
            </a:r>
            <a:r>
              <a:rPr lang="en-US" sz="2400" dirty="0">
                <a:latin typeface="Times New Roman" panose="02020603050405020304" pitchFamily="18" charset="0"/>
                <a:cs typeface="Times New Roman" panose="02020603050405020304" pitchFamily="18" charset="0"/>
              </a:rPr>
              <a:t>80 km the mean free path becomes larger than the mixing length (because density is decreasing with altitude). Therefore, above 80 km molecular diffusion dominates and the atmosphere is no longer well mixed. Instead, it becomes stratifies with the heavier molecules concentrated at the bottom.</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well-mixed region is called the </a:t>
            </a:r>
            <a:r>
              <a:rPr lang="en-US" sz="2400" dirty="0" err="1">
                <a:latin typeface="Times New Roman" panose="02020603050405020304" pitchFamily="18" charset="0"/>
                <a:cs typeface="Times New Roman" panose="02020603050405020304" pitchFamily="18" charset="0"/>
              </a:rPr>
              <a:t>homosphere</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stratified region is called the </a:t>
            </a:r>
            <a:r>
              <a:rPr lang="en-US" sz="2400" dirty="0" err="1">
                <a:latin typeface="Times New Roman" panose="02020603050405020304" pitchFamily="18" charset="0"/>
                <a:cs typeface="Times New Roman" panose="02020603050405020304" pitchFamily="18" charset="0"/>
              </a:rPr>
              <a:t>heterosphere</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transition layer between the two is called the </a:t>
            </a:r>
            <a:r>
              <a:rPr lang="en-US" sz="2400" dirty="0" err="1">
                <a:latin typeface="Times New Roman" panose="02020603050405020304" pitchFamily="18" charset="0"/>
                <a:cs typeface="Times New Roman" panose="02020603050405020304" pitchFamily="18" charset="0"/>
              </a:rPr>
              <a:t>turbopause</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362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2708" y="1219200"/>
            <a:ext cx="6480720" cy="3970318"/>
          </a:xfrm>
          <a:prstGeom prst="rect">
            <a:avLst/>
          </a:prstGeom>
          <a:blipFill>
            <a:blip r:embed="rId2"/>
            <a:tile tx="0" ty="0" sx="100000" sy="100000" flip="none" algn="tl"/>
          </a:blip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lnSpc>
                <a:spcPct val="300000"/>
              </a:lnSpc>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Welcome Students In The </a:t>
            </a:r>
            <a:r>
              <a:rPr lang="en-US" sz="2800" b="1" i="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New Course </a:t>
            </a:r>
          </a:p>
          <a:p>
            <a:pPr algn="ctr">
              <a:lnSpc>
                <a:spcPct val="300000"/>
              </a:lnSpc>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And In The </a:t>
            </a:r>
            <a:r>
              <a:rPr lang="en-US" sz="2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 </a:t>
            </a:r>
            <a:r>
              <a:rPr lang="en-US" sz="2800"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eighth </a:t>
            </a:r>
            <a:r>
              <a:rPr lang="en-US" sz="2800" b="1" i="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Lecture </a:t>
            </a:r>
            <a:r>
              <a:rPr lang="en-US" sz="28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rPr>
              <a:t>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sym typeface="Wingdings" pitchFamily="2" charset="2"/>
              </a:rPr>
              <a:t> </a:t>
            </a:r>
          </a:p>
          <a:p>
            <a:pPr algn="ctr">
              <a:lnSpc>
                <a:spcPct val="300000"/>
              </a:lnSpc>
            </a:pP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ndalus" pitchFamily="18" charset="-78"/>
              <a:cs typeface="Andalus" pitchFamily="18" charset="-78"/>
            </a:endParaRPr>
          </a:p>
        </p:txBody>
      </p:sp>
    </p:spTree>
    <p:extLst>
      <p:ext uri="{BB962C8B-B14F-4D97-AF65-F5344CB8AC3E}">
        <p14:creationId xmlns:p14="http://schemas.microsoft.com/office/powerpoint/2010/main" val="1441361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610600" cy="3416320"/>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Overview </a:t>
            </a:r>
            <a:r>
              <a:rPr lang="en-US" sz="2400" dirty="0">
                <a:latin typeface="Times New Roman" panose="02020603050405020304" pitchFamily="18" charset="0"/>
                <a:cs typeface="Times New Roman" panose="02020603050405020304" pitchFamily="18" charset="0"/>
              </a:rPr>
              <a:t>of the Earth’s Atmosphere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Composition of the Atmosphere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Vertical Structure of the Atmosphere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Pressure (hydrostatic eq. )</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Temperature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Pressure decrease in an isothermal atmosphere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Density</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Geopotential and Geopotential Height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Thickness and the hypsometric equation</a:t>
            </a:r>
          </a:p>
        </p:txBody>
      </p:sp>
      <p:sp>
        <p:nvSpPr>
          <p:cNvPr id="3" name="Title 2"/>
          <p:cNvSpPr>
            <a:spLocks noGrp="1"/>
          </p:cNvSpPr>
          <p:nvPr>
            <p:ph type="title"/>
          </p:nvPr>
        </p:nvSpPr>
        <p:spPr/>
        <p:txBody>
          <a:bodyPr>
            <a:normAutofit/>
          </a:bodyPr>
          <a:lstStyle/>
          <a:p>
            <a:r>
              <a:rPr lang="en-US" sz="2600" dirty="0" smtClean="0">
                <a:latin typeface="Times New Roman" panose="02020603050405020304" pitchFamily="18" charset="0"/>
                <a:cs typeface="Times New Roman" panose="02020603050405020304" pitchFamily="18" charset="0"/>
              </a:rPr>
              <a:t>This lecture including the following items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65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Atmosphere is really a thin envelope surrounding the </a:t>
            </a:r>
            <a:r>
              <a:rPr lang="en-US" sz="2400" dirty="0" smtClean="0">
                <a:latin typeface="Times New Roman" panose="02020603050405020304" pitchFamily="18" charset="0"/>
                <a:cs typeface="Times New Roman" panose="02020603050405020304" pitchFamily="18" charset="0"/>
              </a:rPr>
              <a:t>earth</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99</a:t>
            </a:r>
            <a:r>
              <a:rPr lang="en-US" sz="2400" dirty="0">
                <a:latin typeface="Times New Roman" panose="02020603050405020304" pitchFamily="18" charset="0"/>
                <a:cs typeface="Times New Roman" panose="02020603050405020304" pitchFamily="18" charset="0"/>
              </a:rPr>
              <a:t>% of atmosphere is in lowest 30 km</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earth's </a:t>
            </a:r>
            <a:r>
              <a:rPr lang="en-US" sz="2400" dirty="0">
                <a:latin typeface="Times New Roman" panose="02020603050405020304" pitchFamily="18" charset="0"/>
                <a:cs typeface="Times New Roman" panose="02020603050405020304" pitchFamily="18" charset="0"/>
              </a:rPr>
              <a:t>radius is about 6400 </a:t>
            </a:r>
            <a:r>
              <a:rPr lang="en-US" sz="2400" dirty="0" smtClean="0">
                <a:latin typeface="Times New Roman" panose="02020603050405020304" pitchFamily="18" charset="0"/>
                <a:cs typeface="Times New Roman" panose="02020603050405020304" pitchFamily="18" charset="0"/>
              </a:rPr>
              <a:t>km</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the atmospheric depth is 30 km/6400 km= 0.5% of earth's </a:t>
            </a:r>
            <a:r>
              <a:rPr lang="en-US" sz="2400" dirty="0" smtClean="0">
                <a:latin typeface="Times New Roman" panose="02020603050405020304" pitchFamily="18" charset="0"/>
                <a:cs typeface="Times New Roman" panose="02020603050405020304" pitchFamily="18" charset="0"/>
              </a:rPr>
              <a:t>radius</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dirty="0">
                <a:latin typeface="Times New Roman" panose="02020603050405020304" pitchFamily="18" charset="0"/>
                <a:cs typeface="Times New Roman" panose="02020603050405020304" pitchFamily="18" charset="0"/>
              </a:rPr>
              <a:t>Overview of the Earth’s Atmosphere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005914"/>
            <a:ext cx="2710543" cy="28520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3200400" cy="3124200"/>
          </a:xfrm>
          <a:prstGeom prst="rect">
            <a:avLst/>
          </a:prstGeom>
        </p:spPr>
      </p:pic>
    </p:spTree>
    <p:extLst>
      <p:ext uri="{BB962C8B-B14F-4D97-AF65-F5344CB8AC3E}">
        <p14:creationId xmlns:p14="http://schemas.microsoft.com/office/powerpoint/2010/main" val="160559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earth’s atmosphere is a thin, gaseous envelope </a:t>
            </a:r>
            <a:r>
              <a:rPr lang="en-US" sz="2400" dirty="0" smtClean="0">
                <a:latin typeface="Times New Roman" panose="02020603050405020304" pitchFamily="18" charset="0"/>
                <a:cs typeface="Times New Roman" panose="02020603050405020304" pitchFamily="18" charset="0"/>
              </a:rPr>
              <a:t>comprised mostly </a:t>
            </a:r>
            <a:r>
              <a:rPr lang="en-US" sz="2400" dirty="0">
                <a:latin typeface="Times New Roman" panose="02020603050405020304" pitchFamily="18" charset="0"/>
                <a:cs typeface="Times New Roman" panose="02020603050405020304" pitchFamily="18" charset="0"/>
              </a:rPr>
              <a:t>of nitrogen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oxygen (O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with small </a:t>
            </a:r>
            <a:r>
              <a:rPr lang="en-US" sz="2400" dirty="0">
                <a:latin typeface="Times New Roman" panose="02020603050405020304" pitchFamily="18" charset="0"/>
                <a:cs typeface="Times New Roman" panose="02020603050405020304" pitchFamily="18" charset="0"/>
              </a:rPr>
              <a:t>amounts of other gases, such as water vapor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carbon dioxide (CO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Nested in the atmosphere </a:t>
            </a:r>
            <a:r>
              <a:rPr lang="en-US" sz="2400" dirty="0" smtClean="0">
                <a:latin typeface="Times New Roman" panose="02020603050405020304" pitchFamily="18" charset="0"/>
                <a:cs typeface="Times New Roman" panose="02020603050405020304" pitchFamily="18" charset="0"/>
              </a:rPr>
              <a:t>are clouds </a:t>
            </a:r>
            <a:r>
              <a:rPr lang="en-US" sz="2400" dirty="0">
                <a:latin typeface="Times New Roman" panose="02020603050405020304" pitchFamily="18" charset="0"/>
                <a:cs typeface="Times New Roman" panose="02020603050405020304" pitchFamily="18" charset="0"/>
              </a:rPr>
              <a:t>of liquid water and ice crystals.</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smtClean="0">
                <a:latin typeface="Times New Roman" panose="02020603050405020304" pitchFamily="18" charset="0"/>
                <a:cs typeface="Times New Roman" panose="02020603050405020304" pitchFamily="18" charset="0"/>
              </a:rPr>
              <a:t>Composition of the Atmosphere</a:t>
            </a:r>
            <a:endParaRPr lang="en-US" sz="26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895600"/>
            <a:ext cx="75057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98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200329"/>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Vertical Profile of Pressure</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Atmospheric </a:t>
            </a:r>
            <a:r>
              <a:rPr lang="en-US" sz="2400" dirty="0">
                <a:latin typeface="Times New Roman" panose="02020603050405020304" pitchFamily="18" charset="0"/>
                <a:cs typeface="Times New Roman" panose="02020603050405020304" pitchFamily="18" charset="0"/>
              </a:rPr>
              <a:t>Pressure decreases with </a:t>
            </a:r>
            <a:r>
              <a:rPr lang="en-US" sz="2400" dirty="0" smtClean="0">
                <a:latin typeface="Times New Roman" panose="02020603050405020304" pitchFamily="18" charset="0"/>
                <a:cs typeface="Times New Roman" panose="02020603050405020304" pitchFamily="18" charset="0"/>
              </a:rPr>
              <a:t>height.... </a:t>
            </a:r>
            <a:r>
              <a:rPr lang="en-US" sz="2400" dirty="0">
                <a:latin typeface="Times New Roman" panose="02020603050405020304" pitchFamily="18" charset="0"/>
                <a:cs typeface="Times New Roman" panose="02020603050405020304" pitchFamily="18" charset="0"/>
              </a:rPr>
              <a:t>in a similar manner as </a:t>
            </a:r>
            <a:r>
              <a:rPr lang="en-US" sz="2400" dirty="0" smtClean="0">
                <a:latin typeface="Times New Roman" panose="02020603050405020304" pitchFamily="18" charset="0"/>
                <a:cs typeface="Times New Roman" panose="02020603050405020304" pitchFamily="18" charset="0"/>
              </a:rPr>
              <a:t>density, WHY?</a:t>
            </a:r>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
            </a:r>
            <a:r>
              <a:rPr lang="en-US" sz="2600" b="1" dirty="0" smtClean="0">
                <a:latin typeface="Times New Roman" panose="02020603050405020304" pitchFamily="18" charset="0"/>
                <a:cs typeface="Times New Roman" panose="02020603050405020304" pitchFamily="18" charset="0"/>
              </a:rPr>
              <a:t>Atmosphere</a:t>
            </a:r>
            <a:endParaRPr lang="en-US" sz="26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209800"/>
            <a:ext cx="5486400" cy="4184341"/>
          </a:xfrm>
          <a:prstGeom prst="rect">
            <a:avLst/>
          </a:prstGeom>
        </p:spPr>
      </p:pic>
    </p:spTree>
    <p:extLst>
      <p:ext uri="{BB962C8B-B14F-4D97-AF65-F5344CB8AC3E}">
        <p14:creationId xmlns:p14="http://schemas.microsoft.com/office/powerpoint/2010/main" val="334726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62600" y="1524000"/>
            <a:ext cx="3697288" cy="4495800"/>
            <a:chOff x="457200" y="1447800"/>
            <a:chExt cx="3697288" cy="4495800"/>
          </a:xfrm>
        </p:grpSpPr>
        <p:pic>
          <p:nvPicPr>
            <p:cNvPr id="6147" name="Picture 3" descr="density_agburt01_08.jpg"/>
            <p:cNvPicPr>
              <a:picLocks noChangeAspect="1"/>
            </p:cNvPicPr>
            <p:nvPr/>
          </p:nvPicPr>
          <p:blipFill>
            <a:blip r:embed="rId2" cstate="print"/>
            <a:srcRect/>
            <a:stretch>
              <a:fillRect/>
            </a:stretch>
          </p:blipFill>
          <p:spPr bwMode="auto">
            <a:xfrm>
              <a:off x="457200" y="1447800"/>
              <a:ext cx="3055938" cy="4267200"/>
            </a:xfrm>
            <a:prstGeom prst="rect">
              <a:avLst/>
            </a:prstGeom>
            <a:noFill/>
            <a:ln w="9525">
              <a:noFill/>
              <a:miter lim="800000"/>
              <a:headEnd/>
              <a:tailEnd/>
            </a:ln>
          </p:spPr>
        </p:pic>
        <p:sp>
          <p:nvSpPr>
            <p:cNvPr id="7" name="Rectangle 6"/>
            <p:cNvSpPr>
              <a:spLocks/>
            </p:cNvSpPr>
            <p:nvPr/>
          </p:nvSpPr>
          <p:spPr>
            <a:xfrm rot="21234243">
              <a:off x="724368" y="2310194"/>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3733800" y="2971800"/>
              <a:ext cx="420688" cy="369888"/>
            </a:xfrm>
            <a:prstGeom prst="rect">
              <a:avLst/>
            </a:prstGeom>
            <a:noFill/>
            <a:ln w="9525">
              <a:noFill/>
              <a:miter lim="800000"/>
              <a:headEnd/>
              <a:tailEnd/>
            </a:ln>
          </p:spPr>
          <p:txBody>
            <a:bodyPr wrap="none">
              <a:spAutoFit/>
            </a:bodyPr>
            <a:lstStyle/>
            <a:p>
              <a:r>
                <a:rPr lang="en-US">
                  <a:latin typeface="Calibri" pitchFamily="34" charset="0"/>
                </a:rPr>
                <a:t>P2</a:t>
              </a:r>
            </a:p>
          </p:txBody>
        </p:sp>
        <p:sp>
          <p:nvSpPr>
            <p:cNvPr id="9" name="Rectangle 8"/>
            <p:cNvSpPr>
              <a:spLocks/>
            </p:cNvSpPr>
            <p:nvPr/>
          </p:nvSpPr>
          <p:spPr>
            <a:xfrm rot="21234243">
              <a:off x="722749" y="3513045"/>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3733800" y="4038600"/>
              <a:ext cx="420688" cy="369888"/>
            </a:xfrm>
            <a:prstGeom prst="rect">
              <a:avLst/>
            </a:prstGeom>
            <a:noFill/>
            <a:ln w="9525">
              <a:noFill/>
              <a:miter lim="800000"/>
              <a:headEnd/>
              <a:tailEnd/>
            </a:ln>
          </p:spPr>
          <p:txBody>
            <a:bodyPr wrap="none">
              <a:spAutoFit/>
            </a:bodyPr>
            <a:lstStyle/>
            <a:p>
              <a:r>
                <a:rPr lang="en-US">
                  <a:latin typeface="Calibri" pitchFamily="34" charset="0"/>
                </a:rPr>
                <a:t>P1</a:t>
              </a:r>
            </a:p>
          </p:txBody>
        </p:sp>
        <p:sp>
          <p:nvSpPr>
            <p:cNvPr id="13" name="Down Arrow 12"/>
            <p:cNvSpPr/>
            <p:nvPr/>
          </p:nvSpPr>
          <p:spPr>
            <a:xfrm>
              <a:off x="1447800" y="2057400"/>
              <a:ext cx="381000" cy="4572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1524000" y="5181600"/>
              <a:ext cx="381000" cy="7620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own Arrow 14"/>
            <p:cNvSpPr/>
            <p:nvPr/>
          </p:nvSpPr>
          <p:spPr>
            <a:xfrm>
              <a:off x="1447800" y="3352800"/>
              <a:ext cx="381000" cy="6858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own Arrow 15"/>
            <p:cNvSpPr/>
            <p:nvPr/>
          </p:nvSpPr>
          <p:spPr>
            <a:xfrm rot="10800000">
              <a:off x="1447800" y="1524000"/>
              <a:ext cx="381000" cy="4572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Down Arrow 16"/>
            <p:cNvSpPr/>
            <p:nvPr/>
          </p:nvSpPr>
          <p:spPr>
            <a:xfrm rot="10800000">
              <a:off x="1447800" y="2590800"/>
              <a:ext cx="381000" cy="6858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Down Arrow 17"/>
            <p:cNvSpPr/>
            <p:nvPr/>
          </p:nvSpPr>
          <p:spPr>
            <a:xfrm rot="10800000">
              <a:off x="1524000" y="4419600"/>
              <a:ext cx="381000" cy="7620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extBox 4"/>
          <p:cNvSpPr txBox="1">
            <a:spLocks noChangeArrowheads="1"/>
          </p:cNvSpPr>
          <p:nvPr/>
        </p:nvSpPr>
        <p:spPr bwMode="auto">
          <a:xfrm>
            <a:off x="0" y="609600"/>
            <a:ext cx="5638800" cy="2677656"/>
          </a:xfrm>
          <a:prstGeom prst="rect">
            <a:avLst/>
          </a:prstGeom>
          <a:noFill/>
          <a:ln w="9525">
            <a:noFill/>
            <a:miter lim="800000"/>
            <a:headEnd/>
            <a:tailEnd/>
          </a:ln>
        </p:spPr>
        <p:txBody>
          <a:bodyPr>
            <a:spAutoFit/>
          </a:bodyPr>
          <a:lstStyle/>
          <a:p>
            <a:pPr algn="just"/>
            <a:r>
              <a:rPr lang="en-US" sz="2400" dirty="0" smtClean="0">
                <a:latin typeface="Times New Roman" panose="02020603050405020304" pitchFamily="18" charset="0"/>
                <a:cs typeface="Times New Roman" panose="02020603050405020304" pitchFamily="18" charset="0"/>
              </a:rPr>
              <a:t>Air pressure at any height in the atmosphere is due to the </a:t>
            </a:r>
            <a:r>
              <a:rPr lang="en-US" sz="2400" b="1" dirty="0" smtClean="0">
                <a:solidFill>
                  <a:srgbClr val="FF0000"/>
                </a:solidFill>
                <a:latin typeface="Times New Roman" panose="02020603050405020304" pitchFamily="18" charset="0"/>
                <a:cs typeface="Times New Roman" panose="02020603050405020304" pitchFamily="18" charset="0"/>
              </a:rPr>
              <a:t>force </a:t>
            </a:r>
            <a:r>
              <a:rPr lang="en-US" sz="2400" b="1" dirty="0">
                <a:solidFill>
                  <a:srgbClr val="FF0000"/>
                </a:solidFill>
                <a:latin typeface="Times New Roman" panose="02020603050405020304" pitchFamily="18" charset="0"/>
                <a:cs typeface="Times New Roman" panose="02020603050405020304" pitchFamily="18" charset="0"/>
              </a:rPr>
              <a:t>per unit area </a:t>
            </a:r>
            <a:r>
              <a:rPr lang="en-US" sz="2400" dirty="0">
                <a:latin typeface="Times New Roman" panose="02020603050405020304" pitchFamily="18" charset="0"/>
                <a:cs typeface="Times New Roman" panose="02020603050405020304" pitchFamily="18" charset="0"/>
              </a:rPr>
              <a:t>exerted against a surface by the weight of the air molecules above that surface</a:t>
            </a:r>
            <a:r>
              <a:rPr lang="en-US" sz="2400" dirty="0" smtClean="0">
                <a:latin typeface="Times New Roman" panose="02020603050405020304" pitchFamily="18" charset="0"/>
                <a:cs typeface="Times New Roman" panose="02020603050405020304" pitchFamily="18" charset="0"/>
              </a:rPr>
              <a:t>. This “weight” results from the pull of gravity </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That explains why pressure decreases with increasing height above the ground </a:t>
            </a:r>
            <a:endParaRPr lang="en-US" sz="2400" baseline="30000" dirty="0">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1143000" y="3350986"/>
            <a:ext cx="2286000" cy="461665"/>
          </a:xfrm>
          <a:prstGeom prst="rect">
            <a:avLst/>
          </a:prstGeom>
          <a:noFill/>
          <a:ln w="9525">
            <a:noFill/>
            <a:miter lim="800000"/>
            <a:headEnd/>
            <a:tailEnd/>
          </a:ln>
        </p:spPr>
        <p:txBody>
          <a:bodyPr wrap="square">
            <a:spAutoFit/>
          </a:bodyPr>
          <a:lstStyle/>
          <a:p>
            <a:r>
              <a:rPr lang="en-US" sz="2400" dirty="0" smtClean="0">
                <a:latin typeface="Times New Roman" panose="02020603050405020304" pitchFamily="18" charset="0"/>
                <a:cs typeface="Times New Roman" panose="02020603050405020304" pitchFamily="18" charset="0"/>
              </a:rPr>
              <a:t>P1 </a:t>
            </a:r>
            <a:r>
              <a:rPr lang="en-US" sz="2400" dirty="0">
                <a:latin typeface="Times New Roman" panose="02020603050405020304" pitchFamily="18" charset="0"/>
                <a:cs typeface="Times New Roman" panose="02020603050405020304" pitchFamily="18" charset="0"/>
              </a:rPr>
              <a:t>&gt; P2</a:t>
            </a:r>
          </a:p>
        </p:txBody>
      </p:sp>
      <p:sp>
        <p:nvSpPr>
          <p:cNvPr id="21" name="TextBox 4"/>
          <p:cNvSpPr txBox="1">
            <a:spLocks noChangeArrowheads="1"/>
          </p:cNvSpPr>
          <p:nvPr/>
        </p:nvSpPr>
        <p:spPr bwMode="auto">
          <a:xfrm>
            <a:off x="0" y="3811012"/>
            <a:ext cx="5638800" cy="3046988"/>
          </a:xfrm>
          <a:prstGeom prst="rect">
            <a:avLst/>
          </a:prstGeom>
          <a:noFill/>
          <a:ln w="9525">
            <a:noFill/>
            <a:miter lim="800000"/>
            <a:headEnd/>
            <a:tailEnd/>
          </a:ln>
        </p:spPr>
        <p:txBody>
          <a:bodyPr>
            <a:spAutoFit/>
          </a:bodyPr>
          <a:lstStyle/>
          <a:p>
            <a:pPr algn="just"/>
            <a:r>
              <a:rPr lang="en-US" sz="2400" dirty="0" smtClean="0">
                <a:latin typeface="Times New Roman" panose="02020603050405020304" pitchFamily="18" charset="0"/>
                <a:cs typeface="Times New Roman" panose="02020603050405020304" pitchFamily="18" charset="0"/>
              </a:rPr>
              <a:t>However, pressure gradients cause a force that points from regions with high pressure towards regions with low pressure (vertical Gradient Pressure).</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That explains why the atmosphere does not collapses on the ground and does not escape to the space</a:t>
            </a:r>
            <a:endParaRPr lang="en-US" baseline="30000" dirty="0">
              <a:latin typeface="Calibri" pitchFamily="34" charset="0"/>
            </a:endParaRPr>
          </a:p>
        </p:txBody>
      </p:sp>
      <p:sp>
        <p:nvSpPr>
          <p:cNvPr id="22" name="Title 1"/>
          <p:cNvSpPr>
            <a:spLocks noGrp="1"/>
          </p:cNvSpPr>
          <p:nvPr>
            <p:ph type="title"/>
          </p:nvPr>
        </p:nvSpPr>
        <p:spPr>
          <a:xfrm>
            <a:off x="457200" y="0"/>
            <a:ext cx="8229600" cy="762000"/>
          </a:xfrm>
        </p:spPr>
        <p:txBody>
          <a:bodyPr>
            <a:normAutofit/>
          </a:bodyPr>
          <a:lstStyle/>
          <a:p>
            <a:pPr eaLnBrk="1" hangingPunct="1"/>
            <a:r>
              <a:rPr lang="en-US" sz="2600" dirty="0" smtClean="0">
                <a:latin typeface="Times New Roman" panose="02020603050405020304" pitchFamily="18" charset="0"/>
                <a:cs typeface="Times New Roman" panose="02020603050405020304" pitchFamily="18" charset="0"/>
              </a:rPr>
              <a:t>The Hydrostatic Equation </a:t>
            </a:r>
          </a:p>
        </p:txBody>
      </p:sp>
    </p:spTree>
    <p:extLst>
      <p:ext uri="{BB962C8B-B14F-4D97-AF65-F5344CB8AC3E}">
        <p14:creationId xmlns:p14="http://schemas.microsoft.com/office/powerpoint/2010/main" val="86322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00400" y="1295400"/>
            <a:ext cx="5761104" cy="4267200"/>
            <a:chOff x="76200" y="1447800"/>
            <a:chExt cx="5761104" cy="4267200"/>
          </a:xfrm>
        </p:grpSpPr>
        <p:pic>
          <p:nvPicPr>
            <p:cNvPr id="5" name="Picture 3" descr="density_agburt01_08.jpg"/>
            <p:cNvPicPr>
              <a:picLocks noChangeAspect="1"/>
            </p:cNvPicPr>
            <p:nvPr/>
          </p:nvPicPr>
          <p:blipFill>
            <a:blip r:embed="rId3" cstate="print"/>
            <a:srcRect/>
            <a:stretch>
              <a:fillRect/>
            </a:stretch>
          </p:blipFill>
          <p:spPr bwMode="auto">
            <a:xfrm>
              <a:off x="898927" y="1447800"/>
              <a:ext cx="3055938" cy="4267200"/>
            </a:xfrm>
            <a:prstGeom prst="rect">
              <a:avLst/>
            </a:prstGeom>
            <a:noFill/>
            <a:ln w="9525">
              <a:noFill/>
              <a:miter lim="800000"/>
              <a:headEnd/>
              <a:tailEnd/>
            </a:ln>
          </p:spPr>
        </p:pic>
        <p:sp>
          <p:nvSpPr>
            <p:cNvPr id="6" name="Rectangle 5"/>
            <p:cNvSpPr>
              <a:spLocks/>
            </p:cNvSpPr>
            <p:nvPr/>
          </p:nvSpPr>
          <p:spPr>
            <a:xfrm rot="21234243">
              <a:off x="1166095" y="2310194"/>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a:spLocks/>
            </p:cNvSpPr>
            <p:nvPr/>
          </p:nvSpPr>
          <p:spPr>
            <a:xfrm rot="21234243">
              <a:off x="1089894" y="2569498"/>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145431" y="2804032"/>
              <a:ext cx="1691873"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US" dirty="0" smtClean="0"/>
                <a:t> pressure p + </a:t>
              </a:r>
              <a:r>
                <a:rPr lang="el-GR" dirty="0" smtClean="0">
                  <a:latin typeface="Cambria Math"/>
                  <a:ea typeface="Cambria Math"/>
                </a:rPr>
                <a:t>δ</a:t>
              </a:r>
              <a:r>
                <a:rPr lang="en-US" dirty="0" smtClean="0">
                  <a:latin typeface="Cambria Math"/>
                  <a:ea typeface="Cambria Math"/>
                </a:rPr>
                <a:t>p</a:t>
              </a:r>
              <a:endParaRPr lang="en-US" dirty="0"/>
            </a:p>
          </p:txBody>
        </p:sp>
        <p:cxnSp>
          <p:nvCxnSpPr>
            <p:cNvPr id="13" name="Straight Arrow Connector 12"/>
            <p:cNvCxnSpPr/>
            <p:nvPr/>
          </p:nvCxnSpPr>
          <p:spPr>
            <a:xfrm rot="5400000" flipH="1" flipV="1">
              <a:off x="99621" y="4837906"/>
              <a:ext cx="14478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4419600"/>
              <a:ext cx="381000" cy="523220"/>
            </a:xfrm>
            <a:prstGeom prst="rect">
              <a:avLst/>
            </a:prstGeom>
            <a:noFill/>
          </p:spPr>
          <p:txBody>
            <a:bodyPr wrap="square" rtlCol="0">
              <a:spAutoFit/>
            </a:bodyPr>
            <a:lstStyle/>
            <a:p>
              <a:r>
                <a:rPr lang="en-US" sz="2800" b="1" dirty="0" smtClean="0"/>
                <a:t>Z</a:t>
              </a:r>
              <a:endParaRPr lang="en-US" sz="2800" b="1" dirty="0"/>
            </a:p>
          </p:txBody>
        </p:sp>
        <p:sp>
          <p:nvSpPr>
            <p:cNvPr id="15" name="Left Brace 14"/>
            <p:cNvSpPr/>
            <p:nvPr/>
          </p:nvSpPr>
          <p:spPr>
            <a:xfrm>
              <a:off x="609600" y="3733800"/>
              <a:ext cx="121919" cy="304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76200" y="3581400"/>
              <a:ext cx="762000" cy="523220"/>
            </a:xfrm>
            <a:prstGeom prst="rect">
              <a:avLst/>
            </a:prstGeom>
            <a:noFill/>
          </p:spPr>
          <p:txBody>
            <a:bodyPr wrap="square" rtlCol="0">
              <a:spAutoFit/>
            </a:bodyPr>
            <a:lstStyle/>
            <a:p>
              <a:r>
                <a:rPr lang="el-GR" sz="2800" dirty="0" smtClean="0">
                  <a:latin typeface="Cambria Math"/>
                  <a:ea typeface="Cambria Math"/>
                </a:rPr>
                <a:t>δ</a:t>
              </a:r>
              <a:r>
                <a:rPr lang="en-US" sz="2800" dirty="0" smtClean="0">
                  <a:latin typeface="Cambria Math"/>
                  <a:ea typeface="Cambria Math"/>
                </a:rPr>
                <a:t>z</a:t>
              </a:r>
              <a:endParaRPr lang="en-US" sz="2800" b="1" dirty="0"/>
            </a:p>
          </p:txBody>
        </p:sp>
        <p:sp>
          <p:nvSpPr>
            <p:cNvPr id="17" name="Down Arrow 16"/>
            <p:cNvSpPr/>
            <p:nvPr/>
          </p:nvSpPr>
          <p:spPr>
            <a:xfrm>
              <a:off x="2286000" y="4114800"/>
              <a:ext cx="152400" cy="609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flipV="1">
              <a:off x="2286000" y="3048000"/>
              <a:ext cx="152400" cy="609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2514600"/>
              <a:ext cx="427328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effectLst>
                    <a:outerShdw blurRad="38100" dist="38100" dir="2700000" algn="tl">
                      <a:srgbClr val="000000">
                        <a:alpha val="43137"/>
                      </a:srgbClr>
                    </a:outerShdw>
                  </a:effectLst>
                </a:rPr>
                <a:t>Vertical Gradient Acceleration=Force/mass </a:t>
              </a:r>
              <a:endParaRPr lang="en-US" b="1" dirty="0">
                <a:effectLst>
                  <a:outerShdw blurRad="38100" dist="38100" dir="2700000" algn="tl">
                    <a:srgbClr val="000000">
                      <a:alpha val="43137"/>
                    </a:srgbClr>
                  </a:outerShdw>
                </a:effectLst>
              </a:endParaRPr>
            </a:p>
          </p:txBody>
        </p:sp>
        <p:sp>
          <p:nvSpPr>
            <p:cNvPr id="20" name="TextBox 19"/>
            <p:cNvSpPr txBox="1"/>
            <p:nvPr/>
          </p:nvSpPr>
          <p:spPr>
            <a:xfrm>
              <a:off x="2362200" y="4572000"/>
              <a:ext cx="209115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effectLst>
                    <a:outerShdw blurRad="38100" dist="38100" dir="2700000" algn="tl">
                      <a:srgbClr val="000000">
                        <a:alpha val="43137"/>
                      </a:srgbClr>
                    </a:outerShdw>
                  </a:effectLst>
                </a:rPr>
                <a:t>Gravity acceleration</a:t>
              </a:r>
              <a:endParaRPr lang="en-US" b="1" dirty="0">
                <a:effectLst>
                  <a:outerShdw blurRad="38100" dist="38100" dir="2700000" algn="tl">
                    <a:srgbClr val="000000">
                      <a:alpha val="43137"/>
                    </a:srgbClr>
                  </a:outerShdw>
                </a:effectLst>
              </a:endParaRPr>
            </a:p>
          </p:txBody>
        </p:sp>
        <p:sp>
          <p:nvSpPr>
            <p:cNvPr id="24" name="TextBox 23"/>
            <p:cNvSpPr txBox="1"/>
            <p:nvPr/>
          </p:nvSpPr>
          <p:spPr>
            <a:xfrm>
              <a:off x="4038600" y="3352800"/>
              <a:ext cx="1220591"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US" dirty="0" smtClean="0"/>
                <a:t> pressure p</a:t>
              </a:r>
              <a:endParaRPr lang="en-US" dirty="0"/>
            </a:p>
          </p:txBody>
        </p:sp>
      </p:grpSp>
      <p:sp>
        <p:nvSpPr>
          <p:cNvPr id="26" name="TextBox 25"/>
          <p:cNvSpPr txBox="1"/>
          <p:nvPr/>
        </p:nvSpPr>
        <p:spPr>
          <a:xfrm>
            <a:off x="144662" y="5877503"/>
            <a:ext cx="302602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Hydrostatic Equation</a:t>
            </a:r>
            <a:endParaRPr lang="en-US" sz="2400" dirty="0">
              <a:latin typeface="Times New Roman" panose="02020603050405020304" pitchFamily="18" charset="0"/>
              <a:cs typeface="Times New Roman" panose="02020603050405020304" pitchFamily="18" charset="0"/>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769539859"/>
              </p:ext>
            </p:extLst>
          </p:nvPr>
        </p:nvGraphicFramePr>
        <p:xfrm>
          <a:off x="144662" y="4686300"/>
          <a:ext cx="1633150" cy="990600"/>
        </p:xfrm>
        <a:graphic>
          <a:graphicData uri="http://schemas.openxmlformats.org/presentationml/2006/ole">
            <mc:AlternateContent xmlns:mc="http://schemas.openxmlformats.org/markup-compatibility/2006">
              <mc:Choice xmlns:v="urn:schemas-microsoft-com:vml" Requires="v">
                <p:oleObj spid="_x0000_s17440" name="Equation" r:id="rId4" imgW="647640" imgH="393480" progId="Equation.3">
                  <p:embed/>
                </p:oleObj>
              </mc:Choice>
              <mc:Fallback>
                <p:oleObj name="Equation" r:id="rId4" imgW="6476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62" y="4686300"/>
                        <a:ext cx="16331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itle 1"/>
          <p:cNvSpPr>
            <a:spLocks noGrp="1"/>
          </p:cNvSpPr>
          <p:nvPr>
            <p:ph type="title"/>
          </p:nvPr>
        </p:nvSpPr>
        <p:spPr>
          <a:xfrm>
            <a:off x="457200" y="0"/>
            <a:ext cx="8229600" cy="762000"/>
          </a:xfrm>
        </p:spPr>
        <p:txBody>
          <a:bodyPr>
            <a:normAutofit/>
          </a:bodyPr>
          <a:lstStyle/>
          <a:p>
            <a:pPr eaLnBrk="1" hangingPunct="1"/>
            <a:r>
              <a:rPr lang="en-US" sz="2600" dirty="0" smtClean="0">
                <a:latin typeface="Times New Roman" panose="02020603050405020304" pitchFamily="18" charset="0"/>
                <a:cs typeface="Times New Roman" panose="02020603050405020304" pitchFamily="18" charset="0"/>
              </a:rPr>
              <a:t>The Hydrostatic Equation </a:t>
            </a:r>
          </a:p>
        </p:txBody>
      </p:sp>
      <p:sp>
        <p:nvSpPr>
          <p:cNvPr id="29" name="TextBox 28"/>
          <p:cNvSpPr txBox="1"/>
          <p:nvPr/>
        </p:nvSpPr>
        <p:spPr>
          <a:xfrm>
            <a:off x="76199" y="990600"/>
            <a:ext cx="3946927" cy="1723549"/>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Consider “g” the gravity acceleration (m/s</a:t>
            </a:r>
            <a:r>
              <a:rPr lang="en-US" sz="2200" baseline="30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a:t>
            </a:r>
          </a:p>
          <a:p>
            <a:r>
              <a:rPr lang="en-US" sz="2200" dirty="0" smtClean="0">
                <a:latin typeface="Times New Roman" panose="02020603050405020304" pitchFamily="18" charset="0"/>
                <a:cs typeface="Times New Roman" panose="02020603050405020304" pitchFamily="18" charset="0"/>
              </a:rPr>
              <a:t>Consider that </a:t>
            </a:r>
            <a:r>
              <a:rPr lang="el-GR" sz="2200" dirty="0" smtClean="0">
                <a:latin typeface="Times New Roman" panose="02020603050405020304" pitchFamily="18" charset="0"/>
                <a:ea typeface="Cambria Math"/>
                <a:cs typeface="Times New Roman" panose="02020603050405020304" pitchFamily="18" charset="0"/>
              </a:rPr>
              <a:t>δ</a:t>
            </a:r>
            <a:r>
              <a:rPr lang="en-US" sz="2200" dirty="0" smtClean="0">
                <a:latin typeface="Times New Roman" panose="02020603050405020304" pitchFamily="18" charset="0"/>
                <a:ea typeface="Cambria Math"/>
                <a:cs typeface="Times New Roman" panose="02020603050405020304" pitchFamily="18" charset="0"/>
              </a:rPr>
              <a:t>p </a:t>
            </a:r>
            <a:r>
              <a:rPr lang="en-US" sz="2200" dirty="0" smtClean="0">
                <a:solidFill>
                  <a:srgbClr val="FF0000"/>
                </a:solidFill>
                <a:latin typeface="Times New Roman" panose="02020603050405020304" pitchFamily="18" charset="0"/>
                <a:ea typeface="Cambria Math"/>
                <a:cs typeface="Times New Roman" panose="02020603050405020304" pitchFamily="18" charset="0"/>
              </a:rPr>
              <a:t>is negative </a:t>
            </a:r>
            <a:r>
              <a:rPr lang="en-US" sz="2200" dirty="0" smtClean="0">
                <a:latin typeface="Times New Roman" panose="02020603050405020304" pitchFamily="18" charset="0"/>
                <a:ea typeface="Cambria Math"/>
                <a:cs typeface="Times New Roman" panose="02020603050405020304" pitchFamily="18" charset="0"/>
              </a:rPr>
              <a:t>( that is, z increases  p decreases)</a:t>
            </a:r>
          </a:p>
          <a:p>
            <a:endParaRPr lang="en-US" dirty="0"/>
          </a:p>
        </p:txBody>
      </p:sp>
      <p:sp>
        <p:nvSpPr>
          <p:cNvPr id="30" name="TextBox 29"/>
          <p:cNvSpPr txBox="1"/>
          <p:nvPr/>
        </p:nvSpPr>
        <p:spPr>
          <a:xfrm>
            <a:off x="144662" y="2600235"/>
            <a:ext cx="3810000" cy="1661993"/>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In a hydrostatic equilibrium, and considering the limit as     </a:t>
            </a:r>
            <a:r>
              <a:rPr lang="el-GR" sz="2200" dirty="0" smtClean="0">
                <a:latin typeface="Times New Roman" panose="02020603050405020304" pitchFamily="18" charset="0"/>
                <a:ea typeface="Cambria Math"/>
                <a:cs typeface="Times New Roman" panose="02020603050405020304" pitchFamily="18" charset="0"/>
              </a:rPr>
              <a:t>δ</a:t>
            </a:r>
            <a:r>
              <a:rPr lang="en-US" sz="2200" dirty="0" smtClean="0">
                <a:latin typeface="Times New Roman" panose="02020603050405020304" pitchFamily="18" charset="0"/>
                <a:ea typeface="Cambria Math"/>
                <a:cs typeface="Times New Roman" panose="02020603050405020304" pitchFamily="18" charset="0"/>
              </a:rPr>
              <a:t>z → 0</a:t>
            </a:r>
            <a:endParaRPr lang="en-US" sz="2200" dirty="0" smtClean="0">
              <a:latin typeface="Times New Roman" panose="02020603050405020304" pitchFamily="18" charset="0"/>
              <a:cs typeface="Times New Roman" panose="02020603050405020304" pitchFamily="18" charset="0"/>
            </a:endParaRPr>
          </a:p>
          <a:p>
            <a:r>
              <a:rPr lang="en-US" b="1" dirty="0" smtClean="0"/>
              <a:t>                         </a:t>
            </a:r>
          </a:p>
          <a:p>
            <a:r>
              <a:rPr lang="en-US" b="1" dirty="0" smtClean="0"/>
              <a:t>                          </a:t>
            </a:r>
            <a:r>
              <a:rPr lang="en-US" dirty="0" smtClean="0">
                <a:latin typeface="Times New Roman" panose="02020603050405020304" pitchFamily="18" charset="0"/>
                <a:cs typeface="Times New Roman" panose="02020603050405020304" pitchFamily="18" charset="0"/>
              </a:rPr>
              <a:t>or</a:t>
            </a:r>
            <a:r>
              <a:rPr lang="en-US" b="1" dirty="0" smtClean="0"/>
              <a:t>:</a:t>
            </a:r>
            <a:endParaRPr lang="en-US" b="1" dirty="0"/>
          </a:p>
        </p:txBody>
      </p:sp>
      <p:graphicFrame>
        <p:nvGraphicFramePr>
          <p:cNvPr id="8" name="Object 7"/>
          <p:cNvGraphicFramePr>
            <a:graphicFrameLocks noChangeAspect="1"/>
          </p:cNvGraphicFramePr>
          <p:nvPr>
            <p:extLst>
              <p:ext uri="{D42A27DB-BD31-4B8C-83A1-F6EECF244321}">
                <p14:modId xmlns:p14="http://schemas.microsoft.com/office/powerpoint/2010/main" val="3603019621"/>
              </p:ext>
            </p:extLst>
          </p:nvPr>
        </p:nvGraphicFramePr>
        <p:xfrm>
          <a:off x="180948" y="3771118"/>
          <a:ext cx="1263650" cy="728663"/>
        </p:xfrm>
        <a:graphic>
          <a:graphicData uri="http://schemas.openxmlformats.org/presentationml/2006/ole">
            <mc:AlternateContent xmlns:mc="http://schemas.openxmlformats.org/markup-compatibility/2006">
              <mc:Choice xmlns:v="urn:schemas-microsoft-com:vml" Requires="v">
                <p:oleObj spid="_x0000_s17441" name="Equation" r:id="rId6" imgW="723586" imgH="418918" progId="Equation.3">
                  <p:embed/>
                </p:oleObj>
              </mc:Choice>
              <mc:Fallback>
                <p:oleObj name="Equation" r:id="rId6" imgW="723586" imgH="41891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48" y="3771118"/>
                        <a:ext cx="12636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70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p>
        </p:txBody>
      </p:sp>
      <p:sp>
        <p:nvSpPr>
          <p:cNvPr id="6" name="Rectangle 5"/>
          <p:cNvSpPr/>
          <p:nvPr/>
        </p:nvSpPr>
        <p:spPr>
          <a:xfrm>
            <a:off x="613229" y="914400"/>
            <a:ext cx="8149771" cy="341632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There are two types of pressure:</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Hydrostatic </a:t>
            </a:r>
            <a:r>
              <a:rPr lang="en-US" sz="2400" dirty="0">
                <a:latin typeface="Times New Roman" panose="02020603050405020304" pitchFamily="18" charset="0"/>
                <a:cs typeface="Times New Roman" panose="02020603050405020304" pitchFamily="18" charset="0"/>
              </a:rPr>
              <a:t>pressure, which is just due to the weight of the air above you.</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Dynamic </a:t>
            </a:r>
            <a:r>
              <a:rPr lang="en-US" sz="2400" dirty="0">
                <a:latin typeface="Times New Roman" panose="02020603050405020304" pitchFamily="18" charset="0"/>
                <a:cs typeface="Times New Roman" panose="02020603050405020304" pitchFamily="18" charset="0"/>
              </a:rPr>
              <a:t>pressure, which is due to the motion of the air.</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meteorology, dynamic pressure is usually very small, and we will assume for now that atmospheric pressure is solely due to hydrostatic pressure.</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find how pressure changes with height we start with the hydrostatic </a:t>
            </a:r>
            <a:r>
              <a:rPr lang="en-US" sz="2400" dirty="0" smtClean="0">
                <a:latin typeface="Times New Roman" panose="02020603050405020304" pitchFamily="18" charset="0"/>
                <a:cs typeface="Times New Roman" panose="02020603050405020304" pitchFamily="18" charset="0"/>
              </a:rPr>
              <a:t>equation </a:t>
            </a:r>
            <a:endParaRPr lang="en-US" sz="24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48200"/>
            <a:ext cx="2144519" cy="114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074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3027</TotalTime>
  <Words>1207</Words>
  <Application>Microsoft Office PowerPoint</Application>
  <PresentationFormat>On-screen Show (4:3)</PresentationFormat>
  <Paragraphs>116</Paragraphs>
  <Slides>19</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PowerPoint Presentation</vt:lpstr>
      <vt:lpstr>PowerPoint Presentation</vt:lpstr>
      <vt:lpstr>This lecture including the following items</vt:lpstr>
      <vt:lpstr>Overview of the Earth’s Atmosphere</vt:lpstr>
      <vt:lpstr>Composition of the Atmosphere</vt:lpstr>
      <vt:lpstr>Vertical Structure of the Atmosphere</vt:lpstr>
      <vt:lpstr>The Hydrostatic Equation </vt:lpstr>
      <vt:lpstr>The Hydrostatic Equation </vt:lpstr>
      <vt:lpstr>Vertical Structure of the Atmosphere</vt:lpstr>
      <vt:lpstr>Vertical Structure of the Atmosphere</vt:lpstr>
      <vt:lpstr>Vertical Structure of the Atmosphere</vt:lpstr>
      <vt:lpstr>Vertical Structure of the Atmosphere</vt:lpstr>
      <vt:lpstr>Vertical Structure of the Atmosphere</vt:lpstr>
      <vt:lpstr>Vertical Structure of the Atmosphere</vt:lpstr>
      <vt:lpstr>Vertical Structure of the Atmosphere</vt:lpstr>
      <vt:lpstr>IS THE UPPER ATMOSPHERE WELL MIXED? </vt:lpstr>
      <vt:lpstr>IS THE UPPER ATMOSPHERE WELL MIXED? </vt:lpstr>
      <vt:lpstr>IS THE UPPER ATMOSPHERE WELL MIXED? </vt:lpstr>
      <vt:lpstr>IS THE UPPER ATMOSPHERE WELL MIXED?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L</cp:lastModifiedBy>
  <cp:revision>37</cp:revision>
  <dcterms:created xsi:type="dcterms:W3CDTF">2020-02-11T20:05:07Z</dcterms:created>
  <dcterms:modified xsi:type="dcterms:W3CDTF">2021-02-28T09:24:11Z</dcterms:modified>
</cp:coreProperties>
</file>