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2" r:id="rId3"/>
    <p:sldId id="257" r:id="rId4"/>
    <p:sldId id="282" r:id="rId5"/>
    <p:sldId id="258" r:id="rId6"/>
    <p:sldId id="263" r:id="rId7"/>
    <p:sldId id="277" r:id="rId8"/>
    <p:sldId id="259" r:id="rId9"/>
    <p:sldId id="260" r:id="rId10"/>
    <p:sldId id="279" r:id="rId11"/>
    <p:sldId id="283" r:id="rId12"/>
    <p:sldId id="280" r:id="rId13"/>
    <p:sldId id="281" r:id="rId14"/>
    <p:sldId id="265" r:id="rId15"/>
    <p:sldId id="270" r:id="rId16"/>
    <p:sldId id="271" r:id="rId17"/>
    <p:sldId id="266" r:id="rId18"/>
    <p:sldId id="264" r:id="rId19"/>
    <p:sldId id="267" r:id="rId20"/>
    <p:sldId id="268" r:id="rId21"/>
    <p:sldId id="269" r:id="rId22"/>
    <p:sldId id="275" r:id="rId23"/>
    <p:sldId id="276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0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53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21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21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24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35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53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4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3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3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6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7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0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4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EA709B4-513B-4710-8BC4-65E94E722C1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389ABC0-0DF6-4225-8B35-DD045B0F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5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family: vibrionaceae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b="1" dirty="0" smtClean="0">
                <a:solidFill>
                  <a:schemeClr val="tx2"/>
                </a:solidFill>
              </a:rPr>
              <a:t>Genus: Vibrio </a:t>
            </a:r>
            <a:endParaRPr lang="en-US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683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"/>
            <a:ext cx="10707690" cy="673462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نتيجة بحث الصور عن cholera red vibrio chol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0"/>
            <a:ext cx="10707690" cy="6857999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/>
              <a:t>12- Cholera red test. Tryptophane + cone. H2SO4 ----+ nitrosoindole (red color +ve ) </a:t>
            </a: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  </a:t>
            </a:r>
            <a:r>
              <a:rPr lang="en-US" sz="4000" b="1" dirty="0" smtClean="0">
                <a:solidFill>
                  <a:srgbClr val="FF0000"/>
                </a:solidFill>
              </a:rPr>
              <a:t>{Reagent :Sulphuric acid  (1-3) drops}  </a:t>
            </a:r>
          </a:p>
          <a:p>
            <a:pPr marL="0" indent="0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Media : peptone water(18-24)h.</a:t>
            </a:r>
            <a:endParaRPr lang="en-US" sz="4000" b="1" dirty="0">
              <a:solidFill>
                <a:srgbClr val="FF0000"/>
              </a:solidFill>
            </a:endParaRPr>
          </a:p>
          <a:p>
            <a:r>
              <a:rPr lang="en-US" sz="4000" b="1" dirty="0"/>
              <a:t>13- Oxidase test </a:t>
            </a:r>
            <a:r>
              <a:rPr lang="en-US" sz="4000" b="1" u="sng" dirty="0">
                <a:solidFill>
                  <a:srgbClr val="FF0000"/>
                </a:solidFill>
              </a:rPr>
              <a:t>(4,5 tetramethyl paraphenyl diamine </a:t>
            </a:r>
            <a:r>
              <a:rPr lang="en-US" sz="4000" b="1" u="sng" dirty="0" err="1">
                <a:solidFill>
                  <a:srgbClr val="FF0000"/>
                </a:solidFill>
              </a:rPr>
              <a:t>dihydro</a:t>
            </a:r>
            <a:r>
              <a:rPr lang="en-US" sz="4000" b="1" u="sng" dirty="0">
                <a:solidFill>
                  <a:srgbClr val="FF0000"/>
                </a:solidFill>
              </a:rPr>
              <a:t> chloride)</a:t>
            </a:r>
            <a:r>
              <a:rPr lang="en-US" sz="4000" b="1" dirty="0"/>
              <a:t>,The oxidase test is based on the bacterial production of an oxidase enzyme. Transfer 1 colony (not from blood agar) to filter paper by loop then add 1 drop of ( 4,5 tetramethyl paraphenyl diamine </a:t>
            </a:r>
            <a:r>
              <a:rPr lang="en-US" sz="4000" b="1" dirty="0" err="1"/>
              <a:t>dihydro</a:t>
            </a:r>
            <a:r>
              <a:rPr lang="en-US" sz="4000" b="1" dirty="0"/>
              <a:t> chloride) </a:t>
            </a:r>
            <a:r>
              <a:rPr lang="en-US" sz="4000" b="1" dirty="0">
                <a:solidFill>
                  <a:srgbClr val="FF0000"/>
                </a:solidFill>
              </a:rPr>
              <a:t>+ve dark </a:t>
            </a:r>
            <a:r>
              <a:rPr lang="en-US" sz="4000" b="1" dirty="0" smtClean="0">
                <a:solidFill>
                  <a:srgbClr val="FF0000"/>
                </a:solidFill>
              </a:rPr>
              <a:t>violet,,,,,,,, </a:t>
            </a:r>
            <a:r>
              <a:rPr lang="en-US" sz="4000" b="1" dirty="0">
                <a:solidFill>
                  <a:srgbClr val="FF0000"/>
                </a:solidFill>
              </a:rPr>
              <a:t>- ve no change in color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77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نتيجة بحث الصور عن cholera red vibrio choler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571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 descr="نتيجة بحث الصور عن cholera red vibrio chol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685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29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 descr="نتيجة بحث الصور عن tcbs culture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323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7297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42" name="Picture 2" descr="نتيجة بحث الصور عن tcbs culture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4428"/>
            <a:ext cx="12191999" cy="6749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6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1266" name="Picture 2" descr="نتيجة بحث الصور عن tcbs culture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611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146" name="Picture 2" descr="نتيجة بحث الصور عن tcbs culture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411"/>
            <a:ext cx="12192000" cy="660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1324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106" name="Picture 10" descr="نتيجة بحث الصور عن tcbs culture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1" y="1"/>
            <a:ext cx="119162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080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170" name="Picture 2" descr="نتيجة بحث الصور عن tcbs culture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539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نتيجة بحث الصور عن vibrio cholera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10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194" name="Picture 2" descr="نتيجة بحث الصور عن tcbs culture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9" y="0"/>
            <a:ext cx="12061371" cy="658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18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218" name="Picture 2" descr="نتيجة بحث الصور عن tcbs culture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57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23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118958"/>
              </p:ext>
            </p:extLst>
          </p:nvPr>
        </p:nvGraphicFramePr>
        <p:xfrm>
          <a:off x="0" y="-126096"/>
          <a:ext cx="12192000" cy="724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33486"/>
                <a:gridCol w="3062514"/>
                <a:gridCol w="3048000"/>
              </a:tblGrid>
              <a:tr h="47894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Test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Vibrio cholera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Vibrio parahaemolyticus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48743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Catalase and oxidase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48312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NO2 reduction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277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Indol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56955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MR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+weak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277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VP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-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-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277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SC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52530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Peptone water 7% </a:t>
                      </a:r>
                      <a:r>
                        <a:rPr lang="en-US" sz="2000" b="1" dirty="0" err="1" smtClean="0"/>
                        <a:t>NaCl</a:t>
                      </a:r>
                      <a:r>
                        <a:rPr lang="en-US" sz="2000" b="1" dirty="0" smtClean="0"/>
                        <a:t>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-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56732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Peptone water 0% </a:t>
                      </a:r>
                      <a:r>
                        <a:rPr lang="en-US" sz="2000" b="1" dirty="0" err="1" smtClean="0"/>
                        <a:t>NaCl</a:t>
                      </a:r>
                      <a:r>
                        <a:rPr lang="en-US" sz="2000" b="1" dirty="0" smtClean="0"/>
                        <a:t>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-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277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TSI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A\A ,_,_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K\A,_,_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277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Motility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277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Cholera red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-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277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Mannitol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+weak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+weak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277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String test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+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277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OF media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Oxidation and fermentation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Oxidation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615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5372" name="Picture 12" descr="نتيجة بحث الصور عن tsi test of vibrio chol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698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30" name="Picture 6" descr="نتيجة بحث الصور عن tsi test of vibrio chol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277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711199"/>
          </a:xfrm>
        </p:spPr>
        <p:txBody>
          <a:bodyPr/>
          <a:lstStyle/>
          <a:p>
            <a:r>
              <a:rPr lang="en-US" b="1" dirty="0" smtClean="0"/>
              <a:t>General characteristics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711200"/>
            <a:ext cx="10707689" cy="6146799"/>
          </a:xfrm>
        </p:spPr>
        <p:txBody>
          <a:bodyPr>
            <a:normAutofit fontScale="85000" lnSpcReduction="10000"/>
          </a:bodyPr>
          <a:lstStyle/>
          <a:p>
            <a:r>
              <a:rPr lang="en-US" sz="3200" b="1" dirty="0" smtClean="0"/>
              <a:t>They are </a:t>
            </a:r>
            <a:r>
              <a:rPr lang="en-US" sz="3200" b="1" dirty="0" smtClean="0">
                <a:solidFill>
                  <a:srgbClr val="FF0000"/>
                </a:solidFill>
              </a:rPr>
              <a:t>curved G -ve (comma shape</a:t>
            </a:r>
            <a:r>
              <a:rPr lang="en-US" sz="3200" b="1" dirty="0" smtClean="0"/>
              <a:t>) ,</a:t>
            </a:r>
            <a:r>
              <a:rPr lang="en-US" sz="3200" b="1" dirty="0" smtClean="0">
                <a:solidFill>
                  <a:schemeClr val="accent1"/>
                </a:solidFill>
              </a:rPr>
              <a:t>aerobic rods</a:t>
            </a:r>
            <a:r>
              <a:rPr lang="en-US" sz="3200" b="1" dirty="0" smtClean="0"/>
              <a:t>, </a:t>
            </a:r>
            <a:r>
              <a:rPr lang="en-US" sz="3200" b="1" dirty="0" smtClean="0">
                <a:solidFill>
                  <a:schemeClr val="accent1"/>
                </a:solidFill>
              </a:rPr>
              <a:t>motile with single polar flagellum</a:t>
            </a:r>
            <a:r>
              <a:rPr lang="en-US" sz="3200" b="1" dirty="0" smtClean="0"/>
              <a:t>, found in single or in cluster </a:t>
            </a:r>
            <a:r>
              <a:rPr lang="en-US" sz="3200" b="1" u="sng" dirty="0" smtClean="0"/>
              <a:t>forming S shape</a:t>
            </a:r>
            <a:r>
              <a:rPr lang="en-US" sz="3200" b="1" dirty="0" smtClean="0"/>
              <a:t>, </a:t>
            </a:r>
            <a:r>
              <a:rPr lang="en-US" sz="3200" b="1" dirty="0" smtClean="0">
                <a:solidFill>
                  <a:schemeClr val="accent1"/>
                </a:solidFill>
              </a:rPr>
              <a:t>non spore former</a:t>
            </a:r>
            <a:r>
              <a:rPr lang="en-US" sz="3200" b="1" dirty="0" smtClean="0"/>
              <a:t>, on prolong cultivation Vibrio may become straight rods. Vibrio found in nature mostly in </a:t>
            </a:r>
            <a:r>
              <a:rPr lang="en-US" sz="3200" b="1" dirty="0" smtClean="0">
                <a:solidFill>
                  <a:schemeClr val="accent1"/>
                </a:solidFill>
              </a:rPr>
              <a:t>water, fishes and food</a:t>
            </a:r>
            <a:r>
              <a:rPr lang="en-US" sz="3200" b="1" dirty="0" smtClean="0"/>
              <a:t>. </a:t>
            </a:r>
            <a:endParaRPr lang="en-US" sz="3200" b="1" dirty="0" smtClean="0"/>
          </a:p>
          <a:p>
            <a:r>
              <a:rPr lang="en-US" sz="3200" b="1" dirty="0" smtClean="0"/>
              <a:t>Culture</a:t>
            </a:r>
            <a:r>
              <a:rPr lang="en-US" sz="3200" b="1" dirty="0" smtClean="0"/>
              <a:t>: Vibrio produce </a:t>
            </a:r>
            <a:r>
              <a:rPr lang="en-US" sz="3200" b="1" dirty="0" smtClean="0">
                <a:solidFill>
                  <a:srgbClr val="FF0000"/>
                </a:solidFill>
              </a:rPr>
              <a:t>convex ,smooth round colonies, opaque and granular </a:t>
            </a:r>
            <a:r>
              <a:rPr lang="en-US" sz="3200" b="1" dirty="0" smtClean="0"/>
              <a:t>in transmitted light</a:t>
            </a:r>
            <a:r>
              <a:rPr lang="en-US" sz="3200" b="1" dirty="0" smtClean="0"/>
              <a:t>,</a:t>
            </a:r>
          </a:p>
          <a:p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they are oxidase +ve</a:t>
            </a:r>
            <a:r>
              <a:rPr lang="en-US" sz="3200" b="1" dirty="0" smtClean="0"/>
              <a:t>,</a:t>
            </a:r>
          </a:p>
          <a:p>
            <a:r>
              <a:rPr lang="en-US" sz="3200" b="1" dirty="0" smtClean="0"/>
              <a:t>most </a:t>
            </a:r>
            <a:r>
              <a:rPr lang="en-US" sz="3200" b="1" dirty="0" smtClean="0"/>
              <a:t>Vibrio grow well at 37 °C on media containing </a:t>
            </a:r>
            <a:r>
              <a:rPr lang="en-US" sz="3200" b="1" dirty="0" smtClean="0">
                <a:solidFill>
                  <a:srgbClr val="FF0000"/>
                </a:solidFill>
              </a:rPr>
              <a:t>mineral salt and amino acids </a:t>
            </a:r>
            <a:r>
              <a:rPr lang="en-US" sz="3200" b="1" dirty="0" smtClean="0"/>
              <a:t>(</a:t>
            </a:r>
            <a:r>
              <a:rPr lang="en-US" sz="3200" b="1" dirty="0" err="1" smtClean="0">
                <a:solidFill>
                  <a:schemeClr val="accent1"/>
                </a:solidFill>
              </a:rPr>
              <a:t>Aspargin</a:t>
            </a:r>
            <a:r>
              <a:rPr lang="en-US" sz="3200" b="1" dirty="0" smtClean="0">
                <a:solidFill>
                  <a:schemeClr val="accent1"/>
                </a:solidFill>
              </a:rPr>
              <a:t>, Arginine, Lysine</a:t>
            </a:r>
            <a:r>
              <a:rPr lang="en-US" sz="3200" b="1" dirty="0" smtClean="0"/>
              <a:t>) as a </a:t>
            </a:r>
            <a:r>
              <a:rPr lang="en-US" sz="3200" b="1" dirty="0" smtClean="0">
                <a:solidFill>
                  <a:schemeClr val="accent1"/>
                </a:solidFill>
              </a:rPr>
              <a:t>source of carbon and nitrogen</a:t>
            </a:r>
            <a:r>
              <a:rPr lang="en-US" sz="3200" b="1" dirty="0" smtClean="0"/>
              <a:t>. </a:t>
            </a:r>
            <a:endParaRPr lang="en-US" sz="3200" b="1" dirty="0" smtClean="0"/>
          </a:p>
          <a:p>
            <a:r>
              <a:rPr lang="en-US" sz="3200" b="1" dirty="0" smtClean="0">
                <a:solidFill>
                  <a:srgbClr val="FF0000"/>
                </a:solidFill>
              </a:rPr>
              <a:t>These </a:t>
            </a:r>
            <a:r>
              <a:rPr lang="en-US" sz="3200" b="1" dirty="0" smtClean="0">
                <a:solidFill>
                  <a:srgbClr val="FF0000"/>
                </a:solidFill>
              </a:rPr>
              <a:t>organisms grow at alkaline pH(8.5-9.5)</a:t>
            </a:r>
            <a:r>
              <a:rPr lang="en-US" sz="3200" b="1" dirty="0" smtClean="0"/>
              <a:t> but they are </a:t>
            </a:r>
            <a:r>
              <a:rPr lang="en-US" sz="3200" b="1" dirty="0" smtClean="0">
                <a:solidFill>
                  <a:srgbClr val="FF0000"/>
                </a:solidFill>
              </a:rPr>
              <a:t>rapidly killed by acid </a:t>
            </a:r>
            <a:r>
              <a:rPr lang="en-US" sz="3200" b="1" dirty="0" smtClean="0"/>
              <a:t>and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heating at 55 0C for 15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min</a:t>
            </a:r>
            <a:r>
              <a:rPr lang="en-US" sz="3200" b="1" dirty="0" err="1" smtClean="0"/>
              <a:t>.,culture</a:t>
            </a:r>
            <a:r>
              <a:rPr lang="en-US" sz="3200" b="1" dirty="0" smtClean="0"/>
              <a:t> containing carbohydrates become sterile after few days.  </a:t>
            </a:r>
            <a:r>
              <a:rPr lang="en-US" sz="3200" b="1" dirty="0" smtClean="0">
                <a:solidFill>
                  <a:srgbClr val="FF0000"/>
                </a:solidFill>
              </a:rPr>
              <a:t>Vibrio cholera grows well on TCBS (Thiosulfate citrate bile sucrose) media. 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2916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71285"/>
            <a:ext cx="10286775" cy="431801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General characteristics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03086"/>
            <a:ext cx="10707689" cy="5754914"/>
          </a:xfrm>
        </p:spPr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These organisms grow at alkaline 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pH(8.5-9.5</a:t>
            </a:r>
            <a:r>
              <a:rPr lang="en-US" sz="4400" b="1" dirty="0">
                <a:solidFill>
                  <a:srgbClr val="FF0000"/>
                </a:solidFill>
              </a:rPr>
              <a:t>)</a:t>
            </a:r>
            <a:r>
              <a:rPr lang="en-US" sz="4400" b="1" dirty="0"/>
              <a:t> but they are </a:t>
            </a:r>
            <a:r>
              <a:rPr lang="en-US" sz="4400" b="1" dirty="0">
                <a:solidFill>
                  <a:srgbClr val="FF0000"/>
                </a:solidFill>
              </a:rPr>
              <a:t>rapidly killed by acid </a:t>
            </a:r>
            <a:r>
              <a:rPr lang="en-US" sz="4400" b="1" dirty="0"/>
              <a:t>and 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heating at 55 0C for 15 min</a:t>
            </a:r>
            <a:r>
              <a:rPr lang="en-US" sz="4400" b="1" dirty="0" smtClean="0"/>
              <a:t>.</a:t>
            </a:r>
          </a:p>
          <a:p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Vibrio </a:t>
            </a:r>
            <a:r>
              <a:rPr lang="en-US" sz="4400" b="1" dirty="0">
                <a:solidFill>
                  <a:srgbClr val="FF0000"/>
                </a:solidFill>
              </a:rPr>
              <a:t>cholera grows well on TCBS (Thiosulfate citrate bile sucrose) media.  </a:t>
            </a:r>
          </a:p>
        </p:txBody>
      </p:sp>
    </p:spTree>
    <p:extLst>
      <p:ext uri="{BB962C8B-B14F-4D97-AF65-F5344CB8AC3E}">
        <p14:creationId xmlns:p14="http://schemas.microsoft.com/office/powerpoint/2010/main" val="25034919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0114" y="0"/>
            <a:ext cx="10551886" cy="6858000"/>
          </a:xfrm>
        </p:spPr>
        <p:txBody>
          <a:bodyPr>
            <a:normAutofit fontScale="85000" lnSpcReduction="10000"/>
          </a:bodyPr>
          <a:lstStyle/>
          <a:p>
            <a:endParaRPr lang="en-US" sz="6000" b="1" dirty="0" smtClean="0"/>
          </a:p>
          <a:p>
            <a:r>
              <a:rPr lang="it-IT" sz="6000" b="1" dirty="0" smtClean="0">
                <a:solidFill>
                  <a:schemeClr val="tx2"/>
                </a:solidFill>
              </a:rPr>
              <a:t>Vibrio cholera (V.C.): 01,0139 </a:t>
            </a:r>
          </a:p>
          <a:p>
            <a:r>
              <a:rPr lang="it-IT" sz="6000" b="1" dirty="0" smtClean="0">
                <a:solidFill>
                  <a:schemeClr val="tx2"/>
                </a:solidFill>
              </a:rPr>
              <a:t>Non vibrio cholera (N.V.C.):02-0138 </a:t>
            </a:r>
          </a:p>
          <a:p>
            <a:r>
              <a:rPr lang="en-US" sz="6000" b="1" dirty="0" smtClean="0">
                <a:solidFill>
                  <a:schemeClr val="tx2"/>
                </a:solidFill>
              </a:rPr>
              <a:t>V. parahaemolyticus (food- asscciated diarrhea disease) </a:t>
            </a:r>
          </a:p>
          <a:p>
            <a:r>
              <a:rPr lang="en-US" sz="6000" b="1" dirty="0" smtClean="0">
                <a:solidFill>
                  <a:schemeClr val="tx2"/>
                </a:solidFill>
              </a:rPr>
              <a:t>V. vulnificis(wound infection)</a:t>
            </a:r>
          </a:p>
          <a:p>
            <a:r>
              <a:rPr lang="en-US" sz="6000" b="1" dirty="0" smtClean="0">
                <a:solidFill>
                  <a:schemeClr val="tx2"/>
                </a:solidFill>
              </a:rPr>
              <a:t> V. alginolyticus (otitis externa,wound infection)</a:t>
            </a:r>
          </a:p>
        </p:txBody>
      </p:sp>
    </p:spTree>
    <p:extLst>
      <p:ext uri="{BB962C8B-B14F-4D97-AF65-F5344CB8AC3E}">
        <p14:creationId xmlns:p14="http://schemas.microsoft.com/office/powerpoint/2010/main" val="24985015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نتيجة بحث الصور عن vibrio cholera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926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919061"/>
              </p:ext>
            </p:extLst>
          </p:nvPr>
        </p:nvGraphicFramePr>
        <p:xfrm>
          <a:off x="0" y="-144463"/>
          <a:ext cx="12192000" cy="7372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1902601">
                <a:tc>
                  <a:txBody>
                    <a:bodyPr/>
                    <a:lstStyle/>
                    <a:p>
                      <a:r>
                        <a:rPr lang="en-US" sz="3600" smtClean="0"/>
                        <a:t>Eltor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Classical</a:t>
                      </a:r>
                      <a:r>
                        <a:rPr lang="en-US" sz="3600" baseline="0" dirty="0" smtClean="0"/>
                        <a:t> </a:t>
                      </a:r>
                      <a:endParaRPr lang="en-US" sz="3600" dirty="0"/>
                    </a:p>
                  </a:txBody>
                  <a:tcPr/>
                </a:tc>
              </a:tr>
              <a:tr h="1136275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Hemolytic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smtClean="0"/>
                        <a:t>Non Hemolytic </a:t>
                      </a:r>
                      <a:endParaRPr lang="en-US" sz="4000" b="1" dirty="0"/>
                    </a:p>
                  </a:txBody>
                  <a:tcPr/>
                </a:tc>
              </a:tr>
              <a:tr h="1215550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Polymixin B (resistant) 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Polymixin B (sensitive) </a:t>
                      </a:r>
                      <a:endParaRPr lang="en-US" sz="4000" b="1" dirty="0"/>
                    </a:p>
                  </a:txBody>
                  <a:tcPr/>
                </a:tc>
              </a:tr>
              <a:tr h="1215550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VP. +ve 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VP. -  ve  </a:t>
                      </a:r>
                      <a:endParaRPr lang="en-US" sz="4000" b="1" dirty="0"/>
                    </a:p>
                  </a:txBody>
                  <a:tcPr/>
                </a:tc>
              </a:tr>
              <a:tr h="1902601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Cause </a:t>
                      </a:r>
                      <a:r>
                        <a:rPr lang="en-US" sz="4000" b="1" dirty="0" err="1" smtClean="0"/>
                        <a:t>heme</a:t>
                      </a:r>
                      <a:r>
                        <a:rPr lang="en-US" sz="4000" b="1" dirty="0" smtClean="0"/>
                        <a:t> agglutination of sheep RBC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dose not  </a:t>
                      </a:r>
                      <a:endParaRPr lang="en-US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AutoShape 2" descr="نتيجة بحث الصور عن tsi test of vibrio chole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نتيجة بحث الصور عن tsi test of vibrio choler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3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86" y="0"/>
            <a:ext cx="10377714" cy="6858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Laboratory Diagnostic tests: </a:t>
            </a:r>
          </a:p>
          <a:p>
            <a:r>
              <a:rPr lang="en-US" b="1" dirty="0" smtClean="0"/>
              <a:t>1-Gram stain. </a:t>
            </a:r>
          </a:p>
          <a:p>
            <a:r>
              <a:rPr lang="en-US" b="1" dirty="0" smtClean="0"/>
              <a:t>2- TCBS (</a:t>
            </a:r>
            <a:r>
              <a:rPr lang="en-US" b="1" dirty="0" smtClean="0"/>
              <a:t>Na-</a:t>
            </a:r>
            <a:r>
              <a:rPr lang="en-US" b="1" dirty="0" err="1" smtClean="0"/>
              <a:t>citrate,Na</a:t>
            </a:r>
            <a:r>
              <a:rPr lang="en-US" b="1" dirty="0" smtClean="0"/>
              <a:t>-</a:t>
            </a:r>
            <a:r>
              <a:rPr lang="en-US" b="1" dirty="0" err="1" smtClean="0"/>
              <a:t>thiosulfate,bile</a:t>
            </a:r>
            <a:r>
              <a:rPr lang="en-US" b="1" dirty="0" smtClean="0"/>
              <a:t> </a:t>
            </a:r>
            <a:r>
              <a:rPr lang="en-US" b="1" dirty="0" smtClean="0"/>
              <a:t>salt,sucrose,bromothymolblue,pH:8) </a:t>
            </a:r>
          </a:p>
          <a:p>
            <a:r>
              <a:rPr lang="en-US" b="1" dirty="0" smtClean="0"/>
              <a:t>3- Peptone water </a:t>
            </a:r>
            <a:r>
              <a:rPr lang="en-US" b="1" dirty="0" smtClean="0"/>
              <a:t>Nacl  </a:t>
            </a:r>
            <a:r>
              <a:rPr lang="en-US" b="1" dirty="0" smtClean="0"/>
              <a:t>7%, 0% </a:t>
            </a:r>
          </a:p>
          <a:p>
            <a:r>
              <a:rPr lang="en-US" b="1" dirty="0" smtClean="0"/>
              <a:t>4- IMVIC </a:t>
            </a:r>
          </a:p>
          <a:p>
            <a:r>
              <a:rPr lang="en-US" b="1" dirty="0" smtClean="0"/>
              <a:t>5- Motility</a:t>
            </a:r>
          </a:p>
          <a:p>
            <a:r>
              <a:rPr lang="en-US" b="1" dirty="0" smtClean="0"/>
              <a:t> 6- Nitrate reduction test. </a:t>
            </a:r>
          </a:p>
          <a:p>
            <a:r>
              <a:rPr lang="en-US" b="1" dirty="0" smtClean="0"/>
              <a:t>7-TSI test</a:t>
            </a:r>
            <a:endParaRPr lang="en-US" b="1" dirty="0" smtClean="0"/>
          </a:p>
          <a:p>
            <a:r>
              <a:rPr lang="en-US" b="1" dirty="0" smtClean="0"/>
              <a:t> 8- OF media. </a:t>
            </a:r>
          </a:p>
          <a:p>
            <a:r>
              <a:rPr lang="en-US" b="1" dirty="0" smtClean="0"/>
              <a:t>9- Mannitol fermentation. </a:t>
            </a:r>
          </a:p>
          <a:p>
            <a:r>
              <a:rPr lang="en-US" b="1" dirty="0" smtClean="0"/>
              <a:t>10 - Catalase and oxidase test.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02523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4628" y="0"/>
            <a:ext cx="10537371" cy="68580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11 - String test : When an isolated colony (18-24 hour growth) of a suspected bacterium is emulsified in </a:t>
            </a:r>
            <a:r>
              <a:rPr lang="en-US" sz="3600" b="1" u="sng" dirty="0" smtClean="0">
                <a:solidFill>
                  <a:srgbClr val="FF0000"/>
                </a:solidFill>
              </a:rPr>
              <a:t>Sodium deoxycholate or Sodium 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taurocholate</a:t>
            </a:r>
            <a:r>
              <a:rPr lang="en-US" sz="3600" b="1" u="sng" dirty="0" smtClean="0">
                <a:solidFill>
                  <a:srgbClr val="FF0000"/>
                </a:solidFill>
              </a:rPr>
              <a:t> (commonly known as bile salt), </a:t>
            </a:r>
            <a:r>
              <a:rPr lang="en-US" sz="3600" b="1" dirty="0" smtClean="0"/>
              <a:t>it lyses the cell wall of the bacterium releasing the DNA . Take a clean grease free slide and put a drop of </a:t>
            </a:r>
            <a:r>
              <a:rPr lang="en-US" sz="3600" b="1" u="sng" dirty="0" smtClean="0">
                <a:solidFill>
                  <a:srgbClr val="FF0000"/>
                </a:solidFill>
              </a:rPr>
              <a:t>(0 </a:t>
            </a:r>
            <a:r>
              <a:rPr lang="en-US" sz="3600" b="1" u="sng" dirty="0" smtClean="0">
                <a:solidFill>
                  <a:srgbClr val="FF0000"/>
                </a:solidFill>
              </a:rPr>
              <a:t>.5% bile </a:t>
            </a:r>
            <a:r>
              <a:rPr lang="en-US" sz="3600" b="1" u="sng" dirty="0" smtClean="0">
                <a:solidFill>
                  <a:srgbClr val="FF0000"/>
                </a:solidFill>
              </a:rPr>
              <a:t>salt). </a:t>
            </a:r>
            <a:r>
              <a:rPr lang="en-US" sz="3600" b="1" dirty="0" smtClean="0"/>
              <a:t>Emulsify an isolated colony of the bacterium using an inoculating loop. Keep on rubbing the loop vigorously for 2-3 min. until it appears viscous. Gently, pull the loop upwards from the slide. Formation of a thread like </a:t>
            </a:r>
            <a:r>
              <a:rPr lang="en-US" sz="3600" b="1" dirty="0" smtClean="0">
                <a:solidFill>
                  <a:srgbClr val="FF0000"/>
                </a:solidFill>
              </a:rPr>
              <a:t>mucoid string indicates a positive test.</a:t>
            </a:r>
          </a:p>
          <a:p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3633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192</TotalTime>
  <Words>599</Words>
  <Application>Microsoft Office PowerPoint</Application>
  <PresentationFormat>Widescreen</PresentationFormat>
  <Paragraphs>90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Corbel</vt:lpstr>
      <vt:lpstr>Parallax</vt:lpstr>
      <vt:lpstr>family: vibrionaceae </vt:lpstr>
      <vt:lpstr>PowerPoint Presentation</vt:lpstr>
      <vt:lpstr>General characteristics </vt:lpstr>
      <vt:lpstr>General characteristics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family: vibrionaceae</dc:title>
  <dc:creator>hp</dc:creator>
  <cp:lastModifiedBy>hp</cp:lastModifiedBy>
  <cp:revision>73</cp:revision>
  <dcterms:created xsi:type="dcterms:W3CDTF">2021-02-15T19:05:32Z</dcterms:created>
  <dcterms:modified xsi:type="dcterms:W3CDTF">2021-02-17T11:30:56Z</dcterms:modified>
</cp:coreProperties>
</file>