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63" r:id="rId3"/>
    <p:sldId id="258" r:id="rId4"/>
    <p:sldId id="259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70" r:id="rId13"/>
    <p:sldId id="269" r:id="rId14"/>
    <p:sldId id="271" r:id="rId15"/>
    <p:sldId id="26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LAB:8 Shigella &amp; Salmonella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73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9-Catalase +ve ,,,Oxidase –ve </a:t>
            </a:r>
          </a:p>
          <a:p>
            <a:pPr marL="4572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10-IMViC test </a:t>
            </a:r>
            <a:r>
              <a:rPr lang="en-US" sz="3200" b="1" dirty="0" smtClean="0">
                <a:solidFill>
                  <a:schemeClr val="tx1"/>
                </a:solidFill>
              </a:rPr>
              <a:t>:-,+,-, + </a:t>
            </a:r>
            <a:r>
              <a:rPr lang="en-US" sz="3200" b="1" dirty="0">
                <a:solidFill>
                  <a:srgbClr val="FF0000"/>
                </a:solidFill>
              </a:rPr>
              <a:t>except </a:t>
            </a:r>
            <a:r>
              <a:rPr lang="en-US" sz="3200" b="1" i="1" dirty="0" smtClean="0">
                <a:solidFill>
                  <a:srgbClr val="FF0000"/>
                </a:solidFill>
              </a:rPr>
              <a:t>S. typhi citrate </a:t>
            </a:r>
            <a:r>
              <a:rPr lang="en-US" sz="3200" b="1" dirty="0" smtClean="0">
                <a:solidFill>
                  <a:srgbClr val="FF0000"/>
                </a:solidFill>
              </a:rPr>
              <a:t>–ve </a:t>
            </a:r>
            <a:endParaRPr lang="en-US" sz="3200" b="1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11-TSI test : K\A , CO2 </a:t>
            </a:r>
            <a:r>
              <a:rPr lang="en-US" sz="3200" b="1" dirty="0" smtClean="0">
                <a:solidFill>
                  <a:schemeClr val="tx1"/>
                </a:solidFill>
              </a:rPr>
              <a:t>+ve</a:t>
            </a:r>
            <a:r>
              <a:rPr lang="en-US" sz="3200" b="1" dirty="0">
                <a:solidFill>
                  <a:schemeClr val="tx1"/>
                </a:solidFill>
              </a:rPr>
              <a:t>, H2S +</a:t>
            </a:r>
            <a:r>
              <a:rPr lang="en-US" sz="3200" b="1" dirty="0" smtClean="0">
                <a:solidFill>
                  <a:schemeClr val="tx1"/>
                </a:solidFill>
              </a:rPr>
              <a:t>ve </a:t>
            </a:r>
            <a:r>
              <a:rPr lang="en-US" sz="3200" b="1" dirty="0" smtClean="0">
                <a:solidFill>
                  <a:schemeClr val="tx1"/>
                </a:solidFill>
              </a:rPr>
              <a:t>,</a:t>
            </a:r>
            <a:r>
              <a:rPr lang="en-US" sz="3200" b="1" dirty="0">
                <a:solidFill>
                  <a:srgbClr val="FF0000"/>
                </a:solidFill>
              </a:rPr>
              <a:t> except </a:t>
            </a:r>
            <a:r>
              <a:rPr lang="en-US" sz="3200" b="1" i="1" dirty="0">
                <a:solidFill>
                  <a:srgbClr val="FF0000"/>
                </a:solidFill>
              </a:rPr>
              <a:t>S. </a:t>
            </a:r>
            <a:r>
              <a:rPr lang="en-US" sz="3200" b="1" i="1" dirty="0" smtClean="0">
                <a:solidFill>
                  <a:srgbClr val="FF0000"/>
                </a:solidFill>
              </a:rPr>
              <a:t>typhi H2S-ve</a:t>
            </a:r>
            <a:endParaRPr lang="en-US" sz="32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12-Glucose ferm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13-Mannitol ferm+ve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24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Thermo Scientific Triple Sugar Iron Agar (TSI) Medium (Dehydrated) Triple |  Fisher Scientifi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29" y="275771"/>
            <a:ext cx="11727541" cy="63717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65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TRIPLE SUGAR IRON (TSI AGAR) - Microbiology Lab Not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30" y="228600"/>
            <a:ext cx="11727540" cy="640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75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063630"/>
              </p:ext>
            </p:extLst>
          </p:nvPr>
        </p:nvGraphicFramePr>
        <p:xfrm>
          <a:off x="231775" y="8"/>
          <a:ext cx="11742510" cy="6880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4170"/>
                <a:gridCol w="3914170"/>
                <a:gridCol w="3914170"/>
              </a:tblGrid>
              <a:tr h="6563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Test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S.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typhi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S.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Typhimurium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Indole 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 TSI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K\A,co2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+, H2S -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K\A,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C02 +, H2S +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Motility 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Glucose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Lactose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LNF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LNF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Mannitol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+with gas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+with gas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Xylose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Urease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647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XLD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agar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Yellow colonies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Yellow colonies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With black center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2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MacConkey agar 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Pale colonies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Pale colonies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20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S-S agar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Pale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colonies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Pale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colonies with black center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74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48737" y="275771"/>
            <a:ext cx="45719" cy="637177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HyServ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41" y="275771"/>
            <a:ext cx="11364686" cy="63717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953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/>
          <a:lstStyle/>
          <a:p>
            <a:endParaRPr lang="en-US"/>
          </a:p>
        </p:txBody>
      </p:sp>
      <p:pic>
        <p:nvPicPr>
          <p:cNvPr id="2050" name="Picture 2" descr="Xylose Lysine Deoxycholate (XLD) Agar | Culture Media | Microbe N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15" y="1143227"/>
            <a:ext cx="7097486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52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Biolif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57" y="275771"/>
            <a:ext cx="11596913" cy="63717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496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Shigella species - Bacterial Infections - AntiinfectiveMeds.c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29" y="275771"/>
            <a:ext cx="11727541" cy="63717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87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6742"/>
            <a:ext cx="11509827" cy="6371772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General </a:t>
            </a:r>
            <a:r>
              <a:rPr lang="en-US" sz="4000" b="1" dirty="0" smtClean="0">
                <a:solidFill>
                  <a:schemeClr val="tx1"/>
                </a:solidFill>
              </a:rPr>
              <a:t>characteristics </a:t>
            </a:r>
          </a:p>
          <a:p>
            <a:pPr marL="45720" indent="0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1-Gram negative </a:t>
            </a:r>
          </a:p>
          <a:p>
            <a:pPr marL="45720" indent="0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2-Rod shape </a:t>
            </a:r>
          </a:p>
          <a:p>
            <a:pPr marL="45720" indent="0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3- Facultative anaerobes </a:t>
            </a:r>
          </a:p>
          <a:p>
            <a:pPr marL="45720" indent="0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4-Non spore forming </a:t>
            </a:r>
          </a:p>
          <a:p>
            <a:pPr marL="45720" indent="0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5- Non motile </a:t>
            </a:r>
          </a:p>
          <a:p>
            <a:pPr marL="45720" indent="0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6-Uncapsulated </a:t>
            </a:r>
          </a:p>
          <a:p>
            <a:pPr marL="45720" indent="0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7- Non lactose fermenter(Pale colonies or Colorless colonies).except </a:t>
            </a:r>
            <a:r>
              <a:rPr lang="en-US" sz="4000" b="1" i="1" dirty="0" smtClean="0">
                <a:solidFill>
                  <a:schemeClr val="tx1"/>
                </a:solidFill>
              </a:rPr>
              <a:t>Sh. Sonnei</a:t>
            </a:r>
            <a:r>
              <a:rPr lang="en-US" sz="4000" b="1" i="1" dirty="0" smtClean="0">
                <a:solidFill>
                  <a:srgbClr val="FF0000"/>
                </a:solidFill>
              </a:rPr>
              <a:t>( Late lactose ferm )</a:t>
            </a:r>
          </a:p>
          <a:p>
            <a:pPr marL="45720" indent="0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8-H2S –ve 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99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9-Catalase +ve ,,,Oxidase –ve </a:t>
            </a:r>
          </a:p>
          <a:p>
            <a:pPr marL="4572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10-IMViC test : V,+,-, - </a:t>
            </a:r>
            <a:r>
              <a:rPr lang="en-US" sz="3600" b="1" dirty="0" smtClean="0">
                <a:solidFill>
                  <a:srgbClr val="FF0000"/>
                </a:solidFill>
              </a:rPr>
              <a:t>except </a:t>
            </a:r>
            <a:r>
              <a:rPr lang="en-US" sz="3600" b="1" i="1" dirty="0" smtClean="0">
                <a:solidFill>
                  <a:srgbClr val="FF0000"/>
                </a:solidFill>
              </a:rPr>
              <a:t>Sh. sonnei </a:t>
            </a:r>
            <a:r>
              <a:rPr lang="en-US" sz="3600" b="1" dirty="0" smtClean="0">
                <a:solidFill>
                  <a:srgbClr val="FF0000"/>
                </a:solidFill>
              </a:rPr>
              <a:t>indol –ve </a:t>
            </a:r>
          </a:p>
          <a:p>
            <a:pPr marL="4572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11-TSI test : K\A , CO2 –ve, H2S –ve </a:t>
            </a:r>
          </a:p>
          <a:p>
            <a:pPr marL="4572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12-Glucose ferm </a:t>
            </a:r>
            <a:r>
              <a:rPr lang="en-US" sz="3600" b="1" dirty="0" smtClean="0">
                <a:solidFill>
                  <a:srgbClr val="FF0000"/>
                </a:solidFill>
              </a:rPr>
              <a:t>except </a:t>
            </a:r>
            <a:r>
              <a:rPr lang="en-US" sz="3600" b="1" i="1" dirty="0" smtClean="0">
                <a:solidFill>
                  <a:srgbClr val="FF0000"/>
                </a:solidFill>
              </a:rPr>
              <a:t>Sh. Flexneri</a:t>
            </a:r>
          </a:p>
          <a:p>
            <a:pPr marL="4572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13-Mannitol ferm except </a:t>
            </a:r>
            <a:r>
              <a:rPr lang="en-US" sz="3600" b="1" i="1" dirty="0" smtClean="0">
                <a:solidFill>
                  <a:srgbClr val="FF0000"/>
                </a:solidFill>
              </a:rPr>
              <a:t>Sh. dysenteriae </a:t>
            </a:r>
          </a:p>
          <a:p>
            <a:pPr marL="45720" indent="0">
              <a:buNone/>
            </a:pPr>
            <a:endParaRPr lang="en-US" sz="36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Remel™ Triple Sugar Iron Aga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29" y="3497943"/>
            <a:ext cx="5820228" cy="314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Triple Sugar Iron (TSI) Aga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857" y="3497943"/>
            <a:ext cx="6008913" cy="314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795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Lab Exercise Link P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30" y="275771"/>
            <a:ext cx="5994399" cy="6371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Morphology &amp; Culture Characteristics of Shigella dysenteria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629" y="275771"/>
            <a:ext cx="5733142" cy="637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38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/>
          <a:lstStyle/>
          <a:p>
            <a:endParaRPr lang="en-US"/>
          </a:p>
        </p:txBody>
      </p:sp>
      <p:pic>
        <p:nvPicPr>
          <p:cNvPr id="3076" name="Picture 4" descr="Enterobacteriaceae II - ppt video onlin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58" y="275771"/>
            <a:ext cx="6241143" cy="628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MacConkey agar - Sharebi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1" y="275771"/>
            <a:ext cx="5355769" cy="628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59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100" name="Picture 4" descr="Biochemical Tests in Enterobacteriacea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28" y="275772"/>
            <a:ext cx="11727541" cy="637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41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307617"/>
              </p:ext>
            </p:extLst>
          </p:nvPr>
        </p:nvGraphicFramePr>
        <p:xfrm>
          <a:off x="261255" y="333836"/>
          <a:ext cx="11669490" cy="6281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9805"/>
                <a:gridCol w="2339805"/>
                <a:gridCol w="2339805"/>
                <a:gridCol w="2339805"/>
                <a:gridCol w="2310270"/>
              </a:tblGrid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Test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S. dysenteriae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S. flexneri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S. boydii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smtClean="0">
                          <a:solidFill>
                            <a:schemeClr val="tx1"/>
                          </a:solidFill>
                          <a:effectLst/>
                        </a:rPr>
                        <a:t>S .sonnei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Indole 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 TSI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K\A,-,-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K\A,-,-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K\A,-,-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</a:rPr>
                        <a:t>A\A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,-,-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Motility 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Glucose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Lactose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LNF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LNF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LNF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LF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Mannitol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Urease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Gelatinase 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MacConkey agar 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Pale colonies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Pale colonies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Pale colonies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Pink colonies 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 S-S agar 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Pale colonies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Pale colonies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Pale colonies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</a:rPr>
                        <a:t>Pink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</a:rPr>
                        <a:t>colonies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1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Xylose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91763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3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771"/>
            <a:ext cx="11727541" cy="6371772"/>
          </a:xfrm>
        </p:spPr>
        <p:txBody>
          <a:bodyPr>
            <a:normAutofit fontScale="77500" lnSpcReduction="20000"/>
          </a:bodyPr>
          <a:lstStyle/>
          <a:p>
            <a:r>
              <a:rPr lang="en-US" sz="4600" b="1" dirty="0" smtClean="0">
                <a:solidFill>
                  <a:schemeClr val="tx1"/>
                </a:solidFill>
              </a:rPr>
              <a:t>Genus : Salmonella</a:t>
            </a:r>
          </a:p>
          <a:p>
            <a:r>
              <a:rPr lang="en-US" sz="4600" b="1" dirty="0" smtClean="0">
                <a:solidFill>
                  <a:schemeClr val="tx1"/>
                </a:solidFill>
              </a:rPr>
              <a:t>General characteristics</a:t>
            </a:r>
          </a:p>
          <a:p>
            <a:pPr marL="45720" indent="0">
              <a:buNone/>
            </a:pPr>
            <a:r>
              <a:rPr lang="en-US" sz="4600" b="1" dirty="0" smtClean="0">
                <a:solidFill>
                  <a:schemeClr val="tx1"/>
                </a:solidFill>
              </a:rPr>
              <a:t>1-Gram </a:t>
            </a:r>
            <a:r>
              <a:rPr lang="en-US" sz="4600" b="1" dirty="0">
                <a:solidFill>
                  <a:schemeClr val="tx1"/>
                </a:solidFill>
              </a:rPr>
              <a:t>negative </a:t>
            </a:r>
          </a:p>
          <a:p>
            <a:pPr marL="45720" indent="0">
              <a:buNone/>
            </a:pPr>
            <a:r>
              <a:rPr lang="en-US" sz="4600" b="1" dirty="0">
                <a:solidFill>
                  <a:schemeClr val="tx1"/>
                </a:solidFill>
              </a:rPr>
              <a:t>2-Rod shape </a:t>
            </a:r>
          </a:p>
          <a:p>
            <a:pPr marL="45720" indent="0">
              <a:buNone/>
            </a:pPr>
            <a:r>
              <a:rPr lang="en-US" sz="4600" b="1" dirty="0">
                <a:solidFill>
                  <a:schemeClr val="tx1"/>
                </a:solidFill>
              </a:rPr>
              <a:t>3- Facultative anaerobes </a:t>
            </a:r>
          </a:p>
          <a:p>
            <a:pPr marL="45720" indent="0">
              <a:buNone/>
            </a:pPr>
            <a:r>
              <a:rPr lang="en-US" sz="4600" b="1" dirty="0">
                <a:solidFill>
                  <a:schemeClr val="tx1"/>
                </a:solidFill>
              </a:rPr>
              <a:t>4-Non spore forming </a:t>
            </a:r>
          </a:p>
          <a:p>
            <a:pPr marL="45720" indent="0">
              <a:buNone/>
            </a:pPr>
            <a:r>
              <a:rPr lang="en-US" sz="4600" b="1" dirty="0">
                <a:solidFill>
                  <a:schemeClr val="tx1"/>
                </a:solidFill>
              </a:rPr>
              <a:t>5- </a:t>
            </a:r>
            <a:r>
              <a:rPr lang="en-US" sz="4600" b="1" dirty="0" smtClean="0">
                <a:solidFill>
                  <a:schemeClr val="tx1"/>
                </a:solidFill>
              </a:rPr>
              <a:t>Motile +ve except </a:t>
            </a:r>
            <a:r>
              <a:rPr lang="en-US" sz="4600" b="1" i="1" dirty="0" smtClean="0">
                <a:solidFill>
                  <a:srgbClr val="FF0000"/>
                </a:solidFill>
              </a:rPr>
              <a:t>S.gallinarium</a:t>
            </a:r>
            <a:r>
              <a:rPr lang="en-US" sz="4600" b="1" dirty="0" smtClean="0">
                <a:solidFill>
                  <a:schemeClr val="tx1"/>
                </a:solidFill>
              </a:rPr>
              <a:t> </a:t>
            </a:r>
            <a:endParaRPr lang="en-US" sz="4600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4600" b="1" dirty="0">
                <a:solidFill>
                  <a:schemeClr val="tx1"/>
                </a:solidFill>
              </a:rPr>
              <a:t>6-Uncapsulated </a:t>
            </a:r>
            <a:r>
              <a:rPr lang="en-US" sz="4600" b="1" dirty="0" smtClean="0">
                <a:solidFill>
                  <a:srgbClr val="FF0000"/>
                </a:solidFill>
              </a:rPr>
              <a:t>except S.typhi </a:t>
            </a:r>
            <a:endParaRPr lang="en-US" sz="4600" b="1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sz="4600" b="1" dirty="0">
                <a:solidFill>
                  <a:schemeClr val="tx1"/>
                </a:solidFill>
              </a:rPr>
              <a:t>7- Non lactose fermenter(Pale colonies or Colorless </a:t>
            </a:r>
            <a:r>
              <a:rPr lang="en-US" sz="4600" b="1" dirty="0" smtClean="0">
                <a:solidFill>
                  <a:schemeClr val="tx1"/>
                </a:solidFill>
              </a:rPr>
              <a:t>colonies) on MacConkey agar .</a:t>
            </a:r>
          </a:p>
          <a:p>
            <a:pPr marL="45720" indent="0">
              <a:buNone/>
            </a:pPr>
            <a:r>
              <a:rPr lang="en-US" sz="4600" b="1" dirty="0" smtClean="0">
                <a:solidFill>
                  <a:srgbClr val="FF0000"/>
                </a:solidFill>
              </a:rPr>
              <a:t>8-H2S +ve </a:t>
            </a:r>
            <a:r>
              <a:rPr lang="en-US" sz="4600" b="1" dirty="0">
                <a:solidFill>
                  <a:srgbClr val="FF0000"/>
                </a:solidFill>
              </a:rPr>
              <a:t>except S.typhi </a:t>
            </a:r>
          </a:p>
          <a:p>
            <a:pPr marL="4572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40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148</TotalTime>
  <Words>345</Words>
  <Application>Microsoft Office PowerPoint</Application>
  <PresentationFormat>Widescreen</PresentationFormat>
  <Paragraphs>152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Corbel</vt:lpstr>
      <vt:lpstr>Basis</vt:lpstr>
      <vt:lpstr>LAB:8 Shigella &amp; Salmonella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LAB:8 Shigella &amp; Salmonella</dc:title>
  <dc:creator>hp</dc:creator>
  <cp:lastModifiedBy>hp</cp:lastModifiedBy>
  <cp:revision>66</cp:revision>
  <dcterms:created xsi:type="dcterms:W3CDTF">2021-01-30T19:25:38Z</dcterms:created>
  <dcterms:modified xsi:type="dcterms:W3CDTF">2021-02-03T09:18:52Z</dcterms:modified>
</cp:coreProperties>
</file>